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81" r:id="rId2"/>
    <p:sldId id="257" r:id="rId3"/>
    <p:sldId id="269" r:id="rId4"/>
    <p:sldId id="256" r:id="rId5"/>
    <p:sldId id="270" r:id="rId6"/>
    <p:sldId id="271" r:id="rId7"/>
    <p:sldId id="324" r:id="rId8"/>
    <p:sldId id="318" r:id="rId9"/>
    <p:sldId id="325" r:id="rId10"/>
    <p:sldId id="326" r:id="rId11"/>
    <p:sldId id="327" r:id="rId12"/>
    <p:sldId id="291" r:id="rId13"/>
    <p:sldId id="314" r:id="rId14"/>
    <p:sldId id="328" r:id="rId15"/>
    <p:sldId id="329" r:id="rId16"/>
    <p:sldId id="330" r:id="rId17"/>
    <p:sldId id="258" r:id="rId18"/>
    <p:sldId id="331" r:id="rId19"/>
    <p:sldId id="332" r:id="rId20"/>
    <p:sldId id="333" r:id="rId21"/>
    <p:sldId id="261" r:id="rId22"/>
    <p:sldId id="263" r:id="rId23"/>
    <p:sldId id="266" r:id="rId24"/>
  </p:sldIdLst>
  <p:sldSz cx="18288000" cy="10287000"/>
  <p:notesSz cx="6858000" cy="9144000"/>
  <p:embeddedFontLst>
    <p:embeddedFont>
      <p:font typeface="Impact" panose="020B0806030902050204" pitchFamily="34" charset="0"/>
      <p:regular r:id="rId26"/>
    </p:embeddedFont>
    <p:embeddedFont>
      <p:font typeface="SimSun" panose="02010600030101010101" pitchFamily="2" charset="-122"/>
      <p:regular r:id="rId27"/>
    </p:embeddedFont>
    <p:embeddedFont>
      <p:font typeface="Calibri" panose="020F0502020204030204" pitchFamily="34" charset="0"/>
      <p:regular r:id="rId28"/>
      <p:bold r:id="rId29"/>
      <p:italic r:id="rId30"/>
      <p:boldItalic r:id="rId31"/>
    </p:embeddedFont>
    <p:embeddedFont>
      <p:font typeface="Agrandir Grand Bold" panose="020B0604020202020204" charset="0"/>
      <p:regular r:id="rId32"/>
    </p:embeddedFont>
    <p:embeddedFont>
      <p:font typeface="Microsoft YaHei" panose="020B0503020204020204" pitchFamily="34" charset="-122"/>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EC"/>
    <a:srgbClr val="EA3B04"/>
    <a:srgbClr val="BDE3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9" autoAdjust="0"/>
    <p:restoredTop sz="85489" autoAdjust="0"/>
  </p:normalViewPr>
  <p:slideViewPr>
    <p:cSldViewPr>
      <p:cViewPr varScale="1">
        <p:scale>
          <a:sx n="37" d="100"/>
          <a:sy n="37" d="100"/>
        </p:scale>
        <p:origin x="111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A674FF-1CBF-4AC6-A497-B1FE9CBF8AD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A8FEDC96-A75C-481B-8F91-D75B92893DF5}">
      <dgm:prSet phldrT="[Text]" custT="1"/>
      <dgm:spPr>
        <a:solidFill>
          <a:schemeClr val="bg2">
            <a:lumMod val="50000"/>
          </a:schemeClr>
        </a:solidFill>
      </dgm:spPr>
      <dgm:t>
        <a:bodyPr/>
        <a:lstStyle/>
        <a:p>
          <a:r>
            <a:rPr lang="en-US" sz="5400" b="1" smtClean="0">
              <a:latin typeface="Times New Roman" panose="02020603050405020304" pitchFamily="18" charset="0"/>
              <a:cs typeface="Times New Roman" panose="02020603050405020304" pitchFamily="18" charset="0"/>
            </a:rPr>
            <a:t>Phong trào cách mạng 1936-1939</a:t>
          </a:r>
          <a:endParaRPr lang="en-US" sz="5400" b="1">
            <a:latin typeface="Times New Roman" panose="02020603050405020304" pitchFamily="18" charset="0"/>
            <a:cs typeface="Times New Roman" panose="02020603050405020304" pitchFamily="18" charset="0"/>
          </a:endParaRPr>
        </a:p>
      </dgm:t>
    </dgm:pt>
    <dgm:pt modelId="{4B3851A9-4649-4670-81A2-82DDC25FE1F1}" type="parTrans" cxnId="{2BC629FF-3181-47D3-9613-8E31338B8562}">
      <dgm:prSet/>
      <dgm:spPr/>
      <dgm:t>
        <a:bodyPr/>
        <a:lstStyle/>
        <a:p>
          <a:endParaRPr lang="en-US">
            <a:latin typeface="Times New Roman" panose="02020603050405020304" pitchFamily="18" charset="0"/>
            <a:cs typeface="Times New Roman" panose="02020603050405020304" pitchFamily="18" charset="0"/>
          </a:endParaRPr>
        </a:p>
      </dgm:t>
    </dgm:pt>
    <dgm:pt modelId="{F9269BB1-1EAC-46F1-8528-E23C12ED1D06}" type="sibTrans" cxnId="{2BC629FF-3181-47D3-9613-8E31338B8562}">
      <dgm:prSet/>
      <dgm:spPr/>
      <dgm:t>
        <a:bodyPr/>
        <a:lstStyle/>
        <a:p>
          <a:endParaRPr lang="en-US">
            <a:latin typeface="Times New Roman" panose="02020603050405020304" pitchFamily="18" charset="0"/>
            <a:cs typeface="Times New Roman" panose="02020603050405020304" pitchFamily="18" charset="0"/>
          </a:endParaRPr>
        </a:p>
      </dgm:t>
    </dgm:pt>
    <dgm:pt modelId="{39FFCADF-1081-4856-87EC-90E55351B496}">
      <dgm:prSet phldrT="[Text]"/>
      <dgm:spPr>
        <a:solidFill>
          <a:schemeClr val="accent6">
            <a:lumMod val="75000"/>
          </a:schemeClr>
        </a:solidFill>
      </dgm:spPr>
      <dgm:t>
        <a:bodyPr/>
        <a:lstStyle/>
        <a:p>
          <a:r>
            <a:rPr lang="en-US" b="1" smtClean="0">
              <a:latin typeface="Times New Roman" panose="02020603050405020304" pitchFamily="18" charset="0"/>
              <a:cs typeface="Times New Roman" panose="02020603050405020304" pitchFamily="18" charset="0"/>
            </a:rPr>
            <a:t>Nguyên nhân:</a:t>
          </a:r>
          <a:endParaRPr lang="en-US">
            <a:latin typeface="Times New Roman" panose="02020603050405020304" pitchFamily="18" charset="0"/>
            <a:cs typeface="Times New Roman" panose="02020603050405020304" pitchFamily="18" charset="0"/>
          </a:endParaRPr>
        </a:p>
      </dgm:t>
    </dgm:pt>
    <dgm:pt modelId="{9D77C389-6B8B-4520-B48B-31AD3A290587}" type="parTrans" cxnId="{7EE38BBA-E340-42EB-8600-648F25F948B7}">
      <dgm:prSet/>
      <dgm:spPr/>
      <dgm:t>
        <a:bodyPr/>
        <a:lstStyle/>
        <a:p>
          <a:endParaRPr lang="en-US">
            <a:latin typeface="Times New Roman" panose="02020603050405020304" pitchFamily="18" charset="0"/>
            <a:cs typeface="Times New Roman" panose="02020603050405020304" pitchFamily="18" charset="0"/>
          </a:endParaRPr>
        </a:p>
      </dgm:t>
    </dgm:pt>
    <dgm:pt modelId="{C9F56BD3-5109-4178-9AB4-2869794DFFFF}" type="sibTrans" cxnId="{7EE38BBA-E340-42EB-8600-648F25F948B7}">
      <dgm:prSet/>
      <dgm:spPr/>
      <dgm:t>
        <a:bodyPr/>
        <a:lstStyle/>
        <a:p>
          <a:endParaRPr lang="en-US">
            <a:latin typeface="Times New Roman" panose="02020603050405020304" pitchFamily="18" charset="0"/>
            <a:cs typeface="Times New Roman" panose="02020603050405020304" pitchFamily="18" charset="0"/>
          </a:endParaRPr>
        </a:p>
      </dgm:t>
    </dgm:pt>
    <dgm:pt modelId="{4987F050-B571-49C4-87EF-E3ED77B6422B}">
      <dgm:prSet phldrT="[Text]"/>
      <dgm:spPr>
        <a:solidFill>
          <a:schemeClr val="accent4">
            <a:lumMod val="75000"/>
          </a:schemeClr>
        </a:solidFill>
      </dgm:spPr>
      <dgm:t>
        <a:bodyPr/>
        <a:lstStyle/>
        <a:p>
          <a:r>
            <a:rPr lang="en-US" b="1" smtClean="0">
              <a:latin typeface="Times New Roman" panose="02020603050405020304" pitchFamily="18" charset="0"/>
              <a:cs typeface="Times New Roman" panose="02020603050405020304" pitchFamily="18" charset="0"/>
            </a:rPr>
            <a:t>Diễn biến chính</a:t>
          </a:r>
          <a:r>
            <a:rPr lang="vi-VN" b="1" smtClean="0">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dgm:t>
    </dgm:pt>
    <dgm:pt modelId="{82E9A9F7-7B1E-459E-ACA9-379FD0B24812}" type="parTrans" cxnId="{3AA8BFF2-F8C0-4F57-8FD6-42E6CA9DB720}">
      <dgm:prSet/>
      <dgm:spPr/>
      <dgm:t>
        <a:bodyPr/>
        <a:lstStyle/>
        <a:p>
          <a:endParaRPr lang="en-US">
            <a:latin typeface="Times New Roman" panose="02020603050405020304" pitchFamily="18" charset="0"/>
            <a:cs typeface="Times New Roman" panose="02020603050405020304" pitchFamily="18" charset="0"/>
          </a:endParaRPr>
        </a:p>
      </dgm:t>
    </dgm:pt>
    <dgm:pt modelId="{AF857DAC-85FD-466E-8987-81A63585BC5D}" type="sibTrans" cxnId="{3AA8BFF2-F8C0-4F57-8FD6-42E6CA9DB720}">
      <dgm:prSet/>
      <dgm:spPr/>
      <dgm:t>
        <a:bodyPr/>
        <a:lstStyle/>
        <a:p>
          <a:endParaRPr lang="en-US">
            <a:latin typeface="Times New Roman" panose="02020603050405020304" pitchFamily="18" charset="0"/>
            <a:cs typeface="Times New Roman" panose="02020603050405020304" pitchFamily="18" charset="0"/>
          </a:endParaRPr>
        </a:p>
      </dgm:t>
    </dgm:pt>
    <dgm:pt modelId="{878493EC-CAED-4CD3-A9AB-2CA5FE717D11}">
      <dgm:prSet phldrT="[Text]"/>
      <dgm:spPr/>
      <dgm:t>
        <a:bodyPr/>
        <a:lstStyle/>
        <a:p>
          <a:r>
            <a:rPr lang="en-US" b="1" smtClean="0">
              <a:latin typeface="Times New Roman" panose="02020603050405020304" pitchFamily="18" charset="0"/>
              <a:cs typeface="Times New Roman" panose="02020603050405020304" pitchFamily="18" charset="0"/>
            </a:rPr>
            <a:t>Ý nghĩa lịch sử</a:t>
          </a:r>
          <a:r>
            <a:rPr lang="vi-VN" b="1" smtClean="0">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dgm:t>
    </dgm:pt>
    <dgm:pt modelId="{B3A47130-85AB-4702-8613-E59CCF929C8D}" type="parTrans" cxnId="{CDBA13D5-0FF9-4656-AD0E-6B267F64AAFE}">
      <dgm:prSet/>
      <dgm:spPr/>
      <dgm:t>
        <a:bodyPr/>
        <a:lstStyle/>
        <a:p>
          <a:endParaRPr lang="en-US">
            <a:latin typeface="Times New Roman" panose="02020603050405020304" pitchFamily="18" charset="0"/>
            <a:cs typeface="Times New Roman" panose="02020603050405020304" pitchFamily="18" charset="0"/>
          </a:endParaRPr>
        </a:p>
      </dgm:t>
    </dgm:pt>
    <dgm:pt modelId="{AB4BB9D7-5549-4A1D-AF51-8EF8659A303F}" type="sibTrans" cxnId="{CDBA13D5-0FF9-4656-AD0E-6B267F64AAFE}">
      <dgm:prSet/>
      <dgm:spPr/>
      <dgm:t>
        <a:bodyPr/>
        <a:lstStyle/>
        <a:p>
          <a:endParaRPr lang="en-US">
            <a:latin typeface="Times New Roman" panose="02020603050405020304" pitchFamily="18" charset="0"/>
            <a:cs typeface="Times New Roman" panose="02020603050405020304" pitchFamily="18" charset="0"/>
          </a:endParaRPr>
        </a:p>
      </dgm:t>
    </dgm:pt>
    <dgm:pt modelId="{57566D88-E882-4FD9-9CAE-CFF90114386B}" type="pres">
      <dgm:prSet presAssocID="{3FA674FF-1CBF-4AC6-A497-B1FE9CBF8AD2}" presName="Name0" presStyleCnt="0">
        <dgm:presLayoutVars>
          <dgm:chPref val="1"/>
          <dgm:dir/>
          <dgm:animOne val="branch"/>
          <dgm:animLvl val="lvl"/>
          <dgm:resizeHandles val="exact"/>
        </dgm:presLayoutVars>
      </dgm:prSet>
      <dgm:spPr/>
      <dgm:t>
        <a:bodyPr/>
        <a:lstStyle/>
        <a:p>
          <a:endParaRPr lang="en-US"/>
        </a:p>
      </dgm:t>
    </dgm:pt>
    <dgm:pt modelId="{87F76CDF-84E2-4D55-9C1C-F608A93B6D00}" type="pres">
      <dgm:prSet presAssocID="{A8FEDC96-A75C-481B-8F91-D75B92893DF5}" presName="root1" presStyleCnt="0"/>
      <dgm:spPr/>
    </dgm:pt>
    <dgm:pt modelId="{EE0DCCDD-144B-48B8-B17E-4CD2364BC8A9}" type="pres">
      <dgm:prSet presAssocID="{A8FEDC96-A75C-481B-8F91-D75B92893DF5}" presName="LevelOneTextNode" presStyleLbl="node0" presStyleIdx="0" presStyleCnt="1" custAng="5400000" custScaleX="167751" custScaleY="50890" custLinFactX="-28678" custLinFactNeighborX="-100000" custLinFactNeighborY="0">
        <dgm:presLayoutVars>
          <dgm:chPref val="3"/>
        </dgm:presLayoutVars>
      </dgm:prSet>
      <dgm:spPr/>
      <dgm:t>
        <a:bodyPr/>
        <a:lstStyle/>
        <a:p>
          <a:endParaRPr lang="en-US"/>
        </a:p>
      </dgm:t>
    </dgm:pt>
    <dgm:pt modelId="{63E46D4E-8E0F-4061-93A8-E107BF56619F}" type="pres">
      <dgm:prSet presAssocID="{A8FEDC96-A75C-481B-8F91-D75B92893DF5}" presName="level2hierChild" presStyleCnt="0"/>
      <dgm:spPr/>
    </dgm:pt>
    <dgm:pt modelId="{62817790-180D-4D02-9F6B-DC6B862225F9}" type="pres">
      <dgm:prSet presAssocID="{9D77C389-6B8B-4520-B48B-31AD3A290587}" presName="conn2-1" presStyleLbl="parChTrans1D2" presStyleIdx="0" presStyleCnt="3"/>
      <dgm:spPr/>
      <dgm:t>
        <a:bodyPr/>
        <a:lstStyle/>
        <a:p>
          <a:endParaRPr lang="en-US"/>
        </a:p>
      </dgm:t>
    </dgm:pt>
    <dgm:pt modelId="{6CEBC1E5-8AE4-4B18-857A-AFAAA17A1A28}" type="pres">
      <dgm:prSet presAssocID="{9D77C389-6B8B-4520-B48B-31AD3A290587}" presName="connTx" presStyleLbl="parChTrans1D2" presStyleIdx="0" presStyleCnt="3"/>
      <dgm:spPr/>
      <dgm:t>
        <a:bodyPr/>
        <a:lstStyle/>
        <a:p>
          <a:endParaRPr lang="en-US"/>
        </a:p>
      </dgm:t>
    </dgm:pt>
    <dgm:pt modelId="{6E7E9196-61A3-4137-A350-6FA39E0413B8}" type="pres">
      <dgm:prSet presAssocID="{39FFCADF-1081-4856-87EC-90E55351B496}" presName="root2" presStyleCnt="0"/>
      <dgm:spPr/>
    </dgm:pt>
    <dgm:pt modelId="{6C440AD0-D191-423D-9C3C-29C6A836E07A}" type="pres">
      <dgm:prSet presAssocID="{39FFCADF-1081-4856-87EC-90E55351B496}" presName="LevelTwoTextNode" presStyleLbl="node2" presStyleIdx="0" presStyleCnt="3">
        <dgm:presLayoutVars>
          <dgm:chPref val="3"/>
        </dgm:presLayoutVars>
      </dgm:prSet>
      <dgm:spPr/>
      <dgm:t>
        <a:bodyPr/>
        <a:lstStyle/>
        <a:p>
          <a:endParaRPr lang="en-US"/>
        </a:p>
      </dgm:t>
    </dgm:pt>
    <dgm:pt modelId="{131DBD0E-52E0-42F4-805D-3734F7C5C8F1}" type="pres">
      <dgm:prSet presAssocID="{39FFCADF-1081-4856-87EC-90E55351B496}" presName="level3hierChild" presStyleCnt="0"/>
      <dgm:spPr/>
    </dgm:pt>
    <dgm:pt modelId="{A52D19E3-E5F5-4DAE-A8C7-67C51EDED4DF}" type="pres">
      <dgm:prSet presAssocID="{82E9A9F7-7B1E-459E-ACA9-379FD0B24812}" presName="conn2-1" presStyleLbl="parChTrans1D2" presStyleIdx="1" presStyleCnt="3"/>
      <dgm:spPr/>
      <dgm:t>
        <a:bodyPr/>
        <a:lstStyle/>
        <a:p>
          <a:endParaRPr lang="en-US"/>
        </a:p>
      </dgm:t>
    </dgm:pt>
    <dgm:pt modelId="{C869D694-EB39-444C-B2F8-0993CE5C2282}" type="pres">
      <dgm:prSet presAssocID="{82E9A9F7-7B1E-459E-ACA9-379FD0B24812}" presName="connTx" presStyleLbl="parChTrans1D2" presStyleIdx="1" presStyleCnt="3"/>
      <dgm:spPr/>
      <dgm:t>
        <a:bodyPr/>
        <a:lstStyle/>
        <a:p>
          <a:endParaRPr lang="en-US"/>
        </a:p>
      </dgm:t>
    </dgm:pt>
    <dgm:pt modelId="{87B2A4F4-73C8-4D28-89B5-BB24988B0DF1}" type="pres">
      <dgm:prSet presAssocID="{4987F050-B571-49C4-87EF-E3ED77B6422B}" presName="root2" presStyleCnt="0"/>
      <dgm:spPr/>
    </dgm:pt>
    <dgm:pt modelId="{FD8E9DEE-62BB-4B90-A503-4AC9BE429C1A}" type="pres">
      <dgm:prSet presAssocID="{4987F050-B571-49C4-87EF-E3ED77B6422B}" presName="LevelTwoTextNode" presStyleLbl="node2" presStyleIdx="1" presStyleCnt="3">
        <dgm:presLayoutVars>
          <dgm:chPref val="3"/>
        </dgm:presLayoutVars>
      </dgm:prSet>
      <dgm:spPr/>
      <dgm:t>
        <a:bodyPr/>
        <a:lstStyle/>
        <a:p>
          <a:endParaRPr lang="en-US"/>
        </a:p>
      </dgm:t>
    </dgm:pt>
    <dgm:pt modelId="{341A54A6-DE22-4AEE-A586-B2021F7F2412}" type="pres">
      <dgm:prSet presAssocID="{4987F050-B571-49C4-87EF-E3ED77B6422B}" presName="level3hierChild" presStyleCnt="0"/>
      <dgm:spPr/>
    </dgm:pt>
    <dgm:pt modelId="{8E27E283-02A8-4409-9469-D44E9BD30A9D}" type="pres">
      <dgm:prSet presAssocID="{B3A47130-85AB-4702-8613-E59CCF929C8D}" presName="conn2-1" presStyleLbl="parChTrans1D2" presStyleIdx="2" presStyleCnt="3"/>
      <dgm:spPr/>
      <dgm:t>
        <a:bodyPr/>
        <a:lstStyle/>
        <a:p>
          <a:endParaRPr lang="en-US"/>
        </a:p>
      </dgm:t>
    </dgm:pt>
    <dgm:pt modelId="{2FD169DE-6C1C-489F-A7F4-76604F3FAA8B}" type="pres">
      <dgm:prSet presAssocID="{B3A47130-85AB-4702-8613-E59CCF929C8D}" presName="connTx" presStyleLbl="parChTrans1D2" presStyleIdx="2" presStyleCnt="3"/>
      <dgm:spPr/>
      <dgm:t>
        <a:bodyPr/>
        <a:lstStyle/>
        <a:p>
          <a:endParaRPr lang="en-US"/>
        </a:p>
      </dgm:t>
    </dgm:pt>
    <dgm:pt modelId="{4CF727C7-00EF-4C36-B52E-4844848DBB0A}" type="pres">
      <dgm:prSet presAssocID="{878493EC-CAED-4CD3-A9AB-2CA5FE717D11}" presName="root2" presStyleCnt="0"/>
      <dgm:spPr/>
    </dgm:pt>
    <dgm:pt modelId="{5EA200AA-EEBA-414A-BC99-CC847E879158}" type="pres">
      <dgm:prSet presAssocID="{878493EC-CAED-4CD3-A9AB-2CA5FE717D11}" presName="LevelTwoTextNode" presStyleLbl="node2" presStyleIdx="2" presStyleCnt="3">
        <dgm:presLayoutVars>
          <dgm:chPref val="3"/>
        </dgm:presLayoutVars>
      </dgm:prSet>
      <dgm:spPr/>
      <dgm:t>
        <a:bodyPr/>
        <a:lstStyle/>
        <a:p>
          <a:endParaRPr lang="en-US"/>
        </a:p>
      </dgm:t>
    </dgm:pt>
    <dgm:pt modelId="{8901D759-869D-4510-B0DE-42292DD562CF}" type="pres">
      <dgm:prSet presAssocID="{878493EC-CAED-4CD3-A9AB-2CA5FE717D11}" presName="level3hierChild" presStyleCnt="0"/>
      <dgm:spPr/>
    </dgm:pt>
  </dgm:ptLst>
  <dgm:cxnLst>
    <dgm:cxn modelId="{495AB823-E315-44CD-BC6C-2B2649E4FAB3}" type="presOf" srcId="{A8FEDC96-A75C-481B-8F91-D75B92893DF5}" destId="{EE0DCCDD-144B-48B8-B17E-4CD2364BC8A9}" srcOrd="0" destOrd="0" presId="urn:microsoft.com/office/officeart/2008/layout/HorizontalMultiLevelHierarchy"/>
    <dgm:cxn modelId="{B7341AEB-E144-43A4-B319-FD1F5913E012}" type="presOf" srcId="{4987F050-B571-49C4-87EF-E3ED77B6422B}" destId="{FD8E9DEE-62BB-4B90-A503-4AC9BE429C1A}" srcOrd="0" destOrd="0" presId="urn:microsoft.com/office/officeart/2008/layout/HorizontalMultiLevelHierarchy"/>
    <dgm:cxn modelId="{15AAC6BD-664C-46B7-957C-BEB613BCD8EA}" type="presOf" srcId="{82E9A9F7-7B1E-459E-ACA9-379FD0B24812}" destId="{A52D19E3-E5F5-4DAE-A8C7-67C51EDED4DF}" srcOrd="0" destOrd="0" presId="urn:microsoft.com/office/officeart/2008/layout/HorizontalMultiLevelHierarchy"/>
    <dgm:cxn modelId="{22D65FD7-A44A-4995-9A35-1EAE226CF603}" type="presOf" srcId="{9D77C389-6B8B-4520-B48B-31AD3A290587}" destId="{62817790-180D-4D02-9F6B-DC6B862225F9}" srcOrd="0" destOrd="0" presId="urn:microsoft.com/office/officeart/2008/layout/HorizontalMultiLevelHierarchy"/>
    <dgm:cxn modelId="{A516D4CB-8B95-431B-B9C4-E29732117F04}" type="presOf" srcId="{9D77C389-6B8B-4520-B48B-31AD3A290587}" destId="{6CEBC1E5-8AE4-4B18-857A-AFAAA17A1A28}" srcOrd="1" destOrd="0" presId="urn:microsoft.com/office/officeart/2008/layout/HorizontalMultiLevelHierarchy"/>
    <dgm:cxn modelId="{CDBA13D5-0FF9-4656-AD0E-6B267F64AAFE}" srcId="{A8FEDC96-A75C-481B-8F91-D75B92893DF5}" destId="{878493EC-CAED-4CD3-A9AB-2CA5FE717D11}" srcOrd="2" destOrd="0" parTransId="{B3A47130-85AB-4702-8613-E59CCF929C8D}" sibTransId="{AB4BB9D7-5549-4A1D-AF51-8EF8659A303F}"/>
    <dgm:cxn modelId="{45F3DCCB-219F-43ED-94DE-3E07713343EE}" type="presOf" srcId="{B3A47130-85AB-4702-8613-E59CCF929C8D}" destId="{2FD169DE-6C1C-489F-A7F4-76604F3FAA8B}" srcOrd="1" destOrd="0" presId="urn:microsoft.com/office/officeart/2008/layout/HorizontalMultiLevelHierarchy"/>
    <dgm:cxn modelId="{17145950-17EF-404F-8CD7-FE9E37185C6A}" type="presOf" srcId="{B3A47130-85AB-4702-8613-E59CCF929C8D}" destId="{8E27E283-02A8-4409-9469-D44E9BD30A9D}" srcOrd="0" destOrd="0" presId="urn:microsoft.com/office/officeart/2008/layout/HorizontalMultiLevelHierarchy"/>
    <dgm:cxn modelId="{37540226-54A1-46E8-BFA4-3D40C9E943F8}" type="presOf" srcId="{82E9A9F7-7B1E-459E-ACA9-379FD0B24812}" destId="{C869D694-EB39-444C-B2F8-0993CE5C2282}" srcOrd="1" destOrd="0" presId="urn:microsoft.com/office/officeart/2008/layout/HorizontalMultiLevelHierarchy"/>
    <dgm:cxn modelId="{2BC629FF-3181-47D3-9613-8E31338B8562}" srcId="{3FA674FF-1CBF-4AC6-A497-B1FE9CBF8AD2}" destId="{A8FEDC96-A75C-481B-8F91-D75B92893DF5}" srcOrd="0" destOrd="0" parTransId="{4B3851A9-4649-4670-81A2-82DDC25FE1F1}" sibTransId="{F9269BB1-1EAC-46F1-8528-E23C12ED1D06}"/>
    <dgm:cxn modelId="{7EE38BBA-E340-42EB-8600-648F25F948B7}" srcId="{A8FEDC96-A75C-481B-8F91-D75B92893DF5}" destId="{39FFCADF-1081-4856-87EC-90E55351B496}" srcOrd="0" destOrd="0" parTransId="{9D77C389-6B8B-4520-B48B-31AD3A290587}" sibTransId="{C9F56BD3-5109-4178-9AB4-2869794DFFFF}"/>
    <dgm:cxn modelId="{3AA8BFF2-F8C0-4F57-8FD6-42E6CA9DB720}" srcId="{A8FEDC96-A75C-481B-8F91-D75B92893DF5}" destId="{4987F050-B571-49C4-87EF-E3ED77B6422B}" srcOrd="1" destOrd="0" parTransId="{82E9A9F7-7B1E-459E-ACA9-379FD0B24812}" sibTransId="{AF857DAC-85FD-466E-8987-81A63585BC5D}"/>
    <dgm:cxn modelId="{267DE1C4-26B5-4893-8EA4-AF591B5B4686}" type="presOf" srcId="{878493EC-CAED-4CD3-A9AB-2CA5FE717D11}" destId="{5EA200AA-EEBA-414A-BC99-CC847E879158}" srcOrd="0" destOrd="0" presId="urn:microsoft.com/office/officeart/2008/layout/HorizontalMultiLevelHierarchy"/>
    <dgm:cxn modelId="{65F342AC-FBCE-4C43-AAD2-ACF2CE7893FB}" type="presOf" srcId="{3FA674FF-1CBF-4AC6-A497-B1FE9CBF8AD2}" destId="{57566D88-E882-4FD9-9CAE-CFF90114386B}" srcOrd="0" destOrd="0" presId="urn:microsoft.com/office/officeart/2008/layout/HorizontalMultiLevelHierarchy"/>
    <dgm:cxn modelId="{78FCAED4-5128-41AC-BFA3-1AF015A779A9}" type="presOf" srcId="{39FFCADF-1081-4856-87EC-90E55351B496}" destId="{6C440AD0-D191-423D-9C3C-29C6A836E07A}" srcOrd="0" destOrd="0" presId="urn:microsoft.com/office/officeart/2008/layout/HorizontalMultiLevelHierarchy"/>
    <dgm:cxn modelId="{54018C6B-3973-4346-9AD9-748D22337257}" type="presParOf" srcId="{57566D88-E882-4FD9-9CAE-CFF90114386B}" destId="{87F76CDF-84E2-4D55-9C1C-F608A93B6D00}" srcOrd="0" destOrd="0" presId="urn:microsoft.com/office/officeart/2008/layout/HorizontalMultiLevelHierarchy"/>
    <dgm:cxn modelId="{51FAA435-C48D-4657-942A-C71D47EC237A}" type="presParOf" srcId="{87F76CDF-84E2-4D55-9C1C-F608A93B6D00}" destId="{EE0DCCDD-144B-48B8-B17E-4CD2364BC8A9}" srcOrd="0" destOrd="0" presId="urn:microsoft.com/office/officeart/2008/layout/HorizontalMultiLevelHierarchy"/>
    <dgm:cxn modelId="{F8C70D32-13CE-4546-8DAF-64B13D4B183F}" type="presParOf" srcId="{87F76CDF-84E2-4D55-9C1C-F608A93B6D00}" destId="{63E46D4E-8E0F-4061-93A8-E107BF56619F}" srcOrd="1" destOrd="0" presId="urn:microsoft.com/office/officeart/2008/layout/HorizontalMultiLevelHierarchy"/>
    <dgm:cxn modelId="{1CCE506C-8756-4AC5-992B-FF0C235224E3}" type="presParOf" srcId="{63E46D4E-8E0F-4061-93A8-E107BF56619F}" destId="{62817790-180D-4D02-9F6B-DC6B862225F9}" srcOrd="0" destOrd="0" presId="urn:microsoft.com/office/officeart/2008/layout/HorizontalMultiLevelHierarchy"/>
    <dgm:cxn modelId="{F1EC4BF3-08E0-48CF-8F61-4F86D76D8B1D}" type="presParOf" srcId="{62817790-180D-4D02-9F6B-DC6B862225F9}" destId="{6CEBC1E5-8AE4-4B18-857A-AFAAA17A1A28}" srcOrd="0" destOrd="0" presId="urn:microsoft.com/office/officeart/2008/layout/HorizontalMultiLevelHierarchy"/>
    <dgm:cxn modelId="{30029A5E-748A-4284-8874-099E93C8FAE2}" type="presParOf" srcId="{63E46D4E-8E0F-4061-93A8-E107BF56619F}" destId="{6E7E9196-61A3-4137-A350-6FA39E0413B8}" srcOrd="1" destOrd="0" presId="urn:microsoft.com/office/officeart/2008/layout/HorizontalMultiLevelHierarchy"/>
    <dgm:cxn modelId="{5AE75347-30F7-4176-A910-E6801392260F}" type="presParOf" srcId="{6E7E9196-61A3-4137-A350-6FA39E0413B8}" destId="{6C440AD0-D191-423D-9C3C-29C6A836E07A}" srcOrd="0" destOrd="0" presId="urn:microsoft.com/office/officeart/2008/layout/HorizontalMultiLevelHierarchy"/>
    <dgm:cxn modelId="{2C687531-84D2-4BC4-9C74-77BB3B9C95E2}" type="presParOf" srcId="{6E7E9196-61A3-4137-A350-6FA39E0413B8}" destId="{131DBD0E-52E0-42F4-805D-3734F7C5C8F1}" srcOrd="1" destOrd="0" presId="urn:microsoft.com/office/officeart/2008/layout/HorizontalMultiLevelHierarchy"/>
    <dgm:cxn modelId="{EE185F22-8B50-4654-9CBA-BB6588ECC98E}" type="presParOf" srcId="{63E46D4E-8E0F-4061-93A8-E107BF56619F}" destId="{A52D19E3-E5F5-4DAE-A8C7-67C51EDED4DF}" srcOrd="2" destOrd="0" presId="urn:microsoft.com/office/officeart/2008/layout/HorizontalMultiLevelHierarchy"/>
    <dgm:cxn modelId="{1D589EF9-8352-4B7B-9AA5-C11D6251E658}" type="presParOf" srcId="{A52D19E3-E5F5-4DAE-A8C7-67C51EDED4DF}" destId="{C869D694-EB39-444C-B2F8-0993CE5C2282}" srcOrd="0" destOrd="0" presId="urn:microsoft.com/office/officeart/2008/layout/HorizontalMultiLevelHierarchy"/>
    <dgm:cxn modelId="{D7303A1B-B736-4B80-B812-09288791654A}" type="presParOf" srcId="{63E46D4E-8E0F-4061-93A8-E107BF56619F}" destId="{87B2A4F4-73C8-4D28-89B5-BB24988B0DF1}" srcOrd="3" destOrd="0" presId="urn:microsoft.com/office/officeart/2008/layout/HorizontalMultiLevelHierarchy"/>
    <dgm:cxn modelId="{A7417783-5C0A-4E05-B15A-EA9C9265098D}" type="presParOf" srcId="{87B2A4F4-73C8-4D28-89B5-BB24988B0DF1}" destId="{FD8E9DEE-62BB-4B90-A503-4AC9BE429C1A}" srcOrd="0" destOrd="0" presId="urn:microsoft.com/office/officeart/2008/layout/HorizontalMultiLevelHierarchy"/>
    <dgm:cxn modelId="{01E65684-EE1B-4ACD-A128-DF835BE28156}" type="presParOf" srcId="{87B2A4F4-73C8-4D28-89B5-BB24988B0DF1}" destId="{341A54A6-DE22-4AEE-A586-B2021F7F2412}" srcOrd="1" destOrd="0" presId="urn:microsoft.com/office/officeart/2008/layout/HorizontalMultiLevelHierarchy"/>
    <dgm:cxn modelId="{6A0ADE8D-2933-456A-800C-900D08EA14C7}" type="presParOf" srcId="{63E46D4E-8E0F-4061-93A8-E107BF56619F}" destId="{8E27E283-02A8-4409-9469-D44E9BD30A9D}" srcOrd="4" destOrd="0" presId="urn:microsoft.com/office/officeart/2008/layout/HorizontalMultiLevelHierarchy"/>
    <dgm:cxn modelId="{482B8481-9431-42C1-8FA8-7CED905C7B86}" type="presParOf" srcId="{8E27E283-02A8-4409-9469-D44E9BD30A9D}" destId="{2FD169DE-6C1C-489F-A7F4-76604F3FAA8B}" srcOrd="0" destOrd="0" presId="urn:microsoft.com/office/officeart/2008/layout/HorizontalMultiLevelHierarchy"/>
    <dgm:cxn modelId="{38265CFC-FB22-487A-B009-6D7107EE599E}" type="presParOf" srcId="{63E46D4E-8E0F-4061-93A8-E107BF56619F}" destId="{4CF727C7-00EF-4C36-B52E-4844848DBB0A}" srcOrd="5" destOrd="0" presId="urn:microsoft.com/office/officeart/2008/layout/HorizontalMultiLevelHierarchy"/>
    <dgm:cxn modelId="{E2A3ADB9-6992-48DD-8E5D-50D29722BEDB}" type="presParOf" srcId="{4CF727C7-00EF-4C36-B52E-4844848DBB0A}" destId="{5EA200AA-EEBA-414A-BC99-CC847E879158}" srcOrd="0" destOrd="0" presId="urn:microsoft.com/office/officeart/2008/layout/HorizontalMultiLevelHierarchy"/>
    <dgm:cxn modelId="{81457C62-0D36-42A6-B6C5-C9C1CF71F0C7}" type="presParOf" srcId="{4CF727C7-00EF-4C36-B52E-4844848DBB0A}" destId="{8901D759-869D-4510-B0DE-42292DD562CF}"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7E283-02A8-4409-9469-D44E9BD30A9D}">
      <dsp:nvSpPr>
        <dsp:cNvPr id="0" name=""/>
        <dsp:cNvSpPr/>
      </dsp:nvSpPr>
      <dsp:spPr>
        <a:xfrm>
          <a:off x="2897625" y="3507973"/>
          <a:ext cx="2568756" cy="1663034"/>
        </a:xfrm>
        <a:custGeom>
          <a:avLst/>
          <a:gdLst/>
          <a:ahLst/>
          <a:cxnLst/>
          <a:rect l="0" t="0" r="0" b="0"/>
          <a:pathLst>
            <a:path>
              <a:moveTo>
                <a:pt x="0" y="0"/>
              </a:moveTo>
              <a:lnTo>
                <a:pt x="1284378" y="0"/>
              </a:lnTo>
              <a:lnTo>
                <a:pt x="1284378" y="1663034"/>
              </a:lnTo>
              <a:lnTo>
                <a:pt x="2568756" y="16630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latin typeface="Times New Roman" panose="02020603050405020304" pitchFamily="18" charset="0"/>
            <a:cs typeface="Times New Roman" panose="02020603050405020304" pitchFamily="18" charset="0"/>
          </a:endParaRPr>
        </a:p>
      </dsp:txBody>
      <dsp:txXfrm>
        <a:off x="4105501" y="4262988"/>
        <a:ext cx="153004" cy="153004"/>
      </dsp:txXfrm>
    </dsp:sp>
    <dsp:sp modelId="{A52D19E3-E5F5-4DAE-A8C7-67C51EDED4DF}">
      <dsp:nvSpPr>
        <dsp:cNvPr id="0" name=""/>
        <dsp:cNvSpPr/>
      </dsp:nvSpPr>
      <dsp:spPr>
        <a:xfrm>
          <a:off x="2897625" y="3462253"/>
          <a:ext cx="2568756" cy="91440"/>
        </a:xfrm>
        <a:custGeom>
          <a:avLst/>
          <a:gdLst/>
          <a:ahLst/>
          <a:cxnLst/>
          <a:rect l="0" t="0" r="0" b="0"/>
          <a:pathLst>
            <a:path>
              <a:moveTo>
                <a:pt x="0" y="45720"/>
              </a:moveTo>
              <a:lnTo>
                <a:pt x="2568756"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latin typeface="Times New Roman" panose="02020603050405020304" pitchFamily="18" charset="0"/>
            <a:cs typeface="Times New Roman" panose="02020603050405020304" pitchFamily="18" charset="0"/>
          </a:endParaRPr>
        </a:p>
      </dsp:txBody>
      <dsp:txXfrm>
        <a:off x="4117784" y="3443754"/>
        <a:ext cx="128437" cy="128437"/>
      </dsp:txXfrm>
    </dsp:sp>
    <dsp:sp modelId="{62817790-180D-4D02-9F6B-DC6B862225F9}">
      <dsp:nvSpPr>
        <dsp:cNvPr id="0" name=""/>
        <dsp:cNvSpPr/>
      </dsp:nvSpPr>
      <dsp:spPr>
        <a:xfrm>
          <a:off x="2897625" y="1844938"/>
          <a:ext cx="2568756" cy="1663034"/>
        </a:xfrm>
        <a:custGeom>
          <a:avLst/>
          <a:gdLst/>
          <a:ahLst/>
          <a:cxnLst/>
          <a:rect l="0" t="0" r="0" b="0"/>
          <a:pathLst>
            <a:path>
              <a:moveTo>
                <a:pt x="0" y="1663034"/>
              </a:moveTo>
              <a:lnTo>
                <a:pt x="1284378" y="1663034"/>
              </a:lnTo>
              <a:lnTo>
                <a:pt x="1284378" y="0"/>
              </a:lnTo>
              <a:lnTo>
                <a:pt x="256875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latin typeface="Times New Roman" panose="02020603050405020304" pitchFamily="18" charset="0"/>
            <a:cs typeface="Times New Roman" panose="02020603050405020304" pitchFamily="18" charset="0"/>
          </a:endParaRPr>
        </a:p>
      </dsp:txBody>
      <dsp:txXfrm>
        <a:off x="4105501" y="2599953"/>
        <a:ext cx="153004" cy="153004"/>
      </dsp:txXfrm>
    </dsp:sp>
    <dsp:sp modelId="{EE0DCCDD-144B-48B8-B17E-4CD2364BC8A9}">
      <dsp:nvSpPr>
        <dsp:cNvPr id="0" name=""/>
        <dsp:cNvSpPr/>
      </dsp:nvSpPr>
      <dsp:spPr>
        <a:xfrm>
          <a:off x="0" y="2392070"/>
          <a:ext cx="3563445" cy="2231805"/>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en-US" sz="5400" b="1" kern="1200" smtClean="0">
              <a:latin typeface="Times New Roman" panose="02020603050405020304" pitchFamily="18" charset="0"/>
              <a:cs typeface="Times New Roman" panose="02020603050405020304" pitchFamily="18" charset="0"/>
            </a:rPr>
            <a:t>Phong trào cách mạng 1936-1939</a:t>
          </a:r>
          <a:endParaRPr lang="en-US" sz="5400" b="1" kern="1200">
            <a:latin typeface="Times New Roman" panose="02020603050405020304" pitchFamily="18" charset="0"/>
            <a:cs typeface="Times New Roman" panose="02020603050405020304" pitchFamily="18" charset="0"/>
          </a:endParaRPr>
        </a:p>
      </dsp:txBody>
      <dsp:txXfrm>
        <a:off x="0" y="2392070"/>
        <a:ext cx="3563445" cy="2231805"/>
      </dsp:txXfrm>
    </dsp:sp>
    <dsp:sp modelId="{6C440AD0-D191-423D-9C3C-29C6A836E07A}">
      <dsp:nvSpPr>
        <dsp:cNvPr id="0" name=""/>
        <dsp:cNvSpPr/>
      </dsp:nvSpPr>
      <dsp:spPr>
        <a:xfrm>
          <a:off x="5466381" y="1179725"/>
          <a:ext cx="4363802" cy="133042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b="1" kern="1200" smtClean="0">
              <a:latin typeface="Times New Roman" panose="02020603050405020304" pitchFamily="18" charset="0"/>
              <a:cs typeface="Times New Roman" panose="02020603050405020304" pitchFamily="18" charset="0"/>
            </a:rPr>
            <a:t>Nguyên nhân:</a:t>
          </a:r>
          <a:endParaRPr lang="en-US" sz="4800" kern="1200">
            <a:latin typeface="Times New Roman" panose="02020603050405020304" pitchFamily="18" charset="0"/>
            <a:cs typeface="Times New Roman" panose="02020603050405020304" pitchFamily="18" charset="0"/>
          </a:endParaRPr>
        </a:p>
      </dsp:txBody>
      <dsp:txXfrm>
        <a:off x="5466381" y="1179725"/>
        <a:ext cx="4363802" cy="1330427"/>
      </dsp:txXfrm>
    </dsp:sp>
    <dsp:sp modelId="{FD8E9DEE-62BB-4B90-A503-4AC9BE429C1A}">
      <dsp:nvSpPr>
        <dsp:cNvPr id="0" name=""/>
        <dsp:cNvSpPr/>
      </dsp:nvSpPr>
      <dsp:spPr>
        <a:xfrm>
          <a:off x="5466381" y="2842759"/>
          <a:ext cx="4363802" cy="1330427"/>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b="1" kern="1200" smtClean="0">
              <a:latin typeface="Times New Roman" panose="02020603050405020304" pitchFamily="18" charset="0"/>
              <a:cs typeface="Times New Roman" panose="02020603050405020304" pitchFamily="18" charset="0"/>
            </a:rPr>
            <a:t>Diễn biến chính</a:t>
          </a:r>
          <a:r>
            <a:rPr lang="vi-VN" sz="4800" b="1" kern="1200" smtClean="0">
              <a:latin typeface="Times New Roman" panose="02020603050405020304" pitchFamily="18" charset="0"/>
              <a:cs typeface="Times New Roman" panose="02020603050405020304" pitchFamily="18" charset="0"/>
            </a:rPr>
            <a:t>:</a:t>
          </a:r>
          <a:endParaRPr lang="en-US" sz="4800" kern="1200">
            <a:latin typeface="Times New Roman" panose="02020603050405020304" pitchFamily="18" charset="0"/>
            <a:cs typeface="Times New Roman" panose="02020603050405020304" pitchFamily="18" charset="0"/>
          </a:endParaRPr>
        </a:p>
      </dsp:txBody>
      <dsp:txXfrm>
        <a:off x="5466381" y="2842759"/>
        <a:ext cx="4363802" cy="1330427"/>
      </dsp:txXfrm>
    </dsp:sp>
    <dsp:sp modelId="{5EA200AA-EEBA-414A-BC99-CC847E879158}">
      <dsp:nvSpPr>
        <dsp:cNvPr id="0" name=""/>
        <dsp:cNvSpPr/>
      </dsp:nvSpPr>
      <dsp:spPr>
        <a:xfrm>
          <a:off x="5466381" y="4505794"/>
          <a:ext cx="4363802" cy="13304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b="1" kern="1200" smtClean="0">
              <a:latin typeface="Times New Roman" panose="02020603050405020304" pitchFamily="18" charset="0"/>
              <a:cs typeface="Times New Roman" panose="02020603050405020304" pitchFamily="18" charset="0"/>
            </a:rPr>
            <a:t>Ý nghĩa lịch sử</a:t>
          </a:r>
          <a:r>
            <a:rPr lang="vi-VN" sz="4800" b="1" kern="1200" smtClean="0">
              <a:latin typeface="Times New Roman" panose="02020603050405020304" pitchFamily="18" charset="0"/>
              <a:cs typeface="Times New Roman" panose="02020603050405020304" pitchFamily="18" charset="0"/>
            </a:rPr>
            <a:t>:</a:t>
          </a:r>
          <a:endParaRPr lang="en-US" sz="4800" kern="1200">
            <a:latin typeface="Times New Roman" panose="02020603050405020304" pitchFamily="18" charset="0"/>
            <a:cs typeface="Times New Roman" panose="02020603050405020304" pitchFamily="18" charset="0"/>
          </a:endParaRPr>
        </a:p>
      </dsp:txBody>
      <dsp:txXfrm>
        <a:off x="5466381" y="4505794"/>
        <a:ext cx="4363802" cy="1330427"/>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1B983-96FC-46B4-AA05-4A1729955D39}" type="datetimeFigureOut">
              <a:rPr lang="en-US" smtClean="0"/>
              <a:t>7/27/2024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EF6ED-B711-40B1-9E45-0254EEF2EBD7}" type="slidenum">
              <a:rPr lang="en-US" smtClean="0"/>
              <a:t>‹#›</a:t>
            </a:fld>
            <a:endParaRPr lang="en-US"/>
          </a:p>
        </p:txBody>
      </p:sp>
    </p:spTree>
    <p:extLst>
      <p:ext uri="{BB962C8B-B14F-4D97-AF65-F5344CB8AC3E}">
        <p14:creationId xmlns:p14="http://schemas.microsoft.com/office/powerpoint/2010/main" val="475500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3" name="Google Shape;23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589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279933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5</a:t>
            </a:fld>
            <a:endParaRPr lang="zh-CN" altLang="en-US">
              <a:solidFill>
                <a:prstClr val="black"/>
              </a:solidFill>
              <a:ea typeface="宋体"/>
            </a:endParaRPr>
          </a:p>
        </p:txBody>
      </p:sp>
    </p:spTree>
    <p:extLst>
      <p:ext uri="{BB962C8B-B14F-4D97-AF65-F5344CB8AC3E}">
        <p14:creationId xmlns:p14="http://schemas.microsoft.com/office/powerpoint/2010/main" val="2800015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6EF6ED-B711-40B1-9E45-0254EEF2EBD7}" type="slidenum">
              <a:rPr lang="en-US" smtClean="0"/>
              <a:t>18</a:t>
            </a:fld>
            <a:endParaRPr lang="en-US"/>
          </a:p>
        </p:txBody>
      </p:sp>
    </p:spTree>
    <p:extLst>
      <p:ext uri="{BB962C8B-B14F-4D97-AF65-F5344CB8AC3E}">
        <p14:creationId xmlns:p14="http://schemas.microsoft.com/office/powerpoint/2010/main" val="213032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9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diagramData" Target="../diagrams/data1.xml"/><Relationship Id="rId11" Type="http://schemas.openxmlformats.org/officeDocument/2006/relationships/image" Target="../media/image23.png"/><Relationship Id="rId5" Type="http://schemas.openxmlformats.org/officeDocument/2006/relationships/image" Target="../media/image22.PNG"/><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image" Target="../media/image18.jfif"/><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9" Type="http://schemas.openxmlformats.org/officeDocument/2006/relationships/image" Target="../media/image8.svg"/><Relationship Id="rId1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f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sv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17.jfif"/><Relationship Id="rId9" Type="http://schemas.openxmlformats.org/officeDocument/2006/relationships/image" Target="../media/image18.jf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Tree>
    <p:extLst>
      <p:ext uri="{BB962C8B-B14F-4D97-AF65-F5344CB8AC3E}">
        <p14:creationId xmlns:p14="http://schemas.microsoft.com/office/powerpoint/2010/main" val="4277152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
            <a:ext cx="17983200" cy="1649682"/>
          </a:xfrm>
          <a:prstGeom prst="rect">
            <a:avLst/>
          </a:prstGeom>
        </p:spPr>
        <p:txBody>
          <a:bodyPr wrap="square">
            <a:spAutoFit/>
          </a:bodyPr>
          <a:lstStyle/>
          <a:p>
            <a:pPr indent="457200" algn="just">
              <a:lnSpc>
                <a:spcPct val="115000"/>
              </a:lnSpc>
              <a:spcAft>
                <a:spcPts val="0"/>
              </a:spcAft>
            </a:pPr>
            <a:r>
              <a:rPr lang="vi-VN" sz="4400">
                <a:solidFill>
                  <a:srgbClr val="FF0000"/>
                </a:solidFill>
                <a:latin typeface="Times New Roman" panose="02020603050405020304" pitchFamily="18" charset="0"/>
                <a:ea typeface="Arial" panose="020B0604020202020204" pitchFamily="34" charset="0"/>
                <a:cs typeface="Times New Roman" panose="02020603050405020304" pitchFamily="18" charset="0"/>
              </a:rPr>
              <a:t>Q</a:t>
            </a:r>
            <a:r>
              <a:rPr lang="en-US" sz="4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uan </a:t>
            </a:r>
            <a:r>
              <a:rPr lang="en-US" sz="4400">
                <a:solidFill>
                  <a:srgbClr val="FF0000"/>
                </a:solidFill>
                <a:latin typeface="Times New Roman" panose="02020603050405020304" pitchFamily="18" charset="0"/>
                <a:ea typeface="Arial" panose="020B0604020202020204" pitchFamily="34" charset="0"/>
                <a:cs typeface="Times New Roman" panose="02020603050405020304" pitchFamily="18" charset="0"/>
              </a:rPr>
              <a:t>sát lược đồ, khai thác thông </a:t>
            </a:r>
            <a:r>
              <a:rPr lang="en-US" sz="4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tin: </a:t>
            </a:r>
            <a:r>
              <a:rPr lang="en-US" sz="4400">
                <a:solidFill>
                  <a:srgbClr val="FF0000"/>
                </a:solidFill>
                <a:latin typeface="Times New Roman" panose="02020603050405020304" pitchFamily="18" charset="0"/>
                <a:ea typeface="Arial" panose="020B0604020202020204" pitchFamily="34" charset="0"/>
                <a:cs typeface="Times New Roman" panose="02020603050405020304" pitchFamily="18" charset="0"/>
              </a:rPr>
              <a:t>Nêu những biểu hiện nào chứng tỏ Xô viết Nghệ-Tỉnh là đỉnh cao của phong trào Xô viết Nghệ-Tĩnh 1930-1931?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37636"/>
            <a:ext cx="8991600" cy="83588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1866900"/>
            <a:ext cx="8299450" cy="7924800"/>
          </a:xfrm>
          <a:prstGeom prst="rect">
            <a:avLst/>
          </a:prstGeom>
        </p:spPr>
      </p:pic>
    </p:spTree>
    <p:extLst>
      <p:ext uri="{BB962C8B-B14F-4D97-AF65-F5344CB8AC3E}">
        <p14:creationId xmlns:p14="http://schemas.microsoft.com/office/powerpoint/2010/main" val="121461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190500" y="245560"/>
            <a:ext cx="17830800" cy="9944100"/>
          </a:xfrm>
          <a:prstGeom prst="doubleWave">
            <a:avLst>
              <a:gd name="adj1" fmla="val 2035"/>
              <a:gd name="adj2" fmla="val 0"/>
            </a:avLst>
          </a:prstGeom>
          <a:gradFill>
            <a:gsLst>
              <a:gs pos="0">
                <a:schemeClr val="accent1">
                  <a:lumMod val="5000"/>
                  <a:lumOff val="95000"/>
                </a:schemeClr>
              </a:gs>
              <a:gs pos="95000">
                <a:schemeClr val="accent6">
                  <a:lumMod val="40000"/>
                  <a:lumOff val="60000"/>
                  <a:alpha val="66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7200" y="952500"/>
            <a:ext cx="17297400" cy="8530220"/>
          </a:xfrm>
          <a:prstGeom prst="rect">
            <a:avLst/>
          </a:prstGeom>
        </p:spPr>
        <p:txBody>
          <a:bodyPr wrap="square">
            <a:spAutoFit/>
          </a:bodyPr>
          <a:lstStyle/>
          <a:p>
            <a:pPr indent="457200" algn="just">
              <a:lnSpc>
                <a:spcPct val="115000"/>
              </a:lnSpc>
              <a:spcAft>
                <a:spcPts val="0"/>
              </a:spcAft>
            </a:pPr>
            <a:r>
              <a:rPr lang="vi-VN" sz="4000" smtClean="0">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000" smtClean="0">
                <a:latin typeface="Times New Roman" panose="02020603050405020304" pitchFamily="18" charset="0"/>
                <a:ea typeface="Arial" panose="020B0604020202020204" pitchFamily="34" charset="0"/>
                <a:cs typeface="Times New Roman" panose="02020603050405020304" pitchFamily="18" charset="0"/>
              </a:rPr>
              <a:t>Những </a:t>
            </a:r>
            <a:r>
              <a:rPr lang="en-US" sz="4000">
                <a:latin typeface="Times New Roman" panose="02020603050405020304" pitchFamily="18" charset="0"/>
                <a:ea typeface="Arial" panose="020B0604020202020204" pitchFamily="34" charset="0"/>
                <a:cs typeface="Times New Roman" panose="02020603050405020304" pitchFamily="18" charset="0"/>
              </a:rPr>
              <a:t>biểu hiện chứng tỏ Xô viết Nghệ-Tĩnh là đỉnh cao của phong trào cách mạng 1930-1931: Nghệ An, Hà Tĩnh là địa bàn diễn ra sôi nổi, liên tục các cuộc bãi công của công nhân, biểu tình của công nhân, nông dân và nông dân đã liên kết, hưởng ứng phong trào của nhau làm cho bộ máy chính quyền của thực dân và phong kiến tay sai ở nhiều huyện bị tê liệt, ở một số thôn, xã bị tan rã. Tại đó, chính quyền nhân dân được thành lập dưới hình thức các xô viết. Chính quyền Xô viết là biểu hiện cao của cao trào Xô viết Nghệ-Tĩnh với việc ban hành và thực hiện các chính sách tiến bộ, ban bố các quyền tự do, dân chủ cho nhân dân (về chính trị), chia ruộng đất công, bãi bỏ các thứ thuế vô lí, thực hiện giảm tô và xóa nợ cho dân nghèo (kinh tế), tổ chức đời sống mới, mở các lớp dạy chữ Quốc ngữ, xóa bỏ các tệ nạn xã hội (về văn hóa, xã hội)..Xô viết Nghệ-Tĩnh thực sự là chính quyền của quần chúng dưới sự lãnh đạo của Đảng (của dân, do dân và vì dân)</a:t>
            </a:r>
          </a:p>
        </p:txBody>
      </p:sp>
    </p:spTree>
    <p:extLst>
      <p:ext uri="{BB962C8B-B14F-4D97-AF65-F5344CB8AC3E}">
        <p14:creationId xmlns:p14="http://schemas.microsoft.com/office/powerpoint/2010/main" val="257916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2095500"/>
            <a:ext cx="17907000" cy="6324600"/>
          </a:xfrm>
          <a:prstGeom prst="roundRect">
            <a:avLst>
              <a:gd name="adj" fmla="val 19523"/>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90600" y="562570"/>
            <a:ext cx="5293437" cy="923330"/>
          </a:xfrm>
          <a:prstGeom prst="rect">
            <a:avLst/>
          </a:prstGeom>
          <a:noFill/>
        </p:spPr>
        <p:txBody>
          <a:bodyPr wrap="none" rtlCol="0">
            <a:spAutoFit/>
          </a:bodyPr>
          <a:lstStyle/>
          <a:p>
            <a:pPr marL="685800" indent="-685800">
              <a:buFont typeface="Wingdings" panose="05000000000000000000" pitchFamily="2" charset="2"/>
              <a:buChar char="Ø"/>
            </a:pPr>
            <a:r>
              <a:rPr lang="en-US" sz="5400" b="1" smtClean="0">
                <a:solidFill>
                  <a:srgbClr val="C00000"/>
                </a:solidFill>
                <a:latin typeface="Times New Roman" panose="02020603050405020304" pitchFamily="18" charset="0"/>
                <a:cs typeface="Times New Roman" panose="02020603050405020304" pitchFamily="18" charset="0"/>
              </a:rPr>
              <a:t>Chốt kiến thức</a:t>
            </a:r>
            <a:endParaRPr lang="en-US" sz="5400" b="1">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09600" y="2716054"/>
            <a:ext cx="17068800" cy="5170646"/>
          </a:xfrm>
          <a:prstGeom prst="rect">
            <a:avLst/>
          </a:prstGeom>
          <a:noFill/>
        </p:spPr>
        <p:txBody>
          <a:bodyPr wrap="square" rtlCol="0">
            <a:spAutoFit/>
          </a:bodyPr>
          <a:lstStyle/>
          <a:p>
            <a:pPr algn="just"/>
            <a:r>
              <a:rPr lang="vi-VN" sz="6600" smtClean="0">
                <a:latin typeface="Times New Roman" panose="02020603050405020304" pitchFamily="18" charset="0"/>
                <a:cs typeface="Times New Roman" panose="02020603050405020304" pitchFamily="18" charset="0"/>
              </a:rPr>
              <a:t>- </a:t>
            </a:r>
            <a:r>
              <a:rPr lang="en-US" sz="6600" smtClean="0">
                <a:latin typeface="Times New Roman" panose="02020603050405020304" pitchFamily="18" charset="0"/>
                <a:cs typeface="Times New Roman" panose="02020603050405020304" pitchFamily="18" charset="0"/>
              </a:rPr>
              <a:t>Phong </a:t>
            </a:r>
            <a:r>
              <a:rPr lang="en-US" sz="6600">
                <a:latin typeface="Times New Roman" panose="02020603050405020304" pitchFamily="18" charset="0"/>
                <a:cs typeface="Times New Roman" panose="02020603050405020304" pitchFamily="18" charset="0"/>
              </a:rPr>
              <a:t>trào cách mạng 1930-1931 đã khẳng định vai trò lãnh đạo cách mạng của Đảng. Từ trong phong trào, khối liên minh công nông được hình thành, để lại nhiều bài học quý cho phong trào cách mạng sau này.</a:t>
            </a:r>
          </a:p>
        </p:txBody>
      </p:sp>
    </p:spTree>
    <p:extLst>
      <p:ext uri="{BB962C8B-B14F-4D97-AF65-F5344CB8AC3E}">
        <p14:creationId xmlns:p14="http://schemas.microsoft.com/office/powerpoint/2010/main" val="2174082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1750"/>
            <a:ext cx="13258800" cy="7694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4400" b="1">
                <a:latin typeface="Times New Roman" panose="02020603050405020304" pitchFamily="18" charset="0"/>
                <a:ea typeface="Arial" panose="020B0604020202020204" pitchFamily="34" charset="0"/>
                <a:cs typeface="Times New Roman" panose="02020603050405020304" pitchFamily="18" charset="0"/>
              </a:rPr>
              <a:t>2</a:t>
            </a:r>
            <a:r>
              <a:rPr lang="en-US" sz="4400" b="1" smtClean="0">
                <a:latin typeface="Times New Roman" panose="02020603050405020304" pitchFamily="18" charset="0"/>
                <a:ea typeface="Arial" panose="020B0604020202020204" pitchFamily="34"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P</a:t>
            </a:r>
            <a:r>
              <a:rPr lang="en-US" sz="4400" b="1" smtClean="0">
                <a:latin typeface="Times New Roman" panose="02020603050405020304" pitchFamily="18" charset="0"/>
                <a:cs typeface="Times New Roman" panose="02020603050405020304" pitchFamily="18" charset="0"/>
              </a:rPr>
              <a:t>hong </a:t>
            </a:r>
            <a:r>
              <a:rPr lang="en-US" sz="4400" b="1">
                <a:latin typeface="Times New Roman" panose="02020603050405020304" pitchFamily="18" charset="0"/>
                <a:cs typeface="Times New Roman" panose="02020603050405020304" pitchFamily="18" charset="0"/>
              </a:rPr>
              <a:t>trào cách mạng trong những năm </a:t>
            </a:r>
            <a:r>
              <a:rPr lang="en-US" sz="4400" b="1" smtClean="0">
                <a:latin typeface="Times New Roman" panose="02020603050405020304" pitchFamily="18" charset="0"/>
                <a:cs typeface="Times New Roman" panose="02020603050405020304" pitchFamily="18" charset="0"/>
              </a:rPr>
              <a:t>1936-1939</a:t>
            </a:r>
            <a:r>
              <a:rPr lang="vi-VN" sz="4400" b="1" smtClean="0">
                <a:latin typeface="Times New Roman" panose="02020603050405020304" pitchFamily="18" charset="0"/>
                <a:cs typeface="Times New Roman" panose="02020603050405020304" pitchFamily="18" charset="0"/>
              </a:rPr>
              <a:t>.</a:t>
            </a:r>
            <a:endParaRPr lang="en-US" sz="44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880982"/>
            <a:ext cx="2133600" cy="201600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2858890"/>
            <a:ext cx="7215223" cy="6894710"/>
          </a:xfrm>
          <a:prstGeom prst="rect">
            <a:avLst/>
          </a:prstGeom>
        </p:spPr>
      </p:pic>
      <p:sp>
        <p:nvSpPr>
          <p:cNvPr id="5" name="Rectangle 4"/>
          <p:cNvSpPr/>
          <p:nvPr/>
        </p:nvSpPr>
        <p:spPr>
          <a:xfrm>
            <a:off x="1544084" y="1296480"/>
            <a:ext cx="16439116" cy="738664"/>
          </a:xfrm>
          <a:prstGeom prst="rect">
            <a:avLst/>
          </a:prstGeom>
        </p:spPr>
        <p:txBody>
          <a:bodyPr wrap="none">
            <a:spAutoFit/>
          </a:bodyPr>
          <a:lstStyle/>
          <a:p>
            <a:r>
              <a:rPr lang="vi-VN" sz="4200" smtClean="0">
                <a:solidFill>
                  <a:srgbClr val="FF0000"/>
                </a:solidFill>
                <a:latin typeface="Times New Roman" panose="02020603050405020304" pitchFamily="18" charset="0"/>
                <a:ea typeface="Arial" panose="020B0604020202020204" pitchFamily="34" charset="0"/>
              </a:rPr>
              <a:t>T</a:t>
            </a:r>
            <a:r>
              <a:rPr lang="en-US" sz="4200" smtClean="0">
                <a:solidFill>
                  <a:srgbClr val="FF0000"/>
                </a:solidFill>
                <a:latin typeface="Times New Roman" panose="02020603050405020304" pitchFamily="18" charset="0"/>
                <a:ea typeface="Arial" panose="020B0604020202020204" pitchFamily="34" charset="0"/>
              </a:rPr>
              <a:t>ìm </a:t>
            </a:r>
            <a:r>
              <a:rPr lang="en-US" sz="4200">
                <a:solidFill>
                  <a:srgbClr val="FF0000"/>
                </a:solidFill>
                <a:latin typeface="Times New Roman" panose="02020603050405020304" pitchFamily="18" charset="0"/>
                <a:ea typeface="Arial" panose="020B0604020202020204" pitchFamily="34" charset="0"/>
              </a:rPr>
              <a:t>hiểu thông tin trong mục, quan sát hình 7.4, hãy hoàn thành sơ đồ </a:t>
            </a:r>
            <a:r>
              <a:rPr lang="en-US" sz="4200" smtClean="0">
                <a:solidFill>
                  <a:srgbClr val="FF0000"/>
                </a:solidFill>
                <a:latin typeface="Times New Roman" panose="02020603050405020304" pitchFamily="18" charset="0"/>
                <a:ea typeface="Arial" panose="020B0604020202020204" pitchFamily="34" charset="0"/>
              </a:rPr>
              <a:t>sau</a:t>
            </a:r>
            <a:r>
              <a:rPr lang="vi-VN" sz="4200" smtClean="0">
                <a:solidFill>
                  <a:srgbClr val="FF0000"/>
                </a:solidFill>
                <a:latin typeface="Times New Roman" panose="02020603050405020304" pitchFamily="18" charset="0"/>
                <a:ea typeface="Arial" panose="020B0604020202020204" pitchFamily="34" charset="0"/>
              </a:rPr>
              <a:t> ?</a:t>
            </a:r>
            <a:endParaRPr lang="en-US" sz="4200">
              <a:solidFill>
                <a:srgbClr val="FF0000"/>
              </a:solidFill>
            </a:endParaRPr>
          </a:p>
        </p:txBody>
      </p:sp>
      <p:graphicFrame>
        <p:nvGraphicFramePr>
          <p:cNvPr id="10" name="Diagram 9"/>
          <p:cNvGraphicFramePr/>
          <p:nvPr>
            <p:extLst>
              <p:ext uri="{D42A27DB-BD31-4B8C-83A1-F6EECF244321}">
                <p14:modId xmlns:p14="http://schemas.microsoft.com/office/powerpoint/2010/main" val="2481242207"/>
              </p:ext>
            </p:extLst>
          </p:nvPr>
        </p:nvGraphicFramePr>
        <p:xfrm>
          <a:off x="7772400" y="3667000"/>
          <a:ext cx="12192000" cy="70159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p:cNvSpPr txBox="1"/>
          <p:nvPr/>
        </p:nvSpPr>
        <p:spPr>
          <a:xfrm>
            <a:off x="8305800" y="3924300"/>
            <a:ext cx="1643399" cy="707886"/>
          </a:xfrm>
          <a:prstGeom prst="rect">
            <a:avLst/>
          </a:prstGeom>
          <a:noFill/>
        </p:spPr>
        <p:txBody>
          <a:bodyPr wrap="none" rtlCol="0">
            <a:spAutoFit/>
          </a:bodyPr>
          <a:lstStyle/>
          <a:p>
            <a:r>
              <a:rPr lang="vi-VN" sz="4000" b="1" i="1" u="sng" smtClean="0">
                <a:solidFill>
                  <a:srgbClr val="C00000"/>
                </a:solidFill>
                <a:latin typeface="+mj-lt"/>
              </a:rPr>
              <a:t>*Sơ đồ</a:t>
            </a:r>
            <a:endParaRPr lang="en-US" sz="4000" b="1" i="1" u="sng">
              <a:solidFill>
                <a:srgbClr val="C00000"/>
              </a:solidFill>
              <a:latin typeface="+mj-lt"/>
            </a:endParaRPr>
          </a:p>
        </p:txBody>
      </p:sp>
      <p:pic>
        <p:nvPicPr>
          <p:cNvPr id="12"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1201400" y="2166938"/>
            <a:ext cx="3124200" cy="175736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157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000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2"/>
                </p:tgtEl>
              </p:cMediaNode>
            </p:video>
          </p:childTnLst>
        </p:cTn>
      </p:par>
    </p:tnLst>
    <p:bldLst>
      <p:bldP spid="2" grpId="0" animBg="1"/>
      <p:bldP spid="5" grpId="0"/>
      <p:bldGraphic spid="10" grpId="0">
        <p:bldAsOne/>
      </p:bldGraphic>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0" y="3924300"/>
            <a:ext cx="3560824" cy="1899323"/>
            <a:chOff x="361950" y="4616487"/>
            <a:chExt cx="3560824" cy="1899323"/>
          </a:xfrm>
          <a:solidFill>
            <a:schemeClr val="accent6">
              <a:lumMod val="40000"/>
              <a:lumOff val="60000"/>
            </a:schemeClr>
          </a:solidFill>
        </p:grpSpPr>
        <p:sp>
          <p:nvSpPr>
            <p:cNvPr id="6" name="Rounded Rectangle 5"/>
            <p:cNvSpPr/>
            <p:nvPr/>
          </p:nvSpPr>
          <p:spPr>
            <a:xfrm>
              <a:off x="361950" y="4616487"/>
              <a:ext cx="3560824" cy="1899323"/>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3131" y="5174990"/>
              <a:ext cx="3278462" cy="706540"/>
            </a:xfrm>
            <a:prstGeom prst="rect">
              <a:avLst/>
            </a:prstGeom>
            <a:grpFill/>
          </p:spPr>
          <p:txBody>
            <a:bodyPr wrap="none">
              <a:spAutoFit/>
            </a:bodyPr>
            <a:lstStyle/>
            <a:p>
              <a:pPr>
                <a:lnSpc>
                  <a:spcPct val="107000"/>
                </a:lnSpc>
                <a:spcAft>
                  <a:spcPts val="800"/>
                </a:spcAft>
              </a:pPr>
              <a:r>
                <a:rPr lang="en-US" sz="4000" b="1">
                  <a:solidFill>
                    <a:srgbClr val="0070C0"/>
                  </a:solidFill>
                  <a:latin typeface="Times New Roman" panose="02020603050405020304" pitchFamily="18" charset="0"/>
                  <a:ea typeface="Arial" panose="020B0604020202020204" pitchFamily="34" charset="0"/>
                  <a:cs typeface="Times New Roman" panose="02020603050405020304" pitchFamily="18" charset="0"/>
                </a:rPr>
                <a:t>Nguyên nhân:</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27" name="Group 26"/>
          <p:cNvGrpSpPr/>
          <p:nvPr/>
        </p:nvGrpSpPr>
        <p:grpSpPr>
          <a:xfrm>
            <a:off x="381000" y="38100"/>
            <a:ext cx="8153800" cy="917240"/>
            <a:chOff x="228600" y="1828800"/>
            <a:chExt cx="1981200" cy="4610100"/>
          </a:xfrm>
        </p:grpSpPr>
        <p:sp>
          <p:nvSpPr>
            <p:cNvPr id="28" name="Rounded Rectangle 27"/>
            <p:cNvSpPr/>
            <p:nvPr/>
          </p:nvSpPr>
          <p:spPr>
            <a:xfrm>
              <a:off x="228600" y="1828800"/>
              <a:ext cx="19812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p:cNvSpPr/>
            <p:nvPr/>
          </p:nvSpPr>
          <p:spPr>
            <a:xfrm>
              <a:off x="228600" y="2133975"/>
              <a:ext cx="1981200" cy="3999749"/>
            </a:xfrm>
            <a:prstGeom prst="rect">
              <a:avLst/>
            </a:prstGeom>
          </p:spPr>
          <p:txBody>
            <a:bodyPr wrap="square">
              <a:spAutoFit/>
            </a:bodyPr>
            <a:lstStyle/>
            <a:p>
              <a:pPr algn="ctr">
                <a:lnSpc>
                  <a:spcPct val="107000"/>
                </a:lnSpc>
                <a:spcAft>
                  <a:spcPts val="800"/>
                </a:spcAft>
              </a:pPr>
              <a:r>
                <a:rPr lang="en-US" sz="4000">
                  <a:solidFill>
                    <a:srgbClr val="FF0000"/>
                  </a:solidFill>
                  <a:latin typeface="Times New Roman" panose="02020603050405020304" pitchFamily="18" charset="0"/>
                  <a:ea typeface="Arial" panose="020B0604020202020204" pitchFamily="34" charset="0"/>
                  <a:cs typeface="Times New Roman" panose="02020603050405020304" pitchFamily="18" charset="0"/>
                </a:rPr>
                <a:t>Phong trào cách mạng 1936-1939</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35" name="Group 34"/>
          <p:cNvGrpSpPr/>
          <p:nvPr/>
        </p:nvGrpSpPr>
        <p:grpSpPr>
          <a:xfrm>
            <a:off x="4696766" y="1409700"/>
            <a:ext cx="13210233" cy="2362200"/>
            <a:chOff x="4696766" y="1409700"/>
            <a:chExt cx="13210233" cy="2362200"/>
          </a:xfrm>
          <a:solidFill>
            <a:schemeClr val="accent6">
              <a:lumMod val="20000"/>
              <a:lumOff val="80000"/>
            </a:schemeClr>
          </a:solidFill>
        </p:grpSpPr>
        <p:sp>
          <p:nvSpPr>
            <p:cNvPr id="13" name="Rounded Rectangle 12"/>
            <p:cNvSpPr/>
            <p:nvPr/>
          </p:nvSpPr>
          <p:spPr>
            <a:xfrm>
              <a:off x="4696766" y="1409700"/>
              <a:ext cx="13210233" cy="23622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849167" y="1787141"/>
              <a:ext cx="12753033" cy="1451359"/>
            </a:xfrm>
            <a:prstGeom prst="rect">
              <a:avLst/>
            </a:prstGeom>
            <a:grpFill/>
          </p:spPr>
          <p:txBody>
            <a:bodyPr wrap="square">
              <a:spAutoFit/>
            </a:bodyPr>
            <a:lstStyle/>
            <a:p>
              <a:pPr indent="457200" algn="just">
                <a:lnSpc>
                  <a:spcPct val="115000"/>
                </a:lnSpc>
                <a:spcAft>
                  <a:spcPts val="0"/>
                </a:spcAft>
              </a:pPr>
              <a:r>
                <a:rPr lang="en-US" sz="4000">
                  <a:latin typeface="Times New Roman" panose="02020603050405020304" pitchFamily="18" charset="0"/>
                  <a:ea typeface="Arial" panose="020B0604020202020204" pitchFamily="34" charset="0"/>
                  <a:cs typeface="Times New Roman" panose="02020603050405020304" pitchFamily="18" charset="0"/>
                </a:rPr>
                <a:t>- Năm 1936, ở Pháp, Mặt trận Nhân dân lên cầm quyền đã thi hành một số chính sách tiến bộ.</a:t>
              </a:r>
            </a:p>
          </p:txBody>
        </p:sp>
      </p:grpSp>
      <p:grpSp>
        <p:nvGrpSpPr>
          <p:cNvPr id="34" name="Group 33"/>
          <p:cNvGrpSpPr/>
          <p:nvPr/>
        </p:nvGrpSpPr>
        <p:grpSpPr>
          <a:xfrm>
            <a:off x="4715816" y="4186394"/>
            <a:ext cx="13343584" cy="5986306"/>
            <a:chOff x="4715816" y="4186394"/>
            <a:chExt cx="13343584" cy="5986306"/>
          </a:xfrm>
        </p:grpSpPr>
        <p:sp>
          <p:nvSpPr>
            <p:cNvPr id="32" name="Rounded Rectangle 31"/>
            <p:cNvSpPr/>
            <p:nvPr/>
          </p:nvSpPr>
          <p:spPr>
            <a:xfrm>
              <a:off x="4715816" y="4186394"/>
              <a:ext cx="13343584" cy="598630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029200" y="4300962"/>
              <a:ext cx="12877800" cy="5698676"/>
            </a:xfrm>
            <a:prstGeom prst="rect">
              <a:avLst/>
            </a:prstGeom>
          </p:spPr>
          <p:txBody>
            <a:bodyPr wrap="square">
              <a:spAutoFit/>
            </a:bodyPr>
            <a:lstStyle/>
            <a:p>
              <a:pPr indent="457200" algn="just">
                <a:lnSpc>
                  <a:spcPct val="115000"/>
                </a:lnSpc>
                <a:spcAft>
                  <a:spcPts val="0"/>
                </a:spcAft>
              </a:pPr>
              <a:r>
                <a:rPr lang="en-US" sz="4000">
                  <a:latin typeface="Times New Roman" panose="02020603050405020304" pitchFamily="18" charset="0"/>
                  <a:ea typeface="Arial" panose="020B0604020202020204" pitchFamily="34" charset="0"/>
                  <a:cs typeface="Times New Roman" panose="02020603050405020304" pitchFamily="18" charset="0"/>
                </a:rPr>
                <a:t>- Ở Việt Nam, cuối năm 1934-1935, các tổ chức Đảng và phong trào quần chúng dần được phục hồi. Tháng 7-1936, Hội nghị Ban chấp hành Trung ương Đảng Cộng sản Đông Dương xác định nhiệm vụ trước mắt là đấu tranh chống chế độ phản động thuộc địa, chống phát xít và nguy cơ chiến tranh, đòi tự do, dân sinh, dân chủ và cơm áo hòa bình. Hội nghị chủ trương thành lập Mặt trận Nhân dân Phản để Đông Dương.</a:t>
              </a:r>
            </a:p>
          </p:txBody>
        </p:sp>
      </p:grpSp>
      <p:cxnSp>
        <p:nvCxnSpPr>
          <p:cNvPr id="57" name="Straight Arrow Connector 56"/>
          <p:cNvCxnSpPr>
            <a:stCxn id="13" idx="1"/>
            <a:endCxn id="6" idx="3"/>
          </p:cNvCxnSpPr>
          <p:nvPr/>
        </p:nvCxnSpPr>
        <p:spPr>
          <a:xfrm flipH="1">
            <a:off x="3560824" y="2590800"/>
            <a:ext cx="1135942" cy="22831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Connector 58"/>
          <p:cNvCxnSpPr>
            <a:stCxn id="32" idx="1"/>
            <a:endCxn id="6" idx="3"/>
          </p:cNvCxnSpPr>
          <p:nvPr/>
        </p:nvCxnSpPr>
        <p:spPr>
          <a:xfrm flipH="1" flipV="1">
            <a:off x="3560824" y="4873962"/>
            <a:ext cx="1154992" cy="230558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0501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2)">
                                      <p:cBhvr>
                                        <p:cTn id="7" dur="1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down)">
                                      <p:cBhvr>
                                        <p:cTn id="12" dur="500"/>
                                        <p:tgtEl>
                                          <p:spTgt spid="5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up)">
                                      <p:cBhvr>
                                        <p:cTn id="21" dur="500"/>
                                        <p:tgtEl>
                                          <p:spTgt spid="5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076700"/>
            <a:ext cx="2031585" cy="2952824"/>
            <a:chOff x="114301" y="3867076"/>
            <a:chExt cx="3560824" cy="4095824"/>
          </a:xfrm>
          <a:solidFill>
            <a:schemeClr val="accent4">
              <a:lumMod val="40000"/>
              <a:lumOff val="60000"/>
            </a:schemeClr>
          </a:solidFill>
        </p:grpSpPr>
        <p:sp>
          <p:nvSpPr>
            <p:cNvPr id="7" name="Rounded Rectangle 6"/>
            <p:cNvSpPr/>
            <p:nvPr/>
          </p:nvSpPr>
          <p:spPr>
            <a:xfrm>
              <a:off x="114301" y="3867076"/>
              <a:ext cx="3560824" cy="40958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2885" y="4545714"/>
              <a:ext cx="2811659" cy="2807220"/>
            </a:xfrm>
            <a:prstGeom prst="rect">
              <a:avLst/>
            </a:prstGeom>
            <a:grpFill/>
          </p:spPr>
          <p:txBody>
            <a:bodyPr wrap="square">
              <a:spAutoFit/>
            </a:bodyPr>
            <a:lstStyle/>
            <a:p>
              <a:pPr algn="just">
                <a:lnSpc>
                  <a:spcPct val="107000"/>
                </a:lnSpc>
                <a:spcAft>
                  <a:spcPts val="800"/>
                </a:spcAft>
              </a:pPr>
              <a:r>
                <a:rPr lang="en-US" sz="4000" b="1">
                  <a:solidFill>
                    <a:srgbClr val="C00000"/>
                  </a:solidFill>
                  <a:latin typeface="Times New Roman" panose="02020603050405020304" pitchFamily="18" charset="0"/>
                  <a:ea typeface="Arial" panose="020B0604020202020204" pitchFamily="34" charset="0"/>
                  <a:cs typeface="Times New Roman" panose="02020603050405020304" pitchFamily="18" charset="0"/>
                </a:rPr>
                <a:t>Diễn biến chính</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14" name="Group 13"/>
          <p:cNvGrpSpPr/>
          <p:nvPr/>
        </p:nvGrpSpPr>
        <p:grpSpPr>
          <a:xfrm>
            <a:off x="3276600" y="1258480"/>
            <a:ext cx="14839950" cy="2589620"/>
            <a:chOff x="4343400" y="1028700"/>
            <a:chExt cx="13944600" cy="2589620"/>
          </a:xfrm>
        </p:grpSpPr>
        <p:sp>
          <p:nvSpPr>
            <p:cNvPr id="13" name="Rounded Rectangle 12"/>
            <p:cNvSpPr/>
            <p:nvPr/>
          </p:nvSpPr>
          <p:spPr>
            <a:xfrm>
              <a:off x="4343400" y="1037167"/>
              <a:ext cx="13944600" cy="258115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09900" y="1028700"/>
              <a:ext cx="13525700" cy="2589620"/>
            </a:xfrm>
            <a:prstGeom prst="rect">
              <a:avLst/>
            </a:prstGeom>
            <a:noFill/>
          </p:spPr>
          <p:txBody>
            <a:bodyPr wrap="square">
              <a:spAutoFit/>
            </a:bodyPr>
            <a:lstStyle/>
            <a:p>
              <a:pPr indent="457200" algn="just">
                <a:lnSpc>
                  <a:spcPct val="115000"/>
                </a:lnSpc>
                <a:spcAft>
                  <a:spcPts val="0"/>
                </a:spcAft>
              </a:pPr>
              <a:r>
                <a:rPr lang="en-US" sz="3600">
                  <a:latin typeface="Times New Roman" panose="02020603050405020304" pitchFamily="18" charset="0"/>
                  <a:ea typeface="Arial" panose="020B0604020202020204" pitchFamily="34" charset="0"/>
                  <a:cs typeface="Times New Roman" panose="02020603050405020304" pitchFamily="18" charset="0"/>
                </a:rPr>
                <a:t>- Phong trào Đông Dương đại hội: Phong trào đón Gô-đa phái viên của Chính phủ pháp, phong trào bãi công của công nhân xe lửa Trường Thi (Nghệ An) tháng 7-1937, cuộc mít-tinh 2,5 vạn người tại khu Đấu Xảo (Hà Nội) nhân ngày Quốc tế lao động ngày 1-5.</a:t>
              </a:r>
            </a:p>
          </p:txBody>
        </p:sp>
      </p:grpSp>
      <p:grpSp>
        <p:nvGrpSpPr>
          <p:cNvPr id="15" name="Group 14"/>
          <p:cNvGrpSpPr/>
          <p:nvPr/>
        </p:nvGrpSpPr>
        <p:grpSpPr>
          <a:xfrm>
            <a:off x="3276600" y="7277101"/>
            <a:ext cx="14782800" cy="2819399"/>
            <a:chOff x="4267200" y="6819899"/>
            <a:chExt cx="13944600" cy="3314701"/>
          </a:xfrm>
          <a:solidFill>
            <a:schemeClr val="accent4">
              <a:lumMod val="20000"/>
              <a:lumOff val="80000"/>
            </a:schemeClr>
          </a:solidFill>
        </p:grpSpPr>
        <p:sp>
          <p:nvSpPr>
            <p:cNvPr id="31" name="Rounded Rectangle 30"/>
            <p:cNvSpPr/>
            <p:nvPr/>
          </p:nvSpPr>
          <p:spPr>
            <a:xfrm>
              <a:off x="4267200" y="6819900"/>
              <a:ext cx="13944600" cy="33147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34730" y="6819899"/>
              <a:ext cx="13677070" cy="3226717"/>
            </a:xfrm>
            <a:prstGeom prst="rect">
              <a:avLst/>
            </a:prstGeom>
            <a:noFill/>
            <a:ln>
              <a:noFill/>
            </a:ln>
          </p:spPr>
          <p:txBody>
            <a:bodyPr wrap="square">
              <a:spAutoFit/>
            </a:bodyPr>
            <a:lstStyle/>
            <a:p>
              <a:pPr indent="457200" algn="just">
                <a:lnSpc>
                  <a:spcPct val="115000"/>
                </a:lnSpc>
                <a:spcAft>
                  <a:spcPts val="0"/>
                </a:spcAft>
              </a:pPr>
              <a:r>
                <a:rPr lang="en-US" sz="3600">
                  <a:latin typeface="Times New Roman" panose="02020603050405020304" pitchFamily="18" charset="0"/>
                  <a:ea typeface="Arial" panose="020B0604020202020204" pitchFamily="34" charset="0"/>
                  <a:cs typeface="Times New Roman" panose="02020603050405020304" pitchFamily="18" charset="0"/>
                </a:rPr>
                <a:t>- Đấu tranh trên lĩnh vực báo chí: Nhiều tờ báo được xuất bản công khai: Tiền phong, dân chúng, lao động…Một số sách giới thiệu chủ nghĩa Mác-Lê-nin và chính sách của Đảng củng được lưu hành rộng rãi như cuốn Vấn đề dân cày của Qua Ninh (Trường Chinh) và Vân Đình (Võ Nguyên Giáp)</a:t>
              </a:r>
            </a:p>
          </p:txBody>
        </p:sp>
      </p:grpSp>
      <p:grpSp>
        <p:nvGrpSpPr>
          <p:cNvPr id="27" name="Group 26"/>
          <p:cNvGrpSpPr/>
          <p:nvPr/>
        </p:nvGrpSpPr>
        <p:grpSpPr>
          <a:xfrm>
            <a:off x="381000" y="38100"/>
            <a:ext cx="8153800" cy="917240"/>
            <a:chOff x="228600" y="1828800"/>
            <a:chExt cx="1981200" cy="4610100"/>
          </a:xfrm>
        </p:grpSpPr>
        <p:sp>
          <p:nvSpPr>
            <p:cNvPr id="28" name="Rounded Rectangle 27"/>
            <p:cNvSpPr/>
            <p:nvPr/>
          </p:nvSpPr>
          <p:spPr>
            <a:xfrm>
              <a:off x="228600" y="1828800"/>
              <a:ext cx="19812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p:cNvSpPr/>
            <p:nvPr/>
          </p:nvSpPr>
          <p:spPr>
            <a:xfrm>
              <a:off x="228600" y="2133975"/>
              <a:ext cx="1981200" cy="3999749"/>
            </a:xfrm>
            <a:prstGeom prst="rect">
              <a:avLst/>
            </a:prstGeom>
          </p:spPr>
          <p:txBody>
            <a:bodyPr wrap="square">
              <a:spAutoFit/>
            </a:bodyPr>
            <a:lstStyle/>
            <a:p>
              <a:pPr algn="ctr">
                <a:lnSpc>
                  <a:spcPct val="107000"/>
                </a:lnSpc>
                <a:spcAft>
                  <a:spcPts val="800"/>
                </a:spcAft>
              </a:pPr>
              <a:r>
                <a:rPr lang="en-US" sz="4000">
                  <a:solidFill>
                    <a:srgbClr val="FF0000"/>
                  </a:solidFill>
                  <a:latin typeface="Times New Roman" panose="02020603050405020304" pitchFamily="18" charset="0"/>
                  <a:ea typeface="Arial" panose="020B0604020202020204" pitchFamily="34" charset="0"/>
                  <a:cs typeface="Times New Roman" panose="02020603050405020304" pitchFamily="18" charset="0"/>
                </a:rPr>
                <a:t>Phong trào cách mạng 1936-1939</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3" name="Group 2"/>
          <p:cNvGrpSpPr/>
          <p:nvPr/>
        </p:nvGrpSpPr>
        <p:grpSpPr>
          <a:xfrm>
            <a:off x="3352800" y="4248076"/>
            <a:ext cx="14782800" cy="2648024"/>
            <a:chOff x="4343400" y="3867076"/>
            <a:chExt cx="13944600" cy="2648024"/>
          </a:xfrm>
          <a:solidFill>
            <a:schemeClr val="accent4">
              <a:lumMod val="20000"/>
              <a:lumOff val="80000"/>
            </a:schemeClr>
          </a:solidFill>
        </p:grpSpPr>
        <p:sp>
          <p:nvSpPr>
            <p:cNvPr id="30" name="Rounded Rectangle 29"/>
            <p:cNvSpPr/>
            <p:nvPr/>
          </p:nvSpPr>
          <p:spPr>
            <a:xfrm>
              <a:off x="4343400" y="3867076"/>
              <a:ext cx="13944600" cy="26480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476750" y="3925479"/>
              <a:ext cx="13563600" cy="2589620"/>
            </a:xfrm>
            <a:prstGeom prst="rect">
              <a:avLst/>
            </a:prstGeom>
            <a:noFill/>
            <a:ln>
              <a:noFill/>
            </a:ln>
          </p:spPr>
          <p:txBody>
            <a:bodyPr wrap="square">
              <a:spAutoFit/>
            </a:bodyPr>
            <a:lstStyle/>
            <a:p>
              <a:pPr indent="457200" algn="just">
                <a:lnSpc>
                  <a:spcPct val="115000"/>
                </a:lnSpc>
                <a:spcAft>
                  <a:spcPts val="0"/>
                </a:spcAft>
              </a:pPr>
              <a:r>
                <a:rPr lang="en-US" sz="3600">
                  <a:latin typeface="Times New Roman" panose="02020603050405020304" pitchFamily="18" charset="0"/>
                  <a:ea typeface="Arial" panose="020B0604020202020204" pitchFamily="34" charset="0"/>
                  <a:cs typeface="Times New Roman" panose="02020603050405020304" pitchFamily="18" charset="0"/>
                </a:rPr>
                <a:t>- Phong trào đấu tranh nghị trường: Vạch trần bọn phản động tay sai, trong cuộc bầu cử vào Viện Dân biểu Trung Kì (1937), Bắc Kì (1938), Hội đồng Quản hạt Nam Kì (1939), Đảng vận động đưa người của Mặt trận Dân chủ Đông Dương ra ứng cử</a:t>
              </a:r>
            </a:p>
          </p:txBody>
        </p:sp>
      </p:grpSp>
      <p:cxnSp>
        <p:nvCxnSpPr>
          <p:cNvPr id="20" name="Straight Connector 19"/>
          <p:cNvCxnSpPr>
            <a:stCxn id="13" idx="1"/>
            <a:endCxn id="7" idx="3"/>
          </p:cNvCxnSpPr>
          <p:nvPr/>
        </p:nvCxnSpPr>
        <p:spPr>
          <a:xfrm flipH="1">
            <a:off x="2031585" y="2557524"/>
            <a:ext cx="1245015" cy="2995588"/>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a:stCxn id="30" idx="1"/>
            <a:endCxn id="7" idx="3"/>
          </p:cNvCxnSpPr>
          <p:nvPr/>
        </p:nvCxnSpPr>
        <p:spPr>
          <a:xfrm flipH="1" flipV="1">
            <a:off x="2031585" y="5553112"/>
            <a:ext cx="1321215" cy="18976"/>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a:stCxn id="31" idx="1"/>
            <a:endCxn id="7" idx="3"/>
          </p:cNvCxnSpPr>
          <p:nvPr/>
        </p:nvCxnSpPr>
        <p:spPr>
          <a:xfrm flipH="1" flipV="1">
            <a:off x="2031585" y="5553112"/>
            <a:ext cx="1245015" cy="313368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603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up)">
                                      <p:cBhvr>
                                        <p:cTn id="30" dur="500"/>
                                        <p:tgtEl>
                                          <p:spTgt spid="36"/>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33000" y="263860"/>
            <a:ext cx="8153800" cy="917240"/>
            <a:chOff x="228600" y="1828800"/>
            <a:chExt cx="1981200" cy="4610100"/>
          </a:xfrm>
        </p:grpSpPr>
        <p:sp>
          <p:nvSpPr>
            <p:cNvPr id="4" name="Rounded Rectangle 3"/>
            <p:cNvSpPr/>
            <p:nvPr/>
          </p:nvSpPr>
          <p:spPr>
            <a:xfrm>
              <a:off x="228600" y="1828800"/>
              <a:ext cx="19812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228600" y="2133975"/>
              <a:ext cx="1981200" cy="3999749"/>
            </a:xfrm>
            <a:prstGeom prst="rect">
              <a:avLst/>
            </a:prstGeom>
          </p:spPr>
          <p:txBody>
            <a:bodyPr wrap="square">
              <a:spAutoFit/>
            </a:bodyPr>
            <a:lstStyle/>
            <a:p>
              <a:pPr algn="ctr">
                <a:lnSpc>
                  <a:spcPct val="107000"/>
                </a:lnSpc>
                <a:spcAft>
                  <a:spcPts val="800"/>
                </a:spcAft>
              </a:pPr>
              <a:r>
                <a:rPr lang="en-US" sz="4000">
                  <a:solidFill>
                    <a:srgbClr val="FF0000"/>
                  </a:solidFill>
                  <a:latin typeface="Times New Roman" panose="02020603050405020304" pitchFamily="18" charset="0"/>
                  <a:ea typeface="Arial" panose="020B0604020202020204" pitchFamily="34" charset="0"/>
                  <a:cs typeface="Times New Roman" panose="02020603050405020304" pitchFamily="18" charset="0"/>
                </a:rPr>
                <a:t>Phong trào cách mạng 1936-1939</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2" name="Group 1"/>
          <p:cNvGrpSpPr/>
          <p:nvPr/>
        </p:nvGrpSpPr>
        <p:grpSpPr>
          <a:xfrm>
            <a:off x="96776" y="4415054"/>
            <a:ext cx="3560824" cy="1899323"/>
            <a:chOff x="381000" y="3619749"/>
            <a:chExt cx="3560824" cy="1899323"/>
          </a:xfrm>
          <a:solidFill>
            <a:schemeClr val="bg2">
              <a:lumMod val="75000"/>
            </a:schemeClr>
          </a:solidFill>
        </p:grpSpPr>
        <p:sp>
          <p:nvSpPr>
            <p:cNvPr id="8" name="Rounded Rectangle 7"/>
            <p:cNvSpPr/>
            <p:nvPr/>
          </p:nvSpPr>
          <p:spPr>
            <a:xfrm>
              <a:off x="381000" y="3619749"/>
              <a:ext cx="3560824" cy="1899323"/>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2600" y="4246853"/>
              <a:ext cx="3257623" cy="645113"/>
            </a:xfrm>
            <a:prstGeom prst="rect">
              <a:avLst/>
            </a:prstGeom>
            <a:grpFill/>
          </p:spPr>
          <p:txBody>
            <a:bodyPr wrap="none">
              <a:spAutoFit/>
            </a:bodyPr>
            <a:lstStyle/>
            <a:p>
              <a:pPr algn="just">
                <a:lnSpc>
                  <a:spcPct val="107000"/>
                </a:lnSpc>
                <a:spcAft>
                  <a:spcPts val="800"/>
                </a:spcAft>
              </a:pPr>
              <a:r>
                <a:rPr lang="en-US" sz="3600" b="1">
                  <a:latin typeface="Times New Roman" panose="02020603050405020304" pitchFamily="18" charset="0"/>
                  <a:ea typeface="Arial" panose="020B0604020202020204" pitchFamily="34" charset="0"/>
                  <a:cs typeface="Times New Roman" panose="02020603050405020304" pitchFamily="18" charset="0"/>
                </a:rPr>
                <a:t>Ý nghĩa lịch sử</a:t>
              </a:r>
              <a:r>
                <a:rPr lang="en-US" sz="3600">
                  <a:latin typeface="Times New Roman" panose="02020603050405020304" pitchFamily="18" charset="0"/>
                  <a:ea typeface="Arial" panose="020B0604020202020204" pitchFamily="34" charset="0"/>
                  <a:cs typeface="Times New Roman" panose="02020603050405020304" pitchFamily="18" charset="0"/>
                </a:rPr>
                <a:t> </a:t>
              </a:r>
            </a:p>
          </p:txBody>
        </p:sp>
      </p:grpSp>
      <p:grpSp>
        <p:nvGrpSpPr>
          <p:cNvPr id="14" name="Group 13"/>
          <p:cNvGrpSpPr/>
          <p:nvPr/>
        </p:nvGrpSpPr>
        <p:grpSpPr>
          <a:xfrm>
            <a:off x="4715816" y="1551425"/>
            <a:ext cx="13295957" cy="3581399"/>
            <a:chOff x="4715816" y="1551425"/>
            <a:chExt cx="13295957" cy="3581399"/>
          </a:xfrm>
        </p:grpSpPr>
        <p:sp>
          <p:nvSpPr>
            <p:cNvPr id="17" name="Rounded Rectangle 16"/>
            <p:cNvSpPr/>
            <p:nvPr/>
          </p:nvSpPr>
          <p:spPr>
            <a:xfrm>
              <a:off x="4715816" y="1551425"/>
              <a:ext cx="13295957" cy="3581399"/>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029200" y="1790700"/>
              <a:ext cx="12796838" cy="3144643"/>
            </a:xfrm>
            <a:prstGeom prst="rect">
              <a:avLst/>
            </a:prstGeom>
          </p:spPr>
          <p:txBody>
            <a:bodyPr wrap="square">
              <a:spAutoFit/>
            </a:bodyPr>
            <a:lstStyle/>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 Là phong trào quần chúng rộng lớn, có tổ chức, đặt dưới sự lãnh đạo của Đảng, đã buộc chính quyền thực dân phải nhượng bộ một số yêu sách cụ thể về dân sinh, dân chủ.</a:t>
              </a:r>
            </a:p>
          </p:txBody>
        </p:sp>
      </p:grpSp>
      <p:grpSp>
        <p:nvGrpSpPr>
          <p:cNvPr id="3" name="Group 2"/>
          <p:cNvGrpSpPr/>
          <p:nvPr/>
        </p:nvGrpSpPr>
        <p:grpSpPr>
          <a:xfrm>
            <a:off x="4715816" y="5940885"/>
            <a:ext cx="13295957" cy="3891628"/>
            <a:chOff x="4715816" y="5940885"/>
            <a:chExt cx="13295957" cy="3891628"/>
          </a:xfrm>
        </p:grpSpPr>
        <p:sp>
          <p:nvSpPr>
            <p:cNvPr id="21" name="Rounded Rectangle 20"/>
            <p:cNvSpPr/>
            <p:nvPr/>
          </p:nvSpPr>
          <p:spPr>
            <a:xfrm>
              <a:off x="4715816" y="5940885"/>
              <a:ext cx="13295957" cy="3891628"/>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029200" y="6314377"/>
              <a:ext cx="12796838" cy="3207032"/>
            </a:xfrm>
            <a:prstGeom prst="rect">
              <a:avLst/>
            </a:prstGeom>
          </p:spPr>
          <p:txBody>
            <a:bodyPr wrap="square">
              <a:spAutoFit/>
            </a:bodyPr>
            <a:lstStyle/>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 Phong trào này được xem là cuộc diễn tập cho Cách mạng tháng Tám năm 1945. Từ trong phong trào, Đảng đã tích lũy được nhiều bài học kinh nghiệm trong lãnh đạo, tổ chức, đấu tranh…</a:t>
              </a:r>
            </a:p>
          </p:txBody>
        </p:sp>
      </p:grpSp>
      <p:cxnSp>
        <p:nvCxnSpPr>
          <p:cNvPr id="19" name="Straight Connector 18"/>
          <p:cNvCxnSpPr>
            <a:stCxn id="17" idx="1"/>
            <a:endCxn id="8" idx="3"/>
          </p:cNvCxnSpPr>
          <p:nvPr/>
        </p:nvCxnSpPr>
        <p:spPr>
          <a:xfrm flipH="1">
            <a:off x="3657600" y="3342125"/>
            <a:ext cx="1058216" cy="2022591"/>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a:stCxn id="21" idx="1"/>
            <a:endCxn id="8" idx="3"/>
          </p:cNvCxnSpPr>
          <p:nvPr/>
        </p:nvCxnSpPr>
        <p:spPr>
          <a:xfrm flipH="1" flipV="1">
            <a:off x="3657600" y="5364716"/>
            <a:ext cx="1058216" cy="252198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282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24096">
            <a:off x="4046023" y="1301719"/>
            <a:ext cx="10092464" cy="6328593"/>
          </a:xfrm>
          <a:prstGeom prst="rect">
            <a:avLst/>
          </a:prstGeom>
          <a:solidFill>
            <a:srgbClr val="85CB71"/>
          </a:solidFill>
        </p:spPr>
      </p:sp>
      <p:sp>
        <p:nvSpPr>
          <p:cNvPr id="3" name="Freeform 3"/>
          <p:cNvSpPr/>
          <p:nvPr/>
        </p:nvSpPr>
        <p:spPr>
          <a:xfrm rot="-1072072">
            <a:off x="6386422" y="2201461"/>
            <a:ext cx="2195277" cy="786308"/>
          </a:xfrm>
          <a:custGeom>
            <a:avLst/>
            <a:gdLst/>
            <a:ahLst/>
            <a:cxnLst/>
            <a:rect l="l" t="t" r="r" b="b"/>
            <a:pathLst>
              <a:path w="2195277" h="786308">
                <a:moveTo>
                  <a:pt x="0" y="0"/>
                </a:moveTo>
                <a:lnTo>
                  <a:pt x="2195276" y="0"/>
                </a:lnTo>
                <a:lnTo>
                  <a:pt x="2195276" y="786309"/>
                </a:lnTo>
                <a:lnTo>
                  <a:pt x="0" y="78630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5431416" y="7258125"/>
            <a:ext cx="4074431" cy="4000350"/>
          </a:xfrm>
          <a:custGeom>
            <a:avLst/>
            <a:gdLst/>
            <a:ahLst/>
            <a:cxnLst/>
            <a:rect l="l" t="t" r="r" b="b"/>
            <a:pathLst>
              <a:path w="4074431" h="4000350">
                <a:moveTo>
                  <a:pt x="0" y="0"/>
                </a:moveTo>
                <a:lnTo>
                  <a:pt x="4074431" y="0"/>
                </a:lnTo>
                <a:lnTo>
                  <a:pt x="4074431" y="4000350"/>
                </a:lnTo>
                <a:lnTo>
                  <a:pt x="0" y="40003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0" y="9603505"/>
            <a:ext cx="4800600" cy="698268"/>
          </a:xfrm>
          <a:prstGeom prst="rect">
            <a:avLst/>
          </a:prstGeom>
        </p:spPr>
        <p:txBody>
          <a:bodyPr wrap="square" lIns="0" tIns="0" rIns="0" bIns="0" rtlCol="0" anchor="t">
            <a:spAutoFit/>
          </a:bodyPr>
          <a:lstStyle/>
          <a:p>
            <a:pPr algn="l">
              <a:lnSpc>
                <a:spcPts val="6400"/>
              </a:lnSpc>
            </a:pPr>
            <a:r>
              <a:rPr lang="en-US" sz="2000">
                <a:solidFill>
                  <a:srgbClr val="3D3D3D"/>
                </a:solidFill>
                <a:latin typeface="Agrandir Grand Bold"/>
                <a:ea typeface="Agrandir Grand Bold"/>
                <a:cs typeface="Agrandir Grand Bold"/>
                <a:sym typeface="Agrandir Grand Bold"/>
              </a:rPr>
              <a:t>History Lesson</a:t>
            </a:r>
          </a:p>
        </p:txBody>
      </p:sp>
      <p:grpSp>
        <p:nvGrpSpPr>
          <p:cNvPr id="11" name="Group 10"/>
          <p:cNvGrpSpPr/>
          <p:nvPr/>
        </p:nvGrpSpPr>
        <p:grpSpPr>
          <a:xfrm>
            <a:off x="5898505" y="3695700"/>
            <a:ext cx="5961269" cy="2507655"/>
            <a:chOff x="1907141" y="5483738"/>
            <a:chExt cx="5961269" cy="2507655"/>
          </a:xfrm>
        </p:grpSpPr>
        <p:grpSp>
          <p:nvGrpSpPr>
            <p:cNvPr id="12" name="组合 89"/>
            <p:cNvGrpSpPr/>
            <p:nvPr/>
          </p:nvGrpSpPr>
          <p:grpSpPr>
            <a:xfrm>
              <a:off x="2020424" y="6894158"/>
              <a:ext cx="638304" cy="561465"/>
              <a:chOff x="4993868" y="2326869"/>
              <a:chExt cx="2204265" cy="2204265"/>
            </a:xfrm>
            <a:effectLst>
              <a:outerShdw blurRad="292100" dist="114300" dir="2700000" algn="tl" rotWithShape="0">
                <a:prstClr val="black">
                  <a:alpha val="25000"/>
                </a:prstClr>
              </a:outerShdw>
            </a:effectLst>
          </p:grpSpPr>
          <p:sp>
            <p:nvSpPr>
              <p:cNvPr id="20"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sp>
            <p:nvSpPr>
              <p:cNvPr id="21"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sp>
            <p:nvSpPr>
              <p:cNvPr id="22"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grpSp>
        <p:sp>
          <p:nvSpPr>
            <p:cNvPr id="13" name="椭圆 134"/>
            <p:cNvSpPr>
              <a:spLocks noChangeAspect="1"/>
            </p:cNvSpPr>
            <p:nvPr/>
          </p:nvSpPr>
          <p:spPr>
            <a:xfrm>
              <a:off x="1919129" y="548373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椭圆 135"/>
            <p:cNvSpPr>
              <a:spLocks noChangeAspect="1"/>
            </p:cNvSpPr>
            <p:nvPr/>
          </p:nvSpPr>
          <p:spPr>
            <a:xfrm>
              <a:off x="1907141" y="5483738"/>
              <a:ext cx="2933328" cy="2507655"/>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002060"/>
                </a:solidFill>
              </a:endParaRPr>
            </a:p>
          </p:txBody>
        </p:sp>
        <p:sp>
          <p:nvSpPr>
            <p:cNvPr id="15" name="椭圆 136"/>
            <p:cNvSpPr>
              <a:spLocks noChangeAspect="1"/>
            </p:cNvSpPr>
            <p:nvPr/>
          </p:nvSpPr>
          <p:spPr>
            <a:xfrm>
              <a:off x="2233066" y="575373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 name="任意多边形 137"/>
            <p:cNvSpPr/>
            <p:nvPr/>
          </p:nvSpPr>
          <p:spPr>
            <a:xfrm>
              <a:off x="3056867" y="5942743"/>
              <a:ext cx="4811538"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7" name="椭圆 138"/>
            <p:cNvSpPr>
              <a:spLocks noChangeAspect="1"/>
            </p:cNvSpPr>
            <p:nvPr/>
          </p:nvSpPr>
          <p:spPr>
            <a:xfrm>
              <a:off x="2452821" y="594274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8" name="文本框 139"/>
            <p:cNvSpPr txBox="1"/>
            <p:nvPr/>
          </p:nvSpPr>
          <p:spPr>
            <a:xfrm>
              <a:off x="2747803" y="6167826"/>
              <a:ext cx="1289726" cy="1015663"/>
            </a:xfrm>
            <a:prstGeom prst="rect">
              <a:avLst/>
            </a:prstGeom>
            <a:noFill/>
          </p:spPr>
          <p:txBody>
            <a:bodyPr wrap="squar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19" name="文本框 140"/>
            <p:cNvSpPr txBox="1"/>
            <p:nvPr/>
          </p:nvSpPr>
          <p:spPr>
            <a:xfrm>
              <a:off x="4158332" y="6360089"/>
              <a:ext cx="3710078" cy="738664"/>
            </a:xfrm>
            <a:prstGeom prst="rect">
              <a:avLst/>
            </a:prstGeom>
            <a:noFill/>
          </p:spPr>
          <p:txBody>
            <a:bodyPr wrap="square" rtlCol="0">
              <a:spAutoFit/>
            </a:bodyPr>
            <a:lstStyle/>
            <a:p>
              <a:r>
                <a:rPr lang="en-US" altLang="zh-CN" sz="4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4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0957" y="315191"/>
            <a:ext cx="13944843" cy="769441"/>
          </a:xfrm>
          <a:prstGeom prst="rect">
            <a:avLst/>
          </a:prstGeom>
        </p:spPr>
        <p:txBody>
          <a:bodyPr wrap="none">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Thảo luận nhóm </a:t>
            </a:r>
            <a:r>
              <a:rPr lang="en-US" sz="4400" b="1" smtClean="0">
                <a:solidFill>
                  <a:srgbClr val="FF0000"/>
                </a:solidFill>
                <a:latin typeface="Times New Roman" panose="02020603050405020304" pitchFamily="18" charset="0"/>
                <a:cs typeface="Times New Roman" panose="02020603050405020304" pitchFamily="18" charset="0"/>
              </a:rPr>
              <a:t>:</a:t>
            </a:r>
            <a:r>
              <a:rPr lang="vi-VN" sz="4400" b="1" smtClean="0">
                <a:solidFill>
                  <a:srgbClr val="FF0000"/>
                </a:solidFill>
                <a:latin typeface="Times New Roman" panose="02020603050405020304" pitchFamily="18" charset="0"/>
                <a:cs typeface="Times New Roman" panose="02020603050405020304" pitchFamily="18" charset="0"/>
              </a:rPr>
              <a:t> </a:t>
            </a:r>
            <a:r>
              <a:rPr lang="vi-VN" sz="4400" smtClean="0">
                <a:latin typeface="Times New Roman" panose="02020603050405020304" pitchFamily="18" charset="0"/>
              </a:rPr>
              <a:t>H</a:t>
            </a:r>
            <a:r>
              <a:rPr lang="en-US" sz="4400" smtClean="0">
                <a:latin typeface="Times New Roman" panose="02020603050405020304" pitchFamily="18" charset="0"/>
                <a:ea typeface="Arial" panose="020B0604020202020204" pitchFamily="34" charset="0"/>
              </a:rPr>
              <a:t>oàn </a:t>
            </a:r>
            <a:r>
              <a:rPr lang="en-US" sz="4400">
                <a:latin typeface="Times New Roman" panose="02020603050405020304" pitchFamily="18" charset="0"/>
                <a:ea typeface="Arial" panose="020B0604020202020204" pitchFamily="34" charset="0"/>
              </a:rPr>
              <a:t>thành phiếu học tập theo mẫu </a:t>
            </a:r>
            <a:r>
              <a:rPr lang="en-US" sz="4400" smtClean="0">
                <a:latin typeface="Times New Roman" panose="02020603050405020304" pitchFamily="18" charset="0"/>
                <a:ea typeface="Arial" panose="020B0604020202020204" pitchFamily="34" charset="0"/>
              </a:rPr>
              <a:t>sau</a:t>
            </a:r>
            <a:r>
              <a:rPr lang="vi-VN" sz="4400">
                <a:latin typeface="Times New Roman" panose="02020603050405020304" pitchFamily="18" charset="0"/>
                <a:ea typeface="Arial" panose="020B0604020202020204" pitchFamily="34" charset="0"/>
              </a:rPr>
              <a:t>?</a:t>
            </a:r>
            <a:r>
              <a:rPr lang="en-US" sz="4400" b="1" smtClean="0">
                <a:solidFill>
                  <a:srgbClr val="FF0000"/>
                </a:solidFill>
                <a:latin typeface="Times New Roman" panose="02020603050405020304" pitchFamily="18" charset="0"/>
                <a:cs typeface="Times New Roman" panose="02020603050405020304" pitchFamily="18" charset="0"/>
              </a:rPr>
              <a:t> </a:t>
            </a:r>
            <a:endParaRPr lang="en-US" sz="4400" b="1">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655" y="-38100"/>
            <a:ext cx="1629846" cy="162984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96220372"/>
              </p:ext>
            </p:extLst>
          </p:nvPr>
        </p:nvGraphicFramePr>
        <p:xfrm>
          <a:off x="318655" y="2324101"/>
          <a:ext cx="17740745" cy="7772398"/>
        </p:xfrm>
        <a:graphic>
          <a:graphicData uri="http://schemas.openxmlformats.org/drawingml/2006/table">
            <a:tbl>
              <a:tblPr firstRow="1" firstCol="1" bandRow="1">
                <a:tableStyleId>{2A488322-F2BA-4B5B-9748-0D474271808F}</a:tableStyleId>
              </a:tblPr>
              <a:tblGrid>
                <a:gridCol w="4693152">
                  <a:extLst>
                    <a:ext uri="{9D8B030D-6E8A-4147-A177-3AD203B41FA5}">
                      <a16:colId xmlns:a16="http://schemas.microsoft.com/office/drawing/2014/main" val="1303589705"/>
                    </a:ext>
                  </a:extLst>
                </a:gridCol>
                <a:gridCol w="6530246">
                  <a:extLst>
                    <a:ext uri="{9D8B030D-6E8A-4147-A177-3AD203B41FA5}">
                      <a16:colId xmlns:a16="http://schemas.microsoft.com/office/drawing/2014/main" val="3279270185"/>
                    </a:ext>
                  </a:extLst>
                </a:gridCol>
                <a:gridCol w="6517347">
                  <a:extLst>
                    <a:ext uri="{9D8B030D-6E8A-4147-A177-3AD203B41FA5}">
                      <a16:colId xmlns:a16="http://schemas.microsoft.com/office/drawing/2014/main" val="2073937083"/>
                    </a:ext>
                  </a:extLst>
                </a:gridCol>
              </a:tblGrid>
              <a:tr h="1975437">
                <a:tc>
                  <a:txBody>
                    <a:bodyPr/>
                    <a:lstStyle/>
                    <a:p>
                      <a:pPr algn="ctr">
                        <a:lnSpc>
                          <a:spcPct val="115000"/>
                        </a:lnSpc>
                        <a:spcAft>
                          <a:spcPts val="0"/>
                        </a:spcAft>
                      </a:pPr>
                      <a:r>
                        <a:rPr lang="en-US" sz="4000">
                          <a:solidFill>
                            <a:schemeClr val="tx1"/>
                          </a:solidFill>
                          <a:effectLst/>
                          <a:latin typeface="Times New Roman" panose="02020603050405020304" pitchFamily="18" charset="0"/>
                          <a:cs typeface="Times New Roman" panose="02020603050405020304" pitchFamily="18" charset="0"/>
                        </a:rPr>
                        <a:t>Nội dung</a:t>
                      </a:r>
                      <a:endParaRPr lang="en-US" sz="4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solidFill>
                            <a:schemeClr val="tx1"/>
                          </a:solidFill>
                          <a:effectLst/>
                          <a:latin typeface="Times New Roman" panose="02020603050405020304" pitchFamily="18" charset="0"/>
                          <a:cs typeface="Times New Roman" panose="02020603050405020304" pitchFamily="18" charset="0"/>
                        </a:rPr>
                        <a:t>Phong trào cách mạng 1930-1931</a:t>
                      </a:r>
                      <a:endParaRPr lang="en-US" sz="4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solidFill>
                            <a:schemeClr val="tx1"/>
                          </a:solidFill>
                          <a:effectLst/>
                          <a:latin typeface="Times New Roman" panose="02020603050405020304" pitchFamily="18" charset="0"/>
                          <a:cs typeface="Times New Roman" panose="02020603050405020304" pitchFamily="18" charset="0"/>
                        </a:rPr>
                        <a:t>Phong trào cách mạng 1936-1939</a:t>
                      </a:r>
                      <a:endParaRPr lang="en-US" sz="4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3975590"/>
                  </a:ext>
                </a:extLst>
              </a:tr>
              <a:tr h="955381">
                <a:tc>
                  <a:txBody>
                    <a:bodyPr/>
                    <a:lstStyle/>
                    <a:p>
                      <a:pPr algn="ctr">
                        <a:lnSpc>
                          <a:spcPct val="115000"/>
                        </a:lnSpc>
                        <a:spcAft>
                          <a:spcPts val="0"/>
                        </a:spcAft>
                      </a:pPr>
                      <a:r>
                        <a:rPr lang="en-US" sz="4000" b="0" i="1">
                          <a:solidFill>
                            <a:schemeClr val="tx1"/>
                          </a:solidFill>
                          <a:effectLst/>
                          <a:latin typeface="Times New Roman" panose="02020603050405020304" pitchFamily="18" charset="0"/>
                          <a:cs typeface="Times New Roman" panose="02020603050405020304" pitchFamily="18" charset="0"/>
                        </a:rPr>
                        <a:t>Kẻ thù</a:t>
                      </a:r>
                      <a:endParaRPr lang="en-US" sz="40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79757924"/>
                  </a:ext>
                </a:extLst>
              </a:tr>
              <a:tr h="955381">
                <a:tc>
                  <a:txBody>
                    <a:bodyPr/>
                    <a:lstStyle/>
                    <a:p>
                      <a:pPr algn="ctr">
                        <a:lnSpc>
                          <a:spcPct val="115000"/>
                        </a:lnSpc>
                        <a:spcAft>
                          <a:spcPts val="0"/>
                        </a:spcAft>
                      </a:pPr>
                      <a:r>
                        <a:rPr lang="en-US" sz="4000" b="0" i="1">
                          <a:solidFill>
                            <a:schemeClr val="tx1"/>
                          </a:solidFill>
                          <a:effectLst/>
                          <a:latin typeface="Times New Roman" panose="02020603050405020304" pitchFamily="18" charset="0"/>
                          <a:cs typeface="Times New Roman" panose="02020603050405020304" pitchFamily="18" charset="0"/>
                        </a:rPr>
                        <a:t>Nhiệm vụ</a:t>
                      </a:r>
                      <a:endParaRPr lang="en-US" sz="40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7192965"/>
                  </a:ext>
                </a:extLst>
              </a:tr>
              <a:tr h="1975437">
                <a:tc>
                  <a:txBody>
                    <a:bodyPr/>
                    <a:lstStyle/>
                    <a:p>
                      <a:pPr algn="ctr">
                        <a:lnSpc>
                          <a:spcPct val="115000"/>
                        </a:lnSpc>
                        <a:spcAft>
                          <a:spcPts val="0"/>
                        </a:spcAft>
                      </a:pPr>
                      <a:r>
                        <a:rPr lang="en-US" sz="4000" b="0" i="1">
                          <a:solidFill>
                            <a:schemeClr val="tx1"/>
                          </a:solidFill>
                          <a:effectLst/>
                          <a:latin typeface="Times New Roman" panose="02020603050405020304" pitchFamily="18" charset="0"/>
                          <a:cs typeface="Times New Roman" panose="02020603050405020304" pitchFamily="18" charset="0"/>
                        </a:rPr>
                        <a:t>Hình thức, phương pháp đấu tranh</a:t>
                      </a:r>
                      <a:endParaRPr lang="en-US" sz="40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2655857"/>
                  </a:ext>
                </a:extLst>
              </a:tr>
              <a:tr h="955381">
                <a:tc>
                  <a:txBody>
                    <a:bodyPr/>
                    <a:lstStyle/>
                    <a:p>
                      <a:pPr algn="ctr">
                        <a:lnSpc>
                          <a:spcPct val="115000"/>
                        </a:lnSpc>
                        <a:spcAft>
                          <a:spcPts val="0"/>
                        </a:spcAft>
                      </a:pPr>
                      <a:r>
                        <a:rPr lang="en-US" sz="4000" b="0" i="1">
                          <a:solidFill>
                            <a:schemeClr val="tx1"/>
                          </a:solidFill>
                          <a:effectLst/>
                          <a:latin typeface="Times New Roman" panose="02020603050405020304" pitchFamily="18" charset="0"/>
                          <a:cs typeface="Times New Roman" panose="02020603050405020304" pitchFamily="18" charset="0"/>
                        </a:rPr>
                        <a:t>Lực lượng tham gia</a:t>
                      </a:r>
                      <a:endParaRPr lang="en-US" sz="40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58220127"/>
                  </a:ext>
                </a:extLst>
              </a:tr>
              <a:tr h="955381">
                <a:tc>
                  <a:txBody>
                    <a:bodyPr/>
                    <a:lstStyle/>
                    <a:p>
                      <a:pPr algn="ctr">
                        <a:lnSpc>
                          <a:spcPct val="115000"/>
                        </a:lnSpc>
                        <a:spcAft>
                          <a:spcPts val="0"/>
                        </a:spcAft>
                      </a:pPr>
                      <a:r>
                        <a:rPr lang="en-US" sz="4000" b="0" i="1">
                          <a:solidFill>
                            <a:schemeClr val="tx1"/>
                          </a:solidFill>
                          <a:effectLst/>
                          <a:latin typeface="Times New Roman" panose="02020603050405020304" pitchFamily="18" charset="0"/>
                          <a:cs typeface="Times New Roman" panose="02020603050405020304" pitchFamily="18" charset="0"/>
                        </a:rPr>
                        <a:t>Ý Nghĩa</a:t>
                      </a:r>
                      <a:endParaRPr lang="en-US" sz="40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7651430"/>
                  </a:ext>
                </a:extLst>
              </a:tr>
            </a:tbl>
          </a:graphicData>
        </a:graphic>
      </p:graphicFrame>
      <p:sp>
        <p:nvSpPr>
          <p:cNvPr id="6" name="Rectangle 5"/>
          <p:cNvSpPr/>
          <p:nvPr/>
        </p:nvSpPr>
        <p:spPr>
          <a:xfrm>
            <a:off x="6788868" y="1333500"/>
            <a:ext cx="4710265" cy="74347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indent="457200" algn="ctr">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PHIẾU HỌC TẬP</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73400" y="543185"/>
            <a:ext cx="2286000" cy="153378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001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3000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7"/>
                </p:tgtEl>
              </p:cMediaNode>
            </p:video>
          </p:childTnLst>
        </p:cTn>
      </p:par>
    </p:tnLst>
    <p:bldLst>
      <p:bldP spid="2"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82474292"/>
              </p:ext>
            </p:extLst>
          </p:nvPr>
        </p:nvGraphicFramePr>
        <p:xfrm>
          <a:off x="76201" y="723900"/>
          <a:ext cx="18059399" cy="9681972"/>
        </p:xfrm>
        <a:graphic>
          <a:graphicData uri="http://schemas.openxmlformats.org/drawingml/2006/table">
            <a:tbl>
              <a:tblPr firstRow="1" firstCol="1" bandRow="1">
                <a:tableStyleId>{5C22544A-7EE6-4342-B048-85BDC9FD1C3A}</a:tableStyleId>
              </a:tblPr>
              <a:tblGrid>
                <a:gridCol w="2971799">
                  <a:extLst>
                    <a:ext uri="{9D8B030D-6E8A-4147-A177-3AD203B41FA5}">
                      <a16:colId xmlns:a16="http://schemas.microsoft.com/office/drawing/2014/main" val="2468311420"/>
                    </a:ext>
                  </a:extLst>
                </a:gridCol>
                <a:gridCol w="6858000">
                  <a:extLst>
                    <a:ext uri="{9D8B030D-6E8A-4147-A177-3AD203B41FA5}">
                      <a16:colId xmlns:a16="http://schemas.microsoft.com/office/drawing/2014/main" val="2113839848"/>
                    </a:ext>
                  </a:extLst>
                </a:gridCol>
                <a:gridCol w="8229600">
                  <a:extLst>
                    <a:ext uri="{9D8B030D-6E8A-4147-A177-3AD203B41FA5}">
                      <a16:colId xmlns:a16="http://schemas.microsoft.com/office/drawing/2014/main" val="29748785"/>
                    </a:ext>
                  </a:extLst>
                </a:gridCol>
              </a:tblGrid>
              <a:tr h="1153859">
                <a:tc>
                  <a:txBody>
                    <a:bodyPr/>
                    <a:lstStyle/>
                    <a:p>
                      <a:pPr algn="ctr">
                        <a:lnSpc>
                          <a:spcPct val="115000"/>
                        </a:lnSpc>
                        <a:spcAft>
                          <a:spcPts val="0"/>
                        </a:spcAft>
                      </a:pPr>
                      <a:r>
                        <a:rPr lang="en-US" sz="4000">
                          <a:solidFill>
                            <a:schemeClr val="tx1"/>
                          </a:solidFill>
                          <a:effectLst/>
                          <a:latin typeface="Times New Roman" panose="02020603050405020304" pitchFamily="18" charset="0"/>
                          <a:cs typeface="Times New Roman" panose="02020603050405020304" pitchFamily="18" charset="0"/>
                        </a:rPr>
                        <a:t>Nội dung</a:t>
                      </a:r>
                      <a:endParaRPr lang="en-US" sz="4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solidFill>
                            <a:schemeClr val="tx1"/>
                          </a:solidFill>
                          <a:effectLst/>
                          <a:latin typeface="Times New Roman" panose="02020603050405020304" pitchFamily="18" charset="0"/>
                          <a:cs typeface="Times New Roman" panose="02020603050405020304" pitchFamily="18" charset="0"/>
                        </a:rPr>
                        <a:t>Phong trào cách </a:t>
                      </a:r>
                      <a:r>
                        <a:rPr lang="en-US" sz="4000" smtClean="0">
                          <a:solidFill>
                            <a:schemeClr val="tx1"/>
                          </a:solidFill>
                          <a:effectLst/>
                          <a:latin typeface="Times New Roman" panose="02020603050405020304" pitchFamily="18" charset="0"/>
                          <a:cs typeface="Times New Roman" panose="02020603050405020304" pitchFamily="18" charset="0"/>
                        </a:rPr>
                        <a:t>mạng</a:t>
                      </a:r>
                      <a:endParaRPr lang="vi-VN" sz="4000" smtClean="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4000" smtClean="0">
                          <a:solidFill>
                            <a:schemeClr val="tx1"/>
                          </a:solidFill>
                          <a:effectLst/>
                          <a:latin typeface="Times New Roman" panose="02020603050405020304" pitchFamily="18" charset="0"/>
                          <a:cs typeface="Times New Roman" panose="02020603050405020304" pitchFamily="18" charset="0"/>
                        </a:rPr>
                        <a:t> </a:t>
                      </a:r>
                      <a:r>
                        <a:rPr lang="en-US" sz="4000">
                          <a:solidFill>
                            <a:schemeClr val="tx1"/>
                          </a:solidFill>
                          <a:effectLst/>
                          <a:latin typeface="Times New Roman" panose="02020603050405020304" pitchFamily="18" charset="0"/>
                          <a:cs typeface="Times New Roman" panose="02020603050405020304" pitchFamily="18" charset="0"/>
                        </a:rPr>
                        <a:t>1930-1931</a:t>
                      </a:r>
                      <a:endParaRPr lang="en-US" sz="4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solidFill>
                            <a:schemeClr val="tx1"/>
                          </a:solidFill>
                          <a:effectLst/>
                          <a:latin typeface="Times New Roman" panose="02020603050405020304" pitchFamily="18" charset="0"/>
                          <a:cs typeface="Times New Roman" panose="02020603050405020304" pitchFamily="18" charset="0"/>
                        </a:rPr>
                        <a:t>Phong trào cách mạng 1936-1939</a:t>
                      </a:r>
                      <a:endParaRPr lang="en-US" sz="4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187048941"/>
                  </a:ext>
                </a:extLst>
              </a:tr>
              <a:tr h="3256979">
                <a:tc>
                  <a:txBody>
                    <a:bodyPr/>
                    <a:lstStyle/>
                    <a:p>
                      <a:pPr algn="ctr">
                        <a:lnSpc>
                          <a:spcPct val="115000"/>
                        </a:lnSpc>
                        <a:spcAft>
                          <a:spcPts val="0"/>
                        </a:spcAft>
                      </a:pPr>
                      <a:r>
                        <a:rPr lang="en-US" sz="4000" b="0" i="1">
                          <a:solidFill>
                            <a:schemeClr val="tx1"/>
                          </a:solidFill>
                          <a:effectLst/>
                          <a:latin typeface="Times New Roman" panose="02020603050405020304" pitchFamily="18" charset="0"/>
                          <a:cs typeface="Times New Roman" panose="02020603050405020304" pitchFamily="18" charset="0"/>
                        </a:rPr>
                        <a:t>Kẻ thù</a:t>
                      </a:r>
                      <a:endParaRPr lang="en-US" sz="40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vi-VN" sz="3800" smtClean="0">
                          <a:effectLst/>
                          <a:latin typeface="Times New Roman" panose="02020603050405020304" pitchFamily="18" charset="0"/>
                          <a:cs typeface="Times New Roman" panose="02020603050405020304" pitchFamily="18" charset="0"/>
                        </a:rPr>
                        <a:t>-</a:t>
                      </a:r>
                      <a:r>
                        <a:rPr lang="vi-VN" sz="3800" baseline="0" smtClean="0">
                          <a:effectLst/>
                          <a:latin typeface="Times New Roman" panose="02020603050405020304" pitchFamily="18" charset="0"/>
                          <a:cs typeface="Times New Roman" panose="02020603050405020304" pitchFamily="18" charset="0"/>
                        </a:rPr>
                        <a:t> </a:t>
                      </a:r>
                      <a:r>
                        <a:rPr lang="en-US" sz="3800" smtClean="0">
                          <a:effectLst/>
                          <a:latin typeface="Times New Roman" panose="02020603050405020304" pitchFamily="18" charset="0"/>
                          <a:cs typeface="Times New Roman" panose="02020603050405020304" pitchFamily="18" charset="0"/>
                        </a:rPr>
                        <a:t>Thực </a:t>
                      </a:r>
                      <a:r>
                        <a:rPr lang="en-US" sz="3800">
                          <a:effectLst/>
                          <a:latin typeface="Times New Roman" panose="02020603050405020304" pitchFamily="18" charset="0"/>
                          <a:cs typeface="Times New Roman" panose="02020603050405020304" pitchFamily="18" charset="0"/>
                        </a:rPr>
                        <a:t>dân Pháp và địa chủ phong kiến</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15000"/>
                        </a:lnSpc>
                        <a:spcAft>
                          <a:spcPts val="0"/>
                        </a:spcAft>
                      </a:pPr>
                      <a:r>
                        <a:rPr lang="vi-VN" sz="3800" smtClean="0">
                          <a:effectLst/>
                          <a:latin typeface="Times New Roman" panose="02020603050405020304" pitchFamily="18" charset="0"/>
                          <a:cs typeface="Times New Roman" panose="02020603050405020304" pitchFamily="18" charset="0"/>
                        </a:rPr>
                        <a:t>- </a:t>
                      </a:r>
                      <a:r>
                        <a:rPr lang="en-US" sz="3800" smtClean="0">
                          <a:effectLst/>
                          <a:latin typeface="Times New Roman" panose="02020603050405020304" pitchFamily="18" charset="0"/>
                          <a:cs typeface="Times New Roman" panose="02020603050405020304" pitchFamily="18" charset="0"/>
                        </a:rPr>
                        <a:t>Xác </a:t>
                      </a:r>
                      <a:r>
                        <a:rPr lang="en-US" sz="3800">
                          <a:effectLst/>
                          <a:latin typeface="Times New Roman" panose="02020603050405020304" pitchFamily="18" charset="0"/>
                          <a:cs typeface="Times New Roman" panose="02020603050405020304" pitchFamily="18" charset="0"/>
                        </a:rPr>
                        <a:t>định kẻ thù cụ thể trước mắt của nhân dân Đông Dương là thực dân Pháp cùng bè lũ tay sai không chịu thi hành chính sách Mặt trận Dân chủ Nhân dân Pháp</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53872375"/>
                  </a:ext>
                </a:extLst>
              </a:tr>
              <a:tr h="2654999">
                <a:tc>
                  <a:txBody>
                    <a:bodyPr/>
                    <a:lstStyle/>
                    <a:p>
                      <a:pPr algn="ctr">
                        <a:lnSpc>
                          <a:spcPct val="115000"/>
                        </a:lnSpc>
                        <a:spcAft>
                          <a:spcPts val="0"/>
                        </a:spcAft>
                      </a:pPr>
                      <a:r>
                        <a:rPr lang="en-US" sz="4000" b="0" i="1">
                          <a:solidFill>
                            <a:schemeClr val="tx1"/>
                          </a:solidFill>
                          <a:effectLst/>
                          <a:latin typeface="Times New Roman" panose="02020603050405020304" pitchFamily="18" charset="0"/>
                          <a:cs typeface="Times New Roman" panose="02020603050405020304" pitchFamily="18" charset="0"/>
                        </a:rPr>
                        <a:t>Nhiệm vụ</a:t>
                      </a:r>
                      <a:endParaRPr lang="en-US" sz="40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vi-VN" sz="3800" smtClean="0">
                          <a:effectLst/>
                          <a:latin typeface="Times New Roman" panose="02020603050405020304" pitchFamily="18" charset="0"/>
                          <a:cs typeface="Times New Roman" panose="02020603050405020304" pitchFamily="18" charset="0"/>
                        </a:rPr>
                        <a:t>- </a:t>
                      </a:r>
                      <a:r>
                        <a:rPr lang="en-US" sz="3800" smtClean="0">
                          <a:effectLst/>
                          <a:latin typeface="Times New Roman" panose="02020603050405020304" pitchFamily="18" charset="0"/>
                          <a:cs typeface="Times New Roman" panose="02020603050405020304" pitchFamily="18" charset="0"/>
                        </a:rPr>
                        <a:t>“ </a:t>
                      </a:r>
                      <a:r>
                        <a:rPr lang="en-US" sz="3800">
                          <a:effectLst/>
                          <a:latin typeface="Times New Roman" panose="02020603050405020304" pitchFamily="18" charset="0"/>
                          <a:cs typeface="Times New Roman" panose="02020603050405020304" pitchFamily="18" charset="0"/>
                        </a:rPr>
                        <a:t>Đánh đổ đế quốc Pháp, Đông Dương hoàn toàn độc lập”, “Tịch thu ruộng đất của địa chủ chia cho dân cày”</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15000"/>
                        </a:lnSpc>
                        <a:spcAft>
                          <a:spcPts val="0"/>
                        </a:spcAft>
                      </a:pPr>
                      <a:r>
                        <a:rPr lang="vi-VN" sz="3800" smtClean="0">
                          <a:effectLst/>
                          <a:latin typeface="Times New Roman" panose="02020603050405020304" pitchFamily="18" charset="0"/>
                          <a:cs typeface="Times New Roman" panose="02020603050405020304" pitchFamily="18" charset="0"/>
                        </a:rPr>
                        <a:t>- </a:t>
                      </a:r>
                      <a:r>
                        <a:rPr lang="en-US" sz="3800" smtClean="0">
                          <a:effectLst/>
                          <a:latin typeface="Times New Roman" panose="02020603050405020304" pitchFamily="18" charset="0"/>
                          <a:cs typeface="Times New Roman" panose="02020603050405020304" pitchFamily="18" charset="0"/>
                        </a:rPr>
                        <a:t>Chống </a:t>
                      </a:r>
                      <a:r>
                        <a:rPr lang="en-US" sz="3800">
                          <a:effectLst/>
                          <a:latin typeface="Times New Roman" panose="02020603050405020304" pitchFamily="18" charset="0"/>
                          <a:cs typeface="Times New Roman" panose="02020603050405020304" pitchFamily="18" charset="0"/>
                        </a:rPr>
                        <a:t>phát xít, chống chiến tranh, đòi tự do, dân chủ, cơm áo, hòa bình (có tính sách lược)</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61073682"/>
                  </a:ext>
                </a:extLst>
              </a:tr>
              <a:tr h="1904894">
                <a:tc>
                  <a:txBody>
                    <a:bodyPr/>
                    <a:lstStyle/>
                    <a:p>
                      <a:pPr algn="ctr">
                        <a:lnSpc>
                          <a:spcPct val="115000"/>
                        </a:lnSpc>
                        <a:spcAft>
                          <a:spcPts val="0"/>
                        </a:spcAft>
                      </a:pPr>
                      <a:r>
                        <a:rPr lang="en-US" sz="4000" b="0" i="1">
                          <a:solidFill>
                            <a:schemeClr val="tx1"/>
                          </a:solidFill>
                          <a:effectLst/>
                          <a:latin typeface="Times New Roman" panose="02020603050405020304" pitchFamily="18" charset="0"/>
                          <a:cs typeface="Times New Roman" panose="02020603050405020304" pitchFamily="18" charset="0"/>
                        </a:rPr>
                        <a:t>Hình thức, phương pháp đấu tranh</a:t>
                      </a:r>
                      <a:endParaRPr lang="en-US" sz="40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l">
                        <a:lnSpc>
                          <a:spcPct val="115000"/>
                        </a:lnSpc>
                        <a:spcAft>
                          <a:spcPts val="0"/>
                        </a:spcAft>
                      </a:pPr>
                      <a:r>
                        <a:rPr lang="vi-VN" sz="3800" smtClean="0">
                          <a:effectLst/>
                          <a:latin typeface="Times New Roman" panose="02020603050405020304" pitchFamily="18" charset="0"/>
                          <a:cs typeface="Times New Roman" panose="02020603050405020304" pitchFamily="18" charset="0"/>
                        </a:rPr>
                        <a:t>-  </a:t>
                      </a:r>
                      <a:r>
                        <a:rPr lang="en-US" sz="3800" smtClean="0">
                          <a:effectLst/>
                          <a:latin typeface="Times New Roman" panose="02020603050405020304" pitchFamily="18" charset="0"/>
                          <a:cs typeface="Times New Roman" panose="02020603050405020304" pitchFamily="18" charset="0"/>
                        </a:rPr>
                        <a:t>Bạo </a:t>
                      </a:r>
                      <a:r>
                        <a:rPr lang="en-US" sz="3800">
                          <a:effectLst/>
                          <a:latin typeface="Times New Roman" panose="02020603050405020304" pitchFamily="18" charset="0"/>
                          <a:cs typeface="Times New Roman" panose="02020603050405020304" pitchFamily="18" charset="0"/>
                        </a:rPr>
                        <a:t>lực cách mạng, vũ trang, bí mật, bất hợp pháp: bãi công, biểu tình, đấu tranh vũ trang…</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15000"/>
                        </a:lnSpc>
                        <a:spcAft>
                          <a:spcPts val="0"/>
                        </a:spcAft>
                      </a:pPr>
                      <a:r>
                        <a:rPr lang="vi-VN" sz="3800" smtClean="0">
                          <a:effectLst/>
                          <a:latin typeface="Times New Roman" panose="02020603050405020304" pitchFamily="18" charset="0"/>
                          <a:cs typeface="Times New Roman" panose="02020603050405020304" pitchFamily="18" charset="0"/>
                        </a:rPr>
                        <a:t>- </a:t>
                      </a:r>
                      <a:r>
                        <a:rPr lang="en-US" sz="3800" smtClean="0">
                          <a:effectLst/>
                          <a:latin typeface="Times New Roman" panose="02020603050405020304" pitchFamily="18" charset="0"/>
                          <a:cs typeface="Times New Roman" panose="02020603050405020304" pitchFamily="18" charset="0"/>
                        </a:rPr>
                        <a:t>Hợp </a:t>
                      </a:r>
                      <a:r>
                        <a:rPr lang="en-US" sz="3800">
                          <a:effectLst/>
                          <a:latin typeface="Times New Roman" panose="02020603050405020304" pitchFamily="18" charset="0"/>
                          <a:cs typeface="Times New Roman" panose="02020603050405020304" pitchFamily="18" charset="0"/>
                        </a:rPr>
                        <a:t>pháp, nửa hợp pháp; cônh khai, nửa công khai</a:t>
                      </a:r>
                      <a:endParaRPr lang="en-US" sz="3800">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29454906"/>
                  </a:ext>
                </a:extLst>
              </a:tr>
            </a:tbl>
          </a:graphicData>
        </a:graphic>
      </p:graphicFrame>
      <p:sp>
        <p:nvSpPr>
          <p:cNvPr id="4" name="Rectangle 3"/>
          <p:cNvSpPr/>
          <p:nvPr/>
        </p:nvSpPr>
        <p:spPr>
          <a:xfrm>
            <a:off x="6788867" y="-38100"/>
            <a:ext cx="4710265" cy="74347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indent="457200" algn="ctr">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PHIẾU HỌC TẬP</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85286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9811" y="8801100"/>
            <a:ext cx="4273590" cy="1440915"/>
          </a:xfrm>
          <a:custGeom>
            <a:avLst/>
            <a:gdLst/>
            <a:ahLst/>
            <a:cxnLst/>
            <a:rect l="l" t="t" r="r" b="b"/>
            <a:pathLst>
              <a:path w="2831446" h="993580">
                <a:moveTo>
                  <a:pt x="0" y="0"/>
                </a:moveTo>
                <a:lnTo>
                  <a:pt x="2831446" y="0"/>
                </a:lnTo>
                <a:lnTo>
                  <a:pt x="2831446" y="993580"/>
                </a:lnTo>
                <a:lnTo>
                  <a:pt x="0" y="9935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3886201" y="40803"/>
            <a:ext cx="6075518" cy="5702647"/>
          </a:xfrm>
          <a:custGeom>
            <a:avLst/>
            <a:gdLst/>
            <a:ahLst/>
            <a:cxnLst/>
            <a:rect l="l" t="t" r="r" b="b"/>
            <a:pathLst>
              <a:path w="2305271" h="2250783">
                <a:moveTo>
                  <a:pt x="0" y="0"/>
                </a:moveTo>
                <a:lnTo>
                  <a:pt x="2305271" y="0"/>
                </a:lnTo>
                <a:lnTo>
                  <a:pt x="2305271" y="2250782"/>
                </a:lnTo>
                <a:lnTo>
                  <a:pt x="0" y="225078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730531">
            <a:off x="15040859" y="-408376"/>
            <a:ext cx="2696953" cy="2647917"/>
          </a:xfrm>
          <a:custGeom>
            <a:avLst/>
            <a:gdLst/>
            <a:ahLst/>
            <a:cxnLst/>
            <a:rect l="l" t="t" r="r" b="b"/>
            <a:pathLst>
              <a:path w="2696953" h="2647917">
                <a:moveTo>
                  <a:pt x="0" y="0"/>
                </a:moveTo>
                <a:lnTo>
                  <a:pt x="2696952" y="0"/>
                </a:lnTo>
                <a:lnTo>
                  <a:pt x="2696952" y="2647917"/>
                </a:lnTo>
                <a:lnTo>
                  <a:pt x="0" y="26479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rot="-2183370">
            <a:off x="16056476" y="8894917"/>
            <a:ext cx="2757320" cy="1174398"/>
          </a:xfrm>
          <a:custGeom>
            <a:avLst/>
            <a:gdLst/>
            <a:ahLst/>
            <a:cxnLst/>
            <a:rect l="l" t="t" r="r" b="b"/>
            <a:pathLst>
              <a:path w="2665483" h="954727">
                <a:moveTo>
                  <a:pt x="0" y="0"/>
                </a:moveTo>
                <a:lnTo>
                  <a:pt x="2665483" y="0"/>
                </a:lnTo>
                <a:lnTo>
                  <a:pt x="2665483" y="954727"/>
                </a:lnTo>
                <a:lnTo>
                  <a:pt x="0" y="9547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1"/>
          <p:cNvGrpSpPr/>
          <p:nvPr/>
        </p:nvGrpSpPr>
        <p:grpSpPr>
          <a:xfrm>
            <a:off x="5506963" y="1638300"/>
            <a:ext cx="5949276" cy="2507655"/>
            <a:chOff x="1919129" y="2147468"/>
            <a:chExt cx="5949276" cy="2507655"/>
          </a:xfrm>
        </p:grpSpPr>
        <p:sp>
          <p:nvSpPr>
            <p:cNvPr id="13" name="椭圆 148"/>
            <p:cNvSpPr>
              <a:spLocks noChangeAspect="1"/>
            </p:cNvSpPr>
            <p:nvPr/>
          </p:nvSpPr>
          <p:spPr>
            <a:xfrm>
              <a:off x="1919129" y="214746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椭圆 149"/>
            <p:cNvSpPr>
              <a:spLocks noChangeAspect="1"/>
            </p:cNvSpPr>
            <p:nvPr/>
          </p:nvSpPr>
          <p:spPr>
            <a:xfrm>
              <a:off x="1919129" y="2147468"/>
              <a:ext cx="2933328" cy="2507655"/>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 name="椭圆 150"/>
            <p:cNvSpPr>
              <a:spLocks noChangeAspect="1"/>
            </p:cNvSpPr>
            <p:nvPr/>
          </p:nvSpPr>
          <p:spPr>
            <a:xfrm>
              <a:off x="2233066" y="241746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 name="任意多边形 151"/>
            <p:cNvSpPr/>
            <p:nvPr/>
          </p:nvSpPr>
          <p:spPr>
            <a:xfrm>
              <a:off x="3056867" y="2606468"/>
              <a:ext cx="4811538" cy="1547106"/>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7" name="椭圆 152"/>
            <p:cNvSpPr>
              <a:spLocks noChangeAspect="1"/>
            </p:cNvSpPr>
            <p:nvPr/>
          </p:nvSpPr>
          <p:spPr>
            <a:xfrm>
              <a:off x="2452821" y="260647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8" name="文本框 153"/>
            <p:cNvSpPr txBox="1"/>
            <p:nvPr/>
          </p:nvSpPr>
          <p:spPr>
            <a:xfrm>
              <a:off x="2753681" y="2831556"/>
              <a:ext cx="1154324" cy="1015663"/>
            </a:xfrm>
            <a:prstGeom prst="rect">
              <a:avLst/>
            </a:prstGeom>
            <a:noFill/>
          </p:spPr>
          <p:txBody>
            <a:bodyPr wrap="square" rtlCol="0">
              <a:spAutoFit/>
            </a:bodyPr>
            <a:lstStyle/>
            <a:p>
              <a:r>
                <a:rPr lang="en-US" altLang="zh-CN" sz="6000" dirty="0">
                  <a:solidFill>
                    <a:srgbClr val="FF3300"/>
                  </a:solidFill>
                  <a:latin typeface="Impact" panose="020B0806030902050204" pitchFamily="34" charset="0"/>
                </a:rPr>
                <a:t>01</a:t>
              </a:r>
              <a:endParaRPr lang="zh-CN" altLang="en-US" sz="6000" dirty="0">
                <a:solidFill>
                  <a:srgbClr val="FF3300"/>
                </a:solidFill>
                <a:latin typeface="Impact" panose="020B0806030902050204" pitchFamily="34" charset="0"/>
              </a:endParaRPr>
            </a:p>
          </p:txBody>
        </p:sp>
        <p:sp>
          <p:nvSpPr>
            <p:cNvPr id="19" name="文本框 154"/>
            <p:cNvSpPr txBox="1"/>
            <p:nvPr/>
          </p:nvSpPr>
          <p:spPr>
            <a:xfrm>
              <a:off x="4100650" y="3023821"/>
              <a:ext cx="3557750" cy="738664"/>
            </a:xfrm>
            <a:prstGeom prst="rect">
              <a:avLst/>
            </a:prstGeom>
            <a:noFill/>
          </p:spPr>
          <p:txBody>
            <a:bodyPr wrap="square" rtlCol="0">
              <a:spAutoFit/>
            </a:bodyPr>
            <a:lstStyle/>
            <a:p>
              <a:r>
                <a:rPr lang="en-US" altLang="zh-CN" sz="42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42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0" name="图片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54507" y="6591300"/>
            <a:ext cx="2870422" cy="2712650"/>
          </a:xfrm>
          <a:prstGeom prst="rect">
            <a:avLst/>
          </a:prstGeom>
        </p:spPr>
      </p:pic>
      <p:pic>
        <p:nvPicPr>
          <p:cNvPr id="21" name="图片 9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92400" y="7469931"/>
            <a:ext cx="2568853" cy="22088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83799117"/>
              </p:ext>
            </p:extLst>
          </p:nvPr>
        </p:nvGraphicFramePr>
        <p:xfrm>
          <a:off x="76200" y="1028701"/>
          <a:ext cx="18135601" cy="9355968"/>
        </p:xfrm>
        <a:graphic>
          <a:graphicData uri="http://schemas.openxmlformats.org/drawingml/2006/table">
            <a:tbl>
              <a:tblPr firstRow="1" firstCol="1" bandRow="1">
                <a:tableStyleId>{5C22544A-7EE6-4342-B048-85BDC9FD1C3A}</a:tableStyleId>
              </a:tblPr>
              <a:tblGrid>
                <a:gridCol w="2867596">
                  <a:extLst>
                    <a:ext uri="{9D8B030D-6E8A-4147-A177-3AD203B41FA5}">
                      <a16:colId xmlns:a16="http://schemas.microsoft.com/office/drawing/2014/main" val="2468311420"/>
                    </a:ext>
                  </a:extLst>
                </a:gridCol>
                <a:gridCol w="6657404">
                  <a:extLst>
                    <a:ext uri="{9D8B030D-6E8A-4147-A177-3AD203B41FA5}">
                      <a16:colId xmlns:a16="http://schemas.microsoft.com/office/drawing/2014/main" val="2113839848"/>
                    </a:ext>
                  </a:extLst>
                </a:gridCol>
                <a:gridCol w="8610601">
                  <a:extLst>
                    <a:ext uri="{9D8B030D-6E8A-4147-A177-3AD203B41FA5}">
                      <a16:colId xmlns:a16="http://schemas.microsoft.com/office/drawing/2014/main" val="29748785"/>
                    </a:ext>
                  </a:extLst>
                </a:gridCol>
              </a:tblGrid>
              <a:tr h="1231068">
                <a:tc>
                  <a:txBody>
                    <a:bodyPr/>
                    <a:lstStyle/>
                    <a:p>
                      <a:pPr algn="ctr">
                        <a:lnSpc>
                          <a:spcPct val="115000"/>
                        </a:lnSpc>
                        <a:spcAft>
                          <a:spcPts val="0"/>
                        </a:spcAft>
                      </a:pPr>
                      <a:r>
                        <a:rPr lang="en-US" sz="4000">
                          <a:solidFill>
                            <a:schemeClr val="tx1"/>
                          </a:solidFill>
                          <a:effectLst/>
                          <a:latin typeface="Times New Roman" panose="02020603050405020304" pitchFamily="18" charset="0"/>
                          <a:cs typeface="Times New Roman" panose="02020603050405020304" pitchFamily="18" charset="0"/>
                        </a:rPr>
                        <a:t>Nội </a:t>
                      </a:r>
                      <a:r>
                        <a:rPr lang="en-US" sz="4000" smtClean="0">
                          <a:solidFill>
                            <a:schemeClr val="tx1"/>
                          </a:solidFill>
                          <a:effectLst/>
                          <a:latin typeface="Times New Roman" panose="02020603050405020304" pitchFamily="18" charset="0"/>
                          <a:cs typeface="Times New Roman" panose="02020603050405020304" pitchFamily="18" charset="0"/>
                        </a:rPr>
                        <a:t>dung</a:t>
                      </a:r>
                      <a:endParaRPr lang="en-US" sz="4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solidFill>
                            <a:schemeClr val="tx1"/>
                          </a:solidFill>
                          <a:effectLst/>
                          <a:latin typeface="Times New Roman" panose="02020603050405020304" pitchFamily="18" charset="0"/>
                          <a:cs typeface="Times New Roman" panose="02020603050405020304" pitchFamily="18" charset="0"/>
                        </a:rPr>
                        <a:t>Phong trào cách mạng </a:t>
                      </a:r>
                      <a:endParaRPr lang="vi-VN" sz="4000" smtClean="0">
                        <a:solidFill>
                          <a:schemeClr val="tx1"/>
                        </a:solidFill>
                        <a:effectLst/>
                        <a:latin typeface="Times New Roman" panose="02020603050405020304" pitchFamily="18" charset="0"/>
                        <a:cs typeface="Times New Roman" panose="02020603050405020304" pitchFamily="18" charset="0"/>
                      </a:endParaRPr>
                    </a:p>
                    <a:p>
                      <a:pPr algn="ctr" defTabSz="909638">
                        <a:lnSpc>
                          <a:spcPct val="115000"/>
                        </a:lnSpc>
                        <a:spcAft>
                          <a:spcPts val="0"/>
                        </a:spcAft>
                        <a:tabLst/>
                      </a:pPr>
                      <a:r>
                        <a:rPr lang="en-US" sz="4000" smtClean="0">
                          <a:solidFill>
                            <a:schemeClr val="tx1"/>
                          </a:solidFill>
                          <a:effectLst/>
                          <a:latin typeface="Times New Roman" panose="02020603050405020304" pitchFamily="18" charset="0"/>
                          <a:cs typeface="Times New Roman" panose="02020603050405020304" pitchFamily="18" charset="0"/>
                        </a:rPr>
                        <a:t>1930-1931</a:t>
                      </a:r>
                      <a:endParaRPr lang="en-US" sz="4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4000">
                          <a:solidFill>
                            <a:schemeClr val="tx1"/>
                          </a:solidFill>
                          <a:effectLst/>
                          <a:latin typeface="Times New Roman" panose="02020603050405020304" pitchFamily="18" charset="0"/>
                          <a:cs typeface="Times New Roman" panose="02020603050405020304" pitchFamily="18" charset="0"/>
                        </a:rPr>
                        <a:t>Phong trào cách mạng 1936-1939</a:t>
                      </a:r>
                      <a:endParaRPr lang="en-US" sz="40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187048941"/>
                  </a:ext>
                </a:extLst>
              </a:tr>
              <a:tr h="1790892">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Lực lượng tham gia</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Aft>
                          <a:spcPts val="0"/>
                        </a:spcAft>
                      </a:pPr>
                      <a:r>
                        <a:rPr lang="vi-VN" sz="3600" smtClean="0">
                          <a:effectLst/>
                          <a:latin typeface="Times New Roman" panose="02020603050405020304" pitchFamily="18" charset="0"/>
                          <a:cs typeface="Times New Roman" panose="02020603050405020304" pitchFamily="18" charset="0"/>
                        </a:rPr>
                        <a:t>- </a:t>
                      </a:r>
                      <a:r>
                        <a:rPr lang="en-US" sz="3600" smtClean="0">
                          <a:effectLst/>
                          <a:latin typeface="Times New Roman" panose="02020603050405020304" pitchFamily="18" charset="0"/>
                          <a:cs typeface="Times New Roman" panose="02020603050405020304" pitchFamily="18" charset="0"/>
                        </a:rPr>
                        <a:t>Chủ </a:t>
                      </a:r>
                      <a:r>
                        <a:rPr lang="en-US" sz="3600">
                          <a:effectLst/>
                          <a:latin typeface="Times New Roman" panose="02020603050405020304" pitchFamily="18" charset="0"/>
                          <a:cs typeface="Times New Roman" panose="02020603050405020304" pitchFamily="18" charset="0"/>
                        </a:rPr>
                        <a:t>yếu là công nhân, nông dân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15000"/>
                        </a:lnSpc>
                        <a:spcAft>
                          <a:spcPts val="0"/>
                        </a:spcAft>
                      </a:pPr>
                      <a:r>
                        <a:rPr lang="vi-VN" sz="3600" smtClean="0">
                          <a:effectLst/>
                          <a:latin typeface="Times New Roman" panose="02020603050405020304" pitchFamily="18" charset="0"/>
                          <a:cs typeface="Times New Roman" panose="02020603050405020304" pitchFamily="18" charset="0"/>
                        </a:rPr>
                        <a:t>- </a:t>
                      </a:r>
                      <a:r>
                        <a:rPr lang="en-US" sz="3600" smtClean="0">
                          <a:effectLst/>
                          <a:latin typeface="Times New Roman" panose="02020603050405020304" pitchFamily="18" charset="0"/>
                          <a:cs typeface="Times New Roman" panose="02020603050405020304" pitchFamily="18" charset="0"/>
                        </a:rPr>
                        <a:t>Đông </a:t>
                      </a:r>
                      <a:r>
                        <a:rPr lang="en-US" sz="3600">
                          <a:effectLst/>
                          <a:latin typeface="Times New Roman" panose="02020603050405020304" pitchFamily="18" charset="0"/>
                          <a:cs typeface="Times New Roman" panose="02020603050405020304" pitchFamily="18" charset="0"/>
                        </a:rPr>
                        <a:t>đảo các tầng lớp nhân dân, không phân biệt thành phần giai cấp, tôn giáo, chính trị</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72436101"/>
                  </a:ext>
                </a:extLst>
              </a:tr>
              <a:tr h="5969640">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Ý Nghĩa</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9532" marR="39532"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defTabSz="869950">
                        <a:lnSpc>
                          <a:spcPct val="115000"/>
                        </a:lnSpc>
                        <a:spcAft>
                          <a:spcPts val="0"/>
                        </a:spcAft>
                        <a:tabLst/>
                      </a:pPr>
                      <a:r>
                        <a:rPr lang="vi-VN" sz="3600" smtClean="0">
                          <a:effectLst/>
                          <a:latin typeface="Times New Roman" panose="02020603050405020304" pitchFamily="18" charset="0"/>
                          <a:cs typeface="Times New Roman" panose="02020603050405020304" pitchFamily="18" charset="0"/>
                        </a:rPr>
                        <a:t>- </a:t>
                      </a:r>
                      <a:r>
                        <a:rPr lang="en-US" sz="3600" smtClean="0">
                          <a:effectLst/>
                          <a:latin typeface="Times New Roman" panose="02020603050405020304" pitchFamily="18" charset="0"/>
                          <a:cs typeface="Times New Roman" panose="02020603050405020304" pitchFamily="18" charset="0"/>
                        </a:rPr>
                        <a:t>Phong </a:t>
                      </a:r>
                      <a:r>
                        <a:rPr lang="en-US" sz="3600">
                          <a:effectLst/>
                          <a:latin typeface="Times New Roman" panose="02020603050405020304" pitchFamily="18" charset="0"/>
                          <a:cs typeface="Times New Roman" panose="02020603050405020304" pitchFamily="18" charset="0"/>
                        </a:rPr>
                        <a:t>trào cách mạng 1930-1931 đã khẳng định vai trò lãnh đạo cách mạng của Đảng. Từ trong phong trào, khối liên minh công-nông được hình thành, để lại nhiều bài học quý báu cho phong trào cách mạng sau này.</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137160" marR="137160" marT="137160" marB="13716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 Là tổ chức quần chúng rộng lớn, có tổ chức, đặt dưới sự lãnh đạo của Đảng, đã buộc chính quyền thực dân phải nhượng bộ một số yêu sách cụ thể về dân sinh, dân chủ.</a:t>
                      </a:r>
                    </a:p>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 Phong trào này được xem là cuộc diễn tập cho Cách mạng tháng Tám năm 1945. Từ phong trào, Đảng đã tích lũy được nhiều bài học kinh nghiệm trong lãnh đạo, tổ chức đấu tranh.</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28888036"/>
                  </a:ext>
                </a:extLst>
              </a:tr>
            </a:tbl>
          </a:graphicData>
        </a:graphic>
      </p:graphicFrame>
      <p:sp>
        <p:nvSpPr>
          <p:cNvPr id="4" name="Rectangle 3"/>
          <p:cNvSpPr/>
          <p:nvPr/>
        </p:nvSpPr>
        <p:spPr>
          <a:xfrm>
            <a:off x="6934200" y="114300"/>
            <a:ext cx="4710265" cy="74347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indent="457200" algn="ctr">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PHIẾU HỌC TẬP</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8625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057400" y="2739810"/>
            <a:ext cx="14693871" cy="485937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FBBED"/>
            </a:solidFill>
          </p:spPr>
        </p:sp>
      </p:grpSp>
      <p:sp>
        <p:nvSpPr>
          <p:cNvPr id="6" name="Freeform 6"/>
          <p:cNvSpPr/>
          <p:nvPr/>
        </p:nvSpPr>
        <p:spPr>
          <a:xfrm rot="14436404">
            <a:off x="14048860" y="2438942"/>
            <a:ext cx="2226951" cy="1716776"/>
          </a:xfrm>
          <a:custGeom>
            <a:avLst/>
            <a:gdLst/>
            <a:ahLst/>
            <a:cxnLst/>
            <a:rect l="l" t="t" r="r" b="b"/>
            <a:pathLst>
              <a:path w="2226951" h="1716776">
                <a:moveTo>
                  <a:pt x="0" y="0"/>
                </a:moveTo>
                <a:lnTo>
                  <a:pt x="2226950" y="0"/>
                </a:lnTo>
                <a:lnTo>
                  <a:pt x="2226950" y="1716777"/>
                </a:lnTo>
                <a:lnTo>
                  <a:pt x="0" y="17167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7"/>
          <p:cNvGrpSpPr/>
          <p:nvPr/>
        </p:nvGrpSpPr>
        <p:grpSpPr>
          <a:xfrm>
            <a:off x="5791200" y="3543300"/>
            <a:ext cx="7315200" cy="3124200"/>
            <a:chOff x="8682815" y="5483738"/>
            <a:chExt cx="6747688" cy="2507655"/>
          </a:xfrm>
        </p:grpSpPr>
        <p:sp>
          <p:nvSpPr>
            <p:cNvPr id="9" name="椭圆 141"/>
            <p:cNvSpPr>
              <a:spLocks noChangeAspect="1"/>
            </p:cNvSpPr>
            <p:nvPr/>
          </p:nvSpPr>
          <p:spPr>
            <a:xfrm>
              <a:off x="8682815" y="548373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0" name="椭圆 142"/>
            <p:cNvSpPr>
              <a:spLocks noChangeAspect="1"/>
            </p:cNvSpPr>
            <p:nvPr/>
          </p:nvSpPr>
          <p:spPr>
            <a:xfrm>
              <a:off x="8682815" y="5483738"/>
              <a:ext cx="2933328" cy="2507655"/>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1" name="椭圆 143"/>
            <p:cNvSpPr>
              <a:spLocks noChangeAspect="1"/>
            </p:cNvSpPr>
            <p:nvPr/>
          </p:nvSpPr>
          <p:spPr>
            <a:xfrm>
              <a:off x="8996752" y="575373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2" name="任意多边形 144"/>
            <p:cNvSpPr/>
            <p:nvPr/>
          </p:nvSpPr>
          <p:spPr>
            <a:xfrm>
              <a:off x="9930453" y="5942743"/>
              <a:ext cx="5500050"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3" name="椭圆 145"/>
            <p:cNvSpPr>
              <a:spLocks noChangeAspect="1"/>
            </p:cNvSpPr>
            <p:nvPr/>
          </p:nvSpPr>
          <p:spPr>
            <a:xfrm>
              <a:off x="9216507" y="594274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文本框 146"/>
            <p:cNvSpPr txBox="1"/>
            <p:nvPr/>
          </p:nvSpPr>
          <p:spPr>
            <a:xfrm>
              <a:off x="9660501" y="6281181"/>
              <a:ext cx="1261517" cy="1015663"/>
            </a:xfrm>
            <a:prstGeom prst="rect">
              <a:avLst/>
            </a:prstGeom>
            <a:noFill/>
          </p:spPr>
          <p:txBody>
            <a:bodyPr wrap="square" rtlCol="0">
              <a:spAutoFit/>
            </a:bodyPr>
            <a:lstStyle/>
            <a:p>
              <a:r>
                <a:rPr lang="en-US" altLang="zh-CN" sz="6000" dirty="0">
                  <a:solidFill>
                    <a:srgbClr val="009900">
                      <a:lumMod val="75000"/>
                    </a:srgbClr>
                  </a:solidFill>
                  <a:latin typeface="Impact" panose="020B0806030902050204" pitchFamily="34" charset="0"/>
                </a:rPr>
                <a:t>04</a:t>
              </a:r>
              <a:endParaRPr lang="zh-CN" altLang="en-US" sz="6000" dirty="0">
                <a:solidFill>
                  <a:srgbClr val="009900">
                    <a:lumMod val="75000"/>
                  </a:srgbClr>
                </a:solidFill>
                <a:latin typeface="Impact" panose="020B0806030902050204" pitchFamily="34" charset="0"/>
              </a:endParaRPr>
            </a:p>
          </p:txBody>
        </p:sp>
        <p:sp>
          <p:nvSpPr>
            <p:cNvPr id="15" name="文本框 147"/>
            <p:cNvSpPr txBox="1"/>
            <p:nvPr/>
          </p:nvSpPr>
          <p:spPr>
            <a:xfrm>
              <a:off x="10922018" y="6360089"/>
              <a:ext cx="3710078" cy="617596"/>
            </a:xfrm>
            <a:prstGeom prst="rect">
              <a:avLst/>
            </a:prstGeom>
            <a:noFill/>
          </p:spPr>
          <p:txBody>
            <a:bodyPr wrap="square" rtlCol="0">
              <a:spAutoFit/>
            </a:bodyPr>
            <a:lstStyle/>
            <a:p>
              <a:r>
                <a:rPr lang="en-US" altLang="zh-CN" sz="44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44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174876">
            <a:off x="725190" y="805779"/>
            <a:ext cx="16931621" cy="8789298"/>
          </a:xfrm>
          <a:prstGeom prst="rect">
            <a:avLst/>
          </a:prstGeom>
          <a:solidFill>
            <a:srgbClr val="BDE3B3"/>
          </a:solidFill>
        </p:spPr>
      </p:sp>
      <p:sp>
        <p:nvSpPr>
          <p:cNvPr id="5" name="Freeform 5"/>
          <p:cNvSpPr/>
          <p:nvPr/>
        </p:nvSpPr>
        <p:spPr>
          <a:xfrm>
            <a:off x="17106" y="-114300"/>
            <a:ext cx="3124200" cy="990600"/>
          </a:xfrm>
          <a:custGeom>
            <a:avLst/>
            <a:gdLst/>
            <a:ahLst/>
            <a:cxnLst/>
            <a:rect l="l" t="t" r="r" b="b"/>
            <a:pathLst>
              <a:path w="1673780" h="587345">
                <a:moveTo>
                  <a:pt x="0" y="0"/>
                </a:moveTo>
                <a:lnTo>
                  <a:pt x="1673780" y="0"/>
                </a:lnTo>
                <a:lnTo>
                  <a:pt x="1673780" y="587344"/>
                </a:lnTo>
                <a:lnTo>
                  <a:pt x="0" y="5873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7"/>
          <p:cNvSpPr txBox="1"/>
          <p:nvPr/>
        </p:nvSpPr>
        <p:spPr>
          <a:xfrm>
            <a:off x="1313094" y="1226402"/>
            <a:ext cx="4019049" cy="830997"/>
          </a:xfrm>
          <a:prstGeom prst="rect">
            <a:avLst/>
          </a:prstGeom>
          <a:noFill/>
        </p:spPr>
        <p:txBody>
          <a:bodyPr wrap="none" rtlCol="0">
            <a:spAutoFit/>
          </a:bodyPr>
          <a:lstStyle/>
          <a:p>
            <a:pPr marL="685800" indent="-685800">
              <a:buFont typeface="Wingdings" panose="05000000000000000000" pitchFamily="2" charset="2"/>
              <a:buChar char="Ø"/>
            </a:pPr>
            <a:r>
              <a:rPr lang="en-US" sz="4800" b="1" smtClean="0">
                <a:latin typeface="Times New Roman" panose="02020603050405020304" pitchFamily="18" charset="0"/>
                <a:cs typeface="Times New Roman" panose="02020603050405020304" pitchFamily="18" charset="0"/>
              </a:rPr>
              <a:t>Hướng </a:t>
            </a:r>
            <a:r>
              <a:rPr lang="en-US" sz="4800" b="1" smtClean="0">
                <a:latin typeface="Times New Roman" panose="02020603050405020304" pitchFamily="18" charset="0"/>
                <a:cs typeface="Times New Roman" panose="02020603050405020304" pitchFamily="18" charset="0"/>
              </a:rPr>
              <a:t>dẫn </a:t>
            </a:r>
            <a:endParaRPr lang="en-US" sz="4800" b="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7876" y="154839"/>
            <a:ext cx="2143125" cy="2143125"/>
          </a:xfrm>
          <a:prstGeom prst="rect">
            <a:avLst/>
          </a:prstGeom>
        </p:spPr>
      </p:pic>
      <p:sp>
        <p:nvSpPr>
          <p:cNvPr id="3" name="TextBox 2"/>
          <p:cNvSpPr txBox="1"/>
          <p:nvPr/>
        </p:nvSpPr>
        <p:spPr>
          <a:xfrm>
            <a:off x="1037600" y="2500661"/>
            <a:ext cx="16306800" cy="1569660"/>
          </a:xfrm>
          <a:prstGeom prst="rect">
            <a:avLst/>
          </a:prstGeom>
          <a:noFill/>
        </p:spPr>
        <p:txBody>
          <a:bodyPr wrap="square" rtlCol="0">
            <a:spAutoFit/>
          </a:bodyPr>
          <a:lstStyle/>
          <a:p>
            <a:pPr algn="just"/>
            <a:r>
              <a:rPr lang="vi-VN" sz="4800" smtClean="0">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Tìm hiểu và cho biết ở địa phương em trong những năm 1930-1931 và 1936-1939 đã diễn ra những cuộc đấu tranh nào?.</a:t>
            </a:r>
          </a:p>
        </p:txBody>
      </p:sp>
      <p:sp>
        <p:nvSpPr>
          <p:cNvPr id="2" name="Rectangle 1"/>
          <p:cNvSpPr/>
          <p:nvPr/>
        </p:nvSpPr>
        <p:spPr>
          <a:xfrm>
            <a:off x="914400" y="4548220"/>
            <a:ext cx="16506201" cy="3719480"/>
          </a:xfrm>
          <a:prstGeom prst="rect">
            <a:avLst/>
          </a:prstGeom>
        </p:spPr>
        <p:txBody>
          <a:bodyPr wrap="square">
            <a:spAutoFit/>
          </a:bodyPr>
          <a:lstStyle/>
          <a:p>
            <a:pPr indent="457200" algn="just">
              <a:lnSpc>
                <a:spcPct val="115000"/>
              </a:lnSpc>
              <a:spcAft>
                <a:spcPts val="0"/>
              </a:spcAft>
            </a:pPr>
            <a:r>
              <a:rPr lang="vi-VN" sz="4400" b="1" i="1" u="sng" smtClean="0">
                <a:latin typeface="Times New Roman" panose="02020603050405020304" pitchFamily="18" charset="0"/>
                <a:ea typeface="Arial" panose="020B0604020202020204" pitchFamily="34" charset="0"/>
                <a:cs typeface="Times New Roman" panose="02020603050405020304" pitchFamily="18" charset="0"/>
              </a:rPr>
              <a:t>Hướng dẫn:</a:t>
            </a:r>
          </a:p>
          <a:p>
            <a:pPr algn="just"/>
            <a:r>
              <a:rPr lang="vi-VN" sz="4400">
                <a:latin typeface="Times New Roman" panose="02020603050405020304" pitchFamily="18" charset="0"/>
                <a:cs typeface="Times New Roman" panose="02020603050405020304" pitchFamily="18" charset="0"/>
              </a:rPr>
              <a:t>	</a:t>
            </a:r>
            <a:r>
              <a:rPr lang="vi-VN" sz="4400" smtClean="0">
                <a:latin typeface="Times New Roman" panose="02020603050405020304" pitchFamily="18" charset="0"/>
                <a:cs typeface="Times New Roman" panose="02020603050405020304" pitchFamily="18" charset="0"/>
              </a:rPr>
              <a:t>- S</a:t>
            </a:r>
            <a:r>
              <a:rPr lang="en-US" sz="4400" smtClean="0">
                <a:latin typeface="Times New Roman" panose="02020603050405020304" pitchFamily="18" charset="0"/>
                <a:cs typeface="Times New Roman" panose="02020603050405020304" pitchFamily="18" charset="0"/>
              </a:rPr>
              <a:t>ưu </a:t>
            </a:r>
            <a:r>
              <a:rPr lang="en-US" sz="4400">
                <a:latin typeface="Times New Roman" panose="02020603050405020304" pitchFamily="18" charset="0"/>
                <a:cs typeface="Times New Roman" panose="02020603050405020304" pitchFamily="18" charset="0"/>
              </a:rPr>
              <a:t>tầm tư liệu liên quan (tư liệu viết, hình ảnh về những cuộc đấu tranh tiêu biểu trong phong trào cách mạng 1930-1931 và 1936-1939: Tên cuộc đấu tranh, nơi diễn ra, thành phần tham gia, những diễn biến chính, những dấu tích còn lại đến ngày nay.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477318" y="692176"/>
            <a:ext cx="15743882" cy="932812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9B74"/>
            </a:solidFill>
          </p:spPr>
        </p:sp>
      </p:grpSp>
      <p:sp>
        <p:nvSpPr>
          <p:cNvPr id="8" name="Freeform 8"/>
          <p:cNvSpPr/>
          <p:nvPr/>
        </p:nvSpPr>
        <p:spPr>
          <a:xfrm>
            <a:off x="445122" y="936707"/>
            <a:ext cx="2924014" cy="2730055"/>
          </a:xfrm>
          <a:custGeom>
            <a:avLst/>
            <a:gdLst/>
            <a:ahLst/>
            <a:cxnLst/>
            <a:rect l="l" t="t" r="r" b="b"/>
            <a:pathLst>
              <a:path w="2089166" h="2188650">
                <a:moveTo>
                  <a:pt x="0" y="0"/>
                </a:moveTo>
                <a:lnTo>
                  <a:pt x="2089167" y="0"/>
                </a:lnTo>
                <a:lnTo>
                  <a:pt x="2089167" y="2188650"/>
                </a:lnTo>
                <a:lnTo>
                  <a:pt x="0" y="21886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rot="21119277">
            <a:off x="-288722" y="6450"/>
            <a:ext cx="4404535" cy="4536631"/>
          </a:xfrm>
          <a:custGeom>
            <a:avLst/>
            <a:gdLst/>
            <a:ahLst/>
            <a:cxnLst/>
            <a:rect l="l" t="t" r="r" b="b"/>
            <a:pathLst>
              <a:path w="2178945" h="2127443">
                <a:moveTo>
                  <a:pt x="0" y="0"/>
                </a:moveTo>
                <a:lnTo>
                  <a:pt x="2178945" y="0"/>
                </a:lnTo>
                <a:lnTo>
                  <a:pt x="2178945" y="2127443"/>
                </a:lnTo>
                <a:lnTo>
                  <a:pt x="0" y="21274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3792200" y="7962900"/>
            <a:ext cx="3739181" cy="1654609"/>
          </a:xfrm>
          <a:custGeom>
            <a:avLst/>
            <a:gdLst/>
            <a:ahLst/>
            <a:cxnLst/>
            <a:rect l="l" t="t" r="r" b="b"/>
            <a:pathLst>
              <a:path w="1673780" h="587345">
                <a:moveTo>
                  <a:pt x="0" y="0"/>
                </a:moveTo>
                <a:lnTo>
                  <a:pt x="1673780" y="0"/>
                </a:lnTo>
                <a:lnTo>
                  <a:pt x="1673780" y="587344"/>
                </a:lnTo>
                <a:lnTo>
                  <a:pt x="0" y="58734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2" name="Google Shape;598;p21"/>
          <p:cNvGrpSpPr/>
          <p:nvPr/>
        </p:nvGrpSpPr>
        <p:grpSpPr>
          <a:xfrm>
            <a:off x="3901413" y="184532"/>
            <a:ext cx="10604071" cy="9394144"/>
            <a:chOff x="2592640" y="-178325"/>
            <a:chExt cx="6998404" cy="6484993"/>
          </a:xfrm>
        </p:grpSpPr>
        <p:sp>
          <p:nvSpPr>
            <p:cNvPr id="13" name="Google Shape;599;p21"/>
            <p:cNvSpPr/>
            <p:nvPr/>
          </p:nvSpPr>
          <p:spPr>
            <a:xfrm>
              <a:off x="3196103" y="384925"/>
              <a:ext cx="5808578" cy="5284340"/>
            </a:xfrm>
            <a:prstGeom prst="diamond">
              <a:avLst/>
            </a:prstGeom>
            <a:solidFill>
              <a:srgbClr val="D9D9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Google Shape;600;p21"/>
            <p:cNvSpPr/>
            <p:nvPr/>
          </p:nvSpPr>
          <p:spPr>
            <a:xfrm rot="-2501939">
              <a:off x="2382541" y="974173"/>
              <a:ext cx="3771508" cy="804719"/>
            </a:xfrm>
            <a:prstGeom prst="triangle">
              <a:avLst>
                <a:gd name="adj" fmla="val 50095"/>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601;p21"/>
            <p:cNvSpPr/>
            <p:nvPr/>
          </p:nvSpPr>
          <p:spPr>
            <a:xfrm rot="2562316">
              <a:off x="6037199" y="1084330"/>
              <a:ext cx="3695097" cy="634936"/>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 name="Google Shape;602;p21"/>
            <p:cNvSpPr/>
            <p:nvPr/>
          </p:nvSpPr>
          <p:spPr>
            <a:xfrm rot="8125751" flipH="1">
              <a:off x="5921489" y="4285246"/>
              <a:ext cx="3988176" cy="726461"/>
            </a:xfrm>
            <a:prstGeom prst="triangle">
              <a:avLst>
                <a:gd name="adj" fmla="val 50000"/>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603;p21"/>
            <p:cNvSpPr/>
            <p:nvPr/>
          </p:nvSpPr>
          <p:spPr>
            <a:xfrm rot="-8193880" flipH="1">
              <a:off x="2336508" y="4352265"/>
              <a:ext cx="3913836" cy="689991"/>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604;p21"/>
            <p:cNvSpPr/>
            <p:nvPr/>
          </p:nvSpPr>
          <p:spPr>
            <a:xfrm>
              <a:off x="4155435" y="1283229"/>
              <a:ext cx="3894494" cy="3546679"/>
            </a:xfrm>
            <a:prstGeom prst="ellipse">
              <a:avLst/>
            </a:prstGeom>
            <a:solidFill>
              <a:srgbClr val="FFFFFF"/>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7F7F7F"/>
                </a:solidFill>
                <a:effectLst/>
                <a:uLnTx/>
                <a:uFillTx/>
                <a:latin typeface="Arial"/>
                <a:ea typeface="Arial"/>
                <a:cs typeface="Arial"/>
                <a:sym typeface="Arial"/>
              </a:endParaRPr>
            </a:p>
          </p:txBody>
        </p:sp>
      </p:grpSp>
      <p:pic>
        <p:nvPicPr>
          <p:cNvPr id="19" name="Google Shape;605;p21" descr="Text&#10;&#10;Description automatically generated"/>
          <p:cNvPicPr preferRelativeResize="0"/>
          <p:nvPr/>
        </p:nvPicPr>
        <p:blipFill rotWithShape="1">
          <a:blip r:embed="rId8">
            <a:alphaModFix/>
          </a:blip>
          <a:srcRect/>
          <a:stretch/>
        </p:blipFill>
        <p:spPr>
          <a:xfrm>
            <a:off x="5137273" y="4024327"/>
            <a:ext cx="7823695" cy="1868456"/>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ppt_w</p:attrName>
                                        </p:attrNameLst>
                                      </p:cBhvr>
                                      <p:tavLst>
                                        <p:tav tm="0">
                                          <p:val>
                                            <p:strVal val="0"/>
                                          </p:val>
                                        </p:tav>
                                        <p:tav tm="100000">
                                          <p:val>
                                            <p:strVal val="#ppt_w"/>
                                          </p:val>
                                        </p:tav>
                                      </p:tavLst>
                                    </p:anim>
                                    <p:anim calcmode="lin" valueType="num">
                                      <p:cBhvr additive="base">
                                        <p:cTn id="8" dur="500"/>
                                        <p:tgtEl>
                                          <p:spTgt spid="1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ppt_w</p:attrName>
                                        </p:attrNameLst>
                                      </p:cBhvr>
                                      <p:tavLst>
                                        <p:tav tm="0">
                                          <p:val>
                                            <p:strVal val="0"/>
                                          </p:val>
                                        </p:tav>
                                        <p:tav tm="100000">
                                          <p:val>
                                            <p:strVal val="#ppt_w"/>
                                          </p:val>
                                        </p:tav>
                                      </p:tavLst>
                                    </p:anim>
                                    <p:anim calcmode="lin" valueType="num">
                                      <p:cBhvr additive="base">
                                        <p:cTn id="12" dur="500"/>
                                        <p:tgtEl>
                                          <p:spTgt spid="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9090" y="38100"/>
            <a:ext cx="4770858" cy="743473"/>
          </a:xfrm>
          <a:prstGeom prst="rect">
            <a:avLst/>
          </a:prstGeom>
        </p:spPr>
        <p:txBody>
          <a:bodyPr wrap="none">
            <a:spAutoFit/>
          </a:bodyPr>
          <a:lstStyle/>
          <a:p>
            <a:pPr indent="457200" algn="just">
              <a:lnSpc>
                <a:spcPct val="115000"/>
              </a:lnSpc>
              <a:spcAft>
                <a:spcPts val="0"/>
              </a:spcAft>
            </a:pPr>
            <a:r>
              <a:rPr lang="vi-VN" sz="400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 Đoạn phim tư liệu</a:t>
            </a:r>
            <a:endParaRPr lang="en-US" sz="400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CAO TRÀO CÁCH MẠNG NHỮNG NĂM 1930 - 1931 ĐỈNH CAO XÔ VIẾT NGHỆ TĨ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805818"/>
            <a:ext cx="16594667" cy="9334500"/>
          </a:xfrm>
          <a:prstGeom prst="rect">
            <a:avLst/>
          </a:prstGeom>
        </p:spPr>
      </p:pic>
    </p:spTree>
    <p:extLst>
      <p:ext uri="{BB962C8B-B14F-4D97-AF65-F5344CB8AC3E}">
        <p14:creationId xmlns:p14="http://schemas.microsoft.com/office/powerpoint/2010/main" val="450783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635877" y="5703279"/>
            <a:ext cx="4971331" cy="5546110"/>
          </a:xfrm>
          <a:custGeom>
            <a:avLst/>
            <a:gdLst/>
            <a:ahLst/>
            <a:cxnLst/>
            <a:rect l="l" t="t" r="r" b="b"/>
            <a:pathLst>
              <a:path w="4971331" h="5546110">
                <a:moveTo>
                  <a:pt x="0" y="0"/>
                </a:moveTo>
                <a:lnTo>
                  <a:pt x="4971331" y="0"/>
                </a:lnTo>
                <a:lnTo>
                  <a:pt x="4971331" y="5546109"/>
                </a:lnTo>
                <a:lnTo>
                  <a:pt x="0" y="554610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5363327" y="-2147095"/>
            <a:ext cx="4971331" cy="5546110"/>
          </a:xfrm>
          <a:custGeom>
            <a:avLst/>
            <a:gdLst/>
            <a:ahLst/>
            <a:cxnLst/>
            <a:rect l="l" t="t" r="r" b="b"/>
            <a:pathLst>
              <a:path w="4971331" h="5546110">
                <a:moveTo>
                  <a:pt x="0" y="0"/>
                </a:moveTo>
                <a:lnTo>
                  <a:pt x="4971331" y="0"/>
                </a:lnTo>
                <a:lnTo>
                  <a:pt x="4971331" y="5546110"/>
                </a:lnTo>
                <a:lnTo>
                  <a:pt x="0" y="554611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rot="1730531">
            <a:off x="-319776" y="-75580"/>
            <a:ext cx="2696953" cy="2647917"/>
          </a:xfrm>
          <a:custGeom>
            <a:avLst/>
            <a:gdLst/>
            <a:ahLst/>
            <a:cxnLst/>
            <a:rect l="l" t="t" r="r" b="b"/>
            <a:pathLst>
              <a:path w="2696953" h="2647917">
                <a:moveTo>
                  <a:pt x="0" y="0"/>
                </a:moveTo>
                <a:lnTo>
                  <a:pt x="2696952" y="0"/>
                </a:lnTo>
                <a:lnTo>
                  <a:pt x="2696952" y="2647917"/>
                </a:lnTo>
                <a:lnTo>
                  <a:pt x="0" y="26479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1002712" y="8476334"/>
            <a:ext cx="2665483" cy="954727"/>
          </a:xfrm>
          <a:custGeom>
            <a:avLst/>
            <a:gdLst/>
            <a:ahLst/>
            <a:cxnLst/>
            <a:rect l="l" t="t" r="r" b="b"/>
            <a:pathLst>
              <a:path w="2665483" h="954727">
                <a:moveTo>
                  <a:pt x="0" y="0"/>
                </a:moveTo>
                <a:lnTo>
                  <a:pt x="2665483" y="0"/>
                </a:lnTo>
                <a:lnTo>
                  <a:pt x="2665483" y="954727"/>
                </a:lnTo>
                <a:lnTo>
                  <a:pt x="0" y="9547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5363327" y="7827033"/>
            <a:ext cx="3138018" cy="2618819"/>
          </a:xfrm>
          <a:custGeom>
            <a:avLst/>
            <a:gdLst/>
            <a:ahLst/>
            <a:cxnLst/>
            <a:rect l="l" t="t" r="r" b="b"/>
            <a:pathLst>
              <a:path w="3138018" h="2618819">
                <a:moveTo>
                  <a:pt x="0" y="0"/>
                </a:moveTo>
                <a:lnTo>
                  <a:pt x="3138018" y="0"/>
                </a:lnTo>
                <a:lnTo>
                  <a:pt x="3138018" y="2618819"/>
                </a:lnTo>
                <a:lnTo>
                  <a:pt x="0" y="261881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5648484">
            <a:off x="14410639" y="1575836"/>
            <a:ext cx="2226951" cy="1716776"/>
          </a:xfrm>
          <a:custGeom>
            <a:avLst/>
            <a:gdLst/>
            <a:ahLst/>
            <a:cxnLst/>
            <a:rect l="l" t="t" r="r" b="b"/>
            <a:pathLst>
              <a:path w="2226951" h="1716776">
                <a:moveTo>
                  <a:pt x="0" y="0"/>
                </a:moveTo>
                <a:lnTo>
                  <a:pt x="2226950" y="0"/>
                </a:lnTo>
                <a:lnTo>
                  <a:pt x="2226950" y="1716776"/>
                </a:lnTo>
                <a:lnTo>
                  <a:pt x="0" y="171677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13781172" y="8853844"/>
            <a:ext cx="2679502" cy="940261"/>
          </a:xfrm>
          <a:custGeom>
            <a:avLst/>
            <a:gdLst/>
            <a:ahLst/>
            <a:cxnLst/>
            <a:rect l="l" t="t" r="r" b="b"/>
            <a:pathLst>
              <a:path w="2679502" h="940261">
                <a:moveTo>
                  <a:pt x="0" y="0"/>
                </a:moveTo>
                <a:lnTo>
                  <a:pt x="2679502" y="0"/>
                </a:lnTo>
                <a:lnTo>
                  <a:pt x="2679502" y="940261"/>
                </a:lnTo>
                <a:lnTo>
                  <a:pt x="0" y="94026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16" name="Group 15"/>
          <p:cNvGrpSpPr/>
          <p:nvPr/>
        </p:nvGrpSpPr>
        <p:grpSpPr>
          <a:xfrm>
            <a:off x="304022" y="2552700"/>
            <a:ext cx="17983978" cy="5007525"/>
            <a:chOff x="304411" y="2820208"/>
            <a:chExt cx="17983978" cy="4562167"/>
          </a:xfrm>
        </p:grpSpPr>
        <p:sp>
          <p:nvSpPr>
            <p:cNvPr id="14" name="Rounded Rectangle 13"/>
            <p:cNvSpPr/>
            <p:nvPr/>
          </p:nvSpPr>
          <p:spPr>
            <a:xfrm>
              <a:off x="304411" y="2820208"/>
              <a:ext cx="17983978" cy="4562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sp>
          <p:nvSpPr>
            <p:cNvPr id="15" name="TextBox 6"/>
            <p:cNvSpPr txBox="1"/>
            <p:nvPr/>
          </p:nvSpPr>
          <p:spPr>
            <a:xfrm>
              <a:off x="564093" y="4254869"/>
              <a:ext cx="17285288" cy="151417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en-US" sz="5400" b="1">
                  <a:solidFill>
                    <a:srgbClr val="FFFF00"/>
                  </a:solidFill>
                  <a:latin typeface="Times New Roman" panose="02020603050405020304" pitchFamily="18" charset="0"/>
                  <a:cs typeface="Times New Roman" panose="02020603050405020304" pitchFamily="18" charset="0"/>
                </a:rPr>
                <a:t>BÀI 7: PHONG TRÀO CÁCH MẠNG VIỆT </a:t>
              </a:r>
              <a:r>
                <a:rPr lang="en-US" sz="5400" b="1" smtClean="0">
                  <a:solidFill>
                    <a:srgbClr val="FFFF00"/>
                  </a:solidFill>
                  <a:latin typeface="Times New Roman" panose="02020603050405020304" pitchFamily="18" charset="0"/>
                  <a:cs typeface="Times New Roman" panose="02020603050405020304" pitchFamily="18" charset="0"/>
                </a:rPr>
                <a:t>NAM</a:t>
              </a:r>
              <a:r>
                <a:rPr lang="vi-VN" sz="5400">
                  <a:solidFill>
                    <a:srgbClr val="FFFF00"/>
                  </a:solidFill>
                  <a:latin typeface="Times New Roman" panose="02020603050405020304" pitchFamily="18" charset="0"/>
                  <a:cs typeface="Times New Roman" panose="02020603050405020304" pitchFamily="18" charset="0"/>
                </a:rPr>
                <a:t> </a:t>
              </a:r>
              <a:endParaRPr lang="vi-VN" sz="5400" smtClean="0">
                <a:solidFill>
                  <a:srgbClr val="FFFF00"/>
                </a:solidFill>
                <a:latin typeface="Times New Roman" panose="02020603050405020304" pitchFamily="18" charset="0"/>
                <a:cs typeface="Times New Roman" panose="02020603050405020304" pitchFamily="18" charset="0"/>
              </a:endParaRPr>
            </a:p>
            <a:p>
              <a:pPr algn="ctr"/>
              <a:r>
                <a:rPr lang="en-US" sz="5400" b="1" smtClean="0">
                  <a:solidFill>
                    <a:srgbClr val="FFFF00"/>
                  </a:solidFill>
                  <a:latin typeface="Times New Roman" panose="02020603050405020304" pitchFamily="18" charset="0"/>
                  <a:cs typeface="Times New Roman" panose="02020603050405020304" pitchFamily="18" charset="0"/>
                </a:rPr>
                <a:t>THỜI </a:t>
              </a:r>
              <a:r>
                <a:rPr lang="en-US" sz="5400" b="1">
                  <a:solidFill>
                    <a:srgbClr val="FFFF00"/>
                  </a:solidFill>
                  <a:latin typeface="Times New Roman" panose="02020603050405020304" pitchFamily="18" charset="0"/>
                  <a:cs typeface="Times New Roman" panose="02020603050405020304" pitchFamily="18" charset="0"/>
                </a:rPr>
                <a:t>KÌ </a:t>
              </a:r>
              <a:r>
                <a:rPr lang="en-US" sz="5400" b="1" smtClean="0">
                  <a:solidFill>
                    <a:srgbClr val="FFFF00"/>
                  </a:solidFill>
                  <a:latin typeface="Times New Roman" panose="02020603050405020304" pitchFamily="18" charset="0"/>
                  <a:cs typeface="Times New Roman" panose="02020603050405020304" pitchFamily="18" charset="0"/>
                </a:rPr>
                <a:t>1930-1939</a:t>
              </a:r>
              <a:r>
                <a:rPr lang="vi-VN" sz="5400" b="1" smtClean="0">
                  <a:solidFill>
                    <a:srgbClr val="FFFF00"/>
                  </a:solidFill>
                  <a:latin typeface="Times New Roman" panose="02020603050405020304" pitchFamily="18" charset="0"/>
                  <a:cs typeface="Times New Roman" panose="02020603050405020304" pitchFamily="18" charset="0"/>
                </a:rPr>
                <a:t> </a:t>
              </a:r>
              <a:r>
                <a:rPr lang="en-US" sz="4800">
                  <a:solidFill>
                    <a:srgbClr val="FFFF00"/>
                  </a:solidFill>
                  <a:latin typeface="Times New Roman" panose="02020603050405020304" pitchFamily="18" charset="0"/>
                  <a:cs typeface="Times New Roman" panose="02020603050405020304" pitchFamily="18" charset="0"/>
                </a:rPr>
                <a:t>(3 tiết)</a:t>
              </a:r>
              <a:endParaRPr lang="en-US" sz="5400">
                <a:solidFill>
                  <a:srgbClr val="FFFF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07142" y="-38100"/>
            <a:ext cx="9008858" cy="2667000"/>
            <a:chOff x="8682815" y="2147468"/>
            <a:chExt cx="9026116" cy="2507655"/>
          </a:xfrm>
        </p:grpSpPr>
        <p:sp>
          <p:nvSpPr>
            <p:cNvPr id="156" name="椭圆 155"/>
            <p:cNvSpPr>
              <a:spLocks noChangeAspect="1"/>
            </p:cNvSpPr>
            <p:nvPr/>
          </p:nvSpPr>
          <p:spPr>
            <a:xfrm>
              <a:off x="8682815" y="214746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7" name="椭圆 156"/>
            <p:cNvSpPr>
              <a:spLocks noChangeAspect="1"/>
            </p:cNvSpPr>
            <p:nvPr/>
          </p:nvSpPr>
          <p:spPr>
            <a:xfrm>
              <a:off x="8682815" y="2147468"/>
              <a:ext cx="2933328" cy="2507655"/>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8" name="椭圆 157"/>
            <p:cNvSpPr>
              <a:spLocks noChangeAspect="1"/>
            </p:cNvSpPr>
            <p:nvPr/>
          </p:nvSpPr>
          <p:spPr>
            <a:xfrm>
              <a:off x="8996752" y="241746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9" name="任意多边形 158"/>
            <p:cNvSpPr/>
            <p:nvPr/>
          </p:nvSpPr>
          <p:spPr>
            <a:xfrm>
              <a:off x="9930453" y="2593669"/>
              <a:ext cx="7778478"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0" name="椭圆 159"/>
            <p:cNvSpPr>
              <a:spLocks noChangeAspect="1"/>
            </p:cNvSpPr>
            <p:nvPr/>
          </p:nvSpPr>
          <p:spPr>
            <a:xfrm>
              <a:off x="9216507" y="260647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1" name="文本框 160"/>
            <p:cNvSpPr txBox="1"/>
            <p:nvPr/>
          </p:nvSpPr>
          <p:spPr>
            <a:xfrm>
              <a:off x="9512589" y="2831556"/>
              <a:ext cx="1264338" cy="1015663"/>
            </a:xfrm>
            <a:prstGeom prst="rect">
              <a:avLst/>
            </a:prstGeom>
            <a:noFill/>
          </p:spPr>
          <p:txBody>
            <a:bodyPr wrap="squar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62" name="文本框 161"/>
            <p:cNvSpPr txBox="1"/>
            <p:nvPr/>
          </p:nvSpPr>
          <p:spPr>
            <a:xfrm>
              <a:off x="10600532" y="3023819"/>
              <a:ext cx="7108397" cy="738664"/>
            </a:xfrm>
            <a:prstGeom prst="rect">
              <a:avLst/>
            </a:prstGeom>
            <a:noFill/>
          </p:spPr>
          <p:txBody>
            <a:bodyPr wrap="square" rtlCol="0">
              <a:spAutoFit/>
            </a:bodyPr>
            <a:lstStyle/>
            <a:p>
              <a:r>
                <a:rPr lang="en-US" altLang="zh-CN" sz="4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4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8" name="图片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2" y="8052002"/>
            <a:ext cx="2454433" cy="2412595"/>
          </a:xfrm>
          <a:prstGeom prst="rect">
            <a:avLst/>
          </a:prstGeom>
        </p:spPr>
      </p:pic>
      <p:sp>
        <p:nvSpPr>
          <p:cNvPr id="39" name="Freeform 4"/>
          <p:cNvSpPr/>
          <p:nvPr/>
        </p:nvSpPr>
        <p:spPr>
          <a:xfrm>
            <a:off x="15726089" y="7258124"/>
            <a:ext cx="4074431" cy="4000350"/>
          </a:xfrm>
          <a:custGeom>
            <a:avLst/>
            <a:gdLst/>
            <a:ahLst/>
            <a:cxnLst/>
            <a:rect l="l" t="t" r="r" b="b"/>
            <a:pathLst>
              <a:path w="4074431" h="4000350">
                <a:moveTo>
                  <a:pt x="0" y="0"/>
                </a:moveTo>
                <a:lnTo>
                  <a:pt x="4074431" y="0"/>
                </a:lnTo>
                <a:lnTo>
                  <a:pt x="4074431" y="4000350"/>
                </a:lnTo>
                <a:lnTo>
                  <a:pt x="0" y="40003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Rectangle 5"/>
          <p:cNvSpPr/>
          <p:nvPr/>
        </p:nvSpPr>
        <p:spPr>
          <a:xfrm>
            <a:off x="428905" y="2980645"/>
            <a:ext cx="13210091" cy="76944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4400" b="1" smtClean="0">
                <a:latin typeface="Times New Roman" panose="02020603050405020304" pitchFamily="18" charset="0"/>
                <a:ea typeface="Arial" panose="020B0604020202020204" pitchFamily="34" charset="0"/>
                <a:cs typeface="Times New Roman" panose="02020603050405020304" pitchFamily="18" charset="0"/>
              </a:rPr>
              <a:t>1. </a:t>
            </a:r>
            <a:r>
              <a:rPr lang="vi-VN" sz="4400" b="1">
                <a:latin typeface="Times New Roman" panose="02020603050405020304" pitchFamily="18" charset="0"/>
                <a:cs typeface="Times New Roman" panose="02020603050405020304" pitchFamily="18" charset="0"/>
              </a:rPr>
              <a:t>P</a:t>
            </a:r>
            <a:r>
              <a:rPr lang="en-US" sz="4400" b="1" smtClean="0">
                <a:latin typeface="Times New Roman" panose="02020603050405020304" pitchFamily="18" charset="0"/>
                <a:cs typeface="Times New Roman" panose="02020603050405020304" pitchFamily="18" charset="0"/>
              </a:rPr>
              <a:t>hong </a:t>
            </a:r>
            <a:r>
              <a:rPr lang="en-US" sz="4400" b="1">
                <a:latin typeface="Times New Roman" panose="02020603050405020304" pitchFamily="18" charset="0"/>
                <a:cs typeface="Times New Roman" panose="02020603050405020304" pitchFamily="18" charset="0"/>
              </a:rPr>
              <a:t>trào cách mạng trong những năm 1930-1931.</a:t>
            </a:r>
            <a:endParaRPr lang="en-US" sz="4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01" y="-531067"/>
            <a:ext cx="3540967" cy="3540967"/>
          </a:xfrm>
          <a:prstGeom prst="rect">
            <a:avLst/>
          </a:prstGeom>
        </p:spPr>
      </p:pic>
      <p:sp>
        <p:nvSpPr>
          <p:cNvPr id="8" name="AutoShape 6" descr="Đỉnh cao của phong trào cách mạng trong những năm 1930-1931 - Báo Thái  Nguyên điện tử"/>
          <p:cNvSpPr>
            <a:spLocks noChangeAspect="1" noChangeArrowheads="1"/>
          </p:cNvSpPr>
          <p:nvPr/>
        </p:nvSpPr>
        <p:spPr bwMode="auto">
          <a:xfrm>
            <a:off x="155575" y="-746125"/>
            <a:ext cx="2933700" cy="1562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600" y="5143500"/>
            <a:ext cx="9153451" cy="4873915"/>
          </a:xfrm>
          <a:prstGeom prst="rect">
            <a:avLst/>
          </a:prstGeom>
        </p:spPr>
      </p:pic>
      <p:sp>
        <p:nvSpPr>
          <p:cNvPr id="10" name="Rectangle 9"/>
          <p:cNvSpPr/>
          <p:nvPr/>
        </p:nvSpPr>
        <p:spPr>
          <a:xfrm>
            <a:off x="1342273" y="4076700"/>
            <a:ext cx="13897331" cy="707886"/>
          </a:xfrm>
          <a:prstGeom prst="rect">
            <a:avLst/>
          </a:prstGeom>
        </p:spPr>
        <p:txBody>
          <a:bodyPr wrap="none">
            <a:spAutoFit/>
          </a:bodyPr>
          <a:lstStyle/>
          <a:p>
            <a:r>
              <a:rPr lang="vi-VN" sz="4000" b="1" i="1" smtClean="0">
                <a:solidFill>
                  <a:srgbClr val="C00000"/>
                </a:solidFill>
                <a:latin typeface="Times New Roman" panose="02020603050405020304" pitchFamily="18" charset="0"/>
                <a:ea typeface="Arial" panose="020B0604020202020204" pitchFamily="34" charset="0"/>
              </a:rPr>
              <a:t>a) </a:t>
            </a:r>
            <a:r>
              <a:rPr lang="vi-VN" sz="4000" b="1" i="1">
                <a:solidFill>
                  <a:srgbClr val="C00000"/>
                </a:solidFill>
                <a:latin typeface="Times New Roman" panose="02020603050405020304" pitchFamily="18" charset="0"/>
                <a:ea typeface="Arial" panose="020B0604020202020204" pitchFamily="34" charset="0"/>
              </a:rPr>
              <a:t>N</a:t>
            </a:r>
            <a:r>
              <a:rPr lang="en-US" sz="4000" b="1" i="1" smtClean="0">
                <a:solidFill>
                  <a:srgbClr val="C00000"/>
                </a:solidFill>
                <a:latin typeface="Times New Roman" panose="02020603050405020304" pitchFamily="18" charset="0"/>
                <a:ea typeface="Arial" panose="020B0604020202020204" pitchFamily="34" charset="0"/>
              </a:rPr>
              <a:t>guyên </a:t>
            </a:r>
            <a:r>
              <a:rPr lang="en-US" sz="4000" b="1" i="1">
                <a:solidFill>
                  <a:srgbClr val="C00000"/>
                </a:solidFill>
                <a:latin typeface="Times New Roman" panose="02020603050405020304" pitchFamily="18" charset="0"/>
                <a:ea typeface="Arial" panose="020B0604020202020204" pitchFamily="34" charset="0"/>
              </a:rPr>
              <a:t>nhân bùng nổ của phong trào cách mạng </a:t>
            </a:r>
            <a:r>
              <a:rPr lang="en-US" sz="4000" b="1" i="1" smtClean="0">
                <a:solidFill>
                  <a:srgbClr val="C00000"/>
                </a:solidFill>
                <a:latin typeface="Times New Roman" panose="02020603050405020304" pitchFamily="18" charset="0"/>
                <a:ea typeface="Arial" panose="020B0604020202020204" pitchFamily="34" charset="0"/>
              </a:rPr>
              <a:t>1930-1931</a:t>
            </a:r>
            <a:r>
              <a:rPr lang="vi-VN" sz="4000" b="1" i="1" smtClean="0">
                <a:solidFill>
                  <a:srgbClr val="C00000"/>
                </a:solidFill>
                <a:latin typeface="Times New Roman" panose="02020603050405020304" pitchFamily="18" charset="0"/>
                <a:ea typeface="Arial" panose="020B0604020202020204" pitchFamily="34" charset="0"/>
              </a:rPr>
              <a:t>1</a:t>
            </a:r>
            <a:endParaRPr lang="en-US" sz="4000" i="1">
              <a:solidFill>
                <a:srgbClr val="C00000"/>
              </a:solidFill>
            </a:endParaRPr>
          </a:p>
        </p:txBody>
      </p:sp>
    </p:spTree>
    <p:extLst>
      <p:ext uri="{BB962C8B-B14F-4D97-AF65-F5344CB8AC3E}">
        <p14:creationId xmlns:p14="http://schemas.microsoft.com/office/powerpoint/2010/main" val="2820606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19200" y="266700"/>
            <a:ext cx="16744950" cy="1754326"/>
          </a:xfrm>
          <a:prstGeom prst="rect">
            <a:avLst/>
          </a:prstGeom>
        </p:spPr>
        <p:txBody>
          <a:bodyPr wrap="square">
            <a:spAutoFit/>
          </a:bodyPr>
          <a:lstStyle/>
          <a:p>
            <a:r>
              <a:rPr lang="vi-VN" sz="5400" smtClean="0">
                <a:solidFill>
                  <a:srgbClr val="FF0000"/>
                </a:solidFill>
                <a:latin typeface="Times New Roman" panose="02020603050405020304" pitchFamily="18" charset="0"/>
                <a:cs typeface="Times New Roman" panose="02020603050405020304" pitchFamily="18" charset="0"/>
              </a:rPr>
              <a:t>	T</a:t>
            </a:r>
            <a:r>
              <a:rPr lang="en-US" sz="5400" smtClean="0">
                <a:solidFill>
                  <a:srgbClr val="FF0000"/>
                </a:solidFill>
                <a:latin typeface="Times New Roman" panose="02020603050405020304" pitchFamily="18" charset="0"/>
                <a:cs typeface="Times New Roman" panose="02020603050405020304" pitchFamily="18" charset="0"/>
              </a:rPr>
              <a:t>ìm </a:t>
            </a:r>
            <a:r>
              <a:rPr lang="en-US" sz="5400">
                <a:solidFill>
                  <a:srgbClr val="FF0000"/>
                </a:solidFill>
                <a:latin typeface="Times New Roman" panose="02020603050405020304" pitchFamily="18" charset="0"/>
                <a:cs typeface="Times New Roman" panose="02020603050405020304" pitchFamily="18" charset="0"/>
              </a:rPr>
              <a:t>hiểu thông tin, quan sát hình và thảo </a:t>
            </a:r>
            <a:r>
              <a:rPr lang="en-US" sz="5400" smtClean="0">
                <a:solidFill>
                  <a:srgbClr val="FF0000"/>
                </a:solidFill>
                <a:latin typeface="Times New Roman" panose="02020603050405020304" pitchFamily="18" charset="0"/>
                <a:cs typeface="Times New Roman" panose="02020603050405020304" pitchFamily="18" charset="0"/>
              </a:rPr>
              <a:t>luận</a:t>
            </a:r>
            <a:r>
              <a:rPr lang="vi-VN" sz="5400" smtClean="0">
                <a:solidFill>
                  <a:srgbClr val="FF0000"/>
                </a:solidFill>
                <a:latin typeface="Times New Roman" panose="02020603050405020304" pitchFamily="18" charset="0"/>
                <a:cs typeface="Times New Roman" panose="02020603050405020304" pitchFamily="18" charset="0"/>
              </a:rPr>
              <a:t>.</a:t>
            </a:r>
            <a:r>
              <a:rPr lang="en-US" sz="5400" smtClean="0">
                <a:solidFill>
                  <a:srgbClr val="FF0000"/>
                </a:solidFill>
                <a:latin typeface="Times New Roman" panose="02020603050405020304" pitchFamily="18" charset="0"/>
                <a:cs typeface="Times New Roman" panose="02020603050405020304" pitchFamily="18" charset="0"/>
              </a:rPr>
              <a:t> Trình </a:t>
            </a:r>
            <a:r>
              <a:rPr lang="en-US" sz="5400">
                <a:solidFill>
                  <a:srgbClr val="FF0000"/>
                </a:solidFill>
                <a:latin typeface="Times New Roman" panose="02020603050405020304" pitchFamily="18" charset="0"/>
                <a:cs typeface="Times New Roman" panose="02020603050405020304" pitchFamily="18" charset="0"/>
              </a:rPr>
              <a:t>bày nguyên nhân dẫn đến phong trào cách mạng </a:t>
            </a:r>
            <a:r>
              <a:rPr lang="en-US" sz="5400" smtClean="0">
                <a:solidFill>
                  <a:srgbClr val="FF0000"/>
                </a:solidFill>
                <a:latin typeface="Times New Roman" panose="02020603050405020304" pitchFamily="18" charset="0"/>
                <a:cs typeface="Times New Roman" panose="02020603050405020304" pitchFamily="18" charset="0"/>
              </a:rPr>
              <a:t>1930-1931</a:t>
            </a:r>
            <a:r>
              <a:rPr lang="vi-VN" sz="5400" smtClean="0">
                <a:solidFill>
                  <a:srgbClr val="FF0000"/>
                </a:solidFill>
                <a:latin typeface="Times New Roman" panose="02020603050405020304" pitchFamily="18" charset="0"/>
                <a:cs typeface="Times New Roman" panose="02020603050405020304" pitchFamily="18" charset="0"/>
              </a:rPr>
              <a:t>?</a:t>
            </a:r>
            <a:endParaRPr lang="en-US" sz="5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52400" y="2705100"/>
            <a:ext cx="18135600" cy="76608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a:lnSpc>
                <a:spcPct val="115000"/>
              </a:lnSpc>
              <a:spcAft>
                <a:spcPts val="0"/>
              </a:spcAft>
            </a:pPr>
            <a:r>
              <a:rPr lang="en-US" sz="5400">
                <a:latin typeface="Times New Roman" panose="02020603050405020304" pitchFamily="18" charset="0"/>
                <a:ea typeface="Arial" panose="020B0604020202020204" pitchFamily="34" charset="0"/>
                <a:cs typeface="Times New Roman" panose="02020603050405020304" pitchFamily="18" charset="0"/>
              </a:rPr>
              <a:t>Nguyên nhân bùng nổ của phong trào cách mạng 1930-1931 là do tác động của cuộc khủng hoảng kinh tế thế giới 1929-1933 đã làm cho mâu thuẫn trong xã hội ngày càng sâu sắc, nổi lên với hai mâu thuẫn cơ bản là mâu thuẫn giữa toàn thể dân tộc Việt Nam với thực dân Pháp và mâu thuẫn giữa nông dân với địa chủ phong kiến. Trong bối cảnh đó, Đảng Cộng sản Việt Nam ra đời đã lãnh đạo kịp thời lãnh đạo cách mạng và đẩy mạnh cuộc đấu tranh trên phạm vi toàn quốc.</a:t>
            </a:r>
          </a:p>
        </p:txBody>
      </p:sp>
      <p:pic>
        <p:nvPicPr>
          <p:cNvPr id="3" name="Picture 2"/>
          <p:cNvPicPr>
            <a:picLocks noChangeAspect="1"/>
          </p:cNvPicPr>
          <p:nvPr/>
        </p:nvPicPr>
        <p:blipFill>
          <a:blip r:embed="rId2">
            <a:clrChange>
              <a:clrFrom>
                <a:srgbClr val="EFEEEA"/>
              </a:clrFrom>
              <a:clrTo>
                <a:srgbClr val="EFEEEA">
                  <a:alpha val="0"/>
                </a:srgbClr>
              </a:clrTo>
            </a:clrChange>
            <a:extLst>
              <a:ext uri="{28A0092B-C50C-407E-A947-70E740481C1C}">
                <a14:useLocalDpi xmlns:a14="http://schemas.microsoft.com/office/drawing/2010/main" val="0"/>
              </a:ext>
            </a:extLst>
          </a:blip>
          <a:stretch>
            <a:fillRect/>
          </a:stretch>
        </p:blipFill>
        <p:spPr>
          <a:xfrm>
            <a:off x="76200" y="266700"/>
            <a:ext cx="1681162" cy="1219200"/>
          </a:xfrm>
          <a:prstGeom prst="rect">
            <a:avLst/>
          </a:prstGeom>
        </p:spPr>
      </p:pic>
    </p:spTree>
    <p:extLst>
      <p:ext uri="{BB962C8B-B14F-4D97-AF65-F5344CB8AC3E}">
        <p14:creationId xmlns:p14="http://schemas.microsoft.com/office/powerpoint/2010/main" val="974735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481" y="76081"/>
            <a:ext cx="12790681" cy="800219"/>
          </a:xfrm>
          <a:prstGeom prst="rect">
            <a:avLst/>
          </a:prstGeom>
        </p:spPr>
        <p:txBody>
          <a:bodyPr wrap="none">
            <a:spAutoFit/>
          </a:bodyPr>
          <a:lstStyle/>
          <a:p>
            <a:pPr indent="457200" algn="just">
              <a:lnSpc>
                <a:spcPct val="115000"/>
              </a:lnSpc>
              <a:spcAft>
                <a:spcPts val="0"/>
              </a:spcAft>
            </a:pPr>
            <a:r>
              <a:rPr lang="vi-VN" sz="4000" b="1" i="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b) </a:t>
            </a:r>
            <a:r>
              <a:rPr lang="vi-VN" sz="4000" b="1" i="1">
                <a:solidFill>
                  <a:srgbClr val="C00000"/>
                </a:solidFill>
                <a:latin typeface="Times New Roman" panose="02020603050405020304" pitchFamily="18" charset="0"/>
                <a:ea typeface="Arial" panose="020B0604020202020204" pitchFamily="34" charset="0"/>
                <a:cs typeface="Times New Roman" panose="02020603050405020304" pitchFamily="18" charset="0"/>
              </a:rPr>
              <a:t>D</a:t>
            </a:r>
            <a:r>
              <a:rPr lang="en-US" sz="4000" b="1" i="1"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iễn </a:t>
            </a:r>
            <a:r>
              <a:rPr lang="en-US" sz="4000" b="1" i="1">
                <a:solidFill>
                  <a:srgbClr val="C00000"/>
                </a:solidFill>
                <a:latin typeface="Times New Roman" panose="02020603050405020304" pitchFamily="18" charset="0"/>
                <a:ea typeface="Arial" panose="020B0604020202020204" pitchFamily="34" charset="0"/>
                <a:cs typeface="Times New Roman" panose="02020603050405020304" pitchFamily="18" charset="0"/>
              </a:rPr>
              <a:t>biến chính của phong trào cách mạng 1930-1931.</a:t>
            </a:r>
            <a:endParaRPr lang="en-US" sz="4000" i="1">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Diễn biến phong trào Xô viết Nghệ Tĩnh năm 1930 online video cutter 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172083"/>
            <a:ext cx="15468600" cy="8772017"/>
          </a:xfrm>
          <a:prstGeom prst="rect">
            <a:avLst/>
          </a:prstGeom>
        </p:spPr>
      </p:pic>
    </p:spTree>
    <p:extLst>
      <p:ext uri="{BB962C8B-B14F-4D97-AF65-F5344CB8AC3E}">
        <p14:creationId xmlns:p14="http://schemas.microsoft.com/office/powerpoint/2010/main" val="2483942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8)">
                                      <p:cBhvr>
                                        <p:cTn id="12" dur="1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8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92490" y="83521"/>
            <a:ext cx="5647700" cy="923330"/>
          </a:xfrm>
          <a:prstGeom prst="rect">
            <a:avLst/>
          </a:prstGeom>
        </p:spPr>
        <p:txBody>
          <a:bodyPr wrap="none">
            <a:spAutoFit/>
          </a:bodyPr>
          <a:lstStyle/>
          <a:p>
            <a:pPr algn="ctr"/>
            <a:r>
              <a:rPr lang="en-US" sz="5400" b="1">
                <a:solidFill>
                  <a:srgbClr val="FF0000"/>
                </a:solidFill>
                <a:latin typeface="Times New Roman" panose="02020603050405020304" pitchFamily="18" charset="0"/>
                <a:cs typeface="Times New Roman" panose="02020603050405020304" pitchFamily="18" charset="0"/>
              </a:rPr>
              <a:t>Thảo luận nhóm : </a:t>
            </a:r>
          </a:p>
        </p:txBody>
      </p:sp>
      <p:pic>
        <p:nvPicPr>
          <p:cNvPr id="12" name="Picture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40190" y="-284035"/>
            <a:ext cx="2455584" cy="1283240"/>
          </a:xfrm>
          <a:prstGeom prst="rect">
            <a:avLst/>
          </a:prstGeom>
        </p:spPr>
      </p:pic>
      <p:sp>
        <p:nvSpPr>
          <p:cNvPr id="13" name="Freeform 4"/>
          <p:cNvSpPr/>
          <p:nvPr/>
        </p:nvSpPr>
        <p:spPr>
          <a:xfrm rot="17339163">
            <a:off x="15442503" y="-3063566"/>
            <a:ext cx="3205397" cy="5559061"/>
          </a:xfrm>
          <a:custGeom>
            <a:avLst/>
            <a:gdLst/>
            <a:ahLst/>
            <a:cxnLst/>
            <a:rect l="l" t="t" r="r" b="b"/>
            <a:pathLst>
              <a:path w="4971331" h="5546110">
                <a:moveTo>
                  <a:pt x="0" y="0"/>
                </a:moveTo>
                <a:lnTo>
                  <a:pt x="4971331" y="0"/>
                </a:lnTo>
                <a:lnTo>
                  <a:pt x="4971331" y="5546110"/>
                </a:lnTo>
                <a:lnTo>
                  <a:pt x="0" y="55461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5"/>
          <p:cNvSpPr/>
          <p:nvPr/>
        </p:nvSpPr>
        <p:spPr>
          <a:xfrm rot="2964993">
            <a:off x="-876222" y="-664656"/>
            <a:ext cx="2181248" cy="1906860"/>
          </a:xfrm>
          <a:custGeom>
            <a:avLst/>
            <a:gdLst/>
            <a:ahLst/>
            <a:cxnLst/>
            <a:rect l="l" t="t" r="r" b="b"/>
            <a:pathLst>
              <a:path w="2696953" h="2647917">
                <a:moveTo>
                  <a:pt x="0" y="0"/>
                </a:moveTo>
                <a:lnTo>
                  <a:pt x="2696952" y="0"/>
                </a:lnTo>
                <a:lnTo>
                  <a:pt x="2696952" y="2647917"/>
                </a:lnTo>
                <a:lnTo>
                  <a:pt x="0" y="264791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5" name="Picture 1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0100" y="-213499"/>
            <a:ext cx="1625079" cy="1625079"/>
          </a:xfrm>
          <a:prstGeom prst="rect">
            <a:avLst/>
          </a:prstGeom>
        </p:spPr>
      </p:pic>
      <p:sp>
        <p:nvSpPr>
          <p:cNvPr id="8" name="Rectangle 7"/>
          <p:cNvSpPr/>
          <p:nvPr/>
        </p:nvSpPr>
        <p:spPr>
          <a:xfrm>
            <a:off x="914400" y="999205"/>
            <a:ext cx="16965670" cy="769441"/>
          </a:xfrm>
          <a:prstGeom prst="rect">
            <a:avLst/>
          </a:prstGeom>
        </p:spPr>
        <p:txBody>
          <a:bodyPr wrap="none">
            <a:spAutoFit/>
          </a:bodyPr>
          <a:lstStyle/>
          <a:p>
            <a:r>
              <a:rPr lang="vi-VN" sz="4400">
                <a:solidFill>
                  <a:srgbClr val="FF0000"/>
                </a:solidFill>
                <a:latin typeface="Times New Roman" panose="02020603050405020304" pitchFamily="18" charset="0"/>
                <a:ea typeface="Arial" panose="020B0604020202020204" pitchFamily="34" charset="0"/>
              </a:rPr>
              <a:t>H</a:t>
            </a:r>
            <a:r>
              <a:rPr lang="en-US" sz="4400" smtClean="0">
                <a:solidFill>
                  <a:srgbClr val="FF0000"/>
                </a:solidFill>
                <a:latin typeface="Times New Roman" panose="02020603050405020304" pitchFamily="18" charset="0"/>
                <a:ea typeface="Arial" panose="020B0604020202020204" pitchFamily="34" charset="0"/>
              </a:rPr>
              <a:t>oàn </a:t>
            </a:r>
            <a:r>
              <a:rPr lang="en-US" sz="4400">
                <a:solidFill>
                  <a:srgbClr val="FF0000"/>
                </a:solidFill>
                <a:latin typeface="Times New Roman" panose="02020603050405020304" pitchFamily="18" charset="0"/>
                <a:ea typeface="Arial" panose="020B0604020202020204" pitchFamily="34" charset="0"/>
              </a:rPr>
              <a:t>thành Phiếu học tập về phong trào cách mạng Việt Nam </a:t>
            </a:r>
            <a:r>
              <a:rPr lang="en-US" sz="4400" smtClean="0">
                <a:solidFill>
                  <a:srgbClr val="FF0000"/>
                </a:solidFill>
                <a:latin typeface="Times New Roman" panose="02020603050405020304" pitchFamily="18" charset="0"/>
                <a:ea typeface="Arial" panose="020B0604020202020204" pitchFamily="34" charset="0"/>
              </a:rPr>
              <a:t>1930-1931</a:t>
            </a:r>
            <a:r>
              <a:rPr lang="vi-VN" sz="4400" smtClean="0">
                <a:solidFill>
                  <a:srgbClr val="FF0000"/>
                </a:solidFill>
                <a:latin typeface="Times New Roman" panose="02020603050405020304" pitchFamily="18" charset="0"/>
                <a:ea typeface="Arial" panose="020B0604020202020204" pitchFamily="34" charset="0"/>
              </a:rPr>
              <a:t>?</a:t>
            </a:r>
            <a:endParaRPr lang="en-US" sz="440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4054407853"/>
              </p:ext>
            </p:extLst>
          </p:nvPr>
        </p:nvGraphicFramePr>
        <p:xfrm>
          <a:off x="533400" y="3556622"/>
          <a:ext cx="17373600" cy="6539879"/>
        </p:xfrm>
        <a:graphic>
          <a:graphicData uri="http://schemas.openxmlformats.org/drawingml/2006/table">
            <a:tbl>
              <a:tblPr firstRow="1" firstCol="1" bandRow="1">
                <a:tableStyleId>{16D9F66E-5EB9-4882-86FB-DCBF35E3C3E4}</a:tableStyleId>
              </a:tblPr>
              <a:tblGrid>
                <a:gridCol w="3829122">
                  <a:extLst>
                    <a:ext uri="{9D8B030D-6E8A-4147-A177-3AD203B41FA5}">
                      <a16:colId xmlns:a16="http://schemas.microsoft.com/office/drawing/2014/main" val="1853616492"/>
                    </a:ext>
                  </a:extLst>
                </a:gridCol>
                <a:gridCol w="13544478">
                  <a:extLst>
                    <a:ext uri="{9D8B030D-6E8A-4147-A177-3AD203B41FA5}">
                      <a16:colId xmlns:a16="http://schemas.microsoft.com/office/drawing/2014/main" val="3193040581"/>
                    </a:ext>
                  </a:extLst>
                </a:gridCol>
              </a:tblGrid>
              <a:tr h="1290421">
                <a:tc>
                  <a:txBody>
                    <a:bodyPr/>
                    <a:lstStyle/>
                    <a:p>
                      <a:pPr algn="ctr">
                        <a:lnSpc>
                          <a:spcPct val="115000"/>
                        </a:lnSpc>
                        <a:spcAft>
                          <a:spcPts val="0"/>
                        </a:spcAft>
                      </a:pPr>
                      <a:r>
                        <a:rPr lang="en-US" sz="4400">
                          <a:solidFill>
                            <a:srgbClr val="7030A0"/>
                          </a:solidFill>
                          <a:effectLst/>
                          <a:latin typeface="Times New Roman" panose="02020603050405020304" pitchFamily="18" charset="0"/>
                          <a:cs typeface="Times New Roman" panose="02020603050405020304" pitchFamily="18" charset="0"/>
                        </a:rPr>
                        <a:t>Thời gian</a:t>
                      </a:r>
                      <a:endParaRPr lang="en-US" sz="440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4400">
                          <a:solidFill>
                            <a:srgbClr val="7030A0"/>
                          </a:solidFill>
                          <a:effectLst/>
                          <a:latin typeface="Times New Roman" panose="02020603050405020304" pitchFamily="18" charset="0"/>
                          <a:cs typeface="Times New Roman" panose="02020603050405020304" pitchFamily="18" charset="0"/>
                        </a:rPr>
                        <a:t>Diễn biến chính</a:t>
                      </a:r>
                      <a:endParaRPr lang="en-US" sz="440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6448700"/>
                  </a:ext>
                </a:extLst>
              </a:tr>
              <a:tr h="1378195">
                <a:tc>
                  <a:txBody>
                    <a:bodyPr/>
                    <a:lstStyle/>
                    <a:p>
                      <a:pPr algn="ctr">
                        <a:lnSpc>
                          <a:spcPct val="115000"/>
                        </a:lnSpc>
                        <a:spcAft>
                          <a:spcPts val="0"/>
                        </a:spcAft>
                      </a:pPr>
                      <a:r>
                        <a:rPr lang="en-US" sz="4000" i="1">
                          <a:effectLst/>
                          <a:latin typeface="Times New Roman" panose="02020603050405020304" pitchFamily="18" charset="0"/>
                          <a:cs typeface="Times New Roman" panose="02020603050405020304" pitchFamily="18" charset="0"/>
                        </a:rPr>
                        <a:t>Đầu năm 1930</a:t>
                      </a:r>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410424"/>
                  </a:ext>
                </a:extLst>
              </a:tr>
              <a:tr h="1290421">
                <a:tc>
                  <a:txBody>
                    <a:bodyPr/>
                    <a:lstStyle/>
                    <a:p>
                      <a:pPr algn="ctr">
                        <a:lnSpc>
                          <a:spcPct val="115000"/>
                        </a:lnSpc>
                        <a:spcAft>
                          <a:spcPts val="0"/>
                        </a:spcAft>
                      </a:pPr>
                      <a:r>
                        <a:rPr lang="en-US" sz="4000" i="1">
                          <a:effectLst/>
                          <a:latin typeface="Times New Roman" panose="02020603050405020304" pitchFamily="18" charset="0"/>
                          <a:cs typeface="Times New Roman" panose="02020603050405020304" pitchFamily="18" charset="0"/>
                        </a:rPr>
                        <a:t>Tháng 5-1930</a:t>
                      </a:r>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284664"/>
                  </a:ext>
                </a:extLst>
              </a:tr>
              <a:tr h="1290421">
                <a:tc>
                  <a:txBody>
                    <a:bodyPr/>
                    <a:lstStyle/>
                    <a:p>
                      <a:pPr algn="ctr">
                        <a:lnSpc>
                          <a:spcPct val="115000"/>
                        </a:lnSpc>
                        <a:spcAft>
                          <a:spcPts val="0"/>
                        </a:spcAft>
                      </a:pPr>
                      <a:r>
                        <a:rPr lang="en-US" sz="4000" i="1">
                          <a:effectLst/>
                          <a:latin typeface="Times New Roman" panose="02020603050405020304" pitchFamily="18" charset="0"/>
                          <a:cs typeface="Times New Roman" panose="02020603050405020304" pitchFamily="18" charset="0"/>
                        </a:rPr>
                        <a:t>Ngày 12-9-1930</a:t>
                      </a:r>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7148121"/>
                  </a:ext>
                </a:extLst>
              </a:tr>
              <a:tr h="1290421">
                <a:tc>
                  <a:txBody>
                    <a:bodyPr/>
                    <a:lstStyle/>
                    <a:p>
                      <a:pPr algn="ctr">
                        <a:lnSpc>
                          <a:spcPct val="115000"/>
                        </a:lnSpc>
                        <a:spcAft>
                          <a:spcPts val="0"/>
                        </a:spcAft>
                      </a:pPr>
                      <a:r>
                        <a:rPr lang="en-US" sz="4000" i="1">
                          <a:effectLst/>
                          <a:latin typeface="Times New Roman" panose="02020603050405020304" pitchFamily="18" charset="0"/>
                          <a:cs typeface="Times New Roman" panose="02020603050405020304" pitchFamily="18" charset="0"/>
                        </a:rPr>
                        <a:t>Đầu năm 1931</a:t>
                      </a:r>
                      <a:endParaRPr lang="en-US" sz="40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4000">
                          <a:effectLst/>
                          <a:latin typeface="Times New Roman" panose="02020603050405020304" pitchFamily="18" charset="0"/>
                          <a:cs typeface="Times New Roman" panose="02020603050405020304" pitchFamily="18" charset="0"/>
                        </a:rPr>
                        <a:t> </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8024811"/>
                  </a:ext>
                </a:extLst>
              </a:tr>
            </a:tbl>
          </a:graphicData>
        </a:graphic>
      </p:graphicFrame>
      <p:sp>
        <p:nvSpPr>
          <p:cNvPr id="10" name="Rectangle 9"/>
          <p:cNvSpPr/>
          <p:nvPr/>
        </p:nvSpPr>
        <p:spPr>
          <a:xfrm>
            <a:off x="6123479" y="2400300"/>
            <a:ext cx="6041043" cy="87100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ctr">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PHIẾU HỌC TẬP</a:t>
            </a:r>
          </a:p>
        </p:txBody>
      </p:sp>
      <p:pic>
        <p:nvPicPr>
          <p:cNvPr id="16" name="2 Minutes timer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158620" y="1778753"/>
            <a:ext cx="2886581" cy="1623702"/>
          </a:xfrm>
          <a:prstGeom prst="rect">
            <a:avLst/>
          </a:prstGeom>
        </p:spPr>
      </p:pic>
    </p:spTree>
    <p:extLst>
      <p:ext uri="{BB962C8B-B14F-4D97-AF65-F5344CB8AC3E}">
        <p14:creationId xmlns:p14="http://schemas.microsoft.com/office/powerpoint/2010/main" val="3183196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out)">
                                      <p:cBhvr>
                                        <p:cTn id="31" dur="1000"/>
                                        <p:tgtEl>
                                          <p:spTgt spid="16"/>
                                        </p:tgtEl>
                                      </p:cBhvr>
                                    </p:animEffect>
                                  </p:childTnLst>
                                </p:cTn>
                              </p:par>
                            </p:childTnLst>
                          </p:cTn>
                        </p:par>
                        <p:par>
                          <p:cTn id="32" fill="hold">
                            <p:stCondLst>
                              <p:cond delay="1000"/>
                            </p:stCondLst>
                            <p:childTnLst>
                              <p:par>
                                <p:cTn id="33" presetID="1" presetClass="mediacall" presetSubtype="0" fill="hold" nodeType="afterEffect">
                                  <p:stCondLst>
                                    <p:cond delay="0"/>
                                  </p:stCondLst>
                                  <p:childTnLst>
                                    <p:cmd type="call" cmd="playFrom(0.0)">
                                      <p:cBhvr>
                                        <p:cTn id="34" dur="12058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6"/>
                </p:tgtEl>
              </p:cMediaNode>
            </p:video>
          </p:childTnLst>
        </p:cTn>
      </p:par>
    </p:tnLst>
    <p:bldLst>
      <p:bldP spid="7" grpId="0"/>
      <p:bldP spid="8"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53679526"/>
              </p:ext>
            </p:extLst>
          </p:nvPr>
        </p:nvGraphicFramePr>
        <p:xfrm>
          <a:off x="152400" y="1098838"/>
          <a:ext cx="17983200" cy="8997662"/>
        </p:xfrm>
        <a:graphic>
          <a:graphicData uri="http://schemas.openxmlformats.org/drawingml/2006/table">
            <a:tbl>
              <a:tblPr firstRow="1" firstCol="1" bandRow="1">
                <a:tableStyleId>{16D9F66E-5EB9-4882-86FB-DCBF35E3C3E4}</a:tableStyleId>
              </a:tblPr>
              <a:tblGrid>
                <a:gridCol w="2111072">
                  <a:extLst>
                    <a:ext uri="{9D8B030D-6E8A-4147-A177-3AD203B41FA5}">
                      <a16:colId xmlns:a16="http://schemas.microsoft.com/office/drawing/2014/main" val="2869100031"/>
                    </a:ext>
                  </a:extLst>
                </a:gridCol>
                <a:gridCol w="15872128">
                  <a:extLst>
                    <a:ext uri="{9D8B030D-6E8A-4147-A177-3AD203B41FA5}">
                      <a16:colId xmlns:a16="http://schemas.microsoft.com/office/drawing/2014/main" val="804536573"/>
                    </a:ext>
                  </a:extLst>
                </a:gridCol>
              </a:tblGrid>
              <a:tr h="736943">
                <a:tc>
                  <a:txBody>
                    <a:bodyPr/>
                    <a:lstStyle/>
                    <a:p>
                      <a:pPr algn="ctr">
                        <a:lnSpc>
                          <a:spcPct val="115000"/>
                        </a:lnSpc>
                        <a:spcAft>
                          <a:spcPts val="0"/>
                        </a:spcAft>
                      </a:pPr>
                      <a:r>
                        <a:rPr lang="en-US" sz="3600">
                          <a:solidFill>
                            <a:srgbClr val="7030A0"/>
                          </a:solidFill>
                          <a:effectLst/>
                          <a:latin typeface="Times New Roman" panose="02020603050405020304" pitchFamily="18" charset="0"/>
                          <a:cs typeface="Times New Roman" panose="02020603050405020304" pitchFamily="18" charset="0"/>
                        </a:rPr>
                        <a:t>Thời gian</a:t>
                      </a:r>
                      <a:endParaRPr lang="en-US" sz="360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251" marR="632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solidFill>
                            <a:srgbClr val="7030A0"/>
                          </a:solidFill>
                          <a:effectLst/>
                          <a:latin typeface="Times New Roman" panose="02020603050405020304" pitchFamily="18" charset="0"/>
                          <a:cs typeface="Times New Roman" panose="02020603050405020304" pitchFamily="18" charset="0"/>
                        </a:rPr>
                        <a:t>Diễn biến chính</a:t>
                      </a:r>
                      <a:endParaRPr lang="en-US" sz="360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251" marR="632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337517"/>
                  </a:ext>
                </a:extLst>
              </a:tr>
              <a:tr h="1600200">
                <a:tc>
                  <a:txBody>
                    <a:bodyPr/>
                    <a:lstStyle/>
                    <a:p>
                      <a:pPr algn="ctr">
                        <a:lnSpc>
                          <a:spcPct val="115000"/>
                        </a:lnSpc>
                        <a:spcAft>
                          <a:spcPts val="0"/>
                        </a:spcAft>
                      </a:pPr>
                      <a:r>
                        <a:rPr lang="en-US" sz="3200" i="1">
                          <a:effectLst/>
                          <a:latin typeface="Times New Roman" panose="02020603050405020304" pitchFamily="18" charset="0"/>
                          <a:cs typeface="Times New Roman" panose="02020603050405020304" pitchFamily="18" charset="0"/>
                        </a:rPr>
                        <a:t>Đầu năm 1930</a:t>
                      </a:r>
                      <a:endParaRPr lang="en-US" sz="3200" i="1">
                        <a:effectLst/>
                        <a:latin typeface="Times New Roman" panose="02020603050405020304" pitchFamily="18" charset="0"/>
                        <a:ea typeface="Arial" panose="020B060402020202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Một số cuộc đấu tranh của công nhân, nông dân và các tầng lớp lao động khác đã nổ ra với mục tiêu đòi cải thiện đời sống, đòi tăng lương, giảm giờ làm, giảm sưu thuế</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1320328"/>
                  </a:ext>
                </a:extLst>
              </a:tr>
              <a:tr h="4038600">
                <a:tc>
                  <a:txBody>
                    <a:bodyPr/>
                    <a:lstStyle/>
                    <a:p>
                      <a:pPr algn="ctr">
                        <a:lnSpc>
                          <a:spcPct val="115000"/>
                        </a:lnSpc>
                        <a:spcAft>
                          <a:spcPts val="0"/>
                        </a:spcAft>
                      </a:pPr>
                      <a:r>
                        <a:rPr lang="en-US" sz="3200" i="1">
                          <a:effectLst/>
                          <a:latin typeface="Times New Roman" panose="02020603050405020304" pitchFamily="18" charset="0"/>
                          <a:cs typeface="Times New Roman" panose="02020603050405020304" pitchFamily="18" charset="0"/>
                        </a:rPr>
                        <a:t>Tháng 5-1930</a:t>
                      </a:r>
                      <a:endParaRPr lang="en-US" sz="3200" i="1">
                        <a:effectLst/>
                        <a:latin typeface="Times New Roman" panose="02020603050405020304" pitchFamily="18" charset="0"/>
                        <a:ea typeface="Arial" panose="020B060402020202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cs typeface="Times New Roman" panose="02020603050405020304" pitchFamily="18" charset="0"/>
                        </a:rPr>
                        <a:t>+ Phong trào phát triển mạnh trong phạm vi cả nước. Đến tháng 9 và tháng 10-1930 phong trào đạt đến đỉnh cao, quyết liệt nhất là ở Nghệ An và Hà Tĩnh.</a:t>
                      </a:r>
                    </a:p>
                    <a:p>
                      <a:pPr algn="just">
                        <a:lnSpc>
                          <a:spcPct val="115000"/>
                        </a:lnSpc>
                        <a:spcAft>
                          <a:spcPts val="0"/>
                        </a:spcAft>
                      </a:pPr>
                      <a:r>
                        <a:rPr lang="en-US" sz="3200">
                          <a:effectLst/>
                          <a:latin typeface="Times New Roman" panose="02020603050405020304" pitchFamily="18" charset="0"/>
                          <a:cs typeface="Times New Roman" panose="02020603050405020304" pitchFamily="18" charset="0"/>
                        </a:rPr>
                        <a:t>+ Những cuộc biểu tình của nông dân Nam Đàn, Diễn Châu, Thanh Chương, Nghi Lộc…được sự hưởng ứng của công nhân Vinh-Bến Thủy đã làm bộ máy chính quyền của thực dân và phong kiến tay sai ở nhiều huyện bị tê liệt, ở một số thôn, xã bị tan rã.</a:t>
                      </a:r>
                    </a:p>
                    <a:p>
                      <a:pPr algn="just">
                        <a:lnSpc>
                          <a:spcPct val="115000"/>
                        </a:lnSpc>
                        <a:spcAft>
                          <a:spcPts val="0"/>
                        </a:spcAft>
                      </a:pPr>
                      <a:r>
                        <a:rPr lang="en-US" sz="3200">
                          <a:effectLst/>
                          <a:latin typeface="Times New Roman" panose="02020603050405020304" pitchFamily="18" charset="0"/>
                          <a:cs typeface="Times New Roman" panose="02020603050405020304" pitchFamily="18" charset="0"/>
                        </a:rPr>
                        <a:t>+ Chính quyền nhân dân được thành lập ở một số thôn, xã của Nghệ An, Hà Tĩnh dưới hình thức các xô viết. Chính quyền Xô viết đã ban hành và thực hiện các chính sách tiến bộ.</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0450502"/>
                  </a:ext>
                </a:extLst>
              </a:tr>
              <a:tr h="1295400">
                <a:tc>
                  <a:txBody>
                    <a:bodyPr/>
                    <a:lstStyle/>
                    <a:p>
                      <a:pPr algn="ctr">
                        <a:lnSpc>
                          <a:spcPct val="115000"/>
                        </a:lnSpc>
                        <a:spcAft>
                          <a:spcPts val="0"/>
                        </a:spcAft>
                      </a:pPr>
                      <a:r>
                        <a:rPr lang="en-US" sz="3200" i="1">
                          <a:effectLst/>
                          <a:latin typeface="Times New Roman" panose="02020603050405020304" pitchFamily="18" charset="0"/>
                          <a:cs typeface="Times New Roman" panose="02020603050405020304" pitchFamily="18" charset="0"/>
                        </a:rPr>
                        <a:t>Ngày 12-9-1930</a:t>
                      </a:r>
                      <a:endParaRPr lang="en-US" sz="3200" i="1">
                        <a:effectLst/>
                        <a:latin typeface="Times New Roman" panose="02020603050405020304" pitchFamily="18" charset="0"/>
                        <a:ea typeface="Arial" panose="020B060402020202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3200">
                          <a:effectLst/>
                          <a:latin typeface="Times New Roman" panose="02020603050405020304" pitchFamily="18" charset="0"/>
                          <a:cs typeface="Times New Roman" panose="02020603050405020304" pitchFamily="18" charset="0"/>
                        </a:rPr>
                        <a:t>Thực dân Pháp cho máy bay ném bom tàn sát cuộc biểu tình của 8000 nông dân Hưng Nguyên</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5704702"/>
                  </a:ext>
                </a:extLst>
              </a:tr>
              <a:tr h="1326519">
                <a:tc>
                  <a:txBody>
                    <a:bodyPr/>
                    <a:lstStyle/>
                    <a:p>
                      <a:pPr algn="ctr">
                        <a:lnSpc>
                          <a:spcPct val="115000"/>
                        </a:lnSpc>
                        <a:spcAft>
                          <a:spcPts val="0"/>
                        </a:spcAft>
                      </a:pPr>
                      <a:r>
                        <a:rPr lang="en-US" sz="3200" i="1">
                          <a:effectLst/>
                          <a:latin typeface="Times New Roman" panose="02020603050405020304" pitchFamily="18" charset="0"/>
                          <a:cs typeface="Times New Roman" panose="02020603050405020304" pitchFamily="18" charset="0"/>
                        </a:rPr>
                        <a:t>Đầu năm 1931</a:t>
                      </a:r>
                      <a:endParaRPr lang="en-US" sz="3200" i="1">
                        <a:effectLst/>
                        <a:latin typeface="Times New Roman" panose="02020603050405020304" pitchFamily="18" charset="0"/>
                        <a:ea typeface="Arial" panose="020B060402020202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200">
                          <a:effectLst/>
                          <a:latin typeface="Times New Roman" panose="02020603050405020304" pitchFamily="18" charset="0"/>
                          <a:cs typeface="Times New Roman" panose="02020603050405020304" pitchFamily="18" charset="0"/>
                        </a:rPr>
                        <a:t>Thực dân Pháp tập trung đàn áp, khủng bố phong trào. Nhiều tổ chức của Đảng bị phá vở, hàng vạn cán bộ, đảng viên, người yêu nước bị bắt giam</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3251" marR="632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4564873"/>
                  </a:ext>
                </a:extLst>
              </a:tr>
            </a:tbl>
          </a:graphicData>
        </a:graphic>
      </p:graphicFrame>
      <p:sp>
        <p:nvSpPr>
          <p:cNvPr id="3" name="Rectangle 2"/>
          <p:cNvSpPr/>
          <p:nvPr/>
        </p:nvSpPr>
        <p:spPr>
          <a:xfrm>
            <a:off x="5943600" y="132827"/>
            <a:ext cx="6041043" cy="7434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ctr">
              <a:lnSpc>
                <a:spcPct val="115000"/>
              </a:lnSpc>
              <a:spcAft>
                <a:spcPts val="0"/>
              </a:spcAft>
            </a:pPr>
            <a:r>
              <a:rPr lang="en-US" sz="4000">
                <a:latin typeface="Times New Roman" panose="02020603050405020304" pitchFamily="18" charset="0"/>
                <a:ea typeface="Arial" panose="020B0604020202020204" pitchFamily="34" charset="0"/>
                <a:cs typeface="Times New Roman" panose="02020603050405020304" pitchFamily="18" charset="0"/>
              </a:rPr>
              <a:t>PHIẾU HỌC TẬP</a:t>
            </a:r>
          </a:p>
        </p:txBody>
      </p:sp>
    </p:spTree>
    <p:extLst>
      <p:ext uri="{BB962C8B-B14F-4D97-AF65-F5344CB8AC3E}">
        <p14:creationId xmlns:p14="http://schemas.microsoft.com/office/powerpoint/2010/main" val="2332277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1680</TotalTime>
  <Words>1680</Words>
  <Application>Microsoft Office PowerPoint</Application>
  <PresentationFormat>Custom</PresentationFormat>
  <Paragraphs>121</Paragraphs>
  <Slides>23</Slides>
  <Notes>4</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Impact</vt:lpstr>
      <vt:lpstr>等线</vt:lpstr>
      <vt:lpstr>Times New Roman</vt:lpstr>
      <vt:lpstr>Arial</vt:lpstr>
      <vt:lpstr>SimSun</vt:lpstr>
      <vt:lpstr>Calibri</vt:lpstr>
      <vt:lpstr>Agrandir Grand Bold</vt:lpstr>
      <vt:lpstr>Wingdings</vt:lpstr>
      <vt:lpstr>Microsoft YaHei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106</cp:revision>
  <dcterms:created xsi:type="dcterms:W3CDTF">2006-08-16T00:00:00Z</dcterms:created>
  <dcterms:modified xsi:type="dcterms:W3CDTF">2024-07-27T03:08:33Z</dcterms:modified>
  <dc:identifier>DAGJ-AOQdfw</dc:identifier>
</cp:coreProperties>
</file>