
<file path=[Content_Types].xml><?xml version="1.0" encoding="utf-8"?>
<Types xmlns="http://schemas.openxmlformats.org/package/2006/content-types">
  <Default Extension="png" ContentType="image/png"/>
  <Default Extension="jfif" ContentType="image/jpe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0"/>
  </p:notesMasterIdLst>
  <p:sldIdLst>
    <p:sldId id="281" r:id="rId2"/>
    <p:sldId id="257" r:id="rId3"/>
    <p:sldId id="269" r:id="rId4"/>
    <p:sldId id="256" r:id="rId5"/>
    <p:sldId id="270" r:id="rId6"/>
    <p:sldId id="271" r:id="rId7"/>
    <p:sldId id="318" r:id="rId8"/>
    <p:sldId id="291" r:id="rId9"/>
    <p:sldId id="314" r:id="rId10"/>
    <p:sldId id="313" r:id="rId11"/>
    <p:sldId id="320" r:id="rId12"/>
    <p:sldId id="323" r:id="rId13"/>
    <p:sldId id="258" r:id="rId14"/>
    <p:sldId id="306" r:id="rId15"/>
    <p:sldId id="321" r:id="rId16"/>
    <p:sldId id="261" r:id="rId17"/>
    <p:sldId id="263" r:id="rId18"/>
    <p:sldId id="266" r:id="rId19"/>
  </p:sldIdLst>
  <p:sldSz cx="18288000" cy="10287000"/>
  <p:notesSz cx="6858000" cy="9144000"/>
  <p:embeddedFontLst>
    <p:embeddedFont>
      <p:font typeface="Impact" panose="020B0806030902050204" pitchFamily="34" charset="0"/>
      <p:regular r:id="rId21"/>
    </p:embeddedFont>
    <p:embeddedFont>
      <p:font typeface="SimSun" panose="02010600030101010101" pitchFamily="2" charset="-122"/>
      <p:regular r:id="rId22"/>
    </p:embeddedFont>
    <p:embeddedFont>
      <p:font typeface="Agrandir Grand Bold" panose="020B0604020202020204" charset="0"/>
      <p:regular r:id="rId23"/>
    </p:embeddedFont>
    <p:embeddedFont>
      <p:font typeface="Calibri" panose="020F0502020204030204" pitchFamily="34" charset="0"/>
      <p:regular r:id="rId24"/>
      <p:bold r:id="rId25"/>
      <p:italic r:id="rId26"/>
      <p:boldItalic r:id="rId27"/>
    </p:embeddedFont>
    <p:embeddedFont>
      <p:font typeface="Microsoft YaHei" panose="020B0503020204020204" pitchFamily="34" charset="-122"/>
      <p:regular r:id="rId28"/>
      <p:bold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F9EC"/>
    <a:srgbClr val="EA3B04"/>
    <a:srgbClr val="BDE3B3"/>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59" autoAdjust="0"/>
    <p:restoredTop sz="91798" autoAdjust="0"/>
  </p:normalViewPr>
  <p:slideViewPr>
    <p:cSldViewPr>
      <p:cViewPr varScale="1">
        <p:scale>
          <a:sx n="40" d="100"/>
          <a:sy n="40" d="100"/>
        </p:scale>
        <p:origin x="926" y="2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41B983-96FC-46B4-AA05-4A1729955D39}" type="datetimeFigureOut">
              <a:rPr lang="en-US" smtClean="0"/>
              <a:t>7/27/2024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6EF6ED-B711-40B1-9E45-0254EEF2EBD7}" type="slidenum">
              <a:rPr lang="en-US" smtClean="0"/>
              <a:t>‹#›</a:t>
            </a:fld>
            <a:endParaRPr lang="en-US"/>
          </a:p>
        </p:txBody>
      </p:sp>
    </p:spTree>
    <p:extLst>
      <p:ext uri="{BB962C8B-B14F-4D97-AF65-F5344CB8AC3E}">
        <p14:creationId xmlns:p14="http://schemas.microsoft.com/office/powerpoint/2010/main" val="475500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1"/>
        <p:cNvGrpSpPr/>
        <p:nvPr/>
      </p:nvGrpSpPr>
      <p:grpSpPr>
        <a:xfrm>
          <a:off x="0" y="0"/>
          <a:ext cx="0" cy="0"/>
          <a:chOff x="0" y="0"/>
          <a:chExt cx="0" cy="0"/>
        </a:xfrm>
      </p:grpSpPr>
      <p:sp>
        <p:nvSpPr>
          <p:cNvPr id="2332" name="Google Shape;233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3" name="Google Shape;233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535893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solidFill>
                  <a:prstClr val="black"/>
                </a:solidFill>
                <a:ea typeface="宋体"/>
              </a:rPr>
              <a:pPr/>
              <a:t>3</a:t>
            </a:fld>
            <a:endParaRPr lang="zh-CN" altLang="en-US">
              <a:solidFill>
                <a:prstClr val="black"/>
              </a:solidFill>
              <a:ea typeface="宋体"/>
            </a:endParaRPr>
          </a:p>
        </p:txBody>
      </p:sp>
    </p:spTree>
    <p:extLst>
      <p:ext uri="{BB962C8B-B14F-4D97-AF65-F5344CB8AC3E}">
        <p14:creationId xmlns:p14="http://schemas.microsoft.com/office/powerpoint/2010/main" val="27993360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solidFill>
                  <a:prstClr val="black"/>
                </a:solidFill>
                <a:ea typeface="宋体"/>
              </a:rPr>
              <a:pPr/>
              <a:t>5</a:t>
            </a:fld>
            <a:endParaRPr lang="zh-CN" altLang="en-US">
              <a:solidFill>
                <a:prstClr val="black"/>
              </a:solidFill>
              <a:ea typeface="宋体"/>
            </a:endParaRPr>
          </a:p>
        </p:txBody>
      </p:sp>
    </p:spTree>
    <p:extLst>
      <p:ext uri="{BB962C8B-B14F-4D97-AF65-F5344CB8AC3E}">
        <p14:creationId xmlns:p14="http://schemas.microsoft.com/office/powerpoint/2010/main" val="28000151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7/27/2024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7/27/2024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7/27/2024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7/27/2024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DF9EC"/>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7/27/2024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18.sv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17.jfif"/><Relationship Id="rId3" Type="http://schemas.openxmlformats.org/officeDocument/2006/relationships/image" Target="../media/image7.png"/><Relationship Id="rId7" Type="http://schemas.openxmlformats.org/officeDocument/2006/relationships/image" Target="../media/image6.svg"/><Relationship Id="rId2" Type="http://schemas.openxmlformats.org/officeDocument/2006/relationships/image" Target="../media/image16.jfif"/><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4.svg"/></Relationships>
</file>

<file path=ppt/slides/_rels/slide16.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24.svg"/><Relationship Id="rId7" Type="http://schemas.openxmlformats.org/officeDocument/2006/relationships/image" Target="../media/image36.sv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svg"/><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4.svg"/><Relationship Id="rId7" Type="http://schemas.openxmlformats.org/officeDocument/2006/relationships/image" Target="../media/image18.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6.png"/><Relationship Id="rId5" Type="http://schemas.openxmlformats.org/officeDocument/2006/relationships/image" Target="../media/image16.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8.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svg"/><Relationship Id="rId7" Type="http://schemas.openxmlformats.org/officeDocument/2006/relationships/image" Target="../media/image6.svg"/><Relationship Id="rId12"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9.png"/><Relationship Id="rId9" Type="http://schemas.openxmlformats.org/officeDocument/2006/relationships/image" Target="../media/image8.svg"/><Relationship Id="rId1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8.sv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7.jfif"/><Relationship Id="rId3" Type="http://schemas.openxmlformats.org/officeDocument/2006/relationships/image" Target="../media/image7.png"/><Relationship Id="rId7" Type="http://schemas.openxmlformats.org/officeDocument/2006/relationships/image" Target="../media/image6.svg"/><Relationship Id="rId2" Type="http://schemas.openxmlformats.org/officeDocument/2006/relationships/image" Target="../media/image16.jfif"/><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4.sv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34"/>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spTree>
    <p:extLst>
      <p:ext uri="{BB962C8B-B14F-4D97-AF65-F5344CB8AC3E}">
        <p14:creationId xmlns:p14="http://schemas.microsoft.com/office/powerpoint/2010/main" val="42771525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78121" y="38100"/>
            <a:ext cx="10809947" cy="800219"/>
          </a:xfrm>
          <a:prstGeom prst="rect">
            <a:avLst/>
          </a:prstGeom>
        </p:spPr>
        <p:txBody>
          <a:bodyPr wrap="none">
            <a:spAutoFit/>
          </a:bodyPr>
          <a:lstStyle/>
          <a:p>
            <a:pPr indent="457200" algn="just">
              <a:lnSpc>
                <a:spcPct val="115000"/>
              </a:lnSpc>
              <a:spcAft>
                <a:spcPts val="0"/>
              </a:spcAft>
            </a:pPr>
            <a:r>
              <a:rPr lang="en-US" sz="4000" b="1" i="1" smtClean="0">
                <a:solidFill>
                  <a:srgbClr val="C00000"/>
                </a:solidFill>
                <a:latin typeface="Times New Roman" panose="02020603050405020304" pitchFamily="18" charset="0"/>
                <a:cs typeface="Times New Roman" panose="02020603050405020304" pitchFamily="18" charset="0"/>
              </a:rPr>
              <a:t>b) Hội </a:t>
            </a:r>
            <a:r>
              <a:rPr lang="en-US" sz="4000" b="1" i="1">
                <a:solidFill>
                  <a:srgbClr val="C00000"/>
                </a:solidFill>
                <a:latin typeface="Times New Roman" panose="02020603050405020304" pitchFamily="18" charset="0"/>
                <a:cs typeface="Times New Roman" panose="02020603050405020304" pitchFamily="18" charset="0"/>
              </a:rPr>
              <a:t>nghị thành lập Đảng Cộng sản Việt Nam</a:t>
            </a:r>
            <a:endParaRPr lang="en-US" sz="4000" i="1">
              <a:solidFill>
                <a:srgbClr val="C00000"/>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12" name="Rectangle 11"/>
          <p:cNvSpPr/>
          <p:nvPr/>
        </p:nvSpPr>
        <p:spPr>
          <a:xfrm>
            <a:off x="0" y="876300"/>
            <a:ext cx="17830800" cy="1508105"/>
          </a:xfrm>
          <a:prstGeom prst="rect">
            <a:avLst/>
          </a:prstGeom>
        </p:spPr>
        <p:txBody>
          <a:bodyPr wrap="square">
            <a:spAutoFit/>
          </a:bodyPr>
          <a:lstStyle/>
          <a:p>
            <a:pPr indent="457200" algn="just">
              <a:lnSpc>
                <a:spcPct val="115000"/>
              </a:lnSpc>
              <a:spcAft>
                <a:spcPts val="0"/>
              </a:spcAft>
            </a:pPr>
            <a:r>
              <a:rPr lang="en-US" sz="4000"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Khai </a:t>
            </a:r>
            <a:r>
              <a:rPr lang="en-US" sz="4000">
                <a:solidFill>
                  <a:srgbClr val="FF0000"/>
                </a:solidFill>
                <a:latin typeface="Times New Roman" panose="02020603050405020304" pitchFamily="18" charset="0"/>
                <a:ea typeface="Arial" panose="020B0604020202020204" pitchFamily="34" charset="0"/>
                <a:cs typeface="Times New Roman" panose="02020603050405020304" pitchFamily="18" charset="0"/>
              </a:rPr>
              <a:t>thác tư liệu, quan sát hình 6.4 và thông tin trong mục để thực hiện yêu cầu: Nêu quá trình thành lập, ý nghĩa của việc thành lập Đảng Cộng sản Việt </a:t>
            </a:r>
            <a:r>
              <a:rPr lang="en-US" sz="4000"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Nam?</a:t>
            </a:r>
            <a:endParaRPr lang="en-US" sz="400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517755"/>
            <a:ext cx="8681191" cy="7502545"/>
          </a:xfrm>
          <a:prstGeom prst="rect">
            <a:avLst/>
          </a:prstGeom>
        </p:spPr>
      </p:pic>
      <p:sp>
        <p:nvSpPr>
          <p:cNvPr id="15" name="TextBox 14"/>
          <p:cNvSpPr txBox="1"/>
          <p:nvPr/>
        </p:nvSpPr>
        <p:spPr>
          <a:xfrm>
            <a:off x="8839200" y="2628900"/>
            <a:ext cx="9220200" cy="741741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vi-VN" sz="4400" b="1">
                <a:latin typeface="Times New Roman" panose="02020603050405020304" pitchFamily="18" charset="0"/>
                <a:cs typeface="Times New Roman" panose="02020603050405020304" pitchFamily="18" charset="0"/>
              </a:rPr>
              <a:t>Tư liệu. </a:t>
            </a:r>
            <a:r>
              <a:rPr lang="vi-VN" sz="4400">
                <a:latin typeface="Times New Roman" panose="02020603050405020304" pitchFamily="18" charset="0"/>
                <a:cs typeface="Times New Roman" panose="02020603050405020304" pitchFamily="18" charset="0"/>
              </a:rPr>
              <a:t>Sự thành lập của Đảng Cộng sản Việt Nam là một sự kiện chính trị trọng đại, một bước ngoặt lịch sử trong sự nghiệp đấu tranh giải phóng dân tộc của nhân dân Việt Nam. Đảng Cộng sản Việt Nam ra đời là kết quả của sự kết hợp giữa chủ nghĩa Mác – Lê-nin với phong trào công nhân và phong trào yêu nước Việt Nam.</a:t>
            </a:r>
          </a:p>
          <a:p>
            <a:pPr algn="just"/>
            <a:r>
              <a:rPr lang="vi-VN" sz="4000" i="1">
                <a:latin typeface="Times New Roman" panose="02020603050405020304" pitchFamily="18" charset="0"/>
                <a:cs typeface="Times New Roman" panose="02020603050405020304" pitchFamily="18" charset="0"/>
              </a:rPr>
              <a:t>(Theo Viện Sử học, Lịch sử Việt Nam, Tập 8, NXB Khoa học xã hội, 2017, tr. </a:t>
            </a:r>
            <a:r>
              <a:rPr lang="vi-VN" sz="4000" i="1" smtClean="0">
                <a:latin typeface="Times New Roman" panose="02020603050405020304" pitchFamily="18" charset="0"/>
                <a:cs typeface="Times New Roman" panose="02020603050405020304" pitchFamily="18" charset="0"/>
              </a:rPr>
              <a:t>571</a:t>
            </a:r>
            <a:r>
              <a:rPr lang="en-US" sz="4000" smtClean="0">
                <a:latin typeface="Times New Roman" panose="02020603050405020304" pitchFamily="18" charset="0"/>
                <a:cs typeface="Times New Roman" panose="02020603050405020304" pitchFamily="18" charset="0"/>
              </a:rPr>
              <a:t>)</a:t>
            </a:r>
            <a:endParaRPr lang="en-US" sz="40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728798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4"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heel(4)">
                                      <p:cBhvr>
                                        <p:cTn id="19" dur="1500"/>
                                        <p:tgtEl>
                                          <p:spTgt spid="13"/>
                                        </p:tgtEl>
                                      </p:cBhvr>
                                    </p:animEffect>
                                  </p:childTnLst>
                                </p:cTn>
                              </p:par>
                              <p:par>
                                <p:cTn id="20" presetID="21" presetClass="entr" presetSubtype="4"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heel(4)">
                                      <p:cBhvr>
                                        <p:cTn id="22" dur="1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28600" y="885230"/>
            <a:ext cx="17907000" cy="9401771"/>
          </a:xfrm>
          <a:prstGeom prst="roundRect">
            <a:avLst>
              <a:gd name="adj" fmla="val 8707"/>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57200" y="-38100"/>
            <a:ext cx="5293437" cy="923330"/>
          </a:xfrm>
          <a:prstGeom prst="rect">
            <a:avLst/>
          </a:prstGeom>
          <a:noFill/>
        </p:spPr>
        <p:txBody>
          <a:bodyPr wrap="none" rtlCol="0">
            <a:spAutoFit/>
          </a:bodyPr>
          <a:lstStyle/>
          <a:p>
            <a:pPr marL="685800" indent="-685800">
              <a:buFont typeface="Wingdings" panose="05000000000000000000" pitchFamily="2" charset="2"/>
              <a:buChar char="Ø"/>
            </a:pPr>
            <a:r>
              <a:rPr lang="en-US" sz="5400" b="1" smtClean="0">
                <a:solidFill>
                  <a:srgbClr val="C00000"/>
                </a:solidFill>
                <a:latin typeface="Times New Roman" panose="02020603050405020304" pitchFamily="18" charset="0"/>
                <a:cs typeface="Times New Roman" panose="02020603050405020304" pitchFamily="18" charset="0"/>
              </a:rPr>
              <a:t>Chốt kiến thức</a:t>
            </a:r>
            <a:endParaRPr lang="en-US" sz="5400" b="1">
              <a:solidFill>
                <a:srgbClr val="C000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685800" y="1028700"/>
            <a:ext cx="17145000" cy="9094797"/>
          </a:xfrm>
          <a:prstGeom prst="rect">
            <a:avLst/>
          </a:prstGeom>
          <a:noFill/>
        </p:spPr>
        <p:txBody>
          <a:bodyPr wrap="square" rtlCol="0">
            <a:spAutoFit/>
          </a:bodyPr>
          <a:lstStyle/>
          <a:p>
            <a:pPr algn="just"/>
            <a:r>
              <a:rPr lang="vi-VN" sz="4500" smtClean="0">
                <a:latin typeface="Times New Roman" panose="02020603050405020304" pitchFamily="18" charset="0"/>
                <a:cs typeface="Times New Roman" panose="02020603050405020304" pitchFamily="18" charset="0"/>
              </a:rPr>
              <a:t>- </a:t>
            </a:r>
            <a:r>
              <a:rPr lang="en-US" sz="4500" smtClean="0">
                <a:latin typeface="Times New Roman" panose="02020603050405020304" pitchFamily="18" charset="0"/>
                <a:cs typeface="Times New Roman" panose="02020603050405020304" pitchFamily="18" charset="0"/>
              </a:rPr>
              <a:t>Sự </a:t>
            </a:r>
            <a:r>
              <a:rPr lang="en-US" sz="4500">
                <a:latin typeface="Times New Roman" panose="02020603050405020304" pitchFamily="18" charset="0"/>
                <a:cs typeface="Times New Roman" panose="02020603050405020304" pitchFamily="18" charset="0"/>
              </a:rPr>
              <a:t>ra đời của các tổ chức cộng sản đã tác động tích cực tới phong trào cách mạng trong nước; tuy nhiên, ba tổ chức này hoạt động riêng lẽ, tranh giành ảnh hưởng với nhau, làm cho phong trào cách mạng trong nước có nguy cơ dẫn đến chia rẻ lớn. Trước yêu cầu đó, Nguyễn Ái Quốc với tư cách là phái viên Quốc tế Cộng sản đã triệu tập và chủ trì hợp nhất các tổ chức cộng sản tại Hương Cảng (Trung Quốc) vào đầu năm 1930. Hội nghị đã thống nhất các tổ chức cộng sản để thành lập một đảng duy nhất là Đảng Cộng sản Việt Nam, thông qua Chính cương vắn tắt, Sách lược vắn tắt và Điều lệ vắn tắt, Chương trình tóm tắt do Nguyễn Ái Quốc soạn thảo, định kế hoach thực hiện thống nhất trong cả nước. Hội nghị có ý như một Đại hội thành lập Đảng. Các văn kiện được thông qua tại Hội nghị trở thành Cương lĩnh chính trị đầu tiên của Đảng đề ra đường lối cơ bản cho cách mạng Việt </a:t>
            </a:r>
            <a:r>
              <a:rPr lang="en-US" sz="4500" smtClean="0">
                <a:latin typeface="Times New Roman" panose="02020603050405020304" pitchFamily="18" charset="0"/>
                <a:cs typeface="Times New Roman" panose="02020603050405020304" pitchFamily="18" charset="0"/>
              </a:rPr>
              <a:t>Nam.</a:t>
            </a:r>
            <a:endParaRPr lang="en-US" sz="45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681161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9" name="Picture 15" descr="C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68200" y="8418874"/>
            <a:ext cx="5175092" cy="1449026"/>
          </a:xfrm>
          <a:prstGeom prst="rect">
            <a:avLst/>
          </a:prstGeom>
          <a:noFill/>
          <a:extLst>
            <a:ext uri="{909E8E84-426E-40DD-AFC4-6F175D3DCCD1}">
              <a14:hiddenFill xmlns:a14="http://schemas.microsoft.com/office/drawing/2010/main">
                <a:solidFill>
                  <a:srgbClr val="FFFFFF"/>
                </a:solidFill>
              </a14:hiddenFill>
            </a:ext>
          </a:extLst>
        </p:spPr>
      </p:pic>
      <p:pic>
        <p:nvPicPr>
          <p:cNvPr id="21518" name="Picture 14" descr="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41098" y="7453973"/>
            <a:ext cx="4268556" cy="1766670"/>
          </a:xfrm>
          <a:prstGeom prst="rect">
            <a:avLst/>
          </a:prstGeom>
          <a:noFill/>
          <a:extLst>
            <a:ext uri="{909E8E84-426E-40DD-AFC4-6F175D3DCCD1}">
              <a14:hiddenFill xmlns:a14="http://schemas.microsoft.com/office/drawing/2010/main">
                <a:solidFill>
                  <a:srgbClr val="FFFFFF"/>
                </a:solidFill>
              </a14:hiddenFill>
            </a:ext>
          </a:extLst>
        </p:spPr>
      </p:pic>
      <p:pic>
        <p:nvPicPr>
          <p:cNvPr id="21517" name="Picture 13" descr="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19064" y="6972300"/>
            <a:ext cx="5492736" cy="1449026"/>
          </a:xfrm>
          <a:prstGeom prst="rect">
            <a:avLst/>
          </a:prstGeom>
          <a:noFill/>
          <a:extLst>
            <a:ext uri="{909E8E84-426E-40DD-AFC4-6F175D3DCCD1}">
              <a14:hiddenFill xmlns:a14="http://schemas.microsoft.com/office/drawing/2010/main">
                <a:solidFill>
                  <a:srgbClr val="FFFFFF"/>
                </a:solidFill>
              </a14:hiddenFill>
            </a:ext>
          </a:extLst>
        </p:spPr>
      </p:pic>
      <p:pic>
        <p:nvPicPr>
          <p:cNvPr id="21516" name="Picture 12" descr="Cov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57814" y="6990399"/>
            <a:ext cx="4268558" cy="781616"/>
          </a:xfrm>
          <a:prstGeom prst="rect">
            <a:avLst/>
          </a:prstGeom>
          <a:noFill/>
          <a:extLst>
            <a:ext uri="{909E8E84-426E-40DD-AFC4-6F175D3DCCD1}">
              <a14:hiddenFill xmlns:a14="http://schemas.microsoft.com/office/drawing/2010/main">
                <a:solidFill>
                  <a:srgbClr val="FFFFFF"/>
                </a:solidFill>
              </a14:hiddenFill>
            </a:ext>
          </a:extLst>
        </p:spPr>
      </p:pic>
      <p:pic>
        <p:nvPicPr>
          <p:cNvPr id="21515" name="Picture 11" descr="Cov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420600" y="5162024"/>
            <a:ext cx="4939532" cy="1459731"/>
          </a:xfrm>
          <a:prstGeom prst="rect">
            <a:avLst/>
          </a:prstGeom>
          <a:noFill/>
          <a:extLst>
            <a:ext uri="{909E8E84-426E-40DD-AFC4-6F175D3DCCD1}">
              <a14:hiddenFill xmlns:a14="http://schemas.microsoft.com/office/drawing/2010/main">
                <a:solidFill>
                  <a:srgbClr val="FFFFFF"/>
                </a:solidFill>
              </a14:hiddenFill>
            </a:ext>
          </a:extLst>
        </p:spPr>
      </p:pic>
      <p:pic>
        <p:nvPicPr>
          <p:cNvPr id="21514" name="Picture 10" descr="Cov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489983" y="5220472"/>
            <a:ext cx="3693946" cy="1995086"/>
          </a:xfrm>
          <a:prstGeom prst="rect">
            <a:avLst/>
          </a:prstGeom>
          <a:noFill/>
          <a:extLst>
            <a:ext uri="{909E8E84-426E-40DD-AFC4-6F175D3DCCD1}">
              <a14:hiddenFill xmlns:a14="http://schemas.microsoft.com/office/drawing/2010/main">
                <a:solidFill>
                  <a:srgbClr val="FFFFFF"/>
                </a:solidFill>
              </a14:hiddenFill>
            </a:ext>
          </a:extLst>
        </p:spPr>
      </p:pic>
      <p:pic>
        <p:nvPicPr>
          <p:cNvPr id="21513" name="Picture 9" descr="Cov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94582" y="4813037"/>
            <a:ext cx="8337248" cy="3761756"/>
          </a:xfrm>
          <a:prstGeom prst="rect">
            <a:avLst/>
          </a:prstGeom>
          <a:noFill/>
          <a:extLst>
            <a:ext uri="{909E8E84-426E-40DD-AFC4-6F175D3DCCD1}">
              <a14:hiddenFill xmlns:a14="http://schemas.microsoft.com/office/drawing/2010/main">
                <a:solidFill>
                  <a:srgbClr val="FFFFFF"/>
                </a:solidFill>
              </a14:hiddenFill>
            </a:ext>
          </a:extLst>
        </p:spPr>
      </p:pic>
      <p:pic>
        <p:nvPicPr>
          <p:cNvPr id="21512" name="Picture 8" descr="Cove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610632" y="2611991"/>
            <a:ext cx="5696168" cy="2683909"/>
          </a:xfrm>
          <a:prstGeom prst="rect">
            <a:avLst/>
          </a:prstGeom>
          <a:noFill/>
          <a:extLst>
            <a:ext uri="{909E8E84-426E-40DD-AFC4-6F175D3DCCD1}">
              <a14:hiddenFill xmlns:a14="http://schemas.microsoft.com/office/drawing/2010/main">
                <a:solidFill>
                  <a:srgbClr val="FFFFFF"/>
                </a:solidFill>
              </a14:hiddenFill>
            </a:ext>
          </a:extLst>
        </p:spPr>
      </p:pic>
      <p:pic>
        <p:nvPicPr>
          <p:cNvPr id="21511" name="Picture 7" descr="Cove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542821" y="2082492"/>
            <a:ext cx="5763979" cy="1620339"/>
          </a:xfrm>
          <a:prstGeom prst="rect">
            <a:avLst/>
          </a:prstGeom>
          <a:noFill/>
          <a:extLst>
            <a:ext uri="{909E8E84-426E-40DD-AFC4-6F175D3DCCD1}">
              <a14:hiddenFill xmlns:a14="http://schemas.microsoft.com/office/drawing/2010/main">
                <a:solidFill>
                  <a:srgbClr val="FFFFFF"/>
                </a:solidFill>
              </a14:hiddenFill>
            </a:ext>
          </a:extLst>
        </p:spPr>
      </p:pic>
      <p:pic>
        <p:nvPicPr>
          <p:cNvPr id="21510" name="Picture 6" descr="Cove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197652" y="445883"/>
            <a:ext cx="5967413" cy="2558994"/>
          </a:xfrm>
          <a:prstGeom prst="rect">
            <a:avLst/>
          </a:prstGeom>
          <a:noFill/>
          <a:extLst>
            <a:ext uri="{909E8E84-426E-40DD-AFC4-6F175D3DCCD1}">
              <a14:hiddenFill xmlns:a14="http://schemas.microsoft.com/office/drawing/2010/main">
                <a:solidFill>
                  <a:srgbClr val="FFFFFF"/>
                </a:solidFill>
              </a14:hiddenFill>
            </a:ext>
          </a:extLst>
        </p:spPr>
      </p:pic>
      <p:pic>
        <p:nvPicPr>
          <p:cNvPr id="21509" name="Picture 5" descr="Cove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247682" y="1651076"/>
            <a:ext cx="8722701" cy="3408422"/>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descr="Cove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2830442"/>
            <a:ext cx="6570580" cy="396519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04800" y="122717"/>
            <a:ext cx="7338869" cy="830997"/>
          </a:xfrm>
          <a:prstGeom prst="rect">
            <a:avLst/>
          </a:prstGeom>
          <a:noFill/>
        </p:spPr>
        <p:txBody>
          <a:bodyPr wrap="none" rtlCol="0">
            <a:spAutoFit/>
          </a:bodyPr>
          <a:lstStyle/>
          <a:p>
            <a:r>
              <a:rPr lang="vi-VN" sz="4800" b="1" smtClean="0">
                <a:solidFill>
                  <a:srgbClr val="C00000"/>
                </a:solidFill>
                <a:latin typeface="Times New Roman" panose="02020603050405020304" pitchFamily="18" charset="0"/>
                <a:cs typeface="Times New Roman" panose="02020603050405020304" pitchFamily="18" charset="0"/>
              </a:rPr>
              <a:t>* </a:t>
            </a:r>
            <a:r>
              <a:rPr lang="en-US" sz="4800" b="1" smtClean="0">
                <a:solidFill>
                  <a:srgbClr val="C00000"/>
                </a:solidFill>
                <a:latin typeface="Times New Roman" panose="02020603050405020304" pitchFamily="18" charset="0"/>
                <a:cs typeface="Times New Roman" panose="02020603050405020304" pitchFamily="18" charset="0"/>
              </a:rPr>
              <a:t>Củng cố </a:t>
            </a:r>
            <a:r>
              <a:rPr lang="vi-VN" sz="4800" b="1" smtClean="0">
                <a:solidFill>
                  <a:srgbClr val="C00000"/>
                </a:solidFill>
                <a:latin typeface="Times New Roman" panose="02020603050405020304" pitchFamily="18" charset="0"/>
                <a:cs typeface="Times New Roman" panose="02020603050405020304" pitchFamily="18" charset="0"/>
              </a:rPr>
              <a:t>nội </a:t>
            </a:r>
            <a:r>
              <a:rPr lang="vi-VN" sz="4800" b="1" smtClean="0">
                <a:solidFill>
                  <a:srgbClr val="C00000"/>
                </a:solidFill>
                <a:latin typeface="Times New Roman" panose="02020603050405020304" pitchFamily="18" charset="0"/>
                <a:cs typeface="Times New Roman" panose="02020603050405020304" pitchFamily="18" charset="0"/>
              </a:rPr>
              <a:t>dung bài học</a:t>
            </a:r>
            <a:endParaRPr lang="en-US" sz="4800" b="1">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846001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box(out)">
                                      <p:cBhvr>
                                        <p:cTn id="7" dur="500"/>
                                        <p:tgtEl>
                                          <p:spTgt spid="215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1509"/>
                                        </p:tgtEl>
                                        <p:attrNameLst>
                                          <p:attrName>style.visibility</p:attrName>
                                        </p:attrNameLst>
                                      </p:cBhvr>
                                      <p:to>
                                        <p:strVal val="visible"/>
                                      </p:to>
                                    </p:set>
                                    <p:animEffect transition="in" filter="wipe(left)">
                                      <p:cBhvr>
                                        <p:cTn id="12" dur="500"/>
                                        <p:tgtEl>
                                          <p:spTgt spid="2150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1510"/>
                                        </p:tgtEl>
                                        <p:attrNameLst>
                                          <p:attrName>style.visibility</p:attrName>
                                        </p:attrNameLst>
                                      </p:cBhvr>
                                      <p:to>
                                        <p:strVal val="visible"/>
                                      </p:to>
                                    </p:set>
                                    <p:animEffect transition="in" filter="wipe(left)">
                                      <p:cBhvr>
                                        <p:cTn id="17" dur="500"/>
                                        <p:tgtEl>
                                          <p:spTgt spid="215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21511"/>
                                        </p:tgtEl>
                                        <p:attrNameLst>
                                          <p:attrName>style.visibility</p:attrName>
                                        </p:attrNameLst>
                                      </p:cBhvr>
                                      <p:to>
                                        <p:strVal val="visible"/>
                                      </p:to>
                                    </p:set>
                                    <p:animEffect transition="in" filter="wipe(left)">
                                      <p:cBhvr>
                                        <p:cTn id="22" dur="500"/>
                                        <p:tgtEl>
                                          <p:spTgt spid="2151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21512"/>
                                        </p:tgtEl>
                                        <p:attrNameLst>
                                          <p:attrName>style.visibility</p:attrName>
                                        </p:attrNameLst>
                                      </p:cBhvr>
                                      <p:to>
                                        <p:strVal val="visible"/>
                                      </p:to>
                                    </p:set>
                                    <p:animEffect transition="in" filter="wipe(left)">
                                      <p:cBhvr>
                                        <p:cTn id="27" dur="500"/>
                                        <p:tgtEl>
                                          <p:spTgt spid="2151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21513"/>
                                        </p:tgtEl>
                                        <p:attrNameLst>
                                          <p:attrName>style.visibility</p:attrName>
                                        </p:attrNameLst>
                                      </p:cBhvr>
                                      <p:to>
                                        <p:strVal val="visible"/>
                                      </p:to>
                                    </p:set>
                                    <p:animEffect transition="in" filter="wipe(left)">
                                      <p:cBhvr>
                                        <p:cTn id="32" dur="500"/>
                                        <p:tgtEl>
                                          <p:spTgt spid="2151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21514"/>
                                        </p:tgtEl>
                                        <p:attrNameLst>
                                          <p:attrName>style.visibility</p:attrName>
                                        </p:attrNameLst>
                                      </p:cBhvr>
                                      <p:to>
                                        <p:strVal val="visible"/>
                                      </p:to>
                                    </p:set>
                                    <p:animEffect transition="in" filter="wipe(left)">
                                      <p:cBhvr>
                                        <p:cTn id="37" dur="500"/>
                                        <p:tgtEl>
                                          <p:spTgt spid="2151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21515"/>
                                        </p:tgtEl>
                                        <p:attrNameLst>
                                          <p:attrName>style.visibility</p:attrName>
                                        </p:attrNameLst>
                                      </p:cBhvr>
                                      <p:to>
                                        <p:strVal val="visible"/>
                                      </p:to>
                                    </p:set>
                                    <p:animEffect transition="in" filter="wipe(left)">
                                      <p:cBhvr>
                                        <p:cTn id="42" dur="500"/>
                                        <p:tgtEl>
                                          <p:spTgt spid="21515"/>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childTnLst>
                                    <p:set>
                                      <p:cBhvr>
                                        <p:cTn id="46" dur="1" fill="hold">
                                          <p:stCondLst>
                                            <p:cond delay="0"/>
                                          </p:stCondLst>
                                        </p:cTn>
                                        <p:tgtEl>
                                          <p:spTgt spid="21516"/>
                                        </p:tgtEl>
                                        <p:attrNameLst>
                                          <p:attrName>style.visibility</p:attrName>
                                        </p:attrNameLst>
                                      </p:cBhvr>
                                      <p:to>
                                        <p:strVal val="visible"/>
                                      </p:to>
                                    </p:set>
                                    <p:animEffect transition="in" filter="wipe(left)">
                                      <p:cBhvr>
                                        <p:cTn id="47" dur="500"/>
                                        <p:tgtEl>
                                          <p:spTgt spid="21516"/>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childTnLst>
                                    <p:set>
                                      <p:cBhvr>
                                        <p:cTn id="51" dur="1" fill="hold">
                                          <p:stCondLst>
                                            <p:cond delay="0"/>
                                          </p:stCondLst>
                                        </p:cTn>
                                        <p:tgtEl>
                                          <p:spTgt spid="21517"/>
                                        </p:tgtEl>
                                        <p:attrNameLst>
                                          <p:attrName>style.visibility</p:attrName>
                                        </p:attrNameLst>
                                      </p:cBhvr>
                                      <p:to>
                                        <p:strVal val="visible"/>
                                      </p:to>
                                    </p:set>
                                    <p:animEffect transition="in" filter="wipe(left)">
                                      <p:cBhvr>
                                        <p:cTn id="52" dur="500"/>
                                        <p:tgtEl>
                                          <p:spTgt spid="21517"/>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nodeType="clickEffect">
                                  <p:stCondLst>
                                    <p:cond delay="0"/>
                                  </p:stCondLst>
                                  <p:childTnLst>
                                    <p:set>
                                      <p:cBhvr>
                                        <p:cTn id="56" dur="1" fill="hold">
                                          <p:stCondLst>
                                            <p:cond delay="0"/>
                                          </p:stCondLst>
                                        </p:cTn>
                                        <p:tgtEl>
                                          <p:spTgt spid="21518"/>
                                        </p:tgtEl>
                                        <p:attrNameLst>
                                          <p:attrName>style.visibility</p:attrName>
                                        </p:attrNameLst>
                                      </p:cBhvr>
                                      <p:to>
                                        <p:strVal val="visible"/>
                                      </p:to>
                                    </p:set>
                                    <p:animEffect transition="in" filter="wipe(left)">
                                      <p:cBhvr>
                                        <p:cTn id="57" dur="500"/>
                                        <p:tgtEl>
                                          <p:spTgt spid="21518"/>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nodeType="clickEffect">
                                  <p:stCondLst>
                                    <p:cond delay="0"/>
                                  </p:stCondLst>
                                  <p:childTnLst>
                                    <p:set>
                                      <p:cBhvr>
                                        <p:cTn id="61" dur="1" fill="hold">
                                          <p:stCondLst>
                                            <p:cond delay="0"/>
                                          </p:stCondLst>
                                        </p:cTn>
                                        <p:tgtEl>
                                          <p:spTgt spid="21519"/>
                                        </p:tgtEl>
                                        <p:attrNameLst>
                                          <p:attrName>style.visibility</p:attrName>
                                        </p:attrNameLst>
                                      </p:cBhvr>
                                      <p:to>
                                        <p:strVal val="visible"/>
                                      </p:to>
                                    </p:set>
                                    <p:animEffect transition="in" filter="wipe(left)">
                                      <p:cBhvr>
                                        <p:cTn id="62" dur="500"/>
                                        <p:tgtEl>
                                          <p:spTgt spid="215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124096">
            <a:off x="4046023" y="1301719"/>
            <a:ext cx="10092464" cy="6328593"/>
          </a:xfrm>
          <a:prstGeom prst="rect">
            <a:avLst/>
          </a:prstGeom>
          <a:solidFill>
            <a:srgbClr val="85CB71"/>
          </a:solidFill>
        </p:spPr>
      </p:sp>
      <p:sp>
        <p:nvSpPr>
          <p:cNvPr id="3" name="Freeform 3"/>
          <p:cNvSpPr/>
          <p:nvPr/>
        </p:nvSpPr>
        <p:spPr>
          <a:xfrm rot="-1072072">
            <a:off x="6386422" y="2201461"/>
            <a:ext cx="2195277" cy="786308"/>
          </a:xfrm>
          <a:custGeom>
            <a:avLst/>
            <a:gdLst/>
            <a:ahLst/>
            <a:cxnLst/>
            <a:rect l="l" t="t" r="r" b="b"/>
            <a:pathLst>
              <a:path w="2195277" h="786308">
                <a:moveTo>
                  <a:pt x="0" y="0"/>
                </a:moveTo>
                <a:lnTo>
                  <a:pt x="2195276" y="0"/>
                </a:lnTo>
                <a:lnTo>
                  <a:pt x="2195276" y="786309"/>
                </a:lnTo>
                <a:lnTo>
                  <a:pt x="0" y="786309"/>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15431416" y="7258125"/>
            <a:ext cx="4074431" cy="4000350"/>
          </a:xfrm>
          <a:custGeom>
            <a:avLst/>
            <a:gdLst/>
            <a:ahLst/>
            <a:cxnLst/>
            <a:rect l="l" t="t" r="r" b="b"/>
            <a:pathLst>
              <a:path w="4074431" h="4000350">
                <a:moveTo>
                  <a:pt x="0" y="0"/>
                </a:moveTo>
                <a:lnTo>
                  <a:pt x="4074431" y="0"/>
                </a:lnTo>
                <a:lnTo>
                  <a:pt x="4074431" y="4000350"/>
                </a:lnTo>
                <a:lnTo>
                  <a:pt x="0" y="400035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5" name="TextBox 5"/>
          <p:cNvSpPr txBox="1"/>
          <p:nvPr/>
        </p:nvSpPr>
        <p:spPr>
          <a:xfrm>
            <a:off x="0" y="9603505"/>
            <a:ext cx="4800600" cy="698268"/>
          </a:xfrm>
          <a:prstGeom prst="rect">
            <a:avLst/>
          </a:prstGeom>
        </p:spPr>
        <p:txBody>
          <a:bodyPr wrap="square" lIns="0" tIns="0" rIns="0" bIns="0" rtlCol="0" anchor="t">
            <a:spAutoFit/>
          </a:bodyPr>
          <a:lstStyle/>
          <a:p>
            <a:pPr algn="l">
              <a:lnSpc>
                <a:spcPts val="6400"/>
              </a:lnSpc>
            </a:pPr>
            <a:r>
              <a:rPr lang="en-US" sz="2000">
                <a:solidFill>
                  <a:srgbClr val="3D3D3D"/>
                </a:solidFill>
                <a:latin typeface="Agrandir Grand Bold"/>
                <a:ea typeface="Agrandir Grand Bold"/>
                <a:cs typeface="Agrandir Grand Bold"/>
                <a:sym typeface="Agrandir Grand Bold"/>
              </a:rPr>
              <a:t>History Lesson</a:t>
            </a:r>
          </a:p>
        </p:txBody>
      </p:sp>
      <p:grpSp>
        <p:nvGrpSpPr>
          <p:cNvPr id="11" name="Group 10"/>
          <p:cNvGrpSpPr/>
          <p:nvPr/>
        </p:nvGrpSpPr>
        <p:grpSpPr>
          <a:xfrm>
            <a:off x="5898505" y="3695700"/>
            <a:ext cx="5961269" cy="2507655"/>
            <a:chOff x="1907141" y="5483738"/>
            <a:chExt cx="5961269" cy="2507655"/>
          </a:xfrm>
        </p:grpSpPr>
        <p:grpSp>
          <p:nvGrpSpPr>
            <p:cNvPr id="12" name="组合 89"/>
            <p:cNvGrpSpPr/>
            <p:nvPr/>
          </p:nvGrpSpPr>
          <p:grpSpPr>
            <a:xfrm>
              <a:off x="2020424" y="6894158"/>
              <a:ext cx="638304" cy="561465"/>
              <a:chOff x="4993868" y="2326869"/>
              <a:chExt cx="2204265" cy="2204265"/>
            </a:xfrm>
            <a:effectLst>
              <a:outerShdw blurRad="292100" dist="114300" dir="2700000" algn="tl" rotWithShape="0">
                <a:prstClr val="black">
                  <a:alpha val="25000"/>
                </a:prstClr>
              </a:outerShdw>
            </a:effectLst>
          </p:grpSpPr>
          <p:sp>
            <p:nvSpPr>
              <p:cNvPr id="20" name="任意多边形 90"/>
              <p:cNvSpPr/>
              <p:nvPr/>
            </p:nvSpPr>
            <p:spPr>
              <a:xfrm>
                <a:off x="4993868" y="2326869"/>
                <a:ext cx="2204265" cy="2204265"/>
              </a:xfrm>
              <a:custGeom>
                <a:avLst/>
                <a:gdLst>
                  <a:gd name="connsiteX0" fmla="*/ 1102132 w 2204265"/>
                  <a:gd name="connsiteY0" fmla="*/ 321083 h 2204265"/>
                  <a:gd name="connsiteX1" fmla="*/ 311557 w 2204265"/>
                  <a:gd name="connsiteY1" fmla="*/ 1111658 h 2204265"/>
                  <a:gd name="connsiteX2" fmla="*/ 1102132 w 2204265"/>
                  <a:gd name="connsiteY2" fmla="*/ 1902233 h 2204265"/>
                  <a:gd name="connsiteX3" fmla="*/ 1892707 w 2204265"/>
                  <a:gd name="connsiteY3" fmla="*/ 1111658 h 2204265"/>
                  <a:gd name="connsiteX4" fmla="*/ 1102132 w 2204265"/>
                  <a:gd name="connsiteY4" fmla="*/ 321083 h 2204265"/>
                  <a:gd name="connsiteX5" fmla="*/ 977042 w 2204265"/>
                  <a:gd name="connsiteY5" fmla="*/ 0 h 2204265"/>
                  <a:gd name="connsiteX6" fmla="*/ 1227224 w 2204265"/>
                  <a:gd name="connsiteY6" fmla="*/ 0 h 2204265"/>
                  <a:gd name="connsiteX7" fmla="*/ 1276006 w 2204265"/>
                  <a:gd name="connsiteY7" fmla="*/ 227584 h 2204265"/>
                  <a:gd name="connsiteX8" fmla="*/ 1287791 w 2204265"/>
                  <a:gd name="connsiteY8" fmla="*/ 229382 h 2204265"/>
                  <a:gd name="connsiteX9" fmla="*/ 1387705 w 2204265"/>
                  <a:gd name="connsiteY9" fmla="*/ 259057 h 2204265"/>
                  <a:gd name="connsiteX10" fmla="*/ 1544868 w 2204265"/>
                  <a:gd name="connsiteY10" fmla="*/ 85113 h 2204265"/>
                  <a:gd name="connsiteX11" fmla="*/ 1761531 w 2204265"/>
                  <a:gd name="connsiteY11" fmla="*/ 210203 h 2204265"/>
                  <a:gd name="connsiteX12" fmla="*/ 1691902 w 2204265"/>
                  <a:gd name="connsiteY12" fmla="*/ 425756 h 2204265"/>
                  <a:gd name="connsiteX13" fmla="*/ 1705003 w 2204265"/>
                  <a:gd name="connsiteY13" fmla="*/ 435309 h 2204265"/>
                  <a:gd name="connsiteX14" fmla="*/ 1774668 w 2204265"/>
                  <a:gd name="connsiteY14" fmla="*/ 502325 h 2204265"/>
                  <a:gd name="connsiteX15" fmla="*/ 1782142 w 2204265"/>
                  <a:gd name="connsiteY15" fmla="*/ 511190 h 2204265"/>
                  <a:gd name="connsiteX16" fmla="*/ 1994063 w 2204265"/>
                  <a:gd name="connsiteY16" fmla="*/ 442735 h 2204265"/>
                  <a:gd name="connsiteX17" fmla="*/ 2119154 w 2204265"/>
                  <a:gd name="connsiteY17" fmla="*/ 659399 h 2204265"/>
                  <a:gd name="connsiteX18" fmla="*/ 1961265 w 2204265"/>
                  <a:gd name="connsiteY18" fmla="*/ 802053 h 2204265"/>
                  <a:gd name="connsiteX19" fmla="*/ 1974042 w 2204265"/>
                  <a:gd name="connsiteY19" fmla="*/ 833752 h 2204265"/>
                  <a:gd name="connsiteX20" fmla="*/ 1999140 w 2204265"/>
                  <a:gd name="connsiteY20" fmla="*/ 933073 h 2204265"/>
                  <a:gd name="connsiteX21" fmla="*/ 2204265 w 2204265"/>
                  <a:gd name="connsiteY21" fmla="*/ 977042 h 2204265"/>
                  <a:gd name="connsiteX22" fmla="*/ 2204265 w 2204265"/>
                  <a:gd name="connsiteY22" fmla="*/ 1227224 h 2204265"/>
                  <a:gd name="connsiteX23" fmla="*/ 2012137 w 2204265"/>
                  <a:gd name="connsiteY23" fmla="*/ 1268406 h 2204265"/>
                  <a:gd name="connsiteX24" fmla="*/ 2004638 w 2204265"/>
                  <a:gd name="connsiteY24" fmla="*/ 1317545 h 2204265"/>
                  <a:gd name="connsiteX25" fmla="*/ 1985237 w 2204265"/>
                  <a:gd name="connsiteY25" fmla="*/ 1394985 h 2204265"/>
                  <a:gd name="connsiteX26" fmla="*/ 1977636 w 2204265"/>
                  <a:gd name="connsiteY26" fmla="*/ 1417004 h 2204265"/>
                  <a:gd name="connsiteX27" fmla="*/ 2119154 w 2204265"/>
                  <a:gd name="connsiteY27" fmla="*/ 1544868 h 2204265"/>
                  <a:gd name="connsiteX28" fmla="*/ 1994063 w 2204265"/>
                  <a:gd name="connsiteY28" fmla="*/ 1761531 h 2204265"/>
                  <a:gd name="connsiteX29" fmla="*/ 1820151 w 2204265"/>
                  <a:gd name="connsiteY29" fmla="*/ 1705353 h 2204265"/>
                  <a:gd name="connsiteX30" fmla="*/ 1798711 w 2204265"/>
                  <a:gd name="connsiteY30" fmla="*/ 1734758 h 2204265"/>
                  <a:gd name="connsiteX31" fmla="*/ 1731696 w 2204265"/>
                  <a:gd name="connsiteY31" fmla="*/ 1804423 h 2204265"/>
                  <a:gd name="connsiteX32" fmla="*/ 1706998 w 2204265"/>
                  <a:gd name="connsiteY32" fmla="*/ 1825242 h 2204265"/>
                  <a:gd name="connsiteX33" fmla="*/ 1761531 w 2204265"/>
                  <a:gd name="connsiteY33" fmla="*/ 1994062 h 2204265"/>
                  <a:gd name="connsiteX34" fmla="*/ 1544868 w 2204265"/>
                  <a:gd name="connsiteY34" fmla="*/ 2119153 h 2204265"/>
                  <a:gd name="connsiteX35" fmla="*/ 1429863 w 2204265"/>
                  <a:gd name="connsiteY35" fmla="*/ 1991868 h 2204265"/>
                  <a:gd name="connsiteX36" fmla="*/ 1400268 w 2204265"/>
                  <a:gd name="connsiteY36" fmla="*/ 2003797 h 2204265"/>
                  <a:gd name="connsiteX37" fmla="*/ 1262745 w 2204265"/>
                  <a:gd name="connsiteY37" fmla="*/ 2038549 h 2204265"/>
                  <a:gd name="connsiteX38" fmla="*/ 1227224 w 2204265"/>
                  <a:gd name="connsiteY38" fmla="*/ 2204265 h 2204265"/>
                  <a:gd name="connsiteX39" fmla="*/ 977042 w 2204265"/>
                  <a:gd name="connsiteY39" fmla="*/ 2204265 h 2204265"/>
                  <a:gd name="connsiteX40" fmla="*/ 941447 w 2204265"/>
                  <a:gd name="connsiteY40" fmla="*/ 2038203 h 2204265"/>
                  <a:gd name="connsiteX41" fmla="*/ 916475 w 2204265"/>
                  <a:gd name="connsiteY41" fmla="*/ 2034392 h 2204265"/>
                  <a:gd name="connsiteX42" fmla="*/ 774169 w 2204265"/>
                  <a:gd name="connsiteY42" fmla="*/ 1992127 h 2204265"/>
                  <a:gd name="connsiteX43" fmla="*/ 659399 w 2204265"/>
                  <a:gd name="connsiteY43" fmla="*/ 2119153 h 2204265"/>
                  <a:gd name="connsiteX44" fmla="*/ 442735 w 2204265"/>
                  <a:gd name="connsiteY44" fmla="*/ 1994062 h 2204265"/>
                  <a:gd name="connsiteX45" fmla="*/ 496981 w 2204265"/>
                  <a:gd name="connsiteY45" fmla="*/ 1826130 h 2204265"/>
                  <a:gd name="connsiteX46" fmla="*/ 391274 w 2204265"/>
                  <a:gd name="connsiteY46" fmla="*/ 1717869 h 2204265"/>
                  <a:gd name="connsiteX47" fmla="*/ 382878 w 2204265"/>
                  <a:gd name="connsiteY47" fmla="*/ 1705753 h 2204265"/>
                  <a:gd name="connsiteX48" fmla="*/ 210204 w 2204265"/>
                  <a:gd name="connsiteY48" fmla="*/ 1761531 h 2204265"/>
                  <a:gd name="connsiteX49" fmla="*/ 85113 w 2204265"/>
                  <a:gd name="connsiteY49" fmla="*/ 1544868 h 2204265"/>
                  <a:gd name="connsiteX50" fmla="*/ 226733 w 2204265"/>
                  <a:gd name="connsiteY50" fmla="*/ 1416912 h 2204265"/>
                  <a:gd name="connsiteX51" fmla="*/ 212821 w 2204265"/>
                  <a:gd name="connsiteY51" fmla="*/ 1373126 h 2204265"/>
                  <a:gd name="connsiteX52" fmla="*/ 191748 w 2204265"/>
                  <a:gd name="connsiteY52" fmla="*/ 1268325 h 2204265"/>
                  <a:gd name="connsiteX53" fmla="*/ 0 w 2204265"/>
                  <a:gd name="connsiteY53" fmla="*/ 1227224 h 2204265"/>
                  <a:gd name="connsiteX54" fmla="*/ 0 w 2204265"/>
                  <a:gd name="connsiteY54" fmla="*/ 977042 h 2204265"/>
                  <a:gd name="connsiteX55" fmla="*/ 203220 w 2204265"/>
                  <a:gd name="connsiteY55" fmla="*/ 933481 h 2204265"/>
                  <a:gd name="connsiteX56" fmla="*/ 212821 w 2204265"/>
                  <a:gd name="connsiteY56" fmla="*/ 890649 h 2204265"/>
                  <a:gd name="connsiteX57" fmla="*/ 243470 w 2204265"/>
                  <a:gd name="connsiteY57" fmla="*/ 802476 h 2204265"/>
                  <a:gd name="connsiteX58" fmla="*/ 85113 w 2204265"/>
                  <a:gd name="connsiteY58" fmla="*/ 659399 h 2204265"/>
                  <a:gd name="connsiteX59" fmla="*/ 210204 w 2204265"/>
                  <a:gd name="connsiteY59" fmla="*/ 442735 h 2204265"/>
                  <a:gd name="connsiteX60" fmla="*/ 423776 w 2204265"/>
                  <a:gd name="connsiteY60" fmla="*/ 511723 h 2204265"/>
                  <a:gd name="connsiteX61" fmla="*/ 470557 w 2204265"/>
                  <a:gd name="connsiteY61" fmla="*/ 461243 h 2204265"/>
                  <a:gd name="connsiteX62" fmla="*/ 512656 w 2204265"/>
                  <a:gd name="connsiteY62" fmla="*/ 426662 h 2204265"/>
                  <a:gd name="connsiteX63" fmla="*/ 442735 w 2204265"/>
                  <a:gd name="connsiteY63" fmla="*/ 210203 h 2204265"/>
                  <a:gd name="connsiteX64" fmla="*/ 659399 w 2204265"/>
                  <a:gd name="connsiteY64" fmla="*/ 85113 h 2204265"/>
                  <a:gd name="connsiteX65" fmla="*/ 815299 w 2204265"/>
                  <a:gd name="connsiteY65" fmla="*/ 257661 h 2204265"/>
                  <a:gd name="connsiteX66" fmla="*/ 916475 w 2204265"/>
                  <a:gd name="connsiteY66" fmla="*/ 229382 h 2204265"/>
                  <a:gd name="connsiteX67" fmla="*/ 928259 w 2204265"/>
                  <a:gd name="connsiteY67" fmla="*/ 227584 h 2204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204265" h="2204265">
                    <a:moveTo>
                      <a:pt x="1102132" y="321083"/>
                    </a:moveTo>
                    <a:cubicBezTo>
                      <a:pt x="665509" y="321083"/>
                      <a:pt x="311557" y="675035"/>
                      <a:pt x="311557" y="1111658"/>
                    </a:cubicBezTo>
                    <a:cubicBezTo>
                      <a:pt x="311557" y="1548281"/>
                      <a:pt x="665509" y="1902233"/>
                      <a:pt x="1102132" y="1902233"/>
                    </a:cubicBezTo>
                    <a:cubicBezTo>
                      <a:pt x="1538755" y="1902233"/>
                      <a:pt x="1892707" y="1548281"/>
                      <a:pt x="1892707" y="1111658"/>
                    </a:cubicBezTo>
                    <a:cubicBezTo>
                      <a:pt x="1892707" y="675035"/>
                      <a:pt x="1538755" y="321083"/>
                      <a:pt x="1102132" y="321083"/>
                    </a:cubicBezTo>
                    <a:close/>
                    <a:moveTo>
                      <a:pt x="977042" y="0"/>
                    </a:moveTo>
                    <a:lnTo>
                      <a:pt x="1227224" y="0"/>
                    </a:lnTo>
                    <a:lnTo>
                      <a:pt x="1276006" y="227584"/>
                    </a:lnTo>
                    <a:lnTo>
                      <a:pt x="1287791" y="229382"/>
                    </a:lnTo>
                    <a:lnTo>
                      <a:pt x="1387705" y="259057"/>
                    </a:lnTo>
                    <a:lnTo>
                      <a:pt x="1544868" y="85113"/>
                    </a:lnTo>
                    <a:lnTo>
                      <a:pt x="1761531" y="210203"/>
                    </a:lnTo>
                    <a:lnTo>
                      <a:pt x="1691902" y="425756"/>
                    </a:lnTo>
                    <a:lnTo>
                      <a:pt x="1705003" y="435309"/>
                    </a:lnTo>
                    <a:cubicBezTo>
                      <a:pt x="1729378" y="456423"/>
                      <a:pt x="1752634" y="478795"/>
                      <a:pt x="1774668" y="502325"/>
                    </a:cubicBezTo>
                    <a:lnTo>
                      <a:pt x="1782142" y="511190"/>
                    </a:lnTo>
                    <a:lnTo>
                      <a:pt x="1994063" y="442735"/>
                    </a:lnTo>
                    <a:lnTo>
                      <a:pt x="2119154" y="659399"/>
                    </a:lnTo>
                    <a:lnTo>
                      <a:pt x="1961265" y="802053"/>
                    </a:lnTo>
                    <a:lnTo>
                      <a:pt x="1974042" y="833752"/>
                    </a:lnTo>
                    <a:lnTo>
                      <a:pt x="1999140" y="933073"/>
                    </a:lnTo>
                    <a:lnTo>
                      <a:pt x="2204265" y="977042"/>
                    </a:lnTo>
                    <a:lnTo>
                      <a:pt x="2204265" y="1227224"/>
                    </a:lnTo>
                    <a:lnTo>
                      <a:pt x="2012137" y="1268406"/>
                    </a:lnTo>
                    <a:lnTo>
                      <a:pt x="2004638" y="1317545"/>
                    </a:lnTo>
                    <a:cubicBezTo>
                      <a:pt x="1999269" y="1343782"/>
                      <a:pt x="1992785" y="1369612"/>
                      <a:pt x="1985237" y="1394985"/>
                    </a:cubicBezTo>
                    <a:lnTo>
                      <a:pt x="1977636" y="1417004"/>
                    </a:lnTo>
                    <a:lnTo>
                      <a:pt x="2119154" y="1544868"/>
                    </a:lnTo>
                    <a:lnTo>
                      <a:pt x="1994063" y="1761531"/>
                    </a:lnTo>
                    <a:lnTo>
                      <a:pt x="1820151" y="1705353"/>
                    </a:lnTo>
                    <a:lnTo>
                      <a:pt x="1798711" y="1734758"/>
                    </a:lnTo>
                    <a:cubicBezTo>
                      <a:pt x="1777597" y="1759133"/>
                      <a:pt x="1755225" y="1782388"/>
                      <a:pt x="1731696" y="1804423"/>
                    </a:cubicBezTo>
                    <a:lnTo>
                      <a:pt x="1706998" y="1825242"/>
                    </a:lnTo>
                    <a:lnTo>
                      <a:pt x="1761531" y="1994062"/>
                    </a:lnTo>
                    <a:lnTo>
                      <a:pt x="1544868" y="2119153"/>
                    </a:lnTo>
                    <a:lnTo>
                      <a:pt x="1429863" y="1991868"/>
                    </a:lnTo>
                    <a:lnTo>
                      <a:pt x="1400268" y="2003797"/>
                    </a:lnTo>
                    <a:lnTo>
                      <a:pt x="1262745" y="2038549"/>
                    </a:lnTo>
                    <a:lnTo>
                      <a:pt x="1227224" y="2204265"/>
                    </a:lnTo>
                    <a:lnTo>
                      <a:pt x="977042" y="2204265"/>
                    </a:lnTo>
                    <a:lnTo>
                      <a:pt x="941447" y="2038203"/>
                    </a:lnTo>
                    <a:lnTo>
                      <a:pt x="916475" y="2034392"/>
                    </a:lnTo>
                    <a:lnTo>
                      <a:pt x="774169" y="1992127"/>
                    </a:lnTo>
                    <a:lnTo>
                      <a:pt x="659399" y="2119153"/>
                    </a:lnTo>
                    <a:lnTo>
                      <a:pt x="442735" y="1994062"/>
                    </a:lnTo>
                    <a:lnTo>
                      <a:pt x="496981" y="1826130"/>
                    </a:lnTo>
                    <a:lnTo>
                      <a:pt x="391274" y="1717869"/>
                    </a:lnTo>
                    <a:lnTo>
                      <a:pt x="382878" y="1705753"/>
                    </a:lnTo>
                    <a:lnTo>
                      <a:pt x="210204" y="1761531"/>
                    </a:lnTo>
                    <a:lnTo>
                      <a:pt x="85113" y="1544868"/>
                    </a:lnTo>
                    <a:lnTo>
                      <a:pt x="226733" y="1416912"/>
                    </a:lnTo>
                    <a:lnTo>
                      <a:pt x="212821" y="1373126"/>
                    </a:lnTo>
                    <a:lnTo>
                      <a:pt x="191748" y="1268325"/>
                    </a:lnTo>
                    <a:lnTo>
                      <a:pt x="0" y="1227224"/>
                    </a:lnTo>
                    <a:lnTo>
                      <a:pt x="0" y="977042"/>
                    </a:lnTo>
                    <a:lnTo>
                      <a:pt x="203220" y="933481"/>
                    </a:lnTo>
                    <a:lnTo>
                      <a:pt x="212821" y="890649"/>
                    </a:lnTo>
                    <a:lnTo>
                      <a:pt x="243470" y="802476"/>
                    </a:lnTo>
                    <a:lnTo>
                      <a:pt x="85113" y="659399"/>
                    </a:lnTo>
                    <a:lnTo>
                      <a:pt x="210204" y="442735"/>
                    </a:lnTo>
                    <a:lnTo>
                      <a:pt x="423776" y="511723"/>
                    </a:lnTo>
                    <a:lnTo>
                      <a:pt x="470557" y="461243"/>
                    </a:lnTo>
                    <a:lnTo>
                      <a:pt x="512656" y="426662"/>
                    </a:lnTo>
                    <a:lnTo>
                      <a:pt x="442735" y="210203"/>
                    </a:lnTo>
                    <a:lnTo>
                      <a:pt x="659399" y="85113"/>
                    </a:lnTo>
                    <a:lnTo>
                      <a:pt x="815299" y="257661"/>
                    </a:lnTo>
                    <a:lnTo>
                      <a:pt x="916475" y="229382"/>
                    </a:lnTo>
                    <a:lnTo>
                      <a:pt x="928259" y="227584"/>
                    </a:lnTo>
                    <a:close/>
                  </a:path>
                </a:pathLst>
              </a:custGeom>
              <a:gradFill>
                <a:gsLst>
                  <a:gs pos="0">
                    <a:schemeClr val="bg1"/>
                  </a:gs>
                  <a:gs pos="100000">
                    <a:srgbClr val="E2E2E2"/>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700">
                  <a:solidFill>
                    <a:prstClr val="white"/>
                  </a:solidFill>
                </a:endParaRPr>
              </a:p>
            </p:txBody>
          </p:sp>
          <p:sp>
            <p:nvSpPr>
              <p:cNvPr id="21" name="椭圆 91"/>
              <p:cNvSpPr/>
              <p:nvPr/>
            </p:nvSpPr>
            <p:spPr>
              <a:xfrm>
                <a:off x="5305425" y="2638425"/>
                <a:ext cx="1581150" cy="1581150"/>
              </a:xfrm>
              <a:prstGeom prst="ellipse">
                <a:avLst/>
              </a:prstGeom>
              <a:noFill/>
              <a:ln>
                <a:gradFill flip="none" rotWithShape="1">
                  <a:gsLst>
                    <a:gs pos="0">
                      <a:schemeClr val="bg1">
                        <a:lumMod val="85000"/>
                      </a:schemeClr>
                    </a:gs>
                    <a:gs pos="10000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700">
                  <a:solidFill>
                    <a:prstClr val="white"/>
                  </a:solidFill>
                </a:endParaRPr>
              </a:p>
            </p:txBody>
          </p:sp>
          <p:sp>
            <p:nvSpPr>
              <p:cNvPr id="22" name="椭圆 92"/>
              <p:cNvSpPr/>
              <p:nvPr/>
            </p:nvSpPr>
            <p:spPr>
              <a:xfrm>
                <a:off x="5370108" y="2708871"/>
                <a:ext cx="1451783" cy="1451783"/>
              </a:xfrm>
              <a:prstGeom prst="ellipse">
                <a:avLst/>
              </a:prstGeom>
              <a:gradFill>
                <a:gsLst>
                  <a:gs pos="0">
                    <a:schemeClr val="bg1">
                      <a:lumMod val="85000"/>
                    </a:schemeClr>
                  </a:gs>
                  <a:gs pos="100000">
                    <a:schemeClr val="bg1"/>
                  </a:gs>
                </a:gsLst>
                <a:lin ang="2700000" scaled="1"/>
              </a:gradFill>
              <a:ln w="19050">
                <a:gradFill flip="none" rotWithShape="1">
                  <a:gsLst>
                    <a:gs pos="100000">
                      <a:schemeClr val="bg1">
                        <a:lumMod val="85000"/>
                      </a:schemeClr>
                    </a:gs>
                    <a:gs pos="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700">
                  <a:solidFill>
                    <a:prstClr val="white"/>
                  </a:solidFill>
                </a:endParaRPr>
              </a:p>
            </p:txBody>
          </p:sp>
        </p:grpSp>
        <p:sp>
          <p:nvSpPr>
            <p:cNvPr id="13" name="椭圆 134"/>
            <p:cNvSpPr>
              <a:spLocks noChangeAspect="1"/>
            </p:cNvSpPr>
            <p:nvPr/>
          </p:nvSpPr>
          <p:spPr>
            <a:xfrm>
              <a:off x="1919129" y="5483738"/>
              <a:ext cx="2933328" cy="2507655"/>
            </a:xfrm>
            <a:prstGeom prst="ellipse">
              <a:avLst/>
            </a:prstGeom>
            <a:solidFill>
              <a:schemeClr val="bg1"/>
            </a:solidFill>
            <a:ln>
              <a:noFill/>
            </a:ln>
            <a:effectLst>
              <a:outerShdw blurRad="635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a:solidFill>
                  <a:prstClr val="white"/>
                </a:solidFill>
              </a:endParaRPr>
            </a:p>
          </p:txBody>
        </p:sp>
        <p:sp>
          <p:nvSpPr>
            <p:cNvPr id="14" name="椭圆 135"/>
            <p:cNvSpPr>
              <a:spLocks noChangeAspect="1"/>
            </p:cNvSpPr>
            <p:nvPr/>
          </p:nvSpPr>
          <p:spPr>
            <a:xfrm>
              <a:off x="1907141" y="5483738"/>
              <a:ext cx="2933328" cy="2507655"/>
            </a:xfrm>
            <a:prstGeom prst="ellipse">
              <a:avLst/>
            </a:prstGeom>
            <a:solidFill>
              <a:srgbClr val="0070C0"/>
            </a:solidFill>
            <a:ln>
              <a:noFill/>
            </a:ln>
            <a:effectLst>
              <a:innerShdw blurRad="114300" dist="1143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a:solidFill>
                  <a:srgbClr val="002060"/>
                </a:solidFill>
              </a:endParaRPr>
            </a:p>
          </p:txBody>
        </p:sp>
        <p:sp>
          <p:nvSpPr>
            <p:cNvPr id="15" name="椭圆 136"/>
            <p:cNvSpPr>
              <a:spLocks noChangeAspect="1"/>
            </p:cNvSpPr>
            <p:nvPr/>
          </p:nvSpPr>
          <p:spPr>
            <a:xfrm>
              <a:off x="2233066" y="5753738"/>
              <a:ext cx="2281478" cy="1950399"/>
            </a:xfrm>
            <a:prstGeom prst="ellipse">
              <a:avLst/>
            </a:prstGeom>
            <a:gradFill flip="none" rotWithShape="1">
              <a:gsLst>
                <a:gs pos="0">
                  <a:schemeClr val="accent6">
                    <a:lumMod val="5000"/>
                    <a:lumOff val="95000"/>
                  </a:schemeClr>
                </a:gs>
                <a:gs pos="100000">
                  <a:schemeClr val="bg1">
                    <a:lumMod val="65000"/>
                  </a:schemeClr>
                </a:gs>
              </a:gsLst>
              <a:lin ang="2700000" scaled="1"/>
              <a:tileRect/>
            </a:gradFill>
            <a:ln w="25400">
              <a:gradFill flip="none" rotWithShape="1">
                <a:gsLst>
                  <a:gs pos="0">
                    <a:schemeClr val="accent1">
                      <a:lumMod val="5000"/>
                      <a:lumOff val="95000"/>
                    </a:schemeClr>
                  </a:gs>
                  <a:gs pos="100000">
                    <a:schemeClr val="bg1">
                      <a:lumMod val="65000"/>
                    </a:schemeClr>
                  </a:gs>
                </a:gsLst>
                <a:lin ang="135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a:solidFill>
                  <a:prstClr val="white"/>
                </a:solidFill>
              </a:endParaRPr>
            </a:p>
          </p:txBody>
        </p:sp>
        <p:sp>
          <p:nvSpPr>
            <p:cNvPr id="16" name="任意多边形 137"/>
            <p:cNvSpPr/>
            <p:nvPr/>
          </p:nvSpPr>
          <p:spPr>
            <a:xfrm>
              <a:off x="3056867" y="5942743"/>
              <a:ext cx="4811538" cy="1560320"/>
            </a:xfrm>
            <a:custGeom>
              <a:avLst/>
              <a:gdLst>
                <a:gd name="connsiteX0" fmla="*/ 0 w 2527652"/>
                <a:gd name="connsiteY0" fmla="*/ 0 h 1008000"/>
                <a:gd name="connsiteX1" fmla="*/ 2023652 w 2527652"/>
                <a:gd name="connsiteY1" fmla="*/ 0 h 1008000"/>
                <a:gd name="connsiteX2" fmla="*/ 2527652 w 2527652"/>
                <a:gd name="connsiteY2" fmla="*/ 504000 h 1008000"/>
                <a:gd name="connsiteX3" fmla="*/ 2023652 w 2527652"/>
                <a:gd name="connsiteY3" fmla="*/ 1008000 h 1008000"/>
                <a:gd name="connsiteX4" fmla="*/ 0 w 2527652"/>
                <a:gd name="connsiteY4" fmla="*/ 1008000 h 100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7652" h="1008000">
                  <a:moveTo>
                    <a:pt x="0" y="0"/>
                  </a:moveTo>
                  <a:lnTo>
                    <a:pt x="2023652" y="0"/>
                  </a:lnTo>
                  <a:cubicBezTo>
                    <a:pt x="2302004" y="0"/>
                    <a:pt x="2527652" y="225648"/>
                    <a:pt x="2527652" y="504000"/>
                  </a:cubicBezTo>
                  <a:cubicBezTo>
                    <a:pt x="2527652" y="782352"/>
                    <a:pt x="2302004" y="1008000"/>
                    <a:pt x="2023652" y="1008000"/>
                  </a:cubicBezTo>
                  <a:lnTo>
                    <a:pt x="0" y="1008000"/>
                  </a:lnTo>
                  <a:close/>
                </a:path>
              </a:pathLst>
            </a:custGeom>
            <a:gradFill flip="none" rotWithShape="1">
              <a:gsLst>
                <a:gs pos="0">
                  <a:schemeClr val="accent6">
                    <a:lumMod val="5000"/>
                    <a:lumOff val="95000"/>
                  </a:schemeClr>
                </a:gs>
                <a:gs pos="100000">
                  <a:schemeClr val="bg1">
                    <a:lumMod val="65000"/>
                  </a:schemeClr>
                </a:gs>
              </a:gsLst>
              <a:lin ang="13500000" scaled="1"/>
              <a:tileRect/>
            </a:gradFill>
            <a:ln w="25400">
              <a:gradFill flip="none" rotWithShape="1">
                <a:gsLst>
                  <a:gs pos="0">
                    <a:schemeClr val="accent1">
                      <a:lumMod val="5000"/>
                      <a:lumOff val="95000"/>
                    </a:schemeClr>
                  </a:gs>
                  <a:gs pos="100000">
                    <a:schemeClr val="bg1">
                      <a:lumMod val="65000"/>
                    </a:schemeClr>
                  </a:gs>
                </a:gsLst>
                <a:lin ang="2700000" scaled="1"/>
                <a:tileRect/>
              </a:grad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a:solidFill>
                  <a:prstClr val="white"/>
                </a:solidFill>
              </a:endParaRPr>
            </a:p>
          </p:txBody>
        </p:sp>
        <p:sp>
          <p:nvSpPr>
            <p:cNvPr id="17" name="椭圆 138"/>
            <p:cNvSpPr>
              <a:spLocks noChangeAspect="1"/>
            </p:cNvSpPr>
            <p:nvPr/>
          </p:nvSpPr>
          <p:spPr>
            <a:xfrm>
              <a:off x="2452821" y="5942743"/>
              <a:ext cx="1825182" cy="1560320"/>
            </a:xfrm>
            <a:prstGeom prst="ellipse">
              <a:avLst/>
            </a:prstGeom>
            <a:gradFill flip="none" rotWithShape="1">
              <a:gsLst>
                <a:gs pos="0">
                  <a:schemeClr val="bg1"/>
                </a:gs>
                <a:gs pos="100000">
                  <a:schemeClr val="bg1">
                    <a:lumMod val="65000"/>
                  </a:schemeClr>
                </a:gs>
              </a:gsLst>
              <a:lin ang="13500000" scaled="1"/>
              <a:tileRect/>
            </a:gradFill>
            <a:ln w="25400">
              <a:gradFill flip="none" rotWithShape="1">
                <a:gsLst>
                  <a:gs pos="0">
                    <a:schemeClr val="bg1"/>
                  </a:gs>
                  <a:gs pos="100000">
                    <a:schemeClr val="tx1">
                      <a:lumMod val="65000"/>
                      <a:lumOff val="35000"/>
                    </a:schemeClr>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a:solidFill>
                  <a:prstClr val="white"/>
                </a:solidFill>
              </a:endParaRPr>
            </a:p>
          </p:txBody>
        </p:sp>
        <p:sp>
          <p:nvSpPr>
            <p:cNvPr id="18" name="文本框 139"/>
            <p:cNvSpPr txBox="1"/>
            <p:nvPr/>
          </p:nvSpPr>
          <p:spPr>
            <a:xfrm>
              <a:off x="2747803" y="6167826"/>
              <a:ext cx="1289726" cy="1015663"/>
            </a:xfrm>
            <a:prstGeom prst="rect">
              <a:avLst/>
            </a:prstGeom>
            <a:noFill/>
          </p:spPr>
          <p:txBody>
            <a:bodyPr wrap="square" rtlCol="0">
              <a:spAutoFit/>
            </a:bodyPr>
            <a:lstStyle/>
            <a:p>
              <a:r>
                <a:rPr lang="en-US" altLang="zh-CN" sz="6000" dirty="0">
                  <a:solidFill>
                    <a:srgbClr val="0070C0"/>
                  </a:solidFill>
                  <a:latin typeface="Impact" panose="020B0806030902050204" pitchFamily="34" charset="0"/>
                </a:rPr>
                <a:t>03</a:t>
              </a:r>
              <a:endParaRPr lang="zh-CN" altLang="en-US" sz="6000" dirty="0">
                <a:solidFill>
                  <a:srgbClr val="0070C0"/>
                </a:solidFill>
                <a:latin typeface="Impact" panose="020B0806030902050204" pitchFamily="34" charset="0"/>
              </a:endParaRPr>
            </a:p>
          </p:txBody>
        </p:sp>
        <p:sp>
          <p:nvSpPr>
            <p:cNvPr id="19" name="文本框 140"/>
            <p:cNvSpPr txBox="1"/>
            <p:nvPr/>
          </p:nvSpPr>
          <p:spPr>
            <a:xfrm>
              <a:off x="4158332" y="6360089"/>
              <a:ext cx="3710078" cy="738664"/>
            </a:xfrm>
            <a:prstGeom prst="rect">
              <a:avLst/>
            </a:prstGeom>
            <a:noFill/>
          </p:spPr>
          <p:txBody>
            <a:bodyPr wrap="square" rtlCol="0">
              <a:spAutoFit/>
            </a:bodyPr>
            <a:lstStyle/>
            <a:p>
              <a:r>
                <a:rPr lang="en-US" altLang="zh-CN" sz="4200" b="1" dirty="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LUYỆN TẬP</a:t>
              </a:r>
              <a:endParaRPr lang="zh-CN" altLang="en-US" sz="4200" b="1" dirty="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69025" y="-197728"/>
            <a:ext cx="4301363" cy="4301363"/>
          </a:xfrm>
          <a:prstGeom prst="rect">
            <a:avLst/>
          </a:prstGeom>
        </p:spPr>
      </p:pic>
      <p:grpSp>
        <p:nvGrpSpPr>
          <p:cNvPr id="5" name="Group 4"/>
          <p:cNvGrpSpPr/>
          <p:nvPr/>
        </p:nvGrpSpPr>
        <p:grpSpPr>
          <a:xfrm>
            <a:off x="3518038" y="495301"/>
            <a:ext cx="14401800" cy="2416070"/>
            <a:chOff x="3518038" y="495301"/>
            <a:chExt cx="14401800" cy="2416070"/>
          </a:xfrm>
        </p:grpSpPr>
        <p:sp>
          <p:nvSpPr>
            <p:cNvPr id="4" name="Rounded Rectangular Callout 3"/>
            <p:cNvSpPr/>
            <p:nvPr/>
          </p:nvSpPr>
          <p:spPr>
            <a:xfrm>
              <a:off x="3518038" y="495301"/>
              <a:ext cx="14401800" cy="2416070"/>
            </a:xfrm>
            <a:prstGeom prst="wedgeRoundRectCallout">
              <a:avLst>
                <a:gd name="adj1" fmla="val -60450"/>
                <a:gd name="adj2" fmla="val -6689"/>
                <a:gd name="adj3" fmla="val 16667"/>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651388" y="800100"/>
              <a:ext cx="14027012" cy="1569660"/>
            </a:xfrm>
            <a:prstGeom prst="rect">
              <a:avLst/>
            </a:prstGeom>
          </p:spPr>
          <p:txBody>
            <a:bodyPr wrap="square">
              <a:spAutoFit/>
            </a:bodyPr>
            <a:lstStyle/>
            <a:p>
              <a:r>
                <a:rPr lang="en-US" sz="4800">
                  <a:latin typeface="Times New Roman" panose="02020603050405020304" pitchFamily="18" charset="0"/>
                  <a:ea typeface="Arial" panose="020B0604020202020204" pitchFamily="34" charset="0"/>
                </a:rPr>
                <a:t>Đánh giá vai trò của Nguyễn Ái Quốc đối với việc thành lập Đảng Cộng sản Việt Nam.</a:t>
              </a:r>
              <a:endParaRPr lang="en-US" sz="4800"/>
            </a:p>
          </p:txBody>
        </p:sp>
      </p:grpSp>
      <p:sp>
        <p:nvSpPr>
          <p:cNvPr id="3" name="Rectangle 2"/>
          <p:cNvSpPr/>
          <p:nvPr/>
        </p:nvSpPr>
        <p:spPr>
          <a:xfrm>
            <a:off x="76200" y="4796664"/>
            <a:ext cx="18135600" cy="479394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indent="457200" algn="just">
              <a:lnSpc>
                <a:spcPct val="115000"/>
              </a:lnSpc>
              <a:spcAft>
                <a:spcPts val="0"/>
              </a:spcAft>
            </a:pPr>
            <a:r>
              <a:rPr lang="en-US" sz="5400">
                <a:latin typeface="Times New Roman" panose="02020603050405020304" pitchFamily="18" charset="0"/>
                <a:ea typeface="Arial" panose="020B0604020202020204" pitchFamily="34" charset="0"/>
                <a:cs typeface="Times New Roman" panose="02020603050405020304" pitchFamily="18" charset="0"/>
              </a:rPr>
              <a:t>Vai trò của Nguyễn Ái Quốc đối với việc thành lập Đảng Cộng sản Việt Nam là Người trực tiếp tổ chức các lớp học đào tạo cán bộ về lí luận cách mạng vô sản tại Quảng Châu, từng bước tháo gỡ những bất đồng của các tổ chức cộng sản để thống nhất thành một tổ chức Đảng đó là Đảng Cộng sản Việt Nam.</a:t>
            </a:r>
          </a:p>
        </p:txBody>
      </p:sp>
    </p:spTree>
    <p:extLst>
      <p:ext uri="{BB962C8B-B14F-4D97-AF65-F5344CB8AC3E}">
        <p14:creationId xmlns:p14="http://schemas.microsoft.com/office/powerpoint/2010/main" val="20611716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1562100"/>
            <a:ext cx="18059400" cy="2428357"/>
          </a:xfrm>
          <a:prstGeom prst="rect">
            <a:avLst/>
          </a:prstGeom>
        </p:spPr>
        <p:txBody>
          <a:bodyPr wrap="square">
            <a:spAutoFit/>
          </a:bodyPr>
          <a:lstStyle/>
          <a:p>
            <a:pPr indent="457200" algn="just">
              <a:lnSpc>
                <a:spcPct val="115000"/>
              </a:lnSpc>
              <a:spcAft>
                <a:spcPts val="0"/>
              </a:spcAft>
            </a:pPr>
            <a:r>
              <a:rPr lang="en-US" sz="4400">
                <a:latin typeface="Times New Roman" panose="02020603050405020304" pitchFamily="18" charset="0"/>
                <a:ea typeface="Arial" panose="020B0604020202020204" pitchFamily="34" charset="0"/>
                <a:cs typeface="Times New Roman" panose="02020603050405020304" pitchFamily="18" charset="0"/>
              </a:rPr>
              <a:t>Từ thông tin trong bài, hãy làm sáng tỏ nhận định: “Đảng Cộng sản Việt Nam ra đời là bước ngoặt lịch sử chấm dứt sự khủng hoảng về đường lối cứu nước và giai cấp lãnh đạo của cách mạng Việt Nam”</a:t>
            </a:r>
          </a:p>
        </p:txBody>
      </p:sp>
      <p:sp>
        <p:nvSpPr>
          <p:cNvPr id="4" name="Rectangle 3"/>
          <p:cNvSpPr/>
          <p:nvPr/>
        </p:nvSpPr>
        <p:spPr>
          <a:xfrm>
            <a:off x="7315200" y="647700"/>
            <a:ext cx="4639412" cy="769441"/>
          </a:xfrm>
          <a:prstGeom prst="rect">
            <a:avLst/>
          </a:prstGeom>
        </p:spPr>
        <p:txBody>
          <a:bodyPr wrap="none">
            <a:spAutoFit/>
          </a:bodyPr>
          <a:lstStyle/>
          <a:p>
            <a:pPr algn="ctr"/>
            <a:r>
              <a:rPr lang="en-US" sz="4400" b="1">
                <a:solidFill>
                  <a:srgbClr val="FF0000"/>
                </a:solidFill>
                <a:latin typeface="Times New Roman" panose="02020603050405020304" pitchFamily="18" charset="0"/>
                <a:cs typeface="Times New Roman" panose="02020603050405020304" pitchFamily="18" charset="0"/>
              </a:rPr>
              <a:t>Thảo luận nhóm : </a:t>
            </a:r>
          </a:p>
        </p:txBody>
      </p:sp>
      <p:sp>
        <p:nvSpPr>
          <p:cNvPr id="5" name="Rectangle 4"/>
          <p:cNvSpPr/>
          <p:nvPr/>
        </p:nvSpPr>
        <p:spPr>
          <a:xfrm>
            <a:off x="381000" y="6515100"/>
            <a:ext cx="17373600" cy="288264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indent="457200" algn="just">
              <a:lnSpc>
                <a:spcPct val="115000"/>
              </a:lnSpc>
              <a:spcAft>
                <a:spcPts val="0"/>
              </a:spcAft>
            </a:pPr>
            <a:r>
              <a:rPr lang="en-US" sz="5400">
                <a:latin typeface="Times New Roman" panose="02020603050405020304" pitchFamily="18" charset="0"/>
                <a:ea typeface="Arial" panose="020B0604020202020204" pitchFamily="34" charset="0"/>
                <a:cs typeface="Times New Roman" panose="02020603050405020304" pitchFamily="18" charset="0"/>
              </a:rPr>
              <a:t>Đảng Cộng sản ra đời đã tìm ra đường lối cứu nước cho dân tộc là con đường cách mạng vô sản: Giai cấp lãnh đạo là giai cấp vô sản với “đội tiên phong” là Đảng Cộng sản Việt Nam.</a:t>
            </a:r>
          </a:p>
        </p:txBody>
      </p:sp>
      <p:pic>
        <p:nvPicPr>
          <p:cNvPr id="6" name="Picture 5"/>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030200" y="3340267"/>
            <a:ext cx="4564791" cy="2385471"/>
          </a:xfrm>
          <a:prstGeom prst="rect">
            <a:avLst/>
          </a:prstGeom>
        </p:spPr>
      </p:pic>
      <p:sp>
        <p:nvSpPr>
          <p:cNvPr id="7" name="Freeform 4"/>
          <p:cNvSpPr/>
          <p:nvPr/>
        </p:nvSpPr>
        <p:spPr>
          <a:xfrm rot="17225087">
            <a:off x="15165222" y="-1869679"/>
            <a:ext cx="2899267" cy="3739358"/>
          </a:xfrm>
          <a:custGeom>
            <a:avLst/>
            <a:gdLst/>
            <a:ahLst/>
            <a:cxnLst/>
            <a:rect l="l" t="t" r="r" b="b"/>
            <a:pathLst>
              <a:path w="4971331" h="5546110">
                <a:moveTo>
                  <a:pt x="0" y="0"/>
                </a:moveTo>
                <a:lnTo>
                  <a:pt x="4971331" y="0"/>
                </a:lnTo>
                <a:lnTo>
                  <a:pt x="4971331" y="5546110"/>
                </a:lnTo>
                <a:lnTo>
                  <a:pt x="0" y="5546110"/>
                </a:lnTo>
                <a:lnTo>
                  <a:pt x="0" y="0"/>
                </a:lnTo>
                <a:close/>
              </a:path>
            </a:pathLst>
          </a:custGeom>
          <a:blipFill>
            <a:blip r:embed="rId3">
              <a:extLst>
                <a:ext uri="{96DAC541-7B7A-43D3-8B79-37D633B846F1}">
                  <asvg:svgBlip xmlns:asvg="http://schemas.microsoft.com/office/drawing/2016/SVG/main" xmlns="" r:embed="rId5"/>
                </a:ext>
              </a:extLst>
            </a:blip>
            <a:stretch>
              <a:fillRect/>
            </a:stretch>
          </a:blipFill>
        </p:spPr>
      </p:sp>
      <p:sp>
        <p:nvSpPr>
          <p:cNvPr id="8" name="Freeform 5"/>
          <p:cNvSpPr/>
          <p:nvPr/>
        </p:nvSpPr>
        <p:spPr>
          <a:xfrm rot="1730531">
            <a:off x="333059" y="-729942"/>
            <a:ext cx="1572856" cy="1785307"/>
          </a:xfrm>
          <a:custGeom>
            <a:avLst/>
            <a:gdLst/>
            <a:ahLst/>
            <a:cxnLst/>
            <a:rect l="l" t="t" r="r" b="b"/>
            <a:pathLst>
              <a:path w="2696953" h="2647917">
                <a:moveTo>
                  <a:pt x="0" y="0"/>
                </a:moveTo>
                <a:lnTo>
                  <a:pt x="2696952" y="0"/>
                </a:lnTo>
                <a:lnTo>
                  <a:pt x="2696952" y="2647917"/>
                </a:lnTo>
                <a:lnTo>
                  <a:pt x="0" y="2647917"/>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pic>
        <p:nvPicPr>
          <p:cNvPr id="9" name="Picture 8"/>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666304" y="0"/>
            <a:ext cx="1629846" cy="1629846"/>
          </a:xfrm>
          <a:prstGeom prst="rect">
            <a:avLst/>
          </a:prstGeom>
        </p:spPr>
      </p:pic>
      <p:sp>
        <p:nvSpPr>
          <p:cNvPr id="10" name="Rectangle 9"/>
          <p:cNvSpPr/>
          <p:nvPr/>
        </p:nvSpPr>
        <p:spPr>
          <a:xfrm>
            <a:off x="6001271" y="1428863"/>
            <a:ext cx="959912" cy="266474"/>
          </a:xfrm>
          <a:prstGeom prst="rect">
            <a:avLst/>
          </a:prstGeom>
          <a:solidFill>
            <a:srgbClr val="FDF9EC"/>
          </a:solidFill>
          <a:ln>
            <a:solidFill>
              <a:srgbClr val="FDF9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50315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37"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outVertic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2057400" y="2739810"/>
            <a:ext cx="14693871" cy="4859370"/>
            <a:chOff x="0" y="0"/>
            <a:chExt cx="6350000" cy="6350000"/>
          </a:xfrm>
        </p:grpSpPr>
        <p:sp>
          <p:nvSpPr>
            <p:cNvPr id="4" name="Freeform 4"/>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6FBBED"/>
            </a:solidFill>
          </p:spPr>
        </p:sp>
      </p:grpSp>
      <p:sp>
        <p:nvSpPr>
          <p:cNvPr id="6" name="Freeform 6"/>
          <p:cNvSpPr/>
          <p:nvPr/>
        </p:nvSpPr>
        <p:spPr>
          <a:xfrm rot="14436404">
            <a:off x="14048860" y="2438942"/>
            <a:ext cx="2226951" cy="1716776"/>
          </a:xfrm>
          <a:custGeom>
            <a:avLst/>
            <a:gdLst/>
            <a:ahLst/>
            <a:cxnLst/>
            <a:rect l="l" t="t" r="r" b="b"/>
            <a:pathLst>
              <a:path w="2226951" h="1716776">
                <a:moveTo>
                  <a:pt x="0" y="0"/>
                </a:moveTo>
                <a:lnTo>
                  <a:pt x="2226950" y="0"/>
                </a:lnTo>
                <a:lnTo>
                  <a:pt x="2226950" y="1716777"/>
                </a:lnTo>
                <a:lnTo>
                  <a:pt x="0" y="171677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8" name="Group 7"/>
          <p:cNvGrpSpPr/>
          <p:nvPr/>
        </p:nvGrpSpPr>
        <p:grpSpPr>
          <a:xfrm>
            <a:off x="5791200" y="3543300"/>
            <a:ext cx="7315200" cy="3124200"/>
            <a:chOff x="8682815" y="5483738"/>
            <a:chExt cx="6747688" cy="2507655"/>
          </a:xfrm>
        </p:grpSpPr>
        <p:sp>
          <p:nvSpPr>
            <p:cNvPr id="9" name="椭圆 141"/>
            <p:cNvSpPr>
              <a:spLocks noChangeAspect="1"/>
            </p:cNvSpPr>
            <p:nvPr/>
          </p:nvSpPr>
          <p:spPr>
            <a:xfrm>
              <a:off x="8682815" y="5483738"/>
              <a:ext cx="2933328" cy="2507655"/>
            </a:xfrm>
            <a:prstGeom prst="ellipse">
              <a:avLst/>
            </a:prstGeom>
            <a:solidFill>
              <a:schemeClr val="bg1"/>
            </a:solidFill>
            <a:ln>
              <a:noFill/>
            </a:ln>
            <a:effectLst>
              <a:outerShdw blurRad="635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a:solidFill>
                  <a:prstClr val="white"/>
                </a:solidFill>
              </a:endParaRPr>
            </a:p>
          </p:txBody>
        </p:sp>
        <p:sp>
          <p:nvSpPr>
            <p:cNvPr id="10" name="椭圆 142"/>
            <p:cNvSpPr>
              <a:spLocks noChangeAspect="1"/>
            </p:cNvSpPr>
            <p:nvPr/>
          </p:nvSpPr>
          <p:spPr>
            <a:xfrm>
              <a:off x="8682815" y="5483738"/>
              <a:ext cx="2933328" cy="2507655"/>
            </a:xfrm>
            <a:prstGeom prst="ellipse">
              <a:avLst/>
            </a:prstGeom>
            <a:solidFill>
              <a:schemeClr val="accent6"/>
            </a:solidFill>
            <a:ln>
              <a:noFill/>
            </a:ln>
            <a:effectLst>
              <a:innerShdw blurRad="114300" dist="1143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a:solidFill>
                  <a:prstClr val="white"/>
                </a:solidFill>
              </a:endParaRPr>
            </a:p>
          </p:txBody>
        </p:sp>
        <p:sp>
          <p:nvSpPr>
            <p:cNvPr id="11" name="椭圆 143"/>
            <p:cNvSpPr>
              <a:spLocks noChangeAspect="1"/>
            </p:cNvSpPr>
            <p:nvPr/>
          </p:nvSpPr>
          <p:spPr>
            <a:xfrm>
              <a:off x="8996752" y="5753738"/>
              <a:ext cx="2281478" cy="1950399"/>
            </a:xfrm>
            <a:prstGeom prst="ellipse">
              <a:avLst/>
            </a:prstGeom>
            <a:gradFill flip="none" rotWithShape="1">
              <a:gsLst>
                <a:gs pos="0">
                  <a:schemeClr val="accent6">
                    <a:lumMod val="5000"/>
                    <a:lumOff val="95000"/>
                  </a:schemeClr>
                </a:gs>
                <a:gs pos="100000">
                  <a:schemeClr val="bg1">
                    <a:lumMod val="65000"/>
                  </a:schemeClr>
                </a:gs>
              </a:gsLst>
              <a:lin ang="2700000" scaled="1"/>
              <a:tileRect/>
            </a:gradFill>
            <a:ln w="25400">
              <a:gradFill flip="none" rotWithShape="1">
                <a:gsLst>
                  <a:gs pos="0">
                    <a:schemeClr val="accent1">
                      <a:lumMod val="5000"/>
                      <a:lumOff val="95000"/>
                    </a:schemeClr>
                  </a:gs>
                  <a:gs pos="100000">
                    <a:schemeClr val="bg1">
                      <a:lumMod val="65000"/>
                    </a:schemeClr>
                  </a:gs>
                </a:gsLst>
                <a:lin ang="135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a:solidFill>
                  <a:prstClr val="white"/>
                </a:solidFill>
              </a:endParaRPr>
            </a:p>
          </p:txBody>
        </p:sp>
        <p:sp>
          <p:nvSpPr>
            <p:cNvPr id="12" name="任意多边形 144"/>
            <p:cNvSpPr/>
            <p:nvPr/>
          </p:nvSpPr>
          <p:spPr>
            <a:xfrm>
              <a:off x="9930453" y="5942743"/>
              <a:ext cx="5500050" cy="1560320"/>
            </a:xfrm>
            <a:custGeom>
              <a:avLst/>
              <a:gdLst>
                <a:gd name="connsiteX0" fmla="*/ 0 w 2527652"/>
                <a:gd name="connsiteY0" fmla="*/ 0 h 1008000"/>
                <a:gd name="connsiteX1" fmla="*/ 2023652 w 2527652"/>
                <a:gd name="connsiteY1" fmla="*/ 0 h 1008000"/>
                <a:gd name="connsiteX2" fmla="*/ 2527652 w 2527652"/>
                <a:gd name="connsiteY2" fmla="*/ 504000 h 1008000"/>
                <a:gd name="connsiteX3" fmla="*/ 2023652 w 2527652"/>
                <a:gd name="connsiteY3" fmla="*/ 1008000 h 1008000"/>
                <a:gd name="connsiteX4" fmla="*/ 0 w 2527652"/>
                <a:gd name="connsiteY4" fmla="*/ 1008000 h 100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7652" h="1008000">
                  <a:moveTo>
                    <a:pt x="0" y="0"/>
                  </a:moveTo>
                  <a:lnTo>
                    <a:pt x="2023652" y="0"/>
                  </a:lnTo>
                  <a:cubicBezTo>
                    <a:pt x="2302004" y="0"/>
                    <a:pt x="2527652" y="225648"/>
                    <a:pt x="2527652" y="504000"/>
                  </a:cubicBezTo>
                  <a:cubicBezTo>
                    <a:pt x="2527652" y="782352"/>
                    <a:pt x="2302004" y="1008000"/>
                    <a:pt x="2023652" y="1008000"/>
                  </a:cubicBezTo>
                  <a:lnTo>
                    <a:pt x="0" y="1008000"/>
                  </a:lnTo>
                  <a:close/>
                </a:path>
              </a:pathLst>
            </a:custGeom>
            <a:gradFill flip="none" rotWithShape="1">
              <a:gsLst>
                <a:gs pos="0">
                  <a:schemeClr val="accent6">
                    <a:lumMod val="5000"/>
                    <a:lumOff val="95000"/>
                  </a:schemeClr>
                </a:gs>
                <a:gs pos="100000">
                  <a:schemeClr val="bg1">
                    <a:lumMod val="65000"/>
                  </a:schemeClr>
                </a:gs>
              </a:gsLst>
              <a:lin ang="13500000" scaled="1"/>
              <a:tileRect/>
            </a:gradFill>
            <a:ln w="25400">
              <a:gradFill flip="none" rotWithShape="1">
                <a:gsLst>
                  <a:gs pos="0">
                    <a:schemeClr val="accent1">
                      <a:lumMod val="5000"/>
                      <a:lumOff val="95000"/>
                    </a:schemeClr>
                  </a:gs>
                  <a:gs pos="100000">
                    <a:schemeClr val="bg1">
                      <a:lumMod val="65000"/>
                    </a:schemeClr>
                  </a:gs>
                </a:gsLst>
                <a:lin ang="2700000" scaled="1"/>
                <a:tileRect/>
              </a:grad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a:solidFill>
                  <a:prstClr val="white"/>
                </a:solidFill>
              </a:endParaRPr>
            </a:p>
          </p:txBody>
        </p:sp>
        <p:sp>
          <p:nvSpPr>
            <p:cNvPr id="13" name="椭圆 145"/>
            <p:cNvSpPr>
              <a:spLocks noChangeAspect="1"/>
            </p:cNvSpPr>
            <p:nvPr/>
          </p:nvSpPr>
          <p:spPr>
            <a:xfrm>
              <a:off x="9216507" y="5942743"/>
              <a:ext cx="1825182" cy="1560320"/>
            </a:xfrm>
            <a:prstGeom prst="ellipse">
              <a:avLst/>
            </a:prstGeom>
            <a:gradFill flip="none" rotWithShape="1">
              <a:gsLst>
                <a:gs pos="0">
                  <a:schemeClr val="bg1"/>
                </a:gs>
                <a:gs pos="100000">
                  <a:schemeClr val="bg1">
                    <a:lumMod val="65000"/>
                  </a:schemeClr>
                </a:gs>
              </a:gsLst>
              <a:lin ang="13500000" scaled="1"/>
              <a:tileRect/>
            </a:gradFill>
            <a:ln w="25400">
              <a:gradFill flip="none" rotWithShape="1">
                <a:gsLst>
                  <a:gs pos="0">
                    <a:schemeClr val="bg1"/>
                  </a:gs>
                  <a:gs pos="100000">
                    <a:schemeClr val="tx1">
                      <a:lumMod val="65000"/>
                      <a:lumOff val="35000"/>
                    </a:schemeClr>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a:solidFill>
                  <a:prstClr val="white"/>
                </a:solidFill>
              </a:endParaRPr>
            </a:p>
          </p:txBody>
        </p:sp>
        <p:sp>
          <p:nvSpPr>
            <p:cNvPr id="14" name="文本框 146"/>
            <p:cNvSpPr txBox="1"/>
            <p:nvPr/>
          </p:nvSpPr>
          <p:spPr>
            <a:xfrm>
              <a:off x="9660501" y="6281181"/>
              <a:ext cx="1261517" cy="1015663"/>
            </a:xfrm>
            <a:prstGeom prst="rect">
              <a:avLst/>
            </a:prstGeom>
            <a:noFill/>
          </p:spPr>
          <p:txBody>
            <a:bodyPr wrap="square" rtlCol="0">
              <a:spAutoFit/>
            </a:bodyPr>
            <a:lstStyle/>
            <a:p>
              <a:r>
                <a:rPr lang="en-US" altLang="zh-CN" sz="6000" dirty="0">
                  <a:solidFill>
                    <a:srgbClr val="009900">
                      <a:lumMod val="75000"/>
                    </a:srgbClr>
                  </a:solidFill>
                  <a:latin typeface="Impact" panose="020B0806030902050204" pitchFamily="34" charset="0"/>
                </a:rPr>
                <a:t>04</a:t>
              </a:r>
              <a:endParaRPr lang="zh-CN" altLang="en-US" sz="6000" dirty="0">
                <a:solidFill>
                  <a:srgbClr val="009900">
                    <a:lumMod val="75000"/>
                  </a:srgbClr>
                </a:solidFill>
                <a:latin typeface="Impact" panose="020B0806030902050204" pitchFamily="34" charset="0"/>
              </a:endParaRPr>
            </a:p>
          </p:txBody>
        </p:sp>
        <p:sp>
          <p:nvSpPr>
            <p:cNvPr id="15" name="文本框 147"/>
            <p:cNvSpPr txBox="1"/>
            <p:nvPr/>
          </p:nvSpPr>
          <p:spPr>
            <a:xfrm>
              <a:off x="10922018" y="6360089"/>
              <a:ext cx="3710078" cy="617596"/>
            </a:xfrm>
            <a:prstGeom prst="rect">
              <a:avLst/>
            </a:prstGeom>
            <a:noFill/>
          </p:spPr>
          <p:txBody>
            <a:bodyPr wrap="square" rtlCol="0">
              <a:spAutoFit/>
            </a:bodyPr>
            <a:lstStyle/>
            <a:p>
              <a:r>
                <a:rPr lang="en-US" altLang="zh-CN" sz="4400" b="1" dirty="0">
                  <a:solidFill>
                    <a:srgbClr val="009900">
                      <a:lumMod val="75000"/>
                    </a:srgbClr>
                  </a:solidFill>
                  <a:latin typeface="Times New Roman" panose="02020603050405020304" pitchFamily="18" charset="0"/>
                  <a:ea typeface="微软雅黑" panose="020B0503020204020204" pitchFamily="34" charset="-122"/>
                  <a:cs typeface="Times New Roman" panose="02020603050405020304" pitchFamily="18" charset="0"/>
                </a:rPr>
                <a:t> VẬN DỤNG</a:t>
              </a:r>
              <a:endParaRPr lang="zh-CN" altLang="en-US" sz="4400" b="1" dirty="0">
                <a:solidFill>
                  <a:srgbClr val="009900">
                    <a:lumMod val="75000"/>
                  </a:srgbClr>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p:cNvSpPr/>
          <p:nvPr/>
        </p:nvSpPr>
        <p:spPr>
          <a:xfrm rot="174876">
            <a:off x="716738" y="843880"/>
            <a:ext cx="16931621" cy="8789298"/>
          </a:xfrm>
          <a:prstGeom prst="rect">
            <a:avLst/>
          </a:prstGeom>
          <a:solidFill>
            <a:srgbClr val="BDE3B3"/>
          </a:solidFill>
        </p:spPr>
      </p:sp>
      <p:sp>
        <p:nvSpPr>
          <p:cNvPr id="5" name="Freeform 5"/>
          <p:cNvSpPr/>
          <p:nvPr/>
        </p:nvSpPr>
        <p:spPr>
          <a:xfrm>
            <a:off x="17106" y="-114300"/>
            <a:ext cx="3124200" cy="990600"/>
          </a:xfrm>
          <a:custGeom>
            <a:avLst/>
            <a:gdLst/>
            <a:ahLst/>
            <a:cxnLst/>
            <a:rect l="l" t="t" r="r" b="b"/>
            <a:pathLst>
              <a:path w="1673780" h="587345">
                <a:moveTo>
                  <a:pt x="0" y="0"/>
                </a:moveTo>
                <a:lnTo>
                  <a:pt x="1673780" y="0"/>
                </a:lnTo>
                <a:lnTo>
                  <a:pt x="1673780" y="587344"/>
                </a:lnTo>
                <a:lnTo>
                  <a:pt x="0" y="58734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8" name="TextBox 7"/>
          <p:cNvSpPr txBox="1"/>
          <p:nvPr/>
        </p:nvSpPr>
        <p:spPr>
          <a:xfrm>
            <a:off x="1313094" y="1226402"/>
            <a:ext cx="5557932" cy="830997"/>
          </a:xfrm>
          <a:prstGeom prst="rect">
            <a:avLst/>
          </a:prstGeom>
          <a:noFill/>
        </p:spPr>
        <p:txBody>
          <a:bodyPr wrap="none" rtlCol="0">
            <a:spAutoFit/>
          </a:bodyPr>
          <a:lstStyle/>
          <a:p>
            <a:pPr marL="685800" indent="-685800">
              <a:buFont typeface="Wingdings" panose="05000000000000000000" pitchFamily="2" charset="2"/>
              <a:buChar char="Ø"/>
            </a:pPr>
            <a:r>
              <a:rPr lang="en-US" sz="4800" b="1" smtClean="0">
                <a:latin typeface="Times New Roman" panose="02020603050405020304" pitchFamily="18" charset="0"/>
                <a:cs typeface="Times New Roman" panose="02020603050405020304" pitchFamily="18" charset="0"/>
              </a:rPr>
              <a:t>Hướng dẫ về nhà </a:t>
            </a:r>
            <a:endParaRPr lang="en-US" sz="4800" b="1">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047876" y="154839"/>
            <a:ext cx="2143125" cy="2143125"/>
          </a:xfrm>
          <a:prstGeom prst="rect">
            <a:avLst/>
          </a:prstGeom>
        </p:spPr>
      </p:pic>
      <p:sp>
        <p:nvSpPr>
          <p:cNvPr id="3" name="TextBox 2"/>
          <p:cNvSpPr txBox="1"/>
          <p:nvPr/>
        </p:nvSpPr>
        <p:spPr>
          <a:xfrm>
            <a:off x="1037601" y="2247900"/>
            <a:ext cx="16306800" cy="1938992"/>
          </a:xfrm>
          <a:prstGeom prst="rect">
            <a:avLst/>
          </a:prstGeom>
          <a:noFill/>
        </p:spPr>
        <p:txBody>
          <a:bodyPr wrap="square" rtlCol="0">
            <a:spAutoFit/>
          </a:bodyPr>
          <a:lstStyle/>
          <a:p>
            <a:pPr algn="just"/>
            <a:r>
              <a:rPr lang="vi-VN" sz="4000" smtClean="0">
                <a:latin typeface="Times New Roman" panose="02020603050405020304" pitchFamily="18" charset="0"/>
                <a:cs typeface="Times New Roman" panose="02020603050405020304" pitchFamily="18" charset="0"/>
              </a:rPr>
              <a:t>- </a:t>
            </a:r>
            <a:r>
              <a:rPr lang="en-US" sz="4000" smtClean="0">
                <a:latin typeface="Times New Roman" panose="02020603050405020304" pitchFamily="18" charset="0"/>
                <a:cs typeface="Times New Roman" panose="02020603050405020304" pitchFamily="18" charset="0"/>
              </a:rPr>
              <a:t>Sưu tầm thông tin từ sách, báo, internet, thiết kế sơ đồ tư duy hoặc tạo poster giới thiệu những sự kiện chính trong hành trình tìm đường cứu nước</a:t>
            </a:r>
            <a:r>
              <a:rPr lang="vi-VN" sz="4000" smtClean="0">
                <a:latin typeface="Times New Roman" panose="02020603050405020304" pitchFamily="18" charset="0"/>
                <a:cs typeface="Times New Roman" panose="02020603050405020304" pitchFamily="18" charset="0"/>
              </a:rPr>
              <a:t>, </a:t>
            </a:r>
            <a:r>
              <a:rPr lang="en-US" sz="4000" smtClean="0">
                <a:latin typeface="Times New Roman" panose="02020603050405020304" pitchFamily="18" charset="0"/>
                <a:cs typeface="Times New Roman" panose="02020603050405020304" pitchFamily="18" charset="0"/>
              </a:rPr>
              <a:t>hoạt động cách mạng của Nguyễn Ái Quốc từ năm 1918 đến năm 1930</a:t>
            </a:r>
            <a:r>
              <a:rPr lang="vi-VN" sz="4000" smtClean="0">
                <a:latin typeface="Times New Roman" panose="02020603050405020304" pitchFamily="18" charset="0"/>
                <a:cs typeface="Times New Roman" panose="02020603050405020304" pitchFamily="18" charset="0"/>
              </a:rPr>
              <a:t>?</a:t>
            </a:r>
            <a:endParaRPr lang="en-US" sz="8800">
              <a:latin typeface="Times New Roman" panose="02020603050405020304" pitchFamily="18" charset="0"/>
              <a:cs typeface="Times New Roman" panose="02020603050405020304" pitchFamily="18" charset="0"/>
            </a:endParaRPr>
          </a:p>
        </p:txBody>
      </p:sp>
      <p:sp>
        <p:nvSpPr>
          <p:cNvPr id="2" name="Rectangle 1"/>
          <p:cNvSpPr/>
          <p:nvPr/>
        </p:nvSpPr>
        <p:spPr>
          <a:xfrm>
            <a:off x="937900" y="4533900"/>
            <a:ext cx="16506201" cy="4745915"/>
          </a:xfrm>
          <a:prstGeom prst="rect">
            <a:avLst/>
          </a:prstGeom>
        </p:spPr>
        <p:txBody>
          <a:bodyPr wrap="square">
            <a:spAutoFit/>
          </a:bodyPr>
          <a:lstStyle/>
          <a:p>
            <a:pPr indent="457200" algn="just">
              <a:lnSpc>
                <a:spcPct val="115000"/>
              </a:lnSpc>
              <a:spcAft>
                <a:spcPts val="0"/>
              </a:spcAft>
            </a:pPr>
            <a:r>
              <a:rPr lang="vi-VN" sz="3800" b="1" i="1" u="sng" smtClean="0">
                <a:latin typeface="Times New Roman" panose="02020603050405020304" pitchFamily="18" charset="0"/>
                <a:ea typeface="Arial" panose="020B0604020202020204" pitchFamily="34" charset="0"/>
                <a:cs typeface="Times New Roman" panose="02020603050405020304" pitchFamily="18" charset="0"/>
              </a:rPr>
              <a:t>Hướng dẫn:</a:t>
            </a:r>
          </a:p>
          <a:p>
            <a:pPr indent="457200" algn="just">
              <a:lnSpc>
                <a:spcPct val="115000"/>
              </a:lnSpc>
              <a:spcAft>
                <a:spcPts val="0"/>
              </a:spcAft>
            </a:pPr>
            <a:r>
              <a:rPr lang="en-US" sz="3800" smtClean="0">
                <a:latin typeface="Times New Roman" panose="02020603050405020304" pitchFamily="18" charset="0"/>
                <a:ea typeface="Arial" panose="020B0604020202020204" pitchFamily="34" charset="0"/>
                <a:cs typeface="Times New Roman" panose="02020603050405020304" pitchFamily="18" charset="0"/>
              </a:rPr>
              <a:t>+ </a:t>
            </a:r>
            <a:r>
              <a:rPr lang="en-US" sz="3800">
                <a:latin typeface="Times New Roman" panose="02020603050405020304" pitchFamily="18" charset="0"/>
                <a:ea typeface="Arial" panose="020B0604020202020204" pitchFamily="34" charset="0"/>
                <a:cs typeface="Times New Roman" panose="02020603050405020304" pitchFamily="18" charset="0"/>
              </a:rPr>
              <a:t>Sưu tầm thông tin từ sách, báo, internet những hình ảnh, nội dung tiêu biểu trên chặn đường hoạt động cách mạng của lãnh tụ Nguyễn Ái Quốc ở Pháp, Liên Xô, Trung Quốc.</a:t>
            </a:r>
          </a:p>
          <a:p>
            <a:pPr indent="457200" algn="just">
              <a:lnSpc>
                <a:spcPct val="115000"/>
              </a:lnSpc>
              <a:spcAft>
                <a:spcPts val="0"/>
              </a:spcAft>
            </a:pPr>
            <a:r>
              <a:rPr lang="en-US" sz="3800">
                <a:latin typeface="Times New Roman" panose="02020603050405020304" pitchFamily="18" charset="0"/>
                <a:ea typeface="Arial" panose="020B0604020202020204" pitchFamily="34" charset="0"/>
                <a:cs typeface="Times New Roman" panose="02020603050405020304" pitchFamily="18" charset="0"/>
              </a:rPr>
              <a:t>+ Nội dung sơ đồ hoặc poster nêu được thời gian, địa điểm hoạt động tiêu biểu của Nguyễn Ái Quốc trong hành trình tìm đường cứu nước và ý nghĩa của những hoạt động đó đối với cách mạng Việt Nam.</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1477318" y="692176"/>
            <a:ext cx="15743882" cy="9328124"/>
            <a:chOff x="0" y="0"/>
            <a:chExt cx="6350000" cy="6350000"/>
          </a:xfrm>
        </p:grpSpPr>
        <p:sp>
          <p:nvSpPr>
            <p:cNvPr id="4" name="Freeform 4"/>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69B74"/>
            </a:solidFill>
          </p:spPr>
        </p:sp>
      </p:grpSp>
      <p:sp>
        <p:nvSpPr>
          <p:cNvPr id="8" name="Freeform 8"/>
          <p:cNvSpPr/>
          <p:nvPr/>
        </p:nvSpPr>
        <p:spPr>
          <a:xfrm>
            <a:off x="445122" y="936707"/>
            <a:ext cx="2924014" cy="2730055"/>
          </a:xfrm>
          <a:custGeom>
            <a:avLst/>
            <a:gdLst/>
            <a:ahLst/>
            <a:cxnLst/>
            <a:rect l="l" t="t" r="r" b="b"/>
            <a:pathLst>
              <a:path w="2089166" h="2188650">
                <a:moveTo>
                  <a:pt x="0" y="0"/>
                </a:moveTo>
                <a:lnTo>
                  <a:pt x="2089167" y="0"/>
                </a:lnTo>
                <a:lnTo>
                  <a:pt x="2089167" y="2188650"/>
                </a:lnTo>
                <a:lnTo>
                  <a:pt x="0" y="218865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9" name="Freeform 9"/>
          <p:cNvSpPr/>
          <p:nvPr/>
        </p:nvSpPr>
        <p:spPr>
          <a:xfrm rot="21119277">
            <a:off x="-288722" y="6450"/>
            <a:ext cx="4404535" cy="4536631"/>
          </a:xfrm>
          <a:custGeom>
            <a:avLst/>
            <a:gdLst/>
            <a:ahLst/>
            <a:cxnLst/>
            <a:rect l="l" t="t" r="r" b="b"/>
            <a:pathLst>
              <a:path w="2178945" h="2127443">
                <a:moveTo>
                  <a:pt x="0" y="0"/>
                </a:moveTo>
                <a:lnTo>
                  <a:pt x="2178945" y="0"/>
                </a:lnTo>
                <a:lnTo>
                  <a:pt x="2178945" y="2127443"/>
                </a:lnTo>
                <a:lnTo>
                  <a:pt x="0" y="2127443"/>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0" name="Freeform 10"/>
          <p:cNvSpPr/>
          <p:nvPr/>
        </p:nvSpPr>
        <p:spPr>
          <a:xfrm>
            <a:off x="13792200" y="7962900"/>
            <a:ext cx="3739181" cy="1654609"/>
          </a:xfrm>
          <a:custGeom>
            <a:avLst/>
            <a:gdLst/>
            <a:ahLst/>
            <a:cxnLst/>
            <a:rect l="l" t="t" r="r" b="b"/>
            <a:pathLst>
              <a:path w="1673780" h="587345">
                <a:moveTo>
                  <a:pt x="0" y="0"/>
                </a:moveTo>
                <a:lnTo>
                  <a:pt x="1673780" y="0"/>
                </a:lnTo>
                <a:lnTo>
                  <a:pt x="1673780" y="587344"/>
                </a:lnTo>
                <a:lnTo>
                  <a:pt x="0" y="587344"/>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grpSp>
        <p:nvGrpSpPr>
          <p:cNvPr id="12" name="Google Shape;598;p21"/>
          <p:cNvGrpSpPr/>
          <p:nvPr/>
        </p:nvGrpSpPr>
        <p:grpSpPr>
          <a:xfrm>
            <a:off x="3901413" y="184532"/>
            <a:ext cx="10604071" cy="9394144"/>
            <a:chOff x="2592640" y="-178325"/>
            <a:chExt cx="6998404" cy="6484993"/>
          </a:xfrm>
        </p:grpSpPr>
        <p:sp>
          <p:nvSpPr>
            <p:cNvPr id="13" name="Google Shape;599;p21"/>
            <p:cNvSpPr/>
            <p:nvPr/>
          </p:nvSpPr>
          <p:spPr>
            <a:xfrm>
              <a:off x="3196103" y="384925"/>
              <a:ext cx="5808578" cy="5284340"/>
            </a:xfrm>
            <a:prstGeom prst="diamond">
              <a:avLst/>
            </a:prstGeom>
            <a:solidFill>
              <a:srgbClr val="D9D9D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4" name="Google Shape;600;p21"/>
            <p:cNvSpPr/>
            <p:nvPr/>
          </p:nvSpPr>
          <p:spPr>
            <a:xfrm rot="-2501939">
              <a:off x="2382541" y="974173"/>
              <a:ext cx="3771508" cy="804719"/>
            </a:xfrm>
            <a:prstGeom prst="triangle">
              <a:avLst>
                <a:gd name="adj" fmla="val 50095"/>
              </a:avLst>
            </a:prstGeom>
            <a:solidFill>
              <a:srgbClr val="84EDED"/>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5" name="Google Shape;601;p21"/>
            <p:cNvSpPr/>
            <p:nvPr/>
          </p:nvSpPr>
          <p:spPr>
            <a:xfrm rot="2562316">
              <a:off x="6037199" y="1084330"/>
              <a:ext cx="3695097" cy="634936"/>
            </a:xfrm>
            <a:prstGeom prst="triangle">
              <a:avLst>
                <a:gd name="adj" fmla="val 50000"/>
              </a:avLst>
            </a:prstGeom>
            <a:solidFill>
              <a:srgbClr val="FFD99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6" name="Google Shape;602;p21"/>
            <p:cNvSpPr/>
            <p:nvPr/>
          </p:nvSpPr>
          <p:spPr>
            <a:xfrm rot="8125751" flipH="1">
              <a:off x="5921489" y="4285246"/>
              <a:ext cx="3988176" cy="726461"/>
            </a:xfrm>
            <a:prstGeom prst="triangle">
              <a:avLst>
                <a:gd name="adj" fmla="val 50000"/>
              </a:avLst>
            </a:prstGeom>
            <a:solidFill>
              <a:srgbClr val="84EDED"/>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7" name="Google Shape;603;p21"/>
            <p:cNvSpPr/>
            <p:nvPr/>
          </p:nvSpPr>
          <p:spPr>
            <a:xfrm rot="-8193880" flipH="1">
              <a:off x="2336508" y="4352265"/>
              <a:ext cx="3913836" cy="689991"/>
            </a:xfrm>
            <a:prstGeom prst="triangle">
              <a:avLst>
                <a:gd name="adj" fmla="val 50000"/>
              </a:avLst>
            </a:prstGeom>
            <a:solidFill>
              <a:srgbClr val="FFD99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8" name="Google Shape;604;p21"/>
            <p:cNvSpPr/>
            <p:nvPr/>
          </p:nvSpPr>
          <p:spPr>
            <a:xfrm>
              <a:off x="4155435" y="1283229"/>
              <a:ext cx="3894494" cy="3546679"/>
            </a:xfrm>
            <a:prstGeom prst="ellipse">
              <a:avLst/>
            </a:prstGeom>
            <a:solidFill>
              <a:srgbClr val="FFFFFF"/>
            </a:solidFill>
            <a:ln>
              <a:noFill/>
            </a:ln>
          </p:spPr>
          <p:txBody>
            <a:bodyPr spcFirstLastPara="1" wrap="square" lIns="0" tIns="0" rIns="0" bIns="0" anchor="ctr" anchorCtr="0">
              <a:norm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7F7F7F"/>
                </a:solidFill>
                <a:effectLst/>
                <a:uLnTx/>
                <a:uFillTx/>
                <a:latin typeface="Arial"/>
                <a:ea typeface="Arial"/>
                <a:cs typeface="Arial"/>
                <a:sym typeface="Arial"/>
              </a:endParaRPr>
            </a:p>
          </p:txBody>
        </p:sp>
      </p:grpSp>
      <p:pic>
        <p:nvPicPr>
          <p:cNvPr id="19" name="Google Shape;605;p21" descr="Text&#10;&#10;Description automatically generated"/>
          <p:cNvPicPr preferRelativeResize="0"/>
          <p:nvPr/>
        </p:nvPicPr>
        <p:blipFill rotWithShape="1">
          <a:blip r:embed="rId8">
            <a:alphaModFix/>
          </a:blip>
          <a:srcRect/>
          <a:stretch/>
        </p:blipFill>
        <p:spPr>
          <a:xfrm>
            <a:off x="5137273" y="4024327"/>
            <a:ext cx="7823695" cy="1868456"/>
          </a:xfrm>
          <a:prstGeom prst="rect">
            <a:avLst/>
          </a:prstGeom>
          <a:noFill/>
          <a:ln>
            <a:noFill/>
          </a:ln>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p:tgtEl>
                                          <p:spTgt spid="12"/>
                                        </p:tgtEl>
                                        <p:attrNameLst>
                                          <p:attrName>ppt_w</p:attrName>
                                        </p:attrNameLst>
                                      </p:cBhvr>
                                      <p:tavLst>
                                        <p:tav tm="0">
                                          <p:val>
                                            <p:strVal val="0"/>
                                          </p:val>
                                        </p:tav>
                                        <p:tav tm="100000">
                                          <p:val>
                                            <p:strVal val="#ppt_w"/>
                                          </p:val>
                                        </p:tav>
                                      </p:tavLst>
                                    </p:anim>
                                    <p:anim calcmode="lin" valueType="num">
                                      <p:cBhvr additive="base">
                                        <p:cTn id="8" dur="500"/>
                                        <p:tgtEl>
                                          <p:spTgt spid="12"/>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p:tgtEl>
                                          <p:spTgt spid="19"/>
                                        </p:tgtEl>
                                        <p:attrNameLst>
                                          <p:attrName>ppt_w</p:attrName>
                                        </p:attrNameLst>
                                      </p:cBhvr>
                                      <p:tavLst>
                                        <p:tav tm="0">
                                          <p:val>
                                            <p:strVal val="0"/>
                                          </p:val>
                                        </p:tav>
                                        <p:tav tm="100000">
                                          <p:val>
                                            <p:strVal val="#ppt_w"/>
                                          </p:val>
                                        </p:tav>
                                      </p:tavLst>
                                    </p:anim>
                                    <p:anim calcmode="lin" valueType="num">
                                      <p:cBhvr additive="base">
                                        <p:cTn id="12" dur="500"/>
                                        <p:tgtEl>
                                          <p:spTgt spid="19"/>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7"/>
          <p:cNvSpPr/>
          <p:nvPr/>
        </p:nvSpPr>
        <p:spPr>
          <a:xfrm>
            <a:off x="69811" y="8801100"/>
            <a:ext cx="4273590" cy="1440915"/>
          </a:xfrm>
          <a:custGeom>
            <a:avLst/>
            <a:gdLst/>
            <a:ahLst/>
            <a:cxnLst/>
            <a:rect l="l" t="t" r="r" b="b"/>
            <a:pathLst>
              <a:path w="2831446" h="993580">
                <a:moveTo>
                  <a:pt x="0" y="0"/>
                </a:moveTo>
                <a:lnTo>
                  <a:pt x="2831446" y="0"/>
                </a:lnTo>
                <a:lnTo>
                  <a:pt x="2831446" y="993580"/>
                </a:lnTo>
                <a:lnTo>
                  <a:pt x="0" y="99358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9" name="Freeform 9"/>
          <p:cNvSpPr/>
          <p:nvPr/>
        </p:nvSpPr>
        <p:spPr>
          <a:xfrm>
            <a:off x="3886201" y="40803"/>
            <a:ext cx="6075518" cy="5702647"/>
          </a:xfrm>
          <a:custGeom>
            <a:avLst/>
            <a:gdLst/>
            <a:ahLst/>
            <a:cxnLst/>
            <a:rect l="l" t="t" r="r" b="b"/>
            <a:pathLst>
              <a:path w="2305271" h="2250783">
                <a:moveTo>
                  <a:pt x="0" y="0"/>
                </a:moveTo>
                <a:lnTo>
                  <a:pt x="2305271" y="0"/>
                </a:lnTo>
                <a:lnTo>
                  <a:pt x="2305271" y="2250782"/>
                </a:lnTo>
                <a:lnTo>
                  <a:pt x="0" y="2250782"/>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0" name="Freeform 10"/>
          <p:cNvSpPr/>
          <p:nvPr/>
        </p:nvSpPr>
        <p:spPr>
          <a:xfrm rot="1730531">
            <a:off x="15040859" y="-408376"/>
            <a:ext cx="2696953" cy="2647917"/>
          </a:xfrm>
          <a:custGeom>
            <a:avLst/>
            <a:gdLst/>
            <a:ahLst/>
            <a:cxnLst/>
            <a:rect l="l" t="t" r="r" b="b"/>
            <a:pathLst>
              <a:path w="2696953" h="2647917">
                <a:moveTo>
                  <a:pt x="0" y="0"/>
                </a:moveTo>
                <a:lnTo>
                  <a:pt x="2696952" y="0"/>
                </a:lnTo>
                <a:lnTo>
                  <a:pt x="2696952" y="2647917"/>
                </a:lnTo>
                <a:lnTo>
                  <a:pt x="0" y="2647917"/>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1" name="Freeform 11"/>
          <p:cNvSpPr/>
          <p:nvPr/>
        </p:nvSpPr>
        <p:spPr>
          <a:xfrm rot="-2183370">
            <a:off x="16056476" y="8894917"/>
            <a:ext cx="2757320" cy="1174398"/>
          </a:xfrm>
          <a:custGeom>
            <a:avLst/>
            <a:gdLst/>
            <a:ahLst/>
            <a:cxnLst/>
            <a:rect l="l" t="t" r="r" b="b"/>
            <a:pathLst>
              <a:path w="2665483" h="954727">
                <a:moveTo>
                  <a:pt x="0" y="0"/>
                </a:moveTo>
                <a:lnTo>
                  <a:pt x="2665483" y="0"/>
                </a:lnTo>
                <a:lnTo>
                  <a:pt x="2665483" y="954727"/>
                </a:lnTo>
                <a:lnTo>
                  <a:pt x="0" y="954727"/>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grpSp>
        <p:nvGrpSpPr>
          <p:cNvPr id="12" name="Group 11"/>
          <p:cNvGrpSpPr/>
          <p:nvPr/>
        </p:nvGrpSpPr>
        <p:grpSpPr>
          <a:xfrm>
            <a:off x="5506963" y="1638300"/>
            <a:ext cx="5949276" cy="2507655"/>
            <a:chOff x="1919129" y="2147468"/>
            <a:chExt cx="5949276" cy="2507655"/>
          </a:xfrm>
        </p:grpSpPr>
        <p:sp>
          <p:nvSpPr>
            <p:cNvPr id="13" name="椭圆 148"/>
            <p:cNvSpPr>
              <a:spLocks noChangeAspect="1"/>
            </p:cNvSpPr>
            <p:nvPr/>
          </p:nvSpPr>
          <p:spPr>
            <a:xfrm>
              <a:off x="1919129" y="2147468"/>
              <a:ext cx="2933328" cy="2507655"/>
            </a:xfrm>
            <a:prstGeom prst="ellipse">
              <a:avLst/>
            </a:prstGeom>
            <a:solidFill>
              <a:schemeClr val="bg1"/>
            </a:solidFill>
            <a:ln>
              <a:noFill/>
            </a:ln>
            <a:effectLst>
              <a:outerShdw blurRad="635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a:solidFill>
                  <a:prstClr val="white"/>
                </a:solidFill>
              </a:endParaRPr>
            </a:p>
          </p:txBody>
        </p:sp>
        <p:sp>
          <p:nvSpPr>
            <p:cNvPr id="14" name="椭圆 149"/>
            <p:cNvSpPr>
              <a:spLocks noChangeAspect="1"/>
            </p:cNvSpPr>
            <p:nvPr/>
          </p:nvSpPr>
          <p:spPr>
            <a:xfrm>
              <a:off x="1919129" y="2147468"/>
              <a:ext cx="2933328" cy="2507655"/>
            </a:xfrm>
            <a:prstGeom prst="ellipse">
              <a:avLst/>
            </a:prstGeom>
            <a:solidFill>
              <a:schemeClr val="accent2"/>
            </a:solidFill>
            <a:ln>
              <a:noFill/>
            </a:ln>
            <a:effectLst>
              <a:innerShdw blurRad="114300" dist="1143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a:solidFill>
                  <a:prstClr val="white"/>
                </a:solidFill>
              </a:endParaRPr>
            </a:p>
          </p:txBody>
        </p:sp>
        <p:sp>
          <p:nvSpPr>
            <p:cNvPr id="15" name="椭圆 150"/>
            <p:cNvSpPr>
              <a:spLocks noChangeAspect="1"/>
            </p:cNvSpPr>
            <p:nvPr/>
          </p:nvSpPr>
          <p:spPr>
            <a:xfrm>
              <a:off x="2233066" y="2417468"/>
              <a:ext cx="2281478" cy="1950399"/>
            </a:xfrm>
            <a:prstGeom prst="ellipse">
              <a:avLst/>
            </a:prstGeom>
            <a:gradFill flip="none" rotWithShape="1">
              <a:gsLst>
                <a:gs pos="0">
                  <a:schemeClr val="accent6">
                    <a:lumMod val="5000"/>
                    <a:lumOff val="95000"/>
                  </a:schemeClr>
                </a:gs>
                <a:gs pos="100000">
                  <a:schemeClr val="bg1">
                    <a:lumMod val="65000"/>
                  </a:schemeClr>
                </a:gs>
              </a:gsLst>
              <a:lin ang="2700000" scaled="1"/>
              <a:tileRect/>
            </a:gradFill>
            <a:ln w="25400">
              <a:gradFill flip="none" rotWithShape="1">
                <a:gsLst>
                  <a:gs pos="0">
                    <a:schemeClr val="accent1">
                      <a:lumMod val="5000"/>
                      <a:lumOff val="95000"/>
                    </a:schemeClr>
                  </a:gs>
                  <a:gs pos="100000">
                    <a:schemeClr val="bg1">
                      <a:lumMod val="65000"/>
                    </a:schemeClr>
                  </a:gs>
                </a:gsLst>
                <a:lin ang="135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a:solidFill>
                  <a:prstClr val="white"/>
                </a:solidFill>
              </a:endParaRPr>
            </a:p>
          </p:txBody>
        </p:sp>
        <p:sp>
          <p:nvSpPr>
            <p:cNvPr id="16" name="任意多边形 151"/>
            <p:cNvSpPr/>
            <p:nvPr/>
          </p:nvSpPr>
          <p:spPr>
            <a:xfrm>
              <a:off x="3056867" y="2606468"/>
              <a:ext cx="4811538" cy="1547106"/>
            </a:xfrm>
            <a:custGeom>
              <a:avLst/>
              <a:gdLst>
                <a:gd name="connsiteX0" fmla="*/ 0 w 2527652"/>
                <a:gd name="connsiteY0" fmla="*/ 0 h 1008000"/>
                <a:gd name="connsiteX1" fmla="*/ 2023652 w 2527652"/>
                <a:gd name="connsiteY1" fmla="*/ 0 h 1008000"/>
                <a:gd name="connsiteX2" fmla="*/ 2527652 w 2527652"/>
                <a:gd name="connsiteY2" fmla="*/ 504000 h 1008000"/>
                <a:gd name="connsiteX3" fmla="*/ 2023652 w 2527652"/>
                <a:gd name="connsiteY3" fmla="*/ 1008000 h 1008000"/>
                <a:gd name="connsiteX4" fmla="*/ 0 w 2527652"/>
                <a:gd name="connsiteY4" fmla="*/ 1008000 h 100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7652" h="1008000">
                  <a:moveTo>
                    <a:pt x="0" y="0"/>
                  </a:moveTo>
                  <a:lnTo>
                    <a:pt x="2023652" y="0"/>
                  </a:lnTo>
                  <a:cubicBezTo>
                    <a:pt x="2302004" y="0"/>
                    <a:pt x="2527652" y="225648"/>
                    <a:pt x="2527652" y="504000"/>
                  </a:cubicBezTo>
                  <a:cubicBezTo>
                    <a:pt x="2527652" y="782352"/>
                    <a:pt x="2302004" y="1008000"/>
                    <a:pt x="2023652" y="1008000"/>
                  </a:cubicBezTo>
                  <a:lnTo>
                    <a:pt x="0" y="1008000"/>
                  </a:lnTo>
                  <a:close/>
                </a:path>
              </a:pathLst>
            </a:custGeom>
            <a:gradFill flip="none" rotWithShape="1">
              <a:gsLst>
                <a:gs pos="0">
                  <a:schemeClr val="accent6">
                    <a:lumMod val="5000"/>
                    <a:lumOff val="95000"/>
                  </a:schemeClr>
                </a:gs>
                <a:gs pos="100000">
                  <a:schemeClr val="bg1">
                    <a:lumMod val="65000"/>
                  </a:schemeClr>
                </a:gs>
              </a:gsLst>
              <a:lin ang="13500000" scaled="1"/>
              <a:tileRect/>
            </a:gradFill>
            <a:ln w="25400">
              <a:gradFill flip="none" rotWithShape="1">
                <a:gsLst>
                  <a:gs pos="0">
                    <a:schemeClr val="accent1">
                      <a:lumMod val="5000"/>
                      <a:lumOff val="95000"/>
                    </a:schemeClr>
                  </a:gs>
                  <a:gs pos="100000">
                    <a:schemeClr val="bg1">
                      <a:lumMod val="65000"/>
                    </a:schemeClr>
                  </a:gs>
                </a:gsLst>
                <a:lin ang="2700000" scaled="1"/>
                <a:tileRect/>
              </a:grad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a:solidFill>
                  <a:prstClr val="white"/>
                </a:solidFill>
              </a:endParaRPr>
            </a:p>
          </p:txBody>
        </p:sp>
        <p:sp>
          <p:nvSpPr>
            <p:cNvPr id="17" name="椭圆 152"/>
            <p:cNvSpPr>
              <a:spLocks noChangeAspect="1"/>
            </p:cNvSpPr>
            <p:nvPr/>
          </p:nvSpPr>
          <p:spPr>
            <a:xfrm>
              <a:off x="2452821" y="2606473"/>
              <a:ext cx="1825182" cy="1560320"/>
            </a:xfrm>
            <a:prstGeom prst="ellipse">
              <a:avLst/>
            </a:prstGeom>
            <a:gradFill flip="none" rotWithShape="1">
              <a:gsLst>
                <a:gs pos="0">
                  <a:schemeClr val="bg1"/>
                </a:gs>
                <a:gs pos="100000">
                  <a:schemeClr val="bg1">
                    <a:lumMod val="65000"/>
                  </a:schemeClr>
                </a:gs>
              </a:gsLst>
              <a:lin ang="13500000" scaled="1"/>
              <a:tileRect/>
            </a:gradFill>
            <a:ln w="25400">
              <a:gradFill flip="none" rotWithShape="1">
                <a:gsLst>
                  <a:gs pos="0">
                    <a:schemeClr val="bg1"/>
                  </a:gs>
                  <a:gs pos="100000">
                    <a:schemeClr val="tx1">
                      <a:lumMod val="65000"/>
                      <a:lumOff val="35000"/>
                    </a:schemeClr>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a:solidFill>
                  <a:prstClr val="white"/>
                </a:solidFill>
              </a:endParaRPr>
            </a:p>
          </p:txBody>
        </p:sp>
        <p:sp>
          <p:nvSpPr>
            <p:cNvPr id="18" name="文本框 153"/>
            <p:cNvSpPr txBox="1"/>
            <p:nvPr/>
          </p:nvSpPr>
          <p:spPr>
            <a:xfrm>
              <a:off x="2753681" y="2831556"/>
              <a:ext cx="1154324" cy="1015663"/>
            </a:xfrm>
            <a:prstGeom prst="rect">
              <a:avLst/>
            </a:prstGeom>
            <a:noFill/>
          </p:spPr>
          <p:txBody>
            <a:bodyPr wrap="square" rtlCol="0">
              <a:spAutoFit/>
            </a:bodyPr>
            <a:lstStyle/>
            <a:p>
              <a:r>
                <a:rPr lang="en-US" altLang="zh-CN" sz="6000" dirty="0">
                  <a:solidFill>
                    <a:srgbClr val="FF3300"/>
                  </a:solidFill>
                  <a:latin typeface="Impact" panose="020B0806030902050204" pitchFamily="34" charset="0"/>
                </a:rPr>
                <a:t>01</a:t>
              </a:r>
              <a:endParaRPr lang="zh-CN" altLang="en-US" sz="6000" dirty="0">
                <a:solidFill>
                  <a:srgbClr val="FF3300"/>
                </a:solidFill>
                <a:latin typeface="Impact" panose="020B0806030902050204" pitchFamily="34" charset="0"/>
              </a:endParaRPr>
            </a:p>
          </p:txBody>
        </p:sp>
        <p:sp>
          <p:nvSpPr>
            <p:cNvPr id="19" name="文本框 154"/>
            <p:cNvSpPr txBox="1"/>
            <p:nvPr/>
          </p:nvSpPr>
          <p:spPr>
            <a:xfrm>
              <a:off x="4100650" y="3023821"/>
              <a:ext cx="3557750" cy="738664"/>
            </a:xfrm>
            <a:prstGeom prst="rect">
              <a:avLst/>
            </a:prstGeom>
            <a:noFill/>
          </p:spPr>
          <p:txBody>
            <a:bodyPr wrap="square" rtlCol="0">
              <a:spAutoFit/>
            </a:bodyPr>
            <a:lstStyle/>
            <a:p>
              <a:r>
                <a:rPr lang="en-US" altLang="zh-CN" sz="4200" b="1" dirty="0">
                  <a:solidFill>
                    <a:srgbClr val="FF3300"/>
                  </a:solidFill>
                  <a:latin typeface="Times New Roman" panose="02020603050405020304" pitchFamily="18" charset="0"/>
                  <a:ea typeface="微软雅黑" panose="020B0503020204020204" pitchFamily="34" charset="-122"/>
                  <a:cs typeface="Times New Roman" panose="02020603050405020304" pitchFamily="18" charset="0"/>
                </a:rPr>
                <a:t>KHỞI ĐỘNG</a:t>
              </a:r>
              <a:endParaRPr lang="zh-CN" altLang="en-US" sz="4200" b="1" dirty="0">
                <a:solidFill>
                  <a:srgbClr val="FF3300"/>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pic>
        <p:nvPicPr>
          <p:cNvPr id="20" name="图片 6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flipH="1">
            <a:off x="8754507" y="6591300"/>
            <a:ext cx="2870422" cy="2712650"/>
          </a:xfrm>
          <a:prstGeom prst="rect">
            <a:avLst/>
          </a:prstGeom>
        </p:spPr>
      </p:pic>
      <p:pic>
        <p:nvPicPr>
          <p:cNvPr id="21" name="图片 9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5392400" y="7469931"/>
            <a:ext cx="2568853" cy="2208886"/>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ular Callout 4"/>
          <p:cNvSpPr/>
          <p:nvPr/>
        </p:nvSpPr>
        <p:spPr>
          <a:xfrm>
            <a:off x="304800" y="6362700"/>
            <a:ext cx="17983200" cy="3467100"/>
          </a:xfrm>
          <a:prstGeom prst="wedgeRoundRectCallout">
            <a:avLst>
              <a:gd name="adj1" fmla="val -51447"/>
              <a:gd name="adj2" fmla="val 61401"/>
              <a:gd name="adj3" fmla="val 16667"/>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04800" y="6515100"/>
            <a:ext cx="17907000" cy="3046988"/>
          </a:xfrm>
          <a:prstGeom prst="rect">
            <a:avLst/>
          </a:prstGeom>
          <a:noFill/>
        </p:spPr>
        <p:txBody>
          <a:bodyPr wrap="square" rtlCol="0">
            <a:spAutoFit/>
          </a:bodyPr>
          <a:lstStyle/>
          <a:p>
            <a:pPr algn="just"/>
            <a:r>
              <a:rPr lang="en-US" sz="4800">
                <a:solidFill>
                  <a:srgbClr val="FF0000"/>
                </a:solidFill>
                <a:latin typeface="Times New Roman" panose="02020603050405020304" pitchFamily="18" charset="0"/>
                <a:cs typeface="Times New Roman" panose="02020603050405020304" pitchFamily="18" charset="0"/>
              </a:rPr>
              <a:t>	</a:t>
            </a:r>
            <a:r>
              <a:rPr lang="en-US" sz="4800" smtClean="0">
                <a:solidFill>
                  <a:srgbClr val="FF0000"/>
                </a:solidFill>
                <a:latin typeface="Times New Roman" panose="02020603050405020304" pitchFamily="18" charset="0"/>
                <a:cs typeface="Times New Roman" panose="02020603050405020304" pitchFamily="18" charset="0"/>
              </a:rPr>
              <a:t>Những </a:t>
            </a:r>
            <a:r>
              <a:rPr lang="en-US" sz="4800">
                <a:solidFill>
                  <a:srgbClr val="FF0000"/>
                </a:solidFill>
                <a:latin typeface="Times New Roman" panose="02020603050405020304" pitchFamily="18" charset="0"/>
                <a:cs typeface="Times New Roman" panose="02020603050405020304" pitchFamily="18" charset="0"/>
              </a:rPr>
              <a:t>câu thơ nói đến sự kiện nào trong hành trình đi tìm đường cứu nước của Nguyễn Ái Quốc? Tài liệu mà Nguyễn Ái Quốc đọc được là gì? Hãy chia sẻ những điều em biết về quá trình hoạt động của Nguyễn Ái Quốc từ năm 1918 đến năm </a:t>
            </a:r>
            <a:r>
              <a:rPr lang="en-US" sz="4800" smtClean="0">
                <a:solidFill>
                  <a:srgbClr val="FF0000"/>
                </a:solidFill>
                <a:latin typeface="Times New Roman" panose="02020603050405020304" pitchFamily="18" charset="0"/>
                <a:cs typeface="Times New Roman" panose="02020603050405020304" pitchFamily="18" charset="0"/>
              </a:rPr>
              <a:t>1930?.</a:t>
            </a:r>
            <a:endParaRPr lang="en-US" sz="480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2362200" y="480712"/>
            <a:ext cx="12725400" cy="5016758"/>
          </a:xfrm>
          <a:prstGeom prst="rect">
            <a:avLst/>
          </a:prstGeom>
        </p:spPr>
        <p:txBody>
          <a:bodyPr wrap="square">
            <a:spAutoFit/>
          </a:bodyPr>
          <a:lstStyle/>
          <a:p>
            <a:pPr marL="457200" indent="457200" algn="ctr">
              <a:spcAft>
                <a:spcPts val="0"/>
              </a:spcAft>
            </a:pPr>
            <a:r>
              <a:rPr lang="en-US" sz="4800" b="1" smtClean="0">
                <a:latin typeface="Times New Roman" panose="02020603050405020304" pitchFamily="18" charset="0"/>
                <a:ea typeface="Arial" panose="020B0604020202020204" pitchFamily="34" charset="0"/>
                <a:cs typeface="Times New Roman" panose="02020603050405020304" pitchFamily="18" charset="0"/>
              </a:rPr>
              <a:t>NGƯỜI ĐI TÌM HÌNH CỨU NƯỚC</a:t>
            </a:r>
          </a:p>
          <a:p>
            <a:pPr marL="457200" indent="457200" algn="ctr">
              <a:spcAft>
                <a:spcPts val="0"/>
              </a:spcAft>
            </a:pPr>
            <a:endParaRPr lang="en-US" sz="2400" b="1" smtClean="0">
              <a:latin typeface="Times New Roman" panose="02020603050405020304" pitchFamily="18" charset="0"/>
              <a:ea typeface="Arial" panose="020B0604020202020204" pitchFamily="34" charset="0"/>
              <a:cs typeface="Times New Roman" panose="02020603050405020304" pitchFamily="18" charset="0"/>
            </a:endParaRPr>
          </a:p>
          <a:p>
            <a:pPr marL="457200" indent="457200" algn="just">
              <a:spcAft>
                <a:spcPts val="0"/>
              </a:spcAft>
            </a:pPr>
            <a:r>
              <a:rPr lang="en-US" sz="4800" i="1" smtClean="0">
                <a:latin typeface="Times New Roman" panose="02020603050405020304" pitchFamily="18" charset="0"/>
                <a:ea typeface="Arial" panose="020B0604020202020204" pitchFamily="34" charset="0"/>
                <a:cs typeface="Times New Roman" panose="02020603050405020304" pitchFamily="18" charset="0"/>
              </a:rPr>
              <a:t>Đất </a:t>
            </a:r>
            <a:r>
              <a:rPr lang="en-US" sz="4800" i="1">
                <a:latin typeface="Times New Roman" panose="02020603050405020304" pitchFamily="18" charset="0"/>
                <a:ea typeface="Arial" panose="020B0604020202020204" pitchFamily="34" charset="0"/>
                <a:cs typeface="Times New Roman" panose="02020603050405020304" pitchFamily="18" charset="0"/>
              </a:rPr>
              <a:t>nước đẹp vô cùng. Nhưng Bác phải ra đi</a:t>
            </a:r>
            <a:endParaRPr lang="en-US" sz="4800">
              <a:latin typeface="Times New Roman" panose="02020603050405020304" pitchFamily="18" charset="0"/>
              <a:ea typeface="Arial" panose="020B0604020202020204" pitchFamily="34" charset="0"/>
              <a:cs typeface="Times New Roman" panose="02020603050405020304" pitchFamily="18" charset="0"/>
            </a:endParaRPr>
          </a:p>
          <a:p>
            <a:pPr marL="457200" indent="457200">
              <a:spcAft>
                <a:spcPts val="0"/>
              </a:spcAft>
            </a:pPr>
            <a:r>
              <a:rPr lang="en-US" sz="4800" i="1">
                <a:latin typeface="Times New Roman" panose="02020603050405020304" pitchFamily="18" charset="0"/>
                <a:ea typeface="Arial" panose="020B0604020202020204" pitchFamily="34" charset="0"/>
                <a:cs typeface="Times New Roman" panose="02020603050405020304" pitchFamily="18" charset="0"/>
              </a:rPr>
              <a:t>Cho tôi làm sóng dưới con tàu đưa tiễn Bác!</a:t>
            </a:r>
            <a:endParaRPr lang="en-US" sz="4800">
              <a:latin typeface="Times New Roman" panose="02020603050405020304" pitchFamily="18" charset="0"/>
              <a:ea typeface="Arial" panose="020B0604020202020204" pitchFamily="34" charset="0"/>
              <a:cs typeface="Times New Roman" panose="02020603050405020304" pitchFamily="18" charset="0"/>
            </a:endParaRPr>
          </a:p>
          <a:p>
            <a:pPr marL="457200" indent="457200" algn="just">
              <a:spcAft>
                <a:spcPts val="0"/>
              </a:spcAft>
            </a:pPr>
            <a:r>
              <a:rPr lang="en-US" sz="4800" i="1">
                <a:latin typeface="Times New Roman" panose="02020603050405020304" pitchFamily="18" charset="0"/>
                <a:ea typeface="Arial" panose="020B0604020202020204" pitchFamily="34" charset="0"/>
                <a:cs typeface="Times New Roman" panose="02020603050405020304" pitchFamily="18" charset="0"/>
              </a:rPr>
              <a:t>Khi bờ bãi dần lui, làng xóm khuất,</a:t>
            </a:r>
            <a:endParaRPr lang="en-US" sz="4800">
              <a:latin typeface="Times New Roman" panose="02020603050405020304" pitchFamily="18" charset="0"/>
              <a:ea typeface="Arial" panose="020B0604020202020204" pitchFamily="34" charset="0"/>
              <a:cs typeface="Times New Roman" panose="02020603050405020304" pitchFamily="18" charset="0"/>
            </a:endParaRPr>
          </a:p>
          <a:p>
            <a:pPr marL="457200" indent="457200" algn="just">
              <a:spcAft>
                <a:spcPts val="0"/>
              </a:spcAft>
            </a:pPr>
            <a:r>
              <a:rPr lang="en-US" sz="4800" i="1">
                <a:latin typeface="Times New Roman" panose="02020603050405020304" pitchFamily="18" charset="0"/>
                <a:ea typeface="Arial" panose="020B0604020202020204" pitchFamily="34" charset="0"/>
                <a:cs typeface="Times New Roman" panose="02020603050405020304" pitchFamily="18" charset="0"/>
              </a:rPr>
              <a:t>Bốn phía nhìn không một bóng hàng </a:t>
            </a:r>
            <a:r>
              <a:rPr lang="en-US" sz="4800" i="1" smtClean="0">
                <a:latin typeface="Times New Roman" panose="02020603050405020304" pitchFamily="18" charset="0"/>
                <a:ea typeface="Arial" panose="020B0604020202020204" pitchFamily="34" charset="0"/>
                <a:cs typeface="Times New Roman" panose="02020603050405020304" pitchFamily="18" charset="0"/>
              </a:rPr>
              <a:t>tre</a:t>
            </a:r>
          </a:p>
          <a:p>
            <a:pPr marL="457200" indent="457200" algn="just">
              <a:spcAft>
                <a:spcPts val="0"/>
              </a:spcAft>
            </a:pPr>
            <a:r>
              <a:rPr lang="en-US" sz="4800" i="1" smtClean="0">
                <a:latin typeface="Times New Roman" panose="02020603050405020304" pitchFamily="18" charset="0"/>
                <a:ea typeface="Arial" panose="020B0604020202020204" pitchFamily="34" charset="0"/>
                <a:cs typeface="Times New Roman" panose="02020603050405020304" pitchFamily="18" charset="0"/>
              </a:rPr>
              <a:t>…</a:t>
            </a:r>
            <a:endParaRPr lang="en-US" sz="4800">
              <a:latin typeface="Times New Roman" panose="02020603050405020304" pitchFamily="18" charset="0"/>
              <a:ea typeface="Arial" panose="020B0604020202020204" pitchFamily="34" charset="0"/>
              <a:cs typeface="Times New Roman" panose="02020603050405020304" pitchFamily="18" charset="0"/>
            </a:endParaRPr>
          </a:p>
        </p:txBody>
      </p:sp>
      <p:sp>
        <p:nvSpPr>
          <p:cNvPr id="6" name="Rectangle 5"/>
          <p:cNvSpPr/>
          <p:nvPr/>
        </p:nvSpPr>
        <p:spPr>
          <a:xfrm>
            <a:off x="9912334" y="5125734"/>
            <a:ext cx="3580404" cy="743473"/>
          </a:xfrm>
          <a:prstGeom prst="rect">
            <a:avLst/>
          </a:prstGeom>
        </p:spPr>
        <p:txBody>
          <a:bodyPr wrap="none">
            <a:spAutoFit/>
          </a:bodyPr>
          <a:lstStyle/>
          <a:p>
            <a:pPr indent="457200" algn="just">
              <a:lnSpc>
                <a:spcPct val="115000"/>
              </a:lnSpc>
              <a:spcAft>
                <a:spcPts val="0"/>
              </a:spcAft>
            </a:pPr>
            <a:r>
              <a:rPr lang="en-US" sz="4000" b="1" i="1" smtClean="0">
                <a:latin typeface="Times New Roman" panose="02020603050405020304" pitchFamily="18" charset="0"/>
                <a:ea typeface="Arial" panose="020B0604020202020204" pitchFamily="34" charset="0"/>
                <a:cs typeface="Times New Roman" panose="02020603050405020304" pitchFamily="18" charset="0"/>
              </a:rPr>
              <a:t>Chế </a:t>
            </a:r>
            <a:r>
              <a:rPr lang="en-US" sz="4000" b="1" i="1">
                <a:latin typeface="Times New Roman" panose="02020603050405020304" pitchFamily="18" charset="0"/>
                <a:ea typeface="Arial" panose="020B0604020202020204" pitchFamily="34" charset="0"/>
                <a:cs typeface="Times New Roman" panose="02020603050405020304" pitchFamily="18" charset="0"/>
              </a:rPr>
              <a:t>Lan Viên</a:t>
            </a:r>
          </a:p>
        </p:txBody>
      </p:sp>
    </p:spTree>
    <p:extLst>
      <p:ext uri="{BB962C8B-B14F-4D97-AF65-F5344CB8AC3E}">
        <p14:creationId xmlns:p14="http://schemas.microsoft.com/office/powerpoint/2010/main" val="4507834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2635877" y="5703279"/>
            <a:ext cx="4971331" cy="5546110"/>
          </a:xfrm>
          <a:custGeom>
            <a:avLst/>
            <a:gdLst/>
            <a:ahLst/>
            <a:cxnLst/>
            <a:rect l="l" t="t" r="r" b="b"/>
            <a:pathLst>
              <a:path w="4971331" h="5546110">
                <a:moveTo>
                  <a:pt x="0" y="0"/>
                </a:moveTo>
                <a:lnTo>
                  <a:pt x="4971331" y="0"/>
                </a:lnTo>
                <a:lnTo>
                  <a:pt x="4971331" y="5546109"/>
                </a:lnTo>
                <a:lnTo>
                  <a:pt x="0" y="5546109"/>
                </a:lnTo>
                <a:lnTo>
                  <a:pt x="0" y="0"/>
                </a:lnTo>
                <a:close/>
              </a:path>
            </a:pathLst>
          </a:custGeom>
          <a:blipFill>
            <a:blip r:embed="rId2">
              <a:extLst>
                <a:ext uri="{96DAC541-7B7A-43D3-8B79-37D633B846F1}">
                  <asvg:svgBlip xmlns:asvg="http://schemas.microsoft.com/office/drawing/2016/SVG/main" xmlns="" r:embed="rId5"/>
                </a:ext>
              </a:extLst>
            </a:blip>
            <a:stretch>
              <a:fillRect/>
            </a:stretch>
          </a:blipFill>
        </p:spPr>
      </p:sp>
      <p:sp>
        <p:nvSpPr>
          <p:cNvPr id="4" name="Freeform 4"/>
          <p:cNvSpPr/>
          <p:nvPr/>
        </p:nvSpPr>
        <p:spPr>
          <a:xfrm>
            <a:off x="15363327" y="-2147095"/>
            <a:ext cx="4971331" cy="5546110"/>
          </a:xfrm>
          <a:custGeom>
            <a:avLst/>
            <a:gdLst/>
            <a:ahLst/>
            <a:cxnLst/>
            <a:rect l="l" t="t" r="r" b="b"/>
            <a:pathLst>
              <a:path w="4971331" h="5546110">
                <a:moveTo>
                  <a:pt x="0" y="0"/>
                </a:moveTo>
                <a:lnTo>
                  <a:pt x="4971331" y="0"/>
                </a:lnTo>
                <a:lnTo>
                  <a:pt x="4971331" y="5546110"/>
                </a:lnTo>
                <a:lnTo>
                  <a:pt x="0" y="5546110"/>
                </a:lnTo>
                <a:lnTo>
                  <a:pt x="0" y="0"/>
                </a:lnTo>
                <a:close/>
              </a:path>
            </a:pathLst>
          </a:custGeom>
          <a:blipFill>
            <a:blip r:embed="rId2">
              <a:extLst>
                <a:ext uri="{96DAC541-7B7A-43D3-8B79-37D633B846F1}">
                  <asvg:svgBlip xmlns:asvg="http://schemas.microsoft.com/office/drawing/2016/SVG/main" xmlns="" r:embed="rId5"/>
                </a:ext>
              </a:extLst>
            </a:blip>
            <a:stretch>
              <a:fillRect/>
            </a:stretch>
          </a:blipFill>
        </p:spPr>
      </p:sp>
      <p:sp>
        <p:nvSpPr>
          <p:cNvPr id="5" name="Freeform 5"/>
          <p:cNvSpPr/>
          <p:nvPr/>
        </p:nvSpPr>
        <p:spPr>
          <a:xfrm rot="1730531">
            <a:off x="-319776" y="-75580"/>
            <a:ext cx="2696953" cy="2647917"/>
          </a:xfrm>
          <a:custGeom>
            <a:avLst/>
            <a:gdLst/>
            <a:ahLst/>
            <a:cxnLst/>
            <a:rect l="l" t="t" r="r" b="b"/>
            <a:pathLst>
              <a:path w="2696953" h="2647917">
                <a:moveTo>
                  <a:pt x="0" y="0"/>
                </a:moveTo>
                <a:lnTo>
                  <a:pt x="2696952" y="0"/>
                </a:lnTo>
                <a:lnTo>
                  <a:pt x="2696952" y="2647917"/>
                </a:lnTo>
                <a:lnTo>
                  <a:pt x="0" y="2647917"/>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7" name="Freeform 7"/>
          <p:cNvSpPr/>
          <p:nvPr/>
        </p:nvSpPr>
        <p:spPr>
          <a:xfrm>
            <a:off x="1002712" y="8476334"/>
            <a:ext cx="2665483" cy="954727"/>
          </a:xfrm>
          <a:custGeom>
            <a:avLst/>
            <a:gdLst/>
            <a:ahLst/>
            <a:cxnLst/>
            <a:rect l="l" t="t" r="r" b="b"/>
            <a:pathLst>
              <a:path w="2665483" h="954727">
                <a:moveTo>
                  <a:pt x="0" y="0"/>
                </a:moveTo>
                <a:lnTo>
                  <a:pt x="2665483" y="0"/>
                </a:lnTo>
                <a:lnTo>
                  <a:pt x="2665483" y="954727"/>
                </a:lnTo>
                <a:lnTo>
                  <a:pt x="0" y="954727"/>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0" name="Freeform 10"/>
          <p:cNvSpPr/>
          <p:nvPr/>
        </p:nvSpPr>
        <p:spPr>
          <a:xfrm>
            <a:off x="15363327" y="7827033"/>
            <a:ext cx="3138018" cy="2618819"/>
          </a:xfrm>
          <a:custGeom>
            <a:avLst/>
            <a:gdLst/>
            <a:ahLst/>
            <a:cxnLst/>
            <a:rect l="l" t="t" r="r" b="b"/>
            <a:pathLst>
              <a:path w="3138018" h="2618819">
                <a:moveTo>
                  <a:pt x="0" y="0"/>
                </a:moveTo>
                <a:lnTo>
                  <a:pt x="3138018" y="0"/>
                </a:lnTo>
                <a:lnTo>
                  <a:pt x="3138018" y="2618819"/>
                </a:lnTo>
                <a:lnTo>
                  <a:pt x="0" y="2618819"/>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1" name="Freeform 11"/>
          <p:cNvSpPr/>
          <p:nvPr/>
        </p:nvSpPr>
        <p:spPr>
          <a:xfrm rot="-5648484">
            <a:off x="14410639" y="1575836"/>
            <a:ext cx="2226951" cy="1716776"/>
          </a:xfrm>
          <a:custGeom>
            <a:avLst/>
            <a:gdLst/>
            <a:ahLst/>
            <a:cxnLst/>
            <a:rect l="l" t="t" r="r" b="b"/>
            <a:pathLst>
              <a:path w="2226951" h="1716776">
                <a:moveTo>
                  <a:pt x="0" y="0"/>
                </a:moveTo>
                <a:lnTo>
                  <a:pt x="2226950" y="0"/>
                </a:lnTo>
                <a:lnTo>
                  <a:pt x="2226950" y="1716776"/>
                </a:lnTo>
                <a:lnTo>
                  <a:pt x="0" y="1716776"/>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12" name="Freeform 12"/>
          <p:cNvSpPr/>
          <p:nvPr/>
        </p:nvSpPr>
        <p:spPr>
          <a:xfrm>
            <a:off x="13781172" y="8853844"/>
            <a:ext cx="2679502" cy="940261"/>
          </a:xfrm>
          <a:custGeom>
            <a:avLst/>
            <a:gdLst/>
            <a:ahLst/>
            <a:cxnLst/>
            <a:rect l="l" t="t" r="r" b="b"/>
            <a:pathLst>
              <a:path w="2679502" h="940261">
                <a:moveTo>
                  <a:pt x="0" y="0"/>
                </a:moveTo>
                <a:lnTo>
                  <a:pt x="2679502" y="0"/>
                </a:lnTo>
                <a:lnTo>
                  <a:pt x="2679502" y="940261"/>
                </a:lnTo>
                <a:lnTo>
                  <a:pt x="0" y="940261"/>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grpSp>
        <p:nvGrpSpPr>
          <p:cNvPr id="16" name="Group 15"/>
          <p:cNvGrpSpPr/>
          <p:nvPr/>
        </p:nvGrpSpPr>
        <p:grpSpPr>
          <a:xfrm>
            <a:off x="304022" y="2552700"/>
            <a:ext cx="17983978" cy="5007525"/>
            <a:chOff x="304411" y="2820208"/>
            <a:chExt cx="17983978" cy="4562167"/>
          </a:xfrm>
        </p:grpSpPr>
        <p:sp>
          <p:nvSpPr>
            <p:cNvPr id="14" name="Rounded Rectangle 13"/>
            <p:cNvSpPr/>
            <p:nvPr/>
          </p:nvSpPr>
          <p:spPr>
            <a:xfrm>
              <a:off x="304411" y="2820208"/>
              <a:ext cx="17983978" cy="45621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15" name="TextBox 6"/>
            <p:cNvSpPr txBox="1"/>
            <p:nvPr/>
          </p:nvSpPr>
          <p:spPr>
            <a:xfrm>
              <a:off x="564093" y="4254869"/>
              <a:ext cx="17285288" cy="2018906"/>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lIns="0" tIns="0" rIns="0" bIns="0" rtlCol="0" anchor="t">
              <a:spAutoFit/>
            </a:bodyPr>
            <a:lstStyle/>
            <a:p>
              <a:pPr algn="ctr"/>
              <a:r>
                <a:rPr lang="en-US" sz="4800" b="1">
                  <a:solidFill>
                    <a:srgbClr val="FFFF00"/>
                  </a:solidFill>
                  <a:latin typeface="Times New Roman" panose="02020603050405020304" pitchFamily="18" charset="0"/>
                  <a:cs typeface="Times New Roman" panose="02020603050405020304" pitchFamily="18" charset="0"/>
                </a:rPr>
                <a:t>BÀI 6: HOẠT ĐỘNG CỦA NGUYỄN ÁI QUỐC</a:t>
              </a:r>
              <a:r>
                <a:rPr lang="en-US" sz="4800">
                  <a:solidFill>
                    <a:srgbClr val="FFFF00"/>
                  </a:solidFill>
                  <a:latin typeface="Times New Roman" panose="02020603050405020304" pitchFamily="18" charset="0"/>
                  <a:cs typeface="Times New Roman" panose="02020603050405020304" pitchFamily="18" charset="0"/>
                </a:rPr>
                <a:t> </a:t>
              </a:r>
              <a:r>
                <a:rPr lang="en-US" sz="4800" b="1">
                  <a:solidFill>
                    <a:srgbClr val="FFFF00"/>
                  </a:solidFill>
                  <a:latin typeface="Times New Roman" panose="02020603050405020304" pitchFamily="18" charset="0"/>
                  <a:cs typeface="Times New Roman" panose="02020603050405020304" pitchFamily="18" charset="0"/>
                </a:rPr>
                <a:t>VÀ SỰ THÀNH LẬP ĐẢNG CỘNG SẢN </a:t>
              </a:r>
              <a:br>
                <a:rPr lang="en-US" sz="4800" b="1">
                  <a:solidFill>
                    <a:srgbClr val="FFFF00"/>
                  </a:solidFill>
                  <a:latin typeface="Times New Roman" panose="02020603050405020304" pitchFamily="18" charset="0"/>
                  <a:cs typeface="Times New Roman" panose="02020603050405020304" pitchFamily="18" charset="0"/>
                </a:rPr>
              </a:br>
              <a:r>
                <a:rPr lang="en-US" sz="4800" b="1">
                  <a:solidFill>
                    <a:srgbClr val="FFFF00"/>
                  </a:solidFill>
                  <a:latin typeface="Times New Roman" panose="02020603050405020304" pitchFamily="18" charset="0"/>
                  <a:cs typeface="Times New Roman" panose="02020603050405020304" pitchFamily="18" charset="0"/>
                </a:rPr>
                <a:t>VIỆT NAM</a:t>
              </a:r>
              <a:endParaRPr lang="en-US" sz="4800">
                <a:solidFill>
                  <a:srgbClr val="FFFF00"/>
                </a:solidFill>
                <a:latin typeface="Times New Roman" panose="02020603050405020304" pitchFamily="18" charset="0"/>
                <a:cs typeface="Times New Roman" panose="02020603050405020304" pitchFamily="18" charset="0"/>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4707142" y="-38100"/>
            <a:ext cx="9008858" cy="2667000"/>
            <a:chOff x="8682815" y="2147468"/>
            <a:chExt cx="9026116" cy="2507655"/>
          </a:xfrm>
        </p:grpSpPr>
        <p:sp>
          <p:nvSpPr>
            <p:cNvPr id="156" name="椭圆 155"/>
            <p:cNvSpPr>
              <a:spLocks noChangeAspect="1"/>
            </p:cNvSpPr>
            <p:nvPr/>
          </p:nvSpPr>
          <p:spPr>
            <a:xfrm>
              <a:off x="8682815" y="2147468"/>
              <a:ext cx="2933328" cy="2507655"/>
            </a:xfrm>
            <a:prstGeom prst="ellipse">
              <a:avLst/>
            </a:prstGeom>
            <a:solidFill>
              <a:schemeClr val="bg1"/>
            </a:solidFill>
            <a:ln>
              <a:noFill/>
            </a:ln>
            <a:effectLst>
              <a:outerShdw blurRad="635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a:solidFill>
                  <a:prstClr val="white"/>
                </a:solidFill>
              </a:endParaRPr>
            </a:p>
          </p:txBody>
        </p:sp>
        <p:sp>
          <p:nvSpPr>
            <p:cNvPr id="157" name="椭圆 156"/>
            <p:cNvSpPr>
              <a:spLocks noChangeAspect="1"/>
            </p:cNvSpPr>
            <p:nvPr/>
          </p:nvSpPr>
          <p:spPr>
            <a:xfrm>
              <a:off x="8682815" y="2147468"/>
              <a:ext cx="2933328" cy="2507655"/>
            </a:xfrm>
            <a:prstGeom prst="ellipse">
              <a:avLst/>
            </a:prstGeom>
            <a:solidFill>
              <a:schemeClr val="accent3"/>
            </a:solidFill>
            <a:ln>
              <a:noFill/>
            </a:ln>
            <a:effectLst>
              <a:innerShdw blurRad="114300" dist="1143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a:solidFill>
                  <a:prstClr val="white"/>
                </a:solidFill>
              </a:endParaRPr>
            </a:p>
          </p:txBody>
        </p:sp>
        <p:sp>
          <p:nvSpPr>
            <p:cNvPr id="158" name="椭圆 157"/>
            <p:cNvSpPr>
              <a:spLocks noChangeAspect="1"/>
            </p:cNvSpPr>
            <p:nvPr/>
          </p:nvSpPr>
          <p:spPr>
            <a:xfrm>
              <a:off x="8996752" y="2417468"/>
              <a:ext cx="2281478" cy="1950399"/>
            </a:xfrm>
            <a:prstGeom prst="ellipse">
              <a:avLst/>
            </a:prstGeom>
            <a:gradFill flip="none" rotWithShape="1">
              <a:gsLst>
                <a:gs pos="0">
                  <a:schemeClr val="accent6">
                    <a:lumMod val="5000"/>
                    <a:lumOff val="95000"/>
                  </a:schemeClr>
                </a:gs>
                <a:gs pos="100000">
                  <a:schemeClr val="bg1">
                    <a:lumMod val="65000"/>
                  </a:schemeClr>
                </a:gs>
              </a:gsLst>
              <a:lin ang="2700000" scaled="1"/>
              <a:tileRect/>
            </a:gradFill>
            <a:ln w="25400">
              <a:gradFill flip="none" rotWithShape="1">
                <a:gsLst>
                  <a:gs pos="0">
                    <a:schemeClr val="accent1">
                      <a:lumMod val="5000"/>
                      <a:lumOff val="95000"/>
                    </a:schemeClr>
                  </a:gs>
                  <a:gs pos="100000">
                    <a:schemeClr val="bg1">
                      <a:lumMod val="65000"/>
                    </a:schemeClr>
                  </a:gs>
                </a:gsLst>
                <a:lin ang="135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a:solidFill>
                  <a:prstClr val="white"/>
                </a:solidFill>
              </a:endParaRPr>
            </a:p>
          </p:txBody>
        </p:sp>
        <p:sp>
          <p:nvSpPr>
            <p:cNvPr id="159" name="任意多边形 158"/>
            <p:cNvSpPr/>
            <p:nvPr/>
          </p:nvSpPr>
          <p:spPr>
            <a:xfrm>
              <a:off x="9930453" y="2593669"/>
              <a:ext cx="7778478" cy="1560320"/>
            </a:xfrm>
            <a:custGeom>
              <a:avLst/>
              <a:gdLst>
                <a:gd name="connsiteX0" fmla="*/ 0 w 2527652"/>
                <a:gd name="connsiteY0" fmla="*/ 0 h 1008000"/>
                <a:gd name="connsiteX1" fmla="*/ 2023652 w 2527652"/>
                <a:gd name="connsiteY1" fmla="*/ 0 h 1008000"/>
                <a:gd name="connsiteX2" fmla="*/ 2527652 w 2527652"/>
                <a:gd name="connsiteY2" fmla="*/ 504000 h 1008000"/>
                <a:gd name="connsiteX3" fmla="*/ 2023652 w 2527652"/>
                <a:gd name="connsiteY3" fmla="*/ 1008000 h 1008000"/>
                <a:gd name="connsiteX4" fmla="*/ 0 w 2527652"/>
                <a:gd name="connsiteY4" fmla="*/ 1008000 h 100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7652" h="1008000">
                  <a:moveTo>
                    <a:pt x="0" y="0"/>
                  </a:moveTo>
                  <a:lnTo>
                    <a:pt x="2023652" y="0"/>
                  </a:lnTo>
                  <a:cubicBezTo>
                    <a:pt x="2302004" y="0"/>
                    <a:pt x="2527652" y="225648"/>
                    <a:pt x="2527652" y="504000"/>
                  </a:cubicBezTo>
                  <a:cubicBezTo>
                    <a:pt x="2527652" y="782352"/>
                    <a:pt x="2302004" y="1008000"/>
                    <a:pt x="2023652" y="1008000"/>
                  </a:cubicBezTo>
                  <a:lnTo>
                    <a:pt x="0" y="1008000"/>
                  </a:lnTo>
                  <a:close/>
                </a:path>
              </a:pathLst>
            </a:custGeom>
            <a:gradFill flip="none" rotWithShape="1">
              <a:gsLst>
                <a:gs pos="0">
                  <a:schemeClr val="accent6">
                    <a:lumMod val="5000"/>
                    <a:lumOff val="95000"/>
                  </a:schemeClr>
                </a:gs>
                <a:gs pos="100000">
                  <a:schemeClr val="bg1">
                    <a:lumMod val="65000"/>
                  </a:schemeClr>
                </a:gs>
              </a:gsLst>
              <a:lin ang="13500000" scaled="1"/>
              <a:tileRect/>
            </a:gradFill>
            <a:ln w="25400">
              <a:gradFill flip="none" rotWithShape="1">
                <a:gsLst>
                  <a:gs pos="0">
                    <a:schemeClr val="accent1">
                      <a:lumMod val="5000"/>
                      <a:lumOff val="95000"/>
                    </a:schemeClr>
                  </a:gs>
                  <a:gs pos="100000">
                    <a:schemeClr val="bg1">
                      <a:lumMod val="65000"/>
                    </a:schemeClr>
                  </a:gs>
                </a:gsLst>
                <a:lin ang="2700000" scaled="1"/>
                <a:tileRect/>
              </a:grad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a:solidFill>
                  <a:prstClr val="white"/>
                </a:solidFill>
              </a:endParaRPr>
            </a:p>
          </p:txBody>
        </p:sp>
        <p:sp>
          <p:nvSpPr>
            <p:cNvPr id="160" name="椭圆 159"/>
            <p:cNvSpPr>
              <a:spLocks noChangeAspect="1"/>
            </p:cNvSpPr>
            <p:nvPr/>
          </p:nvSpPr>
          <p:spPr>
            <a:xfrm>
              <a:off x="9216507" y="2606473"/>
              <a:ext cx="1825182" cy="1560320"/>
            </a:xfrm>
            <a:prstGeom prst="ellipse">
              <a:avLst/>
            </a:prstGeom>
            <a:gradFill flip="none" rotWithShape="1">
              <a:gsLst>
                <a:gs pos="0">
                  <a:schemeClr val="bg1"/>
                </a:gs>
                <a:gs pos="100000">
                  <a:schemeClr val="bg1">
                    <a:lumMod val="65000"/>
                  </a:schemeClr>
                </a:gs>
              </a:gsLst>
              <a:lin ang="13500000" scaled="1"/>
              <a:tileRect/>
            </a:gradFill>
            <a:ln w="25400">
              <a:gradFill flip="none" rotWithShape="1">
                <a:gsLst>
                  <a:gs pos="0">
                    <a:schemeClr val="bg1"/>
                  </a:gs>
                  <a:gs pos="100000">
                    <a:schemeClr val="tx1">
                      <a:lumMod val="65000"/>
                      <a:lumOff val="35000"/>
                    </a:schemeClr>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a:solidFill>
                  <a:prstClr val="white"/>
                </a:solidFill>
              </a:endParaRPr>
            </a:p>
          </p:txBody>
        </p:sp>
        <p:sp>
          <p:nvSpPr>
            <p:cNvPr id="161" name="文本框 160"/>
            <p:cNvSpPr txBox="1"/>
            <p:nvPr/>
          </p:nvSpPr>
          <p:spPr>
            <a:xfrm>
              <a:off x="9512589" y="2831556"/>
              <a:ext cx="1264338" cy="1015663"/>
            </a:xfrm>
            <a:prstGeom prst="rect">
              <a:avLst/>
            </a:prstGeom>
            <a:noFill/>
          </p:spPr>
          <p:txBody>
            <a:bodyPr wrap="square" rtlCol="0">
              <a:spAutoFit/>
            </a:bodyPr>
            <a:lstStyle/>
            <a:p>
              <a:r>
                <a:rPr lang="en-US" altLang="zh-CN" sz="6000" dirty="0">
                  <a:solidFill>
                    <a:srgbClr val="FF9900">
                      <a:lumMod val="75000"/>
                    </a:srgbClr>
                  </a:solidFill>
                  <a:latin typeface="Impact" panose="020B0806030902050204" pitchFamily="34" charset="0"/>
                </a:rPr>
                <a:t>02</a:t>
              </a:r>
              <a:endParaRPr lang="zh-CN" altLang="en-US" sz="6000" dirty="0">
                <a:solidFill>
                  <a:srgbClr val="FF9900">
                    <a:lumMod val="75000"/>
                  </a:srgbClr>
                </a:solidFill>
                <a:latin typeface="Impact" panose="020B0806030902050204" pitchFamily="34" charset="0"/>
              </a:endParaRPr>
            </a:p>
          </p:txBody>
        </p:sp>
        <p:sp>
          <p:nvSpPr>
            <p:cNvPr id="162" name="文本框 161"/>
            <p:cNvSpPr txBox="1"/>
            <p:nvPr/>
          </p:nvSpPr>
          <p:spPr>
            <a:xfrm>
              <a:off x="10600532" y="3023819"/>
              <a:ext cx="7108397" cy="738664"/>
            </a:xfrm>
            <a:prstGeom prst="rect">
              <a:avLst/>
            </a:prstGeom>
            <a:noFill/>
          </p:spPr>
          <p:txBody>
            <a:bodyPr wrap="square" rtlCol="0">
              <a:spAutoFit/>
            </a:bodyPr>
            <a:lstStyle/>
            <a:p>
              <a:r>
                <a:rPr lang="en-US" altLang="zh-CN" sz="4200" b="1" dirty="0">
                  <a:solidFill>
                    <a:srgbClr val="FF9900">
                      <a:lumMod val="75000"/>
                    </a:srgbClr>
                  </a:solidFill>
                  <a:latin typeface="Times New Roman" panose="02020603050405020304" pitchFamily="18" charset="0"/>
                  <a:ea typeface="微软雅黑" panose="020B0503020204020204" pitchFamily="34" charset="-122"/>
                  <a:cs typeface="Times New Roman" panose="02020603050405020304" pitchFamily="18" charset="0"/>
                </a:rPr>
                <a:t>HÌNH THÀNH KIẾN THỨC</a:t>
              </a:r>
              <a:endParaRPr lang="zh-CN" altLang="en-US" sz="4200" b="1" dirty="0">
                <a:solidFill>
                  <a:srgbClr val="FF9900">
                    <a:lumMod val="75000"/>
                  </a:srgbClr>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pic>
        <p:nvPicPr>
          <p:cNvPr id="38" name="图片 8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22" y="8052002"/>
            <a:ext cx="2454433" cy="2412595"/>
          </a:xfrm>
          <a:prstGeom prst="rect">
            <a:avLst/>
          </a:prstGeom>
        </p:spPr>
      </p:pic>
      <p:sp>
        <p:nvSpPr>
          <p:cNvPr id="39" name="Freeform 4"/>
          <p:cNvSpPr/>
          <p:nvPr/>
        </p:nvSpPr>
        <p:spPr>
          <a:xfrm>
            <a:off x="15726089" y="7258124"/>
            <a:ext cx="4074431" cy="4000350"/>
          </a:xfrm>
          <a:custGeom>
            <a:avLst/>
            <a:gdLst/>
            <a:ahLst/>
            <a:cxnLst/>
            <a:rect l="l" t="t" r="r" b="b"/>
            <a:pathLst>
              <a:path w="4074431" h="4000350">
                <a:moveTo>
                  <a:pt x="0" y="0"/>
                </a:moveTo>
                <a:lnTo>
                  <a:pt x="4074431" y="0"/>
                </a:lnTo>
                <a:lnTo>
                  <a:pt x="4074431" y="4000350"/>
                </a:lnTo>
                <a:lnTo>
                  <a:pt x="0" y="400035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6" name="Rectangle 5"/>
          <p:cNvSpPr/>
          <p:nvPr/>
        </p:nvSpPr>
        <p:spPr>
          <a:xfrm>
            <a:off x="428905" y="2980645"/>
            <a:ext cx="15039695" cy="769441"/>
          </a:xfrm>
          <a:prstGeom prst="rect">
            <a:avLst/>
          </a:prstGeom>
        </p:spPr>
        <p:style>
          <a:lnRef idx="2">
            <a:schemeClr val="accent6"/>
          </a:lnRef>
          <a:fillRef idx="1">
            <a:schemeClr val="lt1"/>
          </a:fillRef>
          <a:effectRef idx="0">
            <a:schemeClr val="accent6"/>
          </a:effectRef>
          <a:fontRef idx="minor">
            <a:schemeClr val="dk1"/>
          </a:fontRef>
        </p:style>
        <p:txBody>
          <a:bodyPr wrap="none">
            <a:spAutoFit/>
          </a:bodyPr>
          <a:lstStyle/>
          <a:p>
            <a:r>
              <a:rPr lang="en-US" sz="4400" b="1" smtClean="0">
                <a:latin typeface="Times New Roman" panose="02020603050405020304" pitchFamily="18" charset="0"/>
                <a:ea typeface="Arial" panose="020B0604020202020204" pitchFamily="34" charset="0"/>
                <a:cs typeface="Times New Roman" panose="02020603050405020304" pitchFamily="18" charset="0"/>
              </a:rPr>
              <a:t>1. </a:t>
            </a:r>
            <a:r>
              <a:rPr lang="en-US" sz="4400" b="1">
                <a:latin typeface="Times New Roman" panose="02020603050405020304" pitchFamily="18" charset="0"/>
                <a:cs typeface="Times New Roman" panose="02020603050405020304" pitchFamily="18" charset="0"/>
              </a:rPr>
              <a:t>H</a:t>
            </a:r>
            <a:r>
              <a:rPr lang="en-US" sz="4400" b="1" smtClean="0">
                <a:latin typeface="Times New Roman" panose="02020603050405020304" pitchFamily="18" charset="0"/>
                <a:cs typeface="Times New Roman" panose="02020603050405020304" pitchFamily="18" charset="0"/>
              </a:rPr>
              <a:t>oạt </a:t>
            </a:r>
            <a:r>
              <a:rPr lang="en-US" sz="4400" b="1">
                <a:latin typeface="Times New Roman" panose="02020603050405020304" pitchFamily="18" charset="0"/>
                <a:cs typeface="Times New Roman" panose="02020603050405020304" pitchFamily="18" charset="0"/>
              </a:rPr>
              <a:t>động của Nguyễn Ái Quốc từ năm 1918 đến năm 1930</a:t>
            </a:r>
            <a:r>
              <a:rPr lang="en-US" sz="4400" b="1" smtClean="0">
                <a:latin typeface="Times New Roman" panose="02020603050405020304" pitchFamily="18" charset="0"/>
                <a:cs typeface="Times New Roman" panose="02020603050405020304" pitchFamily="18" charset="0"/>
              </a:rPr>
              <a:t>.</a:t>
            </a:r>
            <a:endParaRPr lang="en-US" sz="440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59401" y="-531067"/>
            <a:ext cx="3540967" cy="3540967"/>
          </a:xfrm>
          <a:prstGeom prst="rect">
            <a:avLst/>
          </a:prstGeom>
        </p:spPr>
      </p:pic>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107025" y="4457700"/>
            <a:ext cx="10003794" cy="5010345"/>
          </a:xfrm>
          <a:prstGeom prst="rect">
            <a:avLst/>
          </a:prstGeom>
        </p:spPr>
      </p:pic>
    </p:spTree>
    <p:extLst>
      <p:ext uri="{BB962C8B-B14F-4D97-AF65-F5344CB8AC3E}">
        <p14:creationId xmlns:p14="http://schemas.microsoft.com/office/powerpoint/2010/main" val="28206065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1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7150" y="-38100"/>
            <a:ext cx="18059400" cy="1446550"/>
          </a:xfrm>
          <a:prstGeom prst="rect">
            <a:avLst/>
          </a:prstGeom>
        </p:spPr>
        <p:txBody>
          <a:bodyPr wrap="square">
            <a:spAutoFit/>
          </a:bodyPr>
          <a:lstStyle/>
          <a:p>
            <a:r>
              <a:rPr lang="en-US" sz="4400">
                <a:solidFill>
                  <a:srgbClr val="FF0000"/>
                </a:solidFill>
                <a:latin typeface="Times New Roman" panose="02020603050405020304" pitchFamily="18" charset="0"/>
                <a:cs typeface="Times New Roman" panose="02020603050405020304" pitchFamily="18" charset="0"/>
              </a:rPr>
              <a:t>T</a:t>
            </a:r>
            <a:r>
              <a:rPr lang="en-US" sz="4400" smtClean="0">
                <a:solidFill>
                  <a:srgbClr val="FF0000"/>
                </a:solidFill>
                <a:latin typeface="Times New Roman" panose="02020603050405020304" pitchFamily="18" charset="0"/>
                <a:cs typeface="Times New Roman" panose="02020603050405020304" pitchFamily="18" charset="0"/>
              </a:rPr>
              <a:t>ìm </a:t>
            </a:r>
            <a:r>
              <a:rPr lang="en-US" sz="4400">
                <a:solidFill>
                  <a:srgbClr val="FF0000"/>
                </a:solidFill>
                <a:latin typeface="Times New Roman" panose="02020603050405020304" pitchFamily="18" charset="0"/>
                <a:cs typeface="Times New Roman" panose="02020603050405020304" pitchFamily="18" charset="0"/>
              </a:rPr>
              <a:t>hiểu thông tin trong mục, quan sát hình 6.1, 6.2 </a:t>
            </a:r>
            <a:r>
              <a:rPr lang="en-US" sz="4400" smtClean="0">
                <a:solidFill>
                  <a:srgbClr val="FF0000"/>
                </a:solidFill>
                <a:latin typeface="Times New Roman" panose="02020603050405020304" pitchFamily="18" charset="0"/>
                <a:cs typeface="Times New Roman" panose="02020603050405020304" pitchFamily="18" charset="0"/>
              </a:rPr>
              <a:t>, hãy nêu </a:t>
            </a:r>
            <a:r>
              <a:rPr lang="en-US" sz="4400">
                <a:solidFill>
                  <a:srgbClr val="FF0000"/>
                </a:solidFill>
                <a:latin typeface="Times New Roman" panose="02020603050405020304" pitchFamily="18" charset="0"/>
                <a:cs typeface="Times New Roman" panose="02020603050405020304" pitchFamily="18" charset="0"/>
              </a:rPr>
              <a:t>những nét chính về quá trình hoạt động của Nguyễn Ái Quốc  </a:t>
            </a:r>
            <a:r>
              <a:rPr lang="en-US" sz="4400" smtClean="0">
                <a:solidFill>
                  <a:srgbClr val="FF0000"/>
                </a:solidFill>
                <a:latin typeface="Times New Roman" panose="02020603050405020304" pitchFamily="18" charset="0"/>
                <a:cs typeface="Times New Roman" panose="02020603050405020304" pitchFamily="18" charset="0"/>
              </a:rPr>
              <a:t>từ </a:t>
            </a:r>
            <a:r>
              <a:rPr lang="en-US" sz="4400">
                <a:solidFill>
                  <a:srgbClr val="FF0000"/>
                </a:solidFill>
                <a:latin typeface="Times New Roman" panose="02020603050405020304" pitchFamily="18" charset="0"/>
                <a:cs typeface="Times New Roman" panose="02020603050405020304" pitchFamily="18" charset="0"/>
              </a:rPr>
              <a:t>năm 1918 đến năm </a:t>
            </a:r>
            <a:r>
              <a:rPr lang="en-US" sz="4400" smtClean="0">
                <a:solidFill>
                  <a:srgbClr val="FF0000"/>
                </a:solidFill>
                <a:latin typeface="Times New Roman" panose="02020603050405020304" pitchFamily="18" charset="0"/>
                <a:cs typeface="Times New Roman" panose="02020603050405020304" pitchFamily="18" charset="0"/>
              </a:rPr>
              <a:t>1930?.</a:t>
            </a:r>
            <a:endParaRPr lang="en-US" sz="4400">
              <a:solidFill>
                <a:srgbClr val="FF0000"/>
              </a:solidFill>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50" y="1943100"/>
            <a:ext cx="10737439" cy="8153400"/>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72800" y="1943100"/>
            <a:ext cx="7143750" cy="8153400"/>
          </a:xfrm>
          <a:prstGeom prst="rect">
            <a:avLst/>
          </a:prstGeom>
        </p:spPr>
      </p:pic>
    </p:spTree>
    <p:extLst>
      <p:ext uri="{BB962C8B-B14F-4D97-AF65-F5344CB8AC3E}">
        <p14:creationId xmlns:p14="http://schemas.microsoft.com/office/powerpoint/2010/main" val="9747353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1" presetClass="entr" presetSubtype="4"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heel(4)">
                                      <p:cBhvr>
                                        <p:cTn id="13" dur="2000"/>
                                        <p:tgtEl>
                                          <p:spTgt spid="9"/>
                                        </p:tgtEl>
                                      </p:cBhvr>
                                    </p:animEffect>
                                  </p:childTnLst>
                                </p:cTn>
                              </p:par>
                              <p:par>
                                <p:cTn id="14" presetID="21" presetClass="entr" presetSubtype="4"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heel(4)">
                                      <p:cBhvr>
                                        <p:cTn id="16"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flipH="1">
            <a:off x="11658599" y="3485732"/>
            <a:ext cx="45719" cy="295316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Rectangle 2"/>
          <p:cNvSpPr/>
          <p:nvPr/>
        </p:nvSpPr>
        <p:spPr>
          <a:xfrm>
            <a:off x="228600" y="3638133"/>
            <a:ext cx="5562600" cy="2800767"/>
          </a:xfrm>
          <a:prstGeom prst="rect">
            <a:avLst/>
          </a:prstGeom>
        </p:spPr>
        <p:txBody>
          <a:bodyPr wrap="square">
            <a:spAutoFit/>
          </a:bodyPr>
          <a:lstStyle/>
          <a:p>
            <a:pPr algn="just"/>
            <a:r>
              <a:rPr lang="en-US" sz="4400" b="1">
                <a:latin typeface="Times New Roman" panose="02020603050405020304" pitchFamily="18" charset="0"/>
                <a:cs typeface="Times New Roman" panose="02020603050405020304" pitchFamily="18" charset="0"/>
              </a:rPr>
              <a:t>+ Cặp đôi dãy bàn 1</a:t>
            </a:r>
            <a:r>
              <a:rPr lang="en-US" sz="4400" b="1" smtClean="0">
                <a:latin typeface="Times New Roman" panose="02020603050405020304" pitchFamily="18" charset="0"/>
                <a:cs typeface="Times New Roman" panose="02020603050405020304" pitchFamily="18" charset="0"/>
              </a:rPr>
              <a:t>:</a:t>
            </a:r>
            <a:endParaRPr lang="vi-VN" sz="4400" b="1" smtClean="0">
              <a:latin typeface="Times New Roman" panose="02020603050405020304" pitchFamily="18" charset="0"/>
              <a:cs typeface="Times New Roman" panose="02020603050405020304" pitchFamily="18" charset="0"/>
            </a:endParaRPr>
          </a:p>
          <a:p>
            <a:pPr algn="just"/>
            <a:r>
              <a:rPr lang="en-US" sz="4400" smtClean="0">
                <a:latin typeface="Times New Roman" panose="02020603050405020304" pitchFamily="18" charset="0"/>
                <a:cs typeface="Times New Roman" panose="02020603050405020304" pitchFamily="18" charset="0"/>
              </a:rPr>
              <a:t> </a:t>
            </a:r>
            <a:r>
              <a:rPr lang="en-US" sz="4400">
                <a:latin typeface="Times New Roman" panose="02020603050405020304" pitchFamily="18" charset="0"/>
                <a:cs typeface="Times New Roman" panose="02020603050405020304" pitchFamily="18" charset="0"/>
              </a:rPr>
              <a:t>Tìm hiểu về hoạt động của Nguyễn Ái Quốc tại Pháp</a:t>
            </a:r>
          </a:p>
        </p:txBody>
      </p:sp>
      <p:sp>
        <p:nvSpPr>
          <p:cNvPr id="4" name="Rectangle 3"/>
          <p:cNvSpPr/>
          <p:nvPr/>
        </p:nvSpPr>
        <p:spPr>
          <a:xfrm>
            <a:off x="6096001" y="3561933"/>
            <a:ext cx="5440680" cy="2800767"/>
          </a:xfrm>
          <a:prstGeom prst="rect">
            <a:avLst/>
          </a:prstGeom>
        </p:spPr>
        <p:txBody>
          <a:bodyPr wrap="square">
            <a:spAutoFit/>
          </a:bodyPr>
          <a:lstStyle/>
          <a:p>
            <a:pPr algn="just"/>
            <a:r>
              <a:rPr lang="en-US" sz="4400" b="1">
                <a:latin typeface="Times New Roman" panose="02020603050405020304" pitchFamily="18" charset="0"/>
                <a:cs typeface="Times New Roman" panose="02020603050405020304" pitchFamily="18" charset="0"/>
              </a:rPr>
              <a:t>+ Cặp đôi dãy bàn 2: </a:t>
            </a:r>
            <a:endParaRPr lang="vi-VN" sz="4400" b="1" smtClean="0">
              <a:latin typeface="Times New Roman" panose="02020603050405020304" pitchFamily="18" charset="0"/>
              <a:cs typeface="Times New Roman" panose="02020603050405020304" pitchFamily="18" charset="0"/>
            </a:endParaRPr>
          </a:p>
          <a:p>
            <a:pPr algn="just"/>
            <a:r>
              <a:rPr lang="en-US" sz="4400" smtClean="0">
                <a:latin typeface="Times New Roman" panose="02020603050405020304" pitchFamily="18" charset="0"/>
                <a:cs typeface="Times New Roman" panose="02020603050405020304" pitchFamily="18" charset="0"/>
              </a:rPr>
              <a:t>Tìm </a:t>
            </a:r>
            <a:r>
              <a:rPr lang="en-US" sz="4400">
                <a:latin typeface="Times New Roman" panose="02020603050405020304" pitchFamily="18" charset="0"/>
                <a:cs typeface="Times New Roman" panose="02020603050405020304" pitchFamily="18" charset="0"/>
              </a:rPr>
              <a:t>hiểu về hoạt động của Nguyễn Ái Quốc tại Liên </a:t>
            </a:r>
            <a:r>
              <a:rPr lang="en-US" sz="4400" smtClean="0">
                <a:latin typeface="Times New Roman" panose="02020603050405020304" pitchFamily="18" charset="0"/>
                <a:cs typeface="Times New Roman" panose="02020603050405020304" pitchFamily="18" charset="0"/>
              </a:rPr>
              <a:t>Xô</a:t>
            </a:r>
            <a:endParaRPr lang="en-US" sz="4400">
              <a:latin typeface="Times New Roman" panose="02020603050405020304" pitchFamily="18" charset="0"/>
              <a:cs typeface="Times New Roman" panose="02020603050405020304" pitchFamily="18" charset="0"/>
            </a:endParaRPr>
          </a:p>
        </p:txBody>
      </p:sp>
      <p:sp>
        <p:nvSpPr>
          <p:cNvPr id="5" name="Rectangle 4"/>
          <p:cNvSpPr/>
          <p:nvPr/>
        </p:nvSpPr>
        <p:spPr>
          <a:xfrm>
            <a:off x="11841482" y="3561933"/>
            <a:ext cx="6339836" cy="2800767"/>
          </a:xfrm>
          <a:prstGeom prst="rect">
            <a:avLst/>
          </a:prstGeom>
        </p:spPr>
        <p:txBody>
          <a:bodyPr wrap="square">
            <a:spAutoFit/>
          </a:bodyPr>
          <a:lstStyle/>
          <a:p>
            <a:pPr algn="just"/>
            <a:r>
              <a:rPr lang="en-US" sz="4400" b="1">
                <a:latin typeface="Times New Roman" panose="02020603050405020304" pitchFamily="18" charset="0"/>
                <a:cs typeface="Times New Roman" panose="02020603050405020304" pitchFamily="18" charset="0"/>
              </a:rPr>
              <a:t>+ Cặp đôi dãy bàn 3: </a:t>
            </a:r>
            <a:endParaRPr lang="vi-VN" sz="4400" b="1" smtClean="0">
              <a:latin typeface="Times New Roman" panose="02020603050405020304" pitchFamily="18" charset="0"/>
              <a:cs typeface="Times New Roman" panose="02020603050405020304" pitchFamily="18" charset="0"/>
            </a:endParaRPr>
          </a:p>
          <a:p>
            <a:pPr algn="just"/>
            <a:r>
              <a:rPr lang="en-US" sz="4400" smtClean="0">
                <a:latin typeface="Times New Roman" panose="02020603050405020304" pitchFamily="18" charset="0"/>
                <a:cs typeface="Times New Roman" panose="02020603050405020304" pitchFamily="18" charset="0"/>
              </a:rPr>
              <a:t>Tìm </a:t>
            </a:r>
            <a:r>
              <a:rPr lang="en-US" sz="4400">
                <a:latin typeface="Times New Roman" panose="02020603050405020304" pitchFamily="18" charset="0"/>
                <a:cs typeface="Times New Roman" panose="02020603050405020304" pitchFamily="18" charset="0"/>
              </a:rPr>
              <a:t>hiểu về hoạt động của Nguyễn Ái Quốc tại Trung Quốc.</a:t>
            </a:r>
          </a:p>
        </p:txBody>
      </p:sp>
      <p:sp>
        <p:nvSpPr>
          <p:cNvPr id="6" name="Rectangle 5"/>
          <p:cNvSpPr/>
          <p:nvPr/>
        </p:nvSpPr>
        <p:spPr>
          <a:xfrm flipH="1">
            <a:off x="5897880" y="3485732"/>
            <a:ext cx="45719" cy="295316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Rectangle 6"/>
          <p:cNvSpPr/>
          <p:nvPr/>
        </p:nvSpPr>
        <p:spPr>
          <a:xfrm>
            <a:off x="4351016" y="1191557"/>
            <a:ext cx="8930650" cy="1200329"/>
          </a:xfrm>
          <a:prstGeom prst="rect">
            <a:avLst/>
          </a:prstGeom>
        </p:spPr>
        <p:txBody>
          <a:bodyPr wrap="none">
            <a:spAutoFit/>
          </a:bodyPr>
          <a:lstStyle/>
          <a:p>
            <a:pPr algn="ctr"/>
            <a:r>
              <a:rPr lang="en-US" sz="7200" b="1">
                <a:solidFill>
                  <a:srgbClr val="FF0000"/>
                </a:solidFill>
                <a:latin typeface="Times New Roman" panose="02020603050405020304" pitchFamily="18" charset="0"/>
                <a:cs typeface="Times New Roman" panose="02020603050405020304" pitchFamily="18" charset="0"/>
              </a:rPr>
              <a:t>Thảo luận </a:t>
            </a:r>
            <a:r>
              <a:rPr lang="en-US" sz="7200" b="1" smtClean="0">
                <a:solidFill>
                  <a:srgbClr val="FF0000"/>
                </a:solidFill>
                <a:latin typeface="Times New Roman" panose="02020603050405020304" pitchFamily="18" charset="0"/>
                <a:cs typeface="Times New Roman" panose="02020603050405020304" pitchFamily="18" charset="0"/>
              </a:rPr>
              <a:t>nhóm đôi </a:t>
            </a:r>
            <a:r>
              <a:rPr lang="en-US" sz="7200" b="1">
                <a:solidFill>
                  <a:srgbClr val="FF0000"/>
                </a:solidFill>
                <a:latin typeface="Times New Roman" panose="02020603050405020304" pitchFamily="18" charset="0"/>
                <a:cs typeface="Times New Roman" panose="02020603050405020304" pitchFamily="18" charset="0"/>
              </a:rPr>
              <a:t>: </a:t>
            </a:r>
          </a:p>
        </p:txBody>
      </p:sp>
      <p:pic>
        <p:nvPicPr>
          <p:cNvPr id="12" name="Picture 11"/>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841482" y="6748937"/>
            <a:ext cx="6770369" cy="3538063"/>
          </a:xfrm>
          <a:prstGeom prst="rect">
            <a:avLst/>
          </a:prstGeom>
        </p:spPr>
      </p:pic>
      <p:sp>
        <p:nvSpPr>
          <p:cNvPr id="13" name="Freeform 4"/>
          <p:cNvSpPr/>
          <p:nvPr/>
        </p:nvSpPr>
        <p:spPr>
          <a:xfrm>
            <a:off x="15363327" y="-2147095"/>
            <a:ext cx="4971331" cy="5546110"/>
          </a:xfrm>
          <a:custGeom>
            <a:avLst/>
            <a:gdLst/>
            <a:ahLst/>
            <a:cxnLst/>
            <a:rect l="l" t="t" r="r" b="b"/>
            <a:pathLst>
              <a:path w="4971331" h="5546110">
                <a:moveTo>
                  <a:pt x="0" y="0"/>
                </a:moveTo>
                <a:lnTo>
                  <a:pt x="4971331" y="0"/>
                </a:lnTo>
                <a:lnTo>
                  <a:pt x="4971331" y="5546110"/>
                </a:lnTo>
                <a:lnTo>
                  <a:pt x="0" y="5546110"/>
                </a:lnTo>
                <a:lnTo>
                  <a:pt x="0" y="0"/>
                </a:lnTo>
                <a:close/>
              </a:path>
            </a:pathLst>
          </a:custGeom>
          <a:blipFill>
            <a:blip r:embed="rId3">
              <a:extLst>
                <a:ext uri="{96DAC541-7B7A-43D3-8B79-37D633B846F1}">
                  <asvg:svgBlip xmlns:asvg="http://schemas.microsoft.com/office/drawing/2016/SVG/main" xmlns="" r:embed="rId5"/>
                </a:ext>
              </a:extLst>
            </a:blip>
            <a:stretch>
              <a:fillRect/>
            </a:stretch>
          </a:blipFill>
        </p:spPr>
      </p:sp>
      <p:sp>
        <p:nvSpPr>
          <p:cNvPr id="14" name="Freeform 5"/>
          <p:cNvSpPr/>
          <p:nvPr/>
        </p:nvSpPr>
        <p:spPr>
          <a:xfrm rot="1730531">
            <a:off x="-319776" y="-75580"/>
            <a:ext cx="2696953" cy="2647917"/>
          </a:xfrm>
          <a:custGeom>
            <a:avLst/>
            <a:gdLst/>
            <a:ahLst/>
            <a:cxnLst/>
            <a:rect l="l" t="t" r="r" b="b"/>
            <a:pathLst>
              <a:path w="2696953" h="2647917">
                <a:moveTo>
                  <a:pt x="0" y="0"/>
                </a:moveTo>
                <a:lnTo>
                  <a:pt x="2696952" y="0"/>
                </a:lnTo>
                <a:lnTo>
                  <a:pt x="2696952" y="2647917"/>
                </a:lnTo>
                <a:lnTo>
                  <a:pt x="0" y="2647917"/>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pic>
        <p:nvPicPr>
          <p:cNvPr id="15" name="Picture 14"/>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295399" y="6041468"/>
            <a:ext cx="4953000" cy="4953000"/>
          </a:xfrm>
          <a:prstGeom prst="rect">
            <a:avLst/>
          </a:prstGeom>
        </p:spPr>
      </p:pic>
    </p:spTree>
    <p:extLst>
      <p:ext uri="{BB962C8B-B14F-4D97-AF65-F5344CB8AC3E}">
        <p14:creationId xmlns:p14="http://schemas.microsoft.com/office/powerpoint/2010/main" val="31831962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fltVal val="0"/>
                                          </p:val>
                                        </p:tav>
                                        <p:tav tm="100000">
                                          <p:val>
                                            <p:strVal val="#ppt_w"/>
                                          </p:val>
                                        </p:tav>
                                      </p:tavLst>
                                    </p:anim>
                                    <p:anim calcmode="lin" valueType="num">
                                      <p:cBhvr>
                                        <p:cTn id="15" dur="1000" fill="hold"/>
                                        <p:tgtEl>
                                          <p:spTgt spid="3"/>
                                        </p:tgtEl>
                                        <p:attrNameLst>
                                          <p:attrName>ppt_h</p:attrName>
                                        </p:attrNameLst>
                                      </p:cBhvr>
                                      <p:tavLst>
                                        <p:tav tm="0">
                                          <p:val>
                                            <p:fltVal val="0"/>
                                          </p:val>
                                        </p:tav>
                                        <p:tav tm="100000">
                                          <p:val>
                                            <p:strVal val="#ppt_h"/>
                                          </p:val>
                                        </p:tav>
                                      </p:tavLst>
                                    </p:anim>
                                    <p:anim calcmode="lin" valueType="num">
                                      <p:cBhvr>
                                        <p:cTn id="16" dur="1000" fill="hold"/>
                                        <p:tgtEl>
                                          <p:spTgt spid="3"/>
                                        </p:tgtEl>
                                        <p:attrNameLst>
                                          <p:attrName>style.rotation</p:attrName>
                                        </p:attrNameLst>
                                      </p:cBhvr>
                                      <p:tavLst>
                                        <p:tav tm="0">
                                          <p:val>
                                            <p:fltVal val="90"/>
                                          </p:val>
                                        </p:tav>
                                        <p:tav tm="100000">
                                          <p:val>
                                            <p:fltVal val="0"/>
                                          </p:val>
                                        </p:tav>
                                      </p:tavLst>
                                    </p:anim>
                                    <p:animEffect transition="in" filter="fade">
                                      <p:cBhvr>
                                        <p:cTn id="17" dur="1000"/>
                                        <p:tgtEl>
                                          <p:spTgt spid="3"/>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1000" fill="hold"/>
                                        <p:tgtEl>
                                          <p:spTgt spid="4"/>
                                        </p:tgtEl>
                                        <p:attrNameLst>
                                          <p:attrName>ppt_w</p:attrName>
                                        </p:attrNameLst>
                                      </p:cBhvr>
                                      <p:tavLst>
                                        <p:tav tm="0">
                                          <p:val>
                                            <p:fltVal val="0"/>
                                          </p:val>
                                        </p:tav>
                                        <p:tav tm="100000">
                                          <p:val>
                                            <p:strVal val="#ppt_w"/>
                                          </p:val>
                                        </p:tav>
                                      </p:tavLst>
                                    </p:anim>
                                    <p:anim calcmode="lin" valueType="num">
                                      <p:cBhvr>
                                        <p:cTn id="26" dur="1000" fill="hold"/>
                                        <p:tgtEl>
                                          <p:spTgt spid="4"/>
                                        </p:tgtEl>
                                        <p:attrNameLst>
                                          <p:attrName>ppt_h</p:attrName>
                                        </p:attrNameLst>
                                      </p:cBhvr>
                                      <p:tavLst>
                                        <p:tav tm="0">
                                          <p:val>
                                            <p:fltVal val="0"/>
                                          </p:val>
                                        </p:tav>
                                        <p:tav tm="100000">
                                          <p:val>
                                            <p:strVal val="#ppt_h"/>
                                          </p:val>
                                        </p:tav>
                                      </p:tavLst>
                                    </p:anim>
                                    <p:anim calcmode="lin" valueType="num">
                                      <p:cBhvr>
                                        <p:cTn id="27" dur="1000" fill="hold"/>
                                        <p:tgtEl>
                                          <p:spTgt spid="4"/>
                                        </p:tgtEl>
                                        <p:attrNameLst>
                                          <p:attrName>style.rotation</p:attrName>
                                        </p:attrNameLst>
                                      </p:cBhvr>
                                      <p:tavLst>
                                        <p:tav tm="0">
                                          <p:val>
                                            <p:fltVal val="90"/>
                                          </p:val>
                                        </p:tav>
                                        <p:tav tm="100000">
                                          <p:val>
                                            <p:fltVal val="0"/>
                                          </p:val>
                                        </p:tav>
                                      </p:tavLst>
                                    </p:anim>
                                    <p:animEffect transition="in" filter="fade">
                                      <p:cBhvr>
                                        <p:cTn id="28" dur="1000"/>
                                        <p:tgtEl>
                                          <p:spTgt spid="4"/>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wipe(up)">
                                      <p:cBhvr>
                                        <p:cTn id="31" dur="500"/>
                                        <p:tgtEl>
                                          <p:spTgt spid="2"/>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grpId="0" nodeType="clickEffect">
                                  <p:stCondLst>
                                    <p:cond delay="0"/>
                                  </p:stCondLst>
                                  <p:childTnLst>
                                    <p:set>
                                      <p:cBhvr>
                                        <p:cTn id="35" dur="1" fill="hold">
                                          <p:stCondLst>
                                            <p:cond delay="0"/>
                                          </p:stCondLst>
                                        </p:cTn>
                                        <p:tgtEl>
                                          <p:spTgt spid="5"/>
                                        </p:tgtEl>
                                        <p:attrNameLst>
                                          <p:attrName>style.visibility</p:attrName>
                                        </p:attrNameLst>
                                      </p:cBhvr>
                                      <p:to>
                                        <p:strVal val="visible"/>
                                      </p:to>
                                    </p:set>
                                    <p:anim calcmode="lin" valueType="num">
                                      <p:cBhvr>
                                        <p:cTn id="36" dur="1000" fill="hold"/>
                                        <p:tgtEl>
                                          <p:spTgt spid="5"/>
                                        </p:tgtEl>
                                        <p:attrNameLst>
                                          <p:attrName>ppt_w</p:attrName>
                                        </p:attrNameLst>
                                      </p:cBhvr>
                                      <p:tavLst>
                                        <p:tav tm="0">
                                          <p:val>
                                            <p:fltVal val="0"/>
                                          </p:val>
                                        </p:tav>
                                        <p:tav tm="100000">
                                          <p:val>
                                            <p:strVal val="#ppt_w"/>
                                          </p:val>
                                        </p:tav>
                                      </p:tavLst>
                                    </p:anim>
                                    <p:anim calcmode="lin" valueType="num">
                                      <p:cBhvr>
                                        <p:cTn id="37" dur="1000" fill="hold"/>
                                        <p:tgtEl>
                                          <p:spTgt spid="5"/>
                                        </p:tgtEl>
                                        <p:attrNameLst>
                                          <p:attrName>ppt_h</p:attrName>
                                        </p:attrNameLst>
                                      </p:cBhvr>
                                      <p:tavLst>
                                        <p:tav tm="0">
                                          <p:val>
                                            <p:fltVal val="0"/>
                                          </p:val>
                                        </p:tav>
                                        <p:tav tm="100000">
                                          <p:val>
                                            <p:strVal val="#ppt_h"/>
                                          </p:val>
                                        </p:tav>
                                      </p:tavLst>
                                    </p:anim>
                                    <p:anim calcmode="lin" valueType="num">
                                      <p:cBhvr>
                                        <p:cTn id="38" dur="1000" fill="hold"/>
                                        <p:tgtEl>
                                          <p:spTgt spid="5"/>
                                        </p:tgtEl>
                                        <p:attrNameLst>
                                          <p:attrName>style.rotation</p:attrName>
                                        </p:attrNameLst>
                                      </p:cBhvr>
                                      <p:tavLst>
                                        <p:tav tm="0">
                                          <p:val>
                                            <p:fltVal val="90"/>
                                          </p:val>
                                        </p:tav>
                                        <p:tav tm="100000">
                                          <p:val>
                                            <p:fltVal val="0"/>
                                          </p:val>
                                        </p:tav>
                                      </p:tavLst>
                                    </p:anim>
                                    <p:animEffect transition="in" filter="fade">
                                      <p:cBhvr>
                                        <p:cTn id="39" dur="1000"/>
                                        <p:tgtEl>
                                          <p:spTgt spid="5"/>
                                        </p:tgtEl>
                                      </p:cBhvr>
                                    </p:animEffect>
                                  </p:childTnLst>
                                </p:cTn>
                              </p:par>
                              <p:par>
                                <p:cTn id="40" presetID="16" presetClass="entr" presetSubtype="37" fill="hold" nodeType="with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barn(outVertical)">
                                      <p:cBhvr>
                                        <p:cTn id="4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p:bldP spid="6" grpId="0" animBg="1"/>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52400" y="2095500"/>
            <a:ext cx="17907000" cy="6324600"/>
          </a:xfrm>
          <a:prstGeom prst="roundRect">
            <a:avLst>
              <a:gd name="adj" fmla="val 19523"/>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990600" y="562570"/>
            <a:ext cx="5293437" cy="923330"/>
          </a:xfrm>
          <a:prstGeom prst="rect">
            <a:avLst/>
          </a:prstGeom>
          <a:noFill/>
        </p:spPr>
        <p:txBody>
          <a:bodyPr wrap="none" rtlCol="0">
            <a:spAutoFit/>
          </a:bodyPr>
          <a:lstStyle/>
          <a:p>
            <a:pPr marL="685800" indent="-685800">
              <a:buFont typeface="Wingdings" panose="05000000000000000000" pitchFamily="2" charset="2"/>
              <a:buChar char="Ø"/>
            </a:pPr>
            <a:r>
              <a:rPr lang="en-US" sz="5400" b="1" smtClean="0">
                <a:solidFill>
                  <a:srgbClr val="C00000"/>
                </a:solidFill>
                <a:latin typeface="Times New Roman" panose="02020603050405020304" pitchFamily="18" charset="0"/>
                <a:cs typeface="Times New Roman" panose="02020603050405020304" pitchFamily="18" charset="0"/>
              </a:rPr>
              <a:t>Chốt kiến thức</a:t>
            </a:r>
            <a:endParaRPr lang="en-US" sz="5400" b="1">
              <a:solidFill>
                <a:srgbClr val="C000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609600" y="3009900"/>
            <a:ext cx="16687800" cy="4708981"/>
          </a:xfrm>
          <a:prstGeom prst="rect">
            <a:avLst/>
          </a:prstGeom>
          <a:noFill/>
        </p:spPr>
        <p:txBody>
          <a:bodyPr wrap="square" rtlCol="0">
            <a:spAutoFit/>
          </a:bodyPr>
          <a:lstStyle/>
          <a:p>
            <a:pPr algn="just"/>
            <a:r>
              <a:rPr lang="en-US" sz="6000" smtClean="0">
                <a:latin typeface="Times New Roman" panose="02020603050405020304" pitchFamily="18" charset="0"/>
                <a:cs typeface="Times New Roman" panose="02020603050405020304" pitchFamily="18" charset="0"/>
              </a:rPr>
              <a:t>- </a:t>
            </a:r>
            <a:r>
              <a:rPr lang="en-US" sz="6000">
                <a:latin typeface="Times New Roman" panose="02020603050405020304" pitchFamily="18" charset="0"/>
                <a:cs typeface="Times New Roman" panose="02020603050405020304" pitchFamily="18" charset="0"/>
              </a:rPr>
              <a:t>Hoạt động của Nguyễn Ái Quốc tại Pháp, Liên Xô, Trung Quốc là quá trình tìm thấy con đường cứu nước cho dân tộc và tích cực chuẩn bị toàn diện từ tư tường đến tổ chức, cán bộ cho sự thành lập Đảng Cộng sản Việt Nam đầu năm 1930</a:t>
            </a:r>
            <a:r>
              <a:rPr lang="en-US" sz="6000" smtClean="0">
                <a:latin typeface="Times New Roman" panose="02020603050405020304" pitchFamily="18" charset="0"/>
                <a:cs typeface="Times New Roman" panose="02020603050405020304" pitchFamily="18" charset="0"/>
              </a:rPr>
              <a:t>.</a:t>
            </a:r>
            <a:endParaRPr lang="en-US" sz="60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740822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91750"/>
            <a:ext cx="12115800" cy="769441"/>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just"/>
            <a:r>
              <a:rPr lang="vi-VN" sz="4400" b="1">
                <a:latin typeface="Times New Roman" panose="02020603050405020304" pitchFamily="18" charset="0"/>
                <a:ea typeface="Arial" panose="020B0604020202020204" pitchFamily="34" charset="0"/>
                <a:cs typeface="Times New Roman" panose="02020603050405020304" pitchFamily="18" charset="0"/>
              </a:rPr>
              <a:t>2</a:t>
            </a:r>
            <a:r>
              <a:rPr lang="en-US" sz="4400" b="1" smtClean="0">
                <a:latin typeface="Times New Roman" panose="02020603050405020304" pitchFamily="18" charset="0"/>
                <a:ea typeface="Arial" panose="020B0604020202020204" pitchFamily="34" charset="0"/>
                <a:cs typeface="Times New Roman" panose="02020603050405020304" pitchFamily="18" charset="0"/>
              </a:rPr>
              <a:t>. </a:t>
            </a:r>
            <a:r>
              <a:rPr lang="vi-VN" sz="4400" b="1" smtClean="0">
                <a:latin typeface="Times New Roman" panose="02020603050405020304" pitchFamily="18" charset="0"/>
                <a:cs typeface="Times New Roman" panose="02020603050405020304" pitchFamily="18" charset="0"/>
              </a:rPr>
              <a:t>Sự</a:t>
            </a:r>
            <a:r>
              <a:rPr lang="en-US" sz="4400" b="1" smtClean="0">
                <a:latin typeface="Times New Roman" panose="02020603050405020304" pitchFamily="18" charset="0"/>
                <a:cs typeface="Times New Roman" panose="02020603050405020304" pitchFamily="18" charset="0"/>
              </a:rPr>
              <a:t> </a:t>
            </a:r>
            <a:r>
              <a:rPr lang="en-US" sz="4400" b="1">
                <a:latin typeface="Times New Roman" panose="02020603050405020304" pitchFamily="18" charset="0"/>
                <a:cs typeface="Times New Roman" panose="02020603050405020304" pitchFamily="18" charset="0"/>
              </a:rPr>
              <a:t>thành lập Đảng Cộng sản Việt </a:t>
            </a:r>
            <a:r>
              <a:rPr lang="en-US" sz="4400" b="1" smtClean="0">
                <a:latin typeface="Times New Roman" panose="02020603050405020304" pitchFamily="18" charset="0"/>
                <a:cs typeface="Times New Roman" panose="02020603050405020304" pitchFamily="18" charset="0"/>
              </a:rPr>
              <a:t>Nam.</a:t>
            </a:r>
            <a:endParaRPr lang="en-US" sz="4400">
              <a:latin typeface="Times New Roman" panose="02020603050405020304" pitchFamily="18" charset="0"/>
              <a:cs typeface="Times New Roman" panose="02020603050405020304" pitchFamily="18" charset="0"/>
            </a:endParaRPr>
          </a:p>
        </p:txBody>
      </p:sp>
      <p:sp>
        <p:nvSpPr>
          <p:cNvPr id="3" name="TextBox 2"/>
          <p:cNvSpPr txBox="1"/>
          <p:nvPr/>
        </p:nvSpPr>
        <p:spPr>
          <a:xfrm>
            <a:off x="304800" y="1159014"/>
            <a:ext cx="17754600" cy="707886"/>
          </a:xfrm>
          <a:prstGeom prst="rect">
            <a:avLst/>
          </a:prstGeom>
          <a:noFill/>
        </p:spPr>
        <p:txBody>
          <a:bodyPr wrap="square" rtlCol="0">
            <a:spAutoFit/>
          </a:bodyPr>
          <a:lstStyle/>
          <a:p>
            <a:r>
              <a:rPr lang="vi-VN" sz="4000" b="1" i="1" smtClean="0">
                <a:solidFill>
                  <a:srgbClr val="C00000"/>
                </a:solidFill>
                <a:latin typeface="Times New Roman" panose="02020603050405020304" pitchFamily="18" charset="0"/>
                <a:cs typeface="Times New Roman" panose="02020603050405020304" pitchFamily="18" charset="0"/>
              </a:rPr>
              <a:t>a) </a:t>
            </a:r>
            <a:r>
              <a:rPr lang="vi-VN" sz="4000" b="1" i="1">
                <a:solidFill>
                  <a:srgbClr val="C00000"/>
                </a:solidFill>
                <a:latin typeface="Times New Roman" panose="02020603050405020304" pitchFamily="18" charset="0"/>
                <a:cs typeface="Times New Roman" panose="02020603050405020304" pitchFamily="18" charset="0"/>
              </a:rPr>
              <a:t>S</a:t>
            </a:r>
            <a:r>
              <a:rPr lang="en-US" sz="4000" b="1" i="1" smtClean="0">
                <a:solidFill>
                  <a:srgbClr val="C00000"/>
                </a:solidFill>
                <a:latin typeface="Times New Roman" panose="02020603050405020304" pitchFamily="18" charset="0"/>
                <a:cs typeface="Times New Roman" panose="02020603050405020304" pitchFamily="18" charset="0"/>
              </a:rPr>
              <a:t>ự </a:t>
            </a:r>
            <a:r>
              <a:rPr lang="en-US" sz="4000" b="1" i="1">
                <a:solidFill>
                  <a:srgbClr val="C00000"/>
                </a:solidFill>
                <a:latin typeface="Times New Roman" panose="02020603050405020304" pitchFamily="18" charset="0"/>
                <a:cs typeface="Times New Roman" panose="02020603050405020304" pitchFamily="18" charset="0"/>
              </a:rPr>
              <a:t>ra đời của các tổ chức cộng sản ở Việt Nam</a:t>
            </a:r>
            <a:endParaRPr lang="en-US" sz="4000" i="1">
              <a:solidFill>
                <a:srgbClr val="C00000"/>
              </a:solidFill>
              <a:latin typeface="Times New Roman" panose="02020603050405020304" pitchFamily="18" charset="0"/>
              <a:cs typeface="Times New Roman" panose="02020603050405020304" pitchFamily="18" charset="0"/>
            </a:endParaRPr>
          </a:p>
        </p:txBody>
      </p:sp>
      <p:sp>
        <p:nvSpPr>
          <p:cNvPr id="6" name="Rectangle 5"/>
          <p:cNvSpPr/>
          <p:nvPr/>
        </p:nvSpPr>
        <p:spPr>
          <a:xfrm>
            <a:off x="-204878" y="2157654"/>
            <a:ext cx="18487369" cy="776046"/>
          </a:xfrm>
          <a:prstGeom prst="rect">
            <a:avLst/>
          </a:prstGeom>
        </p:spPr>
        <p:txBody>
          <a:bodyPr wrap="none">
            <a:spAutoFit/>
          </a:bodyPr>
          <a:lstStyle/>
          <a:p>
            <a:pPr indent="457200" algn="just">
              <a:lnSpc>
                <a:spcPct val="115000"/>
              </a:lnSpc>
              <a:spcAft>
                <a:spcPts val="0"/>
              </a:spcAft>
            </a:pPr>
            <a:r>
              <a:rPr lang="en-US" sz="4200">
                <a:solidFill>
                  <a:srgbClr val="FF0000"/>
                </a:solidFill>
                <a:latin typeface="Times New Roman" panose="02020603050405020304" pitchFamily="18" charset="0"/>
                <a:ea typeface="Arial" panose="020B0604020202020204" pitchFamily="34" charset="0"/>
                <a:cs typeface="Times New Roman" panose="02020603050405020304" pitchFamily="18" charset="0"/>
              </a:rPr>
              <a:t>Nêu quá trình thành lập và ý nghĩa sự ra đời của các tổ chức cộng sản ở Việt </a:t>
            </a:r>
            <a:r>
              <a:rPr lang="en-US" sz="4200"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Nam</a:t>
            </a:r>
            <a:r>
              <a:rPr lang="vi-VN" sz="4200"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a:t>
            </a:r>
            <a:endParaRPr lang="en-US" sz="420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7" name="Rectangle 6"/>
          <p:cNvSpPr/>
          <p:nvPr/>
        </p:nvSpPr>
        <p:spPr>
          <a:xfrm>
            <a:off x="152400" y="4477244"/>
            <a:ext cx="17907000" cy="554305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indent="457200" algn="just">
              <a:lnSpc>
                <a:spcPct val="115000"/>
              </a:lnSpc>
              <a:spcAft>
                <a:spcPts val="0"/>
              </a:spcAft>
            </a:pPr>
            <a:r>
              <a:rPr lang="vi-VN" sz="4400" smtClean="0">
                <a:latin typeface="Times New Roman" panose="02020603050405020304" pitchFamily="18" charset="0"/>
                <a:ea typeface="Arial" panose="020B0604020202020204" pitchFamily="34" charset="0"/>
                <a:cs typeface="Times New Roman" panose="02020603050405020304" pitchFamily="18" charset="0"/>
              </a:rPr>
              <a:t>- </a:t>
            </a:r>
            <a:r>
              <a:rPr lang="en-US" sz="4400" smtClean="0">
                <a:latin typeface="Times New Roman" panose="02020603050405020304" pitchFamily="18" charset="0"/>
                <a:ea typeface="Arial" panose="020B0604020202020204" pitchFamily="34" charset="0"/>
                <a:cs typeface="Times New Roman" panose="02020603050405020304" pitchFamily="18" charset="0"/>
              </a:rPr>
              <a:t>Trong </a:t>
            </a:r>
            <a:r>
              <a:rPr lang="en-US" sz="4400">
                <a:latin typeface="Times New Roman" panose="02020603050405020304" pitchFamily="18" charset="0"/>
                <a:ea typeface="Arial" panose="020B0604020202020204" pitchFamily="34" charset="0"/>
                <a:cs typeface="Times New Roman" panose="02020603050405020304" pitchFamily="18" charset="0"/>
              </a:rPr>
              <a:t>những năm 1928-1929 Chủ nghĩa Mác-Lênin được truyền bá sâu rộng vào Việt Nam, thúc đẩy phong trào công nhân và phong trào yêu nước phát triển mạnh mẽ, dẫn đến sự ra đời của ba tổ chức Đảng ở Việt Nam là Đông Dương Cộng sản Đảng (6-1929), An Nam Cộng sản Đảng (8-1929), Đông Dương Cộng sản liên đoàn (9-1929). Ba tổ chức cộng sản lần lượt ra đời trong những năm 1929 đã chứng tỏ sự trưởng thành của giai cấp công nhân và là bước chuẩn bị trực tiếp cho sự thành lập Đảng Cộng sản Việt Nam.</a:t>
            </a:r>
          </a:p>
        </p:txBody>
      </p:sp>
      <p:sp>
        <p:nvSpPr>
          <p:cNvPr id="8" name="TextBox 7"/>
          <p:cNvSpPr txBox="1"/>
          <p:nvPr/>
        </p:nvSpPr>
        <p:spPr>
          <a:xfrm>
            <a:off x="304800" y="3245703"/>
            <a:ext cx="3187091" cy="830997"/>
          </a:xfrm>
          <a:prstGeom prst="rect">
            <a:avLst/>
          </a:prstGeom>
          <a:noFill/>
        </p:spPr>
        <p:txBody>
          <a:bodyPr wrap="none" rtlCol="0">
            <a:spAutoFit/>
          </a:bodyPr>
          <a:lstStyle/>
          <a:p>
            <a:pPr marL="685800" indent="-685800">
              <a:buFont typeface="Wingdings" panose="05000000000000000000" pitchFamily="2" charset="2"/>
              <a:buChar char="Ø"/>
            </a:pPr>
            <a:r>
              <a:rPr lang="en-US" sz="4800" b="1" smtClean="0">
                <a:solidFill>
                  <a:srgbClr val="FF0000"/>
                </a:solidFill>
                <a:latin typeface="Times New Roman" panose="02020603050405020304" pitchFamily="18" charset="0"/>
                <a:cs typeface="Times New Roman" panose="02020603050405020304" pitchFamily="18" charset="0"/>
              </a:rPr>
              <a:t>Chốt lại:</a:t>
            </a:r>
            <a:endParaRPr lang="en-US" sz="4800" b="1">
              <a:solidFill>
                <a:srgbClr val="FF0000"/>
              </a:solidFill>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5773400" y="-213680"/>
            <a:ext cx="2765168" cy="2612768"/>
          </a:xfrm>
          <a:prstGeom prst="rect">
            <a:avLst/>
          </a:prstGeom>
        </p:spPr>
      </p:pic>
    </p:spTree>
    <p:extLst>
      <p:ext uri="{BB962C8B-B14F-4D97-AF65-F5344CB8AC3E}">
        <p14:creationId xmlns:p14="http://schemas.microsoft.com/office/powerpoint/2010/main" val="38515718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37"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outVertical)">
                                      <p:cBhvr>
                                        <p:cTn id="19" dur="500"/>
                                        <p:tgtEl>
                                          <p:spTgt spid="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par>
                          <p:cTn id="28" fill="hold">
                            <p:stCondLst>
                              <p:cond delay="500"/>
                            </p:stCondLst>
                            <p:childTnLst>
                              <p:par>
                                <p:cTn id="29" presetID="6" presetClass="entr" presetSubtype="16"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circle(in)">
                                      <p:cBhvr>
                                        <p:cTn id="31" dur="1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6" grpId="0"/>
      <p:bldP spid="7" grpId="0" animBg="1"/>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1497</TotalTime>
  <Words>1114</Words>
  <Application>Microsoft Office PowerPoint</Application>
  <PresentationFormat>Custom</PresentationFormat>
  <Paragraphs>55</Paragraphs>
  <Slides>18</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18</vt:i4>
      </vt:variant>
    </vt:vector>
  </HeadingPairs>
  <TitlesOfParts>
    <vt:vector size="28" baseType="lpstr">
      <vt:lpstr>Impact</vt:lpstr>
      <vt:lpstr>等线</vt:lpstr>
      <vt:lpstr>Times New Roman</vt:lpstr>
      <vt:lpstr>Arial</vt:lpstr>
      <vt:lpstr>SimSun</vt:lpstr>
      <vt:lpstr>Agrandir Grand Bold</vt:lpstr>
      <vt:lpstr>Calibri</vt:lpstr>
      <vt:lpstr>Wingdings</vt:lpstr>
      <vt:lpstr>Microsoft YaHei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ADMIN</cp:lastModifiedBy>
  <cp:revision>89</cp:revision>
  <dcterms:created xsi:type="dcterms:W3CDTF">2006-08-16T00:00:00Z</dcterms:created>
  <dcterms:modified xsi:type="dcterms:W3CDTF">2024-07-27T03:05:42Z</dcterms:modified>
  <dc:identifier>DAGJ-AOQdfw</dc:identifier>
</cp:coreProperties>
</file>