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81" r:id="rId2"/>
    <p:sldId id="257" r:id="rId3"/>
    <p:sldId id="269" r:id="rId4"/>
    <p:sldId id="256" r:id="rId5"/>
    <p:sldId id="270" r:id="rId6"/>
    <p:sldId id="271" r:id="rId7"/>
    <p:sldId id="291" r:id="rId8"/>
    <p:sldId id="284" r:id="rId9"/>
    <p:sldId id="310" r:id="rId10"/>
    <p:sldId id="313" r:id="rId11"/>
    <p:sldId id="311" r:id="rId12"/>
    <p:sldId id="314" r:id="rId13"/>
    <p:sldId id="315" r:id="rId14"/>
    <p:sldId id="312" r:id="rId15"/>
    <p:sldId id="308" r:id="rId16"/>
    <p:sldId id="316" r:id="rId17"/>
    <p:sldId id="258" r:id="rId18"/>
    <p:sldId id="306" r:id="rId19"/>
    <p:sldId id="317" r:id="rId20"/>
    <p:sldId id="261" r:id="rId21"/>
    <p:sldId id="263" r:id="rId22"/>
    <p:sldId id="266" r:id="rId23"/>
  </p:sldIdLst>
  <p:sldSz cx="18288000" cy="10287000"/>
  <p:notesSz cx="6858000" cy="9144000"/>
  <p:embeddedFontLst>
    <p:embeddedFont>
      <p:font typeface="Microsoft YaHei" panose="020B0503020204020204" pitchFamily="34" charset="-122"/>
      <p:regular r:id="rId25"/>
      <p:bold r:id="rId26"/>
    </p:embeddedFont>
    <p:embeddedFont>
      <p:font typeface="Impact" panose="020B0806030902050204" pitchFamily="34" charset="0"/>
      <p:regular r:id="rId27"/>
    </p:embeddedFont>
    <p:embeddedFont>
      <p:font typeface="Agrandir Grand Bold" panose="020B0604020202020204" charset="0"/>
      <p:regular r:id="rId28"/>
    </p:embeddedFont>
    <p:embeddedFont>
      <p:font typeface="SimSun" panose="02010600030101010101" pitchFamily="2" charset="-122"/>
      <p:regular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EC"/>
    <a:srgbClr val="EA3B04"/>
    <a:srgbClr val="BDE3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9" autoAdjust="0"/>
    <p:restoredTop sz="91798" autoAdjust="0"/>
  </p:normalViewPr>
  <p:slideViewPr>
    <p:cSldViewPr>
      <p:cViewPr varScale="1">
        <p:scale>
          <a:sx n="40" d="100"/>
          <a:sy n="40" d="100"/>
        </p:scale>
        <p:origin x="92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1B983-96FC-46B4-AA05-4A1729955D39}" type="datetimeFigureOut">
              <a:rPr lang="en-US" smtClean="0"/>
              <a:t>7/20/2024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EF6ED-B711-40B1-9E45-0254EEF2EBD7}" type="slidenum">
              <a:rPr lang="en-US" smtClean="0"/>
              <a:t>‹#›</a:t>
            </a:fld>
            <a:endParaRPr lang="en-US"/>
          </a:p>
        </p:txBody>
      </p:sp>
    </p:spTree>
    <p:extLst>
      <p:ext uri="{BB962C8B-B14F-4D97-AF65-F5344CB8AC3E}">
        <p14:creationId xmlns:p14="http://schemas.microsoft.com/office/powerpoint/2010/main" val="47550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58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79933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5</a:t>
            </a:fld>
            <a:endParaRPr lang="zh-CN" altLang="en-US">
              <a:solidFill>
                <a:prstClr val="black"/>
              </a:solidFill>
              <a:ea typeface="宋体"/>
            </a:endParaRPr>
          </a:p>
        </p:txBody>
      </p:sp>
    </p:spTree>
    <p:extLst>
      <p:ext uri="{BB962C8B-B14F-4D97-AF65-F5344CB8AC3E}">
        <p14:creationId xmlns:p14="http://schemas.microsoft.com/office/powerpoint/2010/main" val="2800015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158938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13</a:t>
            </a:fld>
            <a:endParaRPr lang="en-US"/>
          </a:p>
        </p:txBody>
      </p:sp>
    </p:spTree>
    <p:extLst>
      <p:ext uri="{BB962C8B-B14F-4D97-AF65-F5344CB8AC3E}">
        <p14:creationId xmlns:p14="http://schemas.microsoft.com/office/powerpoint/2010/main" val="2560231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6.jfif"/><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4.sv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12" Type="http://schemas.openxmlformats.org/officeDocument/2006/relationships/image" Target="../media/image1.png"/><Relationship Id="rId2" Type="http://schemas.openxmlformats.org/officeDocument/2006/relationships/image" Target="../media/image15.jfif"/><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jfif"/><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sv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427715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750"/>
            <a:ext cx="11676614"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400" b="1" smtClean="0">
                <a:latin typeface="Times New Roman" panose="02020603050405020304" pitchFamily="18" charset="0"/>
                <a:ea typeface="Arial" panose="020B0604020202020204" pitchFamily="34" charset="0"/>
                <a:cs typeface="Times New Roman" panose="02020603050405020304" pitchFamily="18" charset="0"/>
              </a:rPr>
              <a:t>3. </a:t>
            </a:r>
            <a:r>
              <a:rPr lang="en-US" sz="4400" b="1">
                <a:latin typeface="Times New Roman" panose="02020603050405020304" pitchFamily="18" charset="0"/>
                <a:cs typeface="Times New Roman" panose="02020603050405020304" pitchFamily="18" charset="0"/>
              </a:rPr>
              <a:t>T</a:t>
            </a:r>
            <a:r>
              <a:rPr lang="en-US" sz="4400" b="1" smtClean="0">
                <a:latin typeface="Times New Roman" panose="02020603050405020304" pitchFamily="18" charset="0"/>
                <a:cs typeface="Times New Roman" panose="02020603050405020304" pitchFamily="18" charset="0"/>
              </a:rPr>
              <a:t>ìm </a:t>
            </a:r>
            <a:r>
              <a:rPr lang="en-US" sz="4400" b="1">
                <a:latin typeface="Times New Roman" panose="02020603050405020304" pitchFamily="18" charset="0"/>
                <a:cs typeface="Times New Roman" panose="02020603050405020304" pitchFamily="18" charset="0"/>
              </a:rPr>
              <a:t>hiểu phong trào của giai cấp công nhân</a:t>
            </a:r>
            <a:endParaRPr lang="en-US" sz="4400">
              <a:latin typeface="Times New Roman" panose="02020603050405020304" pitchFamily="18" charset="0"/>
              <a:cs typeface="Times New Roman" panose="02020603050405020304" pitchFamily="18" charset="0"/>
            </a:endParaRPr>
          </a:p>
        </p:txBody>
      </p:sp>
      <p:sp>
        <p:nvSpPr>
          <p:cNvPr id="3" name="Rectangle 2"/>
          <p:cNvSpPr/>
          <p:nvPr/>
        </p:nvSpPr>
        <p:spPr>
          <a:xfrm>
            <a:off x="457200" y="1104900"/>
            <a:ext cx="13026002" cy="678327"/>
          </a:xfrm>
          <a:prstGeom prst="rect">
            <a:avLst/>
          </a:prstGeom>
        </p:spPr>
        <p:txBody>
          <a:bodyPr wrap="none">
            <a:spAutoFit/>
          </a:bodyPr>
          <a:lstStyle/>
          <a:p>
            <a:pPr indent="457200" algn="just">
              <a:lnSpc>
                <a:spcPct val="115000"/>
              </a:lnSpc>
              <a:spcAft>
                <a:spcPts val="0"/>
              </a:spcAft>
            </a:pPr>
            <a:r>
              <a:rPr lang="en-US" sz="3600" b="1" i="1">
                <a:solidFill>
                  <a:srgbClr val="C00000"/>
                </a:solidFill>
                <a:latin typeface="Times New Roman" panose="02020603050405020304" pitchFamily="18" charset="0"/>
                <a:ea typeface="Arial" panose="020B0604020202020204" pitchFamily="34" charset="0"/>
                <a:cs typeface="Times New Roman" panose="02020603050405020304" pitchFamily="18" charset="0"/>
              </a:rPr>
              <a:t>- Nhiệm vụ 1: Tìm hiểu về cuộc bãi công của công nhân Ba Son</a:t>
            </a:r>
            <a:endParaRPr lang="en-US" sz="3600" i="1">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7" name="Group 6"/>
          <p:cNvGrpSpPr/>
          <p:nvPr/>
        </p:nvGrpSpPr>
        <p:grpSpPr>
          <a:xfrm>
            <a:off x="2133600" y="1821359"/>
            <a:ext cx="15163800" cy="1447800"/>
            <a:chOff x="2133600" y="1973759"/>
            <a:chExt cx="15163800" cy="1447800"/>
          </a:xfrm>
        </p:grpSpPr>
        <p:sp>
          <p:nvSpPr>
            <p:cNvPr id="4" name="Oval Callout 3"/>
            <p:cNvSpPr/>
            <p:nvPr/>
          </p:nvSpPr>
          <p:spPr>
            <a:xfrm>
              <a:off x="2133600" y="1973759"/>
              <a:ext cx="15163800" cy="1447800"/>
            </a:xfrm>
            <a:prstGeom prst="wedgeEllipseCallout">
              <a:avLst>
                <a:gd name="adj1" fmla="val -55758"/>
                <a:gd name="adj2" fmla="val 855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98806" y="2312938"/>
              <a:ext cx="12344400"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Nêu ý nghĩa cuộc bãi công của công nhân Ba </a:t>
              </a:r>
              <a:r>
                <a:rPr lang="en-US" sz="4400" smtClean="0">
                  <a:latin typeface="Times New Roman" panose="02020603050405020304" pitchFamily="18" charset="0"/>
                  <a:cs typeface="Times New Roman" panose="02020603050405020304" pitchFamily="18" charset="0"/>
                </a:rPr>
                <a:t>Son ? </a:t>
              </a:r>
              <a:endParaRPr lang="en-US" sz="440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1638300"/>
            <a:ext cx="2612768" cy="2612768"/>
          </a:xfrm>
          <a:prstGeom prst="rect">
            <a:avLst/>
          </a:prstGeom>
        </p:spPr>
      </p:pic>
      <p:grpSp>
        <p:nvGrpSpPr>
          <p:cNvPr id="8" name="Group 7"/>
          <p:cNvGrpSpPr/>
          <p:nvPr/>
        </p:nvGrpSpPr>
        <p:grpSpPr>
          <a:xfrm>
            <a:off x="0" y="3924300"/>
            <a:ext cx="18135600" cy="6863419"/>
            <a:chOff x="0" y="4000498"/>
            <a:chExt cx="18135600" cy="6863419"/>
          </a:xfrm>
        </p:grpSpPr>
        <p:sp>
          <p:nvSpPr>
            <p:cNvPr id="10" name="Pentagon 9"/>
            <p:cNvSpPr/>
            <p:nvPr/>
          </p:nvSpPr>
          <p:spPr>
            <a:xfrm rot="10800000">
              <a:off x="0" y="4000498"/>
              <a:ext cx="18135600" cy="6172199"/>
            </a:xfrm>
            <a:prstGeom prst="homePlate">
              <a:avLst>
                <a:gd name="adj" fmla="val 2114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71600" y="4000500"/>
              <a:ext cx="16535400" cy="6863417"/>
            </a:xfrm>
            <a:prstGeom prst="rect">
              <a:avLst/>
            </a:prstGeom>
            <a:noFill/>
          </p:spPr>
          <p:txBody>
            <a:bodyPr wrap="square" rtlCol="0">
              <a:spAutoFit/>
            </a:bodyPr>
            <a:lstStyle/>
            <a:p>
              <a:pPr algn="just"/>
              <a:r>
                <a:rPr lang="en-US" sz="4000" smtClean="0">
                  <a:latin typeface="Times New Roman" panose="02020603050405020304" pitchFamily="18" charset="0"/>
                  <a:cs typeface="Times New Roman" panose="02020603050405020304" pitchFamily="18" charset="0"/>
                  <a:sym typeface="Wingdings" panose="05000000000000000000" pitchFamily="2" charset="2"/>
                </a:rPr>
                <a:t> </a:t>
              </a:r>
              <a:r>
                <a:rPr lang="en-US" sz="4000" smtClean="0">
                  <a:latin typeface="Times New Roman" panose="02020603050405020304" pitchFamily="18" charset="0"/>
                  <a:cs typeface="Times New Roman" panose="02020603050405020304" pitchFamily="18" charset="0"/>
                </a:rPr>
                <a:t>Cuộc </a:t>
              </a:r>
              <a:r>
                <a:rPr lang="en-US" sz="4000">
                  <a:latin typeface="Times New Roman" panose="02020603050405020304" pitchFamily="18" charset="0"/>
                  <a:cs typeface="Times New Roman" panose="02020603050405020304" pitchFamily="18" charset="0"/>
                </a:rPr>
                <a:t>bãi công của công nhân Ba Son thắng lợi đánh dấu bước chuyển của phong trào công nhân, từ đấu tranh tự phát sang tự giác, cắm một mốc quan trọng trong phong trào công nhân, đấu tranh có tổ chức và có mục đích rõ ràng,…Sau đó, giáo viên tiếp tục đặt câu hỏi mở rộng: Điểm mới của cuộc bãi công của công nhân Ba Son là gì? (Gợi ý: Điểm mới của cuộc bãi công của công nhân Ba Son là đấu tranh không chỉ vì quyền lợi của mình mà còn thể hiện tình đoàn kết với công nhân và nhân dân Trung Quốc; Cuộc đấu tranh của công nhân còn có sự phối hợp, ủng hộ của nông dân và nhiều giai tầng khác ở Sài Gòn. Cuộc bãi công có sự chỉ đạo của Công hội, chứng tỏ phong trào công nhân Việt Nam bắt đầu chuyển từ đấu tranh tự phát sang tự giác.</a:t>
              </a:r>
            </a:p>
            <a:p>
              <a:pPr algn="just"/>
              <a:endParaRPr lang="en-US" sz="4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57287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3)">
                                      <p:cBhvr>
                                        <p:cTn id="2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266700"/>
            <a:ext cx="11444159" cy="646331"/>
          </a:xfrm>
          <a:prstGeom prst="rect">
            <a:avLst/>
          </a:prstGeom>
        </p:spPr>
        <p:txBody>
          <a:bodyPr wrap="none">
            <a:spAutoFit/>
          </a:bodyPr>
          <a:lstStyle/>
          <a:p>
            <a:r>
              <a:rPr lang="en-US" sz="3600" b="1" i="1">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i="1" smtClean="0">
                <a:solidFill>
                  <a:srgbClr val="C00000"/>
                </a:solidFill>
                <a:latin typeface="Times New Roman" panose="02020603050405020304" pitchFamily="18" charset="0"/>
                <a:cs typeface="Times New Roman" panose="02020603050405020304" pitchFamily="18" charset="0"/>
              </a:rPr>
              <a:t>Nhiệm </a:t>
            </a:r>
            <a:r>
              <a:rPr lang="en-US" sz="3600" b="1" i="1">
                <a:solidFill>
                  <a:srgbClr val="C00000"/>
                </a:solidFill>
                <a:latin typeface="Times New Roman" panose="02020603050405020304" pitchFamily="18" charset="0"/>
                <a:cs typeface="Times New Roman" panose="02020603050405020304" pitchFamily="18" charset="0"/>
              </a:rPr>
              <a:t>vụ 2: Tìm hiểu phong trào của giai cấp công nhân</a:t>
            </a:r>
            <a:endParaRPr lang="en-US" sz="3600" i="1">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57200" y="1028700"/>
            <a:ext cx="17678400" cy="1569660"/>
          </a:xfrm>
          <a:prstGeom prst="rect">
            <a:avLst/>
          </a:prstGeom>
          <a:no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800" b="1" smtClean="0">
                <a:latin typeface="Times New Roman" panose="02020603050405020304" pitchFamily="18" charset="0"/>
                <a:cs typeface="Times New Roman" panose="02020603050405020304" pitchFamily="18" charset="0"/>
              </a:rPr>
              <a:t>Thảo </a:t>
            </a:r>
            <a:r>
              <a:rPr lang="en-US" sz="4800" b="1">
                <a:latin typeface="Times New Roman" panose="02020603050405020304" pitchFamily="18" charset="0"/>
                <a:cs typeface="Times New Roman" panose="02020603050405020304" pitchFamily="18" charset="0"/>
              </a:rPr>
              <a:t>luận </a:t>
            </a:r>
            <a:r>
              <a:rPr lang="en-US" sz="4800" b="1" smtClean="0">
                <a:latin typeface="Times New Roman" panose="02020603050405020304" pitchFamily="18" charset="0"/>
                <a:cs typeface="Times New Roman" panose="02020603050405020304" pitchFamily="18" charset="0"/>
              </a:rPr>
              <a:t>nhóm đôi</a:t>
            </a:r>
          </a:p>
          <a:p>
            <a:pPr algn="just"/>
            <a:r>
              <a:rPr lang="en-US" sz="4400"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Trình </a:t>
            </a:r>
            <a:r>
              <a:rPr lang="en-US" sz="4800">
                <a:latin typeface="Times New Roman" panose="02020603050405020304" pitchFamily="18" charset="0"/>
                <a:cs typeface="Times New Roman" panose="02020603050405020304" pitchFamily="18" charset="0"/>
              </a:rPr>
              <a:t>bày những nét chính trong phong trào của giai cấp công </a:t>
            </a:r>
            <a:r>
              <a:rPr lang="en-US" sz="4800" smtClean="0">
                <a:latin typeface="Times New Roman" panose="02020603050405020304" pitchFamily="18" charset="0"/>
                <a:cs typeface="Times New Roman" panose="02020603050405020304" pitchFamily="18" charset="0"/>
              </a:rPr>
              <a:t>nhân ?</a:t>
            </a:r>
            <a:endParaRPr lang="en-US" sz="4800">
              <a:latin typeface="Times New Roman" panose="02020603050405020304" pitchFamily="18" charset="0"/>
              <a:cs typeface="Times New Roman" panose="02020603050405020304" pitchFamily="18" charset="0"/>
            </a:endParaRPr>
          </a:p>
        </p:txBody>
      </p:sp>
      <p:sp>
        <p:nvSpPr>
          <p:cNvPr id="12" name="Rounded Rectangle 11"/>
          <p:cNvSpPr/>
          <p:nvPr/>
        </p:nvSpPr>
        <p:spPr>
          <a:xfrm>
            <a:off x="19050" y="3390900"/>
            <a:ext cx="18116550" cy="6705600"/>
          </a:xfrm>
          <a:prstGeom prst="roundRect">
            <a:avLst>
              <a:gd name="adj" fmla="val 18942"/>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8613" y="2628900"/>
            <a:ext cx="3187091"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solidFill>
                  <a:srgbClr val="FF0000"/>
                </a:solidFill>
                <a:latin typeface="Times New Roman" panose="02020603050405020304" pitchFamily="18" charset="0"/>
                <a:cs typeface="Times New Roman" panose="02020603050405020304" pitchFamily="18" charset="0"/>
              </a:rPr>
              <a:t>Chốt lại:</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38149" y="3695700"/>
            <a:ext cx="17468849" cy="2677656"/>
          </a:xfrm>
          <a:prstGeom prst="rect">
            <a:avLst/>
          </a:prstGeom>
          <a:noFill/>
        </p:spPr>
        <p:txBody>
          <a:bodyPr wrap="square" rtlCol="0">
            <a:spAutoFit/>
          </a:bodyPr>
          <a:lstStyle/>
          <a:p>
            <a:pPr algn="just"/>
            <a:r>
              <a:rPr lang="en-US" sz="4200">
                <a:latin typeface="Times New Roman" panose="02020603050405020304" pitchFamily="18" charset="0"/>
                <a:cs typeface="Times New Roman" panose="02020603050405020304" pitchFamily="18" charset="0"/>
              </a:rPr>
              <a:t>+ Trước tháng 8 năm 1925: Đấu tranh chủ yếu vì mục tiêu kinh tế như đòi tăng lương, giảm giờ làm..với các hoạt động tự phát sơ khai như đập phá máy móc, bỏ việc. Phạm vi đấu tranh lẻ tẻ của từng công xưởng, nhà máy và không có sự kết nối giữa các giai tầng trong xã hội hoặc giữa các địa phương.</a:t>
            </a:r>
          </a:p>
        </p:txBody>
      </p:sp>
      <p:sp>
        <p:nvSpPr>
          <p:cNvPr id="15" name="TextBox 14"/>
          <p:cNvSpPr txBox="1"/>
          <p:nvPr/>
        </p:nvSpPr>
        <p:spPr>
          <a:xfrm>
            <a:off x="358636" y="6362700"/>
            <a:ext cx="17548363" cy="3323987"/>
          </a:xfrm>
          <a:prstGeom prst="rect">
            <a:avLst/>
          </a:prstGeom>
          <a:noFill/>
        </p:spPr>
        <p:txBody>
          <a:bodyPr wrap="square" rtlCol="0">
            <a:spAutoFit/>
          </a:bodyPr>
          <a:lstStyle/>
          <a:p>
            <a:pPr algn="just"/>
            <a:r>
              <a:rPr lang="en-US" sz="4200">
                <a:latin typeface="Times New Roman" panose="02020603050405020304" pitchFamily="18" charset="0"/>
                <a:cs typeface="Times New Roman" panose="02020603050405020304" pitchFamily="18" charset="0"/>
              </a:rPr>
              <a:t>+ Sau tháng 8 năm 1945: Đấu tranh có tổ chức, dài ngày và vượt ra phạm vi một xưởng, bước đầu liên kết được nhiều ngành, nhiều địa phương. Một số cuộc đấu tranh lớn như: bãi công ở mỏ than Mạo Khê (Quảng Ninh), nhà máy xe lửa Trường Thi (Vinh) nhằm hai mục tiêu chung là đòi tăng lương, thực hiện ngày làm 8 giờ như công nhân Pháp.</a:t>
            </a:r>
          </a:p>
        </p:txBody>
      </p:sp>
    </p:spTree>
    <p:extLst>
      <p:ext uri="{BB962C8B-B14F-4D97-AF65-F5344CB8AC3E}">
        <p14:creationId xmlns:p14="http://schemas.microsoft.com/office/powerpoint/2010/main" val="2559482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P spid="12" grpId="0" animBg="1"/>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750"/>
            <a:ext cx="12115800" cy="76944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400" b="1">
                <a:latin typeface="Times New Roman" panose="02020603050405020304" pitchFamily="18" charset="0"/>
                <a:ea typeface="Arial" panose="020B0604020202020204" pitchFamily="34" charset="0"/>
                <a:cs typeface="Times New Roman" panose="02020603050405020304" pitchFamily="18" charset="0"/>
              </a:rPr>
              <a:t>4</a:t>
            </a:r>
            <a:r>
              <a:rPr lang="en-US" sz="4400" b="1" smtClean="0">
                <a:latin typeface="Times New Roman" panose="02020603050405020304" pitchFamily="18" charset="0"/>
                <a:ea typeface="Arial" panose="020B0604020202020204" pitchFamily="34"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S</a:t>
            </a:r>
            <a:r>
              <a:rPr lang="en-US" sz="4400" b="1" smtClean="0">
                <a:latin typeface="Times New Roman" panose="02020603050405020304" pitchFamily="18" charset="0"/>
                <a:cs typeface="Times New Roman" panose="02020603050405020304" pitchFamily="18" charset="0"/>
              </a:rPr>
              <a:t>ự </a:t>
            </a:r>
            <a:r>
              <a:rPr lang="en-US" sz="4400" b="1">
                <a:latin typeface="Times New Roman" panose="02020603050405020304" pitchFamily="18" charset="0"/>
                <a:cs typeface="Times New Roman" panose="02020603050405020304" pitchFamily="18" charset="0"/>
              </a:rPr>
              <a:t>ra đời của các tổ chức yêu nước cách </a:t>
            </a:r>
            <a:r>
              <a:rPr lang="en-US" sz="4400" b="1" smtClean="0">
                <a:latin typeface="Times New Roman" panose="02020603050405020304" pitchFamily="18" charset="0"/>
                <a:cs typeface="Times New Roman" panose="02020603050405020304" pitchFamily="18" charset="0"/>
              </a:rPr>
              <a:t>mạng.</a:t>
            </a:r>
            <a:endParaRPr lang="en-US" sz="4400">
              <a:latin typeface="Times New Roman" panose="02020603050405020304" pitchFamily="18" charset="0"/>
              <a:cs typeface="Times New Roman" panose="02020603050405020304" pitchFamily="18" charset="0"/>
            </a:endParaRPr>
          </a:p>
        </p:txBody>
      </p:sp>
      <p:sp>
        <p:nvSpPr>
          <p:cNvPr id="3" name="TextBox 2"/>
          <p:cNvSpPr txBox="1"/>
          <p:nvPr/>
        </p:nvSpPr>
        <p:spPr>
          <a:xfrm>
            <a:off x="304800" y="1181100"/>
            <a:ext cx="17754600" cy="1446550"/>
          </a:xfrm>
          <a:prstGeom prst="rect">
            <a:avLst/>
          </a:prstGeom>
          <a:noFill/>
        </p:spPr>
        <p:txBody>
          <a:bodyPr wrap="square" rtlCol="0">
            <a:spAutoFit/>
          </a:bodyPr>
          <a:lstStyle/>
          <a:p>
            <a:r>
              <a:rPr lang="en-US" sz="4400">
                <a:solidFill>
                  <a:srgbClr val="FF0000"/>
                </a:solidFill>
                <a:latin typeface="Times New Roman" panose="02020603050405020304" pitchFamily="18" charset="0"/>
                <a:cs typeface="Times New Roman" panose="02020603050405020304" pitchFamily="18" charset="0"/>
              </a:rPr>
              <a:t>T</a:t>
            </a:r>
            <a:r>
              <a:rPr lang="en-US" sz="4400" smtClean="0">
                <a:solidFill>
                  <a:srgbClr val="FF0000"/>
                </a:solidFill>
                <a:latin typeface="Times New Roman" panose="02020603050405020304" pitchFamily="18" charset="0"/>
                <a:cs typeface="Times New Roman" panose="02020603050405020304" pitchFamily="18" charset="0"/>
              </a:rPr>
              <a:t>ìm </a:t>
            </a:r>
            <a:r>
              <a:rPr lang="en-US" sz="4400">
                <a:solidFill>
                  <a:srgbClr val="FF0000"/>
                </a:solidFill>
                <a:latin typeface="Times New Roman" panose="02020603050405020304" pitchFamily="18" charset="0"/>
                <a:cs typeface="Times New Roman" panose="02020603050405020304" pitchFamily="18" charset="0"/>
              </a:rPr>
              <a:t>hiểu thông tin trong mục, quan sát hình 5.2, </a:t>
            </a:r>
            <a:r>
              <a:rPr lang="en-US" sz="4400" smtClean="0">
                <a:solidFill>
                  <a:srgbClr val="FF0000"/>
                </a:solidFill>
                <a:latin typeface="Times New Roman" panose="02020603050405020304" pitchFamily="18" charset="0"/>
                <a:cs typeface="Times New Roman" panose="02020603050405020304" pitchFamily="18" charset="0"/>
              </a:rPr>
              <a:t>5.3, nêu </a:t>
            </a:r>
            <a:r>
              <a:rPr lang="en-US" sz="4400">
                <a:solidFill>
                  <a:srgbClr val="FF0000"/>
                </a:solidFill>
                <a:latin typeface="Times New Roman" panose="02020603050405020304" pitchFamily="18" charset="0"/>
                <a:cs typeface="Times New Roman" panose="02020603050405020304" pitchFamily="18" charset="0"/>
              </a:rPr>
              <a:t>những nét chính về sự ra đời của các tổ chức cách </a:t>
            </a:r>
            <a:r>
              <a:rPr lang="en-US" sz="4400" smtClean="0">
                <a:solidFill>
                  <a:srgbClr val="FF0000"/>
                </a:solidFill>
                <a:latin typeface="Times New Roman" panose="02020603050405020304" pitchFamily="18" charset="0"/>
                <a:cs typeface="Times New Roman" panose="02020603050405020304" pitchFamily="18" charset="0"/>
              </a:rPr>
              <a:t>mạng ?.</a:t>
            </a:r>
            <a:endParaRPr lang="en-US" sz="440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847559"/>
            <a:ext cx="9448800" cy="70215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781300"/>
            <a:ext cx="8610600" cy="7087850"/>
          </a:xfrm>
          <a:prstGeom prst="rect">
            <a:avLst/>
          </a:prstGeom>
        </p:spPr>
      </p:pic>
    </p:spTree>
    <p:extLst>
      <p:ext uri="{BB962C8B-B14F-4D97-AF65-F5344CB8AC3E}">
        <p14:creationId xmlns:p14="http://schemas.microsoft.com/office/powerpoint/2010/main" val="385157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out)">
                                      <p:cBhvr>
                                        <p:cTn id="19" dur="1500"/>
                                        <p:tgtEl>
                                          <p:spTgt spid="4"/>
                                        </p:tgtEl>
                                      </p:cBhvr>
                                    </p:animEffect>
                                  </p:childTnLst>
                                </p:cTn>
                              </p:par>
                              <p:par>
                                <p:cTn id="20" presetID="6" presetClass="entr" presetSubtype="32"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out)">
                                      <p:cBhvr>
                                        <p:cTn id="22"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flipH="1">
            <a:off x="12251469" y="876300"/>
            <a:ext cx="45719"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338159" y="876300"/>
            <a:ext cx="4919642" cy="2123658"/>
          </a:xfrm>
          <a:prstGeom prst="rect">
            <a:avLst/>
          </a:prstGeom>
        </p:spPr>
        <p:txBody>
          <a:bodyPr wrap="square">
            <a:spAutoFit/>
          </a:bodyPr>
          <a:lstStyle/>
          <a:p>
            <a:r>
              <a:rPr lang="en-US" sz="4400" b="1">
                <a:latin typeface="Times New Roman" panose="02020603050405020304" pitchFamily="18" charset="0"/>
                <a:ea typeface="Arial" panose="020B0604020202020204" pitchFamily="34" charset="0"/>
                <a:cs typeface="Times New Roman" panose="02020603050405020304" pitchFamily="18" charset="0"/>
              </a:rPr>
              <a:t>Nhóm </a:t>
            </a:r>
            <a:r>
              <a:rPr lang="en-US" sz="4400" b="1" smtClean="0">
                <a:latin typeface="Times New Roman" panose="02020603050405020304" pitchFamily="18" charset="0"/>
                <a:ea typeface="Arial" panose="020B0604020202020204" pitchFamily="34" charset="0"/>
                <a:cs typeface="Times New Roman" panose="02020603050405020304" pitchFamily="18" charset="0"/>
              </a:rPr>
              <a:t>1 và nhóm 2</a:t>
            </a:r>
            <a:r>
              <a:rPr lang="en-US" sz="4400" smtClean="0">
                <a:latin typeface="Times New Roman" panose="02020603050405020304" pitchFamily="18" charset="0"/>
                <a:ea typeface="Arial" panose="020B0604020202020204" pitchFamily="34" charset="0"/>
                <a:cs typeface="Times New Roman" panose="02020603050405020304" pitchFamily="18" charset="0"/>
              </a:rPr>
              <a:t>: </a:t>
            </a:r>
          </a:p>
          <a:p>
            <a:r>
              <a:rPr lang="en-US" sz="4400">
                <a:latin typeface="Times New Roman" panose="02020603050405020304" pitchFamily="18" charset="0"/>
                <a:cs typeface="Times New Roman" panose="02020603050405020304" pitchFamily="18" charset="0"/>
              </a:rPr>
              <a:t>Hội Việt Nam Cách mạng Thanh niên</a:t>
            </a:r>
          </a:p>
        </p:txBody>
      </p:sp>
      <p:sp>
        <p:nvSpPr>
          <p:cNvPr id="15" name="Rectangle 14"/>
          <p:cNvSpPr/>
          <p:nvPr/>
        </p:nvSpPr>
        <p:spPr>
          <a:xfrm>
            <a:off x="5867400" y="895915"/>
            <a:ext cx="6192079" cy="1446550"/>
          </a:xfrm>
          <a:prstGeom prst="rect">
            <a:avLst/>
          </a:prstGeom>
        </p:spPr>
        <p:txBody>
          <a:bodyPr wrap="square">
            <a:spAutoFit/>
          </a:bodyPr>
          <a:lstStyle/>
          <a:p>
            <a:r>
              <a:rPr lang="en-US" sz="4400" b="1">
                <a:latin typeface="Times New Roman" panose="02020603050405020304" pitchFamily="18" charset="0"/>
                <a:ea typeface="Arial" panose="020B0604020202020204" pitchFamily="34" charset="0"/>
                <a:cs typeface="Times New Roman" panose="02020603050405020304" pitchFamily="18" charset="0"/>
              </a:rPr>
              <a:t>Nhóm 3</a:t>
            </a:r>
            <a:r>
              <a:rPr lang="en-US" sz="4400" b="1" smtClean="0">
                <a:latin typeface="Times New Roman" panose="02020603050405020304" pitchFamily="18" charset="0"/>
                <a:ea typeface="Arial" panose="020B0604020202020204" pitchFamily="34" charset="0"/>
                <a:cs typeface="Times New Roman" panose="02020603050405020304" pitchFamily="18" charset="0"/>
              </a:rPr>
              <a:t> và nhóm </a:t>
            </a:r>
            <a:r>
              <a:rPr lang="en-US" sz="4400" b="1">
                <a:latin typeface="Times New Roman" panose="02020603050405020304" pitchFamily="18" charset="0"/>
                <a:ea typeface="Arial" panose="020B0604020202020204" pitchFamily="34" charset="0"/>
                <a:cs typeface="Times New Roman" panose="02020603050405020304" pitchFamily="18" charset="0"/>
              </a:rPr>
              <a:t>4</a:t>
            </a:r>
            <a:r>
              <a:rPr lang="en-US" sz="4400" smtClean="0">
                <a:latin typeface="Times New Roman" panose="02020603050405020304" pitchFamily="18" charset="0"/>
                <a:ea typeface="Arial" panose="020B0604020202020204" pitchFamily="34" charset="0"/>
                <a:cs typeface="Times New Roman" panose="02020603050405020304" pitchFamily="18" charset="0"/>
              </a:rPr>
              <a:t>: </a:t>
            </a:r>
          </a:p>
          <a:p>
            <a:pPr algn="just"/>
            <a:r>
              <a:rPr lang="en-US" sz="4400">
                <a:latin typeface="Times New Roman" panose="02020603050405020304" pitchFamily="18" charset="0"/>
                <a:cs typeface="Times New Roman" panose="02020603050405020304" pitchFamily="18" charset="0"/>
              </a:rPr>
              <a:t>Tân Việt Cách mạng đảng</a:t>
            </a:r>
          </a:p>
        </p:txBody>
      </p:sp>
      <p:sp>
        <p:nvSpPr>
          <p:cNvPr id="16" name="Rectangle 15"/>
          <p:cNvSpPr/>
          <p:nvPr/>
        </p:nvSpPr>
        <p:spPr>
          <a:xfrm>
            <a:off x="12489177" y="895915"/>
            <a:ext cx="5914610" cy="1446550"/>
          </a:xfrm>
          <a:prstGeom prst="rect">
            <a:avLst/>
          </a:prstGeom>
        </p:spPr>
        <p:txBody>
          <a:bodyPr wrap="square">
            <a:spAutoFit/>
          </a:bodyPr>
          <a:lstStyle/>
          <a:p>
            <a:r>
              <a:rPr lang="en-US" sz="4400" b="1">
                <a:latin typeface="Times New Roman" panose="02020603050405020304" pitchFamily="18" charset="0"/>
                <a:ea typeface="Arial" panose="020B0604020202020204" pitchFamily="34" charset="0"/>
                <a:cs typeface="Times New Roman" panose="02020603050405020304" pitchFamily="18" charset="0"/>
              </a:rPr>
              <a:t>Nhóm 5</a:t>
            </a:r>
            <a:r>
              <a:rPr lang="en-US" sz="4400" b="1" smtClean="0">
                <a:latin typeface="Times New Roman" panose="02020603050405020304" pitchFamily="18" charset="0"/>
                <a:ea typeface="Arial" panose="020B0604020202020204" pitchFamily="34" charset="0"/>
                <a:cs typeface="Times New Roman" panose="02020603050405020304" pitchFamily="18" charset="0"/>
              </a:rPr>
              <a:t> và nhóm </a:t>
            </a:r>
            <a:r>
              <a:rPr lang="en-US" sz="4400" b="1">
                <a:latin typeface="Times New Roman" panose="02020603050405020304" pitchFamily="18" charset="0"/>
                <a:ea typeface="Arial" panose="020B0604020202020204" pitchFamily="34" charset="0"/>
                <a:cs typeface="Times New Roman" panose="02020603050405020304" pitchFamily="18" charset="0"/>
              </a:rPr>
              <a:t>6</a:t>
            </a:r>
            <a:r>
              <a:rPr lang="en-US" sz="4400" smtClean="0">
                <a:latin typeface="Times New Roman" panose="02020603050405020304" pitchFamily="18" charset="0"/>
                <a:ea typeface="Arial" panose="020B0604020202020204" pitchFamily="34" charset="0"/>
                <a:cs typeface="Times New Roman" panose="02020603050405020304" pitchFamily="18" charset="0"/>
              </a:rPr>
              <a:t>: </a:t>
            </a:r>
          </a:p>
          <a:p>
            <a:pPr algn="just"/>
            <a:r>
              <a:rPr lang="en-US" sz="4400">
                <a:latin typeface="Times New Roman" panose="02020603050405020304" pitchFamily="18" charset="0"/>
                <a:cs typeface="Times New Roman" panose="02020603050405020304" pitchFamily="18" charset="0"/>
              </a:rPr>
              <a:t>Việt Nam Quốc dân đảng</a:t>
            </a:r>
          </a:p>
        </p:txBody>
      </p:sp>
      <p:sp>
        <p:nvSpPr>
          <p:cNvPr id="17" name="Rectangle 16"/>
          <p:cNvSpPr/>
          <p:nvPr/>
        </p:nvSpPr>
        <p:spPr>
          <a:xfrm>
            <a:off x="1066800" y="132827"/>
            <a:ext cx="16410262" cy="743473"/>
          </a:xfrm>
          <a:prstGeom prst="rect">
            <a:avLst/>
          </a:prstGeom>
        </p:spPr>
        <p:txBody>
          <a:bodyPr wrap="none">
            <a:spAutoFit/>
          </a:bodyPr>
          <a:lstStyle/>
          <a:p>
            <a:pPr indent="457200" algn="just">
              <a:lnSpc>
                <a:spcPct val="115000"/>
              </a:lnSpc>
              <a:spcAft>
                <a:spcPts val="0"/>
              </a:spcAft>
            </a:pPr>
            <a:r>
              <a:rPr lang="en-US" sz="40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Chia lớp thành 6 nhóm, 2 nhóm thảo luận tìm hiểu một </a:t>
            </a:r>
            <a:r>
              <a:rPr lang="en-US" sz="4000" smtClean="0">
                <a:solidFill>
                  <a:srgbClr val="FF0000"/>
                </a:solidFill>
                <a:latin typeface="Times New Roman" panose="02020603050405020304" pitchFamily="18" charset="0"/>
                <a:cs typeface="Times New Roman" panose="02020603050405020304" pitchFamily="18" charset="0"/>
              </a:rPr>
              <a:t>tổ chức cách mạng ? </a:t>
            </a:r>
            <a:endParaRPr lang="en-US" sz="400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8" name="Rectangle 17"/>
          <p:cNvSpPr/>
          <p:nvPr/>
        </p:nvSpPr>
        <p:spPr>
          <a:xfrm flipH="1">
            <a:off x="5449790" y="914965"/>
            <a:ext cx="45719"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050" y="-38100"/>
            <a:ext cx="1455867" cy="760808"/>
          </a:xfrm>
          <a:prstGeom prst="rect">
            <a:avLst/>
          </a:prstGeom>
        </p:spPr>
      </p:pic>
      <p:pic>
        <p:nvPicPr>
          <p:cNvPr id="2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173200" y="2463015"/>
            <a:ext cx="3634926" cy="107388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 name="Table 1"/>
          <p:cNvGraphicFramePr>
            <a:graphicFrameLocks noGrp="1"/>
          </p:cNvGraphicFramePr>
          <p:nvPr>
            <p:extLst>
              <p:ext uri="{D42A27DB-BD31-4B8C-83A1-F6EECF244321}">
                <p14:modId xmlns:p14="http://schemas.microsoft.com/office/powerpoint/2010/main" val="285740556"/>
              </p:ext>
            </p:extLst>
          </p:nvPr>
        </p:nvGraphicFramePr>
        <p:xfrm>
          <a:off x="152398" y="3695700"/>
          <a:ext cx="17830804" cy="6571724"/>
        </p:xfrm>
        <a:graphic>
          <a:graphicData uri="http://schemas.openxmlformats.org/drawingml/2006/table">
            <a:tbl>
              <a:tblPr firstRow="1" firstCol="1" bandRow="1">
                <a:tableStyleId>{8A107856-5554-42FB-B03E-39F5DBC370BA}</a:tableStyleId>
              </a:tblPr>
              <a:tblGrid>
                <a:gridCol w="4457701">
                  <a:extLst>
                    <a:ext uri="{9D8B030D-6E8A-4147-A177-3AD203B41FA5}">
                      <a16:colId xmlns:a16="http://schemas.microsoft.com/office/drawing/2014/main" val="646785878"/>
                    </a:ext>
                  </a:extLst>
                </a:gridCol>
                <a:gridCol w="4457701">
                  <a:extLst>
                    <a:ext uri="{9D8B030D-6E8A-4147-A177-3AD203B41FA5}">
                      <a16:colId xmlns:a16="http://schemas.microsoft.com/office/drawing/2014/main" val="3884449397"/>
                    </a:ext>
                  </a:extLst>
                </a:gridCol>
                <a:gridCol w="4457701">
                  <a:extLst>
                    <a:ext uri="{9D8B030D-6E8A-4147-A177-3AD203B41FA5}">
                      <a16:colId xmlns:a16="http://schemas.microsoft.com/office/drawing/2014/main" val="4124125935"/>
                    </a:ext>
                  </a:extLst>
                </a:gridCol>
                <a:gridCol w="4457701">
                  <a:extLst>
                    <a:ext uri="{9D8B030D-6E8A-4147-A177-3AD203B41FA5}">
                      <a16:colId xmlns:a16="http://schemas.microsoft.com/office/drawing/2014/main" val="3875327636"/>
                    </a:ext>
                  </a:extLst>
                </a:gridCol>
              </a:tblGrid>
              <a:tr h="1323008">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Nội dung</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Hội Việt Nam Cách mạng Thanh niên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Tân Việt Cách mạng đảng</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Việt Nam Quốc dân đảng</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8575269"/>
                  </a:ext>
                </a:extLst>
              </a:tr>
              <a:tr h="1323008">
                <a:tc>
                  <a:txBody>
                    <a:bodyPr/>
                    <a:lstStyle/>
                    <a:p>
                      <a:pPr algn="ctr">
                        <a:lnSpc>
                          <a:spcPct val="115000"/>
                        </a:lnSpc>
                        <a:spcAft>
                          <a:spcPts val="0"/>
                        </a:spcAft>
                      </a:pPr>
                      <a:r>
                        <a:rPr lang="en-US" sz="3600" b="0" i="1">
                          <a:effectLst/>
                          <a:latin typeface="Times New Roman" panose="02020603050405020304" pitchFamily="18" charset="0"/>
                          <a:cs typeface="Times New Roman" panose="02020603050405020304" pitchFamily="18" charset="0"/>
                        </a:rPr>
                        <a:t>Thời gian thành lập</a:t>
                      </a:r>
                      <a:endParaRPr lang="en-US" sz="36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9627050"/>
                  </a:ext>
                </a:extLst>
              </a:tr>
              <a:tr h="639846">
                <a:tc>
                  <a:txBody>
                    <a:bodyPr/>
                    <a:lstStyle/>
                    <a:p>
                      <a:pPr algn="ctr">
                        <a:lnSpc>
                          <a:spcPct val="115000"/>
                        </a:lnSpc>
                        <a:spcAft>
                          <a:spcPts val="0"/>
                        </a:spcAft>
                      </a:pPr>
                      <a:r>
                        <a:rPr lang="en-US" sz="3600" b="0" i="1">
                          <a:effectLst/>
                          <a:latin typeface="Times New Roman" panose="02020603050405020304" pitchFamily="18" charset="0"/>
                          <a:cs typeface="Times New Roman" panose="02020603050405020304" pitchFamily="18" charset="0"/>
                        </a:rPr>
                        <a:t>Mục tiêu</a:t>
                      </a:r>
                      <a:endParaRPr lang="en-US" sz="36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4807612"/>
                  </a:ext>
                </a:extLst>
              </a:tr>
              <a:tr h="1323008">
                <a:tc>
                  <a:txBody>
                    <a:bodyPr/>
                    <a:lstStyle/>
                    <a:p>
                      <a:pPr algn="ctr">
                        <a:lnSpc>
                          <a:spcPct val="115000"/>
                        </a:lnSpc>
                        <a:spcAft>
                          <a:spcPts val="0"/>
                        </a:spcAft>
                      </a:pPr>
                      <a:r>
                        <a:rPr lang="en-US" sz="3600" b="0" i="1">
                          <a:effectLst/>
                          <a:latin typeface="Times New Roman" panose="02020603050405020304" pitchFamily="18" charset="0"/>
                          <a:cs typeface="Times New Roman" panose="02020603050405020304" pitchFamily="18" charset="0"/>
                        </a:rPr>
                        <a:t>Phương thức hoạt động</a:t>
                      </a:r>
                      <a:endParaRPr lang="en-US" sz="36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8416126"/>
                  </a:ext>
                </a:extLst>
              </a:tr>
              <a:tr h="639846">
                <a:tc>
                  <a:txBody>
                    <a:bodyPr/>
                    <a:lstStyle/>
                    <a:p>
                      <a:pPr algn="ctr">
                        <a:lnSpc>
                          <a:spcPct val="115000"/>
                        </a:lnSpc>
                        <a:spcAft>
                          <a:spcPts val="0"/>
                        </a:spcAft>
                      </a:pPr>
                      <a:r>
                        <a:rPr lang="en-US" sz="3600" b="0" i="1">
                          <a:effectLst/>
                          <a:latin typeface="Times New Roman" panose="02020603050405020304" pitchFamily="18" charset="0"/>
                          <a:cs typeface="Times New Roman" panose="02020603050405020304" pitchFamily="18" charset="0"/>
                        </a:rPr>
                        <a:t>Thành phần</a:t>
                      </a:r>
                      <a:endParaRPr lang="en-US" sz="36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156460"/>
                  </a:ext>
                </a:extLst>
              </a:tr>
              <a:tr h="1323008">
                <a:tc>
                  <a:txBody>
                    <a:bodyPr/>
                    <a:lstStyle/>
                    <a:p>
                      <a:pPr algn="ctr">
                        <a:lnSpc>
                          <a:spcPct val="115000"/>
                        </a:lnSpc>
                        <a:spcAft>
                          <a:spcPts val="0"/>
                        </a:spcAft>
                      </a:pPr>
                      <a:r>
                        <a:rPr lang="en-US" sz="3600" b="0" i="1">
                          <a:effectLst/>
                          <a:latin typeface="Times New Roman" panose="02020603050405020304" pitchFamily="18" charset="0"/>
                          <a:cs typeface="Times New Roman" panose="02020603050405020304" pitchFamily="18" charset="0"/>
                        </a:rPr>
                        <a:t>Hội viên, đảng viên tiêu biểu</a:t>
                      </a:r>
                      <a:endParaRPr lang="en-US" sz="36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266696"/>
                  </a:ext>
                </a:extLst>
              </a:tr>
            </a:tbl>
          </a:graphicData>
        </a:graphic>
      </p:graphicFrame>
      <p:sp>
        <p:nvSpPr>
          <p:cNvPr id="21" name="TextBox 20"/>
          <p:cNvSpPr txBox="1"/>
          <p:nvPr/>
        </p:nvSpPr>
        <p:spPr>
          <a:xfrm>
            <a:off x="5219701" y="2858630"/>
            <a:ext cx="746760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smtClean="0">
                <a:latin typeface="Times New Roman" panose="02020603050405020304" pitchFamily="18" charset="0"/>
                <a:cs typeface="Times New Roman" panose="02020603050405020304" pitchFamily="18" charset="0"/>
              </a:rPr>
              <a:t>PHIẾU HỌC TẬP</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3878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fltVal val="0"/>
                                          </p:val>
                                        </p:tav>
                                        <p:tav tm="100000">
                                          <p:val>
                                            <p:strVal val="#ppt_w"/>
                                          </p:val>
                                        </p:tav>
                                      </p:tavLst>
                                    </p:anim>
                                    <p:anim calcmode="lin" valueType="num">
                                      <p:cBhvr>
                                        <p:cTn id="37" dur="1000" fill="hold"/>
                                        <p:tgtEl>
                                          <p:spTgt spid="16"/>
                                        </p:tgtEl>
                                        <p:attrNameLst>
                                          <p:attrName>ppt_h</p:attrName>
                                        </p:attrNameLst>
                                      </p:cBhvr>
                                      <p:tavLst>
                                        <p:tav tm="0">
                                          <p:val>
                                            <p:fltVal val="0"/>
                                          </p:val>
                                        </p:tav>
                                        <p:tav tm="100000">
                                          <p:val>
                                            <p:strVal val="#ppt_h"/>
                                          </p:val>
                                        </p:tav>
                                      </p:tavLst>
                                    </p:anim>
                                    <p:anim calcmode="lin" valueType="num">
                                      <p:cBhvr>
                                        <p:cTn id="38" dur="1000" fill="hold"/>
                                        <p:tgtEl>
                                          <p:spTgt spid="16"/>
                                        </p:tgtEl>
                                        <p:attrNameLst>
                                          <p:attrName>style.rotation</p:attrName>
                                        </p:attrNameLst>
                                      </p:cBhvr>
                                      <p:tavLst>
                                        <p:tav tm="0">
                                          <p:val>
                                            <p:fltVal val="90"/>
                                          </p:val>
                                        </p:tav>
                                        <p:tav tm="100000">
                                          <p:val>
                                            <p:fltVal val="0"/>
                                          </p:val>
                                        </p:tav>
                                      </p:tavLst>
                                    </p:anim>
                                    <p:animEffect transition="in" filter="fade">
                                      <p:cBhvr>
                                        <p:cTn id="39" dur="1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1" presetClass="mediacall" presetSubtype="0" fill="hold" nodeType="afterEffect">
                                  <p:stCondLst>
                                    <p:cond delay="0"/>
                                  </p:stCondLst>
                                  <p:childTnLst>
                                    <p:cmd type="call" cmd="playFrom(0.0)">
                                      <p:cBhvr>
                                        <p:cTn id="48" dur="3000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2"/>
                </p:tgtEl>
              </p:cMediaNode>
            </p:video>
          </p:childTnLst>
        </p:cTn>
      </p:par>
    </p:tnLst>
    <p:bldLst>
      <p:bldP spid="12" grpId="0" animBg="1"/>
      <p:bldP spid="14" grpId="0"/>
      <p:bldP spid="15" grpId="0"/>
      <p:bldP spid="16" grpId="0"/>
      <p:bldP spid="17"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4891169"/>
              </p:ext>
            </p:extLst>
          </p:nvPr>
        </p:nvGraphicFramePr>
        <p:xfrm>
          <a:off x="1" y="614933"/>
          <a:ext cx="18288000" cy="9649968"/>
        </p:xfrm>
        <a:graphic>
          <a:graphicData uri="http://schemas.openxmlformats.org/drawingml/2006/table">
            <a:tbl>
              <a:tblPr firstRow="1" firstCol="1" bandRow="1">
                <a:tableStyleId>{8A107856-5554-42FB-B03E-39F5DBC370BA}</a:tableStyleId>
              </a:tblPr>
              <a:tblGrid>
                <a:gridCol w="2490281">
                  <a:extLst>
                    <a:ext uri="{9D8B030D-6E8A-4147-A177-3AD203B41FA5}">
                      <a16:colId xmlns:a16="http://schemas.microsoft.com/office/drawing/2014/main" val="2489521706"/>
                    </a:ext>
                  </a:extLst>
                </a:gridCol>
                <a:gridCol w="5992238">
                  <a:extLst>
                    <a:ext uri="{9D8B030D-6E8A-4147-A177-3AD203B41FA5}">
                      <a16:colId xmlns:a16="http://schemas.microsoft.com/office/drawing/2014/main" val="3882995929"/>
                    </a:ext>
                  </a:extLst>
                </a:gridCol>
                <a:gridCol w="5233481">
                  <a:extLst>
                    <a:ext uri="{9D8B030D-6E8A-4147-A177-3AD203B41FA5}">
                      <a16:colId xmlns:a16="http://schemas.microsoft.com/office/drawing/2014/main" val="2325808476"/>
                    </a:ext>
                  </a:extLst>
                </a:gridCol>
                <a:gridCol w="4572000">
                  <a:extLst>
                    <a:ext uri="{9D8B030D-6E8A-4147-A177-3AD203B41FA5}">
                      <a16:colId xmlns:a16="http://schemas.microsoft.com/office/drawing/2014/main" val="3908349509"/>
                    </a:ext>
                  </a:extLst>
                </a:gridCol>
              </a:tblGrid>
              <a:tr h="914399">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Hội Việt Nam Cách mạng Thanh niên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Tân Việt Cách mạng đảng</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3200">
                          <a:effectLst/>
                          <a:latin typeface="Times New Roman" panose="02020603050405020304" pitchFamily="18" charset="0"/>
                          <a:cs typeface="Times New Roman" panose="02020603050405020304" pitchFamily="18" charset="0"/>
                        </a:rPr>
                        <a:t>Việt Nam Quốc dân đảng</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070001"/>
                  </a:ext>
                </a:extLst>
              </a:tr>
              <a:tr h="609601">
                <a:tc>
                  <a:txBody>
                    <a:bodyPr/>
                    <a:lstStyle/>
                    <a:p>
                      <a:pPr algn="l">
                        <a:lnSpc>
                          <a:spcPct val="115000"/>
                        </a:lnSpc>
                        <a:spcAft>
                          <a:spcPts val="0"/>
                        </a:spcAft>
                      </a:pPr>
                      <a:r>
                        <a:rPr lang="en-US" sz="2800" b="0" i="1">
                          <a:solidFill>
                            <a:srgbClr val="C00000"/>
                          </a:solidFill>
                          <a:effectLst/>
                          <a:latin typeface="Times New Roman" panose="02020603050405020304" pitchFamily="18" charset="0"/>
                          <a:cs typeface="Times New Roman" panose="02020603050405020304" pitchFamily="18" charset="0"/>
                        </a:rPr>
                        <a:t>Thời gian thành lập</a:t>
                      </a:r>
                      <a:endParaRPr lang="en-US" sz="2800" b="0"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600" smtClean="0">
                          <a:effectLst/>
                          <a:latin typeface="Times New Roman" panose="02020603050405020304" pitchFamily="18" charset="0"/>
                          <a:cs typeface="Times New Roman" panose="02020603050405020304" pitchFamily="18" charset="0"/>
                        </a:rPr>
                        <a:t>- 6/1925</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600" smtClean="0">
                          <a:effectLst/>
                          <a:latin typeface="Times New Roman" panose="02020603050405020304" pitchFamily="18" charset="0"/>
                          <a:cs typeface="Times New Roman" panose="02020603050405020304" pitchFamily="18" charset="0"/>
                        </a:rPr>
                        <a:t>- 7/1928</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600" smtClean="0">
                          <a:effectLst/>
                          <a:latin typeface="Times New Roman" panose="02020603050405020304" pitchFamily="18" charset="0"/>
                          <a:cs typeface="Times New Roman" panose="02020603050405020304" pitchFamily="18" charset="0"/>
                        </a:rPr>
                        <a:t>- 12/1927</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621531"/>
                  </a:ext>
                </a:extLst>
              </a:tr>
              <a:tr h="1666495">
                <a:tc>
                  <a:txBody>
                    <a:bodyPr/>
                    <a:lstStyle/>
                    <a:p>
                      <a:pPr algn="l">
                        <a:lnSpc>
                          <a:spcPct val="115000"/>
                        </a:lnSpc>
                        <a:spcAft>
                          <a:spcPts val="0"/>
                        </a:spcAft>
                      </a:pPr>
                      <a:r>
                        <a:rPr lang="en-US" sz="2800" b="0" i="1">
                          <a:solidFill>
                            <a:srgbClr val="C00000"/>
                          </a:solidFill>
                          <a:effectLst/>
                          <a:latin typeface="Times New Roman" panose="02020603050405020304" pitchFamily="18" charset="0"/>
                          <a:cs typeface="Times New Roman" panose="02020603050405020304" pitchFamily="18" charset="0"/>
                        </a:rPr>
                        <a:t>Mục tiêu</a:t>
                      </a:r>
                      <a:endParaRPr lang="en-US" sz="2800" b="0"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Làm </a:t>
                      </a:r>
                      <a:r>
                        <a:rPr lang="en-US" sz="3200">
                          <a:effectLst/>
                          <a:latin typeface="Times New Roman" panose="02020603050405020304" pitchFamily="18" charset="0"/>
                          <a:cs typeface="Times New Roman" panose="02020603050405020304" pitchFamily="18" charset="0"/>
                        </a:rPr>
                        <a:t>cách mạng để giành độc lập dân tộc, sau đó làm cách mạng thế giới để đi đến xã hội cộng sản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Chủ </a:t>
                      </a:r>
                      <a:r>
                        <a:rPr lang="en-US" sz="3200">
                          <a:effectLst/>
                          <a:latin typeface="Times New Roman" panose="02020603050405020304" pitchFamily="18" charset="0"/>
                          <a:cs typeface="Times New Roman" panose="02020603050405020304" pitchFamily="18" charset="0"/>
                        </a:rPr>
                        <a:t>trương đánh đổ đế quốc chủ nghĩa nhằm thiết lập một chế độ bình đẳng, bác ái.</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5250" indent="0" algn="just">
                        <a:lnSpc>
                          <a:spcPct val="115000"/>
                        </a:lnSpc>
                        <a:spcAft>
                          <a:spcPts val="0"/>
                        </a:spcAft>
                      </a:pPr>
                      <a:r>
                        <a:rPr lang="en-US" sz="2800" smtClean="0">
                          <a:effectLst/>
                          <a:latin typeface="Times New Roman" panose="02020603050405020304" pitchFamily="18" charset="0"/>
                          <a:cs typeface="Times New Roman" panose="02020603050405020304" pitchFamily="18" charset="0"/>
                        </a:rPr>
                        <a:t>- Đánh </a:t>
                      </a:r>
                      <a:r>
                        <a:rPr lang="en-US" sz="2800">
                          <a:effectLst/>
                          <a:latin typeface="Times New Roman" panose="02020603050405020304" pitchFamily="18" charset="0"/>
                          <a:cs typeface="Times New Roman" panose="02020603050405020304" pitchFamily="18" charset="0"/>
                        </a:rPr>
                        <a:t>đuổi giặc Pháp, thiết lập dân quyền bằng phương pháp bạo động, ám sát cá nhân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3926447"/>
                  </a:ext>
                </a:extLst>
              </a:tr>
              <a:tr h="2609087">
                <a:tc>
                  <a:txBody>
                    <a:bodyPr/>
                    <a:lstStyle/>
                    <a:p>
                      <a:pPr algn="l">
                        <a:lnSpc>
                          <a:spcPct val="115000"/>
                        </a:lnSpc>
                        <a:spcAft>
                          <a:spcPts val="0"/>
                        </a:spcAft>
                      </a:pPr>
                      <a:r>
                        <a:rPr lang="en-US" sz="3200" b="0" i="1">
                          <a:solidFill>
                            <a:srgbClr val="C00000"/>
                          </a:solidFill>
                          <a:effectLst/>
                          <a:latin typeface="Times New Roman" panose="02020603050405020304" pitchFamily="18" charset="0"/>
                          <a:cs typeface="Times New Roman" panose="02020603050405020304" pitchFamily="18" charset="0"/>
                        </a:rPr>
                        <a:t>Phương thức hoạt động</a:t>
                      </a:r>
                      <a:endParaRPr lang="en-US" sz="3200" b="0"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Mở </a:t>
                      </a:r>
                      <a:r>
                        <a:rPr lang="en-US" sz="3200">
                          <a:effectLst/>
                          <a:latin typeface="Times New Roman" panose="02020603050405020304" pitchFamily="18" charset="0"/>
                          <a:cs typeface="Times New Roman" panose="02020603050405020304" pitchFamily="18" charset="0"/>
                        </a:rPr>
                        <a:t>nhiểu lớp huấn luyện cán bộ</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smtClean="0">
                          <a:effectLst/>
                          <a:latin typeface="Times New Roman" panose="02020603050405020304" pitchFamily="18" charset="0"/>
                          <a:cs typeface="Times New Roman" panose="02020603050405020304" pitchFamily="18" charset="0"/>
                        </a:rPr>
                        <a:t>- Tổ </a:t>
                      </a:r>
                      <a:r>
                        <a:rPr lang="en-US" sz="2800">
                          <a:effectLst/>
                          <a:latin typeface="Times New Roman" panose="02020603050405020304" pitchFamily="18" charset="0"/>
                          <a:cs typeface="Times New Roman" panose="02020603050405020304" pitchFamily="18" charset="0"/>
                        </a:rPr>
                        <a:t>chức một số cuộc đấu tranh của học sinh, tiểu thương và công nhân.. cử đảng viên sang dự các lớp huấn luyện của Hội Việt Nam Cách mạng Thanh niên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smtClean="0">
                          <a:effectLst/>
                          <a:latin typeface="Times New Roman" panose="02020603050405020304" pitchFamily="18" charset="0"/>
                          <a:cs typeface="Times New Roman" panose="02020603050405020304" pitchFamily="18" charset="0"/>
                        </a:rPr>
                        <a:t>- </a:t>
                      </a:r>
                      <a:r>
                        <a:rPr lang="en-US" sz="3200" smtClean="0">
                          <a:effectLst/>
                          <a:latin typeface="Times New Roman" panose="02020603050405020304" pitchFamily="18" charset="0"/>
                          <a:cs typeface="Times New Roman" panose="02020603050405020304" pitchFamily="18" charset="0"/>
                        </a:rPr>
                        <a:t>Nặng </a:t>
                      </a:r>
                      <a:r>
                        <a:rPr lang="en-US" sz="3200">
                          <a:effectLst/>
                          <a:latin typeface="Times New Roman" panose="02020603050405020304" pitchFamily="18" charset="0"/>
                          <a:cs typeface="Times New Roman" panose="02020603050405020304" pitchFamily="18" charset="0"/>
                        </a:rPr>
                        <a:t>về ám sát cá nhân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0783746"/>
                  </a:ext>
                </a:extLst>
              </a:tr>
              <a:tr h="2133601">
                <a:tc>
                  <a:txBody>
                    <a:bodyPr/>
                    <a:lstStyle/>
                    <a:p>
                      <a:pPr algn="l">
                        <a:lnSpc>
                          <a:spcPct val="115000"/>
                        </a:lnSpc>
                        <a:spcAft>
                          <a:spcPts val="0"/>
                        </a:spcAft>
                      </a:pPr>
                      <a:r>
                        <a:rPr lang="en-US" sz="3200" b="0" i="1">
                          <a:solidFill>
                            <a:srgbClr val="C00000"/>
                          </a:solidFill>
                          <a:effectLst/>
                          <a:latin typeface="Times New Roman" panose="02020603050405020304" pitchFamily="18" charset="0"/>
                          <a:cs typeface="Times New Roman" panose="02020603050405020304" pitchFamily="18" charset="0"/>
                        </a:rPr>
                        <a:t>Thành phần</a:t>
                      </a:r>
                      <a:endParaRPr lang="en-US" sz="3200" b="0"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Thanh </a:t>
                      </a:r>
                      <a:r>
                        <a:rPr lang="en-US" sz="3200">
                          <a:effectLst/>
                          <a:latin typeface="Times New Roman" panose="02020603050405020304" pitchFamily="18" charset="0"/>
                          <a:cs typeface="Times New Roman" panose="02020603050405020304" pitchFamily="18" charset="0"/>
                        </a:rPr>
                        <a:t>niên, tri thức, nông dân, công nhân…</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Tri </a:t>
                      </a:r>
                      <a:r>
                        <a:rPr lang="en-US" sz="3200">
                          <a:effectLst/>
                          <a:latin typeface="Times New Roman" panose="02020603050405020304" pitchFamily="18" charset="0"/>
                          <a:cs typeface="Times New Roman" panose="02020603050405020304" pitchFamily="18" charset="0"/>
                        </a:rPr>
                        <a:t>thức trẻ, thanh niên, tư sản yêu nước</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2800" smtClean="0">
                          <a:effectLst/>
                          <a:latin typeface="Times New Roman" panose="02020603050405020304" pitchFamily="18" charset="0"/>
                          <a:cs typeface="Times New Roman" panose="02020603050405020304" pitchFamily="18" charset="0"/>
                        </a:rPr>
                        <a:t>- Tư </a:t>
                      </a:r>
                      <a:r>
                        <a:rPr lang="en-US" sz="2800">
                          <a:effectLst/>
                          <a:latin typeface="Times New Roman" panose="02020603050405020304" pitchFamily="18" charset="0"/>
                          <a:cs typeface="Times New Roman" panose="02020603050405020304" pitchFamily="18" charset="0"/>
                        </a:rPr>
                        <a:t>sản dân tộc, viên chức, học sinh, thân hào, thân sĩ ở nông thôn, binh lính người Việt trong quân đội Pháp,…</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5133751"/>
                  </a:ext>
                </a:extLst>
              </a:tr>
              <a:tr h="914399">
                <a:tc>
                  <a:txBody>
                    <a:bodyPr/>
                    <a:lstStyle/>
                    <a:p>
                      <a:pPr algn="l">
                        <a:lnSpc>
                          <a:spcPct val="115000"/>
                        </a:lnSpc>
                        <a:spcAft>
                          <a:spcPts val="0"/>
                        </a:spcAft>
                      </a:pPr>
                      <a:r>
                        <a:rPr lang="en-US" sz="2800" b="0" i="1">
                          <a:solidFill>
                            <a:srgbClr val="C00000"/>
                          </a:solidFill>
                          <a:effectLst/>
                          <a:latin typeface="Times New Roman" panose="02020603050405020304" pitchFamily="18" charset="0"/>
                          <a:cs typeface="Times New Roman" panose="02020603050405020304" pitchFamily="18" charset="0"/>
                        </a:rPr>
                        <a:t>Hội viên, đảng viên tiêu biểu</a:t>
                      </a:r>
                      <a:endParaRPr lang="en-US" sz="2800" b="0" i="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Nguyễn </a:t>
                      </a:r>
                      <a:r>
                        <a:rPr lang="en-US" sz="3200">
                          <a:effectLst/>
                          <a:latin typeface="Times New Roman" panose="02020603050405020304" pitchFamily="18" charset="0"/>
                          <a:cs typeface="Times New Roman" panose="02020603050405020304" pitchFamily="18" charset="0"/>
                        </a:rPr>
                        <a:t>Ái Quốc, Hồ Tùng Mậu, Nguyễn Đức Cảnh</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Trần </a:t>
                      </a:r>
                      <a:r>
                        <a:rPr lang="en-US" sz="3200">
                          <a:effectLst/>
                          <a:latin typeface="Times New Roman" panose="02020603050405020304" pitchFamily="18" charset="0"/>
                          <a:cs typeface="Times New Roman" panose="02020603050405020304" pitchFamily="18" charset="0"/>
                        </a:rPr>
                        <a:t>Phú</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3200" smtClean="0">
                          <a:effectLst/>
                          <a:latin typeface="Times New Roman" panose="02020603050405020304" pitchFamily="18" charset="0"/>
                          <a:cs typeface="Times New Roman" panose="02020603050405020304" pitchFamily="18" charset="0"/>
                        </a:rPr>
                        <a:t>- Nguyễn </a:t>
                      </a:r>
                      <a:r>
                        <a:rPr lang="en-US" sz="3200">
                          <a:effectLst/>
                          <a:latin typeface="Times New Roman" panose="02020603050405020304" pitchFamily="18" charset="0"/>
                          <a:cs typeface="Times New Roman" panose="02020603050405020304" pitchFamily="18" charset="0"/>
                        </a:rPr>
                        <a:t>Thái Học, Phó Đức Chính</a:t>
                      </a: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40807" marR="40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218772"/>
                  </a:ext>
                </a:extLst>
              </a:tr>
            </a:tbl>
          </a:graphicData>
        </a:graphic>
      </p:graphicFrame>
      <p:sp>
        <p:nvSpPr>
          <p:cNvPr id="3" name="TextBox 2"/>
          <p:cNvSpPr txBox="1"/>
          <p:nvPr/>
        </p:nvSpPr>
        <p:spPr>
          <a:xfrm>
            <a:off x="5410201" y="-38100"/>
            <a:ext cx="74676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smtClean="0">
                <a:latin typeface="Times New Roman" panose="02020603050405020304" pitchFamily="18" charset="0"/>
                <a:cs typeface="Times New Roman" panose="02020603050405020304" pitchFamily="18" charset="0"/>
              </a:rPr>
              <a:t>PHIẾU HỌC TẬP</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09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1000"/>
                                        <p:tgtEl>
                                          <p:spTgt spid="3"/>
                                        </p:tgtEl>
                                      </p:cBhvr>
                                    </p:animEffect>
                                  </p:childTnLst>
                                </p:cTn>
                              </p:par>
                              <p:par>
                                <p:cTn id="8" presetID="1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191000" y="266700"/>
            <a:ext cx="13639800" cy="2057400"/>
            <a:chOff x="4991100" y="4599536"/>
            <a:chExt cx="12992100" cy="3352800"/>
          </a:xfrm>
        </p:grpSpPr>
        <p:sp>
          <p:nvSpPr>
            <p:cNvPr id="5" name="Rounded Rectangular Callout 4"/>
            <p:cNvSpPr/>
            <p:nvPr/>
          </p:nvSpPr>
          <p:spPr>
            <a:xfrm>
              <a:off x="4991100" y="4599536"/>
              <a:ext cx="12992100" cy="3352800"/>
            </a:xfrm>
            <a:prstGeom prst="wedgeRoundRectCallout">
              <a:avLst>
                <a:gd name="adj1" fmla="val -64648"/>
                <a:gd name="adj2" fmla="val -2124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451612" y="4847892"/>
              <a:ext cx="12207737" cy="2021846"/>
            </a:xfrm>
            <a:prstGeom prst="rect">
              <a:avLst/>
            </a:prstGeom>
          </p:spPr>
          <p:txBody>
            <a:bodyPr wrap="square">
              <a:spAutoFit/>
            </a:bodyPr>
            <a:lstStyle/>
            <a:p>
              <a:pPr indent="457200" algn="just">
                <a:lnSpc>
                  <a:spcPct val="115000"/>
                </a:lnSpc>
                <a:spcAft>
                  <a:spcPts val="0"/>
                </a:spcAft>
              </a:pPr>
              <a:r>
                <a:rPr lang="en-US" sz="4800">
                  <a:latin typeface="Times New Roman" panose="02020603050405020304" pitchFamily="18" charset="0"/>
                  <a:cs typeface="Times New Roman" panose="02020603050405020304" pitchFamily="18" charset="0"/>
                </a:rPr>
                <a:t>Vì sao hoạt động của Việt Nam Quốc dân đảng không thành công? </a:t>
              </a:r>
              <a:endParaRPr lang="en-US" sz="4800">
                <a:latin typeface="Times New Roman" panose="02020603050405020304" pitchFamily="18" charset="0"/>
                <a:ea typeface="Arial" panose="020B0604020202020204" pitchFamily="34" charset="0"/>
                <a:cs typeface="Times New Roman" panose="02020603050405020304" pitchFamily="18" charset="0"/>
              </a:endParaRP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571500"/>
            <a:ext cx="3733801" cy="3733801"/>
          </a:xfrm>
          <a:prstGeom prst="rect">
            <a:avLst/>
          </a:prstGeom>
        </p:spPr>
      </p:pic>
      <p:sp>
        <p:nvSpPr>
          <p:cNvPr id="9" name="TextBox 8"/>
          <p:cNvSpPr txBox="1"/>
          <p:nvPr/>
        </p:nvSpPr>
        <p:spPr>
          <a:xfrm>
            <a:off x="461994" y="2933700"/>
            <a:ext cx="17368806" cy="68634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440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a:latin typeface="Times New Roman" panose="02020603050405020304" pitchFamily="18" charset="0"/>
                <a:cs typeface="Times New Roman" panose="02020603050405020304" pitchFamily="18" charset="0"/>
              </a:rPr>
              <a:t>Vì hoạt động chỉ thiên về quân sự, nặng về ám sát cá nhân, chủ trương tiến hành cách mạng bằng bạo động vũ trang, ít chú ý tuyên truyền giáo dục đảng viên và vận động quần chúng nên bị thực dân Pháp truy sát dễ dàng bị tan rã. Thành phần phức tạp do kết nạp nhiều tầng lớp, giai cấp khác nhau nên mật thám dễ trà trộn phá hoại. Hơn nữa, chính điều đó cũng dễ dẫn tới tình trạng chia rẻ, bất đồng trong nội bộ. Thất bại của Yên Bái nói riêng và Việt Nam Quốc dân đảng nói chung là do thiếu một hệ tư tưởng khoa học, triệt để, một đường lối chính trị đúng và thiếu cơ sở quần chúng vững mạnh. Đây là cũng là thất bại của giai cấp tư sản dân tộc trong phong trào cách mạng Việt Nam đầu thế kỉ XX</a:t>
            </a:r>
            <a:r>
              <a:rPr lang="en-US" sz="4400" smtClean="0">
                <a:latin typeface="Times New Roman" panose="02020603050405020304" pitchFamily="18"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6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8)">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9710" y="7796417"/>
            <a:ext cx="4962183" cy="264861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8760" y="8039100"/>
            <a:ext cx="5123931" cy="1501941"/>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3540" y="7353300"/>
            <a:ext cx="3985921" cy="1195777"/>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569" y="4266982"/>
            <a:ext cx="8529293" cy="481776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1111" y="5870475"/>
            <a:ext cx="4387400" cy="140662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8681" y="4914900"/>
            <a:ext cx="4705119" cy="132864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781" y="4363736"/>
            <a:ext cx="8041162" cy="273526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39930" y="3593036"/>
            <a:ext cx="4904416" cy="134885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18363" y="2111898"/>
            <a:ext cx="6004878" cy="159725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15916" y="2893200"/>
            <a:ext cx="8174027" cy="220958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81179" y="772917"/>
            <a:ext cx="13061112" cy="482662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 y="2388919"/>
            <a:ext cx="6510338" cy="45520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0" y="179885"/>
            <a:ext cx="12676733" cy="830997"/>
          </a:xfrm>
          <a:prstGeom prst="rect">
            <a:avLst/>
          </a:prstGeom>
          <a:noFill/>
        </p:spPr>
        <p:txBody>
          <a:bodyPr wrap="square" rtlCol="0">
            <a:spAutoFit/>
          </a:bodyPr>
          <a:lstStyle/>
          <a:p>
            <a:r>
              <a:rPr lang="en-US" sz="480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Sơ đồ tư duy nội dung bài học</a:t>
            </a:r>
            <a:endParaRPr lang="en-US" sz="4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472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24096">
            <a:off x="4046023" y="1301719"/>
            <a:ext cx="10092464" cy="6328593"/>
          </a:xfrm>
          <a:prstGeom prst="rect">
            <a:avLst/>
          </a:prstGeom>
          <a:solidFill>
            <a:srgbClr val="85CB71"/>
          </a:solidFill>
        </p:spPr>
      </p:sp>
      <p:sp>
        <p:nvSpPr>
          <p:cNvPr id="3" name="Freeform 3"/>
          <p:cNvSpPr/>
          <p:nvPr/>
        </p:nvSpPr>
        <p:spPr>
          <a:xfrm rot="-1072072">
            <a:off x="6386422" y="2201461"/>
            <a:ext cx="2195277" cy="786308"/>
          </a:xfrm>
          <a:custGeom>
            <a:avLst/>
            <a:gdLst/>
            <a:ahLst/>
            <a:cxnLst/>
            <a:rect l="l" t="t" r="r" b="b"/>
            <a:pathLst>
              <a:path w="2195277" h="786308">
                <a:moveTo>
                  <a:pt x="0" y="0"/>
                </a:moveTo>
                <a:lnTo>
                  <a:pt x="2195276" y="0"/>
                </a:lnTo>
                <a:lnTo>
                  <a:pt x="2195276" y="786309"/>
                </a:lnTo>
                <a:lnTo>
                  <a:pt x="0" y="7863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5431416" y="7258125"/>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0" y="9603505"/>
            <a:ext cx="4800600" cy="698268"/>
          </a:xfrm>
          <a:prstGeom prst="rect">
            <a:avLst/>
          </a:prstGeom>
        </p:spPr>
        <p:txBody>
          <a:bodyPr wrap="square" lIns="0" tIns="0" rIns="0" bIns="0" rtlCol="0" anchor="t">
            <a:spAutoFit/>
          </a:bodyPr>
          <a:lstStyle/>
          <a:p>
            <a:pPr algn="l">
              <a:lnSpc>
                <a:spcPts val="6400"/>
              </a:lnSpc>
            </a:pPr>
            <a:r>
              <a:rPr lang="en-US" sz="2000">
                <a:solidFill>
                  <a:srgbClr val="3D3D3D"/>
                </a:solidFill>
                <a:latin typeface="Agrandir Grand Bold"/>
                <a:ea typeface="Agrandir Grand Bold"/>
                <a:cs typeface="Agrandir Grand Bold"/>
                <a:sym typeface="Agrandir Grand Bold"/>
              </a:rPr>
              <a:t>History Lesson</a:t>
            </a:r>
          </a:p>
        </p:txBody>
      </p:sp>
      <p:grpSp>
        <p:nvGrpSpPr>
          <p:cNvPr id="11" name="Group 10"/>
          <p:cNvGrpSpPr/>
          <p:nvPr/>
        </p:nvGrpSpPr>
        <p:grpSpPr>
          <a:xfrm>
            <a:off x="5898505" y="3695700"/>
            <a:ext cx="5961269" cy="2507655"/>
            <a:chOff x="1907141" y="5483738"/>
            <a:chExt cx="5961269" cy="2507655"/>
          </a:xfrm>
        </p:grpSpPr>
        <p:grpSp>
          <p:nvGrpSpPr>
            <p:cNvPr id="12" name="组合 89"/>
            <p:cNvGrpSpPr/>
            <p:nvPr/>
          </p:nvGrpSpPr>
          <p:grpSpPr>
            <a:xfrm>
              <a:off x="2020424" y="6894158"/>
              <a:ext cx="638304" cy="561465"/>
              <a:chOff x="4993868" y="2326869"/>
              <a:chExt cx="2204265" cy="2204265"/>
            </a:xfrm>
            <a:effectLst>
              <a:outerShdw blurRad="292100" dist="114300" dir="2700000" algn="tl" rotWithShape="0">
                <a:prstClr val="black">
                  <a:alpha val="25000"/>
                </a:prstClr>
              </a:outerShdw>
            </a:effectLst>
          </p:grpSpPr>
          <p:sp>
            <p:nvSpPr>
              <p:cNvPr id="20"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1"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2"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grpSp>
        <p:sp>
          <p:nvSpPr>
            <p:cNvPr id="13" name="椭圆 134"/>
            <p:cNvSpPr>
              <a:spLocks noChangeAspect="1"/>
            </p:cNvSpPr>
            <p:nvPr/>
          </p:nvSpPr>
          <p:spPr>
            <a:xfrm>
              <a:off x="1919129"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35"/>
            <p:cNvSpPr>
              <a:spLocks noChangeAspect="1"/>
            </p:cNvSpPr>
            <p:nvPr/>
          </p:nvSpPr>
          <p:spPr>
            <a:xfrm>
              <a:off x="1907141" y="5483738"/>
              <a:ext cx="2933328" cy="2507655"/>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002060"/>
                </a:solidFill>
              </a:endParaRPr>
            </a:p>
          </p:txBody>
        </p:sp>
        <p:sp>
          <p:nvSpPr>
            <p:cNvPr id="15" name="椭圆 136"/>
            <p:cNvSpPr>
              <a:spLocks noChangeAspect="1"/>
            </p:cNvSpPr>
            <p:nvPr/>
          </p:nvSpPr>
          <p:spPr>
            <a:xfrm>
              <a:off x="2233066"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37"/>
            <p:cNvSpPr/>
            <p:nvPr/>
          </p:nvSpPr>
          <p:spPr>
            <a:xfrm>
              <a:off x="3056867" y="5942743"/>
              <a:ext cx="481153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38"/>
            <p:cNvSpPr>
              <a:spLocks noChangeAspect="1"/>
            </p:cNvSpPr>
            <p:nvPr/>
          </p:nvSpPr>
          <p:spPr>
            <a:xfrm>
              <a:off x="2452821"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39"/>
            <p:cNvSpPr txBox="1"/>
            <p:nvPr/>
          </p:nvSpPr>
          <p:spPr>
            <a:xfrm>
              <a:off x="2747803" y="6167826"/>
              <a:ext cx="1289726" cy="1015663"/>
            </a:xfrm>
            <a:prstGeom prst="rect">
              <a:avLst/>
            </a:prstGeom>
            <a:noFill/>
          </p:spPr>
          <p:txBody>
            <a:bodyPr wrap="squar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19" name="文本框 140"/>
            <p:cNvSpPr txBox="1"/>
            <p:nvPr/>
          </p:nvSpPr>
          <p:spPr>
            <a:xfrm>
              <a:off x="4158332" y="6360089"/>
              <a:ext cx="3710078" cy="738664"/>
            </a:xfrm>
            <a:prstGeom prst="rect">
              <a:avLst/>
            </a:prstGeom>
            <a:noFill/>
          </p:spPr>
          <p:txBody>
            <a:bodyPr wrap="square" rtlCol="0">
              <a:spAutoFit/>
            </a:bodyPr>
            <a:lstStyle/>
            <a:p>
              <a:r>
                <a:rPr lang="en-US" altLang="zh-CN"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038600" y="258824"/>
            <a:ext cx="13944600" cy="2293876"/>
            <a:chOff x="4724400" y="258824"/>
            <a:chExt cx="13258800" cy="3352800"/>
          </a:xfrm>
        </p:grpSpPr>
        <p:sp>
          <p:nvSpPr>
            <p:cNvPr id="4" name="Rounded Rectangular Callout 3"/>
            <p:cNvSpPr/>
            <p:nvPr/>
          </p:nvSpPr>
          <p:spPr>
            <a:xfrm>
              <a:off x="4724400" y="258824"/>
              <a:ext cx="13258800" cy="3352800"/>
            </a:xfrm>
            <a:prstGeom prst="wedgeRoundRectCallout">
              <a:avLst>
                <a:gd name="adj1" fmla="val -61508"/>
                <a:gd name="adj2" fmla="val -195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848068" y="751777"/>
              <a:ext cx="13011462" cy="1922711"/>
            </a:xfrm>
            <a:prstGeom prst="rect">
              <a:avLst/>
            </a:prstGeom>
          </p:spPr>
          <p:txBody>
            <a:bodyPr wrap="square">
              <a:spAutoFit/>
            </a:bodyPr>
            <a:lstStyle/>
            <a:p>
              <a:r>
                <a:rPr lang="en-US" sz="4400">
                  <a:latin typeface="Times New Roman" panose="02020603050405020304" pitchFamily="18" charset="0"/>
                  <a:cs typeface="Times New Roman" panose="02020603050405020304" pitchFamily="18" charset="0"/>
                </a:rPr>
                <a:t>Vẽ sơ đồ thể hiện những sự kiện tiêu biểu trong phong trào dân tộc dân chủ từ năm 1918 đến năm 1930 ở Việt Nam</a:t>
              </a:r>
              <a:r>
                <a:rPr lang="en-US" sz="4400" smtClean="0">
                  <a:latin typeface="Times New Roman" panose="02020603050405020304" pitchFamily="18" charset="0"/>
                  <a:ea typeface="Arial" panose="020B0604020202020204" pitchFamily="34"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988" y="-266700"/>
            <a:ext cx="4343400" cy="4343400"/>
          </a:xfrm>
          <a:prstGeom prst="rect">
            <a:avLst/>
          </a:prstGeom>
        </p:spPr>
      </p:pic>
    </p:spTree>
    <p:extLst>
      <p:ext uri="{BB962C8B-B14F-4D97-AF65-F5344CB8AC3E}">
        <p14:creationId xmlns:p14="http://schemas.microsoft.com/office/powerpoint/2010/main" val="206117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038600" y="266700"/>
            <a:ext cx="13944600" cy="2971800"/>
            <a:chOff x="4724400" y="258824"/>
            <a:chExt cx="13258800" cy="3520569"/>
          </a:xfrm>
        </p:grpSpPr>
        <p:sp>
          <p:nvSpPr>
            <p:cNvPr id="4" name="Rounded Rectangular Callout 3"/>
            <p:cNvSpPr/>
            <p:nvPr/>
          </p:nvSpPr>
          <p:spPr>
            <a:xfrm>
              <a:off x="4724400" y="258824"/>
              <a:ext cx="13258800" cy="3352800"/>
            </a:xfrm>
            <a:prstGeom prst="wedgeRoundRectCallout">
              <a:avLst>
                <a:gd name="adj1" fmla="val -61508"/>
                <a:gd name="adj2" fmla="val -195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931140" y="810347"/>
              <a:ext cx="12762251" cy="2969046"/>
            </a:xfrm>
            <a:prstGeom prst="rect">
              <a:avLst/>
            </a:prstGeom>
          </p:spPr>
          <p:txBody>
            <a:bodyPr wrap="square">
              <a:spAutoFit/>
            </a:bodyPr>
            <a:lstStyle/>
            <a:p>
              <a:r>
                <a:rPr lang="en-US" sz="4200">
                  <a:latin typeface="Times New Roman" panose="02020603050405020304" pitchFamily="18" charset="0"/>
                  <a:cs typeface="Times New Roman" panose="02020603050405020304" pitchFamily="18" charset="0"/>
                </a:rPr>
                <a:t>Theo em, phong trào cách mạng dân tộc dân chủ từ năm 1918 đến năm 1930 có ý nghĩa như thế nào đối với cách mạng Việt Nam?</a:t>
              </a:r>
            </a:p>
          </p:txBody>
        </p:sp>
      </p:gr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988" y="-266700"/>
            <a:ext cx="4343400" cy="4343400"/>
          </a:xfrm>
          <a:prstGeom prst="rect">
            <a:avLst/>
          </a:prstGeom>
        </p:spPr>
      </p:pic>
      <p:sp>
        <p:nvSpPr>
          <p:cNvPr id="3" name="TextBox 2"/>
          <p:cNvSpPr txBox="1"/>
          <p:nvPr/>
        </p:nvSpPr>
        <p:spPr>
          <a:xfrm>
            <a:off x="381000" y="4000500"/>
            <a:ext cx="17602200" cy="59093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5400" smtClean="0">
                <a:latin typeface="Times New Roman" panose="02020603050405020304" pitchFamily="18" charset="0"/>
                <a:cs typeface="Times New Roman" panose="02020603050405020304" pitchFamily="18" charset="0"/>
                <a:sym typeface="Wingdings" panose="05000000000000000000" pitchFamily="2" charset="2"/>
              </a:rPr>
              <a:t> </a:t>
            </a:r>
            <a:r>
              <a:rPr lang="en-US" sz="5400" i="1" u="sng" smtClean="0">
                <a:latin typeface="Times New Roman" panose="02020603050405020304" pitchFamily="18" charset="0"/>
                <a:cs typeface="Times New Roman" panose="02020603050405020304" pitchFamily="18" charset="0"/>
                <a:sym typeface="Wingdings" panose="05000000000000000000" pitchFamily="2" charset="2"/>
              </a:rPr>
              <a:t>Ý nghĩa:</a:t>
            </a:r>
            <a:r>
              <a:rPr lang="en-US" sz="5400" smtClean="0">
                <a:latin typeface="Times New Roman" panose="02020603050405020304" pitchFamily="18" charset="0"/>
                <a:cs typeface="Times New Roman" panose="02020603050405020304" pitchFamily="18" charset="0"/>
                <a:sym typeface="Wingdings" panose="05000000000000000000" pitchFamily="2" charset="2"/>
              </a:rPr>
              <a:t> </a:t>
            </a:r>
            <a:r>
              <a:rPr lang="en-US" sz="5400">
                <a:latin typeface="Times New Roman" panose="02020603050405020304" pitchFamily="18" charset="0"/>
                <a:cs typeface="Times New Roman" panose="02020603050405020304" pitchFamily="18" charset="0"/>
                <a:sym typeface="Wingdings" panose="05000000000000000000" pitchFamily="2" charset="2"/>
              </a:rPr>
              <a:t>T</a:t>
            </a:r>
            <a:r>
              <a:rPr lang="en-US" sz="5400" smtClean="0">
                <a:latin typeface="Times New Roman" panose="02020603050405020304" pitchFamily="18" charset="0"/>
                <a:cs typeface="Times New Roman" panose="02020603050405020304" pitchFamily="18" charset="0"/>
              </a:rPr>
              <a:t>hức </a:t>
            </a:r>
            <a:r>
              <a:rPr lang="en-US" sz="5400">
                <a:latin typeface="Times New Roman" panose="02020603050405020304" pitchFamily="18" charset="0"/>
                <a:cs typeface="Times New Roman" panose="02020603050405020304" pitchFamily="18" charset="0"/>
              </a:rPr>
              <a:t>tỉnh, cổ vũ tinh thần yêu nước của đông đảo quần chúng; chứng tỏ các giai cấp, tầng lớp trong xã hội là lực lượng cách mạng quan trọng; chứng tỏ khuynh hướng cứu nước dân chủ tư sản hoàn toàn bất lực trước nhiệm vụ cứu nước, khuynh hướng vô sản ngày càng thắng thế trong phong trào dân tộc dân chủ, chuẩn bị một số tiền đề cần thiết cho sự thành lập Đảng Cộng sản Việt Nam.</a:t>
            </a:r>
          </a:p>
        </p:txBody>
      </p:sp>
    </p:spTree>
    <p:extLst>
      <p:ext uri="{BB962C8B-B14F-4D97-AF65-F5344CB8AC3E}">
        <p14:creationId xmlns:p14="http://schemas.microsoft.com/office/powerpoint/2010/main" val="2815545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8)">
                                      <p:cBhvr>
                                        <p:cTn id="15"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811" y="8801100"/>
            <a:ext cx="4273590" cy="1440915"/>
          </a:xfrm>
          <a:custGeom>
            <a:avLst/>
            <a:gdLst/>
            <a:ahLst/>
            <a:cxnLst/>
            <a:rect l="l" t="t" r="r" b="b"/>
            <a:pathLst>
              <a:path w="2831446" h="993580">
                <a:moveTo>
                  <a:pt x="0" y="0"/>
                </a:moveTo>
                <a:lnTo>
                  <a:pt x="2831446" y="0"/>
                </a:lnTo>
                <a:lnTo>
                  <a:pt x="2831446" y="993580"/>
                </a:lnTo>
                <a:lnTo>
                  <a:pt x="0" y="9935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886201" y="40803"/>
            <a:ext cx="6075518" cy="5702647"/>
          </a:xfrm>
          <a:custGeom>
            <a:avLst/>
            <a:gdLst/>
            <a:ahLst/>
            <a:cxnLst/>
            <a:rect l="l" t="t" r="r" b="b"/>
            <a:pathLst>
              <a:path w="2305271" h="2250783">
                <a:moveTo>
                  <a:pt x="0" y="0"/>
                </a:moveTo>
                <a:lnTo>
                  <a:pt x="2305271" y="0"/>
                </a:lnTo>
                <a:lnTo>
                  <a:pt x="2305271" y="2250782"/>
                </a:lnTo>
                <a:lnTo>
                  <a:pt x="0" y="22507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730531">
            <a:off x="15040859" y="-408376"/>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rot="-2183370">
            <a:off x="16056476" y="8894917"/>
            <a:ext cx="2757320" cy="1174398"/>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1"/>
          <p:cNvGrpSpPr/>
          <p:nvPr/>
        </p:nvGrpSpPr>
        <p:grpSpPr>
          <a:xfrm>
            <a:off x="5506963" y="1638300"/>
            <a:ext cx="5949276" cy="2507655"/>
            <a:chOff x="1919129" y="2147468"/>
            <a:chExt cx="5949276" cy="2507655"/>
          </a:xfrm>
        </p:grpSpPr>
        <p:sp>
          <p:nvSpPr>
            <p:cNvPr id="13" name="椭圆 148"/>
            <p:cNvSpPr>
              <a:spLocks noChangeAspect="1"/>
            </p:cNvSpPr>
            <p:nvPr/>
          </p:nvSpPr>
          <p:spPr>
            <a:xfrm>
              <a:off x="1919129"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49"/>
            <p:cNvSpPr>
              <a:spLocks noChangeAspect="1"/>
            </p:cNvSpPr>
            <p:nvPr/>
          </p:nvSpPr>
          <p:spPr>
            <a:xfrm>
              <a:off x="1919129" y="2147468"/>
              <a:ext cx="2933328" cy="2507655"/>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 name="椭圆 150"/>
            <p:cNvSpPr>
              <a:spLocks noChangeAspect="1"/>
            </p:cNvSpPr>
            <p:nvPr/>
          </p:nvSpPr>
          <p:spPr>
            <a:xfrm>
              <a:off x="2233066"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51"/>
            <p:cNvSpPr/>
            <p:nvPr/>
          </p:nvSpPr>
          <p:spPr>
            <a:xfrm>
              <a:off x="3056867" y="2606468"/>
              <a:ext cx="4811538" cy="1547106"/>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52"/>
            <p:cNvSpPr>
              <a:spLocks noChangeAspect="1"/>
            </p:cNvSpPr>
            <p:nvPr/>
          </p:nvSpPr>
          <p:spPr>
            <a:xfrm>
              <a:off x="2452821"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53"/>
            <p:cNvSpPr txBox="1"/>
            <p:nvPr/>
          </p:nvSpPr>
          <p:spPr>
            <a:xfrm>
              <a:off x="2753681" y="2831556"/>
              <a:ext cx="1154324" cy="1015663"/>
            </a:xfrm>
            <a:prstGeom prst="rect">
              <a:avLst/>
            </a:prstGeom>
            <a:noFill/>
          </p:spPr>
          <p:txBody>
            <a:bodyPr wrap="square" rtlCol="0">
              <a:spAutoFit/>
            </a:bodyPr>
            <a:lstStyle/>
            <a:p>
              <a:r>
                <a:rPr lang="en-US" altLang="zh-CN" sz="6000" dirty="0">
                  <a:solidFill>
                    <a:srgbClr val="FF3300"/>
                  </a:solidFill>
                  <a:latin typeface="Impact" panose="020B0806030902050204" pitchFamily="34" charset="0"/>
                </a:rPr>
                <a:t>01</a:t>
              </a:r>
              <a:endParaRPr lang="zh-CN" altLang="en-US" sz="6000" dirty="0">
                <a:solidFill>
                  <a:srgbClr val="FF3300"/>
                </a:solidFill>
                <a:latin typeface="Impact" panose="020B0806030902050204" pitchFamily="34" charset="0"/>
              </a:endParaRPr>
            </a:p>
          </p:txBody>
        </p:sp>
        <p:sp>
          <p:nvSpPr>
            <p:cNvPr id="19" name="文本框 154"/>
            <p:cNvSpPr txBox="1"/>
            <p:nvPr/>
          </p:nvSpPr>
          <p:spPr>
            <a:xfrm>
              <a:off x="4100650" y="3023821"/>
              <a:ext cx="3557750" cy="738664"/>
            </a:xfrm>
            <a:prstGeom prst="rect">
              <a:avLst/>
            </a:prstGeom>
            <a:noFill/>
          </p:spPr>
          <p:txBody>
            <a:bodyPr wrap="square" rtlCol="0">
              <a:spAutoFit/>
            </a:bodyPr>
            <a:lstStyle/>
            <a:p>
              <a:r>
                <a:rPr lang="en-US" altLang="zh-CN"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0" name="图片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54507" y="6591300"/>
            <a:ext cx="2870422" cy="2712650"/>
          </a:xfrm>
          <a:prstGeom prst="rect">
            <a:avLst/>
          </a:prstGeom>
        </p:spPr>
      </p:pic>
      <p:pic>
        <p:nvPicPr>
          <p:cNvPr id="21" name="图片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2400" y="7469931"/>
            <a:ext cx="2568853" cy="22088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57400" y="2739810"/>
            <a:ext cx="14693871" cy="485937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BBED"/>
            </a:solidFill>
          </p:spPr>
        </p:sp>
      </p:grpSp>
      <p:sp>
        <p:nvSpPr>
          <p:cNvPr id="6" name="Freeform 6"/>
          <p:cNvSpPr/>
          <p:nvPr/>
        </p:nvSpPr>
        <p:spPr>
          <a:xfrm rot="14436404">
            <a:off x="14048860" y="2438942"/>
            <a:ext cx="2226951" cy="1716776"/>
          </a:xfrm>
          <a:custGeom>
            <a:avLst/>
            <a:gdLst/>
            <a:ahLst/>
            <a:cxnLst/>
            <a:rect l="l" t="t" r="r" b="b"/>
            <a:pathLst>
              <a:path w="2226951" h="1716776">
                <a:moveTo>
                  <a:pt x="0" y="0"/>
                </a:moveTo>
                <a:lnTo>
                  <a:pt x="2226950" y="0"/>
                </a:lnTo>
                <a:lnTo>
                  <a:pt x="2226950" y="1716777"/>
                </a:lnTo>
                <a:lnTo>
                  <a:pt x="0" y="17167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7"/>
          <p:cNvGrpSpPr/>
          <p:nvPr/>
        </p:nvGrpSpPr>
        <p:grpSpPr>
          <a:xfrm>
            <a:off x="5791200" y="3543300"/>
            <a:ext cx="7315200" cy="3124200"/>
            <a:chOff x="8682815" y="5483738"/>
            <a:chExt cx="6747688" cy="2507655"/>
          </a:xfrm>
        </p:grpSpPr>
        <p:sp>
          <p:nvSpPr>
            <p:cNvPr id="9" name="椭圆 141"/>
            <p:cNvSpPr>
              <a:spLocks noChangeAspect="1"/>
            </p:cNvSpPr>
            <p:nvPr/>
          </p:nvSpPr>
          <p:spPr>
            <a:xfrm>
              <a:off x="8682815"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0" name="椭圆 142"/>
            <p:cNvSpPr>
              <a:spLocks noChangeAspect="1"/>
            </p:cNvSpPr>
            <p:nvPr/>
          </p:nvSpPr>
          <p:spPr>
            <a:xfrm>
              <a:off x="8682815" y="5483738"/>
              <a:ext cx="2933328" cy="2507655"/>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椭圆 143"/>
            <p:cNvSpPr>
              <a:spLocks noChangeAspect="1"/>
            </p:cNvSpPr>
            <p:nvPr/>
          </p:nvSpPr>
          <p:spPr>
            <a:xfrm>
              <a:off x="8996752"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任意多边形 144"/>
            <p:cNvSpPr/>
            <p:nvPr/>
          </p:nvSpPr>
          <p:spPr>
            <a:xfrm>
              <a:off x="9930453" y="5942743"/>
              <a:ext cx="5500050"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3" name="椭圆 145"/>
            <p:cNvSpPr>
              <a:spLocks noChangeAspect="1"/>
            </p:cNvSpPr>
            <p:nvPr/>
          </p:nvSpPr>
          <p:spPr>
            <a:xfrm>
              <a:off x="9216507"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文本框 146"/>
            <p:cNvSpPr txBox="1"/>
            <p:nvPr/>
          </p:nvSpPr>
          <p:spPr>
            <a:xfrm>
              <a:off x="9660501" y="6281181"/>
              <a:ext cx="1261517" cy="1015663"/>
            </a:xfrm>
            <a:prstGeom prst="rect">
              <a:avLst/>
            </a:prstGeom>
            <a:noFill/>
          </p:spPr>
          <p:txBody>
            <a:bodyPr wrap="square" rtlCol="0">
              <a:spAutoFit/>
            </a:bodyPr>
            <a:lstStyle/>
            <a:p>
              <a:r>
                <a:rPr lang="en-US" altLang="zh-CN" sz="6000" dirty="0">
                  <a:solidFill>
                    <a:srgbClr val="009900">
                      <a:lumMod val="75000"/>
                    </a:srgbClr>
                  </a:solidFill>
                  <a:latin typeface="Impact" panose="020B0806030902050204" pitchFamily="34" charset="0"/>
                </a:rPr>
                <a:t>04</a:t>
              </a:r>
              <a:endParaRPr lang="zh-CN" altLang="en-US" sz="6000" dirty="0">
                <a:solidFill>
                  <a:srgbClr val="009900">
                    <a:lumMod val="75000"/>
                  </a:srgbClr>
                </a:solidFill>
                <a:latin typeface="Impact" panose="020B0806030902050204" pitchFamily="34" charset="0"/>
              </a:endParaRPr>
            </a:p>
          </p:txBody>
        </p:sp>
        <p:sp>
          <p:nvSpPr>
            <p:cNvPr id="15" name="文本框 147"/>
            <p:cNvSpPr txBox="1"/>
            <p:nvPr/>
          </p:nvSpPr>
          <p:spPr>
            <a:xfrm>
              <a:off x="10922018" y="6360089"/>
              <a:ext cx="3710078" cy="617596"/>
            </a:xfrm>
            <a:prstGeom prst="rect">
              <a:avLst/>
            </a:prstGeom>
            <a:noFill/>
          </p:spPr>
          <p:txBody>
            <a:bodyPr wrap="square" rtlCol="0">
              <a:spAutoFit/>
            </a:bodyPr>
            <a:lstStyle/>
            <a:p>
              <a:r>
                <a:rPr lang="en-US" altLang="zh-CN"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174876">
            <a:off x="754389" y="1263453"/>
            <a:ext cx="16931621" cy="8057631"/>
          </a:xfrm>
          <a:prstGeom prst="rect">
            <a:avLst/>
          </a:prstGeom>
          <a:solidFill>
            <a:srgbClr val="BDE3B3"/>
          </a:solidFill>
        </p:spPr>
      </p:sp>
      <p:sp>
        <p:nvSpPr>
          <p:cNvPr id="5" name="Freeform 5"/>
          <p:cNvSpPr/>
          <p:nvPr/>
        </p:nvSpPr>
        <p:spPr>
          <a:xfrm>
            <a:off x="17106" y="342900"/>
            <a:ext cx="3124200" cy="990600"/>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p:cNvSpPr txBox="1"/>
          <p:nvPr/>
        </p:nvSpPr>
        <p:spPr>
          <a:xfrm>
            <a:off x="1313094" y="2165451"/>
            <a:ext cx="5557932"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latin typeface="Times New Roman" panose="02020603050405020304" pitchFamily="18" charset="0"/>
                <a:cs typeface="Times New Roman" panose="02020603050405020304" pitchFamily="18" charset="0"/>
              </a:rPr>
              <a:t>Hướng dẫ về nhà </a:t>
            </a:r>
            <a:endParaRPr lang="en-US" sz="4800"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1026" y="1307771"/>
            <a:ext cx="2143125" cy="2143125"/>
          </a:xfrm>
          <a:prstGeom prst="rect">
            <a:avLst/>
          </a:prstGeom>
        </p:spPr>
      </p:pic>
      <p:sp>
        <p:nvSpPr>
          <p:cNvPr id="3" name="TextBox 2"/>
          <p:cNvSpPr txBox="1"/>
          <p:nvPr/>
        </p:nvSpPr>
        <p:spPr>
          <a:xfrm>
            <a:off x="1066800" y="3771900"/>
            <a:ext cx="16306800" cy="2308324"/>
          </a:xfrm>
          <a:prstGeom prst="rect">
            <a:avLst/>
          </a:prstGeom>
          <a:noFill/>
        </p:spPr>
        <p:txBody>
          <a:bodyPr wrap="square" rtlCol="0">
            <a:spAutoFit/>
          </a:bodyPr>
          <a:lstStyle/>
          <a:p>
            <a:pPr algn="just"/>
            <a:r>
              <a:rPr lang="en-US" sz="4800" smtClean="0">
                <a:latin typeface="Times New Roman" panose="02020603050405020304" pitchFamily="18" charset="0"/>
                <a:cs typeface="Times New Roman" panose="02020603050405020304" pitchFamily="18" charset="0"/>
              </a:rPr>
              <a:t>- Sưu </a:t>
            </a:r>
            <a:r>
              <a:rPr lang="en-US" sz="4800">
                <a:latin typeface="Times New Roman" panose="02020603050405020304" pitchFamily="18" charset="0"/>
                <a:cs typeface="Times New Roman" panose="02020603050405020304" pitchFamily="18" charset="0"/>
              </a:rPr>
              <a:t>tầm tư liệu sách, báo, internet hãy kể tên một số thanh niên, trí thức đã tích cực tham gia vào dân tộc dân chủ (1918-1930) và sau đó làm poster giới thiệu về nhân vật mà mình ấn tượng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77318" y="692176"/>
            <a:ext cx="15743882" cy="932812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9B74"/>
            </a:solidFill>
          </p:spPr>
        </p:sp>
      </p:grpSp>
      <p:sp>
        <p:nvSpPr>
          <p:cNvPr id="8" name="Freeform 8"/>
          <p:cNvSpPr/>
          <p:nvPr/>
        </p:nvSpPr>
        <p:spPr>
          <a:xfrm>
            <a:off x="445122" y="936707"/>
            <a:ext cx="2924014" cy="2730055"/>
          </a:xfrm>
          <a:custGeom>
            <a:avLst/>
            <a:gdLst/>
            <a:ahLst/>
            <a:cxnLst/>
            <a:rect l="l" t="t" r="r" b="b"/>
            <a:pathLst>
              <a:path w="2089166" h="2188650">
                <a:moveTo>
                  <a:pt x="0" y="0"/>
                </a:moveTo>
                <a:lnTo>
                  <a:pt x="2089167" y="0"/>
                </a:lnTo>
                <a:lnTo>
                  <a:pt x="2089167" y="2188650"/>
                </a:lnTo>
                <a:lnTo>
                  <a:pt x="0" y="21886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21119277">
            <a:off x="-288722" y="6450"/>
            <a:ext cx="4404535" cy="4536631"/>
          </a:xfrm>
          <a:custGeom>
            <a:avLst/>
            <a:gdLst/>
            <a:ahLst/>
            <a:cxnLst/>
            <a:rect l="l" t="t" r="r" b="b"/>
            <a:pathLst>
              <a:path w="2178945" h="2127443">
                <a:moveTo>
                  <a:pt x="0" y="0"/>
                </a:moveTo>
                <a:lnTo>
                  <a:pt x="2178945" y="0"/>
                </a:lnTo>
                <a:lnTo>
                  <a:pt x="2178945" y="2127443"/>
                </a:lnTo>
                <a:lnTo>
                  <a:pt x="0" y="21274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792200" y="7962900"/>
            <a:ext cx="3739181" cy="1654609"/>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2" name="Google Shape;598;p21"/>
          <p:cNvGrpSpPr/>
          <p:nvPr/>
        </p:nvGrpSpPr>
        <p:grpSpPr>
          <a:xfrm>
            <a:off x="3901413" y="184532"/>
            <a:ext cx="10604071" cy="9394144"/>
            <a:chOff x="2592640" y="-178325"/>
            <a:chExt cx="6998404" cy="6484993"/>
          </a:xfrm>
        </p:grpSpPr>
        <p:sp>
          <p:nvSpPr>
            <p:cNvPr id="13"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19" name="Google Shape;605;p21" descr="Text&#10;&#10;Description automatically generated"/>
          <p:cNvPicPr preferRelativeResize="0"/>
          <p:nvPr/>
        </p:nvPicPr>
        <p:blipFill rotWithShape="1">
          <a:blip r:embed="rId8">
            <a:alphaModFix/>
          </a:blip>
          <a:srcRect/>
          <a:stretch/>
        </p:blipFill>
        <p:spPr>
          <a:xfrm>
            <a:off x="5137273" y="4024327"/>
            <a:ext cx="7823695" cy="186845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ppt_w</p:attrName>
                                        </p:attrNameLst>
                                      </p:cBhvr>
                                      <p:tavLst>
                                        <p:tav tm="0">
                                          <p:val>
                                            <p:strVal val="0"/>
                                          </p:val>
                                        </p:tav>
                                        <p:tav tm="100000">
                                          <p:val>
                                            <p:strVal val="#ppt_w"/>
                                          </p:val>
                                        </p:tav>
                                      </p:tavLst>
                                    </p:anim>
                                    <p:anim calcmode="lin" valueType="num">
                                      <p:cBhvr additive="base">
                                        <p:cTn id="12" dur="500"/>
                                        <p:tgtEl>
                                          <p:spTgt spid="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8100"/>
            <a:ext cx="17907000" cy="1846659"/>
          </a:xfrm>
          <a:prstGeom prst="rect">
            <a:avLst/>
          </a:prstGeom>
          <a:noFill/>
        </p:spPr>
        <p:txBody>
          <a:bodyPr wrap="square" rtlCol="0">
            <a:spAutoFit/>
          </a:bodyPr>
          <a:lstStyle/>
          <a:p>
            <a:pPr algn="just"/>
            <a:r>
              <a:rPr lang="en-US" sz="3800" smtClean="0">
                <a:solidFill>
                  <a:srgbClr val="FF0000"/>
                </a:solidFill>
                <a:latin typeface="Times New Roman" panose="02020603050405020304" pitchFamily="18" charset="0"/>
                <a:cs typeface="Times New Roman" panose="02020603050405020304" pitchFamily="18" charset="0"/>
              </a:rPr>
              <a:t>Nghe bài nhạc sau và hãy cho biết: </a:t>
            </a:r>
            <a:r>
              <a:rPr lang="en-US" sz="3800" i="1">
                <a:latin typeface="Times New Roman" panose="02020603050405020304" pitchFamily="18" charset="0"/>
                <a:cs typeface="Times New Roman" panose="02020603050405020304" pitchFamily="18" charset="0"/>
              </a:rPr>
              <a:t>Lời bài hát gợi cho em nhớ đến tình hình nước ta trước khi có Đảng ra đời như thế nào? Hãy chia sẻ những hiểu biết của em về hoạt động đấu tranh của các giai cấp, tầng lớp trong xã hội Việt Nam từ năm 1918 đến năm </a:t>
            </a:r>
            <a:r>
              <a:rPr lang="en-US" sz="3800" i="1" smtClean="0">
                <a:latin typeface="Times New Roman" panose="02020603050405020304" pitchFamily="18" charset="0"/>
                <a:cs typeface="Times New Roman" panose="02020603050405020304" pitchFamily="18" charset="0"/>
              </a:rPr>
              <a:t>1930?</a:t>
            </a:r>
            <a:endParaRPr lang="en-US" sz="3800">
              <a:solidFill>
                <a:srgbClr val="FF0000"/>
              </a:solidFill>
              <a:latin typeface="Times New Roman" panose="02020603050405020304" pitchFamily="18" charset="0"/>
              <a:cs typeface="Times New Roman" panose="02020603050405020304" pitchFamily="18" charset="0"/>
            </a:endParaRPr>
          </a:p>
        </p:txBody>
      </p:sp>
      <p:pic>
        <p:nvPicPr>
          <p:cNvPr id="4" name="Đảng Đã Cho Ta Một Mùa Xuân (Thu thanh trước 1975) - Official Lyric Video by Hà Nội Vi V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909572"/>
            <a:ext cx="14401800" cy="8339328"/>
          </a:xfrm>
          <a:prstGeom prst="rect">
            <a:avLst/>
          </a:prstGeom>
        </p:spPr>
      </p:pic>
    </p:spTree>
    <p:extLst>
      <p:ext uri="{BB962C8B-B14F-4D97-AF65-F5344CB8AC3E}">
        <p14:creationId xmlns:p14="http://schemas.microsoft.com/office/powerpoint/2010/main" val="450783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1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35877" y="5703279"/>
            <a:ext cx="4971331" cy="5546110"/>
          </a:xfrm>
          <a:custGeom>
            <a:avLst/>
            <a:gdLst/>
            <a:ahLst/>
            <a:cxnLst/>
            <a:rect l="l" t="t" r="r" b="b"/>
            <a:pathLst>
              <a:path w="4971331" h="5546110">
                <a:moveTo>
                  <a:pt x="0" y="0"/>
                </a:moveTo>
                <a:lnTo>
                  <a:pt x="4971331" y="0"/>
                </a:lnTo>
                <a:lnTo>
                  <a:pt x="4971331" y="5546109"/>
                </a:lnTo>
                <a:lnTo>
                  <a:pt x="0" y="554610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363327" y="-2147095"/>
            <a:ext cx="4971331" cy="5546110"/>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730531">
            <a:off x="-319776" y="-75580"/>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002712" y="8476334"/>
            <a:ext cx="2665483" cy="954727"/>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363327" y="7827033"/>
            <a:ext cx="3138018" cy="2618819"/>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5648484">
            <a:off x="14410639" y="1575836"/>
            <a:ext cx="2226951" cy="1716776"/>
          </a:xfrm>
          <a:custGeom>
            <a:avLst/>
            <a:gdLst/>
            <a:ahLst/>
            <a:cxnLst/>
            <a:rect l="l" t="t" r="r" b="b"/>
            <a:pathLst>
              <a:path w="2226951" h="1716776">
                <a:moveTo>
                  <a:pt x="0" y="0"/>
                </a:moveTo>
                <a:lnTo>
                  <a:pt x="2226950" y="0"/>
                </a:lnTo>
                <a:lnTo>
                  <a:pt x="2226950" y="1716776"/>
                </a:lnTo>
                <a:lnTo>
                  <a:pt x="0" y="171677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3781172" y="8853844"/>
            <a:ext cx="2679502" cy="9402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6" name="Group 15"/>
          <p:cNvGrpSpPr/>
          <p:nvPr/>
        </p:nvGrpSpPr>
        <p:grpSpPr>
          <a:xfrm>
            <a:off x="304022" y="2552700"/>
            <a:ext cx="17983978" cy="5007525"/>
            <a:chOff x="304411" y="2820208"/>
            <a:chExt cx="17983978" cy="4562167"/>
          </a:xfrm>
        </p:grpSpPr>
        <p:sp>
          <p:nvSpPr>
            <p:cNvPr id="14" name="Rounded Rectangle 13"/>
            <p:cNvSpPr/>
            <p:nvPr/>
          </p:nvSpPr>
          <p:spPr>
            <a:xfrm>
              <a:off x="304411" y="2820208"/>
              <a:ext cx="17983978" cy="4562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15" name="TextBox 6"/>
            <p:cNvSpPr txBox="1"/>
            <p:nvPr/>
          </p:nvSpPr>
          <p:spPr>
            <a:xfrm>
              <a:off x="564093" y="4254869"/>
              <a:ext cx="17285288" cy="201890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CHƯƠNG 2: VIỆT NAM TỪ NĂM 1918 ĐẾN NĂM 1945</a:t>
              </a:r>
              <a:endParaRPr lang="en-US" sz="4800">
                <a:latin typeface="Times New Roman" panose="02020603050405020304" pitchFamily="18" charset="0"/>
                <a:cs typeface="Times New Roman" panose="02020603050405020304" pitchFamily="18" charset="0"/>
              </a:endParaRPr>
            </a:p>
            <a:p>
              <a:pPr algn="ctr"/>
              <a:r>
                <a:rPr lang="en-US" sz="4800" b="1">
                  <a:solidFill>
                    <a:srgbClr val="FFFF00"/>
                  </a:solidFill>
                  <a:latin typeface="Times New Roman" panose="02020603050405020304" pitchFamily="18" charset="0"/>
                  <a:cs typeface="Times New Roman" panose="02020603050405020304" pitchFamily="18" charset="0"/>
                </a:rPr>
                <a:t>BÀI 5: PHONG TRÀO DÂN TỘC DÂN </a:t>
              </a:r>
              <a:r>
                <a:rPr lang="en-US" sz="4800" b="1" smtClean="0">
                  <a:solidFill>
                    <a:srgbClr val="FFFF00"/>
                  </a:solidFill>
                  <a:latin typeface="Times New Roman" panose="02020603050405020304" pitchFamily="18" charset="0"/>
                  <a:cs typeface="Times New Roman" panose="02020603050405020304" pitchFamily="18" charset="0"/>
                </a:rPr>
                <a:t>CHỦ TRONG </a:t>
              </a:r>
              <a:r>
                <a:rPr lang="en-US" sz="4800" b="1">
                  <a:solidFill>
                    <a:srgbClr val="FFFF00"/>
                  </a:solidFill>
                  <a:latin typeface="Times New Roman" panose="02020603050405020304" pitchFamily="18" charset="0"/>
                  <a:cs typeface="Times New Roman" panose="02020603050405020304" pitchFamily="18" charset="0"/>
                </a:rPr>
                <a:t>NHỮNG NĂM 1918-1930</a:t>
              </a:r>
              <a:endParaRPr lang="en-US" sz="4800">
                <a:solidFill>
                  <a:srgbClr val="FFFF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07142" y="-38100"/>
            <a:ext cx="9008858" cy="2667000"/>
            <a:chOff x="8682815" y="2147468"/>
            <a:chExt cx="9026116" cy="2507655"/>
          </a:xfrm>
        </p:grpSpPr>
        <p:sp>
          <p:nvSpPr>
            <p:cNvPr id="156" name="椭圆 155"/>
            <p:cNvSpPr>
              <a:spLocks noChangeAspect="1"/>
            </p:cNvSpPr>
            <p:nvPr/>
          </p:nvSpPr>
          <p:spPr>
            <a:xfrm>
              <a:off x="8682815"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7" name="椭圆 156"/>
            <p:cNvSpPr>
              <a:spLocks noChangeAspect="1"/>
            </p:cNvSpPr>
            <p:nvPr/>
          </p:nvSpPr>
          <p:spPr>
            <a:xfrm>
              <a:off x="8682815" y="2147468"/>
              <a:ext cx="2933328" cy="2507655"/>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8" name="椭圆 157"/>
            <p:cNvSpPr>
              <a:spLocks noChangeAspect="1"/>
            </p:cNvSpPr>
            <p:nvPr/>
          </p:nvSpPr>
          <p:spPr>
            <a:xfrm>
              <a:off x="8996752"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9" name="任意多边形 158"/>
            <p:cNvSpPr/>
            <p:nvPr/>
          </p:nvSpPr>
          <p:spPr>
            <a:xfrm>
              <a:off x="9930453" y="2593669"/>
              <a:ext cx="777847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0" name="椭圆 159"/>
            <p:cNvSpPr>
              <a:spLocks noChangeAspect="1"/>
            </p:cNvSpPr>
            <p:nvPr/>
          </p:nvSpPr>
          <p:spPr>
            <a:xfrm>
              <a:off x="9216507"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1" name="文本框 160"/>
            <p:cNvSpPr txBox="1"/>
            <p:nvPr/>
          </p:nvSpPr>
          <p:spPr>
            <a:xfrm>
              <a:off x="9512589" y="2831556"/>
              <a:ext cx="1264338" cy="1015663"/>
            </a:xfrm>
            <a:prstGeom prst="rect">
              <a:avLst/>
            </a:prstGeom>
            <a:noFill/>
          </p:spPr>
          <p:txBody>
            <a:bodyPr wrap="squar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62" name="文本框 161"/>
            <p:cNvSpPr txBox="1"/>
            <p:nvPr/>
          </p:nvSpPr>
          <p:spPr>
            <a:xfrm>
              <a:off x="10600532" y="3023819"/>
              <a:ext cx="7108397" cy="738664"/>
            </a:xfrm>
            <a:prstGeom prst="rect">
              <a:avLst/>
            </a:prstGeom>
            <a:noFill/>
          </p:spPr>
          <p:txBody>
            <a:bodyPr wrap="square" rtlCol="0">
              <a:spAutoFit/>
            </a:bodyPr>
            <a:lstStyle/>
            <a:p>
              <a:r>
                <a:rPr lang="en-US" altLang="zh-CN"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8"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 y="8052002"/>
            <a:ext cx="2454433" cy="2412595"/>
          </a:xfrm>
          <a:prstGeom prst="rect">
            <a:avLst/>
          </a:prstGeom>
        </p:spPr>
      </p:pic>
      <p:sp>
        <p:nvSpPr>
          <p:cNvPr id="39" name="Freeform 4"/>
          <p:cNvSpPr/>
          <p:nvPr/>
        </p:nvSpPr>
        <p:spPr>
          <a:xfrm>
            <a:off x="15726089" y="7258124"/>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Rectangle 5"/>
          <p:cNvSpPr/>
          <p:nvPr/>
        </p:nvSpPr>
        <p:spPr>
          <a:xfrm>
            <a:off x="263203" y="2980645"/>
            <a:ext cx="13971389" cy="7694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400" b="1" smtClean="0">
                <a:latin typeface="Times New Roman" panose="02020603050405020304" pitchFamily="18" charset="0"/>
                <a:ea typeface="Arial" panose="020B0604020202020204" pitchFamily="34" charset="0"/>
                <a:cs typeface="Times New Roman" panose="02020603050405020304" pitchFamily="18" charset="0"/>
              </a:rPr>
              <a:t>1. </a:t>
            </a:r>
            <a:r>
              <a:rPr lang="en-US" sz="4400" b="1">
                <a:latin typeface="Times New Roman" panose="02020603050405020304" pitchFamily="18" charset="0"/>
                <a:cs typeface="Times New Roman" panose="02020603050405020304" pitchFamily="18" charset="0"/>
              </a:rPr>
              <a:t>H</a:t>
            </a:r>
            <a:r>
              <a:rPr lang="en-US" sz="4400" b="1" smtClean="0">
                <a:latin typeface="Times New Roman" panose="02020603050405020304" pitchFamily="18" charset="0"/>
                <a:cs typeface="Times New Roman" panose="02020603050405020304" pitchFamily="18" charset="0"/>
              </a:rPr>
              <a:t>oạt </a:t>
            </a:r>
            <a:r>
              <a:rPr lang="en-US" sz="4400" b="1">
                <a:latin typeface="Times New Roman" panose="02020603050405020304" pitchFamily="18" charset="0"/>
                <a:cs typeface="Times New Roman" panose="02020603050405020304" pitchFamily="18" charset="0"/>
              </a:rPr>
              <a:t>động yêu nước của người Việt Nam ở nước ngoài</a:t>
            </a:r>
            <a:r>
              <a:rPr lang="en-US" sz="4400" b="1" smtClean="0">
                <a:latin typeface="Times New Roman" panose="02020603050405020304" pitchFamily="18"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01" y="-531067"/>
            <a:ext cx="3540967" cy="354096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7025" y="4457700"/>
            <a:ext cx="10003794" cy="5010345"/>
          </a:xfrm>
          <a:prstGeom prst="rect">
            <a:avLst/>
          </a:prstGeom>
        </p:spPr>
      </p:pic>
    </p:spTree>
    <p:extLst>
      <p:ext uri="{BB962C8B-B14F-4D97-AF65-F5344CB8AC3E}">
        <p14:creationId xmlns:p14="http://schemas.microsoft.com/office/powerpoint/2010/main" val="282060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010400" y="-51222"/>
            <a:ext cx="11277601" cy="5423322"/>
          </a:xfrm>
          <a:prstGeom prst="cloudCallout">
            <a:avLst>
              <a:gd name="adj1" fmla="val -79361"/>
              <a:gd name="adj2" fmla="val 506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smtClean="0">
                <a:solidFill>
                  <a:srgbClr val="FF0000"/>
                </a:solidFill>
                <a:latin typeface="Times New Roman" panose="02020603050405020304" pitchFamily="18" charset="0"/>
                <a:cs typeface="Times New Roman" panose="02020603050405020304" pitchFamily="18" charset="0"/>
              </a:rPr>
              <a:t>Khai thác </a:t>
            </a:r>
            <a:r>
              <a:rPr lang="en-US" sz="4400">
                <a:solidFill>
                  <a:srgbClr val="FF0000"/>
                </a:solidFill>
                <a:latin typeface="Times New Roman" panose="02020603050405020304" pitchFamily="18" charset="0"/>
                <a:cs typeface="Times New Roman" panose="02020603050405020304" pitchFamily="18" charset="0"/>
              </a:rPr>
              <a:t>thông tin trong mục </a:t>
            </a:r>
            <a:r>
              <a:rPr lang="en-US" sz="4400" smtClean="0">
                <a:solidFill>
                  <a:srgbClr val="FF0000"/>
                </a:solidFill>
                <a:latin typeface="Times New Roman" panose="02020603050405020304" pitchFamily="18" charset="0"/>
                <a:cs typeface="Times New Roman" panose="02020603050405020304" pitchFamily="18" charset="0"/>
              </a:rPr>
              <a:t>, hãy trình bày về </a:t>
            </a:r>
            <a:r>
              <a:rPr lang="en-US" sz="4400">
                <a:solidFill>
                  <a:srgbClr val="FF0000"/>
                </a:solidFill>
                <a:latin typeface="Times New Roman" panose="02020603050405020304" pitchFamily="18" charset="0"/>
                <a:cs typeface="Times New Roman" panose="02020603050405020304" pitchFamily="18" charset="0"/>
              </a:rPr>
              <a:t>hoạt động yêu nước tiêu biểu của người Việt Nam ở nước ngoài.</a:t>
            </a:r>
          </a:p>
        </p:txBody>
      </p:sp>
      <p:pic>
        <p:nvPicPr>
          <p:cNvPr id="3" name="Picture 2"/>
          <p:cNvPicPr>
            <a:picLocks noChangeAspect="1"/>
          </p:cNvPicPr>
          <p:nvPr/>
        </p:nvPicPr>
        <p:blipFill>
          <a:blip r:embed="rId2">
            <a:clrChange>
              <a:clrFrom>
                <a:srgbClr val="F4EFEC"/>
              </a:clrFrom>
              <a:clrTo>
                <a:srgbClr val="F4EFEC">
                  <a:alpha val="0"/>
                </a:srgbClr>
              </a:clrTo>
            </a:clrChange>
            <a:extLst>
              <a:ext uri="{28A0092B-C50C-407E-A947-70E740481C1C}">
                <a14:useLocalDpi xmlns:a14="http://schemas.microsoft.com/office/drawing/2010/main" val="0"/>
              </a:ext>
            </a:extLst>
          </a:blip>
          <a:stretch>
            <a:fillRect/>
          </a:stretch>
        </p:blipFill>
        <p:spPr>
          <a:xfrm>
            <a:off x="-1219200" y="2781300"/>
            <a:ext cx="6705600" cy="5648325"/>
          </a:xfrm>
          <a:prstGeom prst="rect">
            <a:avLst/>
          </a:prstGeom>
        </p:spPr>
      </p:pic>
      <p:sp>
        <p:nvSpPr>
          <p:cNvPr id="5" name="Freeform 10"/>
          <p:cNvSpPr/>
          <p:nvPr/>
        </p:nvSpPr>
        <p:spPr>
          <a:xfrm>
            <a:off x="616087" y="-1650539"/>
            <a:ext cx="4052418" cy="3733800"/>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6" name="Freeform 12"/>
          <p:cNvSpPr/>
          <p:nvPr/>
        </p:nvSpPr>
        <p:spPr>
          <a:xfrm>
            <a:off x="261107" y="647700"/>
            <a:ext cx="3365302" cy="14355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74735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2095500"/>
            <a:ext cx="17907000" cy="6324600"/>
          </a:xfrm>
          <a:prstGeom prst="roundRect">
            <a:avLst>
              <a:gd name="adj" fmla="val 19523"/>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0600" y="562570"/>
            <a:ext cx="5293437" cy="923330"/>
          </a:xfrm>
          <a:prstGeom prst="rect">
            <a:avLst/>
          </a:prstGeom>
          <a:noFill/>
        </p:spPr>
        <p:txBody>
          <a:bodyPr wrap="none" rtlCol="0">
            <a:spAutoFit/>
          </a:bodyPr>
          <a:lstStyle/>
          <a:p>
            <a:pPr marL="685800" indent="-685800">
              <a:buFont typeface="Wingdings" panose="05000000000000000000" pitchFamily="2" charset="2"/>
              <a:buChar char="Ø"/>
            </a:pPr>
            <a:r>
              <a:rPr lang="en-US" sz="5400" b="1" smtClean="0">
                <a:latin typeface="Times New Roman" panose="02020603050405020304" pitchFamily="18" charset="0"/>
                <a:cs typeface="Times New Roman" panose="02020603050405020304" pitchFamily="18" charset="0"/>
              </a:rPr>
              <a:t>Chốt kiến thức</a:t>
            </a:r>
            <a:endParaRPr lang="en-US" sz="5400" b="1">
              <a:latin typeface="Times New Roman" panose="02020603050405020304" pitchFamily="18" charset="0"/>
              <a:cs typeface="Times New Roman" panose="02020603050405020304" pitchFamily="18" charset="0"/>
            </a:endParaRPr>
          </a:p>
        </p:txBody>
      </p:sp>
      <p:sp>
        <p:nvSpPr>
          <p:cNvPr id="7" name="TextBox 6"/>
          <p:cNvSpPr txBox="1"/>
          <p:nvPr/>
        </p:nvSpPr>
        <p:spPr>
          <a:xfrm>
            <a:off x="685800" y="3314700"/>
            <a:ext cx="16421100" cy="3785652"/>
          </a:xfrm>
          <a:prstGeom prst="rect">
            <a:avLst/>
          </a:prstGeom>
          <a:noFill/>
        </p:spPr>
        <p:txBody>
          <a:bodyPr wrap="square" rtlCol="0">
            <a:spAutoFit/>
          </a:bodyPr>
          <a:lstStyle/>
          <a:p>
            <a:pPr algn="just"/>
            <a:r>
              <a:rPr lang="en-US" sz="6000" smtClean="0">
                <a:latin typeface="Times New Roman" panose="02020603050405020304" pitchFamily="18" charset="0"/>
                <a:cs typeface="Times New Roman" panose="02020603050405020304" pitchFamily="18" charset="0"/>
              </a:rPr>
              <a:t>- </a:t>
            </a:r>
            <a:r>
              <a:rPr lang="en-US" sz="6000">
                <a:latin typeface="Times New Roman" panose="02020603050405020304" pitchFamily="18" charset="0"/>
                <a:cs typeface="Times New Roman" panose="02020603050405020304" pitchFamily="18" charset="0"/>
              </a:rPr>
              <a:t>Những hoạt động yêu nước của người Việt Nam tiếp tục được duy trì mặc dù chịu sự đàn áp của thực dân Pháp. Tuy nhiên, những hoạt động này không có mục đích, đường lối rõ ràng và mang tính tự phát.</a:t>
            </a:r>
          </a:p>
        </p:txBody>
      </p:sp>
    </p:spTree>
    <p:extLst>
      <p:ext uri="{BB962C8B-B14F-4D97-AF65-F5344CB8AC3E}">
        <p14:creationId xmlns:p14="http://schemas.microsoft.com/office/powerpoint/2010/main" val="2174082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4"/>
          <p:cNvSpPr/>
          <p:nvPr/>
        </p:nvSpPr>
        <p:spPr>
          <a:xfrm>
            <a:off x="18821400" y="7429500"/>
            <a:ext cx="2671970" cy="26287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401185"/>
            <a:ext cx="2903941" cy="2903941"/>
          </a:xfrm>
          <a:prstGeom prst="rect">
            <a:avLst/>
          </a:prstGeom>
        </p:spPr>
      </p:pic>
      <p:sp>
        <p:nvSpPr>
          <p:cNvPr id="17" name="Rectangle 16"/>
          <p:cNvSpPr/>
          <p:nvPr/>
        </p:nvSpPr>
        <p:spPr>
          <a:xfrm>
            <a:off x="1676400" y="190500"/>
            <a:ext cx="15408705" cy="707886"/>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000" b="1" smtClean="0">
                <a:latin typeface="Times New Roman" panose="02020603050405020304" pitchFamily="18" charset="0"/>
                <a:cs typeface="Times New Roman" panose="02020603050405020304" pitchFamily="18" charset="0"/>
              </a:rPr>
              <a:t>2. Phong </a:t>
            </a:r>
            <a:r>
              <a:rPr lang="en-US" sz="4000" b="1">
                <a:latin typeface="Times New Roman" panose="02020603050405020304" pitchFamily="18" charset="0"/>
                <a:cs typeface="Times New Roman" panose="02020603050405020304" pitchFamily="18" charset="0"/>
              </a:rPr>
              <a:t>trào của giai cấp tư sản và tầng lớp tiểu tư sản ở trong nước.</a:t>
            </a:r>
            <a:endParaRPr lang="en-US" sz="400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2226" y="988812"/>
            <a:ext cx="2000748" cy="1045552"/>
          </a:xfrm>
          <a:prstGeom prst="rect">
            <a:avLst/>
          </a:prstGeom>
        </p:spPr>
      </p:pic>
      <p:sp>
        <p:nvSpPr>
          <p:cNvPr id="19" name="TextBox 18"/>
          <p:cNvSpPr txBox="1"/>
          <p:nvPr/>
        </p:nvSpPr>
        <p:spPr>
          <a:xfrm>
            <a:off x="299830" y="1349395"/>
            <a:ext cx="17988170" cy="1508105"/>
          </a:xfrm>
          <a:prstGeom prst="rect">
            <a:avLst/>
          </a:prstGeom>
          <a:noFill/>
        </p:spPr>
        <p:txBody>
          <a:bodyPr wrap="square" rtlCol="0">
            <a:spAutoFit/>
          </a:bodyPr>
          <a:lstStyle/>
          <a:p>
            <a:pPr algn="ctr"/>
            <a:r>
              <a:rPr lang="en-US" sz="4800" b="1" smtClean="0">
                <a:solidFill>
                  <a:srgbClr val="FF0000"/>
                </a:solidFill>
                <a:latin typeface="Times New Roman" panose="02020603050405020304" pitchFamily="18" charset="0"/>
                <a:cs typeface="Times New Roman" panose="02020603050405020304" pitchFamily="18" charset="0"/>
              </a:rPr>
              <a:t>Thảo luận nhóm : </a:t>
            </a:r>
            <a:endParaRPr lang="en-US" sz="1600" b="1" smtClean="0">
              <a:solidFill>
                <a:srgbClr val="FF0000"/>
              </a:solidFill>
              <a:latin typeface="Times New Roman" panose="02020603050405020304" pitchFamily="18" charset="0"/>
              <a:cs typeface="Times New Roman" panose="02020603050405020304" pitchFamily="18" charset="0"/>
            </a:endParaRPr>
          </a:p>
          <a:p>
            <a:pPr algn="ctr"/>
            <a:r>
              <a:rPr lang="en-US" sz="4400">
                <a:latin typeface="Times New Roman" panose="02020603050405020304" pitchFamily="18" charset="0"/>
                <a:cs typeface="Times New Roman" panose="02020603050405020304" pitchFamily="18" charset="0"/>
              </a:rPr>
              <a:t>T</a:t>
            </a:r>
            <a:r>
              <a:rPr lang="en-US" sz="4400" smtClean="0">
                <a:latin typeface="Times New Roman" panose="02020603050405020304" pitchFamily="18" charset="0"/>
                <a:cs typeface="Times New Roman" panose="02020603050405020304" pitchFamily="18" charset="0"/>
              </a:rPr>
              <a:t>ìm </a:t>
            </a:r>
            <a:r>
              <a:rPr lang="en-US" sz="4400">
                <a:latin typeface="Times New Roman" panose="02020603050405020304" pitchFamily="18" charset="0"/>
                <a:cs typeface="Times New Roman" panose="02020603050405020304" pitchFamily="18" charset="0"/>
              </a:rPr>
              <a:t>hiểu thông tin, quan sát hình </a:t>
            </a:r>
            <a:r>
              <a:rPr lang="en-US" sz="4400" smtClean="0">
                <a:latin typeface="Times New Roman" panose="02020603050405020304" pitchFamily="18" charset="0"/>
                <a:cs typeface="Times New Roman" panose="02020603050405020304" pitchFamily="18" charset="0"/>
              </a:rPr>
              <a:t>5.1, </a:t>
            </a:r>
            <a:r>
              <a:rPr lang="en-US" sz="4400">
                <a:latin typeface="Times New Roman" panose="02020603050405020304" pitchFamily="18" charset="0"/>
                <a:cs typeface="Times New Roman" panose="02020603050405020304" pitchFamily="18" charset="0"/>
              </a:rPr>
              <a:t>hoàn thành phiếu học tập theo </a:t>
            </a:r>
            <a:r>
              <a:rPr lang="en-US" sz="4400" smtClean="0">
                <a:latin typeface="Times New Roman" panose="02020603050405020304" pitchFamily="18" charset="0"/>
                <a:cs typeface="Times New Roman" panose="02020603050405020304" pitchFamily="18" charset="0"/>
              </a:rPr>
              <a:t>mẫu ?</a:t>
            </a:r>
            <a:endParaRPr lang="en-US" sz="44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 y="3467100"/>
            <a:ext cx="8649260" cy="5714999"/>
          </a:xfrm>
          <a:prstGeom prst="rect">
            <a:avLst/>
          </a:prstGeom>
        </p:spPr>
      </p:pic>
      <p:sp>
        <p:nvSpPr>
          <p:cNvPr id="7" name="TextBox 6"/>
          <p:cNvSpPr txBox="1"/>
          <p:nvPr/>
        </p:nvSpPr>
        <p:spPr>
          <a:xfrm>
            <a:off x="228600" y="9182100"/>
            <a:ext cx="8534400" cy="1077218"/>
          </a:xfrm>
          <a:prstGeom prst="rect">
            <a:avLst/>
          </a:prstGeom>
          <a:solidFill>
            <a:schemeClr val="bg1"/>
          </a:solidFill>
        </p:spPr>
        <p:txBody>
          <a:bodyPr wrap="square" rtlCol="0">
            <a:spAutoFit/>
          </a:bodyPr>
          <a:lstStyle/>
          <a:p>
            <a:pPr algn="ctr"/>
            <a:r>
              <a:rPr lang="en-US" sz="3200" b="1" smtClean="0">
                <a:latin typeface="Times New Roman" panose="02020603050405020304" pitchFamily="18" charset="0"/>
                <a:cs typeface="Times New Roman" panose="02020603050405020304" pitchFamily="18" charset="0"/>
              </a:rPr>
              <a:t>Hình 5.1</a:t>
            </a:r>
            <a:r>
              <a:rPr lang="en-US" sz="3200" smtClean="0">
                <a:latin typeface="Times New Roman" panose="02020603050405020304" pitchFamily="18" charset="0"/>
                <a:cs typeface="Times New Roman" panose="02020603050405020304" pitchFamily="18" charset="0"/>
              </a:rPr>
              <a:t>. Lễ tang Phan Châu Trinh ở Sài Gòn (1926)</a:t>
            </a:r>
            <a:endParaRPr lang="en-US" sz="3200">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38524636"/>
              </p:ext>
            </p:extLst>
          </p:nvPr>
        </p:nvGraphicFramePr>
        <p:xfrm>
          <a:off x="9113519" y="3467100"/>
          <a:ext cx="8869681" cy="6667664"/>
        </p:xfrm>
        <a:graphic>
          <a:graphicData uri="http://schemas.openxmlformats.org/drawingml/2006/table">
            <a:tbl>
              <a:tblPr firstRow="1" firstCol="1" bandRow="1">
                <a:tableStyleId>{22838BEF-8BB2-4498-84A7-C5851F593DF1}</a:tableStyleId>
              </a:tblPr>
              <a:tblGrid>
                <a:gridCol w="2214198">
                  <a:extLst>
                    <a:ext uri="{9D8B030D-6E8A-4147-A177-3AD203B41FA5}">
                      <a16:colId xmlns:a16="http://schemas.microsoft.com/office/drawing/2014/main" val="3591877060"/>
                    </a:ext>
                  </a:extLst>
                </a:gridCol>
                <a:gridCol w="3137624">
                  <a:extLst>
                    <a:ext uri="{9D8B030D-6E8A-4147-A177-3AD203B41FA5}">
                      <a16:colId xmlns:a16="http://schemas.microsoft.com/office/drawing/2014/main" val="2784386602"/>
                    </a:ext>
                  </a:extLst>
                </a:gridCol>
                <a:gridCol w="3517859">
                  <a:extLst>
                    <a:ext uri="{9D8B030D-6E8A-4147-A177-3AD203B41FA5}">
                      <a16:colId xmlns:a16="http://schemas.microsoft.com/office/drawing/2014/main" val="4105580639"/>
                    </a:ext>
                  </a:extLst>
                </a:gridCol>
              </a:tblGrid>
              <a:tr h="1371600">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Nội dung</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Phong trào của giai cấp tư sản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Phong trào của tầng lớp tiểu tư sản</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9561436"/>
                  </a:ext>
                </a:extLst>
              </a:tr>
              <a:tr h="1287750">
                <a:tc>
                  <a:txBody>
                    <a:bodyPr/>
                    <a:lstStyle/>
                    <a:p>
                      <a:pPr algn="ctr">
                        <a:lnSpc>
                          <a:spcPct val="115000"/>
                        </a:lnSpc>
                        <a:spcAft>
                          <a:spcPts val="0"/>
                        </a:spcAft>
                      </a:pPr>
                      <a:r>
                        <a:rPr lang="en-US" sz="2800" b="0" i="1">
                          <a:effectLst/>
                          <a:latin typeface="Times New Roman" panose="02020603050405020304" pitchFamily="18" charset="0"/>
                          <a:cs typeface="Times New Roman" panose="02020603050405020304" pitchFamily="18" charset="0"/>
                        </a:rPr>
                        <a:t>Mục đích đấu tranh</a:t>
                      </a:r>
                      <a:endParaRPr lang="en-US" sz="28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830427"/>
                  </a:ext>
                </a:extLst>
              </a:tr>
              <a:tr h="1287750">
                <a:tc>
                  <a:txBody>
                    <a:bodyPr/>
                    <a:lstStyle/>
                    <a:p>
                      <a:pPr algn="ctr">
                        <a:lnSpc>
                          <a:spcPct val="115000"/>
                        </a:lnSpc>
                        <a:spcAft>
                          <a:spcPts val="0"/>
                        </a:spcAft>
                      </a:pPr>
                      <a:r>
                        <a:rPr lang="en-US" sz="2800" b="0" i="1">
                          <a:effectLst/>
                          <a:latin typeface="Times New Roman" panose="02020603050405020304" pitchFamily="18" charset="0"/>
                          <a:cs typeface="Times New Roman" panose="02020603050405020304" pitchFamily="18" charset="0"/>
                        </a:rPr>
                        <a:t>Hình thức đấu tranh</a:t>
                      </a:r>
                      <a:endParaRPr lang="en-US" sz="28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8139693"/>
                  </a:ext>
                </a:extLst>
              </a:tr>
              <a:tr h="1287750">
                <a:tc>
                  <a:txBody>
                    <a:bodyPr/>
                    <a:lstStyle/>
                    <a:p>
                      <a:pPr algn="ctr">
                        <a:lnSpc>
                          <a:spcPct val="115000"/>
                        </a:lnSpc>
                        <a:spcAft>
                          <a:spcPts val="0"/>
                        </a:spcAft>
                      </a:pPr>
                      <a:r>
                        <a:rPr lang="en-US" sz="2800" b="0" i="1">
                          <a:effectLst/>
                          <a:latin typeface="Times New Roman" panose="02020603050405020304" pitchFamily="18" charset="0"/>
                          <a:cs typeface="Times New Roman" panose="02020603050405020304" pitchFamily="18" charset="0"/>
                        </a:rPr>
                        <a:t>Phong trào đấu tranh tiêu biểu</a:t>
                      </a:r>
                      <a:endParaRPr lang="en-US" sz="28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412485"/>
                  </a:ext>
                </a:extLst>
              </a:tr>
              <a:tr h="1287750">
                <a:tc>
                  <a:txBody>
                    <a:bodyPr/>
                    <a:lstStyle/>
                    <a:p>
                      <a:pPr algn="ctr">
                        <a:lnSpc>
                          <a:spcPct val="115000"/>
                        </a:lnSpc>
                        <a:spcAft>
                          <a:spcPts val="0"/>
                        </a:spcAft>
                      </a:pPr>
                      <a:r>
                        <a:rPr lang="en-US" sz="2800" b="0" i="1">
                          <a:effectLst/>
                          <a:latin typeface="Times New Roman" panose="02020603050405020304" pitchFamily="18" charset="0"/>
                          <a:cs typeface="Times New Roman" panose="02020603050405020304" pitchFamily="18" charset="0"/>
                        </a:rPr>
                        <a:t>Nhân vật lịch sử tiêu biểu</a:t>
                      </a:r>
                      <a:endParaRPr lang="en-US" sz="2800" b="0" i="1">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9290743"/>
                  </a:ext>
                </a:extLst>
              </a:tr>
            </a:tbl>
          </a:graphicData>
        </a:graphic>
      </p:graphicFrame>
      <p:sp>
        <p:nvSpPr>
          <p:cNvPr id="15" name="Rectangle 14"/>
          <p:cNvSpPr/>
          <p:nvPr/>
        </p:nvSpPr>
        <p:spPr>
          <a:xfrm>
            <a:off x="8915400" y="3009899"/>
            <a:ext cx="45719" cy="73152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11932884" y="2781300"/>
            <a:ext cx="3230949" cy="584775"/>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smtClean="0">
                <a:latin typeface="Times New Roman" panose="02020603050405020304" pitchFamily="18" charset="0"/>
                <a:cs typeface="Times New Roman" panose="02020603050405020304" pitchFamily="18" charset="0"/>
              </a:rPr>
              <a:t>PHIẾU HỌC TẬP</a:t>
            </a:r>
            <a:endParaRPr lang="en-US" sz="3200">
              <a:latin typeface="Times New Roman" panose="02020603050405020304" pitchFamily="18" charset="0"/>
              <a:cs typeface="Times New Roman" panose="02020603050405020304" pitchFamily="18" charset="0"/>
            </a:endParaRPr>
          </a:p>
        </p:txBody>
      </p:sp>
      <p:pic>
        <p:nvPicPr>
          <p:cNvPr id="2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097032" y="988812"/>
            <a:ext cx="3124167" cy="116383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8845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500"/>
                                        <p:tgtEl>
                                          <p:spTgt spid="19"/>
                                        </p:tgtEl>
                                      </p:cBhvr>
                                    </p:animEffect>
                                  </p:childTnLst>
                                </p:cTn>
                              </p:par>
                              <p:par>
                                <p:cTn id="13" presetID="16" presetClass="entr" presetSubtype="37"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out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arn(inVertic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1" presetClass="mediacall" presetSubtype="0" fill="hold" nodeType="afterEffect">
                                  <p:stCondLst>
                                    <p:cond delay="0"/>
                                  </p:stCondLst>
                                  <p:childTnLst>
                                    <p:cmd type="call" cmd="playFrom(0.0)">
                                      <p:cBhvr>
                                        <p:cTn id="45" dur="30007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2"/>
                </p:tgtEl>
              </p:cMediaNode>
            </p:video>
          </p:childTnLst>
        </p:cTn>
      </p:par>
    </p:tnLst>
    <p:bldLst>
      <p:bldP spid="17" grpId="0" animBg="1"/>
      <p:bldP spid="19" grpId="0"/>
      <p:bldP spid="1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11413468"/>
              </p:ext>
            </p:extLst>
          </p:nvPr>
        </p:nvGraphicFramePr>
        <p:xfrm>
          <a:off x="228600" y="1104900"/>
          <a:ext cx="18135600" cy="8927896"/>
        </p:xfrm>
        <a:graphic>
          <a:graphicData uri="http://schemas.openxmlformats.org/drawingml/2006/table">
            <a:tbl>
              <a:tblPr firstRow="1" firstCol="1" bandRow="1">
                <a:tableStyleId>{22838BEF-8BB2-4498-84A7-C5851F593DF1}</a:tableStyleId>
              </a:tblPr>
              <a:tblGrid>
                <a:gridCol w="2667000">
                  <a:extLst>
                    <a:ext uri="{9D8B030D-6E8A-4147-A177-3AD203B41FA5}">
                      <a16:colId xmlns:a16="http://schemas.microsoft.com/office/drawing/2014/main" val="4189646895"/>
                    </a:ext>
                  </a:extLst>
                </a:gridCol>
                <a:gridCol w="8275729">
                  <a:extLst>
                    <a:ext uri="{9D8B030D-6E8A-4147-A177-3AD203B41FA5}">
                      <a16:colId xmlns:a16="http://schemas.microsoft.com/office/drawing/2014/main" val="320888486"/>
                    </a:ext>
                  </a:extLst>
                </a:gridCol>
                <a:gridCol w="7192871">
                  <a:extLst>
                    <a:ext uri="{9D8B030D-6E8A-4147-A177-3AD203B41FA5}">
                      <a16:colId xmlns:a16="http://schemas.microsoft.com/office/drawing/2014/main" val="3006980099"/>
                    </a:ext>
                  </a:extLst>
                </a:gridCol>
              </a:tblGrid>
              <a:tr h="1036226">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Nội dung</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Phong trào của giai cấp tư sản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Phong trào của tầng lớp tiểu tư sản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3922718"/>
                  </a:ext>
                </a:extLst>
              </a:tr>
              <a:tr h="2697574">
                <a:tc>
                  <a:txBody>
                    <a:bodyPr/>
                    <a:lstStyle/>
                    <a:p>
                      <a:pPr algn="ctr">
                        <a:lnSpc>
                          <a:spcPct val="115000"/>
                        </a:lnSpc>
                        <a:spcAft>
                          <a:spcPts val="0"/>
                        </a:spcAft>
                      </a:pPr>
                      <a:r>
                        <a:rPr lang="en-US" sz="3600" b="0" i="1">
                          <a:solidFill>
                            <a:srgbClr val="FF0000"/>
                          </a:solidFill>
                          <a:effectLst/>
                          <a:latin typeface="Times New Roman" panose="02020603050405020304" pitchFamily="18" charset="0"/>
                          <a:cs typeface="Times New Roman" panose="02020603050405020304" pitchFamily="18" charset="0"/>
                        </a:rPr>
                        <a:t>Mục đích đấu tranh</a:t>
                      </a:r>
                      <a:endParaRPr lang="en-US" sz="3600" b="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89375619"/>
                  </a:ext>
                </a:extLst>
              </a:tr>
              <a:tr h="1107852">
                <a:tc>
                  <a:txBody>
                    <a:bodyPr/>
                    <a:lstStyle/>
                    <a:p>
                      <a:pPr algn="ctr">
                        <a:lnSpc>
                          <a:spcPct val="115000"/>
                        </a:lnSpc>
                        <a:spcAft>
                          <a:spcPts val="0"/>
                        </a:spcAft>
                      </a:pPr>
                      <a:r>
                        <a:rPr lang="en-US" sz="3600" b="0" i="1">
                          <a:solidFill>
                            <a:srgbClr val="FF0000"/>
                          </a:solidFill>
                          <a:effectLst/>
                          <a:latin typeface="Times New Roman" panose="02020603050405020304" pitchFamily="18" charset="0"/>
                          <a:cs typeface="Times New Roman" panose="02020603050405020304" pitchFamily="18" charset="0"/>
                        </a:rPr>
                        <a:t>Hình thức đấu tranh</a:t>
                      </a:r>
                      <a:endParaRPr lang="en-US" sz="3600" b="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5714419"/>
                  </a:ext>
                </a:extLst>
              </a:tr>
              <a:tr h="2293937">
                <a:tc>
                  <a:txBody>
                    <a:bodyPr/>
                    <a:lstStyle/>
                    <a:p>
                      <a:pPr algn="ctr">
                        <a:lnSpc>
                          <a:spcPct val="115000"/>
                        </a:lnSpc>
                        <a:spcAft>
                          <a:spcPts val="0"/>
                        </a:spcAft>
                      </a:pPr>
                      <a:r>
                        <a:rPr lang="en-US" sz="3600" b="0" i="1">
                          <a:solidFill>
                            <a:srgbClr val="FF0000"/>
                          </a:solidFill>
                          <a:effectLst/>
                          <a:latin typeface="Times New Roman" panose="02020603050405020304" pitchFamily="18" charset="0"/>
                          <a:cs typeface="Times New Roman" panose="02020603050405020304" pitchFamily="18" charset="0"/>
                        </a:rPr>
                        <a:t>Phong trào đấu tranh tiêu biểu</a:t>
                      </a:r>
                      <a:endParaRPr lang="en-US" sz="3600" b="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2301852"/>
                  </a:ext>
                </a:extLst>
              </a:tr>
              <a:tr h="1638287">
                <a:tc>
                  <a:txBody>
                    <a:bodyPr/>
                    <a:lstStyle/>
                    <a:p>
                      <a:pPr algn="ctr">
                        <a:lnSpc>
                          <a:spcPct val="115000"/>
                        </a:lnSpc>
                        <a:spcAft>
                          <a:spcPts val="0"/>
                        </a:spcAft>
                      </a:pPr>
                      <a:r>
                        <a:rPr lang="en-US" sz="3600" b="0" i="1">
                          <a:solidFill>
                            <a:srgbClr val="FF0000"/>
                          </a:solidFill>
                          <a:effectLst/>
                          <a:latin typeface="Times New Roman" panose="02020603050405020304" pitchFamily="18" charset="0"/>
                          <a:cs typeface="Times New Roman" panose="02020603050405020304" pitchFamily="18" charset="0"/>
                        </a:rPr>
                        <a:t>Nhân vật lịch sử tiêu biểu</a:t>
                      </a:r>
                      <a:endParaRPr lang="en-US" sz="3600" b="0" i="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5344128"/>
                  </a:ext>
                </a:extLst>
              </a:tr>
            </a:tbl>
          </a:graphicData>
        </a:graphic>
      </p:graphicFrame>
      <p:sp>
        <p:nvSpPr>
          <p:cNvPr id="3" name="TextBox 2"/>
          <p:cNvSpPr txBox="1"/>
          <p:nvPr/>
        </p:nvSpPr>
        <p:spPr>
          <a:xfrm>
            <a:off x="5410200" y="114300"/>
            <a:ext cx="7467600"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smtClean="0">
                <a:latin typeface="Times New Roman" panose="02020603050405020304" pitchFamily="18" charset="0"/>
                <a:cs typeface="Times New Roman" panose="02020603050405020304" pitchFamily="18" charset="0"/>
              </a:rPr>
              <a:t>PHIẾU HỌC TẬP</a:t>
            </a:r>
            <a:endParaRPr lang="en-US" sz="4000" b="1">
              <a:latin typeface="Times New Roman" panose="02020603050405020304" pitchFamily="18" charset="0"/>
              <a:cs typeface="Times New Roman" panose="02020603050405020304" pitchFamily="18" charset="0"/>
            </a:endParaRPr>
          </a:p>
        </p:txBody>
      </p:sp>
      <p:sp>
        <p:nvSpPr>
          <p:cNvPr id="4" name="Rectangle 3"/>
          <p:cNvSpPr/>
          <p:nvPr/>
        </p:nvSpPr>
        <p:spPr>
          <a:xfrm>
            <a:off x="2971800" y="2171700"/>
            <a:ext cx="8083810" cy="2708434"/>
          </a:xfrm>
          <a:prstGeom prst="rect">
            <a:avLst/>
          </a:prstGeom>
        </p:spPr>
        <p:txBody>
          <a:bodyPr wrap="square">
            <a:spAutoFit/>
          </a:bodyPr>
          <a:lstStyle/>
          <a:p>
            <a:pPr algn="just"/>
            <a:r>
              <a:rPr lang="en-US" sz="3400">
                <a:latin typeface="Times New Roman" panose="02020603050405020304" pitchFamily="18" charset="0"/>
                <a:ea typeface="Arial" panose="020B0604020202020204" pitchFamily="34" charset="0"/>
                <a:cs typeface="Times New Roman" panose="02020603050405020304" pitchFamily="18" charset="0"/>
              </a:rPr>
              <a:t>- </a:t>
            </a:r>
            <a:r>
              <a:rPr lang="en-US" sz="3400" smtClean="0">
                <a:latin typeface="Times New Roman" panose="02020603050405020304" pitchFamily="18" charset="0"/>
                <a:cs typeface="Times New Roman" panose="02020603050405020304" pitchFamily="18" charset="0"/>
              </a:rPr>
              <a:t>Chống </a:t>
            </a:r>
            <a:r>
              <a:rPr lang="en-US" sz="3400">
                <a:latin typeface="Times New Roman" panose="02020603050405020304" pitchFamily="18" charset="0"/>
                <a:cs typeface="Times New Roman" panose="02020603050405020304" pitchFamily="18" charset="0"/>
              </a:rPr>
              <a:t>lại tư sản Hoa kiều, được tham gia vào bộ máy chính quyền, được nhập quốc tịch Pháp.</a:t>
            </a:r>
          </a:p>
          <a:p>
            <a:r>
              <a:rPr lang="en-US" sz="3400">
                <a:latin typeface="Times New Roman" panose="02020603050405020304" pitchFamily="18" charset="0"/>
                <a:cs typeface="Times New Roman" panose="02020603050405020304" pitchFamily="18" charset="0"/>
              </a:rPr>
              <a:t>- Chống lại sự chèn ép và cạnh tranh của tư sản Pháp</a:t>
            </a:r>
            <a:endParaRPr lang="en-US" sz="340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extBox 4"/>
          <p:cNvSpPr txBox="1"/>
          <p:nvPr/>
        </p:nvSpPr>
        <p:spPr>
          <a:xfrm>
            <a:off x="11284209" y="2225576"/>
            <a:ext cx="7016907" cy="2308324"/>
          </a:xfrm>
          <a:prstGeom prst="rect">
            <a:avLst/>
          </a:prstGeom>
          <a:noFill/>
        </p:spPr>
        <p:txBody>
          <a:bodyPr wrap="square" rtlCol="0">
            <a:spAutoFit/>
          </a:bodyPr>
          <a:lstStyle/>
          <a:p>
            <a:pPr algn="just"/>
            <a:r>
              <a:rPr lang="en-US" sz="3600">
                <a:solidFill>
                  <a:schemeClr val="dk1"/>
                </a:solidFill>
                <a:latin typeface="Times New Roman" panose="02020603050405020304" pitchFamily="18" charset="0"/>
                <a:cs typeface="Times New Roman" panose="02020603050405020304" pitchFamily="18" charset="0"/>
              </a:rPr>
              <a:t>Biểu dương lực lượng, chống lại sự áp bức của thực dân, tuyên truyền tư tưởng </a:t>
            </a:r>
            <a:r>
              <a:rPr lang="en-US" sz="3600" smtClean="0">
                <a:solidFill>
                  <a:schemeClr val="dk1"/>
                </a:solidFill>
                <a:latin typeface="Times New Roman" panose="02020603050405020304" pitchFamily="18" charset="0"/>
                <a:cs typeface="Times New Roman" panose="02020603050405020304" pitchFamily="18" charset="0"/>
              </a:rPr>
              <a:t>dân tộc </a:t>
            </a:r>
            <a:r>
              <a:rPr lang="en-US" sz="3600">
                <a:solidFill>
                  <a:schemeClr val="dk1"/>
                </a:solidFill>
                <a:latin typeface="Times New Roman" panose="02020603050405020304" pitchFamily="18" charset="0"/>
                <a:cs typeface="Times New Roman" panose="02020603050405020304" pitchFamily="18" charset="0"/>
              </a:rPr>
              <a:t>dân chủ, thức tỉnh quốc </a:t>
            </a:r>
            <a:r>
              <a:rPr lang="en-US" sz="3600" smtClean="0">
                <a:solidFill>
                  <a:schemeClr val="dk1"/>
                </a:solidFill>
                <a:latin typeface="Times New Roman" panose="02020603050405020304" pitchFamily="18" charset="0"/>
                <a:cs typeface="Times New Roman" panose="02020603050405020304" pitchFamily="18" charset="0"/>
              </a:rPr>
              <a:t>dân</a:t>
            </a:r>
            <a:endParaRPr lang="en-US" sz="360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p:cNvSpPr txBox="1"/>
          <p:nvPr/>
        </p:nvSpPr>
        <p:spPr>
          <a:xfrm>
            <a:off x="4876800" y="5045214"/>
            <a:ext cx="236220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Hòa bình</a:t>
            </a:r>
          </a:p>
        </p:txBody>
      </p:sp>
      <p:sp>
        <p:nvSpPr>
          <p:cNvPr id="7" name="TextBox 6"/>
          <p:cNvSpPr txBox="1"/>
          <p:nvPr/>
        </p:nvSpPr>
        <p:spPr>
          <a:xfrm>
            <a:off x="12573000" y="5027079"/>
            <a:ext cx="236220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Hòa bình</a:t>
            </a:r>
          </a:p>
        </p:txBody>
      </p:sp>
      <p:sp>
        <p:nvSpPr>
          <p:cNvPr id="8" name="TextBox 7"/>
          <p:cNvSpPr txBox="1"/>
          <p:nvPr/>
        </p:nvSpPr>
        <p:spPr>
          <a:xfrm>
            <a:off x="3124200" y="6208574"/>
            <a:ext cx="7543800" cy="1754326"/>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Tẩy chay tư sản Hoa Kiều, vận động người Việt Nam dùng hàng Việt Nam, chống độc quyền cảng Sài Gòn..</a:t>
            </a:r>
          </a:p>
        </p:txBody>
      </p:sp>
      <p:sp>
        <p:nvSpPr>
          <p:cNvPr id="9" name="TextBox 8"/>
          <p:cNvSpPr txBox="1"/>
          <p:nvPr/>
        </p:nvSpPr>
        <p:spPr>
          <a:xfrm>
            <a:off x="11474033" y="5959376"/>
            <a:ext cx="6922334" cy="2308324"/>
          </a:xfrm>
          <a:prstGeom prst="rect">
            <a:avLst/>
          </a:prstGeom>
          <a:noFill/>
        </p:spPr>
        <p:txBody>
          <a:bodyPr wrap="square" rtlCol="0">
            <a:spAutoFit/>
          </a:bodyPr>
          <a:lstStyle/>
          <a:p>
            <a:pPr algn="just"/>
            <a:r>
              <a:rPr lang="en-US" sz="3600">
                <a:latin typeface="Times New Roman" panose="02020603050405020304" pitchFamily="18" charset="0"/>
                <a:cs typeface="Times New Roman" panose="02020603050405020304" pitchFamily="18" charset="0"/>
              </a:rPr>
              <a:t>Đòi nhà cầm quyền Pháp thả Phan Bội Châu (1925), thả Nguyễn An Ninh (1926), tổ chức đám tang và lễ truy điệu Phan Châu Trinh (1926)</a:t>
            </a:r>
          </a:p>
        </p:txBody>
      </p:sp>
      <p:sp>
        <p:nvSpPr>
          <p:cNvPr id="10" name="TextBox 9"/>
          <p:cNvSpPr txBox="1"/>
          <p:nvPr/>
        </p:nvSpPr>
        <p:spPr>
          <a:xfrm>
            <a:off x="3581400" y="8764369"/>
            <a:ext cx="7223760"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Bùi Quang Chiêu…</a:t>
            </a:r>
          </a:p>
        </p:txBody>
      </p:sp>
      <p:sp>
        <p:nvSpPr>
          <p:cNvPr id="11" name="TextBox 10"/>
          <p:cNvSpPr txBox="1"/>
          <p:nvPr/>
        </p:nvSpPr>
        <p:spPr>
          <a:xfrm>
            <a:off x="11284210" y="8524779"/>
            <a:ext cx="700379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Nguyễn Đức Cảnh, Trần Huy Liệu, Trần Phú..</a:t>
            </a:r>
          </a:p>
        </p:txBody>
      </p:sp>
    </p:spTree>
    <p:extLst>
      <p:ext uri="{BB962C8B-B14F-4D97-AF65-F5344CB8AC3E}">
        <p14:creationId xmlns:p14="http://schemas.microsoft.com/office/powerpoint/2010/main" val="552997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1000"/>
                                        <p:tgtEl>
                                          <p:spTgt spid="10">
                                            <p:txEl>
                                              <p:pRg st="0" end="0"/>
                                            </p:txEl>
                                          </p:spTgt>
                                        </p:tgtEl>
                                      </p:cBhvr>
                                    </p:animEffect>
                                    <p:anim calcmode="lin" valueType="num">
                                      <p:cBhvr>
                                        <p:cTn id="5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1654</Words>
  <Application>Microsoft Office PowerPoint</Application>
  <PresentationFormat>Custom</PresentationFormat>
  <Paragraphs>142</Paragraphs>
  <Slides>22</Slides>
  <Notes>5</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Microsoft YaHei</vt:lpstr>
      <vt:lpstr>Impact</vt:lpstr>
      <vt:lpstr>等线</vt:lpstr>
      <vt:lpstr>Times New Roman</vt:lpstr>
      <vt:lpstr>Agrandir Grand Bold</vt:lpstr>
      <vt:lpstr>Arial</vt:lpstr>
      <vt:lpstr>SimSun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78</cp:revision>
  <dcterms:created xsi:type="dcterms:W3CDTF">2006-08-16T00:00:00Z</dcterms:created>
  <dcterms:modified xsi:type="dcterms:W3CDTF">2024-07-20T03:38:04Z</dcterms:modified>
  <dc:identifier>DAGJ-AOQdfw</dc:identifier>
</cp:coreProperties>
</file>