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81" r:id="rId2"/>
    <p:sldId id="257" r:id="rId3"/>
    <p:sldId id="269" r:id="rId4"/>
    <p:sldId id="256" r:id="rId5"/>
    <p:sldId id="270" r:id="rId6"/>
    <p:sldId id="271" r:id="rId7"/>
    <p:sldId id="291" r:id="rId8"/>
    <p:sldId id="284" r:id="rId9"/>
    <p:sldId id="301" r:id="rId10"/>
    <p:sldId id="310" r:id="rId11"/>
    <p:sldId id="283" r:id="rId12"/>
    <p:sldId id="273" r:id="rId13"/>
    <p:sldId id="302" r:id="rId14"/>
    <p:sldId id="293" r:id="rId15"/>
    <p:sldId id="292" r:id="rId16"/>
    <p:sldId id="305" r:id="rId17"/>
    <p:sldId id="309" r:id="rId18"/>
    <p:sldId id="258" r:id="rId19"/>
    <p:sldId id="306" r:id="rId20"/>
    <p:sldId id="308" r:id="rId21"/>
    <p:sldId id="261" r:id="rId22"/>
    <p:sldId id="263" r:id="rId23"/>
    <p:sldId id="266" r:id="rId24"/>
  </p:sldIdLst>
  <p:sldSz cx="18288000" cy="10287000"/>
  <p:notesSz cx="6858000" cy="9144000"/>
  <p:embeddedFontLst>
    <p:embeddedFont>
      <p:font typeface="Impact" panose="020B0806030902050204" pitchFamily="34" charset="0"/>
      <p:regular r:id="rId26"/>
    </p:embeddedFont>
    <p:embeddedFont>
      <p:font typeface="SimSun" panose="02010600030101010101" pitchFamily="2" charset="-122"/>
      <p:regular r:id="rId27"/>
    </p:embeddedFont>
    <p:embeddedFont>
      <p:font typeface="Calibri" panose="020F0502020204030204" pitchFamily="34" charset="0"/>
      <p:regular r:id="rId28"/>
      <p:bold r:id="rId29"/>
      <p:italic r:id="rId30"/>
      <p:boldItalic r:id="rId31"/>
    </p:embeddedFont>
    <p:embeddedFont>
      <p:font typeface="Agrandir Grand Bold" panose="020B0604020202020204" charset="0"/>
      <p:regular r:id="rId32"/>
    </p:embeddedFont>
    <p:embeddedFont>
      <p:font typeface="Microsoft YaHei" panose="020B0503020204020204" pitchFamily="34" charset="-122"/>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9EC"/>
    <a:srgbClr val="EA3B04"/>
    <a:srgbClr val="BDE3B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379" autoAdjust="0"/>
  </p:normalViewPr>
  <p:slideViewPr>
    <p:cSldViewPr>
      <p:cViewPr varScale="1">
        <p:scale>
          <a:sx n="39" d="100"/>
          <a:sy n="39" d="100"/>
        </p:scale>
        <p:origin x="89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41B983-96FC-46B4-AA05-4A1729955D39}" type="datetimeFigureOut">
              <a:rPr lang="en-US" smtClean="0"/>
              <a:t>8/9/2024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6EF6ED-B711-40B1-9E45-0254EEF2EBD7}" type="slidenum">
              <a:rPr lang="en-US" smtClean="0"/>
              <a:t>‹#›</a:t>
            </a:fld>
            <a:endParaRPr lang="en-US"/>
          </a:p>
        </p:txBody>
      </p:sp>
    </p:spTree>
    <p:extLst>
      <p:ext uri="{BB962C8B-B14F-4D97-AF65-F5344CB8AC3E}">
        <p14:creationId xmlns:p14="http://schemas.microsoft.com/office/powerpoint/2010/main" val="475500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3" name="Google Shape;23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589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279933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5</a:t>
            </a:fld>
            <a:endParaRPr lang="zh-CN" altLang="en-US">
              <a:solidFill>
                <a:prstClr val="black"/>
              </a:solidFill>
              <a:ea typeface="宋体"/>
            </a:endParaRPr>
          </a:p>
        </p:txBody>
      </p:sp>
    </p:spTree>
    <p:extLst>
      <p:ext uri="{BB962C8B-B14F-4D97-AF65-F5344CB8AC3E}">
        <p14:creationId xmlns:p14="http://schemas.microsoft.com/office/powerpoint/2010/main" val="2800015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8</a:t>
            </a:fld>
            <a:endParaRPr lang="zh-CN" altLang="en-US">
              <a:solidFill>
                <a:prstClr val="black"/>
              </a:solidFill>
              <a:ea typeface="宋体"/>
            </a:endParaRPr>
          </a:p>
        </p:txBody>
      </p:sp>
    </p:spTree>
    <p:extLst>
      <p:ext uri="{BB962C8B-B14F-4D97-AF65-F5344CB8AC3E}">
        <p14:creationId xmlns:p14="http://schemas.microsoft.com/office/powerpoint/2010/main" val="1589381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6EF6ED-B711-40B1-9E45-0254EEF2EBD7}" type="slidenum">
              <a:rPr lang="en-US" smtClean="0"/>
              <a:t>15</a:t>
            </a:fld>
            <a:endParaRPr lang="en-US"/>
          </a:p>
        </p:txBody>
      </p:sp>
    </p:spTree>
    <p:extLst>
      <p:ext uri="{BB962C8B-B14F-4D97-AF65-F5344CB8AC3E}">
        <p14:creationId xmlns:p14="http://schemas.microsoft.com/office/powerpoint/2010/main" val="3602988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9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22.jfif"/><Relationship Id="rId1" Type="http://schemas.openxmlformats.org/officeDocument/2006/relationships/slideLayout" Target="../slideLayouts/slideLayout7.xml"/><Relationship Id="rId10" Type="http://schemas.openxmlformats.org/officeDocument/2006/relationships/image" Target="../media/image32.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jfif"/><Relationship Id="rId5" Type="http://schemas.openxmlformats.org/officeDocument/2006/relationships/image" Target="../media/image26.jfif"/><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16.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4.sv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9" Type="http://schemas.openxmlformats.org/officeDocument/2006/relationships/image" Target="../media/image8.svg"/><Relationship Id="rId1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jf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12" Type="http://schemas.openxmlformats.org/officeDocument/2006/relationships/image" Target="../media/image1.png"/><Relationship Id="rId2" Type="http://schemas.openxmlformats.org/officeDocument/2006/relationships/image" Target="../media/image15.jfif"/><Relationship Id="rId16" Type="http://schemas.openxmlformats.org/officeDocument/2006/relationships/image" Target="../media/image16.jfif"/><Relationship Id="rId1" Type="http://schemas.openxmlformats.org/officeDocument/2006/relationships/slideLayout" Target="../slideLayouts/slideLayout7.xml"/><Relationship Id="rId11" Type="http://schemas.openxmlformats.org/officeDocument/2006/relationships/image" Target="../media/image10.svg"/><Relationship Id="rId15" Type="http://schemas.openxmlformats.org/officeDocument/2006/relationships/image" Target="../media/image14.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7.jfif"/><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0.PNG"/><Relationship Id="rId10" Type="http://schemas.openxmlformats.org/officeDocument/2006/relationships/image" Target="../media/image19.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4"/>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Tree>
    <p:extLst>
      <p:ext uri="{BB962C8B-B14F-4D97-AF65-F5344CB8AC3E}">
        <p14:creationId xmlns:p14="http://schemas.microsoft.com/office/powerpoint/2010/main" val="4277152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439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73000" y="6702552"/>
            <a:ext cx="6400800" cy="3584448"/>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962" y="6816757"/>
            <a:ext cx="3356038" cy="3356038"/>
          </a:xfrm>
          <a:prstGeom prst="rect">
            <a:avLst/>
          </a:prstGeom>
        </p:spPr>
      </p:pic>
      <p:sp>
        <p:nvSpPr>
          <p:cNvPr id="6" name="Freeform 13"/>
          <p:cNvSpPr/>
          <p:nvPr/>
        </p:nvSpPr>
        <p:spPr>
          <a:xfrm>
            <a:off x="-2286000" y="-1673365"/>
            <a:ext cx="8382000" cy="4408821"/>
          </a:xfrm>
          <a:custGeom>
            <a:avLst/>
            <a:gdLst/>
            <a:ahLst/>
            <a:cxnLst/>
            <a:rect l="l" t="t" r="r" b="b"/>
            <a:pathLst>
              <a:path w="7111001" h="4408821">
                <a:moveTo>
                  <a:pt x="0" y="0"/>
                </a:moveTo>
                <a:lnTo>
                  <a:pt x="7111001" y="0"/>
                </a:lnTo>
                <a:lnTo>
                  <a:pt x="7111001" y="4408820"/>
                </a:lnTo>
                <a:lnTo>
                  <a:pt x="0" y="4408820"/>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sp>
        <p:nvSpPr>
          <p:cNvPr id="7" name="Freeform 13"/>
          <p:cNvSpPr/>
          <p:nvPr/>
        </p:nvSpPr>
        <p:spPr>
          <a:xfrm>
            <a:off x="12602817" y="-1986004"/>
            <a:ext cx="7720601" cy="4408821"/>
          </a:xfrm>
          <a:custGeom>
            <a:avLst/>
            <a:gdLst/>
            <a:ahLst/>
            <a:cxnLst/>
            <a:rect l="l" t="t" r="r" b="b"/>
            <a:pathLst>
              <a:path w="7111001" h="4408821">
                <a:moveTo>
                  <a:pt x="0" y="0"/>
                </a:moveTo>
                <a:lnTo>
                  <a:pt x="7111001" y="0"/>
                </a:lnTo>
                <a:lnTo>
                  <a:pt x="7111001" y="4408820"/>
                </a:lnTo>
                <a:lnTo>
                  <a:pt x="0" y="4408820"/>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sp>
        <p:nvSpPr>
          <p:cNvPr id="8" name="TextBox 7"/>
          <p:cNvSpPr txBox="1"/>
          <p:nvPr/>
        </p:nvSpPr>
        <p:spPr>
          <a:xfrm>
            <a:off x="381000" y="2878418"/>
            <a:ext cx="17678400" cy="317009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8000" b="1" smtClean="0">
                <a:latin typeface="Times New Roman" panose="02020603050405020304" pitchFamily="18" charset="0"/>
                <a:cs typeface="Times New Roman" panose="02020603050405020304" pitchFamily="18" charset="0"/>
              </a:rPr>
              <a:t>Thảo </a:t>
            </a:r>
            <a:r>
              <a:rPr lang="en-US" sz="8000" b="1">
                <a:latin typeface="Times New Roman" panose="02020603050405020304" pitchFamily="18" charset="0"/>
                <a:cs typeface="Times New Roman" panose="02020603050405020304" pitchFamily="18" charset="0"/>
              </a:rPr>
              <a:t>luận </a:t>
            </a:r>
            <a:r>
              <a:rPr lang="en-US" sz="8000" b="1" smtClean="0">
                <a:latin typeface="Times New Roman" panose="02020603050405020304" pitchFamily="18" charset="0"/>
                <a:cs typeface="Times New Roman" panose="02020603050405020304" pitchFamily="18" charset="0"/>
              </a:rPr>
              <a:t>nhóm đôi</a:t>
            </a:r>
          </a:p>
          <a:p>
            <a:pPr algn="just"/>
            <a:r>
              <a:rPr lang="en-US" sz="6000" smtClean="0">
                <a:latin typeface="Times New Roman" panose="02020603050405020304" pitchFamily="18" charset="0"/>
                <a:cs typeface="Times New Roman" panose="02020603050405020304" pitchFamily="18" charset="0"/>
              </a:rPr>
              <a:t>	Cuộc </a:t>
            </a:r>
            <a:r>
              <a:rPr lang="en-US" sz="6000">
                <a:latin typeface="Times New Roman" panose="02020603050405020304" pitchFamily="18" charset="0"/>
                <a:cs typeface="Times New Roman" panose="02020603050405020304" pitchFamily="18" charset="0"/>
              </a:rPr>
              <a:t>phản công của Hồng quân Liên Xô ở thành phố Xta-lin-grat có ý nghĩa lịch sử như thế nào?</a:t>
            </a:r>
          </a:p>
        </p:txBody>
      </p:sp>
    </p:spTree>
    <p:extLst>
      <p:ext uri="{BB962C8B-B14F-4D97-AF65-F5344CB8AC3E}">
        <p14:creationId xmlns:p14="http://schemas.microsoft.com/office/powerpoint/2010/main" val="1375638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52400" y="1714500"/>
            <a:ext cx="17907000" cy="7162800"/>
          </a:xfrm>
          <a:prstGeom prst="roundRect">
            <a:avLst>
              <a:gd name="adj" fmla="val 18942"/>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8200" y="121503"/>
            <a:ext cx="4804520" cy="830997"/>
          </a:xfrm>
          <a:prstGeom prst="rect">
            <a:avLst/>
          </a:prstGeom>
          <a:noFill/>
        </p:spPr>
        <p:txBody>
          <a:bodyPr wrap="none" rtlCol="0">
            <a:spAutoFit/>
          </a:bodyPr>
          <a:lstStyle/>
          <a:p>
            <a:pPr marL="685800" indent="-685800">
              <a:buFont typeface="Wingdings" panose="05000000000000000000" pitchFamily="2" charset="2"/>
              <a:buChar char="Ø"/>
            </a:pPr>
            <a:r>
              <a:rPr lang="en-US" sz="4800" b="1" smtClean="0">
                <a:solidFill>
                  <a:srgbClr val="FF0000"/>
                </a:solidFill>
                <a:latin typeface="Times New Roman" panose="02020603050405020304" pitchFamily="18" charset="0"/>
                <a:cs typeface="Times New Roman" panose="02020603050405020304" pitchFamily="18" charset="0"/>
              </a:rPr>
              <a:t>Chốt kiến thức</a:t>
            </a:r>
            <a:endParaRPr lang="en-US" sz="48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763000" y="800100"/>
            <a:ext cx="152400" cy="369332"/>
          </a:xfrm>
          <a:prstGeom prst="rect">
            <a:avLst/>
          </a:prstGeom>
          <a:noFill/>
        </p:spPr>
        <p:txBody>
          <a:bodyPr wrap="square" rtlCol="0">
            <a:spAutoFit/>
          </a:bodyPr>
          <a:lstStyle/>
          <a:p>
            <a:r>
              <a:rPr lang="en-US" smtClean="0"/>
              <a:t> </a:t>
            </a:r>
            <a:endParaRPr lang="en-US"/>
          </a:p>
        </p:txBody>
      </p:sp>
      <p:sp>
        <p:nvSpPr>
          <p:cNvPr id="9" name="TextBox 8"/>
          <p:cNvSpPr txBox="1"/>
          <p:nvPr/>
        </p:nvSpPr>
        <p:spPr>
          <a:xfrm>
            <a:off x="491987" y="2678311"/>
            <a:ext cx="17227826" cy="5170646"/>
          </a:xfrm>
          <a:prstGeom prst="rect">
            <a:avLst/>
          </a:prstGeom>
          <a:noFill/>
        </p:spPr>
        <p:txBody>
          <a:bodyPr wrap="square" rtlCol="0">
            <a:spAutoFit/>
          </a:bodyPr>
          <a:lstStyle/>
          <a:p>
            <a:pPr algn="just"/>
            <a:r>
              <a:rPr lang="en-US" sz="6600" smtClean="0">
                <a:latin typeface="Times New Roman" panose="02020603050405020304" pitchFamily="18" charset="0"/>
                <a:cs typeface="Times New Roman" panose="02020603050405020304" pitchFamily="18" charset="0"/>
              </a:rPr>
              <a:t> - Cuộc </a:t>
            </a:r>
            <a:r>
              <a:rPr lang="en-US" sz="6600">
                <a:latin typeface="Times New Roman" panose="02020603050405020304" pitchFamily="18" charset="0"/>
                <a:cs typeface="Times New Roman" panose="02020603050405020304" pitchFamily="18" charset="0"/>
              </a:rPr>
              <a:t>phản công đã tạo ra bước ngoặt của cuộc chiến tranh: từ thế phòng ngự chuyển sang thế phản công của Hồng quân Liên Xô và quân Đồng minh. Sau thất bại Xta-lin-grát, quân Đức không thể phục hồi sức mạnh như trước được nữa.</a:t>
            </a:r>
          </a:p>
        </p:txBody>
      </p:sp>
    </p:spTree>
    <p:extLst>
      <p:ext uri="{BB962C8B-B14F-4D97-AF65-F5344CB8AC3E}">
        <p14:creationId xmlns:p14="http://schemas.microsoft.com/office/powerpoint/2010/main" val="2367391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66700"/>
            <a:ext cx="14478000" cy="677108"/>
          </a:xfrm>
          <a:prstGeom prst="rect">
            <a:avLst/>
          </a:prstGeom>
          <a:noFill/>
        </p:spPr>
        <p:txBody>
          <a:bodyPr wrap="square" rtlCol="0">
            <a:spAutoFit/>
          </a:bodyPr>
          <a:lstStyle/>
          <a:p>
            <a:r>
              <a:rPr lang="en-US" sz="3800" b="1" i="1" smtClean="0">
                <a:solidFill>
                  <a:srgbClr val="C00000"/>
                </a:solidFill>
                <a:latin typeface="Times New Roman" panose="02020603050405020304" pitchFamily="18" charset="0"/>
                <a:cs typeface="Times New Roman" panose="02020603050405020304" pitchFamily="18" charset="0"/>
              </a:rPr>
              <a:t>b) Hậu </a:t>
            </a:r>
            <a:r>
              <a:rPr lang="en-US" sz="3800" b="1" i="1">
                <a:solidFill>
                  <a:srgbClr val="C00000"/>
                </a:solidFill>
                <a:latin typeface="Times New Roman" panose="02020603050405020304" pitchFamily="18" charset="0"/>
                <a:cs typeface="Times New Roman" panose="02020603050405020304" pitchFamily="18" charset="0"/>
              </a:rPr>
              <a:t>quả của Chiến tranh thế giới thứ hai</a:t>
            </a:r>
            <a:r>
              <a:rPr lang="en-US" sz="3800" b="1" i="1" smtClean="0">
                <a:solidFill>
                  <a:srgbClr val="C00000"/>
                </a:solidFill>
                <a:latin typeface="Times New Roman" panose="02020603050405020304" pitchFamily="18" charset="0"/>
                <a:cs typeface="Times New Roman" panose="02020603050405020304" pitchFamily="18" charset="0"/>
              </a:rPr>
              <a:t>.</a:t>
            </a:r>
            <a:endParaRPr lang="en-US" sz="3800" i="1">
              <a:solidFill>
                <a:srgbClr val="C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679713" y="1409700"/>
            <a:ext cx="16611600" cy="1938992"/>
          </a:xfrm>
          <a:prstGeom prst="rect">
            <a:avLst/>
          </a:prstGeom>
          <a:noFill/>
        </p:spPr>
        <p:txBody>
          <a:bodyPr wrap="square" rtlCol="0">
            <a:spAutoFit/>
          </a:bodyPr>
          <a:lstStyle/>
          <a:p>
            <a:pPr algn="just"/>
            <a:r>
              <a:rPr lang="en-US" sz="4000">
                <a:solidFill>
                  <a:srgbClr val="FF0000"/>
                </a:solidFill>
                <a:latin typeface="Times New Roman" panose="02020603050405020304" pitchFamily="18" charset="0"/>
                <a:cs typeface="Times New Roman" panose="02020603050405020304" pitchFamily="18" charset="0"/>
              </a:rPr>
              <a:t>T</a:t>
            </a:r>
            <a:r>
              <a:rPr lang="en-US" sz="4000" smtClean="0">
                <a:solidFill>
                  <a:srgbClr val="FF0000"/>
                </a:solidFill>
                <a:latin typeface="Times New Roman" panose="02020603050405020304" pitchFamily="18" charset="0"/>
                <a:cs typeface="Times New Roman" panose="02020603050405020304" pitchFamily="18" charset="0"/>
              </a:rPr>
              <a:t>ìm </a:t>
            </a:r>
            <a:r>
              <a:rPr lang="en-US" sz="4000">
                <a:solidFill>
                  <a:srgbClr val="FF0000"/>
                </a:solidFill>
                <a:latin typeface="Times New Roman" panose="02020603050405020304" pitchFamily="18" charset="0"/>
                <a:cs typeface="Times New Roman" panose="02020603050405020304" pitchFamily="18" charset="0"/>
              </a:rPr>
              <a:t>hiểu thông tin trong mục và bảng thống kê số liệu, thực hiện yêu cầu: Chiến tranh thế giới thứ hai để lại những hậu quả như thế nào đối với lịch sử nhân loại?</a:t>
            </a:r>
          </a:p>
        </p:txBody>
      </p:sp>
      <p:pic>
        <p:nvPicPr>
          <p:cNvPr id="5" name="Picture 4"/>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381000" y="1485900"/>
            <a:ext cx="2762250" cy="16573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091094"/>
            <a:ext cx="13305375" cy="7164432"/>
          </a:xfrm>
          <a:prstGeom prst="rect">
            <a:avLst/>
          </a:prstGeom>
        </p:spPr>
      </p:pic>
    </p:spTree>
    <p:extLst>
      <p:ext uri="{BB962C8B-B14F-4D97-AF65-F5344CB8AC3E}">
        <p14:creationId xmlns:p14="http://schemas.microsoft.com/office/powerpoint/2010/main" val="1893502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52400" y="1169432"/>
            <a:ext cx="17907000" cy="8927068"/>
          </a:xfrm>
          <a:prstGeom prst="roundRect">
            <a:avLst>
              <a:gd name="adj" fmla="val 10894"/>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8200" y="121503"/>
            <a:ext cx="5293437" cy="923330"/>
          </a:xfrm>
          <a:prstGeom prst="rect">
            <a:avLst/>
          </a:prstGeom>
          <a:noFill/>
        </p:spPr>
        <p:txBody>
          <a:bodyPr wrap="none" rtlCol="0">
            <a:spAutoFit/>
          </a:bodyPr>
          <a:lstStyle/>
          <a:p>
            <a:pPr marL="685800" indent="-685800">
              <a:buFont typeface="Wingdings" panose="05000000000000000000" pitchFamily="2" charset="2"/>
              <a:buChar char="Ø"/>
            </a:pPr>
            <a:r>
              <a:rPr lang="en-US" sz="5400" b="1" smtClean="0">
                <a:solidFill>
                  <a:srgbClr val="FF0000"/>
                </a:solidFill>
                <a:latin typeface="Times New Roman" panose="02020603050405020304" pitchFamily="18" charset="0"/>
                <a:cs typeface="Times New Roman" panose="02020603050405020304" pitchFamily="18" charset="0"/>
              </a:rPr>
              <a:t>Chốt kiến thức</a:t>
            </a:r>
            <a:endParaRPr lang="en-US" sz="54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763000" y="800100"/>
            <a:ext cx="152400" cy="369332"/>
          </a:xfrm>
          <a:prstGeom prst="rect">
            <a:avLst/>
          </a:prstGeom>
          <a:noFill/>
        </p:spPr>
        <p:txBody>
          <a:bodyPr wrap="square" rtlCol="0">
            <a:spAutoFit/>
          </a:bodyPr>
          <a:lstStyle/>
          <a:p>
            <a:r>
              <a:rPr lang="en-US" smtClean="0"/>
              <a:t> </a:t>
            </a:r>
            <a:endParaRPr lang="en-US"/>
          </a:p>
        </p:txBody>
      </p:sp>
      <p:sp>
        <p:nvSpPr>
          <p:cNvPr id="11" name="TextBox 10"/>
          <p:cNvSpPr txBox="1"/>
          <p:nvPr/>
        </p:nvSpPr>
        <p:spPr>
          <a:xfrm>
            <a:off x="495300" y="1562100"/>
            <a:ext cx="17297400" cy="8217634"/>
          </a:xfrm>
          <a:prstGeom prst="rect">
            <a:avLst/>
          </a:prstGeom>
          <a:noFill/>
        </p:spPr>
        <p:txBody>
          <a:bodyPr wrap="square" rtlCol="0">
            <a:spAutoFit/>
          </a:bodyPr>
          <a:lstStyle/>
          <a:p>
            <a:pPr algn="just"/>
            <a:r>
              <a:rPr lang="en-US" sz="6600" smtClean="0">
                <a:latin typeface="Times New Roman" panose="02020603050405020304" pitchFamily="18" charset="0"/>
                <a:cs typeface="Times New Roman" panose="02020603050405020304" pitchFamily="18" charset="0"/>
              </a:rPr>
              <a:t> - Chiến </a:t>
            </a:r>
            <a:r>
              <a:rPr lang="en-US" sz="6600">
                <a:latin typeface="Times New Roman" panose="02020603050405020304" pitchFamily="18" charset="0"/>
                <a:cs typeface="Times New Roman" panose="02020603050405020304" pitchFamily="18" charset="0"/>
              </a:rPr>
              <a:t>tranh thế giới thứ hai kết thúc với sự sụp đổ hoàn toàn của chủ nghĩa phát xít. Cuộc chiến tranh để lại hậu quả nặng nề nhất trong lịch sử nhân loại: 60 triệu người chết, 90 triệu người bị thương, thiệt hại về vật chất vô cùng nặng nề (gấp 10 lần Chiến tranh thế giới thứ nhất và bằng tất cả các cuộc chiến tranh trong 1000 năm trước đó cộng lại..)</a:t>
            </a:r>
          </a:p>
        </p:txBody>
      </p:sp>
    </p:spTree>
    <p:extLst>
      <p:ext uri="{BB962C8B-B14F-4D97-AF65-F5344CB8AC3E}">
        <p14:creationId xmlns:p14="http://schemas.microsoft.com/office/powerpoint/2010/main" val="1979743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399" y="191750"/>
            <a:ext cx="18059401" cy="144655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4400" b="1" smtClean="0">
                <a:latin typeface="Times New Roman" panose="02020603050405020304" pitchFamily="18" charset="0"/>
                <a:ea typeface="Arial" panose="020B0604020202020204" pitchFamily="34" charset="0"/>
                <a:cs typeface="Times New Roman" panose="02020603050405020304" pitchFamily="18" charset="0"/>
              </a:rPr>
              <a:t>3. </a:t>
            </a:r>
            <a:r>
              <a:rPr lang="en-US" sz="4400" b="1">
                <a:latin typeface="Times New Roman" panose="02020603050405020304" pitchFamily="18" charset="0"/>
                <a:cs typeface="Times New Roman" panose="02020603050405020304" pitchFamily="18" charset="0"/>
              </a:rPr>
              <a:t>N</a:t>
            </a:r>
            <a:r>
              <a:rPr lang="en-US" sz="4400" b="1" smtClean="0">
                <a:latin typeface="Times New Roman" panose="02020603050405020304" pitchFamily="18" charset="0"/>
                <a:cs typeface="Times New Roman" panose="02020603050405020304" pitchFamily="18" charset="0"/>
              </a:rPr>
              <a:t>guyên </a:t>
            </a:r>
            <a:r>
              <a:rPr lang="en-US" sz="4400" b="1">
                <a:latin typeface="Times New Roman" panose="02020603050405020304" pitchFamily="18" charset="0"/>
                <a:cs typeface="Times New Roman" panose="02020603050405020304" pitchFamily="18" charset="0"/>
              </a:rPr>
              <a:t>nhân thắng lợi, ý nghĩa lịch sử và vai trò của Liên Xô và các nước Đồng minh trong chiến thắng chủ nghĩa phát xít</a:t>
            </a:r>
            <a:endParaRPr lang="en-US" sz="4400">
              <a:latin typeface="Times New Roman" panose="02020603050405020304" pitchFamily="18" charset="0"/>
              <a:cs typeface="Times New Roman" panose="02020603050405020304" pitchFamily="18" charset="0"/>
            </a:endParaRPr>
          </a:p>
        </p:txBody>
      </p:sp>
      <p:sp>
        <p:nvSpPr>
          <p:cNvPr id="12" name="Rectangle 11"/>
          <p:cNvSpPr/>
          <p:nvPr/>
        </p:nvSpPr>
        <p:spPr>
          <a:xfrm flipH="1">
            <a:off x="12686308" y="3720988"/>
            <a:ext cx="85311" cy="42096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240360" y="3775650"/>
            <a:ext cx="5658679" cy="4339650"/>
          </a:xfrm>
          <a:prstGeom prst="rect">
            <a:avLst/>
          </a:prstGeom>
        </p:spPr>
        <p:txBody>
          <a:bodyPr wrap="square">
            <a:spAutoFit/>
          </a:bodyPr>
          <a:lstStyle/>
          <a:p>
            <a:r>
              <a:rPr lang="en-US" sz="4600" b="1">
                <a:latin typeface="Times New Roman" panose="02020603050405020304" pitchFamily="18" charset="0"/>
                <a:ea typeface="Arial" panose="020B0604020202020204" pitchFamily="34" charset="0"/>
              </a:rPr>
              <a:t>Nhóm </a:t>
            </a:r>
            <a:r>
              <a:rPr lang="en-US" sz="4600" b="1" smtClean="0">
                <a:latin typeface="Times New Roman" panose="02020603050405020304" pitchFamily="18" charset="0"/>
                <a:ea typeface="Arial" panose="020B0604020202020204" pitchFamily="34" charset="0"/>
              </a:rPr>
              <a:t>1 và nhóm 2</a:t>
            </a:r>
            <a:r>
              <a:rPr lang="en-US" sz="4600" smtClean="0">
                <a:latin typeface="Times New Roman" panose="02020603050405020304" pitchFamily="18" charset="0"/>
                <a:ea typeface="Arial" panose="020B0604020202020204" pitchFamily="34" charset="0"/>
              </a:rPr>
              <a:t>: </a:t>
            </a:r>
          </a:p>
          <a:p>
            <a:pPr algn="just"/>
            <a:r>
              <a:rPr lang="en-US" sz="4600">
                <a:latin typeface="Times New Roman" panose="02020603050405020304" pitchFamily="18" charset="0"/>
                <a:cs typeface="Times New Roman" panose="02020603050405020304" pitchFamily="18" charset="0"/>
              </a:rPr>
              <a:t>Vì sao phát xít Đức, I-ta-li-a và quân phiệt Nhật Bản bị tiêu diệt trong Chiến tranh thế giới thứ hai?</a:t>
            </a:r>
          </a:p>
        </p:txBody>
      </p:sp>
      <p:sp>
        <p:nvSpPr>
          <p:cNvPr id="15" name="Rectangle 14"/>
          <p:cNvSpPr/>
          <p:nvPr/>
        </p:nvSpPr>
        <p:spPr>
          <a:xfrm>
            <a:off x="6373468" y="3775650"/>
            <a:ext cx="6192079" cy="4339650"/>
          </a:xfrm>
          <a:prstGeom prst="rect">
            <a:avLst/>
          </a:prstGeom>
        </p:spPr>
        <p:txBody>
          <a:bodyPr wrap="square">
            <a:spAutoFit/>
          </a:bodyPr>
          <a:lstStyle/>
          <a:p>
            <a:r>
              <a:rPr lang="en-US" sz="4600" b="1">
                <a:latin typeface="Times New Roman" panose="02020603050405020304" pitchFamily="18" charset="0"/>
                <a:ea typeface="Arial" panose="020B0604020202020204" pitchFamily="34" charset="0"/>
              </a:rPr>
              <a:t>Nhóm 3</a:t>
            </a:r>
            <a:r>
              <a:rPr lang="en-US" sz="4600" b="1" smtClean="0">
                <a:latin typeface="Times New Roman" panose="02020603050405020304" pitchFamily="18" charset="0"/>
                <a:ea typeface="Arial" panose="020B0604020202020204" pitchFamily="34" charset="0"/>
              </a:rPr>
              <a:t> và nhóm </a:t>
            </a:r>
            <a:r>
              <a:rPr lang="en-US" sz="4600" b="1">
                <a:latin typeface="Times New Roman" panose="02020603050405020304" pitchFamily="18" charset="0"/>
                <a:ea typeface="Arial" panose="020B0604020202020204" pitchFamily="34" charset="0"/>
              </a:rPr>
              <a:t>4</a:t>
            </a:r>
            <a:r>
              <a:rPr lang="en-US" sz="4600" smtClean="0">
                <a:latin typeface="Times New Roman" panose="02020603050405020304" pitchFamily="18" charset="0"/>
                <a:ea typeface="Arial" panose="020B0604020202020204" pitchFamily="34" charset="0"/>
              </a:rPr>
              <a:t>: </a:t>
            </a:r>
          </a:p>
          <a:p>
            <a:pPr algn="just"/>
            <a:r>
              <a:rPr lang="en-US" sz="4600">
                <a:latin typeface="Times New Roman" panose="02020603050405020304" pitchFamily="18" charset="0"/>
                <a:cs typeface="Times New Roman" panose="02020603050405020304" pitchFamily="18" charset="0"/>
              </a:rPr>
              <a:t>Thắng lợi của Liên Xô và các nước Đồng minh trong Chiến tranh thế giới thứ hai có ý nghĩa lịch sử như thế nào?</a:t>
            </a:r>
          </a:p>
        </p:txBody>
      </p:sp>
      <p:sp>
        <p:nvSpPr>
          <p:cNvPr id="16" name="Rectangle 15"/>
          <p:cNvSpPr/>
          <p:nvPr/>
        </p:nvSpPr>
        <p:spPr>
          <a:xfrm>
            <a:off x="12934787" y="3775650"/>
            <a:ext cx="5277013" cy="4339650"/>
          </a:xfrm>
          <a:prstGeom prst="rect">
            <a:avLst/>
          </a:prstGeom>
        </p:spPr>
        <p:txBody>
          <a:bodyPr wrap="square">
            <a:spAutoFit/>
          </a:bodyPr>
          <a:lstStyle/>
          <a:p>
            <a:r>
              <a:rPr lang="en-US" sz="4600" b="1">
                <a:latin typeface="Times New Roman" panose="02020603050405020304" pitchFamily="18" charset="0"/>
                <a:ea typeface="Arial" panose="020B0604020202020204" pitchFamily="34" charset="0"/>
                <a:cs typeface="Times New Roman" panose="02020603050405020304" pitchFamily="18" charset="0"/>
              </a:rPr>
              <a:t>Nhóm 5</a:t>
            </a:r>
            <a:r>
              <a:rPr lang="en-US" sz="4600" b="1" smtClean="0">
                <a:latin typeface="Times New Roman" panose="02020603050405020304" pitchFamily="18" charset="0"/>
                <a:ea typeface="Arial" panose="020B0604020202020204" pitchFamily="34" charset="0"/>
                <a:cs typeface="Times New Roman" panose="02020603050405020304" pitchFamily="18" charset="0"/>
              </a:rPr>
              <a:t> và nhóm </a:t>
            </a:r>
            <a:r>
              <a:rPr lang="en-US" sz="4600" b="1">
                <a:latin typeface="Times New Roman" panose="02020603050405020304" pitchFamily="18" charset="0"/>
                <a:ea typeface="Arial" panose="020B0604020202020204" pitchFamily="34" charset="0"/>
                <a:cs typeface="Times New Roman" panose="02020603050405020304" pitchFamily="18" charset="0"/>
              </a:rPr>
              <a:t>6</a:t>
            </a:r>
            <a:r>
              <a:rPr lang="en-US" sz="4600" smtClean="0">
                <a:latin typeface="Times New Roman" panose="02020603050405020304" pitchFamily="18" charset="0"/>
                <a:ea typeface="Arial" panose="020B0604020202020204" pitchFamily="34" charset="0"/>
                <a:cs typeface="Times New Roman" panose="02020603050405020304" pitchFamily="18" charset="0"/>
              </a:rPr>
              <a:t>: </a:t>
            </a:r>
          </a:p>
          <a:p>
            <a:pPr algn="just"/>
            <a:r>
              <a:rPr lang="en-US" sz="4600">
                <a:latin typeface="Times New Roman" panose="02020603050405020304" pitchFamily="18" charset="0"/>
                <a:cs typeface="Times New Roman" panose="02020603050405020304" pitchFamily="18" charset="0"/>
              </a:rPr>
              <a:t>Liên Xô và các nước Đồng minh có vai trò như thế nào trong việc tiêu diệt chủ nghĩa phát xít?</a:t>
            </a:r>
          </a:p>
        </p:txBody>
      </p:sp>
      <p:sp>
        <p:nvSpPr>
          <p:cNvPr id="17" name="Rectangle 16"/>
          <p:cNvSpPr/>
          <p:nvPr/>
        </p:nvSpPr>
        <p:spPr>
          <a:xfrm>
            <a:off x="256925" y="2260321"/>
            <a:ext cx="13794161" cy="941796"/>
          </a:xfrm>
          <a:prstGeom prst="rect">
            <a:avLst/>
          </a:prstGeom>
        </p:spPr>
        <p:txBody>
          <a:bodyPr wrap="none">
            <a:spAutoFit/>
          </a:bodyPr>
          <a:lstStyle/>
          <a:p>
            <a:pPr indent="457200" algn="just">
              <a:lnSpc>
                <a:spcPct val="115000"/>
              </a:lnSpc>
              <a:spcAft>
                <a:spcPts val="0"/>
              </a:spcAft>
            </a:pPr>
            <a:r>
              <a:rPr lang="en-US" sz="48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Chia </a:t>
            </a:r>
            <a:r>
              <a:rPr lang="en-US" sz="4800">
                <a:solidFill>
                  <a:srgbClr val="FF0000"/>
                </a:solidFill>
                <a:latin typeface="Times New Roman" panose="02020603050405020304" pitchFamily="18" charset="0"/>
                <a:ea typeface="Arial" panose="020B0604020202020204" pitchFamily="34" charset="0"/>
                <a:cs typeface="Times New Roman" panose="02020603050405020304" pitchFamily="18" charset="0"/>
              </a:rPr>
              <a:t>lớp thành 6 nhóm, 2 nhóm thảo luận 1 câu </a:t>
            </a:r>
            <a:r>
              <a:rPr lang="en-US" sz="48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hỏi:</a:t>
            </a:r>
            <a:endParaRPr lang="en-US" sz="480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Rectangle 17"/>
          <p:cNvSpPr/>
          <p:nvPr/>
        </p:nvSpPr>
        <p:spPr>
          <a:xfrm flipH="1">
            <a:off x="6019800" y="3684541"/>
            <a:ext cx="85311" cy="42096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1143000" y="7920179"/>
            <a:ext cx="4048996" cy="2233993"/>
          </a:xfrm>
          <a:prstGeom prst="rect">
            <a:avLst/>
          </a:prstGeom>
        </p:spPr>
      </p:pic>
      <p:pic>
        <p:nvPicPr>
          <p:cNvPr id="20" name="Picture 1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1200" y="7416868"/>
            <a:ext cx="4884867" cy="2552737"/>
          </a:xfrm>
          <a:prstGeom prst="rect">
            <a:avLst/>
          </a:prstGeom>
        </p:spPr>
      </p:pic>
      <p:pic>
        <p:nvPicPr>
          <p:cNvPr id="22"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706600" y="1885393"/>
            <a:ext cx="3124200" cy="175736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541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 calcmode="lin" valueType="num">
                                      <p:cBhvr>
                                        <p:cTn id="34" dur="1000" fill="hold"/>
                                        <p:tgtEl>
                                          <p:spTgt spid="15"/>
                                        </p:tgtEl>
                                        <p:attrNameLst>
                                          <p:attrName>style.rotation</p:attrName>
                                        </p:attrNameLst>
                                      </p:cBhvr>
                                      <p:tavLst>
                                        <p:tav tm="0">
                                          <p:val>
                                            <p:fltVal val="90"/>
                                          </p:val>
                                        </p:tav>
                                        <p:tav tm="100000">
                                          <p:val>
                                            <p:fltVal val="0"/>
                                          </p:val>
                                        </p:tav>
                                      </p:tavLst>
                                    </p:anim>
                                    <p:animEffect transition="in" filter="fade">
                                      <p:cBhvr>
                                        <p:cTn id="35" dur="10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1" presetClass="mediacall" presetSubtype="0" fill="hold" nodeType="afterEffect">
                                  <p:stCondLst>
                                    <p:cond delay="0"/>
                                  </p:stCondLst>
                                  <p:childTnLst>
                                    <p:cmd type="call" cmd="playFrom(0.0)">
                                      <p:cBhvr>
                                        <p:cTn id="55" dur="30007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22"/>
                </p:tgtEl>
              </p:cMediaNode>
            </p:video>
          </p:childTnLst>
        </p:cTn>
      </p:par>
    </p:tnLst>
    <p:bldLst>
      <p:bldP spid="3" grpId="0" animBg="1"/>
      <p:bldP spid="12" grpId="0" animBg="1"/>
      <p:bldP spid="14" grpId="0"/>
      <p:bldP spid="15" grpId="0"/>
      <p:bldP spid="16" grpId="0"/>
      <p:bldP spid="17"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52400" y="1169432"/>
            <a:ext cx="17907000" cy="8927068"/>
          </a:xfrm>
          <a:prstGeom prst="roundRect">
            <a:avLst>
              <a:gd name="adj" fmla="val 10894"/>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8200" y="121503"/>
            <a:ext cx="5293437" cy="923330"/>
          </a:xfrm>
          <a:prstGeom prst="rect">
            <a:avLst/>
          </a:prstGeom>
          <a:noFill/>
        </p:spPr>
        <p:txBody>
          <a:bodyPr wrap="none" rtlCol="0">
            <a:spAutoFit/>
          </a:bodyPr>
          <a:lstStyle/>
          <a:p>
            <a:pPr marL="685800" indent="-685800">
              <a:buFont typeface="Wingdings" panose="05000000000000000000" pitchFamily="2" charset="2"/>
              <a:buChar char="Ø"/>
            </a:pPr>
            <a:r>
              <a:rPr lang="en-US" sz="5400" b="1" smtClean="0">
                <a:solidFill>
                  <a:srgbClr val="FF0000"/>
                </a:solidFill>
                <a:latin typeface="Times New Roman" panose="02020603050405020304" pitchFamily="18" charset="0"/>
                <a:cs typeface="Times New Roman" panose="02020603050405020304" pitchFamily="18" charset="0"/>
              </a:rPr>
              <a:t>Chốt kiến thức</a:t>
            </a:r>
            <a:endParaRPr lang="en-US" sz="5400"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8763000" y="800100"/>
            <a:ext cx="152400" cy="369332"/>
          </a:xfrm>
          <a:prstGeom prst="rect">
            <a:avLst/>
          </a:prstGeom>
          <a:noFill/>
        </p:spPr>
        <p:txBody>
          <a:bodyPr wrap="square" rtlCol="0">
            <a:spAutoFit/>
          </a:bodyPr>
          <a:lstStyle/>
          <a:p>
            <a:r>
              <a:rPr lang="en-US" smtClean="0"/>
              <a:t> </a:t>
            </a:r>
            <a:endParaRPr lang="en-US"/>
          </a:p>
        </p:txBody>
      </p:sp>
      <p:sp>
        <p:nvSpPr>
          <p:cNvPr id="11" name="TextBox 10"/>
          <p:cNvSpPr txBox="1"/>
          <p:nvPr/>
        </p:nvSpPr>
        <p:spPr>
          <a:xfrm>
            <a:off x="495300" y="1485900"/>
            <a:ext cx="17297400" cy="8402300"/>
          </a:xfrm>
          <a:prstGeom prst="rect">
            <a:avLst/>
          </a:prstGeom>
          <a:noFill/>
        </p:spPr>
        <p:txBody>
          <a:bodyPr wrap="square" rtlCol="0">
            <a:spAutoFit/>
          </a:bodyPr>
          <a:lstStyle/>
          <a:p>
            <a:pPr algn="just"/>
            <a:r>
              <a:rPr lang="en-US" sz="5400" smtClean="0">
                <a:latin typeface="Times New Roman" panose="02020603050405020304" pitchFamily="18" charset="0"/>
                <a:cs typeface="Times New Roman" panose="02020603050405020304" pitchFamily="18" charset="0"/>
              </a:rPr>
              <a:t> - </a:t>
            </a:r>
            <a:r>
              <a:rPr lang="en-US" sz="5400">
                <a:latin typeface="Times New Roman" panose="02020603050405020304" pitchFamily="18" charset="0"/>
                <a:cs typeface="Times New Roman" panose="02020603050405020304" pitchFamily="18" charset="0"/>
              </a:rPr>
              <a:t>Chiến tranh thế giới thứ hai là cuộc chiến tranh phi nghĩa do phát xít gây ra và “kẻ gieo gió gặp bão”, các dân tộc bị phát xít chiếm đóng và lực lượng tiến bộ trên toàn thế giới đã đoàn kết, kiên cường, sát cánh cùng lực lượng Đồng minh chiến đấu vì nền hòa bình, đọc lập dân tộc, dân chủ và tiến bộ xã hội..Chiến tranh kết thúc, giúp nhân loại thoát khỏi thảm họa của chủ nghĩa phát xít, tạo nên chuyển biến căn bản của tình hình thế giới. Trong cuộc chiến tranh này, Liên Xô, Mĩ, Anh là lực lượng đi đầu, giữ vai trò trụ cột, quyết định thắng lợi, trong đó Liên Xô có vai trò quyết định nhất.</a:t>
            </a:r>
          </a:p>
        </p:txBody>
      </p:sp>
    </p:spTree>
    <p:extLst>
      <p:ext uri="{BB962C8B-B14F-4D97-AF65-F5344CB8AC3E}">
        <p14:creationId xmlns:p14="http://schemas.microsoft.com/office/powerpoint/2010/main" val="854793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127" y="4444941"/>
            <a:ext cx="10786291" cy="5904351"/>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0424" y="6972300"/>
            <a:ext cx="5007192" cy="1374866"/>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5569703"/>
            <a:ext cx="6128641" cy="163119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6999" y="4108258"/>
            <a:ext cx="7780228" cy="362941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0470" y="2535074"/>
            <a:ext cx="7818096" cy="281090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5984" y="2324100"/>
            <a:ext cx="7253003" cy="187296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35182" y="721329"/>
            <a:ext cx="7593805" cy="2440971"/>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2171700"/>
            <a:ext cx="6647130" cy="308471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218" y="2727978"/>
            <a:ext cx="5563548" cy="38857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1000" y="224742"/>
            <a:ext cx="12676733" cy="830997"/>
          </a:xfrm>
          <a:prstGeom prst="rect">
            <a:avLst/>
          </a:prstGeom>
          <a:noFill/>
        </p:spPr>
        <p:txBody>
          <a:bodyPr wrap="square" rtlCol="0">
            <a:spAutoFit/>
          </a:bodyPr>
          <a:lstStyle/>
          <a:p>
            <a:r>
              <a:rPr lang="en-US" sz="480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Củng cố nội dung bài học</a:t>
            </a:r>
            <a:endParaRPr lang="en-US" sz="4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4426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24096">
            <a:off x="4046023" y="1301719"/>
            <a:ext cx="10092464" cy="6328593"/>
          </a:xfrm>
          <a:prstGeom prst="rect">
            <a:avLst/>
          </a:prstGeom>
          <a:solidFill>
            <a:srgbClr val="85CB71"/>
          </a:solidFill>
        </p:spPr>
      </p:sp>
      <p:sp>
        <p:nvSpPr>
          <p:cNvPr id="3" name="Freeform 3"/>
          <p:cNvSpPr/>
          <p:nvPr/>
        </p:nvSpPr>
        <p:spPr>
          <a:xfrm rot="-1072072">
            <a:off x="6386422" y="2201461"/>
            <a:ext cx="2195277" cy="786308"/>
          </a:xfrm>
          <a:custGeom>
            <a:avLst/>
            <a:gdLst/>
            <a:ahLst/>
            <a:cxnLst/>
            <a:rect l="l" t="t" r="r" b="b"/>
            <a:pathLst>
              <a:path w="2195277" h="786308">
                <a:moveTo>
                  <a:pt x="0" y="0"/>
                </a:moveTo>
                <a:lnTo>
                  <a:pt x="2195276" y="0"/>
                </a:lnTo>
                <a:lnTo>
                  <a:pt x="2195276" y="786309"/>
                </a:lnTo>
                <a:lnTo>
                  <a:pt x="0" y="7863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5431416" y="7258125"/>
            <a:ext cx="4074431" cy="4000350"/>
          </a:xfrm>
          <a:custGeom>
            <a:avLst/>
            <a:gdLst/>
            <a:ahLst/>
            <a:cxnLst/>
            <a:rect l="l" t="t" r="r" b="b"/>
            <a:pathLst>
              <a:path w="4074431" h="4000350">
                <a:moveTo>
                  <a:pt x="0" y="0"/>
                </a:moveTo>
                <a:lnTo>
                  <a:pt x="4074431" y="0"/>
                </a:lnTo>
                <a:lnTo>
                  <a:pt x="4074431" y="4000350"/>
                </a:lnTo>
                <a:lnTo>
                  <a:pt x="0" y="40003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0" y="9603505"/>
            <a:ext cx="4800600" cy="698268"/>
          </a:xfrm>
          <a:prstGeom prst="rect">
            <a:avLst/>
          </a:prstGeom>
        </p:spPr>
        <p:txBody>
          <a:bodyPr wrap="square" lIns="0" tIns="0" rIns="0" bIns="0" rtlCol="0" anchor="t">
            <a:spAutoFit/>
          </a:bodyPr>
          <a:lstStyle/>
          <a:p>
            <a:pPr algn="l">
              <a:lnSpc>
                <a:spcPts val="6400"/>
              </a:lnSpc>
            </a:pPr>
            <a:r>
              <a:rPr lang="en-US" sz="2000">
                <a:solidFill>
                  <a:srgbClr val="3D3D3D"/>
                </a:solidFill>
                <a:latin typeface="Agrandir Grand Bold"/>
                <a:ea typeface="Agrandir Grand Bold"/>
                <a:cs typeface="Agrandir Grand Bold"/>
                <a:sym typeface="Agrandir Grand Bold"/>
              </a:rPr>
              <a:t>History Lesson</a:t>
            </a:r>
          </a:p>
        </p:txBody>
      </p:sp>
      <p:grpSp>
        <p:nvGrpSpPr>
          <p:cNvPr id="11" name="Group 10"/>
          <p:cNvGrpSpPr/>
          <p:nvPr/>
        </p:nvGrpSpPr>
        <p:grpSpPr>
          <a:xfrm>
            <a:off x="5898505" y="3695700"/>
            <a:ext cx="5961269" cy="2507655"/>
            <a:chOff x="1907141" y="5483738"/>
            <a:chExt cx="5961269" cy="2507655"/>
          </a:xfrm>
        </p:grpSpPr>
        <p:grpSp>
          <p:nvGrpSpPr>
            <p:cNvPr id="12" name="组合 89"/>
            <p:cNvGrpSpPr/>
            <p:nvPr/>
          </p:nvGrpSpPr>
          <p:grpSpPr>
            <a:xfrm>
              <a:off x="2020424" y="6894158"/>
              <a:ext cx="638304" cy="561465"/>
              <a:chOff x="4993868" y="2326869"/>
              <a:chExt cx="2204265" cy="2204265"/>
            </a:xfrm>
            <a:effectLst>
              <a:outerShdw blurRad="292100" dist="114300" dir="2700000" algn="tl" rotWithShape="0">
                <a:prstClr val="black">
                  <a:alpha val="25000"/>
                </a:prstClr>
              </a:outerShdw>
            </a:effectLst>
          </p:grpSpPr>
          <p:sp>
            <p:nvSpPr>
              <p:cNvPr id="20"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700">
                  <a:solidFill>
                    <a:prstClr val="white"/>
                  </a:solidFill>
                </a:endParaRPr>
              </a:p>
            </p:txBody>
          </p:sp>
          <p:sp>
            <p:nvSpPr>
              <p:cNvPr id="21"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700">
                  <a:solidFill>
                    <a:prstClr val="white"/>
                  </a:solidFill>
                </a:endParaRPr>
              </a:p>
            </p:txBody>
          </p:sp>
          <p:sp>
            <p:nvSpPr>
              <p:cNvPr id="22"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700">
                  <a:solidFill>
                    <a:prstClr val="white"/>
                  </a:solidFill>
                </a:endParaRPr>
              </a:p>
            </p:txBody>
          </p:sp>
        </p:grpSp>
        <p:sp>
          <p:nvSpPr>
            <p:cNvPr id="13" name="椭圆 134"/>
            <p:cNvSpPr>
              <a:spLocks noChangeAspect="1"/>
            </p:cNvSpPr>
            <p:nvPr/>
          </p:nvSpPr>
          <p:spPr>
            <a:xfrm>
              <a:off x="1919129" y="548373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4" name="椭圆 135"/>
            <p:cNvSpPr>
              <a:spLocks noChangeAspect="1"/>
            </p:cNvSpPr>
            <p:nvPr/>
          </p:nvSpPr>
          <p:spPr>
            <a:xfrm>
              <a:off x="1907141" y="5483738"/>
              <a:ext cx="2933328" cy="2507655"/>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rgbClr val="002060"/>
                </a:solidFill>
              </a:endParaRPr>
            </a:p>
          </p:txBody>
        </p:sp>
        <p:sp>
          <p:nvSpPr>
            <p:cNvPr id="15" name="椭圆 136"/>
            <p:cNvSpPr>
              <a:spLocks noChangeAspect="1"/>
            </p:cNvSpPr>
            <p:nvPr/>
          </p:nvSpPr>
          <p:spPr>
            <a:xfrm>
              <a:off x="2233066" y="575373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 name="任意多边形 137"/>
            <p:cNvSpPr/>
            <p:nvPr/>
          </p:nvSpPr>
          <p:spPr>
            <a:xfrm>
              <a:off x="3056867" y="5942743"/>
              <a:ext cx="4811538" cy="156032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7" name="椭圆 138"/>
            <p:cNvSpPr>
              <a:spLocks noChangeAspect="1"/>
            </p:cNvSpPr>
            <p:nvPr/>
          </p:nvSpPr>
          <p:spPr>
            <a:xfrm>
              <a:off x="2452821" y="594274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8" name="文本框 139"/>
            <p:cNvSpPr txBox="1"/>
            <p:nvPr/>
          </p:nvSpPr>
          <p:spPr>
            <a:xfrm>
              <a:off x="2747803" y="6167826"/>
              <a:ext cx="1289726" cy="1015663"/>
            </a:xfrm>
            <a:prstGeom prst="rect">
              <a:avLst/>
            </a:prstGeom>
            <a:noFill/>
          </p:spPr>
          <p:txBody>
            <a:bodyPr wrap="squar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19" name="文本框 140"/>
            <p:cNvSpPr txBox="1"/>
            <p:nvPr/>
          </p:nvSpPr>
          <p:spPr>
            <a:xfrm>
              <a:off x="4158332" y="6360089"/>
              <a:ext cx="3710078" cy="738664"/>
            </a:xfrm>
            <a:prstGeom prst="rect">
              <a:avLst/>
            </a:prstGeom>
            <a:noFill/>
          </p:spPr>
          <p:txBody>
            <a:bodyPr wrap="square" rtlCol="0">
              <a:spAutoFit/>
            </a:bodyPr>
            <a:lstStyle/>
            <a:p>
              <a:r>
                <a:rPr lang="en-US" altLang="zh-CN" sz="4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4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038600" y="258824"/>
            <a:ext cx="13944600" cy="2522476"/>
            <a:chOff x="4724400" y="258824"/>
            <a:chExt cx="13258800" cy="3352800"/>
          </a:xfrm>
        </p:grpSpPr>
        <p:sp>
          <p:nvSpPr>
            <p:cNvPr id="4" name="Rounded Rectangular Callout 3"/>
            <p:cNvSpPr/>
            <p:nvPr/>
          </p:nvSpPr>
          <p:spPr>
            <a:xfrm>
              <a:off x="4724400" y="258824"/>
              <a:ext cx="13258800" cy="3352800"/>
            </a:xfrm>
            <a:prstGeom prst="wedgeRoundRectCallout">
              <a:avLst>
                <a:gd name="adj1" fmla="val -61508"/>
                <a:gd name="adj2" fmla="val -195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334000" y="1000322"/>
              <a:ext cx="12344400" cy="1446551"/>
            </a:xfrm>
            <a:prstGeom prst="rect">
              <a:avLst/>
            </a:prstGeom>
          </p:spPr>
          <p:txBody>
            <a:bodyPr wrap="square">
              <a:spAutoFit/>
            </a:bodyPr>
            <a:lstStyle/>
            <a:p>
              <a:r>
                <a:rPr lang="en-US" sz="4400" smtClean="0">
                  <a:latin typeface="Times New Roman" panose="02020603050405020304" pitchFamily="18" charset="0"/>
                  <a:ea typeface="Arial" panose="020B0604020202020204" pitchFamily="34" charset="0"/>
                </a:rPr>
                <a:t>Em hãy vẽ </a:t>
              </a:r>
              <a:r>
                <a:rPr lang="en-US" sz="4400">
                  <a:latin typeface="Times New Roman" panose="02020603050405020304" pitchFamily="18" charset="0"/>
                  <a:ea typeface="Arial" panose="020B0604020202020204" pitchFamily="34" charset="0"/>
                </a:rPr>
                <a:t>trục thời gian thể hiện những sự kiện chính của Chiến tranh thế giới thứ hai (1939-1945</a:t>
              </a:r>
              <a:r>
                <a:rPr lang="en-US" sz="4400" smtClean="0">
                  <a:latin typeface="Times New Roman" panose="02020603050405020304" pitchFamily="18" charset="0"/>
                  <a:ea typeface="Arial" panose="020B0604020202020204" pitchFamily="34" charset="0"/>
                </a:rPr>
                <a:t>) ?</a:t>
              </a:r>
              <a:endParaRPr lang="en-US" sz="4400"/>
            </a:p>
          </p:txBody>
        </p:sp>
      </p:gr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988" y="-266700"/>
            <a:ext cx="4343400" cy="4343400"/>
          </a:xfrm>
          <a:prstGeom prst="rect">
            <a:avLst/>
          </a:prstGeom>
        </p:spPr>
      </p:pic>
      <p:sp>
        <p:nvSpPr>
          <p:cNvPr id="9" name="Right Arrow 8"/>
          <p:cNvSpPr/>
          <p:nvPr/>
        </p:nvSpPr>
        <p:spPr>
          <a:xfrm>
            <a:off x="1219200" y="6156477"/>
            <a:ext cx="16062434" cy="533400"/>
          </a:xfrm>
          <a:prstGeom prst="rightArrow">
            <a:avLst>
              <a:gd name="adj1" fmla="val 27640"/>
              <a:gd name="adj2" fmla="val 2232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74843" y="6080277"/>
            <a:ext cx="45719"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00724" y="6118377"/>
            <a:ext cx="45719"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39124" y="6118377"/>
            <a:ext cx="45719"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34724" y="6080277"/>
            <a:ext cx="45719"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030324" y="6156477"/>
            <a:ext cx="45719"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4925924" y="6156477"/>
            <a:ext cx="45719"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63757" y="3839410"/>
            <a:ext cx="13312141"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smtClean="0">
                <a:latin typeface="Times New Roman" panose="02020603050405020304" pitchFamily="18" charset="0"/>
                <a:cs typeface="Times New Roman" panose="02020603050405020304" pitchFamily="18" charset="0"/>
              </a:rPr>
              <a:t>Trục thời gian: Chiến tranh thế giới thứ hai (1939 - 1945) </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1171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69811" y="8801100"/>
            <a:ext cx="4273590" cy="1440915"/>
          </a:xfrm>
          <a:custGeom>
            <a:avLst/>
            <a:gdLst/>
            <a:ahLst/>
            <a:cxnLst/>
            <a:rect l="l" t="t" r="r" b="b"/>
            <a:pathLst>
              <a:path w="2831446" h="993580">
                <a:moveTo>
                  <a:pt x="0" y="0"/>
                </a:moveTo>
                <a:lnTo>
                  <a:pt x="2831446" y="0"/>
                </a:lnTo>
                <a:lnTo>
                  <a:pt x="2831446" y="993580"/>
                </a:lnTo>
                <a:lnTo>
                  <a:pt x="0" y="9935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3886201" y="40803"/>
            <a:ext cx="6075518" cy="5702647"/>
          </a:xfrm>
          <a:custGeom>
            <a:avLst/>
            <a:gdLst/>
            <a:ahLst/>
            <a:cxnLst/>
            <a:rect l="l" t="t" r="r" b="b"/>
            <a:pathLst>
              <a:path w="2305271" h="2250783">
                <a:moveTo>
                  <a:pt x="0" y="0"/>
                </a:moveTo>
                <a:lnTo>
                  <a:pt x="2305271" y="0"/>
                </a:lnTo>
                <a:lnTo>
                  <a:pt x="2305271" y="2250782"/>
                </a:lnTo>
                <a:lnTo>
                  <a:pt x="0" y="22507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730531">
            <a:off x="15040859" y="-408376"/>
            <a:ext cx="2696953" cy="2647917"/>
          </a:xfrm>
          <a:custGeom>
            <a:avLst/>
            <a:gdLst/>
            <a:ahLst/>
            <a:cxnLst/>
            <a:rect l="l" t="t" r="r" b="b"/>
            <a:pathLst>
              <a:path w="2696953" h="2647917">
                <a:moveTo>
                  <a:pt x="0" y="0"/>
                </a:moveTo>
                <a:lnTo>
                  <a:pt x="2696952" y="0"/>
                </a:lnTo>
                <a:lnTo>
                  <a:pt x="2696952" y="2647917"/>
                </a:lnTo>
                <a:lnTo>
                  <a:pt x="0" y="26479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rot="-2183370">
            <a:off x="16056476" y="8894917"/>
            <a:ext cx="2757320" cy="1174398"/>
          </a:xfrm>
          <a:custGeom>
            <a:avLst/>
            <a:gdLst/>
            <a:ahLst/>
            <a:cxnLst/>
            <a:rect l="l" t="t" r="r" b="b"/>
            <a:pathLst>
              <a:path w="2665483" h="954727">
                <a:moveTo>
                  <a:pt x="0" y="0"/>
                </a:moveTo>
                <a:lnTo>
                  <a:pt x="2665483" y="0"/>
                </a:lnTo>
                <a:lnTo>
                  <a:pt x="2665483" y="954727"/>
                </a:lnTo>
                <a:lnTo>
                  <a:pt x="0" y="9547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1"/>
          <p:cNvGrpSpPr/>
          <p:nvPr/>
        </p:nvGrpSpPr>
        <p:grpSpPr>
          <a:xfrm>
            <a:off x="5506963" y="1638300"/>
            <a:ext cx="5949276" cy="2507655"/>
            <a:chOff x="1919129" y="2147468"/>
            <a:chExt cx="5949276" cy="2507655"/>
          </a:xfrm>
        </p:grpSpPr>
        <p:sp>
          <p:nvSpPr>
            <p:cNvPr id="13" name="椭圆 148"/>
            <p:cNvSpPr>
              <a:spLocks noChangeAspect="1"/>
            </p:cNvSpPr>
            <p:nvPr/>
          </p:nvSpPr>
          <p:spPr>
            <a:xfrm>
              <a:off x="1919129" y="214746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4" name="椭圆 149"/>
            <p:cNvSpPr>
              <a:spLocks noChangeAspect="1"/>
            </p:cNvSpPr>
            <p:nvPr/>
          </p:nvSpPr>
          <p:spPr>
            <a:xfrm>
              <a:off x="1919129" y="2147468"/>
              <a:ext cx="2933328" cy="2507655"/>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 name="椭圆 150"/>
            <p:cNvSpPr>
              <a:spLocks noChangeAspect="1"/>
            </p:cNvSpPr>
            <p:nvPr/>
          </p:nvSpPr>
          <p:spPr>
            <a:xfrm>
              <a:off x="2233066" y="241746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 name="任意多边形 151"/>
            <p:cNvSpPr/>
            <p:nvPr/>
          </p:nvSpPr>
          <p:spPr>
            <a:xfrm>
              <a:off x="3056867" y="2606468"/>
              <a:ext cx="4811538" cy="1547106"/>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7" name="椭圆 152"/>
            <p:cNvSpPr>
              <a:spLocks noChangeAspect="1"/>
            </p:cNvSpPr>
            <p:nvPr/>
          </p:nvSpPr>
          <p:spPr>
            <a:xfrm>
              <a:off x="2452821" y="260647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8" name="文本框 153"/>
            <p:cNvSpPr txBox="1"/>
            <p:nvPr/>
          </p:nvSpPr>
          <p:spPr>
            <a:xfrm>
              <a:off x="2753681" y="2831556"/>
              <a:ext cx="1154324" cy="1015663"/>
            </a:xfrm>
            <a:prstGeom prst="rect">
              <a:avLst/>
            </a:prstGeom>
            <a:noFill/>
          </p:spPr>
          <p:txBody>
            <a:bodyPr wrap="square" rtlCol="0">
              <a:spAutoFit/>
            </a:bodyPr>
            <a:lstStyle/>
            <a:p>
              <a:r>
                <a:rPr lang="en-US" altLang="zh-CN" sz="6000" dirty="0">
                  <a:solidFill>
                    <a:srgbClr val="FF3300"/>
                  </a:solidFill>
                  <a:latin typeface="Impact" panose="020B0806030902050204" pitchFamily="34" charset="0"/>
                </a:rPr>
                <a:t>01</a:t>
              </a:r>
              <a:endParaRPr lang="zh-CN" altLang="en-US" sz="6000" dirty="0">
                <a:solidFill>
                  <a:srgbClr val="FF3300"/>
                </a:solidFill>
                <a:latin typeface="Impact" panose="020B0806030902050204" pitchFamily="34" charset="0"/>
              </a:endParaRPr>
            </a:p>
          </p:txBody>
        </p:sp>
        <p:sp>
          <p:nvSpPr>
            <p:cNvPr id="19" name="文本框 154"/>
            <p:cNvSpPr txBox="1"/>
            <p:nvPr/>
          </p:nvSpPr>
          <p:spPr>
            <a:xfrm>
              <a:off x="4100650" y="3023821"/>
              <a:ext cx="3557750" cy="738664"/>
            </a:xfrm>
            <a:prstGeom prst="rect">
              <a:avLst/>
            </a:prstGeom>
            <a:noFill/>
          </p:spPr>
          <p:txBody>
            <a:bodyPr wrap="square" rtlCol="0">
              <a:spAutoFit/>
            </a:bodyPr>
            <a:lstStyle/>
            <a:p>
              <a:r>
                <a:rPr lang="en-US" altLang="zh-CN" sz="42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42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0" name="图片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754507" y="6591300"/>
            <a:ext cx="2870422" cy="2712650"/>
          </a:xfrm>
          <a:prstGeom prst="rect">
            <a:avLst/>
          </a:prstGeom>
        </p:spPr>
      </p:pic>
      <p:pic>
        <p:nvPicPr>
          <p:cNvPr id="21" name="图片 9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92400" y="7469931"/>
            <a:ext cx="2568853" cy="220888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517452" y="266700"/>
            <a:ext cx="13639800" cy="2857500"/>
            <a:chOff x="4991100" y="4599536"/>
            <a:chExt cx="12992100" cy="3352800"/>
          </a:xfrm>
        </p:grpSpPr>
        <p:sp>
          <p:nvSpPr>
            <p:cNvPr id="5" name="Rounded Rectangular Callout 4"/>
            <p:cNvSpPr/>
            <p:nvPr/>
          </p:nvSpPr>
          <p:spPr>
            <a:xfrm>
              <a:off x="4991100" y="4599536"/>
              <a:ext cx="12992100" cy="3352800"/>
            </a:xfrm>
            <a:prstGeom prst="wedgeRoundRectCallout">
              <a:avLst>
                <a:gd name="adj1" fmla="val -62553"/>
                <a:gd name="adj2" fmla="val -12908"/>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451612" y="5061757"/>
              <a:ext cx="12207737" cy="2428357"/>
            </a:xfrm>
            <a:prstGeom prst="rect">
              <a:avLst/>
            </a:prstGeom>
          </p:spPr>
          <p:txBody>
            <a:bodyPr wrap="square">
              <a:spAutoFit/>
            </a:bodyPr>
            <a:lstStyle/>
            <a:p>
              <a:pPr indent="457200" algn="just">
                <a:lnSpc>
                  <a:spcPct val="115000"/>
                </a:lnSpc>
                <a:spcAft>
                  <a:spcPts val="0"/>
                </a:spcAft>
              </a:pPr>
              <a:r>
                <a:rPr lang="en-US" sz="4400" smtClean="0">
                  <a:latin typeface="Times New Roman" panose="02020603050405020304" pitchFamily="18" charset="0"/>
                  <a:ea typeface="Arial" panose="020B0604020202020204" pitchFamily="34" charset="0"/>
                  <a:cs typeface="Times New Roman" panose="02020603050405020304" pitchFamily="18" charset="0"/>
                </a:rPr>
                <a:t>Dựa </a:t>
              </a:r>
              <a:r>
                <a:rPr lang="en-US" sz="4400">
                  <a:latin typeface="Times New Roman" panose="02020603050405020304" pitchFamily="18" charset="0"/>
                  <a:ea typeface="Arial" panose="020B0604020202020204" pitchFamily="34" charset="0"/>
                  <a:cs typeface="Times New Roman" panose="02020603050405020304" pitchFamily="18" charset="0"/>
                </a:rPr>
                <a:t>vào thông tin trong bài học, hãy đánh giá vai trò của Liên Xô và các nước Đồng minh trong chiến thắng chủ nghĩa phát xít và nêu dẫn </a:t>
              </a:r>
              <a:r>
                <a:rPr lang="en-US" sz="4400" smtClean="0">
                  <a:latin typeface="Times New Roman" panose="02020603050405020304" pitchFamily="18" charset="0"/>
                  <a:ea typeface="Arial" panose="020B0604020202020204" pitchFamily="34" charset="0"/>
                  <a:cs typeface="Times New Roman" panose="02020603050405020304" pitchFamily="18" charset="0"/>
                </a:rPr>
                <a:t>chứng ?.</a:t>
              </a:r>
              <a:endParaRPr lang="en-US" sz="4400">
                <a:latin typeface="Times New Roman" panose="02020603050405020304" pitchFamily="18" charset="0"/>
                <a:ea typeface="Arial" panose="020B0604020202020204" pitchFamily="34" charset="0"/>
                <a:cs typeface="Times New Roman" panose="02020603050405020304" pitchFamily="18" charset="0"/>
              </a:endParaRPr>
            </a:p>
          </p:txBody>
        </p:sp>
      </p:gr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1" y="-470394"/>
            <a:ext cx="4623293" cy="4623293"/>
          </a:xfrm>
          <a:prstGeom prst="rect">
            <a:avLst/>
          </a:prstGeom>
        </p:spPr>
      </p:pic>
      <p:sp>
        <p:nvSpPr>
          <p:cNvPr id="9" name="TextBox 8"/>
          <p:cNvSpPr txBox="1"/>
          <p:nvPr/>
        </p:nvSpPr>
        <p:spPr>
          <a:xfrm>
            <a:off x="685800" y="3918615"/>
            <a:ext cx="17368806" cy="618630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smtClean="0">
                <a:latin typeface="Times New Roman" panose="02020603050405020304" pitchFamily="18" charset="0"/>
                <a:cs typeface="Times New Roman" panose="02020603050405020304" pitchFamily="18" charset="0"/>
              </a:rPr>
              <a:t>Vai </a:t>
            </a:r>
            <a:r>
              <a:rPr lang="en-US" sz="4400">
                <a:latin typeface="Times New Roman" panose="02020603050405020304" pitchFamily="18" charset="0"/>
                <a:cs typeface="Times New Roman" panose="02020603050405020304" pitchFamily="18" charset="0"/>
              </a:rPr>
              <a:t>trò của Liên Xô và các nước Đồng minh trong chiến thắng chủ nghĩa phát xít: Liên Xô giữ vai trò là lực lượng đi đầu và là một trong những lực lượng chủ chốt góp phần quyết định thắng lợi trong chiến thắng chủ nghĩa phát xít. Dẫn chứng: Mặt trận Đồng minh chống phát xít được thành lập với ba trụ cột là Liên Xô, Mĩ, Anh đã tạo điều kiện để quân Đồng minh chuyển sang phản công; Hồng quân Liên Xô giành thắng lợi tại Xta-lin-grát, mở ra cục diện phản công của quân Đồng minh; quân Đồng minh đã giải phóng nước Pháp; Hồng quân Liên Xô mở chiến dịch công phá Béc-lin, buộc Đức phải kí văn kiện đầu hàng không điều kiện</a:t>
            </a:r>
            <a:r>
              <a:rPr lang="en-US" sz="4400" smtClean="0">
                <a:latin typeface="Times New Roman" panose="02020603050405020304" pitchFamily="18" charset="0"/>
                <a:cs typeface="Times New Roman" panose="02020603050405020304" pitchFamily="18" charset="0"/>
              </a:rPr>
              <a:t>.</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61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8)">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057400" y="2739810"/>
            <a:ext cx="14693871" cy="4859370"/>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FBBED"/>
            </a:solidFill>
          </p:spPr>
        </p:sp>
      </p:grpSp>
      <p:sp>
        <p:nvSpPr>
          <p:cNvPr id="6" name="Freeform 6"/>
          <p:cNvSpPr/>
          <p:nvPr/>
        </p:nvSpPr>
        <p:spPr>
          <a:xfrm rot="14436404">
            <a:off x="14048860" y="2438942"/>
            <a:ext cx="2226951" cy="1716776"/>
          </a:xfrm>
          <a:custGeom>
            <a:avLst/>
            <a:gdLst/>
            <a:ahLst/>
            <a:cxnLst/>
            <a:rect l="l" t="t" r="r" b="b"/>
            <a:pathLst>
              <a:path w="2226951" h="1716776">
                <a:moveTo>
                  <a:pt x="0" y="0"/>
                </a:moveTo>
                <a:lnTo>
                  <a:pt x="2226950" y="0"/>
                </a:lnTo>
                <a:lnTo>
                  <a:pt x="2226950" y="1716777"/>
                </a:lnTo>
                <a:lnTo>
                  <a:pt x="0" y="17167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8" name="Group 7"/>
          <p:cNvGrpSpPr/>
          <p:nvPr/>
        </p:nvGrpSpPr>
        <p:grpSpPr>
          <a:xfrm>
            <a:off x="5791200" y="3543300"/>
            <a:ext cx="7315200" cy="3124200"/>
            <a:chOff x="8682815" y="5483738"/>
            <a:chExt cx="6747688" cy="2507655"/>
          </a:xfrm>
        </p:grpSpPr>
        <p:sp>
          <p:nvSpPr>
            <p:cNvPr id="9" name="椭圆 141"/>
            <p:cNvSpPr>
              <a:spLocks noChangeAspect="1"/>
            </p:cNvSpPr>
            <p:nvPr/>
          </p:nvSpPr>
          <p:spPr>
            <a:xfrm>
              <a:off x="8682815" y="548373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0" name="椭圆 142"/>
            <p:cNvSpPr>
              <a:spLocks noChangeAspect="1"/>
            </p:cNvSpPr>
            <p:nvPr/>
          </p:nvSpPr>
          <p:spPr>
            <a:xfrm>
              <a:off x="8682815" y="5483738"/>
              <a:ext cx="2933328" cy="2507655"/>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1" name="椭圆 143"/>
            <p:cNvSpPr>
              <a:spLocks noChangeAspect="1"/>
            </p:cNvSpPr>
            <p:nvPr/>
          </p:nvSpPr>
          <p:spPr>
            <a:xfrm>
              <a:off x="8996752" y="575373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2" name="任意多边形 144"/>
            <p:cNvSpPr/>
            <p:nvPr/>
          </p:nvSpPr>
          <p:spPr>
            <a:xfrm>
              <a:off x="9930453" y="5942743"/>
              <a:ext cx="5500050" cy="156032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3" name="椭圆 145"/>
            <p:cNvSpPr>
              <a:spLocks noChangeAspect="1"/>
            </p:cNvSpPr>
            <p:nvPr/>
          </p:nvSpPr>
          <p:spPr>
            <a:xfrm>
              <a:off x="9216507" y="594274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4" name="文本框 146"/>
            <p:cNvSpPr txBox="1"/>
            <p:nvPr/>
          </p:nvSpPr>
          <p:spPr>
            <a:xfrm>
              <a:off x="9660501" y="6281181"/>
              <a:ext cx="1261517" cy="1015663"/>
            </a:xfrm>
            <a:prstGeom prst="rect">
              <a:avLst/>
            </a:prstGeom>
            <a:noFill/>
          </p:spPr>
          <p:txBody>
            <a:bodyPr wrap="square" rtlCol="0">
              <a:spAutoFit/>
            </a:bodyPr>
            <a:lstStyle/>
            <a:p>
              <a:r>
                <a:rPr lang="en-US" altLang="zh-CN" sz="6000" dirty="0">
                  <a:solidFill>
                    <a:srgbClr val="009900">
                      <a:lumMod val="75000"/>
                    </a:srgbClr>
                  </a:solidFill>
                  <a:latin typeface="Impact" panose="020B0806030902050204" pitchFamily="34" charset="0"/>
                </a:rPr>
                <a:t>04</a:t>
              </a:r>
              <a:endParaRPr lang="zh-CN" altLang="en-US" sz="6000" dirty="0">
                <a:solidFill>
                  <a:srgbClr val="009900">
                    <a:lumMod val="75000"/>
                  </a:srgbClr>
                </a:solidFill>
                <a:latin typeface="Impact" panose="020B0806030902050204" pitchFamily="34" charset="0"/>
              </a:endParaRPr>
            </a:p>
          </p:txBody>
        </p:sp>
        <p:sp>
          <p:nvSpPr>
            <p:cNvPr id="15" name="文本框 147"/>
            <p:cNvSpPr txBox="1"/>
            <p:nvPr/>
          </p:nvSpPr>
          <p:spPr>
            <a:xfrm>
              <a:off x="10922018" y="6360089"/>
              <a:ext cx="3710078" cy="617596"/>
            </a:xfrm>
            <a:prstGeom prst="rect">
              <a:avLst/>
            </a:prstGeom>
            <a:noFill/>
          </p:spPr>
          <p:txBody>
            <a:bodyPr wrap="square" rtlCol="0">
              <a:spAutoFit/>
            </a:bodyPr>
            <a:lstStyle/>
            <a:p>
              <a:r>
                <a:rPr lang="en-US" altLang="zh-CN" sz="44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44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174876">
            <a:off x="733981" y="1263452"/>
            <a:ext cx="16931621" cy="8057631"/>
          </a:xfrm>
          <a:prstGeom prst="rect">
            <a:avLst/>
          </a:prstGeom>
          <a:solidFill>
            <a:srgbClr val="BDE3B3"/>
          </a:solidFill>
        </p:spPr>
      </p:sp>
      <p:sp>
        <p:nvSpPr>
          <p:cNvPr id="5" name="Freeform 5"/>
          <p:cNvSpPr/>
          <p:nvPr/>
        </p:nvSpPr>
        <p:spPr>
          <a:xfrm>
            <a:off x="17106" y="342900"/>
            <a:ext cx="3124200" cy="990600"/>
          </a:xfrm>
          <a:custGeom>
            <a:avLst/>
            <a:gdLst/>
            <a:ahLst/>
            <a:cxnLst/>
            <a:rect l="l" t="t" r="r" b="b"/>
            <a:pathLst>
              <a:path w="1673780" h="587345">
                <a:moveTo>
                  <a:pt x="0" y="0"/>
                </a:moveTo>
                <a:lnTo>
                  <a:pt x="1673780" y="0"/>
                </a:lnTo>
                <a:lnTo>
                  <a:pt x="1673780" y="587344"/>
                </a:lnTo>
                <a:lnTo>
                  <a:pt x="0" y="5873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TextBox 7"/>
          <p:cNvSpPr txBox="1"/>
          <p:nvPr/>
        </p:nvSpPr>
        <p:spPr>
          <a:xfrm>
            <a:off x="1313094" y="2165451"/>
            <a:ext cx="4172937" cy="830997"/>
          </a:xfrm>
          <a:prstGeom prst="rect">
            <a:avLst/>
          </a:prstGeom>
          <a:noFill/>
        </p:spPr>
        <p:txBody>
          <a:bodyPr wrap="none" rtlCol="0">
            <a:spAutoFit/>
          </a:bodyPr>
          <a:lstStyle/>
          <a:p>
            <a:pPr marL="685800" indent="-685800">
              <a:buFont typeface="Wingdings" panose="05000000000000000000" pitchFamily="2" charset="2"/>
              <a:buChar char="Ø"/>
            </a:pPr>
            <a:r>
              <a:rPr lang="en-US" sz="4800" b="1" smtClean="0">
                <a:latin typeface="Times New Roman" panose="02020603050405020304" pitchFamily="18" charset="0"/>
                <a:cs typeface="Times New Roman" panose="02020603050405020304" pitchFamily="18" charset="0"/>
              </a:rPr>
              <a:t>Hướng dẫn </a:t>
            </a:r>
            <a:endParaRPr lang="en-US" sz="4800" b="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1026" y="1307771"/>
            <a:ext cx="2143125" cy="214312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311" y="3682247"/>
            <a:ext cx="16812963" cy="23756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477318" y="692176"/>
            <a:ext cx="15743882" cy="932812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9B74"/>
            </a:solidFill>
          </p:spPr>
        </p:sp>
      </p:grpSp>
      <p:sp>
        <p:nvSpPr>
          <p:cNvPr id="8" name="Freeform 8"/>
          <p:cNvSpPr/>
          <p:nvPr/>
        </p:nvSpPr>
        <p:spPr>
          <a:xfrm>
            <a:off x="445122" y="936707"/>
            <a:ext cx="2924014" cy="2730055"/>
          </a:xfrm>
          <a:custGeom>
            <a:avLst/>
            <a:gdLst/>
            <a:ahLst/>
            <a:cxnLst/>
            <a:rect l="l" t="t" r="r" b="b"/>
            <a:pathLst>
              <a:path w="2089166" h="2188650">
                <a:moveTo>
                  <a:pt x="0" y="0"/>
                </a:moveTo>
                <a:lnTo>
                  <a:pt x="2089167" y="0"/>
                </a:lnTo>
                <a:lnTo>
                  <a:pt x="2089167" y="2188650"/>
                </a:lnTo>
                <a:lnTo>
                  <a:pt x="0" y="21886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21119277">
            <a:off x="-288722" y="6450"/>
            <a:ext cx="4404535" cy="4536631"/>
          </a:xfrm>
          <a:custGeom>
            <a:avLst/>
            <a:gdLst/>
            <a:ahLst/>
            <a:cxnLst/>
            <a:rect l="l" t="t" r="r" b="b"/>
            <a:pathLst>
              <a:path w="2178945" h="2127443">
                <a:moveTo>
                  <a:pt x="0" y="0"/>
                </a:moveTo>
                <a:lnTo>
                  <a:pt x="2178945" y="0"/>
                </a:lnTo>
                <a:lnTo>
                  <a:pt x="2178945" y="2127443"/>
                </a:lnTo>
                <a:lnTo>
                  <a:pt x="0" y="21274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3792200" y="7962900"/>
            <a:ext cx="3739181" cy="1654609"/>
          </a:xfrm>
          <a:custGeom>
            <a:avLst/>
            <a:gdLst/>
            <a:ahLst/>
            <a:cxnLst/>
            <a:rect l="l" t="t" r="r" b="b"/>
            <a:pathLst>
              <a:path w="1673780" h="587345">
                <a:moveTo>
                  <a:pt x="0" y="0"/>
                </a:moveTo>
                <a:lnTo>
                  <a:pt x="1673780" y="0"/>
                </a:lnTo>
                <a:lnTo>
                  <a:pt x="1673780" y="587344"/>
                </a:lnTo>
                <a:lnTo>
                  <a:pt x="0" y="5873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2" name="Google Shape;598;p21"/>
          <p:cNvGrpSpPr/>
          <p:nvPr/>
        </p:nvGrpSpPr>
        <p:grpSpPr>
          <a:xfrm>
            <a:off x="3901413" y="184532"/>
            <a:ext cx="10604071" cy="9394144"/>
            <a:chOff x="2592640" y="-178325"/>
            <a:chExt cx="6998404" cy="6484993"/>
          </a:xfrm>
        </p:grpSpPr>
        <p:sp>
          <p:nvSpPr>
            <p:cNvPr id="13" name="Google Shape;599;p21"/>
            <p:cNvSpPr/>
            <p:nvPr/>
          </p:nvSpPr>
          <p:spPr>
            <a:xfrm>
              <a:off x="3196103" y="384925"/>
              <a:ext cx="5808578" cy="5284340"/>
            </a:xfrm>
            <a:prstGeom prst="diamond">
              <a:avLst/>
            </a:prstGeom>
            <a:solidFill>
              <a:srgbClr val="D9D9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 name="Google Shape;600;p21"/>
            <p:cNvSpPr/>
            <p:nvPr/>
          </p:nvSpPr>
          <p:spPr>
            <a:xfrm rot="-2501939">
              <a:off x="2382541" y="974173"/>
              <a:ext cx="3771508" cy="804719"/>
            </a:xfrm>
            <a:prstGeom prst="triangle">
              <a:avLst>
                <a:gd name="adj" fmla="val 50095"/>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Google Shape;601;p21"/>
            <p:cNvSpPr/>
            <p:nvPr/>
          </p:nvSpPr>
          <p:spPr>
            <a:xfrm rot="2562316">
              <a:off x="6037199" y="1084330"/>
              <a:ext cx="3695097" cy="634936"/>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 name="Google Shape;602;p21"/>
            <p:cNvSpPr/>
            <p:nvPr/>
          </p:nvSpPr>
          <p:spPr>
            <a:xfrm rot="8125751" flipH="1">
              <a:off x="5921489" y="4285246"/>
              <a:ext cx="3988176" cy="726461"/>
            </a:xfrm>
            <a:prstGeom prst="triangle">
              <a:avLst>
                <a:gd name="adj" fmla="val 50000"/>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 name="Google Shape;603;p21"/>
            <p:cNvSpPr/>
            <p:nvPr/>
          </p:nvSpPr>
          <p:spPr>
            <a:xfrm rot="-8193880" flipH="1">
              <a:off x="2336508" y="4352265"/>
              <a:ext cx="3913836" cy="689991"/>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604;p21"/>
            <p:cNvSpPr/>
            <p:nvPr/>
          </p:nvSpPr>
          <p:spPr>
            <a:xfrm>
              <a:off x="4155435" y="1283229"/>
              <a:ext cx="3894494" cy="3546679"/>
            </a:xfrm>
            <a:prstGeom prst="ellipse">
              <a:avLst/>
            </a:prstGeom>
            <a:solidFill>
              <a:srgbClr val="FFFFFF"/>
            </a:solidFill>
            <a:ln>
              <a:noFill/>
            </a:ln>
          </p:spPr>
          <p:txBody>
            <a:bodyPr spcFirstLastPara="1" wrap="square" lIns="0" tIns="0" rIns="0" bIns="0" anchor="ctr"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7F7F7F"/>
                </a:solidFill>
                <a:effectLst/>
                <a:uLnTx/>
                <a:uFillTx/>
                <a:latin typeface="Arial"/>
                <a:ea typeface="Arial"/>
                <a:cs typeface="Arial"/>
                <a:sym typeface="Arial"/>
              </a:endParaRPr>
            </a:p>
          </p:txBody>
        </p:sp>
      </p:grpSp>
      <p:pic>
        <p:nvPicPr>
          <p:cNvPr id="19" name="Google Shape;605;p21" descr="Text&#10;&#10;Description automatically generated"/>
          <p:cNvPicPr preferRelativeResize="0"/>
          <p:nvPr/>
        </p:nvPicPr>
        <p:blipFill rotWithShape="1">
          <a:blip r:embed="rId8">
            <a:alphaModFix/>
          </a:blip>
          <a:srcRect/>
          <a:stretch/>
        </p:blipFill>
        <p:spPr>
          <a:xfrm>
            <a:off x="5137273" y="4024327"/>
            <a:ext cx="7823695" cy="1868456"/>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ppt_w</p:attrName>
                                        </p:attrNameLst>
                                      </p:cBhvr>
                                      <p:tavLst>
                                        <p:tav tm="0">
                                          <p:val>
                                            <p:strVal val="0"/>
                                          </p:val>
                                        </p:tav>
                                        <p:tav tm="100000">
                                          <p:val>
                                            <p:strVal val="#ppt_w"/>
                                          </p:val>
                                        </p:tav>
                                      </p:tavLst>
                                    </p:anim>
                                    <p:anim calcmode="lin" valueType="num">
                                      <p:cBhvr additive="base">
                                        <p:cTn id="8" dur="500"/>
                                        <p:tgtEl>
                                          <p:spTgt spid="1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ppt_w</p:attrName>
                                        </p:attrNameLst>
                                      </p:cBhvr>
                                      <p:tavLst>
                                        <p:tav tm="0">
                                          <p:val>
                                            <p:strVal val="0"/>
                                          </p:val>
                                        </p:tav>
                                        <p:tav tm="100000">
                                          <p:val>
                                            <p:strVal val="#ppt_w"/>
                                          </p:val>
                                        </p:tav>
                                      </p:tavLst>
                                    </p:anim>
                                    <p:anim calcmode="lin" valueType="num">
                                      <p:cBhvr additive="base">
                                        <p:cTn id="12" dur="500"/>
                                        <p:tgtEl>
                                          <p:spTgt spid="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8100"/>
            <a:ext cx="17907000" cy="1446550"/>
          </a:xfrm>
          <a:prstGeom prst="rect">
            <a:avLst/>
          </a:prstGeom>
          <a:noFill/>
        </p:spPr>
        <p:txBody>
          <a:bodyPr wrap="square" rtlCol="0">
            <a:spAutoFit/>
          </a:bodyPr>
          <a:lstStyle/>
          <a:p>
            <a:pPr algn="just"/>
            <a:r>
              <a:rPr lang="en-US" sz="4400" smtClean="0">
                <a:solidFill>
                  <a:srgbClr val="FF0000"/>
                </a:solidFill>
                <a:latin typeface="Times New Roman" panose="02020603050405020304" pitchFamily="18" charset="0"/>
                <a:cs typeface="Times New Roman" panose="02020603050405020304" pitchFamily="18" charset="0"/>
              </a:rPr>
              <a:t>Đoạn </a:t>
            </a:r>
            <a:r>
              <a:rPr lang="en-US" sz="4400">
                <a:solidFill>
                  <a:srgbClr val="FF0000"/>
                </a:solidFill>
                <a:latin typeface="Times New Roman" panose="02020603050405020304" pitchFamily="18" charset="0"/>
                <a:cs typeface="Times New Roman" panose="02020603050405020304" pitchFamily="18" charset="0"/>
              </a:rPr>
              <a:t>phim nói về cuộc chiến tranh nào trong lịch sử thế giới? Hãy chia sẻ những hiểu biết của em về cuộc chiến tranh đó?</a:t>
            </a:r>
          </a:p>
        </p:txBody>
      </p:sp>
      <p:pic>
        <p:nvPicPr>
          <p:cNvPr id="2" name="Tóm tắt chiến tranh thế giới thứ II trong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4185" y="1333500"/>
            <a:ext cx="15919630" cy="8913337"/>
          </a:xfrm>
          <a:prstGeom prst="rect">
            <a:avLst/>
          </a:prstGeom>
        </p:spPr>
      </p:pic>
    </p:spTree>
    <p:extLst>
      <p:ext uri="{BB962C8B-B14F-4D97-AF65-F5344CB8AC3E}">
        <p14:creationId xmlns:p14="http://schemas.microsoft.com/office/powerpoint/2010/main" val="450783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4)">
                                      <p:cBhvr>
                                        <p:cTn id="12" dur="1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635877" y="5703279"/>
            <a:ext cx="4971331" cy="5546110"/>
          </a:xfrm>
          <a:custGeom>
            <a:avLst/>
            <a:gdLst/>
            <a:ahLst/>
            <a:cxnLst/>
            <a:rect l="l" t="t" r="r" b="b"/>
            <a:pathLst>
              <a:path w="4971331" h="5546110">
                <a:moveTo>
                  <a:pt x="0" y="0"/>
                </a:moveTo>
                <a:lnTo>
                  <a:pt x="4971331" y="0"/>
                </a:lnTo>
                <a:lnTo>
                  <a:pt x="4971331" y="5546109"/>
                </a:lnTo>
                <a:lnTo>
                  <a:pt x="0" y="554610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363327" y="-2147095"/>
            <a:ext cx="4971331" cy="5546110"/>
          </a:xfrm>
          <a:custGeom>
            <a:avLst/>
            <a:gdLst/>
            <a:ahLst/>
            <a:cxnLst/>
            <a:rect l="l" t="t" r="r" b="b"/>
            <a:pathLst>
              <a:path w="4971331" h="5546110">
                <a:moveTo>
                  <a:pt x="0" y="0"/>
                </a:moveTo>
                <a:lnTo>
                  <a:pt x="4971331" y="0"/>
                </a:lnTo>
                <a:lnTo>
                  <a:pt x="4971331" y="5546110"/>
                </a:lnTo>
                <a:lnTo>
                  <a:pt x="0" y="554611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730531">
            <a:off x="-319776" y="-75580"/>
            <a:ext cx="2696953" cy="2647917"/>
          </a:xfrm>
          <a:custGeom>
            <a:avLst/>
            <a:gdLst/>
            <a:ahLst/>
            <a:cxnLst/>
            <a:rect l="l" t="t" r="r" b="b"/>
            <a:pathLst>
              <a:path w="2696953" h="2647917">
                <a:moveTo>
                  <a:pt x="0" y="0"/>
                </a:moveTo>
                <a:lnTo>
                  <a:pt x="2696952" y="0"/>
                </a:lnTo>
                <a:lnTo>
                  <a:pt x="2696952" y="2647917"/>
                </a:lnTo>
                <a:lnTo>
                  <a:pt x="0" y="26479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002712" y="8476334"/>
            <a:ext cx="2665483" cy="954727"/>
          </a:xfrm>
          <a:custGeom>
            <a:avLst/>
            <a:gdLst/>
            <a:ahLst/>
            <a:cxnLst/>
            <a:rect l="l" t="t" r="r" b="b"/>
            <a:pathLst>
              <a:path w="2665483" h="954727">
                <a:moveTo>
                  <a:pt x="0" y="0"/>
                </a:moveTo>
                <a:lnTo>
                  <a:pt x="2665483" y="0"/>
                </a:lnTo>
                <a:lnTo>
                  <a:pt x="2665483" y="954727"/>
                </a:lnTo>
                <a:lnTo>
                  <a:pt x="0" y="95472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5363327" y="7827033"/>
            <a:ext cx="3138018" cy="2618819"/>
          </a:xfrm>
          <a:custGeom>
            <a:avLst/>
            <a:gdLst/>
            <a:ahLst/>
            <a:cxnLst/>
            <a:rect l="l" t="t" r="r" b="b"/>
            <a:pathLst>
              <a:path w="3138018" h="2618819">
                <a:moveTo>
                  <a:pt x="0" y="0"/>
                </a:moveTo>
                <a:lnTo>
                  <a:pt x="3138018" y="0"/>
                </a:lnTo>
                <a:lnTo>
                  <a:pt x="3138018" y="2618819"/>
                </a:lnTo>
                <a:lnTo>
                  <a:pt x="0" y="26188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5648484">
            <a:off x="14410639" y="1575836"/>
            <a:ext cx="2226951" cy="1716776"/>
          </a:xfrm>
          <a:custGeom>
            <a:avLst/>
            <a:gdLst/>
            <a:ahLst/>
            <a:cxnLst/>
            <a:rect l="l" t="t" r="r" b="b"/>
            <a:pathLst>
              <a:path w="2226951" h="1716776">
                <a:moveTo>
                  <a:pt x="0" y="0"/>
                </a:moveTo>
                <a:lnTo>
                  <a:pt x="2226950" y="0"/>
                </a:lnTo>
                <a:lnTo>
                  <a:pt x="2226950" y="1716776"/>
                </a:lnTo>
                <a:lnTo>
                  <a:pt x="0" y="171677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13781172" y="8853844"/>
            <a:ext cx="2679502" cy="940261"/>
          </a:xfrm>
          <a:custGeom>
            <a:avLst/>
            <a:gdLst/>
            <a:ahLst/>
            <a:cxnLst/>
            <a:rect l="l" t="t" r="r" b="b"/>
            <a:pathLst>
              <a:path w="2679502" h="940261">
                <a:moveTo>
                  <a:pt x="0" y="0"/>
                </a:moveTo>
                <a:lnTo>
                  <a:pt x="2679502" y="0"/>
                </a:lnTo>
                <a:lnTo>
                  <a:pt x="2679502" y="940261"/>
                </a:lnTo>
                <a:lnTo>
                  <a:pt x="0" y="94026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16" name="Group 15"/>
          <p:cNvGrpSpPr/>
          <p:nvPr/>
        </p:nvGrpSpPr>
        <p:grpSpPr>
          <a:xfrm>
            <a:off x="152011" y="2571226"/>
            <a:ext cx="17983978" cy="5007525"/>
            <a:chOff x="152400" y="2837086"/>
            <a:chExt cx="17983978" cy="4562167"/>
          </a:xfrm>
        </p:grpSpPr>
        <p:sp>
          <p:nvSpPr>
            <p:cNvPr id="14" name="Rounded Rectangle 13"/>
            <p:cNvSpPr/>
            <p:nvPr/>
          </p:nvSpPr>
          <p:spPr>
            <a:xfrm>
              <a:off x="152400" y="2837086"/>
              <a:ext cx="17983978" cy="4562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 </a:t>
              </a:r>
              <a:endParaRPr lang="en-US"/>
            </a:p>
          </p:txBody>
        </p:sp>
        <p:sp>
          <p:nvSpPr>
            <p:cNvPr id="15" name="TextBox 6"/>
            <p:cNvSpPr txBox="1"/>
            <p:nvPr/>
          </p:nvSpPr>
          <p:spPr>
            <a:xfrm>
              <a:off x="501745" y="4454664"/>
              <a:ext cx="17285288" cy="15983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en-US" sz="5400" b="1">
                  <a:solidFill>
                    <a:srgbClr val="FFFF00"/>
                  </a:solidFill>
                  <a:latin typeface="Times New Roman" panose="02020603050405020304" pitchFamily="18" charset="0"/>
                  <a:cs typeface="Times New Roman" panose="02020603050405020304" pitchFamily="18" charset="0"/>
                </a:rPr>
                <a:t>BÀI 4: CHIẾN TRANH THẾ GIỚI THỨ </a:t>
              </a:r>
              <a:r>
                <a:rPr lang="en-US" sz="5400" b="1" smtClean="0">
                  <a:solidFill>
                    <a:srgbClr val="FFFF00"/>
                  </a:solidFill>
                  <a:latin typeface="Times New Roman" panose="02020603050405020304" pitchFamily="18" charset="0"/>
                  <a:cs typeface="Times New Roman" panose="02020603050405020304" pitchFamily="18" charset="0"/>
                </a:rPr>
                <a:t>HAI (1939-1945</a:t>
              </a:r>
              <a:r>
                <a:rPr lang="en-US" sz="5400" b="1">
                  <a:solidFill>
                    <a:srgbClr val="FFFF00"/>
                  </a:solidFill>
                  <a:latin typeface="Times New Roman" panose="02020603050405020304" pitchFamily="18" charset="0"/>
                  <a:cs typeface="Times New Roman" panose="02020603050405020304" pitchFamily="18" charset="0"/>
                </a:rPr>
                <a:t>)</a:t>
              </a:r>
              <a:r>
                <a:rPr lang="en-US" sz="6000" b="1">
                  <a:solidFill>
                    <a:srgbClr val="FF0000"/>
                  </a:solidFill>
                  <a:latin typeface="Times New Roman" panose="02020603050405020304" pitchFamily="18" charset="0"/>
                  <a:cs typeface="Times New Roman" panose="02020603050405020304" pitchFamily="18" charset="0"/>
                </a:rPr>
                <a:t/>
              </a:r>
              <a:br>
                <a:rPr lang="en-US" sz="6000" b="1">
                  <a:solidFill>
                    <a:srgbClr val="FF0000"/>
                  </a:solidFill>
                  <a:latin typeface="Times New Roman" panose="02020603050405020304" pitchFamily="18" charset="0"/>
                  <a:cs typeface="Times New Roman" panose="02020603050405020304" pitchFamily="18" charset="0"/>
                </a:rPr>
              </a:br>
              <a:r>
                <a:rPr lang="en-US" sz="6000">
                  <a:solidFill>
                    <a:srgbClr val="FFFF00"/>
                  </a:solidFill>
                  <a:latin typeface="Times New Roman" panose="02020603050405020304" pitchFamily="18" charset="0"/>
                  <a:cs typeface="Times New Roman" panose="02020603050405020304" pitchFamily="18" charset="0"/>
                </a:rPr>
                <a:t>(2 tiết)</a:t>
              </a:r>
              <a:endParaRPr lang="en-US" sz="4800">
                <a:solidFill>
                  <a:srgbClr val="FFFF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07142" y="-38100"/>
            <a:ext cx="9008858" cy="2667000"/>
            <a:chOff x="8682815" y="2147468"/>
            <a:chExt cx="9026116" cy="2507655"/>
          </a:xfrm>
        </p:grpSpPr>
        <p:sp>
          <p:nvSpPr>
            <p:cNvPr id="156" name="椭圆 155"/>
            <p:cNvSpPr>
              <a:spLocks noChangeAspect="1"/>
            </p:cNvSpPr>
            <p:nvPr/>
          </p:nvSpPr>
          <p:spPr>
            <a:xfrm>
              <a:off x="8682815" y="214746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7" name="椭圆 156"/>
            <p:cNvSpPr>
              <a:spLocks noChangeAspect="1"/>
            </p:cNvSpPr>
            <p:nvPr/>
          </p:nvSpPr>
          <p:spPr>
            <a:xfrm>
              <a:off x="8682815" y="2147468"/>
              <a:ext cx="2933328" cy="2507655"/>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8" name="椭圆 157"/>
            <p:cNvSpPr>
              <a:spLocks noChangeAspect="1"/>
            </p:cNvSpPr>
            <p:nvPr/>
          </p:nvSpPr>
          <p:spPr>
            <a:xfrm>
              <a:off x="8996752" y="241746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9" name="任意多边形 158"/>
            <p:cNvSpPr/>
            <p:nvPr/>
          </p:nvSpPr>
          <p:spPr>
            <a:xfrm>
              <a:off x="9930453" y="2593669"/>
              <a:ext cx="7778478" cy="156032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0" name="椭圆 159"/>
            <p:cNvSpPr>
              <a:spLocks noChangeAspect="1"/>
            </p:cNvSpPr>
            <p:nvPr/>
          </p:nvSpPr>
          <p:spPr>
            <a:xfrm>
              <a:off x="9216507" y="260647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1" name="文本框 160"/>
            <p:cNvSpPr txBox="1"/>
            <p:nvPr/>
          </p:nvSpPr>
          <p:spPr>
            <a:xfrm>
              <a:off x="9512589" y="2831556"/>
              <a:ext cx="1264338" cy="1015663"/>
            </a:xfrm>
            <a:prstGeom prst="rect">
              <a:avLst/>
            </a:prstGeom>
            <a:noFill/>
          </p:spPr>
          <p:txBody>
            <a:bodyPr wrap="squar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62" name="文本框 161"/>
            <p:cNvSpPr txBox="1"/>
            <p:nvPr/>
          </p:nvSpPr>
          <p:spPr>
            <a:xfrm>
              <a:off x="10600532" y="3023819"/>
              <a:ext cx="7108397" cy="738664"/>
            </a:xfrm>
            <a:prstGeom prst="rect">
              <a:avLst/>
            </a:prstGeom>
            <a:noFill/>
          </p:spPr>
          <p:txBody>
            <a:bodyPr wrap="square" rtlCol="0">
              <a:spAutoFit/>
            </a:bodyPr>
            <a:lstStyle/>
            <a:p>
              <a:r>
                <a:rPr lang="en-US" altLang="zh-CN" sz="4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4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8" name="图片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2" y="8052002"/>
            <a:ext cx="2454433" cy="2412595"/>
          </a:xfrm>
          <a:prstGeom prst="rect">
            <a:avLst/>
          </a:prstGeom>
        </p:spPr>
      </p:pic>
      <p:sp>
        <p:nvSpPr>
          <p:cNvPr id="39" name="Freeform 4"/>
          <p:cNvSpPr/>
          <p:nvPr/>
        </p:nvSpPr>
        <p:spPr>
          <a:xfrm>
            <a:off x="15726089" y="7258124"/>
            <a:ext cx="4074431" cy="4000350"/>
          </a:xfrm>
          <a:custGeom>
            <a:avLst/>
            <a:gdLst/>
            <a:ahLst/>
            <a:cxnLst/>
            <a:rect l="l" t="t" r="r" b="b"/>
            <a:pathLst>
              <a:path w="4074431" h="4000350">
                <a:moveTo>
                  <a:pt x="0" y="0"/>
                </a:moveTo>
                <a:lnTo>
                  <a:pt x="4074431" y="0"/>
                </a:lnTo>
                <a:lnTo>
                  <a:pt x="4074431" y="4000350"/>
                </a:lnTo>
                <a:lnTo>
                  <a:pt x="0" y="40003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Rectangle 5"/>
          <p:cNvSpPr/>
          <p:nvPr/>
        </p:nvSpPr>
        <p:spPr>
          <a:xfrm>
            <a:off x="263203" y="2980645"/>
            <a:ext cx="12612748" cy="769441"/>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sz="4400" b="1" smtClean="0">
                <a:latin typeface="Times New Roman" panose="02020603050405020304" pitchFamily="18" charset="0"/>
                <a:ea typeface="Arial" panose="020B0604020202020204" pitchFamily="34" charset="0"/>
                <a:cs typeface="Times New Roman" panose="02020603050405020304" pitchFamily="18" charset="0"/>
              </a:rPr>
              <a:t>1. </a:t>
            </a:r>
            <a:r>
              <a:rPr lang="en-US" sz="4400" b="1">
                <a:latin typeface="Times New Roman" panose="02020603050405020304" pitchFamily="18" charset="0"/>
                <a:cs typeface="Times New Roman" panose="02020603050405020304" pitchFamily="18" charset="0"/>
              </a:rPr>
              <a:t>N</a:t>
            </a:r>
            <a:r>
              <a:rPr lang="en-US" sz="4400" b="1" smtClean="0">
                <a:latin typeface="Times New Roman" panose="02020603050405020304" pitchFamily="18" charset="0"/>
                <a:cs typeface="Times New Roman" panose="02020603050405020304" pitchFamily="18" charset="0"/>
              </a:rPr>
              <a:t>guyên </a:t>
            </a:r>
            <a:r>
              <a:rPr lang="en-US" sz="4400" b="1">
                <a:latin typeface="Times New Roman" panose="02020603050405020304" pitchFamily="18" charset="0"/>
                <a:cs typeface="Times New Roman" panose="02020603050405020304" pitchFamily="18" charset="0"/>
              </a:rPr>
              <a:t>nhân dẫn tới Chiến tranh thế giới thứ </a:t>
            </a:r>
            <a:r>
              <a:rPr lang="en-US" sz="4400" b="1" smtClean="0">
                <a:latin typeface="Times New Roman" panose="02020603050405020304" pitchFamily="18" charset="0"/>
                <a:cs typeface="Times New Roman" panose="02020603050405020304" pitchFamily="18" charset="0"/>
              </a:rPr>
              <a:t>hai</a:t>
            </a:r>
            <a:endParaRPr lang="en-US" sz="4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01" y="-531067"/>
            <a:ext cx="3540967" cy="354096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3506" y="4453846"/>
            <a:ext cx="9640989" cy="5608555"/>
          </a:xfrm>
          <a:prstGeom prst="rect">
            <a:avLst/>
          </a:prstGeom>
        </p:spPr>
      </p:pic>
    </p:spTree>
    <p:extLst>
      <p:ext uri="{BB962C8B-B14F-4D97-AF65-F5344CB8AC3E}">
        <p14:creationId xmlns:p14="http://schemas.microsoft.com/office/powerpoint/2010/main" val="2820606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010400" y="-51222"/>
            <a:ext cx="11277601" cy="5423322"/>
          </a:xfrm>
          <a:prstGeom prst="cloudCallout">
            <a:avLst>
              <a:gd name="adj1" fmla="val -79361"/>
              <a:gd name="adj2" fmla="val 5062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000">
                <a:solidFill>
                  <a:srgbClr val="FF0000"/>
                </a:solidFill>
                <a:latin typeface="Times New Roman" panose="02020603050405020304" pitchFamily="18" charset="0"/>
                <a:cs typeface="Times New Roman" panose="02020603050405020304" pitchFamily="18" charset="0"/>
              </a:rPr>
              <a:t>Nguyên nhân nào dẫn tới sự bùng nổ của Chiến tranh thế giới thứ hai? </a:t>
            </a:r>
            <a:r>
              <a:rPr lang="en-US" sz="6000" b="1">
                <a:solidFill>
                  <a:srgbClr val="FF0000"/>
                </a:solidFill>
                <a:latin typeface="Times New Roman" panose="02020603050405020304" pitchFamily="18" charset="0"/>
                <a:cs typeface="Times New Roman" panose="02020603050405020304" pitchFamily="18" charset="0"/>
              </a:rPr>
              <a:t> </a:t>
            </a:r>
            <a:endParaRPr lang="en-US" sz="600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clrChange>
              <a:clrFrom>
                <a:srgbClr val="F4EFEC"/>
              </a:clrFrom>
              <a:clrTo>
                <a:srgbClr val="F4EFEC">
                  <a:alpha val="0"/>
                </a:srgbClr>
              </a:clrTo>
            </a:clrChange>
            <a:extLst>
              <a:ext uri="{28A0092B-C50C-407E-A947-70E740481C1C}">
                <a14:useLocalDpi xmlns:a14="http://schemas.microsoft.com/office/drawing/2010/main" val="0"/>
              </a:ext>
            </a:extLst>
          </a:blip>
          <a:stretch>
            <a:fillRect/>
          </a:stretch>
        </p:blipFill>
        <p:spPr>
          <a:xfrm>
            <a:off x="-1219200" y="2781300"/>
            <a:ext cx="6705600" cy="5648325"/>
          </a:xfrm>
          <a:prstGeom prst="rect">
            <a:avLst/>
          </a:prstGeom>
        </p:spPr>
      </p:pic>
      <p:sp>
        <p:nvSpPr>
          <p:cNvPr id="5" name="Freeform 10"/>
          <p:cNvSpPr/>
          <p:nvPr/>
        </p:nvSpPr>
        <p:spPr>
          <a:xfrm>
            <a:off x="616087" y="-1650539"/>
            <a:ext cx="4052418" cy="3733800"/>
          </a:xfrm>
          <a:custGeom>
            <a:avLst/>
            <a:gdLst/>
            <a:ahLst/>
            <a:cxnLst/>
            <a:rect l="l" t="t" r="r" b="b"/>
            <a:pathLst>
              <a:path w="3138018" h="2618819">
                <a:moveTo>
                  <a:pt x="0" y="0"/>
                </a:moveTo>
                <a:lnTo>
                  <a:pt x="3138018" y="0"/>
                </a:lnTo>
                <a:lnTo>
                  <a:pt x="3138018" y="2618819"/>
                </a:lnTo>
                <a:lnTo>
                  <a:pt x="0" y="2618819"/>
                </a:lnTo>
                <a:lnTo>
                  <a:pt x="0" y="0"/>
                </a:lnTo>
                <a:close/>
              </a:path>
            </a:pathLst>
          </a:custGeom>
          <a:blipFill>
            <a:blip r:embed="rId3">
              <a:extLst>
                <a:ext uri="{96DAC541-7B7A-43D3-8B79-37D633B846F1}">
                  <asvg:svgBlip xmlns:asvg="http://schemas.microsoft.com/office/drawing/2016/SVG/main" xmlns="" r:embed="rId11"/>
                </a:ext>
              </a:extLst>
            </a:blip>
            <a:stretch>
              <a:fillRect/>
            </a:stretch>
          </a:blipFill>
        </p:spPr>
      </p:sp>
      <p:sp>
        <p:nvSpPr>
          <p:cNvPr id="6" name="Freeform 12"/>
          <p:cNvSpPr/>
          <p:nvPr/>
        </p:nvSpPr>
        <p:spPr>
          <a:xfrm>
            <a:off x="261107" y="647700"/>
            <a:ext cx="3365302" cy="1435561"/>
          </a:xfrm>
          <a:custGeom>
            <a:avLst/>
            <a:gdLst/>
            <a:ahLst/>
            <a:cxnLst/>
            <a:rect l="l" t="t" r="r" b="b"/>
            <a:pathLst>
              <a:path w="2679502" h="940261">
                <a:moveTo>
                  <a:pt x="0" y="0"/>
                </a:moveTo>
                <a:lnTo>
                  <a:pt x="2679502" y="0"/>
                </a:lnTo>
                <a:lnTo>
                  <a:pt x="2679502" y="940261"/>
                </a:lnTo>
                <a:lnTo>
                  <a:pt x="0" y="940261"/>
                </a:lnTo>
                <a:lnTo>
                  <a:pt x="0" y="0"/>
                </a:lnTo>
                <a:close/>
              </a:path>
            </a:pathLst>
          </a:custGeom>
          <a:blipFill>
            <a:blip r:embed="rId12">
              <a:extLst>
                <a:ext uri="{96DAC541-7B7A-43D3-8B79-37D633B846F1}">
                  <asvg:svgBlip xmlns:asvg="http://schemas.microsoft.com/office/drawing/2016/SVG/main" xmlns="" r:embed="rId15"/>
                </a:ext>
              </a:extLst>
            </a:blip>
            <a:stretch>
              <a:fillRect/>
            </a:stretch>
          </a:blipFill>
        </p:spPr>
      </p:sp>
      <p:pic>
        <p:nvPicPr>
          <p:cNvPr id="7" name="Picture 6"/>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020800" y="5448300"/>
            <a:ext cx="4648200" cy="4648200"/>
          </a:xfrm>
          <a:prstGeom prst="rect">
            <a:avLst/>
          </a:prstGeom>
        </p:spPr>
      </p:pic>
    </p:spTree>
    <p:extLst>
      <p:ext uri="{BB962C8B-B14F-4D97-AF65-F5344CB8AC3E}">
        <p14:creationId xmlns:p14="http://schemas.microsoft.com/office/powerpoint/2010/main" val="974735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181100"/>
            <a:ext cx="17907000" cy="8991600"/>
          </a:xfrm>
          <a:prstGeom prst="roundRect">
            <a:avLst>
              <a:gd name="adj" fmla="val 10089"/>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76300" y="2430840"/>
            <a:ext cx="17068800" cy="1569660"/>
          </a:xfrm>
          <a:prstGeom prst="rect">
            <a:avLst/>
          </a:prstGeom>
          <a:noFill/>
        </p:spPr>
        <p:txBody>
          <a:bodyPr wrap="square" rtlCol="0">
            <a:spAutoFit/>
          </a:bodyPr>
          <a:lstStyle/>
          <a:p>
            <a:pPr algn="just"/>
            <a:r>
              <a:rPr lang="en-US" sz="4800">
                <a:latin typeface="Times New Roman" panose="02020603050405020304" pitchFamily="18" charset="0"/>
                <a:cs typeface="Times New Roman" panose="02020603050405020304" pitchFamily="18" charset="0"/>
              </a:rPr>
              <a:t>+ Mâu thuẫn về thị trường và thuộc địa tiếp tục nẩy sinh giữa các nước đế </a:t>
            </a:r>
            <a:r>
              <a:rPr lang="en-US" sz="4800" smtClean="0">
                <a:latin typeface="Times New Roman" panose="02020603050405020304" pitchFamily="18" charset="0"/>
                <a:cs typeface="Times New Roman" panose="02020603050405020304" pitchFamily="18" charset="0"/>
              </a:rPr>
              <a:t>quốc.</a:t>
            </a:r>
            <a:endParaRPr lang="en-US" sz="4800">
              <a:latin typeface="Times New Roman" panose="02020603050405020304" pitchFamily="18" charset="0"/>
              <a:cs typeface="Times New Roman" panose="02020603050405020304" pitchFamily="18" charset="0"/>
            </a:endParaRPr>
          </a:p>
        </p:txBody>
      </p:sp>
      <p:sp>
        <p:nvSpPr>
          <p:cNvPr id="3" name="TextBox 2"/>
          <p:cNvSpPr txBox="1"/>
          <p:nvPr/>
        </p:nvSpPr>
        <p:spPr>
          <a:xfrm>
            <a:off x="914400" y="190500"/>
            <a:ext cx="4804520" cy="830997"/>
          </a:xfrm>
          <a:prstGeom prst="rect">
            <a:avLst/>
          </a:prstGeom>
          <a:noFill/>
        </p:spPr>
        <p:txBody>
          <a:bodyPr wrap="none" rtlCol="0">
            <a:spAutoFit/>
          </a:bodyPr>
          <a:lstStyle/>
          <a:p>
            <a:pPr marL="685800" indent="-685800">
              <a:buFont typeface="Wingdings" panose="05000000000000000000" pitchFamily="2" charset="2"/>
              <a:buChar char="Ø"/>
            </a:pPr>
            <a:r>
              <a:rPr lang="en-US" sz="4800" b="1" smtClean="0">
                <a:latin typeface="Times New Roman" panose="02020603050405020304" pitchFamily="18" charset="0"/>
                <a:cs typeface="Times New Roman" panose="02020603050405020304" pitchFamily="18" charset="0"/>
              </a:rPr>
              <a:t>Chốt kiến thức</a:t>
            </a:r>
            <a:endParaRPr lang="en-US" sz="4800" b="1">
              <a:latin typeface="Times New Roman" panose="02020603050405020304" pitchFamily="18" charset="0"/>
              <a:cs typeface="Times New Roman" panose="02020603050405020304" pitchFamily="18" charset="0"/>
            </a:endParaRPr>
          </a:p>
        </p:txBody>
      </p:sp>
      <p:sp>
        <p:nvSpPr>
          <p:cNvPr id="5" name="TextBox 4"/>
          <p:cNvSpPr txBox="1"/>
          <p:nvPr/>
        </p:nvSpPr>
        <p:spPr>
          <a:xfrm>
            <a:off x="914400" y="3925312"/>
            <a:ext cx="17068800" cy="3046988"/>
          </a:xfrm>
          <a:prstGeom prst="rect">
            <a:avLst/>
          </a:prstGeom>
          <a:noFill/>
        </p:spPr>
        <p:txBody>
          <a:bodyPr wrap="square" rtlCol="0">
            <a:spAutoFit/>
          </a:bodyPr>
          <a:lstStyle/>
          <a:p>
            <a:pPr algn="just"/>
            <a:r>
              <a:rPr lang="en-US" sz="4800">
                <a:latin typeface="Times New Roman" panose="02020603050405020304" pitchFamily="18" charset="0"/>
                <a:cs typeface="Times New Roman" panose="02020603050405020304" pitchFamily="18" charset="0"/>
              </a:rPr>
              <a:t>+ Đại suy thoái kinh tế thế giới (1929-1933) làm sâu sắc thêm những mâu thuẫn của chủ nghĩa tư bản, tạo điều kiện cho các thế lực phát xít lên cầm quyền ở Đức, I-ta-li-a, Nhật Bản-thủ phạm gây ra chiến </a:t>
            </a:r>
            <a:r>
              <a:rPr lang="en-US" sz="4800" smtClean="0">
                <a:latin typeface="Times New Roman" panose="02020603050405020304" pitchFamily="18" charset="0"/>
                <a:cs typeface="Times New Roman" panose="02020603050405020304" pitchFamily="18" charset="0"/>
              </a:rPr>
              <a:t>tranh.</a:t>
            </a:r>
            <a:endParaRPr lang="en-US" sz="4800">
              <a:latin typeface="Times New Roman" panose="02020603050405020304" pitchFamily="18" charset="0"/>
              <a:cs typeface="Times New Roman" panose="02020603050405020304" pitchFamily="18" charset="0"/>
            </a:endParaRPr>
          </a:p>
        </p:txBody>
      </p:sp>
      <p:sp>
        <p:nvSpPr>
          <p:cNvPr id="6" name="TextBox 5"/>
          <p:cNvSpPr txBox="1"/>
          <p:nvPr/>
        </p:nvSpPr>
        <p:spPr>
          <a:xfrm>
            <a:off x="899491" y="6897112"/>
            <a:ext cx="17068800" cy="3046988"/>
          </a:xfrm>
          <a:prstGeom prst="rect">
            <a:avLst/>
          </a:prstGeom>
          <a:noFill/>
        </p:spPr>
        <p:txBody>
          <a:bodyPr wrap="square" rtlCol="0">
            <a:spAutoFit/>
          </a:bodyPr>
          <a:lstStyle/>
          <a:p>
            <a:pPr algn="just"/>
            <a:r>
              <a:rPr lang="en-US" sz="4800">
                <a:latin typeface="Times New Roman" panose="02020603050405020304" pitchFamily="18" charset="0"/>
                <a:cs typeface="Times New Roman" panose="02020603050405020304" pitchFamily="18" charset="0"/>
              </a:rPr>
              <a:t>+ Hình thành hai khối đế quốc đối địch nhau: Khối các nước tư bản dân chủ gồm Anh, Pháp, Mĩ và khối phát xít gồm Đức, I-ta-li-a, Nhật Bản. Tuy nhiên, cả hai khối này cùng có chung mâu thuẫn với Liên Xô.</a:t>
            </a:r>
          </a:p>
        </p:txBody>
      </p:sp>
      <p:sp>
        <p:nvSpPr>
          <p:cNvPr id="7" name="TextBox 6"/>
          <p:cNvSpPr txBox="1"/>
          <p:nvPr/>
        </p:nvSpPr>
        <p:spPr>
          <a:xfrm>
            <a:off x="884583" y="1340703"/>
            <a:ext cx="16421100" cy="830997"/>
          </a:xfrm>
          <a:prstGeom prst="rect">
            <a:avLst/>
          </a:prstGeom>
          <a:noFill/>
        </p:spPr>
        <p:txBody>
          <a:bodyPr wrap="square" rtlCol="0">
            <a:spAutoFit/>
          </a:bodyPr>
          <a:lstStyle/>
          <a:p>
            <a:r>
              <a:rPr lang="en-US" sz="4800" smtClean="0">
                <a:latin typeface="Times New Roman" panose="02020603050405020304" pitchFamily="18" charset="0"/>
                <a:cs typeface="Times New Roman" panose="02020603050405020304" pitchFamily="18" charset="0"/>
              </a:rPr>
              <a:t>- Nguyên </a:t>
            </a:r>
            <a:r>
              <a:rPr lang="en-US" sz="4800">
                <a:latin typeface="Times New Roman" panose="02020603050405020304" pitchFamily="18" charset="0"/>
                <a:cs typeface="Times New Roman" panose="02020603050405020304" pitchFamily="18" charset="0"/>
              </a:rPr>
              <a:t>nhân chính dẫn dẫn tới Chiến tranh thế giới thứ hai:</a:t>
            </a:r>
          </a:p>
        </p:txBody>
      </p:sp>
    </p:spTree>
    <p:extLst>
      <p:ext uri="{BB962C8B-B14F-4D97-AF65-F5344CB8AC3E}">
        <p14:creationId xmlns:p14="http://schemas.microsoft.com/office/powerpoint/2010/main" val="2174082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8)">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8)">
                                      <p:cBhvr>
                                        <p:cTn id="1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4"/>
          <p:cNvSpPr/>
          <p:nvPr/>
        </p:nvSpPr>
        <p:spPr>
          <a:xfrm>
            <a:off x="18821400" y="7429500"/>
            <a:ext cx="2671970" cy="2628750"/>
          </a:xfrm>
          <a:custGeom>
            <a:avLst/>
            <a:gdLst/>
            <a:ahLst/>
            <a:cxnLst/>
            <a:rect l="l" t="t" r="r" b="b"/>
            <a:pathLst>
              <a:path w="4074431" h="4000350">
                <a:moveTo>
                  <a:pt x="0" y="0"/>
                </a:moveTo>
                <a:lnTo>
                  <a:pt x="4074431" y="0"/>
                </a:lnTo>
                <a:lnTo>
                  <a:pt x="4074431" y="4000350"/>
                </a:lnTo>
                <a:lnTo>
                  <a:pt x="0" y="4000350"/>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799" y="-517120"/>
            <a:ext cx="2590800" cy="2590800"/>
          </a:xfrm>
          <a:prstGeom prst="rect">
            <a:avLst/>
          </a:prstGeom>
        </p:spPr>
      </p:pic>
      <p:sp>
        <p:nvSpPr>
          <p:cNvPr id="17" name="Rectangle 16"/>
          <p:cNvSpPr/>
          <p:nvPr/>
        </p:nvSpPr>
        <p:spPr>
          <a:xfrm>
            <a:off x="1524000" y="114300"/>
            <a:ext cx="15280145" cy="769441"/>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sz="4400" b="1" smtClean="0">
                <a:latin typeface="Times New Roman" panose="02020603050405020304" pitchFamily="18" charset="0"/>
                <a:cs typeface="Times New Roman" panose="02020603050405020304" pitchFamily="18" charset="0"/>
              </a:rPr>
              <a:t>2. Diễn </a:t>
            </a:r>
            <a:r>
              <a:rPr lang="en-US" sz="4400" b="1">
                <a:latin typeface="Times New Roman" panose="02020603050405020304" pitchFamily="18" charset="0"/>
                <a:cs typeface="Times New Roman" panose="02020603050405020304" pitchFamily="18" charset="0"/>
              </a:rPr>
              <a:t>biến chính và hậu quả của Chiến tranh thế giới thứ hai.</a:t>
            </a:r>
            <a:endParaRPr lang="en-US" sz="4400">
              <a:latin typeface="Times New Roman" panose="02020603050405020304" pitchFamily="18" charset="0"/>
              <a:cs typeface="Times New Roman" panose="02020603050405020304" pitchFamily="18" charset="0"/>
            </a:endParaRPr>
          </a:p>
        </p:txBody>
      </p:sp>
      <p:sp>
        <p:nvSpPr>
          <p:cNvPr id="18" name="TextBox 17"/>
          <p:cNvSpPr txBox="1"/>
          <p:nvPr/>
        </p:nvSpPr>
        <p:spPr>
          <a:xfrm>
            <a:off x="1524000" y="934767"/>
            <a:ext cx="11303094" cy="707886"/>
          </a:xfrm>
          <a:prstGeom prst="rect">
            <a:avLst/>
          </a:prstGeom>
          <a:noFill/>
        </p:spPr>
        <p:txBody>
          <a:bodyPr wrap="none" rtlCol="0">
            <a:spAutoFit/>
          </a:bodyPr>
          <a:lstStyle/>
          <a:p>
            <a:r>
              <a:rPr lang="en-US" sz="4000" b="1" i="1" smtClean="0">
                <a:solidFill>
                  <a:srgbClr val="C00000"/>
                </a:solidFill>
                <a:latin typeface="Times New Roman" panose="02020603050405020304" pitchFamily="18" charset="0"/>
                <a:cs typeface="Times New Roman" panose="02020603050405020304" pitchFamily="18" charset="0"/>
              </a:rPr>
              <a:t>a) </a:t>
            </a:r>
            <a:r>
              <a:rPr lang="en-US" sz="4000" b="1" i="1">
                <a:solidFill>
                  <a:srgbClr val="C00000"/>
                </a:solidFill>
                <a:latin typeface="Times New Roman" panose="02020603050405020304" pitchFamily="18" charset="0"/>
                <a:cs typeface="Times New Roman" panose="02020603050405020304" pitchFamily="18" charset="0"/>
              </a:rPr>
              <a:t>D</a:t>
            </a:r>
            <a:r>
              <a:rPr lang="en-US" sz="4000" b="1" i="1" smtClean="0">
                <a:solidFill>
                  <a:srgbClr val="C00000"/>
                </a:solidFill>
                <a:latin typeface="Times New Roman" panose="02020603050405020304" pitchFamily="18" charset="0"/>
                <a:cs typeface="Times New Roman" panose="02020603050405020304" pitchFamily="18" charset="0"/>
              </a:rPr>
              <a:t>iễn </a:t>
            </a:r>
            <a:r>
              <a:rPr lang="en-US" sz="4000" b="1" i="1">
                <a:solidFill>
                  <a:srgbClr val="C00000"/>
                </a:solidFill>
                <a:latin typeface="Times New Roman" panose="02020603050405020304" pitchFamily="18" charset="0"/>
                <a:cs typeface="Times New Roman" panose="02020603050405020304" pitchFamily="18" charset="0"/>
              </a:rPr>
              <a:t>biến chính của Chiến tranh thế giới thứ hai</a:t>
            </a:r>
            <a:r>
              <a:rPr lang="en-US" sz="4000" b="1" i="1" smtClean="0">
                <a:solidFill>
                  <a:srgbClr val="C00000"/>
                </a:solidFill>
                <a:latin typeface="Times New Roman" panose="02020603050405020304" pitchFamily="18" charset="0"/>
                <a:cs typeface="Times New Roman" panose="02020603050405020304" pitchFamily="18" charset="0"/>
              </a:rPr>
              <a:t>.</a:t>
            </a:r>
            <a:endParaRPr lang="en-US" sz="4000" i="1">
              <a:solidFill>
                <a:srgbClr val="C0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0" y="1638300"/>
            <a:ext cx="2000748" cy="1045552"/>
          </a:xfrm>
          <a:prstGeom prst="rect">
            <a:avLst/>
          </a:prstGeom>
        </p:spPr>
      </p:pic>
      <p:sp>
        <p:nvSpPr>
          <p:cNvPr id="19" name="TextBox 18"/>
          <p:cNvSpPr txBox="1"/>
          <p:nvPr/>
        </p:nvSpPr>
        <p:spPr>
          <a:xfrm>
            <a:off x="228600" y="2012306"/>
            <a:ext cx="17988170" cy="2185214"/>
          </a:xfrm>
          <a:prstGeom prst="rect">
            <a:avLst/>
          </a:prstGeom>
          <a:noFill/>
        </p:spPr>
        <p:txBody>
          <a:bodyPr wrap="square" rtlCol="0">
            <a:spAutoFit/>
          </a:bodyPr>
          <a:lstStyle/>
          <a:p>
            <a:pPr algn="ctr"/>
            <a:r>
              <a:rPr lang="en-US" sz="4800" b="1" smtClean="0">
                <a:solidFill>
                  <a:srgbClr val="FF0000"/>
                </a:solidFill>
                <a:latin typeface="Times New Roman" panose="02020603050405020304" pitchFamily="18" charset="0"/>
                <a:cs typeface="Times New Roman" panose="02020603050405020304" pitchFamily="18" charset="0"/>
              </a:rPr>
              <a:t>Thảo luận nhóm : </a:t>
            </a:r>
            <a:endParaRPr lang="en-US" sz="1600" b="1" smtClean="0">
              <a:solidFill>
                <a:srgbClr val="FF0000"/>
              </a:solidFill>
              <a:latin typeface="Times New Roman" panose="02020603050405020304" pitchFamily="18" charset="0"/>
              <a:cs typeface="Times New Roman" panose="02020603050405020304" pitchFamily="18" charset="0"/>
            </a:endParaRPr>
          </a:p>
          <a:p>
            <a:pPr algn="just"/>
            <a:r>
              <a:rPr lang="en-US" sz="4400">
                <a:solidFill>
                  <a:srgbClr val="FF0000"/>
                </a:solidFill>
                <a:latin typeface="Times New Roman" panose="02020603050405020304" pitchFamily="18" charset="0"/>
                <a:cs typeface="Times New Roman" panose="02020603050405020304" pitchFamily="18" charset="0"/>
              </a:rPr>
              <a:t>Q</a:t>
            </a:r>
            <a:r>
              <a:rPr lang="en-US" sz="4400" smtClean="0">
                <a:solidFill>
                  <a:srgbClr val="FF0000"/>
                </a:solidFill>
                <a:latin typeface="Times New Roman" panose="02020603050405020304" pitchFamily="18" charset="0"/>
                <a:cs typeface="Times New Roman" panose="02020603050405020304" pitchFamily="18" charset="0"/>
              </a:rPr>
              <a:t>uan </a:t>
            </a:r>
            <a:r>
              <a:rPr lang="en-US" sz="4400">
                <a:solidFill>
                  <a:srgbClr val="FF0000"/>
                </a:solidFill>
                <a:latin typeface="Times New Roman" panose="02020603050405020304" pitchFamily="18" charset="0"/>
                <a:cs typeface="Times New Roman" panose="02020603050405020304" pitchFamily="18" charset="0"/>
              </a:rPr>
              <a:t>sát lược đồ 4.3, hình 4.4,4.5 và tìm hiểu thông tin trong </a:t>
            </a:r>
            <a:r>
              <a:rPr lang="en-US" sz="4400" smtClean="0">
                <a:solidFill>
                  <a:srgbClr val="FF0000"/>
                </a:solidFill>
                <a:latin typeface="Times New Roman" panose="02020603050405020304" pitchFamily="18" charset="0"/>
                <a:cs typeface="Times New Roman" panose="02020603050405020304" pitchFamily="18" charset="0"/>
              </a:rPr>
              <a:t>mục, trình </a:t>
            </a:r>
            <a:r>
              <a:rPr lang="en-US" sz="4400">
                <a:solidFill>
                  <a:srgbClr val="FF0000"/>
                </a:solidFill>
                <a:latin typeface="Times New Roman" panose="02020603050405020304" pitchFamily="18" charset="0"/>
                <a:cs typeface="Times New Roman" panose="02020603050405020304" pitchFamily="18" charset="0"/>
              </a:rPr>
              <a:t>bày diễn biến chính của Chiến tranh thế giới thứ </a:t>
            </a:r>
            <a:r>
              <a:rPr lang="en-US" sz="4400" smtClean="0">
                <a:solidFill>
                  <a:srgbClr val="FF0000"/>
                </a:solidFill>
                <a:latin typeface="Times New Roman" panose="02020603050405020304" pitchFamily="18" charset="0"/>
                <a:cs typeface="Times New Roman" panose="02020603050405020304" pitchFamily="18" charset="0"/>
              </a:rPr>
              <a:t>hai</a:t>
            </a:r>
            <a:r>
              <a:rPr lang="en-US" sz="1400" smtClean="0"/>
              <a:t> </a:t>
            </a:r>
            <a:r>
              <a:rPr lang="en-US" sz="4000" smtClean="0">
                <a:solidFill>
                  <a:srgbClr val="FF0000"/>
                </a:solidFill>
                <a:latin typeface="Times New Roman" panose="02020603050405020304" pitchFamily="18" charset="0"/>
                <a:cs typeface="Times New Roman" panose="02020603050405020304" pitchFamily="18" charset="0"/>
              </a:rPr>
              <a:t>?</a:t>
            </a:r>
            <a:endParaRPr lang="en-US" sz="400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052" y="4399727"/>
            <a:ext cx="5431548" cy="5905495"/>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5000" y="4399728"/>
            <a:ext cx="6705600" cy="5887272"/>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21669" y="4443740"/>
            <a:ext cx="5613931" cy="5843260"/>
          </a:xfrm>
          <a:prstGeom prst="rect">
            <a:avLst/>
          </a:prstGeom>
        </p:spPr>
      </p:pic>
    </p:spTree>
    <p:extLst>
      <p:ext uri="{BB962C8B-B14F-4D97-AF65-F5344CB8AC3E}">
        <p14:creationId xmlns:p14="http://schemas.microsoft.com/office/powerpoint/2010/main" val="3168845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outVertical)">
                                      <p:cBhvr>
                                        <p:cTn id="17" dur="500"/>
                                        <p:tgtEl>
                                          <p:spTgt spid="19"/>
                                        </p:tgtEl>
                                      </p:cBhvr>
                                    </p:animEffect>
                                  </p:childTnLst>
                                </p:cTn>
                              </p:par>
                              <p:par>
                                <p:cTn id="18" presetID="16" presetClass="entr" presetSubtype="37"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out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2)">
                                      <p:cBhvr>
                                        <p:cTn id="25" dur="1500"/>
                                        <p:tgtEl>
                                          <p:spTgt spid="4"/>
                                        </p:tgtEl>
                                      </p:cBhvr>
                                    </p:animEffect>
                                  </p:childTnLst>
                                </p:cTn>
                              </p:par>
                              <p:par>
                                <p:cTn id="26" presetID="21" presetClass="entr" presetSubtype="2"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2)">
                                      <p:cBhvr>
                                        <p:cTn id="28" dur="1500"/>
                                        <p:tgtEl>
                                          <p:spTgt spid="5"/>
                                        </p:tgtEl>
                                      </p:cBhvr>
                                    </p:animEffect>
                                  </p:childTnLst>
                                </p:cTn>
                              </p:par>
                              <p:par>
                                <p:cTn id="29" presetID="21" presetClass="entr" presetSubtype="2"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2)">
                                      <p:cBhvr>
                                        <p:cTn id="3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05900" y="1028701"/>
            <a:ext cx="72890" cy="9296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p:nvSpPr>
        <p:spPr>
          <a:xfrm>
            <a:off x="228600" y="1028700"/>
            <a:ext cx="8610601" cy="2923877"/>
          </a:xfrm>
          <a:prstGeom prst="rect">
            <a:avLst/>
          </a:prstGeom>
        </p:spPr>
        <p:txBody>
          <a:bodyPr wrap="square">
            <a:spAutoFit/>
          </a:bodyPr>
          <a:lstStyle/>
          <a:p>
            <a:r>
              <a:rPr lang="en-US" sz="4000" b="1">
                <a:latin typeface="Times New Roman" panose="02020603050405020304" pitchFamily="18" charset="0"/>
                <a:ea typeface="Arial" panose="020B0604020202020204" pitchFamily="34" charset="0"/>
              </a:rPr>
              <a:t>Nhóm </a:t>
            </a:r>
            <a:r>
              <a:rPr lang="en-US" sz="4000" b="1" smtClean="0">
                <a:latin typeface="Times New Roman" panose="02020603050405020304" pitchFamily="18" charset="0"/>
                <a:ea typeface="Arial" panose="020B0604020202020204" pitchFamily="34" charset="0"/>
              </a:rPr>
              <a:t>1 và nhóm 2</a:t>
            </a:r>
            <a:r>
              <a:rPr lang="en-US" sz="4000" smtClean="0">
                <a:latin typeface="Times New Roman" panose="02020603050405020304" pitchFamily="18" charset="0"/>
                <a:ea typeface="Arial" panose="020B0604020202020204" pitchFamily="34" charset="0"/>
              </a:rPr>
              <a:t>: </a:t>
            </a:r>
          </a:p>
          <a:p>
            <a:pPr algn="just"/>
            <a:r>
              <a:rPr lang="en-US" sz="3600">
                <a:latin typeface="Times New Roman" panose="02020603050405020304" pitchFamily="18" charset="0"/>
                <a:cs typeface="Times New Roman" panose="02020603050405020304" pitchFamily="18" charset="0"/>
              </a:rPr>
              <a:t>H</a:t>
            </a:r>
            <a:r>
              <a:rPr lang="en-US" sz="3600" smtClean="0">
                <a:latin typeface="Times New Roman" panose="02020603050405020304" pitchFamily="18" charset="0"/>
                <a:cs typeface="Times New Roman" panose="02020603050405020304" pitchFamily="18" charset="0"/>
              </a:rPr>
              <a:t>oàn </a:t>
            </a:r>
            <a:r>
              <a:rPr lang="en-US" sz="3600">
                <a:latin typeface="Times New Roman" panose="02020603050405020304" pitchFamily="18" charset="0"/>
                <a:cs typeface="Times New Roman" panose="02020603050405020304" pitchFamily="18" charset="0"/>
              </a:rPr>
              <a:t>thành bảng thống kê về diễn biến chính giai đoạn I Chiến tranh thế giới thứ hai từ ngày 1-9-1939 đến tháng 11-1942: Chiến tranh bùng nổ và lan rộng khắp thế giới</a:t>
            </a:r>
          </a:p>
        </p:txBody>
      </p:sp>
      <p:sp>
        <p:nvSpPr>
          <p:cNvPr id="6" name="Rectangle 5"/>
          <p:cNvSpPr/>
          <p:nvPr/>
        </p:nvSpPr>
        <p:spPr>
          <a:xfrm>
            <a:off x="9372600" y="1028700"/>
            <a:ext cx="8956810" cy="3348609"/>
          </a:xfrm>
          <a:prstGeom prst="rect">
            <a:avLst/>
          </a:prstGeom>
        </p:spPr>
        <p:txBody>
          <a:bodyPr wrap="square">
            <a:spAutoFit/>
          </a:bodyPr>
          <a:lstStyle/>
          <a:p>
            <a:pPr indent="457200" algn="just">
              <a:lnSpc>
                <a:spcPct val="115000"/>
              </a:lnSpc>
              <a:spcAft>
                <a:spcPts val="0"/>
              </a:spcAft>
            </a:pPr>
            <a:r>
              <a:rPr lang="en-US" sz="4000" b="1">
                <a:latin typeface="Times New Roman" panose="02020603050405020304" pitchFamily="18" charset="0"/>
                <a:ea typeface="Arial" panose="020B0604020202020204" pitchFamily="34" charset="0"/>
                <a:cs typeface="Times New Roman" panose="02020603050405020304" pitchFamily="18" charset="0"/>
              </a:rPr>
              <a:t>Nhóm 3</a:t>
            </a:r>
            <a:r>
              <a:rPr lang="en-US" sz="4000" b="1" smtClean="0">
                <a:latin typeface="Times New Roman" panose="02020603050405020304" pitchFamily="18" charset="0"/>
                <a:ea typeface="Arial" panose="020B0604020202020204" pitchFamily="34" charset="0"/>
                <a:cs typeface="Times New Roman" panose="02020603050405020304" pitchFamily="18" charset="0"/>
              </a:rPr>
              <a:t> và nhóm 4</a:t>
            </a:r>
            <a:r>
              <a:rPr lang="en-US" sz="4000" b="1">
                <a:latin typeface="Times New Roman" panose="02020603050405020304" pitchFamily="18" charset="0"/>
                <a:ea typeface="Arial" panose="020B0604020202020204" pitchFamily="34" charset="0"/>
                <a:cs typeface="Times New Roman" panose="02020603050405020304" pitchFamily="18" charset="0"/>
              </a:rPr>
              <a:t>: </a:t>
            </a:r>
            <a:endParaRPr lang="en-US" sz="4000" b="1" smtClean="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3600">
                <a:latin typeface="Times New Roman" panose="02020603050405020304" pitchFamily="18" charset="0"/>
                <a:cs typeface="Times New Roman" panose="02020603050405020304" pitchFamily="18" charset="0"/>
              </a:rPr>
              <a:t>H</a:t>
            </a:r>
            <a:r>
              <a:rPr lang="en-US" sz="3600" smtClean="0">
                <a:latin typeface="Times New Roman" panose="02020603050405020304" pitchFamily="18" charset="0"/>
                <a:cs typeface="Times New Roman" panose="02020603050405020304" pitchFamily="18" charset="0"/>
              </a:rPr>
              <a:t>oàn </a:t>
            </a:r>
            <a:r>
              <a:rPr lang="en-US" sz="3600">
                <a:latin typeface="Times New Roman" panose="02020603050405020304" pitchFamily="18" charset="0"/>
                <a:cs typeface="Times New Roman" panose="02020603050405020304" pitchFamily="18" charset="0"/>
              </a:rPr>
              <a:t>thành bảng thống kê về diễn biến chính giai đoạn II Chiến tranh thế giới thứ hai từ ngày 11-1942 đến tháng 8-1945: Quân đồng minh chuyển sang phản công, chiến tranh kết thúc</a:t>
            </a:r>
            <a:endParaRPr lang="en-US" sz="6600">
              <a:latin typeface="Times New Roman" panose="02020603050405020304" pitchFamily="18" charset="0"/>
              <a:ea typeface="Arial" panose="020B0604020202020204" pitchFamily="34" charset="0"/>
              <a:cs typeface="Times New Roman" panose="02020603050405020304" pitchFamily="18" charset="0"/>
            </a:endParaRPr>
          </a:p>
        </p:txBody>
      </p:sp>
      <p:pic>
        <p:nvPicPr>
          <p:cNvPr id="7" name="ĐỒNG HỒ ĐẾM NGƯỢC 10 PHÚT CÓ ÂM THANH SỐNG ĐỘNG - 10 MINUTES COUNTDOWN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24210" y="266700"/>
            <a:ext cx="2531268" cy="1423838"/>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258818794"/>
              </p:ext>
            </p:extLst>
          </p:nvPr>
        </p:nvGraphicFramePr>
        <p:xfrm>
          <a:off x="231912" y="4205419"/>
          <a:ext cx="8607289" cy="5814880"/>
        </p:xfrm>
        <a:graphic>
          <a:graphicData uri="http://schemas.openxmlformats.org/drawingml/2006/table">
            <a:tbl>
              <a:tblPr firstRow="1" firstCol="1" bandRow="1">
                <a:tableStyleId>{22838BEF-8BB2-4498-84A7-C5851F593DF1}</a:tableStyleId>
              </a:tblPr>
              <a:tblGrid>
                <a:gridCol w="3036868">
                  <a:extLst>
                    <a:ext uri="{9D8B030D-6E8A-4147-A177-3AD203B41FA5}">
                      <a16:colId xmlns:a16="http://schemas.microsoft.com/office/drawing/2014/main" val="1743248273"/>
                    </a:ext>
                  </a:extLst>
                </a:gridCol>
                <a:gridCol w="5570421">
                  <a:extLst>
                    <a:ext uri="{9D8B030D-6E8A-4147-A177-3AD203B41FA5}">
                      <a16:colId xmlns:a16="http://schemas.microsoft.com/office/drawing/2014/main" val="1463291264"/>
                    </a:ext>
                  </a:extLst>
                </a:gridCol>
              </a:tblGrid>
              <a:tr h="720761">
                <a:tc>
                  <a:txBody>
                    <a:bodyPr/>
                    <a:lstStyle/>
                    <a:p>
                      <a:pPr algn="ctr">
                        <a:lnSpc>
                          <a:spcPct val="115000"/>
                        </a:lnSpc>
                        <a:spcAft>
                          <a:spcPts val="0"/>
                        </a:spcAft>
                      </a:pPr>
                      <a:r>
                        <a:rPr lang="en-US" sz="3200">
                          <a:effectLst/>
                          <a:latin typeface="Times New Roman" panose="02020603050405020304" pitchFamily="18" charset="0"/>
                          <a:cs typeface="Times New Roman" panose="02020603050405020304" pitchFamily="18" charset="0"/>
                        </a:rPr>
                        <a:t>Thời gian</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3200">
                          <a:effectLst/>
                          <a:latin typeface="Times New Roman" panose="02020603050405020304" pitchFamily="18" charset="0"/>
                          <a:cs typeface="Times New Roman" panose="02020603050405020304" pitchFamily="18" charset="0"/>
                        </a:rPr>
                        <a:t>Sự kiện chính</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6485014"/>
                  </a:ext>
                </a:extLst>
              </a:tr>
              <a:tr h="720761">
                <a:tc>
                  <a:txBody>
                    <a:bodyPr/>
                    <a:lstStyle/>
                    <a:p>
                      <a:pPr algn="ctr">
                        <a:lnSpc>
                          <a:spcPct val="115000"/>
                        </a:lnSpc>
                        <a:spcAft>
                          <a:spcPts val="0"/>
                        </a:spcAft>
                      </a:pPr>
                      <a:r>
                        <a:rPr lang="en-US" sz="3200" i="1">
                          <a:effectLst/>
                          <a:latin typeface="Times New Roman" panose="02020603050405020304" pitchFamily="18" charset="0"/>
                          <a:cs typeface="Times New Roman" panose="02020603050405020304" pitchFamily="18" charset="0"/>
                        </a:rPr>
                        <a:t>1-9-1939</a:t>
                      </a:r>
                      <a:endParaRPr lang="en-US" sz="32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3200">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3050921"/>
                  </a:ext>
                </a:extLst>
              </a:tr>
              <a:tr h="720761">
                <a:tc>
                  <a:txBody>
                    <a:bodyPr/>
                    <a:lstStyle/>
                    <a:p>
                      <a:pPr algn="ctr">
                        <a:lnSpc>
                          <a:spcPct val="115000"/>
                        </a:lnSpc>
                        <a:spcAft>
                          <a:spcPts val="0"/>
                        </a:spcAft>
                      </a:pPr>
                      <a:r>
                        <a:rPr lang="en-US" sz="3200" i="1">
                          <a:effectLst/>
                          <a:latin typeface="Times New Roman" panose="02020603050405020304" pitchFamily="18" charset="0"/>
                          <a:cs typeface="Times New Roman" panose="02020603050405020304" pitchFamily="18" charset="0"/>
                        </a:rPr>
                        <a:t>3-9-1939</a:t>
                      </a:r>
                      <a:endParaRPr lang="en-US" sz="32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3200">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5322577"/>
                  </a:ext>
                </a:extLst>
              </a:tr>
              <a:tr h="1490314">
                <a:tc>
                  <a:txBody>
                    <a:bodyPr/>
                    <a:lstStyle/>
                    <a:p>
                      <a:pPr algn="ctr">
                        <a:lnSpc>
                          <a:spcPct val="115000"/>
                        </a:lnSpc>
                        <a:spcAft>
                          <a:spcPts val="0"/>
                        </a:spcAft>
                      </a:pPr>
                      <a:r>
                        <a:rPr lang="en-US" sz="3200" i="1">
                          <a:effectLst/>
                          <a:latin typeface="Times New Roman" panose="02020603050405020304" pitchFamily="18" charset="0"/>
                          <a:cs typeface="Times New Roman" panose="02020603050405020304" pitchFamily="18" charset="0"/>
                        </a:rPr>
                        <a:t>Từ tháng 4 đến tháng 7-1940</a:t>
                      </a:r>
                      <a:endParaRPr lang="en-US" sz="32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3200">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3851529"/>
                  </a:ext>
                </a:extLst>
              </a:tr>
              <a:tr h="720761">
                <a:tc>
                  <a:txBody>
                    <a:bodyPr/>
                    <a:lstStyle/>
                    <a:p>
                      <a:pPr algn="ctr">
                        <a:lnSpc>
                          <a:spcPct val="115000"/>
                        </a:lnSpc>
                        <a:spcAft>
                          <a:spcPts val="0"/>
                        </a:spcAft>
                      </a:pPr>
                      <a:r>
                        <a:rPr lang="en-US" sz="3200" i="1">
                          <a:effectLst/>
                          <a:latin typeface="Times New Roman" panose="02020603050405020304" pitchFamily="18" charset="0"/>
                          <a:cs typeface="Times New Roman" panose="02020603050405020304" pitchFamily="18" charset="0"/>
                        </a:rPr>
                        <a:t>22-6-1941</a:t>
                      </a:r>
                      <a:endParaRPr lang="en-US" sz="32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3200">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4744899"/>
                  </a:ext>
                </a:extLst>
              </a:tr>
              <a:tr h="720761">
                <a:tc>
                  <a:txBody>
                    <a:bodyPr/>
                    <a:lstStyle/>
                    <a:p>
                      <a:pPr algn="ctr">
                        <a:lnSpc>
                          <a:spcPct val="115000"/>
                        </a:lnSpc>
                        <a:spcAft>
                          <a:spcPts val="0"/>
                        </a:spcAft>
                      </a:pPr>
                      <a:r>
                        <a:rPr lang="en-US" sz="3200" i="1">
                          <a:effectLst/>
                          <a:latin typeface="Times New Roman" panose="02020603050405020304" pitchFamily="18" charset="0"/>
                          <a:cs typeface="Times New Roman" panose="02020603050405020304" pitchFamily="18" charset="0"/>
                        </a:rPr>
                        <a:t>12-1941</a:t>
                      </a:r>
                      <a:endParaRPr lang="en-US" sz="32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3200">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4806592"/>
                  </a:ext>
                </a:extLst>
              </a:tr>
              <a:tr h="720761">
                <a:tc>
                  <a:txBody>
                    <a:bodyPr/>
                    <a:lstStyle/>
                    <a:p>
                      <a:pPr algn="ctr">
                        <a:lnSpc>
                          <a:spcPct val="115000"/>
                        </a:lnSpc>
                        <a:spcAft>
                          <a:spcPts val="0"/>
                        </a:spcAft>
                      </a:pPr>
                      <a:r>
                        <a:rPr lang="en-US" sz="3200" i="1">
                          <a:effectLst/>
                          <a:latin typeface="Times New Roman" panose="02020603050405020304" pitchFamily="18" charset="0"/>
                          <a:cs typeface="Times New Roman" panose="02020603050405020304" pitchFamily="18" charset="0"/>
                        </a:rPr>
                        <a:t>1-1942</a:t>
                      </a:r>
                      <a:endParaRPr lang="en-US" sz="32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3200">
                          <a:effectLst/>
                          <a:latin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54783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252186278"/>
              </p:ext>
            </p:extLst>
          </p:nvPr>
        </p:nvGraphicFramePr>
        <p:xfrm>
          <a:off x="9372600" y="4305301"/>
          <a:ext cx="8763000" cy="5714997"/>
        </p:xfrm>
        <a:graphic>
          <a:graphicData uri="http://schemas.openxmlformats.org/drawingml/2006/table">
            <a:tbl>
              <a:tblPr firstRow="1" firstCol="1" bandRow="1">
                <a:tableStyleId>{8A107856-5554-42FB-B03E-39F5DBC370BA}</a:tableStyleId>
              </a:tblPr>
              <a:tblGrid>
                <a:gridCol w="3091806">
                  <a:extLst>
                    <a:ext uri="{9D8B030D-6E8A-4147-A177-3AD203B41FA5}">
                      <a16:colId xmlns:a16="http://schemas.microsoft.com/office/drawing/2014/main" val="1539063920"/>
                    </a:ext>
                  </a:extLst>
                </a:gridCol>
                <a:gridCol w="5671194">
                  <a:extLst>
                    <a:ext uri="{9D8B030D-6E8A-4147-A177-3AD203B41FA5}">
                      <a16:colId xmlns:a16="http://schemas.microsoft.com/office/drawing/2014/main" val="581681298"/>
                    </a:ext>
                  </a:extLst>
                </a:gridCol>
              </a:tblGrid>
              <a:tr h="630259">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Thời gian</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Sự kiện chính</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5354"/>
                  </a:ext>
                </a:extLst>
              </a:tr>
              <a:tr h="1303184">
                <a:tc>
                  <a:txBody>
                    <a:bodyPr/>
                    <a:lstStyle/>
                    <a:p>
                      <a:pPr algn="ctr">
                        <a:lnSpc>
                          <a:spcPct val="115000"/>
                        </a:lnSpc>
                        <a:spcAft>
                          <a:spcPts val="0"/>
                        </a:spcAft>
                      </a:pPr>
                      <a:r>
                        <a:rPr lang="en-US" sz="2800" i="1">
                          <a:effectLst/>
                          <a:latin typeface="Times New Roman" panose="02020603050405020304" pitchFamily="18" charset="0"/>
                          <a:cs typeface="Times New Roman" panose="02020603050405020304" pitchFamily="18" charset="0"/>
                        </a:rPr>
                        <a:t>Từ tháng 11/1942 đến tháng 2-1943</a:t>
                      </a:r>
                      <a:endParaRPr lang="en-US" sz="28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8065935"/>
                  </a:ext>
                </a:extLst>
              </a:tr>
              <a:tr h="630259">
                <a:tc>
                  <a:txBody>
                    <a:bodyPr/>
                    <a:lstStyle/>
                    <a:p>
                      <a:pPr algn="ctr">
                        <a:lnSpc>
                          <a:spcPct val="115000"/>
                        </a:lnSpc>
                        <a:spcAft>
                          <a:spcPts val="0"/>
                        </a:spcAft>
                      </a:pPr>
                      <a:r>
                        <a:rPr lang="en-US" sz="2800" i="1">
                          <a:effectLst/>
                          <a:latin typeface="Times New Roman" panose="02020603050405020304" pitchFamily="18" charset="0"/>
                          <a:cs typeface="Times New Roman" panose="02020603050405020304" pitchFamily="18" charset="0"/>
                        </a:rPr>
                        <a:t>6-1944</a:t>
                      </a:r>
                      <a:endParaRPr lang="en-US" sz="28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7840231"/>
                  </a:ext>
                </a:extLst>
              </a:tr>
              <a:tr h="630259">
                <a:tc>
                  <a:txBody>
                    <a:bodyPr/>
                    <a:lstStyle/>
                    <a:p>
                      <a:pPr algn="ctr">
                        <a:lnSpc>
                          <a:spcPct val="115000"/>
                        </a:lnSpc>
                        <a:spcAft>
                          <a:spcPts val="0"/>
                        </a:spcAft>
                      </a:pPr>
                      <a:r>
                        <a:rPr lang="en-US" sz="2800" i="1">
                          <a:effectLst/>
                          <a:latin typeface="Times New Roman" panose="02020603050405020304" pitchFamily="18" charset="0"/>
                          <a:cs typeface="Times New Roman" panose="02020603050405020304" pitchFamily="18" charset="0"/>
                        </a:rPr>
                        <a:t>16-4-1945</a:t>
                      </a:r>
                      <a:endParaRPr lang="en-US" sz="28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5150996"/>
                  </a:ext>
                </a:extLst>
              </a:tr>
              <a:tr h="630259">
                <a:tc>
                  <a:txBody>
                    <a:bodyPr/>
                    <a:lstStyle/>
                    <a:p>
                      <a:pPr algn="ctr">
                        <a:lnSpc>
                          <a:spcPct val="115000"/>
                        </a:lnSpc>
                        <a:spcAft>
                          <a:spcPts val="0"/>
                        </a:spcAft>
                      </a:pPr>
                      <a:r>
                        <a:rPr lang="en-US" sz="2800" i="1">
                          <a:effectLst/>
                          <a:latin typeface="Times New Roman" panose="02020603050405020304" pitchFamily="18" charset="0"/>
                          <a:cs typeface="Times New Roman" panose="02020603050405020304" pitchFamily="18" charset="0"/>
                        </a:rPr>
                        <a:t>9-5-1945</a:t>
                      </a:r>
                      <a:endParaRPr lang="en-US" sz="28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4183525"/>
                  </a:ext>
                </a:extLst>
              </a:tr>
              <a:tr h="630259">
                <a:tc>
                  <a:txBody>
                    <a:bodyPr/>
                    <a:lstStyle/>
                    <a:p>
                      <a:pPr algn="ctr">
                        <a:lnSpc>
                          <a:spcPct val="115000"/>
                        </a:lnSpc>
                        <a:spcAft>
                          <a:spcPts val="0"/>
                        </a:spcAft>
                      </a:pPr>
                      <a:r>
                        <a:rPr lang="en-US" sz="2800" i="1">
                          <a:effectLst/>
                          <a:latin typeface="Times New Roman" panose="02020603050405020304" pitchFamily="18" charset="0"/>
                          <a:cs typeface="Times New Roman" panose="02020603050405020304" pitchFamily="18" charset="0"/>
                        </a:rPr>
                        <a:t>Ngày 6 và 8-9-1945</a:t>
                      </a:r>
                      <a:endParaRPr lang="en-US" sz="28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8107324"/>
                  </a:ext>
                </a:extLst>
              </a:tr>
              <a:tr h="630259">
                <a:tc>
                  <a:txBody>
                    <a:bodyPr/>
                    <a:lstStyle/>
                    <a:p>
                      <a:pPr algn="ctr">
                        <a:lnSpc>
                          <a:spcPct val="115000"/>
                        </a:lnSpc>
                        <a:spcAft>
                          <a:spcPts val="0"/>
                        </a:spcAft>
                      </a:pPr>
                      <a:r>
                        <a:rPr lang="en-US" sz="2800" i="1">
                          <a:effectLst/>
                          <a:latin typeface="Times New Roman" panose="02020603050405020304" pitchFamily="18" charset="0"/>
                          <a:cs typeface="Times New Roman" panose="02020603050405020304" pitchFamily="18" charset="0"/>
                        </a:rPr>
                        <a:t>8-8-1945</a:t>
                      </a:r>
                      <a:endParaRPr lang="en-US" sz="28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2481507"/>
                  </a:ext>
                </a:extLst>
              </a:tr>
              <a:tr h="630259">
                <a:tc>
                  <a:txBody>
                    <a:bodyPr/>
                    <a:lstStyle/>
                    <a:p>
                      <a:pPr algn="ctr">
                        <a:lnSpc>
                          <a:spcPct val="115000"/>
                        </a:lnSpc>
                        <a:spcAft>
                          <a:spcPts val="0"/>
                        </a:spcAft>
                      </a:pPr>
                      <a:r>
                        <a:rPr lang="en-US" sz="2800" i="1">
                          <a:effectLst/>
                          <a:latin typeface="Times New Roman" panose="02020603050405020304" pitchFamily="18" charset="0"/>
                          <a:cs typeface="Times New Roman" panose="02020603050405020304" pitchFamily="18" charset="0"/>
                        </a:rPr>
                        <a:t>15-8-1945</a:t>
                      </a:r>
                      <a:endParaRPr lang="en-US" sz="280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0348827"/>
                  </a:ext>
                </a:extLst>
              </a:tr>
            </a:tbl>
          </a:graphicData>
        </a:graphic>
      </p:graphicFrame>
      <p:sp>
        <p:nvSpPr>
          <p:cNvPr id="10" name="Rectangle 9"/>
          <p:cNvSpPr/>
          <p:nvPr/>
        </p:nvSpPr>
        <p:spPr>
          <a:xfrm>
            <a:off x="228600" y="132838"/>
            <a:ext cx="13666946" cy="769441"/>
          </a:xfrm>
          <a:prstGeom prst="rect">
            <a:avLst/>
          </a:prstGeom>
        </p:spPr>
        <p:txBody>
          <a:bodyPr wrap="none">
            <a:spAutoFit/>
          </a:bodyPr>
          <a:lstStyle/>
          <a:p>
            <a:pPr algn="just"/>
            <a:r>
              <a:rPr lang="en-US" sz="4400">
                <a:solidFill>
                  <a:srgbClr val="FF0000"/>
                </a:solidFill>
                <a:latin typeface="Times New Roman" panose="02020603050405020304" pitchFamily="18" charset="0"/>
                <a:cs typeface="Times New Roman" panose="02020603050405020304" pitchFamily="18" charset="0"/>
              </a:rPr>
              <a:t>T</a:t>
            </a:r>
            <a:r>
              <a:rPr lang="en-US" sz="4400" smtClean="0">
                <a:solidFill>
                  <a:srgbClr val="FF0000"/>
                </a:solidFill>
                <a:latin typeface="Times New Roman" panose="02020603050405020304" pitchFamily="18" charset="0"/>
                <a:cs typeface="Times New Roman" panose="02020603050405020304" pitchFamily="18" charset="0"/>
              </a:rPr>
              <a:t>rình </a:t>
            </a:r>
            <a:r>
              <a:rPr lang="en-US" sz="4400">
                <a:solidFill>
                  <a:srgbClr val="FF0000"/>
                </a:solidFill>
                <a:latin typeface="Times New Roman" panose="02020603050405020304" pitchFamily="18" charset="0"/>
                <a:cs typeface="Times New Roman" panose="02020603050405020304" pitchFamily="18" charset="0"/>
              </a:rPr>
              <a:t>bày diễn biến chính của Chiến tranh thế giới thứ hai</a:t>
            </a:r>
            <a:r>
              <a:rPr lang="en-US" sz="4400">
                <a:solidFill>
                  <a:srgbClr val="FF0000"/>
                </a:solidFill>
              </a:rPr>
              <a:t> </a:t>
            </a:r>
            <a:r>
              <a:rPr lang="en-US" sz="440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05199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8"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amond(in)">
                                      <p:cBhvr>
                                        <p:cTn id="13" dur="1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8"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amond(in)">
                                      <p:cBhvr>
                                        <p:cTn id="29" dur="1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6017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7"/>
                </p:tgtEl>
              </p:cMediaNode>
            </p:video>
          </p:childTnLst>
        </p:cTn>
      </p:par>
    </p:tnLst>
    <p:bldLst>
      <p:bldP spid="4" grpId="0" animBg="1"/>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1296</TotalTime>
  <Words>1127</Words>
  <Application>Microsoft Office PowerPoint</Application>
  <PresentationFormat>Custom</PresentationFormat>
  <Paragraphs>89</Paragraphs>
  <Slides>23</Slides>
  <Notes>5</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Impact</vt:lpstr>
      <vt:lpstr>等线</vt:lpstr>
      <vt:lpstr>Times New Roman</vt:lpstr>
      <vt:lpstr>Arial</vt:lpstr>
      <vt:lpstr>SimSun</vt:lpstr>
      <vt:lpstr>Calibri</vt:lpstr>
      <vt:lpstr>Agrandir Grand Bold</vt:lpstr>
      <vt:lpstr>Wingdings</vt:lpstr>
      <vt:lpstr>Microsoft YaHei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69</cp:revision>
  <dcterms:created xsi:type="dcterms:W3CDTF">2006-08-16T00:00:00Z</dcterms:created>
  <dcterms:modified xsi:type="dcterms:W3CDTF">2024-08-09T00:59:43Z</dcterms:modified>
  <dc:identifier>DAGJ-AOQdfw</dc:identifier>
</cp:coreProperties>
</file>