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5"/>
  </p:notesMasterIdLst>
  <p:sldIdLst>
    <p:sldId id="257" r:id="rId2"/>
    <p:sldId id="256" r:id="rId3"/>
    <p:sldId id="297" r:id="rId4"/>
    <p:sldId id="267" r:id="rId5"/>
    <p:sldId id="298" r:id="rId6"/>
    <p:sldId id="259" r:id="rId7"/>
    <p:sldId id="261" r:id="rId8"/>
    <p:sldId id="258" r:id="rId9"/>
    <p:sldId id="263" r:id="rId10"/>
    <p:sldId id="299" r:id="rId11"/>
    <p:sldId id="264" r:id="rId12"/>
    <p:sldId id="300" r:id="rId13"/>
    <p:sldId id="265" r:id="rId14"/>
    <p:sldId id="301" r:id="rId15"/>
    <p:sldId id="266" r:id="rId16"/>
    <p:sldId id="302" r:id="rId17"/>
    <p:sldId id="304" r:id="rId18"/>
    <p:sldId id="303" r:id="rId19"/>
    <p:sldId id="308" r:id="rId20"/>
    <p:sldId id="309" r:id="rId21"/>
    <p:sldId id="310" r:id="rId22"/>
    <p:sldId id="311" r:id="rId23"/>
    <p:sldId id="269" r:id="rId24"/>
    <p:sldId id="268" r:id="rId25"/>
    <p:sldId id="271" r:id="rId26"/>
    <p:sldId id="306" r:id="rId27"/>
    <p:sldId id="270" r:id="rId28"/>
    <p:sldId id="272" r:id="rId29"/>
    <p:sldId id="273" r:id="rId30"/>
    <p:sldId id="307" r:id="rId31"/>
    <p:sldId id="275" r:id="rId32"/>
    <p:sldId id="274" r:id="rId33"/>
    <p:sldId id="260" r:id="rId34"/>
  </p:sldIdLst>
  <p:sldSz cx="9144000" cy="5143500" type="screen16x9"/>
  <p:notesSz cx="6858000" cy="9144000"/>
  <p:embeddedFontLst>
    <p:embeddedFont>
      <p:font typeface="Cambria Math" panose="02040503050406030204" pitchFamily="18" charset="0"/>
      <p:regular r:id="rId36"/>
    </p:embeddedFont>
    <p:embeddedFont>
      <p:font typeface="Comfortaa" panose="020B0604020202020204" charset="0"/>
      <p:regular r:id="rId37"/>
      <p:bold r:id="rId38"/>
    </p:embeddedFont>
    <p:embeddedFont>
      <p:font typeface="Permanent Marker" panose="020B0604020202020204" charset="0"/>
      <p:regular r:id="rId39"/>
    </p:embeddedFont>
    <p:embeddedFont>
      <p:font typeface="Microsoft YaHei" panose="020B0503020204020204" pitchFamily="34" charset="-122"/>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F16C23-F156-4804-8C23-DA408BAEA00D}">
  <a:tblStyle styleId="{5EF16C23-F156-4804-8C23-DA408BAEA0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914568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42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19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06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27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20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38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311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89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16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6039a3cf85_1_14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6039a3cf85_1_14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70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49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96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6039a3cf85_1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6039a3cf85_1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277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5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6039a3cf85_1_14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6039a3cf85_1_14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65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6085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61f1f213bd_3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61f1f213bd_3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295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6039a3cf85_1_14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6039a3cf85_1_14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4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45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6039a3cf85_1_14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6039a3cf85_1_14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270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6039a3cf85_1_14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6039a3cf85_1_14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144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6039a3cf85_1_14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6039a3cf85_1_14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74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61f1f213bd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61f1f213bd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1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60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75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30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039a3cf8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6039a3cf8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234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42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92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039a3cf85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6039a3cf85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57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IX COLUMNS">
  <p:cSld name="BLANK_4">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2" name="Rectangle 1"/>
          <p:cNvSpPr/>
          <p:nvPr/>
        </p:nvSpPr>
        <p:spPr>
          <a:xfrm>
            <a:off x="2740951" y="74428"/>
            <a:ext cx="355578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a:ln/>
                <a:solidFill>
                  <a:schemeClr val="accent4"/>
                </a:solidFill>
                <a:effectLst/>
                <a:latin typeface="Times New Roman" panose="02020603050405020304" pitchFamily="18" charset="0"/>
                <a:cs typeface="Times New Roman" panose="02020603050405020304" pitchFamily="18" charset="0"/>
              </a:rPr>
              <a:t>KHỞI ĐỘNG</a:t>
            </a:r>
          </a:p>
        </p:txBody>
      </p:sp>
      <p:sp>
        <p:nvSpPr>
          <p:cNvPr id="5" name="Rectangle 4"/>
          <p:cNvSpPr/>
          <p:nvPr/>
        </p:nvSpPr>
        <p:spPr>
          <a:xfrm>
            <a:off x="127591" y="948636"/>
            <a:ext cx="8782493" cy="3719288"/>
          </a:xfrm>
          <a:prstGeom prst="rect">
            <a:avLst/>
          </a:prstGeom>
        </p:spPr>
        <p:txBody>
          <a:bodyPr wrap="square">
            <a:spAutoFit/>
          </a:bodyPr>
          <a:lstStyle/>
          <a:p>
            <a:pPr algn="just">
              <a:lnSpc>
                <a:spcPct val="110000"/>
              </a:lnSpc>
            </a:pPr>
            <a:r>
              <a:rPr lang="vi-VN" sz="2400" dirty="0">
                <a:latin typeface="Times New Roman" panose="02020603050405020304" pitchFamily="18" charset="0"/>
                <a:cs typeface="Times New Roman" panose="02020603050405020304" pitchFamily="18" charset="0"/>
              </a:rPr>
              <a:t>Ở các thế kỉ </a:t>
            </a:r>
            <a:r>
              <a:rPr lang="vi-VN" sz="2400" dirty="0" smtClean="0">
                <a:latin typeface="Times New Roman" panose="02020603050405020304" pitchFamily="18" charset="0"/>
                <a:cs typeface="Times New Roman" panose="02020603050405020304" pitchFamily="18" charset="0"/>
              </a:rPr>
              <a:t>XVI-XVI</a:t>
            </a:r>
            <a:r>
              <a:rPr lang="en-US" sz="2400" smtClean="0">
                <a:latin typeface="Times New Roman" panose="02020603050405020304" pitchFamily="18" charset="0"/>
                <a:cs typeface="Times New Roman" panose="02020603050405020304" pitchFamily="18" charset="0"/>
              </a:rPr>
              <a:t>I</a:t>
            </a:r>
            <a:r>
              <a:rPr lang="vi-VN" sz="2400" smtClean="0">
                <a:latin typeface="Times New Roman" panose="02020603050405020304" pitchFamily="18" charset="0"/>
                <a:cs typeface="Times New Roman" panose="02020603050405020304" pitchFamily="18" charset="0"/>
              </a:rPr>
              <a:t>I</a:t>
            </a:r>
            <a:r>
              <a:rPr lang="vi-VN" sz="2400">
                <a:latin typeface="Times New Roman" panose="02020603050405020304" pitchFamily="18" charset="0"/>
                <a:cs typeface="Times New Roman" panose="02020603050405020304" pitchFamily="18" charset="0"/>
              </a:rPr>
              <a:t>, trong dân gian phổ biến những câu sau:</a:t>
            </a:r>
          </a:p>
          <a:p>
            <a:pPr algn="ctr">
              <a:lnSpc>
                <a:spcPct val="110000"/>
              </a:lnSpc>
            </a:pPr>
            <a:r>
              <a:rPr lang="vi-VN" sz="2400" i="1" dirty="0">
                <a:latin typeface="Times New Roman" panose="02020603050405020304" pitchFamily="18" charset="0"/>
                <a:cs typeface="Times New Roman" panose="02020603050405020304" pitchFamily="18" charset="0"/>
              </a:rPr>
              <a:t>Ước gì anh lấy được nàng,</a:t>
            </a:r>
          </a:p>
          <a:p>
            <a:pPr algn="ctr">
              <a:lnSpc>
                <a:spcPct val="110000"/>
              </a:lnSpc>
            </a:pPr>
            <a:r>
              <a:rPr lang="vi-VN" sz="2400" i="1" dirty="0">
                <a:latin typeface="Times New Roman" panose="02020603050405020304" pitchFamily="18" charset="0"/>
                <a:cs typeface="Times New Roman" panose="02020603050405020304" pitchFamily="18" charset="0"/>
              </a:rPr>
              <a:t>Để anh mua gạch Bát Tràng về xây;</a:t>
            </a:r>
            <a:endParaRPr lang="en-US" sz="2400" i="1" dirty="0">
              <a:latin typeface="Times New Roman" panose="02020603050405020304" pitchFamily="18" charset="0"/>
              <a:cs typeface="Times New Roman" panose="02020603050405020304" pitchFamily="18" charset="0"/>
            </a:endParaRPr>
          </a:p>
          <a:p>
            <a:pPr algn="ctr">
              <a:lnSpc>
                <a:spcPct val="110000"/>
              </a:lnSpc>
            </a:pPr>
            <a:endParaRPr lang="vi-VN" sz="2400" i="1" dirty="0">
              <a:latin typeface="Times New Roman" panose="02020603050405020304" pitchFamily="18" charset="0"/>
              <a:cs typeface="Times New Roman" panose="02020603050405020304" pitchFamily="18" charset="0"/>
            </a:endParaRPr>
          </a:p>
          <a:p>
            <a:pPr algn="ctr">
              <a:lnSpc>
                <a:spcPct val="110000"/>
              </a:lnSpc>
            </a:pPr>
            <a:r>
              <a:rPr lang="vi-VN" sz="2400" i="1" dirty="0">
                <a:latin typeface="Times New Roman" panose="02020603050405020304" pitchFamily="18" charset="0"/>
                <a:cs typeface="Times New Roman" panose="02020603050405020304" pitchFamily="18" charset="0"/>
              </a:rPr>
              <a:t>Thứ nhất Kinh Kì,</a:t>
            </a:r>
          </a:p>
          <a:p>
            <a:pPr algn="ctr">
              <a:lnSpc>
                <a:spcPct val="110000"/>
              </a:lnSpc>
            </a:pPr>
            <a:r>
              <a:rPr lang="vi-VN" sz="2400" i="1" dirty="0">
                <a:latin typeface="Times New Roman" panose="02020603050405020304" pitchFamily="18" charset="0"/>
                <a:cs typeface="Times New Roman" panose="02020603050405020304" pitchFamily="18" charset="0"/>
              </a:rPr>
              <a:t>Thứ nhì Phố Hiến.</a:t>
            </a:r>
          </a:p>
          <a:p>
            <a:pPr algn="just">
              <a:lnSpc>
                <a:spcPct val="110000"/>
              </a:lnSpc>
            </a:pPr>
            <a:r>
              <a:rPr lang="vi-VN" sz="2400" dirty="0">
                <a:latin typeface="Times New Roman" panose="02020603050405020304" pitchFamily="18" charset="0"/>
                <a:cs typeface="Times New Roman" panose="02020603050405020304" pitchFamily="18" charset="0"/>
              </a:rPr>
              <a:t>Những câu trên nhắc đến địa danh nào và phản ánh nội dung gì? Từ đó, hãy chia sẻ thêm những hiểu biết của em về tình hình kinh tế, văn hóa Đại Việt trong các thế kỉ XVI-XVIII.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7" name="Group 6"/>
          <p:cNvGrpSpPr/>
          <p:nvPr/>
        </p:nvGrpSpPr>
        <p:grpSpPr>
          <a:xfrm>
            <a:off x="0" y="275860"/>
            <a:ext cx="2647507" cy="1372187"/>
            <a:chOff x="822441" y="1056618"/>
            <a:chExt cx="3567322" cy="2039380"/>
          </a:xfrm>
        </p:grpSpPr>
        <p:pic>
          <p:nvPicPr>
            <p:cNvPr id="8" name="Picture 7"/>
            <p:cNvPicPr>
              <a:picLocks noChangeAspect="1"/>
            </p:cNvPicPr>
            <p:nvPr/>
          </p:nvPicPr>
          <p:blipFill rotWithShape="1">
            <a:blip r:embed="rId3">
              <a:extLst/>
            </a:blip>
            <a:srcRect l="50809" t="9016"/>
            <a:stretch/>
          </p:blipFill>
          <p:spPr>
            <a:xfrm>
              <a:off x="2524128" y="1056618"/>
              <a:ext cx="1865635" cy="2039380"/>
            </a:xfrm>
            <a:prstGeom prst="rect">
              <a:avLst/>
            </a:prstGeom>
          </p:spPr>
        </p:pic>
        <p:pic>
          <p:nvPicPr>
            <p:cNvPr id="9" name="Picture 8"/>
            <p:cNvPicPr>
              <a:picLocks noChangeAspect="1"/>
            </p:cNvPicPr>
            <p:nvPr/>
          </p:nvPicPr>
          <p:blipFill rotWithShape="1">
            <a:blip r:embed="rId4">
              <a:extLst/>
            </a:blip>
            <a:srcRect t="9016" r="50589"/>
            <a:stretch/>
          </p:blipFill>
          <p:spPr>
            <a:xfrm>
              <a:off x="822441" y="1056618"/>
              <a:ext cx="1873966" cy="2039380"/>
            </a:xfrm>
            <a:prstGeom prst="rect">
              <a:avLst/>
            </a:prstGeom>
          </p:spPr>
        </p:pic>
      </p:grpSp>
      <p:sp>
        <p:nvSpPr>
          <p:cNvPr id="2" name="Rectangle 1"/>
          <p:cNvSpPr/>
          <p:nvPr/>
        </p:nvSpPr>
        <p:spPr>
          <a:xfrm>
            <a:off x="3019646" y="197912"/>
            <a:ext cx="5866802" cy="4893647"/>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Tìm hiểu thông tin mục 1.b và quan sát hình 9.1 SGK, thảo luận cặp đôi và thực hiện yêu cầu:</a:t>
            </a:r>
          </a:p>
          <a:p>
            <a:pPr algn="just">
              <a:lnSpc>
                <a:spcPct val="130000"/>
              </a:lnSpc>
            </a:pPr>
            <a:r>
              <a:rPr lang="en-US" sz="2400">
                <a:latin typeface="Times New Roman" panose="02020603050405020304" pitchFamily="18" charset="0"/>
                <a:cs typeface="Times New Roman" panose="02020603050405020304" pitchFamily="18" charset="0"/>
              </a:rPr>
              <a:t>	Câu 1: Em có nhận xét gì về kĩ thuật sản xuất gốm nói riêng và sản xuất thủ công nghiệp của Đại Việt nói chung trong các thế kỉ XVI-XVIII?</a:t>
            </a:r>
          </a:p>
          <a:p>
            <a:pPr algn="just">
              <a:lnSpc>
                <a:spcPct val="130000"/>
              </a:lnSpc>
            </a:pPr>
            <a:r>
              <a:rPr lang="en-US" sz="2400">
                <a:latin typeface="Times New Roman" panose="02020603050405020304" pitchFamily="18" charset="0"/>
                <a:cs typeface="Times New Roman" panose="02020603050405020304" pitchFamily="18" charset="0"/>
              </a:rPr>
              <a:t>	Câu 2: Nêu dẫn chứng thể hiện sự phát triển của thủ công nghiệp Đại Việt trong các thế kỉ XVI-XVIII.</a:t>
            </a:r>
          </a:p>
        </p:txBody>
      </p:sp>
      <p:pic>
        <p:nvPicPr>
          <p:cNvPr id="3" name="Picture 2"/>
          <p:cNvPicPr>
            <a:picLocks noChangeAspect="1"/>
          </p:cNvPicPr>
          <p:nvPr/>
        </p:nvPicPr>
        <p:blipFill>
          <a:blip r:embed="rId5"/>
          <a:stretch>
            <a:fillRect/>
          </a:stretch>
        </p:blipFill>
        <p:spPr>
          <a:xfrm>
            <a:off x="563525" y="1716373"/>
            <a:ext cx="2456121" cy="3375186"/>
          </a:xfrm>
          <a:prstGeom prst="rect">
            <a:avLst/>
          </a:prstGeom>
        </p:spPr>
      </p:pic>
    </p:spTree>
    <p:extLst>
      <p:ext uri="{BB962C8B-B14F-4D97-AF65-F5344CB8AC3E}">
        <p14:creationId xmlns:p14="http://schemas.microsoft.com/office/powerpoint/2010/main" val="12698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25" name="Group 24"/>
          <p:cNvGrpSpPr/>
          <p:nvPr/>
        </p:nvGrpSpPr>
        <p:grpSpPr>
          <a:xfrm>
            <a:off x="0" y="275860"/>
            <a:ext cx="2647507" cy="1372187"/>
            <a:chOff x="822441" y="1056618"/>
            <a:chExt cx="3567322" cy="2039380"/>
          </a:xfrm>
        </p:grpSpPr>
        <p:pic>
          <p:nvPicPr>
            <p:cNvPr id="26" name="Picture 25"/>
            <p:cNvPicPr>
              <a:picLocks noChangeAspect="1"/>
            </p:cNvPicPr>
            <p:nvPr/>
          </p:nvPicPr>
          <p:blipFill rotWithShape="1">
            <a:blip r:embed="rId3">
              <a:extLst/>
            </a:blip>
            <a:srcRect l="50809" t="9016"/>
            <a:stretch/>
          </p:blipFill>
          <p:spPr>
            <a:xfrm>
              <a:off x="2524128" y="1056618"/>
              <a:ext cx="1865635" cy="2039380"/>
            </a:xfrm>
            <a:prstGeom prst="rect">
              <a:avLst/>
            </a:prstGeom>
          </p:spPr>
        </p:pic>
        <p:pic>
          <p:nvPicPr>
            <p:cNvPr id="27" name="Picture 26"/>
            <p:cNvPicPr>
              <a:picLocks noChangeAspect="1"/>
            </p:cNvPicPr>
            <p:nvPr/>
          </p:nvPicPr>
          <p:blipFill rotWithShape="1">
            <a:blip r:embed="rId4">
              <a:extLst/>
            </a:blip>
            <a:srcRect t="9016" r="50589"/>
            <a:stretch/>
          </p:blipFill>
          <p:spPr>
            <a:xfrm>
              <a:off x="822441" y="1056618"/>
              <a:ext cx="1873966" cy="2039380"/>
            </a:xfrm>
            <a:prstGeom prst="rect">
              <a:avLst/>
            </a:prstGeom>
          </p:spPr>
        </p:pic>
      </p:grpSp>
      <p:sp>
        <p:nvSpPr>
          <p:cNvPr id="9" name="Rectangle 8"/>
          <p:cNvSpPr/>
          <p:nvPr/>
        </p:nvSpPr>
        <p:spPr>
          <a:xfrm>
            <a:off x="2796362" y="680484"/>
            <a:ext cx="6207055" cy="1532727"/>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Câu 1: Em có nhận xét gì về kĩ thuật sản xuất gốm nói riêng và sản xuất thủ công nghiệp của Đại Việt nói chung trong các thế kỉ XVI-XVIII?</a:t>
            </a:r>
          </a:p>
        </p:txBody>
      </p:sp>
      <p:sp>
        <p:nvSpPr>
          <p:cNvPr id="10" name="Rectangle 9"/>
          <p:cNvSpPr/>
          <p:nvPr/>
        </p:nvSpPr>
        <p:spPr>
          <a:xfrm>
            <a:off x="695387" y="2802699"/>
            <a:ext cx="8048846" cy="1532727"/>
          </a:xfrm>
          <a:prstGeom prst="rect">
            <a:avLst/>
          </a:prstGeom>
          <a:ln>
            <a:solidFill>
              <a:schemeClr val="accent1">
                <a:lumMod val="75000"/>
              </a:schemeClr>
            </a:solidFill>
            <a:prstDash val="lgDashDot"/>
          </a:ln>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Trình độ kĩ thuật sản xuất gốm </a:t>
            </a:r>
            <a:r>
              <a:rPr lang="en-US" sz="2400" b="1">
                <a:solidFill>
                  <a:srgbClr val="FF0000"/>
                </a:solidFill>
                <a:latin typeface="Times New Roman" panose="02020603050405020304" pitchFamily="18" charset="0"/>
                <a:cs typeface="Times New Roman" panose="02020603050405020304" pitchFamily="18" charset="0"/>
              </a:rPr>
              <a:t>tinh xảo</a:t>
            </a:r>
            <a:r>
              <a:rPr lang="en-US" sz="2400">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điêu luyện</a:t>
            </a:r>
            <a:r>
              <a:rPr lang="en-US" sz="2400">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độc đáo</a:t>
            </a:r>
            <a:r>
              <a:rPr lang="en-US" sz="2400">
                <a:latin typeface="Times New Roman" panose="02020603050405020304" pitchFamily="18" charset="0"/>
                <a:cs typeface="Times New Roman" panose="02020603050405020304" pitchFamily="18" charset="0"/>
              </a:rPr>
              <a:t>... và </a:t>
            </a:r>
            <a:r>
              <a:rPr lang="en-US" sz="2400" b="1">
                <a:solidFill>
                  <a:srgbClr val="FF0000"/>
                </a:solidFill>
                <a:latin typeface="Times New Roman" panose="02020603050405020304" pitchFamily="18" charset="0"/>
                <a:cs typeface="Times New Roman" panose="02020603050405020304" pitchFamily="18" charset="0"/>
              </a:rPr>
              <a:t>sản xuất thủ công nghiệp </a:t>
            </a:r>
            <a:r>
              <a:rPr lang="en-US" sz="2400">
                <a:latin typeface="Times New Roman" panose="02020603050405020304" pitchFamily="18" charset="0"/>
                <a:cs typeface="Times New Roman" panose="02020603050405020304" pitchFamily="18" charset="0"/>
              </a:rPr>
              <a:t>của Đại Việt trong thời kì này </a:t>
            </a:r>
            <a:r>
              <a:rPr lang="en-US" sz="2400" b="1">
                <a:solidFill>
                  <a:srgbClr val="FF0000"/>
                </a:solidFill>
                <a:latin typeface="Times New Roman" panose="02020603050405020304" pitchFamily="18" charset="0"/>
                <a:cs typeface="Times New Roman" panose="02020603050405020304" pitchFamily="18" charset="0"/>
              </a:rPr>
              <a:t>rất phát triển</a:t>
            </a:r>
            <a:r>
              <a:rPr lang="en-US" sz="24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25" name="Group 24"/>
          <p:cNvGrpSpPr/>
          <p:nvPr/>
        </p:nvGrpSpPr>
        <p:grpSpPr>
          <a:xfrm>
            <a:off x="0" y="275860"/>
            <a:ext cx="2647507" cy="1372187"/>
            <a:chOff x="822441" y="1056618"/>
            <a:chExt cx="3567322" cy="2039380"/>
          </a:xfrm>
        </p:grpSpPr>
        <p:pic>
          <p:nvPicPr>
            <p:cNvPr id="26" name="Picture 25"/>
            <p:cNvPicPr>
              <a:picLocks noChangeAspect="1"/>
            </p:cNvPicPr>
            <p:nvPr/>
          </p:nvPicPr>
          <p:blipFill rotWithShape="1">
            <a:blip r:embed="rId3">
              <a:extLst/>
            </a:blip>
            <a:srcRect l="50809" t="9016"/>
            <a:stretch/>
          </p:blipFill>
          <p:spPr>
            <a:xfrm>
              <a:off x="2524128" y="1056618"/>
              <a:ext cx="1865635" cy="2039380"/>
            </a:xfrm>
            <a:prstGeom prst="rect">
              <a:avLst/>
            </a:prstGeom>
          </p:spPr>
        </p:pic>
        <p:pic>
          <p:nvPicPr>
            <p:cNvPr id="27" name="Picture 26"/>
            <p:cNvPicPr>
              <a:picLocks noChangeAspect="1"/>
            </p:cNvPicPr>
            <p:nvPr/>
          </p:nvPicPr>
          <p:blipFill rotWithShape="1">
            <a:blip r:embed="rId4">
              <a:extLst/>
            </a:blip>
            <a:srcRect t="9016" r="50589"/>
            <a:stretch/>
          </p:blipFill>
          <p:spPr>
            <a:xfrm>
              <a:off x="822441" y="1056618"/>
              <a:ext cx="1873966" cy="2039380"/>
            </a:xfrm>
            <a:prstGeom prst="rect">
              <a:avLst/>
            </a:prstGeom>
          </p:spPr>
        </p:pic>
      </p:grpSp>
      <p:sp>
        <p:nvSpPr>
          <p:cNvPr id="9" name="Rectangle 8"/>
          <p:cNvSpPr/>
          <p:nvPr/>
        </p:nvSpPr>
        <p:spPr>
          <a:xfrm>
            <a:off x="2945219" y="361507"/>
            <a:ext cx="5858539" cy="1532727"/>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Câu 2: Nêu dẫn chứng thể hiện sự phát triển của thủ công nghiệp Đại Việt trong các thế kỉ XVI-XVIII.</a:t>
            </a:r>
          </a:p>
        </p:txBody>
      </p:sp>
      <p:sp>
        <p:nvSpPr>
          <p:cNvPr id="10" name="Rectangle 9"/>
          <p:cNvSpPr/>
          <p:nvPr/>
        </p:nvSpPr>
        <p:spPr>
          <a:xfrm>
            <a:off x="529270" y="2026522"/>
            <a:ext cx="8048846" cy="2925224"/>
          </a:xfrm>
          <a:prstGeom prst="rect">
            <a:avLst/>
          </a:prstGeom>
          <a:ln>
            <a:solidFill>
              <a:schemeClr val="accent1">
                <a:lumMod val="75000"/>
              </a:schemeClr>
            </a:solidFill>
            <a:prstDash val="lgDashDot"/>
          </a:ln>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Các nghề thủ công trong nhân dân phát triển mạnh mẽ hơn như: dệt vải lụa, đồ gốm, rèn sắt, đúc đồng, dệt chiếu, làm giấy,…</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Nhiều làng nghề thủ công nổi tiếng như: làng gồm Thổ Hà (Bắc Giang), Bát Tràng (Hà Nội); làng dệt La Khê (Hà Nội), rèn sắt Nho Lâm (Nghệ An), Hiền Lương, Phú Bài (Huế); làng làm mía đường ở Quảng Nam.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75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5" name="Rectangle 4"/>
          <p:cNvSpPr/>
          <p:nvPr/>
        </p:nvSpPr>
        <p:spPr>
          <a:xfrm>
            <a:off x="163817" y="1388240"/>
            <a:ext cx="3040912" cy="2012859"/>
          </a:xfrm>
          <a:prstGeom prst="rect">
            <a:avLst/>
          </a:prstGeom>
          <a:ln>
            <a:solidFill>
              <a:schemeClr val="accent4">
                <a:lumMod val="60000"/>
                <a:lumOff val="40000"/>
              </a:schemeClr>
            </a:solidFill>
          </a:ln>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Duy trì hoạt động của các quan xưởng để phục vụ nhu cầu của vua quan, binh lính.</a:t>
            </a:r>
          </a:p>
        </p:txBody>
      </p:sp>
      <p:sp>
        <p:nvSpPr>
          <p:cNvPr id="18" name="Rectangle 17"/>
          <p:cNvSpPr/>
          <p:nvPr/>
        </p:nvSpPr>
        <p:spPr>
          <a:xfrm>
            <a:off x="3047819" y="344395"/>
            <a:ext cx="2743059" cy="461665"/>
          </a:xfrm>
          <a:prstGeom prst="rect">
            <a:avLst/>
          </a:prstGeom>
        </p:spPr>
        <p:txBody>
          <a:bodyPr wrap="none">
            <a:spAutoFit/>
          </a:bodyPr>
          <a:lstStyle/>
          <a:p>
            <a:r>
              <a:rPr lang="en-US" sz="2400" b="1">
                <a:latin typeface="Times New Roman" panose="02020603050405020304" pitchFamily="18" charset="0"/>
                <a:ea typeface="Arial" panose="020B0604020202020204" pitchFamily="34" charset="0"/>
              </a:rPr>
              <a:t>b) Thủ công nghiệp</a:t>
            </a:r>
            <a:endParaRPr lang="en-US" sz="240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410" y="0"/>
            <a:ext cx="764239" cy="716474"/>
          </a:xfrm>
          <a:prstGeom prst="rect">
            <a:avLst/>
          </a:prstGeom>
        </p:spPr>
      </p:pic>
      <p:pic>
        <p:nvPicPr>
          <p:cNvPr id="21" name="Picture 20"/>
          <p:cNvPicPr>
            <a:picLocks noChangeAspect="1"/>
          </p:cNvPicPr>
          <p:nvPr/>
        </p:nvPicPr>
        <p:blipFill>
          <a:blip r:embed="rId4"/>
          <a:stretch>
            <a:fillRect/>
          </a:stretch>
        </p:blipFill>
        <p:spPr>
          <a:xfrm>
            <a:off x="3324265" y="1388240"/>
            <a:ext cx="2225356" cy="3058070"/>
          </a:xfrm>
          <a:prstGeom prst="rect">
            <a:avLst/>
          </a:prstGeom>
        </p:spPr>
      </p:pic>
      <p:sp>
        <p:nvSpPr>
          <p:cNvPr id="22" name="Rectangle 21"/>
          <p:cNvSpPr/>
          <p:nvPr/>
        </p:nvSpPr>
        <p:spPr>
          <a:xfrm>
            <a:off x="5549621" y="1388240"/>
            <a:ext cx="3317358" cy="2973122"/>
          </a:xfrm>
          <a:prstGeom prst="rect">
            <a:avLst/>
          </a:prstGeom>
          <a:ln>
            <a:solidFill>
              <a:schemeClr val="accent4">
                <a:lumMod val="60000"/>
                <a:lumOff val="40000"/>
              </a:schemeClr>
            </a:solidFill>
          </a:ln>
        </p:spPr>
        <p:txBody>
          <a:bodyPr wrap="square">
            <a:spAutoFit/>
          </a:bodyPr>
          <a:lstStyle/>
          <a:p>
            <a:pPr algn="just">
              <a:lnSpc>
                <a:spcPct val="130000"/>
              </a:lnSpc>
            </a:pPr>
            <a:r>
              <a:rPr lang="vi-VN" sz="2400">
                <a:latin typeface="Times New Roman" panose="02020603050405020304" pitchFamily="18" charset="0"/>
                <a:cs typeface="Times New Roman" panose="02020603050405020304" pitchFamily="18" charset="0"/>
              </a:rPr>
              <a:t>Nghề thủ công trong nhân dân: phát triển mạnh mẽ với những làng nghề nổi tiếng khắp Đàng Trong và Đàng Ngoài.</a:t>
            </a:r>
          </a:p>
        </p:txBody>
      </p:sp>
      <p:cxnSp>
        <p:nvCxnSpPr>
          <p:cNvPr id="17" name="Straight Arrow Connector 16"/>
          <p:cNvCxnSpPr>
            <a:stCxn id="18" idx="2"/>
          </p:cNvCxnSpPr>
          <p:nvPr/>
        </p:nvCxnSpPr>
        <p:spPr>
          <a:xfrm flipH="1">
            <a:off x="1648047" y="806060"/>
            <a:ext cx="2771302" cy="469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419349" y="806060"/>
            <a:ext cx="2651302" cy="492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3" name="Rectangle 2"/>
          <p:cNvSpPr/>
          <p:nvPr/>
        </p:nvSpPr>
        <p:spPr>
          <a:xfrm>
            <a:off x="2626791" y="1967106"/>
            <a:ext cx="6422065" cy="2492990"/>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ìm hiểu thông tin mục 1.c, khai thác tư liệu 1,</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2 và quan sát hình 9.2,</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9.3 SGK, làm việc cá nhân để trả lời câu hỏi: Hãy nêu những nét chính về tình hình thương nghiệp của Đại Việt trong các thế kỉ XVI-XVIII</a:t>
            </a:r>
            <a:endParaRPr lang="en-US" sz="2400">
              <a:latin typeface="Times New Roman" panose="02020603050405020304" pitchFamily="18" charset="0"/>
              <a:cs typeface="Times New Roman" panose="02020603050405020304" pitchFamily="18" charset="0"/>
            </a:endParaRPr>
          </a:p>
        </p:txBody>
      </p:sp>
      <p:pic>
        <p:nvPicPr>
          <p:cNvPr id="91" name="Picture 90"/>
          <p:cNvPicPr>
            <a:picLocks noChangeAspect="1"/>
          </p:cNvPicPr>
          <p:nvPr/>
        </p:nvPicPr>
        <p:blipFill rotWithShape="1">
          <a:blip r:embed="rId3">
            <a:extLst/>
          </a:blip>
          <a:srcRect t="9016" r="50589"/>
          <a:stretch/>
        </p:blipFill>
        <p:spPr>
          <a:xfrm>
            <a:off x="0" y="-85060"/>
            <a:ext cx="2626791" cy="2591686"/>
          </a:xfrm>
          <a:prstGeom prst="rect">
            <a:avLst/>
          </a:prstGeom>
        </p:spPr>
      </p:pic>
    </p:spTree>
    <p:extLst>
      <p:ext uri="{BB962C8B-B14F-4D97-AF65-F5344CB8AC3E}">
        <p14:creationId xmlns:p14="http://schemas.microsoft.com/office/powerpoint/2010/main" val="220900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1889" y="302766"/>
            <a:ext cx="7789627" cy="1545880"/>
          </a:xfrm>
          <a:prstGeom prst="rect">
            <a:avLst/>
          </a:prstGeom>
        </p:spPr>
      </p:pic>
      <p:pic>
        <p:nvPicPr>
          <p:cNvPr id="5" name="Picture 4"/>
          <p:cNvPicPr>
            <a:picLocks noChangeAspect="1"/>
          </p:cNvPicPr>
          <p:nvPr/>
        </p:nvPicPr>
        <p:blipFill>
          <a:blip r:embed="rId4"/>
          <a:stretch>
            <a:fillRect/>
          </a:stretch>
        </p:blipFill>
        <p:spPr>
          <a:xfrm>
            <a:off x="951888" y="2374238"/>
            <a:ext cx="7789628" cy="228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47566" y="2114929"/>
            <a:ext cx="4638095" cy="3028571"/>
          </a:xfrm>
          <a:prstGeom prst="rect">
            <a:avLst/>
          </a:prstGeom>
        </p:spPr>
      </p:pic>
      <p:pic>
        <p:nvPicPr>
          <p:cNvPr id="2" name="Picture 1"/>
          <p:cNvPicPr>
            <a:picLocks noChangeAspect="1"/>
          </p:cNvPicPr>
          <p:nvPr/>
        </p:nvPicPr>
        <p:blipFill>
          <a:blip r:embed="rId4"/>
          <a:stretch>
            <a:fillRect/>
          </a:stretch>
        </p:blipFill>
        <p:spPr>
          <a:xfrm>
            <a:off x="215667" y="191386"/>
            <a:ext cx="4398863" cy="2573335"/>
          </a:xfrm>
          <a:prstGeom prst="rect">
            <a:avLst/>
          </a:prstGeom>
        </p:spPr>
      </p:pic>
    </p:spTree>
    <p:extLst>
      <p:ext uri="{BB962C8B-B14F-4D97-AF65-F5344CB8AC3E}">
        <p14:creationId xmlns:p14="http://schemas.microsoft.com/office/powerpoint/2010/main" val="38211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7819" y="344395"/>
            <a:ext cx="2523448" cy="461665"/>
          </a:xfrm>
          <a:prstGeom prst="rect">
            <a:avLst/>
          </a:prstGeom>
        </p:spPr>
        <p:txBody>
          <a:bodyPr wrap="none">
            <a:spAutoFit/>
          </a:bodyPr>
          <a:lstStyle/>
          <a:p>
            <a:r>
              <a:rPr lang="en-US" sz="2400" b="1">
                <a:latin typeface="Times New Roman" panose="02020603050405020304" pitchFamily="18" charset="0"/>
                <a:ea typeface="Arial" panose="020B0604020202020204" pitchFamily="34" charset="0"/>
              </a:rPr>
              <a:t>c) Thương nghiệp</a:t>
            </a:r>
            <a:endParaRPr lang="en-US" sz="240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410" y="0"/>
            <a:ext cx="764239" cy="716474"/>
          </a:xfrm>
          <a:prstGeom prst="rect">
            <a:avLst/>
          </a:prstGeom>
        </p:spPr>
      </p:pic>
      <p:sp>
        <p:nvSpPr>
          <p:cNvPr id="14" name="Rectangle 13"/>
          <p:cNvSpPr/>
          <p:nvPr/>
        </p:nvSpPr>
        <p:spPr>
          <a:xfrm>
            <a:off x="114438" y="1184491"/>
            <a:ext cx="4680846" cy="940066"/>
          </a:xfrm>
          <a:prstGeom prst="rect">
            <a:avLst/>
          </a:prstGeom>
          <a:ln>
            <a:solidFill>
              <a:srgbClr val="00B050"/>
            </a:solidFill>
          </a:ln>
        </p:spPr>
        <p:txBody>
          <a:bodyPr wrap="square">
            <a:spAutoFit/>
          </a:bodyPr>
          <a:lstStyle/>
          <a:p>
            <a:pPr algn="just">
              <a:lnSpc>
                <a:spcPct val="120000"/>
              </a:lnSpc>
            </a:pPr>
            <a:r>
              <a:rPr lang="vi-VN" sz="2400">
                <a:latin typeface="Times New Roman" panose="02020603050405020304" pitchFamily="18" charset="0"/>
                <a:cs typeface="Times New Roman" panose="02020603050405020304" pitchFamily="18" charset="0"/>
              </a:rPr>
              <a:t>Buôn bán trong nước mở rộng qua hệ thống các chợ.</a:t>
            </a:r>
          </a:p>
        </p:txBody>
      </p:sp>
      <p:sp>
        <p:nvSpPr>
          <p:cNvPr id="15" name="Rectangle 14"/>
          <p:cNvSpPr/>
          <p:nvPr/>
        </p:nvSpPr>
        <p:spPr>
          <a:xfrm>
            <a:off x="114438" y="2314716"/>
            <a:ext cx="4680846" cy="535531"/>
          </a:xfrm>
          <a:prstGeom prst="rect">
            <a:avLst/>
          </a:prstGeom>
          <a:ln>
            <a:solidFill>
              <a:srgbClr val="00B050"/>
            </a:solidFill>
          </a:ln>
        </p:spPr>
        <p:txBody>
          <a:bodyPr wrap="square">
            <a:spAutoFit/>
          </a:bodyPr>
          <a:lstStyle/>
          <a:p>
            <a:pPr algn="just">
              <a:lnSpc>
                <a:spcPct val="120000"/>
              </a:lnSpc>
            </a:pPr>
            <a:r>
              <a:rPr lang="vi-VN" sz="2400">
                <a:latin typeface="Times New Roman" panose="02020603050405020304" pitchFamily="18" charset="0"/>
                <a:cs typeface="Times New Roman" panose="02020603050405020304" pitchFamily="18" charset="0"/>
              </a:rPr>
              <a:t>Buôn bán với nước ngoài phát triển. </a:t>
            </a:r>
            <a:endParaRPr lang="en-US" sz="2400">
              <a:latin typeface="Times New Roman" panose="02020603050405020304" pitchFamily="18" charset="0"/>
              <a:cs typeface="Times New Roman" panose="02020603050405020304" pitchFamily="18" charset="0"/>
            </a:endParaRPr>
          </a:p>
        </p:txBody>
      </p:sp>
      <p:sp>
        <p:nvSpPr>
          <p:cNvPr id="16" name="Rectangle 15"/>
          <p:cNvSpPr/>
          <p:nvPr/>
        </p:nvSpPr>
        <p:spPr>
          <a:xfrm>
            <a:off x="114438" y="3015370"/>
            <a:ext cx="4680846" cy="1826462"/>
          </a:xfrm>
          <a:prstGeom prst="rect">
            <a:avLst/>
          </a:prstGeom>
          <a:ln>
            <a:solidFill>
              <a:srgbClr val="00B050"/>
            </a:solidFill>
          </a:ln>
        </p:spPr>
        <p:txBody>
          <a:bodyPr wrap="square">
            <a:spAutoFit/>
          </a:bodyPr>
          <a:lstStyle/>
          <a:p>
            <a:pPr algn="just">
              <a:lnSpc>
                <a:spcPct val="120000"/>
              </a:lnSpc>
            </a:pPr>
            <a:r>
              <a:rPr lang="vi-VN" sz="2400">
                <a:latin typeface="Times New Roman" panose="02020603050405020304" pitchFamily="18" charset="0"/>
                <a:cs typeface="Times New Roman" panose="02020603050405020304" pitchFamily="18" charset="0"/>
              </a:rPr>
              <a:t>Nửa sau thế kỉ XVIII, các thành thị dần suy tàn do chính sách hạn chế ngoại thương của chính quyền phong kiến.</a:t>
            </a:r>
          </a:p>
        </p:txBody>
      </p:sp>
      <p:sp>
        <p:nvSpPr>
          <p:cNvPr id="17" name="Rectangle 16"/>
          <p:cNvSpPr/>
          <p:nvPr/>
        </p:nvSpPr>
        <p:spPr>
          <a:xfrm>
            <a:off x="5167424" y="1184491"/>
            <a:ext cx="3806456" cy="3156057"/>
          </a:xfrm>
          <a:prstGeom prst="rect">
            <a:avLst/>
          </a:prstGeom>
          <a:ln>
            <a:solidFill>
              <a:srgbClr val="00B050"/>
            </a:solidFill>
          </a:ln>
        </p:spPr>
        <p:txBody>
          <a:bodyPr wrap="square">
            <a:spAutoFit/>
          </a:bodyPr>
          <a:lstStyle/>
          <a:p>
            <a:pPr algn="just">
              <a:lnSpc>
                <a:spcPct val="120000"/>
              </a:lnSpc>
            </a:pPr>
            <a:r>
              <a:rPr lang="vi-VN" sz="2400">
                <a:latin typeface="Times New Roman" panose="02020603050405020304" pitchFamily="18" charset="0"/>
                <a:cs typeface="Times New Roman" panose="02020603050405020304" pitchFamily="18" charset="0"/>
              </a:rPr>
              <a:t>Các đô thị hưng thịnh và trở thành trung tâm buôn bán lớn, nơi giao thương lớn với các thương nhân nước ngoài như: Thăng Long, Phố Hiến, Thanh Hà, Hội An, Gia Định…</a:t>
            </a:r>
          </a:p>
        </p:txBody>
      </p:sp>
    </p:spTree>
    <p:extLst>
      <p:ext uri="{BB962C8B-B14F-4D97-AF65-F5344CB8AC3E}">
        <p14:creationId xmlns:p14="http://schemas.microsoft.com/office/powerpoint/2010/main" val="27241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2" name="Rounded Rectangular Callout 11"/>
          <p:cNvSpPr/>
          <p:nvPr/>
        </p:nvSpPr>
        <p:spPr>
          <a:xfrm>
            <a:off x="3710097" y="397043"/>
            <a:ext cx="4475747" cy="1925052"/>
          </a:xfrm>
          <a:prstGeom prst="wedgeRoundRectCallout">
            <a:avLst>
              <a:gd name="adj1" fmla="val -83073"/>
              <a:gd name="adj2" fmla="val 165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Vì sao trong hai thế kỉ XVII-XVIII, các đô thị lại khởi sắc và có nhiều thương nhân đến giao thương? </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rotWithShape="1">
          <a:blip r:embed="rId3">
            <a:extLst/>
          </a:blip>
          <a:srcRect t="9016" r="50589"/>
          <a:stretch/>
        </p:blipFill>
        <p:spPr>
          <a:xfrm>
            <a:off x="361506" y="2551815"/>
            <a:ext cx="2626791" cy="2591686"/>
          </a:xfrm>
          <a:prstGeom prst="rect">
            <a:avLst/>
          </a:prstGeom>
        </p:spPr>
      </p:pic>
    </p:spTree>
    <p:extLst>
      <p:ext uri="{BB962C8B-B14F-4D97-AF65-F5344CB8AC3E}">
        <p14:creationId xmlns:p14="http://schemas.microsoft.com/office/powerpoint/2010/main" val="80585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9" name="Picture 19">
            <a:extLst>
              <a:ext uri="{FF2B5EF4-FFF2-40B4-BE49-F238E27FC236}">
                <a16:creationId xmlns:a16="http://schemas.microsoft.com/office/drawing/2014/main" xmlns="" id="{C0535A89-BAD9-0003-A840-36F67D9DDA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31774" y="948451"/>
            <a:ext cx="2950715" cy="3269491"/>
          </a:xfrm>
          <a:prstGeom prst="rect">
            <a:avLst/>
          </a:prstGeom>
        </p:spPr>
      </p:pic>
      <p:sp>
        <p:nvSpPr>
          <p:cNvPr id="10" name="Rectangle 9"/>
          <p:cNvSpPr/>
          <p:nvPr/>
        </p:nvSpPr>
        <p:spPr>
          <a:xfrm>
            <a:off x="233916" y="156117"/>
            <a:ext cx="6220046" cy="769441"/>
          </a:xfrm>
          <a:prstGeom prst="rect">
            <a:avLst/>
          </a:prstGeom>
          <a:noFill/>
        </p:spPr>
        <p:txBody>
          <a:bodyPr wrap="square" lIns="91440" tIns="45720" rIns="91440" bIns="45720">
            <a:spAutoFit/>
          </a:bodyPr>
          <a:lstStyle/>
          <a:p>
            <a:pPr lvl="0" algn="ctr">
              <a:buClr>
                <a:schemeClr val="dk1"/>
              </a:buClr>
              <a:buSzPts val="1100"/>
            </a:pP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376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13" name="Group 12"/>
          <p:cNvGrpSpPr/>
          <p:nvPr/>
        </p:nvGrpSpPr>
        <p:grpSpPr>
          <a:xfrm>
            <a:off x="5932181" y="284890"/>
            <a:ext cx="3279102" cy="2604147"/>
            <a:chOff x="392278" y="3014969"/>
            <a:chExt cx="3279102" cy="2604147"/>
          </a:xfrm>
        </p:grpSpPr>
        <p:pic>
          <p:nvPicPr>
            <p:cNvPr id="6" name="Picture 5"/>
            <p:cNvPicPr>
              <a:picLocks noChangeAspect="1"/>
            </p:cNvPicPr>
            <p:nvPr/>
          </p:nvPicPr>
          <p:blipFill>
            <a:blip r:embed="rId3"/>
            <a:stretch>
              <a:fillRect/>
            </a:stretch>
          </p:blipFill>
          <p:spPr>
            <a:xfrm>
              <a:off x="788852" y="3014969"/>
              <a:ext cx="2485955" cy="1722411"/>
            </a:xfrm>
            <a:prstGeom prst="rect">
              <a:avLst/>
            </a:prstGeom>
          </p:spPr>
        </p:pic>
        <p:sp>
          <p:nvSpPr>
            <p:cNvPr id="10" name="TextBox 9"/>
            <p:cNvSpPr txBox="1"/>
            <p:nvPr/>
          </p:nvSpPr>
          <p:spPr>
            <a:xfrm>
              <a:off x="392278" y="4849675"/>
              <a:ext cx="3279102" cy="769441"/>
            </a:xfrm>
            <a:prstGeom prst="rect">
              <a:avLst/>
            </a:prstGeom>
            <a:noFill/>
          </p:spPr>
          <p:txBody>
            <a:bodyPr wrap="square" rtlCol="0">
              <a:spAutoFit/>
            </a:bodyPr>
            <a:lstStyle/>
            <a:p>
              <a:pPr algn="ctr"/>
              <a:r>
                <a:rPr lang="vi-VN" sz="2200">
                  <a:latin typeface="Times New Roman" panose="02020603050405020304" pitchFamily="18" charset="0"/>
                  <a:cs typeface="Times New Roman" panose="02020603050405020304" pitchFamily="18" charset="0"/>
                </a:rPr>
                <a:t>Phố Hiến (nay thuộc tỉnh Hưng Yên)</a:t>
              </a:r>
            </a:p>
          </p:txBody>
        </p:sp>
      </p:grpSp>
      <p:grpSp>
        <p:nvGrpSpPr>
          <p:cNvPr id="11" name="Group 10"/>
          <p:cNvGrpSpPr/>
          <p:nvPr/>
        </p:nvGrpSpPr>
        <p:grpSpPr>
          <a:xfrm>
            <a:off x="0" y="284890"/>
            <a:ext cx="3053517" cy="2310602"/>
            <a:chOff x="217428" y="320842"/>
            <a:chExt cx="3053517" cy="2310602"/>
          </a:xfrm>
        </p:grpSpPr>
        <p:pic>
          <p:nvPicPr>
            <p:cNvPr id="5" name="Picture 4"/>
            <p:cNvPicPr>
              <a:picLocks noChangeAspect="1"/>
            </p:cNvPicPr>
            <p:nvPr/>
          </p:nvPicPr>
          <p:blipFill>
            <a:blip r:embed="rId4"/>
            <a:stretch>
              <a:fillRect/>
            </a:stretch>
          </p:blipFill>
          <p:spPr>
            <a:xfrm>
              <a:off x="410576" y="320842"/>
              <a:ext cx="2667223" cy="1778149"/>
            </a:xfrm>
            <a:prstGeom prst="rect">
              <a:avLst/>
            </a:prstGeom>
          </p:spPr>
        </p:pic>
        <p:sp>
          <p:nvSpPr>
            <p:cNvPr id="8" name="TextBox 7"/>
            <p:cNvSpPr txBox="1"/>
            <p:nvPr/>
          </p:nvSpPr>
          <p:spPr>
            <a:xfrm>
              <a:off x="217428" y="2098991"/>
              <a:ext cx="3053517" cy="532453"/>
            </a:xfrm>
            <a:prstGeom prst="rect">
              <a:avLst/>
            </a:prstGeom>
            <a:noFill/>
          </p:spPr>
          <p:txBody>
            <a:bodyPr wrap="square" rtlCol="0">
              <a:spAutoFit/>
            </a:bodyPr>
            <a:lstStyle/>
            <a:p>
              <a:pPr algn="ctr">
                <a:lnSpc>
                  <a:spcPct val="130000"/>
                </a:lnSpc>
              </a:pPr>
              <a:r>
                <a:rPr lang="en-US" sz="2200">
                  <a:latin typeface="Times New Roman" panose="02020603050405020304" pitchFamily="18" charset="0"/>
                  <a:cs typeface="Times New Roman" panose="02020603050405020304" pitchFamily="18" charset="0"/>
                </a:rPr>
                <a:t>G</a:t>
              </a:r>
              <a:r>
                <a:rPr lang="vi-VN" sz="2200">
                  <a:latin typeface="Times New Roman" panose="02020603050405020304" pitchFamily="18" charset="0"/>
                  <a:cs typeface="Times New Roman" panose="02020603050405020304" pitchFamily="18" charset="0"/>
                </a:rPr>
                <a:t>ốm Bát Tràng (Hà Nội)</a:t>
              </a:r>
            </a:p>
          </p:txBody>
        </p:sp>
      </p:grpSp>
      <p:grpSp>
        <p:nvGrpSpPr>
          <p:cNvPr id="12" name="Group 11"/>
          <p:cNvGrpSpPr/>
          <p:nvPr/>
        </p:nvGrpSpPr>
        <p:grpSpPr>
          <a:xfrm>
            <a:off x="3053517" y="275954"/>
            <a:ext cx="3275238" cy="2613083"/>
            <a:chOff x="4850547" y="331873"/>
            <a:chExt cx="3275238" cy="2613083"/>
          </a:xfrm>
        </p:grpSpPr>
        <p:pic>
          <p:nvPicPr>
            <p:cNvPr id="7" name="Picture 6"/>
            <p:cNvPicPr>
              <a:picLocks noChangeAspect="1"/>
            </p:cNvPicPr>
            <p:nvPr/>
          </p:nvPicPr>
          <p:blipFill>
            <a:blip r:embed="rId5"/>
            <a:stretch>
              <a:fillRect/>
            </a:stretch>
          </p:blipFill>
          <p:spPr>
            <a:xfrm>
              <a:off x="5065991" y="331873"/>
              <a:ext cx="2845038" cy="1778149"/>
            </a:xfrm>
            <a:prstGeom prst="rect">
              <a:avLst/>
            </a:prstGeom>
          </p:spPr>
        </p:pic>
        <p:sp>
          <p:nvSpPr>
            <p:cNvPr id="9" name="TextBox 8"/>
            <p:cNvSpPr txBox="1"/>
            <p:nvPr/>
          </p:nvSpPr>
          <p:spPr>
            <a:xfrm>
              <a:off x="4850547" y="2175515"/>
              <a:ext cx="3275238" cy="769441"/>
            </a:xfrm>
            <a:prstGeom prst="rect">
              <a:avLst/>
            </a:prstGeom>
            <a:noFill/>
          </p:spPr>
          <p:txBody>
            <a:bodyPr wrap="square" rtlCol="0">
              <a:spAutoFit/>
            </a:bodyPr>
            <a:lstStyle/>
            <a:p>
              <a:pPr algn="ctr"/>
              <a:r>
                <a:rPr lang="vi-VN" sz="2200">
                  <a:latin typeface="Times New Roman" panose="02020603050405020304" pitchFamily="18" charset="0"/>
                  <a:cs typeface="Times New Roman" panose="02020603050405020304" pitchFamily="18" charset="0"/>
                </a:rPr>
                <a:t>Kinh Kì là Thăng Long xưa (Thủ đô Hà Nội)</a:t>
              </a:r>
            </a:p>
          </p:txBody>
        </p:sp>
      </p:grpSp>
      <p:sp>
        <p:nvSpPr>
          <p:cNvPr id="268" name="Rectangle 267"/>
          <p:cNvSpPr/>
          <p:nvPr/>
        </p:nvSpPr>
        <p:spPr>
          <a:xfrm>
            <a:off x="193148" y="3001332"/>
            <a:ext cx="8822515" cy="1808957"/>
          </a:xfrm>
          <a:prstGeom prst="rect">
            <a:avLst/>
          </a:prstGeom>
        </p:spPr>
        <p:txBody>
          <a:bodyPr wrap="square">
            <a:spAutoFit/>
          </a:bodyPr>
          <a:lstStyle/>
          <a:p>
            <a:pPr algn="just">
              <a:lnSpc>
                <a:spcPct val="130000"/>
              </a:lnSpc>
            </a:pPr>
            <a:r>
              <a:rPr lang="vi-VN" sz="2200">
                <a:latin typeface="Cambria Math" panose="02040503050406030204" pitchFamily="18" charset="0"/>
                <a:ea typeface="Cambria Math" panose="02040503050406030204" pitchFamily="18" charset="0"/>
                <a:cs typeface="Times New Roman" panose="02020603050405020304" pitchFamily="18" charset="0"/>
              </a:rPr>
              <a:t>⟶</a:t>
            </a:r>
            <a:r>
              <a:rPr lang="en-US" sz="2200">
                <a:latin typeface="Cambria Math" panose="02040503050406030204" pitchFamily="18" charset="0"/>
                <a:ea typeface="Cambria Math" panose="02040503050406030204" pitchFamily="18" charset="0"/>
                <a:cs typeface="Times New Roman" panose="02020603050405020304" pitchFamily="18" charset="0"/>
              </a:rPr>
              <a:t> </a:t>
            </a:r>
            <a:r>
              <a:rPr lang="en-US" sz="2200">
                <a:latin typeface="Times New Roman" panose="02020603050405020304" pitchFamily="18" charset="0"/>
                <a:ea typeface="Cambria Math" panose="02040503050406030204" pitchFamily="18" charset="0"/>
                <a:cs typeface="Times New Roman" panose="02020603050405020304" pitchFamily="18" charset="0"/>
              </a:rPr>
              <a:t>P</a:t>
            </a:r>
            <a:r>
              <a:rPr lang="vi-VN" sz="2200">
                <a:latin typeface="Times New Roman" panose="02020603050405020304" pitchFamily="18" charset="0"/>
                <a:cs typeface="Times New Roman" panose="02020603050405020304" pitchFamily="18" charset="0"/>
              </a:rPr>
              <a:t>hản ánh </a:t>
            </a:r>
            <a:r>
              <a:rPr lang="en-US" sz="2200">
                <a:latin typeface="Times New Roman" panose="02020603050405020304" pitchFamily="18" charset="0"/>
                <a:cs typeface="Times New Roman" panose="02020603050405020304" pitchFamily="18" charset="0"/>
              </a:rPr>
              <a:t>sự</a:t>
            </a:r>
            <a:r>
              <a:rPr lang="vi-VN" sz="2200">
                <a:latin typeface="Times New Roman" panose="02020603050405020304" pitchFamily="18" charset="0"/>
                <a:cs typeface="Times New Roman" panose="02020603050405020304" pitchFamily="18" charset="0"/>
              </a:rPr>
              <a:t> phát triển thủ công nghiệp và thương nghiệp nước ta thời kì này. Kinh Kì, Phố Hiến là những nơi buôn bán sầm uất, tấp nập của nước ta; gốm Bát Tràng (Hà Nội) nổi tiếng trong và ngoài nước. Tình hình kinh tế, văn hóa của Đại Việt trong các thế kỉ XVI-XVIII có những bước phát triển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8"/>
                                        </p:tgtEl>
                                        <p:attrNameLst>
                                          <p:attrName>style.visibility</p:attrName>
                                        </p:attrNameLst>
                                      </p:cBhvr>
                                      <p:to>
                                        <p:strVal val="visible"/>
                                      </p:to>
                                    </p:set>
                                    <p:animEffect transition="in" filter="barn(inVertical)">
                                      <p:cBhvr>
                                        <p:cTn id="22"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Rectangle 2"/>
          <p:cNvSpPr/>
          <p:nvPr/>
        </p:nvSpPr>
        <p:spPr>
          <a:xfrm>
            <a:off x="3257480" y="175392"/>
            <a:ext cx="3709670" cy="461665"/>
          </a:xfrm>
          <a:prstGeom prst="rect">
            <a:avLst/>
          </a:prstGeom>
        </p:spPr>
        <p:txBody>
          <a:bodyPr wrap="none">
            <a:spAutoFit/>
          </a:bodyPr>
          <a:lstStyle/>
          <a:p>
            <a:r>
              <a:rPr lang="en-US" sz="2400" b="1" dirty="0" err="1">
                <a:latin typeface="Times New Roman" panose="02020603050405020304" pitchFamily="18" charset="0"/>
                <a:ea typeface="Arial" panose="020B0604020202020204" pitchFamily="34" charset="0"/>
              </a:rPr>
              <a:t>Hoàn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thành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phiếu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tập</a:t>
            </a:r>
            <a:r>
              <a:rPr lang="en-US" sz="2400" b="1" dirty="0">
                <a:latin typeface="Times New Roman" panose="02020603050405020304" pitchFamily="18" charset="0"/>
                <a:ea typeface="Arial" panose="020B0604020202020204" pitchFamily="34" charset="0"/>
              </a:rPr>
              <a:t>:</a:t>
            </a:r>
            <a:endParaRPr lang="en-US" sz="2400" b="1" dirty="0"/>
          </a:p>
        </p:txBody>
      </p:sp>
      <p:pic>
        <p:nvPicPr>
          <p:cNvPr id="38" name="Picture 37"/>
          <p:cNvPicPr>
            <a:picLocks noChangeAspect="1"/>
          </p:cNvPicPr>
          <p:nvPr/>
        </p:nvPicPr>
        <p:blipFill rotWithShape="1">
          <a:blip r:embed="rId3">
            <a:extLst/>
          </a:blip>
          <a:srcRect t="9016" r="50589"/>
          <a:stretch/>
        </p:blipFill>
        <p:spPr>
          <a:xfrm>
            <a:off x="168442" y="1297172"/>
            <a:ext cx="2026902" cy="199981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5219457"/>
              </p:ext>
            </p:extLst>
          </p:nvPr>
        </p:nvGraphicFramePr>
        <p:xfrm>
          <a:off x="2365453" y="1043734"/>
          <a:ext cx="6131640" cy="1682496"/>
        </p:xfrm>
        <a:graphic>
          <a:graphicData uri="http://schemas.openxmlformats.org/drawingml/2006/table">
            <a:tbl>
              <a:tblPr firstRow="1" firstCol="1" bandRow="1"/>
              <a:tblGrid>
                <a:gridCol w="1150567">
                  <a:extLst>
                    <a:ext uri="{9D8B030D-6E8A-4147-A177-3AD203B41FA5}">
                      <a16:colId xmlns:a16="http://schemas.microsoft.com/office/drawing/2014/main" xmlns="" val="3363237000"/>
                    </a:ext>
                  </a:extLst>
                </a:gridCol>
                <a:gridCol w="2442409">
                  <a:extLst>
                    <a:ext uri="{9D8B030D-6E8A-4147-A177-3AD203B41FA5}">
                      <a16:colId xmlns:a16="http://schemas.microsoft.com/office/drawing/2014/main" xmlns="" val="4180989305"/>
                    </a:ext>
                  </a:extLst>
                </a:gridCol>
                <a:gridCol w="2538664">
                  <a:extLst>
                    <a:ext uri="{9D8B030D-6E8A-4147-A177-3AD203B41FA5}">
                      <a16:colId xmlns:a16="http://schemas.microsoft.com/office/drawing/2014/main" xmlns="" val="2606288816"/>
                    </a:ext>
                  </a:extLst>
                </a:gridCol>
              </a:tblGrid>
              <a:tr h="136788">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Lĩnh vực</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Sự chuyển biến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65754282"/>
                  </a:ext>
                </a:extLst>
              </a:tr>
              <a:tr h="246496">
                <a:tc rowSpan="3">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Nông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25955646"/>
                  </a:ext>
                </a:extLst>
              </a:tr>
              <a:tr h="194534">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Thủ công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123547413"/>
                  </a:ext>
                </a:extLst>
              </a:tr>
              <a:tr h="203798">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Thương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321155650"/>
                  </a:ext>
                </a:extLst>
              </a:tr>
            </a:tbl>
          </a:graphicData>
        </a:graphic>
      </p:graphicFrame>
    </p:spTree>
    <p:extLst>
      <p:ext uri="{BB962C8B-B14F-4D97-AF65-F5344CB8AC3E}">
        <p14:creationId xmlns:p14="http://schemas.microsoft.com/office/powerpoint/2010/main" val="22555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56412" y="96012"/>
          <a:ext cx="8795083" cy="5047488"/>
        </p:xfrm>
        <a:graphic>
          <a:graphicData uri="http://schemas.openxmlformats.org/drawingml/2006/table">
            <a:tbl>
              <a:tblPr firstRow="1" firstCol="1" bandRow="1"/>
              <a:tblGrid>
                <a:gridCol w="561908">
                  <a:extLst>
                    <a:ext uri="{9D8B030D-6E8A-4147-A177-3AD203B41FA5}">
                      <a16:colId xmlns:a16="http://schemas.microsoft.com/office/drawing/2014/main" xmlns="" val="4229711516"/>
                    </a:ext>
                  </a:extLst>
                </a:gridCol>
                <a:gridCol w="1038308">
                  <a:extLst>
                    <a:ext uri="{9D8B030D-6E8A-4147-A177-3AD203B41FA5}">
                      <a16:colId xmlns:a16="http://schemas.microsoft.com/office/drawing/2014/main" xmlns="" val="2307420065"/>
                    </a:ext>
                  </a:extLst>
                </a:gridCol>
                <a:gridCol w="7194867">
                  <a:extLst>
                    <a:ext uri="{9D8B030D-6E8A-4147-A177-3AD203B41FA5}">
                      <a16:colId xmlns:a16="http://schemas.microsoft.com/office/drawing/2014/main" xmlns="" val="1362226531"/>
                    </a:ext>
                  </a:extLst>
                </a:gridCol>
              </a:tblGrid>
              <a:tr h="81558">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 </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Lĩnh vực</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Sự</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chuyển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biến</a:t>
                      </a:r>
                      <a:endParaRPr lang="en-US" sz="1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042054763"/>
                  </a:ext>
                </a:extLst>
              </a:tr>
              <a:tr h="570905">
                <a:tc rowSpan="3">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Kinh</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tế</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Nông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sút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nghiêm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lấn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chiếm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thiên</a:t>
                      </a:r>
                      <a:r>
                        <a:rPr lang="en-US" sz="1800" dirty="0">
                          <a:effectLst/>
                          <a:latin typeface="Times New Roman" panose="02020603050405020304" pitchFamily="18" charset="0"/>
                          <a:cs typeface="Times New Roman" panose="02020603050405020304" pitchFamily="18" charset="0"/>
                        </a:rPr>
                        <a:t> tai, </a:t>
                      </a:r>
                      <a:r>
                        <a:rPr lang="en-US" sz="1800" dirty="0" err="1">
                          <a:effectLst/>
                          <a:latin typeface="Times New Roman" panose="02020603050405020304" pitchFamily="18" charset="0"/>
                          <a:cs typeface="Times New Roman" panose="02020603050405020304" pitchFamily="18" charset="0"/>
                        </a:rPr>
                        <a:t>mất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mùa</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triển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hóa</a:t>
                      </a:r>
                      <a:r>
                        <a:rPr lang="en-US" sz="1800" dirty="0">
                          <a:effectLst/>
                          <a:latin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cs typeface="Times New Roman" panose="02020603050405020304" pitchFamily="18" charset="0"/>
                        </a:rPr>
                        <a:t>mất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87088823"/>
                  </a:ext>
                </a:extLst>
              </a:tr>
              <a:tr h="407789">
                <a:tc vMerge="1">
                  <a:txBody>
                    <a:bodyPr/>
                    <a:lstStyle/>
                    <a:p>
                      <a:endParaRPr lang="en-US"/>
                    </a:p>
                  </a:txBody>
                  <a:tcPr/>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Thủ</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công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Duy trì hoạt động của các quan xưởng để phục vụ nhu cầu của vua quan, binh lính.</a:t>
                      </a: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Nghề thủ công trong nhân dân: Phát triển mạnh mẽ với những làng nghề nổi tiếng khắp Đàng Trong và Đàng Ngoài.</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849048974"/>
                  </a:ext>
                </a:extLst>
              </a:tr>
              <a:tr h="652462">
                <a:tc vMerge="1">
                  <a:txBody>
                    <a:bodyPr/>
                    <a:lstStyle/>
                    <a:p>
                      <a:endParaRPr lang="en-US"/>
                    </a:p>
                  </a:txBody>
                  <a:tcPr/>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Thương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rộng</a:t>
                      </a:r>
                      <a:r>
                        <a:rPr lang="en-US" sz="1800" dirty="0">
                          <a:effectLst/>
                          <a:latin typeface="Times New Roman" panose="02020603050405020304" pitchFamily="18" charset="0"/>
                          <a:cs typeface="Times New Roman" panose="02020603050405020304" pitchFamily="18" charset="0"/>
                        </a:rPr>
                        <a:t> qua </a:t>
                      </a:r>
                      <a:r>
                        <a:rPr lang="en-US" sz="1800" dirty="0" err="1">
                          <a:effectLst/>
                          <a:latin typeface="Times New Roman" panose="02020603050405020304" pitchFamily="18" charset="0"/>
                          <a:cs typeface="Times New Roman" panose="02020603050405020304" pitchFamily="18" charset="0"/>
                        </a:rPr>
                        <a:t>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chợ</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triển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Thăng</a:t>
                      </a:r>
                      <a:r>
                        <a:rPr lang="en-US" sz="1800" dirty="0">
                          <a:effectLst/>
                          <a:latin typeface="Times New Roman" panose="02020603050405020304" pitchFamily="18" charset="0"/>
                          <a:cs typeface="Times New Roman" panose="02020603050405020304" pitchFamily="18" charset="0"/>
                        </a:rPr>
                        <a:t> Long, </a:t>
                      </a:r>
                      <a:r>
                        <a:rPr lang="en-US" sz="1800" dirty="0" err="1">
                          <a:effectLst/>
                          <a:latin typeface="Times New Roman" panose="02020603050405020304" pitchFamily="18" charset="0"/>
                          <a:cs typeface="Times New Roman" panose="02020603050405020304" pitchFamily="18" charset="0"/>
                        </a:rPr>
                        <a:t>Phố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Hiến</a:t>
                      </a:r>
                      <a:r>
                        <a:rPr lang="en-US" sz="1800" dirty="0">
                          <a:effectLst/>
                          <a:latin typeface="Times New Roman" panose="02020603050405020304" pitchFamily="18" charset="0"/>
                          <a:cs typeface="Times New Roman" panose="02020603050405020304" pitchFamily="18" charset="0"/>
                        </a:rPr>
                        <a:t>, Thanh </a:t>
                      </a:r>
                      <a:r>
                        <a:rPr lang="en-US" sz="1800" dirty="0" err="1">
                          <a:effectLst/>
                          <a:latin typeface="Times New Roman" panose="02020603050405020304" pitchFamily="18" charset="0"/>
                          <a:cs typeface="Times New Roman" panose="02020603050405020304" pitchFamily="18" charset="0"/>
                        </a:rPr>
                        <a:t>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Hội</a:t>
                      </a:r>
                      <a:r>
                        <a:rPr lang="en-US" sz="1800" dirty="0">
                          <a:effectLst/>
                          <a:latin typeface="Times New Roman" panose="02020603050405020304" pitchFamily="18" charset="0"/>
                          <a:cs typeface="Times New Roman" panose="02020603050405020304" pitchFamily="18" charset="0"/>
                        </a:rPr>
                        <a:t> An, Gia </a:t>
                      </a:r>
                      <a:r>
                        <a:rPr lang="en-US" sz="1800" dirty="0" err="1">
                          <a:effectLst/>
                          <a:latin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Nửa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kỉ</a:t>
                      </a:r>
                      <a:r>
                        <a:rPr lang="en-US" sz="1800" dirty="0">
                          <a:effectLst/>
                          <a:latin typeface="Times New Roman" panose="02020603050405020304" pitchFamily="18" charset="0"/>
                          <a:cs typeface="Times New Roman" panose="02020603050405020304" pitchFamily="18" charset="0"/>
                        </a:rPr>
                        <a:t> XVIII,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tàn</a:t>
                      </a:r>
                      <a:r>
                        <a:rPr lang="en-US" sz="1800" dirty="0">
                          <a:effectLst/>
                          <a:latin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cs typeface="Times New Roman" panose="02020603050405020304" pitchFamily="18" charset="0"/>
                        </a:rPr>
                        <a:t>chính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96362085"/>
                  </a:ext>
                </a:extLst>
              </a:tr>
            </a:tbl>
          </a:graphicData>
        </a:graphic>
      </p:graphicFrame>
    </p:spTree>
    <p:extLst>
      <p:ext uri="{BB962C8B-B14F-4D97-AF65-F5344CB8AC3E}">
        <p14:creationId xmlns:p14="http://schemas.microsoft.com/office/powerpoint/2010/main" val="3820888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069" y="238982"/>
            <a:ext cx="8373979" cy="151426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10000"/>
              </a:lnSpc>
            </a:pPr>
            <a:r>
              <a:rPr lang="en-US" sz="2800" b="1" dirty="0">
                <a:ln/>
                <a:solidFill>
                  <a:srgbClr val="FF0000"/>
                </a:solidFill>
                <a:latin typeface="Times New Roman" panose="02020603050405020304" pitchFamily="18" charset="0"/>
                <a:cs typeface="Times New Roman" panose="02020603050405020304" pitchFamily="18" charset="0"/>
              </a:rPr>
              <a:t>BÀI 9: TÌNH HÌNH KINH TẾ, VĂN HÓA, TÔN GIÁO TRONG CÁC THẾ KỈ  XVI-XVIII</a:t>
            </a:r>
          </a:p>
          <a:p>
            <a:pPr algn="ctr">
              <a:lnSpc>
                <a:spcPct val="110000"/>
              </a:lnSpc>
            </a:pP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i="1" dirty="0" err="1">
                <a:ln/>
                <a:solidFill>
                  <a:srgbClr val="FF0000"/>
                </a:solidFill>
                <a:latin typeface="Times New Roman" panose="02020603050405020304" pitchFamily="18" charset="0"/>
                <a:cs typeface="Times New Roman" panose="02020603050405020304" pitchFamily="18" charset="0"/>
              </a:rPr>
              <a:t>Thời</a:t>
            </a:r>
            <a:r>
              <a:rPr lang="en-US" sz="2800" b="1" i="1" dirty="0">
                <a:ln/>
                <a:solidFill>
                  <a:srgbClr val="FF0000"/>
                </a:solidFill>
                <a:latin typeface="Times New Roman" panose="02020603050405020304" pitchFamily="18" charset="0"/>
                <a:cs typeface="Times New Roman" panose="02020603050405020304" pitchFamily="18" charset="0"/>
              </a:rPr>
              <a:t> </a:t>
            </a:r>
            <a:r>
              <a:rPr lang="en-US" sz="2800" b="1" i="1" dirty="0" err="1">
                <a:ln/>
                <a:solidFill>
                  <a:srgbClr val="FF0000"/>
                </a:solidFill>
                <a:latin typeface="Times New Roman" panose="02020603050405020304" pitchFamily="18" charset="0"/>
                <a:cs typeface="Times New Roman" panose="02020603050405020304" pitchFamily="18" charset="0"/>
              </a:rPr>
              <a:t>lượng</a:t>
            </a:r>
            <a:r>
              <a:rPr lang="en-US" sz="2800" b="1" i="1" dirty="0" smtClean="0">
                <a:ln/>
                <a:solidFill>
                  <a:srgbClr val="FF0000"/>
                </a:solidFill>
                <a:latin typeface="Times New Roman" panose="02020603050405020304" pitchFamily="18" charset="0"/>
                <a:cs typeface="Times New Roman" panose="02020603050405020304" pitchFamily="18" charset="0"/>
              </a:rPr>
              <a:t>: 2 </a:t>
            </a:r>
            <a:r>
              <a:rPr lang="en-US" sz="2800" b="1" i="1" dirty="0" err="1" smtClean="0">
                <a:ln/>
                <a:solidFill>
                  <a:srgbClr val="FF0000"/>
                </a:solidFill>
                <a:latin typeface="Times New Roman" panose="02020603050405020304" pitchFamily="18" charset="0"/>
                <a:cs typeface="Times New Roman" panose="02020603050405020304" pitchFamily="18" charset="0"/>
              </a:rPr>
              <a:t>tiết</a:t>
            </a:r>
            <a:endParaRPr lang="en-US" sz="2800" b="1" i="1" dirty="0">
              <a:ln/>
              <a:solidFill>
                <a:srgbClr val="FF0000"/>
              </a:solidFill>
              <a:latin typeface="Times New Roman" panose="02020603050405020304" pitchFamily="18" charset="0"/>
              <a:cs typeface="Times New Roman" panose="02020603050405020304" pitchFamily="18" charset="0"/>
            </a:endParaRPr>
          </a:p>
        </p:txBody>
      </p:sp>
      <p:pic>
        <p:nvPicPr>
          <p:cNvPr id="5" name="Picture 26">
            <a:extLst>
              <a:ext uri="{FF2B5EF4-FFF2-40B4-BE49-F238E27FC236}">
                <a16:creationId xmlns:a16="http://schemas.microsoft.com/office/drawing/2014/main" xmlns="" id="{26A63267-5777-4021-5871-E38B6ACBC9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061305"/>
            <a:ext cx="4174960" cy="3180560"/>
          </a:xfrm>
          <a:prstGeom prst="rect">
            <a:avLst/>
          </a:prstGeom>
        </p:spPr>
      </p:pic>
      <p:pic>
        <p:nvPicPr>
          <p:cNvPr id="6" name="Picture 27">
            <a:extLst>
              <a:ext uri="{FF2B5EF4-FFF2-40B4-BE49-F238E27FC236}">
                <a16:creationId xmlns:a16="http://schemas.microsoft.com/office/drawing/2014/main" xmlns="" id="{7EF7AF93-80E2-EBB1-ADEF-85AC6127F0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13157" y="2373329"/>
            <a:ext cx="4130843" cy="2716030"/>
          </a:xfrm>
          <a:prstGeom prst="rect">
            <a:avLst/>
          </a:prstGeom>
        </p:spPr>
      </p:pic>
    </p:spTree>
    <p:extLst>
      <p:ext uri="{BB962C8B-B14F-4D97-AF65-F5344CB8AC3E}">
        <p14:creationId xmlns:p14="http://schemas.microsoft.com/office/powerpoint/2010/main" val="188675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68" name="Picture 19">
            <a:extLst>
              <a:ext uri="{FF2B5EF4-FFF2-40B4-BE49-F238E27FC236}">
                <a16:creationId xmlns:a16="http://schemas.microsoft.com/office/drawing/2014/main" xmlns="" id="{C0535A89-BAD9-0003-A840-36F67D9DDA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31774" y="948451"/>
            <a:ext cx="2950715" cy="3269491"/>
          </a:xfrm>
          <a:prstGeom prst="rect">
            <a:avLst/>
          </a:prstGeom>
        </p:spPr>
      </p:pic>
      <p:sp>
        <p:nvSpPr>
          <p:cNvPr id="69" name="Rectangle 68"/>
          <p:cNvSpPr/>
          <p:nvPr/>
        </p:nvSpPr>
        <p:spPr>
          <a:xfrm>
            <a:off x="0" y="142222"/>
            <a:ext cx="8771860" cy="584775"/>
          </a:xfrm>
          <a:prstGeom prst="rect">
            <a:avLst/>
          </a:prstGeom>
          <a:noFill/>
        </p:spPr>
        <p:txBody>
          <a:bodyPr wrap="square" lIns="91440" tIns="45720" rIns="91440" bIns="45720">
            <a:spAutoFit/>
          </a:bodyPr>
          <a:lstStyle/>
          <a:p>
            <a:pPr lvl="0" algn="ctr">
              <a:buClr>
                <a:schemeClr val="dk1"/>
              </a:buClr>
              <a:buSzPts val="1100"/>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XVI-XVIII</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26" name="Picture 25"/>
          <p:cNvPicPr>
            <a:picLocks noChangeAspect="1"/>
          </p:cNvPicPr>
          <p:nvPr/>
        </p:nvPicPr>
        <p:blipFill>
          <a:blip r:embed="rId5"/>
          <a:stretch>
            <a:fillRect/>
          </a:stretch>
        </p:blipFill>
        <p:spPr>
          <a:xfrm>
            <a:off x="154874" y="115704"/>
            <a:ext cx="2658903" cy="1600824"/>
          </a:xfrm>
          <a:prstGeom prst="rect">
            <a:avLst/>
          </a:prstGeom>
        </p:spPr>
      </p:pic>
      <p:pic>
        <p:nvPicPr>
          <p:cNvPr id="27"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874" y="2015603"/>
            <a:ext cx="1244981" cy="700302"/>
          </a:xfrm>
          <a:prstGeom prst="rect">
            <a:avLst/>
          </a:prstGeom>
        </p:spPr>
      </p:pic>
      <p:sp>
        <p:nvSpPr>
          <p:cNvPr id="2" name="Rectangle 1"/>
          <p:cNvSpPr/>
          <p:nvPr/>
        </p:nvSpPr>
        <p:spPr>
          <a:xfrm>
            <a:off x="3111690" y="663932"/>
            <a:ext cx="5879804" cy="1052596"/>
          </a:xfrm>
          <a:prstGeom prst="rect">
            <a:avLst/>
          </a:prstGeom>
        </p:spPr>
        <p:txBody>
          <a:bodyPr wrap="square">
            <a:spAutoFit/>
          </a:bodyPr>
          <a:lstStyle/>
          <a:p>
            <a:pPr algn="just">
              <a:lnSpc>
                <a:spcPct val="130000"/>
              </a:lnSpc>
            </a:pPr>
            <a:r>
              <a:rPr lang="en-US" sz="2400">
                <a:latin typeface="Times New Roman" panose="02020603050405020304" pitchFamily="18" charset="0"/>
                <a:cs typeface="Times New Roman" panose="02020603050405020304" pitchFamily="18" charset="0"/>
              </a:rPr>
              <a:t>Tìm hiểu thông tin mục 2, quan sát hình 9.4, thảo luận nhóm để hoàn thành phiếu học tập </a:t>
            </a:r>
          </a:p>
        </p:txBody>
      </p:sp>
      <p:graphicFrame>
        <p:nvGraphicFramePr>
          <p:cNvPr id="3" name="Table 2"/>
          <p:cNvGraphicFramePr>
            <a:graphicFrameLocks noGrp="1"/>
          </p:cNvGraphicFramePr>
          <p:nvPr>
            <p:extLst>
              <p:ext uri="{D42A27DB-BD31-4B8C-83A1-F6EECF244321}">
                <p14:modId xmlns:p14="http://schemas.microsoft.com/office/powerpoint/2010/main" val="3359635638"/>
              </p:ext>
            </p:extLst>
          </p:nvPr>
        </p:nvGraphicFramePr>
        <p:xfrm>
          <a:off x="1679945" y="2129807"/>
          <a:ext cx="7134446" cy="2523744"/>
        </p:xfrm>
        <a:graphic>
          <a:graphicData uri="http://schemas.openxmlformats.org/drawingml/2006/table">
            <a:tbl>
              <a:tblPr firstRow="1" firstCol="1" bandRow="1"/>
              <a:tblGrid>
                <a:gridCol w="3505787">
                  <a:extLst>
                    <a:ext uri="{9D8B030D-6E8A-4147-A177-3AD203B41FA5}">
                      <a16:colId xmlns:a16="http://schemas.microsoft.com/office/drawing/2014/main" xmlns="" val="1083827326"/>
                    </a:ext>
                  </a:extLst>
                </a:gridCol>
                <a:gridCol w="3628659">
                  <a:extLst>
                    <a:ext uri="{9D8B030D-6E8A-4147-A177-3AD203B41FA5}">
                      <a16:colId xmlns:a16="http://schemas.microsoft.com/office/drawing/2014/main" xmlns="" val="1311737120"/>
                    </a:ext>
                  </a:extLst>
                </a:gridCol>
              </a:tblGrid>
              <a:tr h="0">
                <a:tc>
                  <a:txBody>
                    <a:bodyPr/>
                    <a:lstStyle/>
                    <a:p>
                      <a:pPr algn="ctr">
                        <a:lnSpc>
                          <a:spcPct val="115000"/>
                        </a:lnSpc>
                        <a:spcAft>
                          <a:spcPts val="0"/>
                        </a:spcAft>
                      </a:pPr>
                      <a:r>
                        <a:rPr lang="en-US" sz="2400" b="1" dirty="0" err="1">
                          <a:effectLst/>
                          <a:latin typeface="Times New Roman" panose="02020603050405020304" pitchFamily="18" charset="0"/>
                          <a:cs typeface="Times New Roman" panose="02020603050405020304" pitchFamily="18" charset="0"/>
                        </a:rPr>
                        <a:t>Lĩnh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vực</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b="1" dirty="0" err="1">
                          <a:effectLst/>
                          <a:latin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tựu</a:t>
                      </a:r>
                      <a:endParaRPr lang="en-US" sz="24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0896295"/>
                  </a:ext>
                </a:extLst>
              </a:tr>
              <a:tr h="0">
                <a:tc>
                  <a:txBody>
                    <a:bodyPr/>
                    <a:lstStyle/>
                    <a:p>
                      <a:pPr algn="just">
                        <a:lnSpc>
                          <a:spcPct val="115000"/>
                        </a:lnSpc>
                        <a:spcAft>
                          <a:spcPts val="0"/>
                        </a:spcAft>
                      </a:pPr>
                      <a:r>
                        <a:rPr lang="en-US" sz="2400" i="1" dirty="0" err="1">
                          <a:effectLst/>
                          <a:latin typeface="Times New Roman" panose="02020603050405020304" pitchFamily="18" charset="0"/>
                          <a:cs typeface="Times New Roman" panose="02020603050405020304" pitchFamily="18" charset="0"/>
                        </a:rPr>
                        <a:t>Tư</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tưởng</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tín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ngưỡng</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tôn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giáo</a:t>
                      </a:r>
                      <a:endParaRPr lang="en-US" sz="24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7860717"/>
                  </a:ext>
                </a:extLst>
              </a:tr>
              <a:tr h="0">
                <a:tc>
                  <a:txBody>
                    <a:bodyPr/>
                    <a:lstStyle/>
                    <a:p>
                      <a:pPr algn="just">
                        <a:lnSpc>
                          <a:spcPct val="115000"/>
                        </a:lnSpc>
                        <a:spcAft>
                          <a:spcPts val="0"/>
                        </a:spcAft>
                      </a:pPr>
                      <a:r>
                        <a:rPr lang="en-US" sz="2400" i="1" dirty="0" err="1">
                          <a:effectLst/>
                          <a:latin typeface="Times New Roman" panose="02020603050405020304" pitchFamily="18" charset="0"/>
                          <a:cs typeface="Times New Roman" panose="02020603050405020304" pitchFamily="18" charset="0"/>
                        </a:rPr>
                        <a:t>Chữ</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viết</a:t>
                      </a:r>
                      <a:endParaRPr lang="en-US" sz="24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54573231"/>
                  </a:ext>
                </a:extLst>
              </a:tr>
              <a:tr h="0">
                <a:tc>
                  <a:txBody>
                    <a:bodyPr/>
                    <a:lstStyle/>
                    <a:p>
                      <a:pPr algn="just">
                        <a:lnSpc>
                          <a:spcPct val="115000"/>
                        </a:lnSpc>
                        <a:spcAft>
                          <a:spcPts val="0"/>
                        </a:spcAft>
                      </a:pPr>
                      <a:r>
                        <a:rPr lang="en-US" sz="2400" i="1" dirty="0" err="1">
                          <a:effectLst/>
                          <a:latin typeface="Times New Roman" panose="02020603050405020304" pitchFamily="18" charset="0"/>
                          <a:cs typeface="Times New Roman" panose="02020603050405020304" pitchFamily="18" charset="0"/>
                        </a:rPr>
                        <a:t>Văn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học</a:t>
                      </a:r>
                      <a:endParaRPr lang="en-US" sz="24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8768888"/>
                  </a:ext>
                </a:extLst>
              </a:tr>
              <a:tr h="0">
                <a:tc>
                  <a:txBody>
                    <a:bodyPr/>
                    <a:lstStyle/>
                    <a:p>
                      <a:pPr algn="just">
                        <a:lnSpc>
                          <a:spcPct val="115000"/>
                        </a:lnSpc>
                        <a:spcAft>
                          <a:spcPts val="0"/>
                        </a:spcAft>
                      </a:pPr>
                      <a:r>
                        <a:rPr lang="en-US" sz="2400" i="1" dirty="0" err="1">
                          <a:effectLst/>
                          <a:latin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thuật</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dân</a:t>
                      </a:r>
                      <a:r>
                        <a:rPr lang="en-US" sz="2400" i="1" dirty="0">
                          <a:effectLst/>
                          <a:latin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cs typeface="Times New Roman" panose="02020603050405020304" pitchFamily="18" charset="0"/>
                        </a:rPr>
                        <a:t>gian</a:t>
                      </a:r>
                      <a:endParaRPr lang="en-US" sz="24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7723169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7"/>
                </p:tgtEl>
              </p:cMediaNode>
            </p:vide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772384823"/>
              </p:ext>
            </p:extLst>
          </p:nvPr>
        </p:nvGraphicFramePr>
        <p:xfrm>
          <a:off x="731036" y="268922"/>
          <a:ext cx="8772980" cy="4732020"/>
        </p:xfrm>
        <a:graphic>
          <a:graphicData uri="http://schemas.openxmlformats.org/drawingml/2006/table">
            <a:tbl>
              <a:tblPr firstRow="1" firstCol="1" bandRow="1"/>
              <a:tblGrid>
                <a:gridCol w="2025394">
                  <a:extLst>
                    <a:ext uri="{9D8B030D-6E8A-4147-A177-3AD203B41FA5}">
                      <a16:colId xmlns:a16="http://schemas.microsoft.com/office/drawing/2014/main" xmlns="" val="83764104"/>
                    </a:ext>
                  </a:extLst>
                </a:gridCol>
                <a:gridCol w="6747586">
                  <a:extLst>
                    <a:ext uri="{9D8B030D-6E8A-4147-A177-3AD203B41FA5}">
                      <a16:colId xmlns:a16="http://schemas.microsoft.com/office/drawing/2014/main" xmlns="" val="3323354853"/>
                    </a:ext>
                  </a:extLst>
                </a:gridCol>
              </a:tblGrid>
              <a:tr h="191901">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Lĩnh</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vực</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Thành</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tựu</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3716320408"/>
                  </a:ext>
                </a:extLst>
              </a:tr>
              <a:tr h="959503">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Tư</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tưởng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tín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ngưỡng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tôn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giáo</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Nho giáo</a:t>
                      </a:r>
                      <a:r>
                        <a:rPr lang="en-US" sz="1800" baseline="0">
                          <a:effectLst/>
                          <a:latin typeface="Times New Roman" panose="02020603050405020304" pitchFamily="18" charset="0"/>
                          <a:cs typeface="Times New Roman" panose="02020603050405020304" pitchFamily="18" charset="0"/>
                        </a:rPr>
                        <a:t> được đề cao; </a:t>
                      </a:r>
                      <a:r>
                        <a:rPr lang="en-US" sz="1800">
                          <a:effectLst/>
                          <a:latin typeface="Times New Roman" panose="02020603050405020304" pitchFamily="18" charset="0"/>
                          <a:cs typeface="Times New Roman" panose="02020603050405020304" pitchFamily="18" charset="0"/>
                        </a:rPr>
                        <a:t>Phật giáo, Đạo giáo được phục hồi, Công giáo mới</a:t>
                      </a:r>
                      <a:r>
                        <a:rPr lang="en-US" sz="1800" baseline="0">
                          <a:effectLst/>
                          <a:latin typeface="Times New Roman" panose="02020603050405020304" pitchFamily="18" charset="0"/>
                          <a:cs typeface="Times New Roman" panose="02020603050405020304" pitchFamily="18" charset="0"/>
                        </a:rPr>
                        <a:t> được truyền bá vào</a:t>
                      </a:r>
                      <a:r>
                        <a:rPr lang="en-US" sz="180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Trong nhân dân vẫn giữ được các nét đẹp truyền thống: Thờ Thành hoàng, thờ cúng tổ tiên, tổ chức lễ hội.</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1365648296"/>
                  </a:ext>
                </a:extLst>
              </a:tr>
              <a:tr h="191901">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Chữ</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viết</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Chữ Quốc ngữ ra đời và dần được phổ biến.</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1507924769"/>
                  </a:ext>
                </a:extLst>
              </a:tr>
              <a:tr h="1151404">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Văn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học</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Văn học chữ Nôm phát triển mạnh hơn, đặc biệt là thơ Nôm, truyện Nôm. Các nhà thơ, nhà văn tiêu biểu như Nguyễn Bỉnh Khiêm, Đào Duy Từ, Phùng Khắc Khoan…</a:t>
                      </a: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Văn học dân gian phát triển với nhiều thể loại như: truyện tiếu lâm, truyện Trạng Quỳnh, Trạng Lợn,…thể thơ lục bát và song thất lục bát.</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4095654156"/>
                  </a:ext>
                </a:extLst>
              </a:tr>
              <a:tr h="767603">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Nghệ</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thuật</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dân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gian</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chùa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chạm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mềm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sinh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chéo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ả </a:t>
                      </a:r>
                      <a:r>
                        <a:rPr lang="en-US" sz="1800" dirty="0" err="1">
                          <a:effectLst/>
                          <a:latin typeface="Times New Roman" panose="02020603050405020304" pitchFamily="18" charset="0"/>
                          <a:cs typeface="Times New Roman" panose="02020603050405020304" pitchFamily="18" charset="0"/>
                        </a:rPr>
                        <a:t>đào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tuồng</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múa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múa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đèn</a:t>
                      </a:r>
                      <a:r>
                        <a:rPr lang="en-US" sz="1800" dirty="0">
                          <a:effectLst/>
                          <a:latin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1323409814"/>
                  </a:ext>
                </a:extLst>
              </a:tr>
            </a:tbl>
          </a:graphicData>
        </a:graphic>
      </p:graphicFrame>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4239" cy="716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2" name="Rounded Rectangular Callout 11"/>
          <p:cNvSpPr/>
          <p:nvPr/>
        </p:nvSpPr>
        <p:spPr>
          <a:xfrm>
            <a:off x="3710097" y="397043"/>
            <a:ext cx="4475747" cy="1925052"/>
          </a:xfrm>
          <a:prstGeom prst="wedgeRoundRectCallout">
            <a:avLst>
              <a:gd name="adj1" fmla="val -83073"/>
              <a:gd name="adj2" fmla="val 165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Nêu nhận xét về sự chuyển biến đó trong các thế kỉ XVI-XVIII. Em ấn tượng với thành tựu nào nhất? Vì sao? </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rotWithShape="1">
          <a:blip r:embed="rId3">
            <a:extLst/>
          </a:blip>
          <a:srcRect t="9016" r="50589"/>
          <a:stretch/>
        </p:blipFill>
        <p:spPr>
          <a:xfrm>
            <a:off x="361506" y="2551815"/>
            <a:ext cx="2626791" cy="2591686"/>
          </a:xfrm>
          <a:prstGeom prst="rect">
            <a:avLst/>
          </a:prstGeom>
        </p:spPr>
      </p:pic>
    </p:spTree>
    <p:extLst>
      <p:ext uri="{BB962C8B-B14F-4D97-AF65-F5344CB8AC3E}">
        <p14:creationId xmlns:p14="http://schemas.microsoft.com/office/powerpoint/2010/main" val="25158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9" name="Picture 19">
            <a:extLst>
              <a:ext uri="{FF2B5EF4-FFF2-40B4-BE49-F238E27FC236}">
                <a16:creationId xmlns:a16="http://schemas.microsoft.com/office/drawing/2014/main" xmlns="" id="{C0535A89-BAD9-0003-A840-36F67D9DDA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31774" y="948451"/>
            <a:ext cx="2950715" cy="3269491"/>
          </a:xfrm>
          <a:prstGeom prst="rect">
            <a:avLst/>
          </a:prstGeom>
        </p:spPr>
      </p:pic>
      <p:sp>
        <p:nvSpPr>
          <p:cNvPr id="10" name="Rectangle 9"/>
          <p:cNvSpPr/>
          <p:nvPr/>
        </p:nvSpPr>
        <p:spPr>
          <a:xfrm>
            <a:off x="233916" y="156117"/>
            <a:ext cx="6220046" cy="769441"/>
          </a:xfrm>
          <a:prstGeom prst="rect">
            <a:avLst/>
          </a:prstGeom>
          <a:noFill/>
        </p:spPr>
        <p:txBody>
          <a:bodyPr wrap="square" lIns="91440" tIns="45720" rIns="91440" bIns="45720">
            <a:spAutoFit/>
          </a:bodyPr>
          <a:lstStyle/>
          <a:p>
            <a:pPr lvl="0" algn="ctr">
              <a:buClr>
                <a:schemeClr val="dk1"/>
              </a:buClr>
              <a:buSzPts val="1100"/>
            </a:pP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Vận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Rectangle 2"/>
          <p:cNvSpPr/>
          <p:nvPr/>
        </p:nvSpPr>
        <p:spPr>
          <a:xfrm>
            <a:off x="3257480" y="175392"/>
            <a:ext cx="3709670" cy="461665"/>
          </a:xfrm>
          <a:prstGeom prst="rect">
            <a:avLst/>
          </a:prstGeom>
        </p:spPr>
        <p:txBody>
          <a:bodyPr wrap="none">
            <a:spAutoFit/>
          </a:bodyPr>
          <a:lstStyle/>
          <a:p>
            <a:r>
              <a:rPr lang="en-US" sz="2400" b="1" dirty="0" err="1">
                <a:latin typeface="Times New Roman" panose="02020603050405020304" pitchFamily="18" charset="0"/>
                <a:ea typeface="Arial" panose="020B0604020202020204" pitchFamily="34" charset="0"/>
              </a:rPr>
              <a:t>Hoàn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thành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phiếu</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học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tập</a:t>
            </a:r>
            <a:r>
              <a:rPr lang="en-US" sz="2400" b="1" dirty="0">
                <a:latin typeface="Times New Roman" panose="02020603050405020304" pitchFamily="18" charset="0"/>
                <a:ea typeface="Arial" panose="020B0604020202020204" pitchFamily="34" charset="0"/>
              </a:rPr>
              <a:t>:</a:t>
            </a:r>
            <a:endParaRPr lang="en-US" sz="2400" b="1" dirty="0"/>
          </a:p>
        </p:txBody>
      </p:sp>
      <p:pic>
        <p:nvPicPr>
          <p:cNvPr id="38" name="Picture 37"/>
          <p:cNvPicPr>
            <a:picLocks noChangeAspect="1"/>
          </p:cNvPicPr>
          <p:nvPr/>
        </p:nvPicPr>
        <p:blipFill rotWithShape="1">
          <a:blip r:embed="rId3">
            <a:extLst/>
          </a:blip>
          <a:srcRect t="9016" r="50589"/>
          <a:stretch/>
        </p:blipFill>
        <p:spPr>
          <a:xfrm>
            <a:off x="168442" y="1297172"/>
            <a:ext cx="2026902" cy="199981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213034383"/>
              </p:ext>
            </p:extLst>
          </p:nvPr>
        </p:nvGraphicFramePr>
        <p:xfrm>
          <a:off x="2365453" y="1043734"/>
          <a:ext cx="6131640" cy="3785616"/>
        </p:xfrm>
        <a:graphic>
          <a:graphicData uri="http://schemas.openxmlformats.org/drawingml/2006/table">
            <a:tbl>
              <a:tblPr firstRow="1" firstCol="1" bandRow="1"/>
              <a:tblGrid>
                <a:gridCol w="1150567">
                  <a:extLst>
                    <a:ext uri="{9D8B030D-6E8A-4147-A177-3AD203B41FA5}">
                      <a16:colId xmlns:a16="http://schemas.microsoft.com/office/drawing/2014/main" xmlns="" val="3363237000"/>
                    </a:ext>
                  </a:extLst>
                </a:gridCol>
                <a:gridCol w="2442409">
                  <a:extLst>
                    <a:ext uri="{9D8B030D-6E8A-4147-A177-3AD203B41FA5}">
                      <a16:colId xmlns:a16="http://schemas.microsoft.com/office/drawing/2014/main" xmlns="" val="4180989305"/>
                    </a:ext>
                  </a:extLst>
                </a:gridCol>
                <a:gridCol w="2538664">
                  <a:extLst>
                    <a:ext uri="{9D8B030D-6E8A-4147-A177-3AD203B41FA5}">
                      <a16:colId xmlns:a16="http://schemas.microsoft.com/office/drawing/2014/main" xmlns="" val="2606288816"/>
                    </a:ext>
                  </a:extLst>
                </a:gridCol>
              </a:tblGrid>
              <a:tr h="136788">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Lĩnh vực</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Sự chuyển biến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65754282"/>
                  </a:ext>
                </a:extLst>
              </a:tr>
              <a:tr h="246496">
                <a:tc rowSpan="3">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Kinh tế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Nông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25955646"/>
                  </a:ext>
                </a:extLst>
              </a:tr>
              <a:tr h="194534">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Thủ công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123547413"/>
                  </a:ext>
                </a:extLst>
              </a:tr>
              <a:tr h="203798">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Thương nghiệp</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321155650"/>
                  </a:ext>
                </a:extLst>
              </a:tr>
              <a:tr h="296433">
                <a:tc rowSpan="4">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Văn hóa</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Tư tưởng, tín ngưỡng, tôn giáo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3301977079"/>
                  </a:ext>
                </a:extLst>
              </a:tr>
              <a:tr h="148701">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Chữ viết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820498726"/>
                  </a:ext>
                </a:extLst>
              </a:tr>
              <a:tr h="221305">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Văn học</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305165259"/>
                  </a:ext>
                </a:extLst>
              </a:tr>
              <a:tr h="376765">
                <a:tc vMerge="1">
                  <a:txBody>
                    <a:bodyPr/>
                    <a:lstStyle/>
                    <a:p>
                      <a:endParaRPr lang="en-US"/>
                    </a:p>
                  </a:txBody>
                  <a:tcPr/>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Nghệ thuật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26999395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42684885"/>
              </p:ext>
            </p:extLst>
          </p:nvPr>
        </p:nvGraphicFramePr>
        <p:xfrm>
          <a:off x="156412" y="96012"/>
          <a:ext cx="8795083" cy="5047488"/>
        </p:xfrm>
        <a:graphic>
          <a:graphicData uri="http://schemas.openxmlformats.org/drawingml/2006/table">
            <a:tbl>
              <a:tblPr firstRow="1" firstCol="1" bandRow="1"/>
              <a:tblGrid>
                <a:gridCol w="561908">
                  <a:extLst>
                    <a:ext uri="{9D8B030D-6E8A-4147-A177-3AD203B41FA5}">
                      <a16:colId xmlns:a16="http://schemas.microsoft.com/office/drawing/2014/main" xmlns="" val="4229711516"/>
                    </a:ext>
                  </a:extLst>
                </a:gridCol>
                <a:gridCol w="1038308">
                  <a:extLst>
                    <a:ext uri="{9D8B030D-6E8A-4147-A177-3AD203B41FA5}">
                      <a16:colId xmlns:a16="http://schemas.microsoft.com/office/drawing/2014/main" xmlns="" val="2307420065"/>
                    </a:ext>
                  </a:extLst>
                </a:gridCol>
                <a:gridCol w="7194867">
                  <a:extLst>
                    <a:ext uri="{9D8B030D-6E8A-4147-A177-3AD203B41FA5}">
                      <a16:colId xmlns:a16="http://schemas.microsoft.com/office/drawing/2014/main" xmlns="" val="1362226531"/>
                    </a:ext>
                  </a:extLst>
                </a:gridCol>
              </a:tblGrid>
              <a:tr h="81558">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 </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Lĩnh vực</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Sự</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chuyển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biến</a:t>
                      </a:r>
                      <a:endParaRPr lang="en-US" sz="1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042054763"/>
                  </a:ext>
                </a:extLst>
              </a:tr>
              <a:tr h="570905">
                <a:tc rowSpan="3">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Kinh</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tế</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Nông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sút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nghiêm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lấn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chiếm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thiên</a:t>
                      </a:r>
                      <a:r>
                        <a:rPr lang="en-US" sz="1800" dirty="0">
                          <a:effectLst/>
                          <a:latin typeface="Times New Roman" panose="02020603050405020304" pitchFamily="18" charset="0"/>
                          <a:cs typeface="Times New Roman" panose="02020603050405020304" pitchFamily="18" charset="0"/>
                        </a:rPr>
                        <a:t> tai, </a:t>
                      </a:r>
                      <a:r>
                        <a:rPr lang="en-US" sz="1800" dirty="0" err="1">
                          <a:effectLst/>
                          <a:latin typeface="Times New Roman" panose="02020603050405020304" pitchFamily="18" charset="0"/>
                          <a:cs typeface="Times New Roman" panose="02020603050405020304" pitchFamily="18" charset="0"/>
                        </a:rPr>
                        <a:t>mất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mùa</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triển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hóa</a:t>
                      </a:r>
                      <a:r>
                        <a:rPr lang="en-US" sz="1800" dirty="0">
                          <a:effectLst/>
                          <a:latin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cs typeface="Times New Roman" panose="02020603050405020304" pitchFamily="18" charset="0"/>
                        </a:rPr>
                        <a:t>mất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ruộng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nghiệm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Đàng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87088823"/>
                  </a:ext>
                </a:extLst>
              </a:tr>
              <a:tr h="407789">
                <a:tc vMerge="1">
                  <a:txBody>
                    <a:bodyPr/>
                    <a:lstStyle/>
                    <a:p>
                      <a:endParaRPr lang="en-US"/>
                    </a:p>
                  </a:txBody>
                  <a:tcPr/>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Thủ</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công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Duy trì hoạt động của các quan xưởng để phục vụ nhu cầu của vua quan, binh lính.</a:t>
                      </a: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Nghề thủ công trong nhân dân: Phát triển mạnh mẽ với những làng nghề nổi tiếng khắp Đàng Trong và Đàng Ngoài.</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849048974"/>
                  </a:ext>
                </a:extLst>
              </a:tr>
              <a:tr h="652462">
                <a:tc vMerge="1">
                  <a:txBody>
                    <a:bodyPr/>
                    <a:lstStyle/>
                    <a:p>
                      <a:endParaRPr lang="en-US"/>
                    </a:p>
                  </a:txBody>
                  <a:tcPr/>
                </a:tc>
                <a:tc>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Thương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nghiệp</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rộng</a:t>
                      </a:r>
                      <a:r>
                        <a:rPr lang="en-US" sz="1800" dirty="0">
                          <a:effectLst/>
                          <a:latin typeface="Times New Roman" panose="02020603050405020304" pitchFamily="18" charset="0"/>
                          <a:cs typeface="Times New Roman" panose="02020603050405020304" pitchFamily="18" charset="0"/>
                        </a:rPr>
                        <a:t> qua </a:t>
                      </a:r>
                      <a:r>
                        <a:rPr lang="en-US" sz="1800" dirty="0" err="1">
                          <a:effectLst/>
                          <a:latin typeface="Times New Roman" panose="02020603050405020304" pitchFamily="18" charset="0"/>
                          <a:cs typeface="Times New Roman" panose="02020603050405020304" pitchFamily="18" charset="0"/>
                        </a:rPr>
                        <a:t>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chợ</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triển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buôn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lớn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Thăng</a:t>
                      </a:r>
                      <a:r>
                        <a:rPr lang="en-US" sz="1800" dirty="0">
                          <a:effectLst/>
                          <a:latin typeface="Times New Roman" panose="02020603050405020304" pitchFamily="18" charset="0"/>
                          <a:cs typeface="Times New Roman" panose="02020603050405020304" pitchFamily="18" charset="0"/>
                        </a:rPr>
                        <a:t> Long, </a:t>
                      </a:r>
                      <a:r>
                        <a:rPr lang="en-US" sz="1800" dirty="0" err="1">
                          <a:effectLst/>
                          <a:latin typeface="Times New Roman" panose="02020603050405020304" pitchFamily="18" charset="0"/>
                          <a:cs typeface="Times New Roman" panose="02020603050405020304" pitchFamily="18" charset="0"/>
                        </a:rPr>
                        <a:t>Phố</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Hiến</a:t>
                      </a:r>
                      <a:r>
                        <a:rPr lang="en-US" sz="1800" dirty="0">
                          <a:effectLst/>
                          <a:latin typeface="Times New Roman" panose="02020603050405020304" pitchFamily="18" charset="0"/>
                          <a:cs typeface="Times New Roman" panose="02020603050405020304" pitchFamily="18" charset="0"/>
                        </a:rPr>
                        <a:t>, Thanh </a:t>
                      </a:r>
                      <a:r>
                        <a:rPr lang="en-US" sz="1800" dirty="0" err="1">
                          <a:effectLst/>
                          <a:latin typeface="Times New Roman" panose="02020603050405020304" pitchFamily="18" charset="0"/>
                          <a:cs typeface="Times New Roman" panose="02020603050405020304" pitchFamily="18" charset="0"/>
                        </a:rPr>
                        <a:t>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Hội</a:t>
                      </a:r>
                      <a:r>
                        <a:rPr lang="en-US" sz="1800" dirty="0">
                          <a:effectLst/>
                          <a:latin typeface="Times New Roman" panose="02020603050405020304" pitchFamily="18" charset="0"/>
                          <a:cs typeface="Times New Roman" panose="02020603050405020304" pitchFamily="18" charset="0"/>
                        </a:rPr>
                        <a:t> An, Gia </a:t>
                      </a:r>
                      <a:r>
                        <a:rPr lang="en-US" sz="1800" dirty="0" err="1">
                          <a:effectLst/>
                          <a:latin typeface="Times New Roman" panose="02020603050405020304" pitchFamily="18" charset="0"/>
                          <a:cs typeface="Times New Roman" panose="02020603050405020304" pitchFamily="18" charset="0"/>
                        </a:rPr>
                        <a:t>Định</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Nửa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kỉ</a:t>
                      </a:r>
                      <a:r>
                        <a:rPr lang="en-US" sz="1800" dirty="0">
                          <a:effectLst/>
                          <a:latin typeface="Times New Roman" panose="02020603050405020304" pitchFamily="18" charset="0"/>
                          <a:cs typeface="Times New Roman" panose="02020603050405020304" pitchFamily="18" charset="0"/>
                        </a:rPr>
                        <a:t> XVIII,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suy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tàn</a:t>
                      </a:r>
                      <a:r>
                        <a:rPr lang="en-US" sz="1800" dirty="0">
                          <a:effectLst/>
                          <a:latin typeface="Times New Roman" panose="02020603050405020304" pitchFamily="18" charset="0"/>
                          <a:cs typeface="Times New Roman" panose="02020603050405020304" pitchFamily="18" charset="0"/>
                        </a:rPr>
                        <a:t> do </a:t>
                      </a:r>
                      <a:r>
                        <a:rPr lang="en-US" sz="1800" dirty="0" err="1">
                          <a:effectLst/>
                          <a:latin typeface="Times New Roman" panose="02020603050405020304" pitchFamily="18" charset="0"/>
                          <a:cs typeface="Times New Roman" panose="02020603050405020304" pitchFamily="18" charset="0"/>
                        </a:rPr>
                        <a:t>chính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chế</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kiến</a:t>
                      </a:r>
                      <a:r>
                        <a:rPr lang="en-US" sz="1800" dirty="0">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96362085"/>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069" y="238982"/>
            <a:ext cx="8373979" cy="151426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10000"/>
              </a:lnSpc>
            </a:pPr>
            <a:r>
              <a:rPr lang="en-US" sz="2800" b="1" dirty="0">
                <a:ln/>
                <a:solidFill>
                  <a:srgbClr val="FF0000"/>
                </a:solidFill>
                <a:latin typeface="Times New Roman" panose="02020603050405020304" pitchFamily="18" charset="0"/>
                <a:cs typeface="Times New Roman" panose="02020603050405020304" pitchFamily="18" charset="0"/>
              </a:rPr>
              <a:t>BÀI 9: TÌNH HÌNH KINH TẾ, VĂN HÓA, TÔN GIÁO TRONG CÁC THẾ KỈ  XVI-XVIII</a:t>
            </a:r>
          </a:p>
          <a:p>
            <a:pPr algn="ctr">
              <a:lnSpc>
                <a:spcPct val="110000"/>
              </a:lnSpc>
            </a:pPr>
            <a:r>
              <a:rPr lang="en-US" sz="2800" b="1" dirty="0">
                <a:ln/>
                <a:solidFill>
                  <a:srgbClr val="FF0000"/>
                </a:solidFill>
                <a:latin typeface="Times New Roman" panose="02020603050405020304" pitchFamily="18" charset="0"/>
                <a:cs typeface="Times New Roman" panose="02020603050405020304" pitchFamily="18" charset="0"/>
              </a:rPr>
              <a:t> </a:t>
            </a:r>
            <a:r>
              <a:rPr lang="en-US" sz="2800" b="1" i="1" dirty="0" err="1">
                <a:ln/>
                <a:solidFill>
                  <a:srgbClr val="FF0000"/>
                </a:solidFill>
                <a:latin typeface="Times New Roman" panose="02020603050405020304" pitchFamily="18" charset="0"/>
                <a:cs typeface="Times New Roman" panose="02020603050405020304" pitchFamily="18" charset="0"/>
              </a:rPr>
              <a:t>Thời</a:t>
            </a:r>
            <a:r>
              <a:rPr lang="en-US" sz="2800" b="1" i="1" dirty="0">
                <a:ln/>
                <a:solidFill>
                  <a:srgbClr val="FF0000"/>
                </a:solidFill>
                <a:latin typeface="Times New Roman" panose="02020603050405020304" pitchFamily="18" charset="0"/>
                <a:cs typeface="Times New Roman" panose="02020603050405020304" pitchFamily="18" charset="0"/>
              </a:rPr>
              <a:t> </a:t>
            </a:r>
            <a:r>
              <a:rPr lang="en-US" sz="2800" b="1" i="1" dirty="0" err="1">
                <a:ln/>
                <a:solidFill>
                  <a:srgbClr val="FF0000"/>
                </a:solidFill>
                <a:latin typeface="Times New Roman" panose="02020603050405020304" pitchFamily="18" charset="0"/>
                <a:cs typeface="Times New Roman" panose="02020603050405020304" pitchFamily="18" charset="0"/>
              </a:rPr>
              <a:t>lượng</a:t>
            </a:r>
            <a:r>
              <a:rPr lang="en-US" sz="2800" b="1" i="1" dirty="0" smtClean="0">
                <a:ln/>
                <a:solidFill>
                  <a:srgbClr val="FF0000"/>
                </a:solidFill>
                <a:latin typeface="Times New Roman" panose="02020603050405020304" pitchFamily="18" charset="0"/>
                <a:cs typeface="Times New Roman" panose="02020603050405020304" pitchFamily="18" charset="0"/>
              </a:rPr>
              <a:t>: 2 </a:t>
            </a:r>
            <a:r>
              <a:rPr lang="en-US" sz="2800" b="1" i="1" dirty="0" err="1" smtClean="0">
                <a:ln/>
                <a:solidFill>
                  <a:srgbClr val="FF0000"/>
                </a:solidFill>
                <a:latin typeface="Times New Roman" panose="02020603050405020304" pitchFamily="18" charset="0"/>
                <a:cs typeface="Times New Roman" panose="02020603050405020304" pitchFamily="18" charset="0"/>
              </a:rPr>
              <a:t>tiết</a:t>
            </a:r>
            <a:endParaRPr lang="en-US" sz="2800" b="1" i="1" dirty="0">
              <a:ln/>
              <a:solidFill>
                <a:srgbClr val="FF0000"/>
              </a:solidFill>
              <a:latin typeface="Times New Roman" panose="02020603050405020304" pitchFamily="18" charset="0"/>
              <a:cs typeface="Times New Roman" panose="02020603050405020304" pitchFamily="18" charset="0"/>
            </a:endParaRPr>
          </a:p>
        </p:txBody>
      </p:sp>
      <p:pic>
        <p:nvPicPr>
          <p:cNvPr id="5" name="Picture 26">
            <a:extLst>
              <a:ext uri="{FF2B5EF4-FFF2-40B4-BE49-F238E27FC236}">
                <a16:creationId xmlns:a16="http://schemas.microsoft.com/office/drawing/2014/main" xmlns="" id="{26A63267-5777-4021-5871-E38B6ACBC9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061305"/>
            <a:ext cx="4174960" cy="3180560"/>
          </a:xfrm>
          <a:prstGeom prst="rect">
            <a:avLst/>
          </a:prstGeom>
        </p:spPr>
      </p:pic>
      <p:pic>
        <p:nvPicPr>
          <p:cNvPr id="6" name="Picture 27">
            <a:extLst>
              <a:ext uri="{FF2B5EF4-FFF2-40B4-BE49-F238E27FC236}">
                <a16:creationId xmlns:a16="http://schemas.microsoft.com/office/drawing/2014/main" xmlns="" id="{7EF7AF93-80E2-EBB1-ADEF-85AC6127F0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13157" y="2373329"/>
            <a:ext cx="4130843" cy="2716030"/>
          </a:xfrm>
          <a:prstGeom prst="rect">
            <a:avLst/>
          </a:prstGeom>
        </p:spPr>
      </p:pic>
    </p:spTree>
    <p:extLst>
      <p:ext uri="{BB962C8B-B14F-4D97-AF65-F5344CB8AC3E}">
        <p14:creationId xmlns:p14="http://schemas.microsoft.com/office/powerpoint/2010/main" val="43879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6512326"/>
              </p:ext>
            </p:extLst>
          </p:nvPr>
        </p:nvGraphicFramePr>
        <p:xfrm>
          <a:off x="216567" y="228600"/>
          <a:ext cx="8638674" cy="4732020"/>
        </p:xfrm>
        <a:graphic>
          <a:graphicData uri="http://schemas.openxmlformats.org/drawingml/2006/table">
            <a:tbl>
              <a:tblPr firstRow="1" firstCol="1" bandRow="1"/>
              <a:tblGrid>
                <a:gridCol w="721895">
                  <a:extLst>
                    <a:ext uri="{9D8B030D-6E8A-4147-A177-3AD203B41FA5}">
                      <a16:colId xmlns:a16="http://schemas.microsoft.com/office/drawing/2014/main" xmlns="" val="4229711516"/>
                    </a:ext>
                  </a:extLst>
                </a:gridCol>
                <a:gridCol w="1331561">
                  <a:extLst>
                    <a:ext uri="{9D8B030D-6E8A-4147-A177-3AD203B41FA5}">
                      <a16:colId xmlns:a16="http://schemas.microsoft.com/office/drawing/2014/main" xmlns="" val="2307420065"/>
                    </a:ext>
                  </a:extLst>
                </a:gridCol>
                <a:gridCol w="6585218">
                  <a:extLst>
                    <a:ext uri="{9D8B030D-6E8A-4147-A177-3AD203B41FA5}">
                      <a16:colId xmlns:a16="http://schemas.microsoft.com/office/drawing/2014/main" xmlns="" val="1362226531"/>
                    </a:ext>
                  </a:extLst>
                </a:gridCol>
              </a:tblGrid>
              <a:tr h="81558">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 </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a:effectLst/>
                          <a:latin typeface="Times New Roman" panose="02020603050405020304" pitchFamily="18" charset="0"/>
                          <a:cs typeface="Times New Roman" panose="02020603050405020304" pitchFamily="18" charset="0"/>
                        </a:rPr>
                        <a:t>Lĩnh vực</a:t>
                      </a:r>
                      <a:endParaRPr lang="en-US" sz="1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ctr">
                        <a:lnSpc>
                          <a:spcPct val="115000"/>
                        </a:lnSpc>
                        <a:spcAft>
                          <a:spcPts val="0"/>
                        </a:spcAft>
                      </a:pPr>
                      <a:r>
                        <a:rPr lang="en-US" sz="1800" b="1" dirty="0" err="1">
                          <a:effectLst/>
                          <a:latin typeface="Times New Roman" panose="02020603050405020304" pitchFamily="18" charset="0"/>
                          <a:cs typeface="Times New Roman" panose="02020603050405020304" pitchFamily="18" charset="0"/>
                        </a:rPr>
                        <a:t>Sự</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chuyển</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biến</a:t>
                      </a:r>
                      <a:endParaRPr lang="en-US" sz="1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042054763"/>
                  </a:ext>
                </a:extLst>
              </a:tr>
              <a:tr h="489347">
                <a:tc rowSpan="4">
                  <a:txBody>
                    <a:bodyPr/>
                    <a:lstStyle/>
                    <a:p>
                      <a:pPr algn="ctr">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Văn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hóa</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Tư</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tưởng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tín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ngưỡng</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tôn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giáo</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tưởng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phục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hồi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tôn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nước</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giáo</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vẫn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được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nét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đẹp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thờ</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thờ</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tổ</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chức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lễ</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hội</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486982767"/>
                  </a:ext>
                </a:extLst>
              </a:tr>
              <a:tr h="81558">
                <a:tc vMerge="1">
                  <a:txBody>
                    <a:bodyPr/>
                    <a:lstStyle/>
                    <a:p>
                      <a:endParaRPr lang="en-US"/>
                    </a:p>
                  </a:txBody>
                  <a:tcPr/>
                </a:tc>
                <a:tc>
                  <a:txBody>
                    <a:bodyPr/>
                    <a:lstStyle/>
                    <a:p>
                      <a:pPr algn="just">
                        <a:lnSpc>
                          <a:spcPct val="115000"/>
                        </a:lnSpc>
                        <a:spcAft>
                          <a:spcPts val="0"/>
                        </a:spcAft>
                      </a:pPr>
                      <a:r>
                        <a:rPr lang="en-US" sz="1800" i="1">
                          <a:effectLst/>
                          <a:latin typeface="Times New Roman" panose="02020603050405020304" pitchFamily="18" charset="0"/>
                          <a:cs typeface="Times New Roman" panose="02020603050405020304" pitchFamily="18" charset="0"/>
                        </a:rPr>
                        <a:t>Chữ viết</a:t>
                      </a:r>
                      <a:endParaRPr lang="en-US" sz="180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Chữ Quốc ngữ ra đời và dần được phổ biến</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867686726"/>
                  </a:ext>
                </a:extLst>
              </a:tr>
              <a:tr h="489347">
                <a:tc vMerge="1">
                  <a:txBody>
                    <a:bodyPr/>
                    <a:lstStyle/>
                    <a:p>
                      <a:endParaRPr lang="en-US"/>
                    </a:p>
                  </a:txBody>
                  <a:tcPr/>
                </a:tc>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Văn</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học</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Văn học chữ Nôm phát triển mạnh hơn, đặc biệt là thơ Nôm, truyện Nôm. Các nhà thơ, nhà văn tiêu biểu như Nguyễn Bỉnh Khiêm, Đào Duy Từ, Phùng Khắc Khoan..</a:t>
                      </a: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Văn học dân gian phát triển với nhiều thể loại như: truyện tiếu lâm, truyện Trạng Quỳnh, Trạng Lợn,…thể thơ lục bát và song thất lục bát</a:t>
                      </a:r>
                      <a:endParaRPr lang="en-US" sz="1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2876055885"/>
                  </a:ext>
                </a:extLst>
              </a:tr>
              <a:tr h="489347">
                <a:tc vMerge="1">
                  <a:txBody>
                    <a:bodyPr/>
                    <a:lstStyle/>
                    <a:p>
                      <a:endParaRPr lang="en-US"/>
                    </a:p>
                  </a:txBody>
                  <a:tcPr/>
                </a:tc>
                <a:tc>
                  <a:txBody>
                    <a:bodyPr/>
                    <a:lstStyle/>
                    <a:p>
                      <a:pPr algn="just">
                        <a:lnSpc>
                          <a:spcPct val="115000"/>
                        </a:lnSpc>
                        <a:spcAft>
                          <a:spcPts val="0"/>
                        </a:spcAft>
                      </a:pPr>
                      <a:r>
                        <a:rPr lang="en-US" sz="1800" i="1" dirty="0" err="1">
                          <a:effectLst/>
                          <a:latin typeface="Times New Roman" panose="02020603050405020304" pitchFamily="18" charset="0"/>
                          <a:cs typeface="Times New Roman" panose="02020603050405020304" pitchFamily="18" charset="0"/>
                        </a:rPr>
                        <a:t>Nghệ</a:t>
                      </a:r>
                      <a:r>
                        <a:rPr lang="en-US" sz="1800" i="1" dirty="0">
                          <a:effectLst/>
                          <a:latin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cs typeface="Times New Roman" panose="02020603050405020304" pitchFamily="18" charset="0"/>
                        </a:rPr>
                        <a:t>thuật</a:t>
                      </a:r>
                      <a:endParaRPr lang="en-US" sz="1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tc>
                  <a:txBody>
                    <a:bodyPr/>
                    <a:lstStyle/>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Tiêu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chùa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chạm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khắc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mềm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sinh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1800" dirty="0" err="1">
                          <a:effectLst/>
                          <a:latin typeface="Times New Roman" panose="02020603050405020304" pitchFamily="18" charset="0"/>
                          <a:cs typeface="Times New Roman" panose="02020603050405020304" pitchFamily="18" charset="0"/>
                        </a:rPr>
                        <a:t>Nghệ</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khấu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chéo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ả </a:t>
                      </a:r>
                      <a:r>
                        <a:rPr lang="en-US" sz="1800" dirty="0" err="1">
                          <a:effectLst/>
                          <a:latin typeface="Times New Roman" panose="02020603050405020304" pitchFamily="18" charset="0"/>
                          <a:cs typeface="Times New Roman" panose="02020603050405020304" pitchFamily="18" charset="0"/>
                        </a:rPr>
                        <a:t>đào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tuồng</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điệu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múa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múa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đèn</a:t>
                      </a:r>
                      <a:r>
                        <a:rPr lang="en-US" sz="1800" dirty="0">
                          <a:effectLst/>
                          <a:latin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2796" marR="22796" marT="0" marB="0"/>
                </a:tc>
                <a:extLst>
                  <a:ext uri="{0D108BD9-81ED-4DB2-BD59-A6C34878D82A}">
                    <a16:rowId xmlns:a16="http://schemas.microsoft.com/office/drawing/2014/main" xmlns="" val="1386141634"/>
                  </a:ext>
                </a:extLst>
              </a:tr>
            </a:tbl>
          </a:graphicData>
        </a:graphic>
      </p:graphicFrame>
    </p:spTree>
    <p:extLst>
      <p:ext uri="{BB962C8B-B14F-4D97-AF65-F5344CB8AC3E}">
        <p14:creationId xmlns:p14="http://schemas.microsoft.com/office/powerpoint/2010/main" val="380019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46" name="Picture 45"/>
          <p:cNvPicPr>
            <a:picLocks noChangeAspect="1"/>
          </p:cNvPicPr>
          <p:nvPr/>
        </p:nvPicPr>
        <p:blipFill rotWithShape="1">
          <a:blip r:embed="rId3">
            <a:extLst/>
          </a:blip>
          <a:srcRect t="9016" r="50589"/>
          <a:stretch/>
        </p:blipFill>
        <p:spPr>
          <a:xfrm>
            <a:off x="14544" y="2551814"/>
            <a:ext cx="2626791" cy="2591686"/>
          </a:xfrm>
          <a:prstGeom prst="rect">
            <a:avLst/>
          </a:prstGeom>
        </p:spPr>
      </p:pic>
      <p:sp>
        <p:nvSpPr>
          <p:cNvPr id="15" name="Rectangle 14"/>
          <p:cNvSpPr/>
          <p:nvPr/>
        </p:nvSpPr>
        <p:spPr>
          <a:xfrm>
            <a:off x="2430380" y="477404"/>
            <a:ext cx="6497052" cy="3933384"/>
          </a:xfrm>
          <a:prstGeom prst="rect">
            <a:avLst/>
          </a:prstGeom>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Câu hỏi 1</a:t>
            </a:r>
            <a:r>
              <a:rPr lang="en-US"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Tìm hiểu thông tin từ sách, báo và internet, em hãy cho biết: Làng thủ công nào ở Việt Nam được hình thành từ các thế kỉ XVI - XVIII và vẫn tồn tại, phát triển đến ngày nay? Hãy đề xuất ít nhất một giải pháp để bảo tồn các làng nghề đó.</a:t>
            </a:r>
          </a:p>
          <a:p>
            <a:pPr algn="just">
              <a:lnSpc>
                <a:spcPct val="130000"/>
              </a:lnSpc>
            </a:pPr>
            <a:r>
              <a:rPr lang="vi-VN" sz="2400" b="1">
                <a:latin typeface="Times New Roman" panose="02020603050405020304" pitchFamily="18" charset="0"/>
                <a:cs typeface="Times New Roman" panose="02020603050405020304" pitchFamily="18" charset="0"/>
              </a:rPr>
              <a:t>Câu hỏi 2</a:t>
            </a:r>
            <a:r>
              <a:rPr lang="en-US"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Em biết những con đường, ngôi trường,... nào mang tên những danh nhân tiêu biểu của Đại Việt trong các thế kỉ XVI - XVIII?</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82" name="文本框 421"/>
          <p:cNvSpPr txBox="1"/>
          <p:nvPr/>
        </p:nvSpPr>
        <p:spPr>
          <a:xfrm>
            <a:off x="0" y="200814"/>
            <a:ext cx="3208421" cy="523220"/>
          </a:xfrm>
          <a:prstGeom prst="rect">
            <a:avLst/>
          </a:prstGeom>
          <a:noFill/>
        </p:spPr>
        <p:txBody>
          <a:bodyPr wrap="square" rtlCol="0">
            <a:spAutoFit/>
          </a:bodyPr>
          <a:lstStyle/>
          <a:p>
            <a:pPr algn="ctr"/>
            <a:r>
              <a:rPr lang="en-US" altLang="zh-CN" sz="2800" b="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Hướng dẫn về nhà</a:t>
            </a:r>
            <a:endParaRPr lang="zh-CN" altLang="en-US" sz="2800"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Freeform 113"/>
          <p:cNvSpPr>
            <a:spLocks noEditPoints="1"/>
          </p:cNvSpPr>
          <p:nvPr/>
        </p:nvSpPr>
        <p:spPr bwMode="auto">
          <a:xfrm>
            <a:off x="437077" y="1386623"/>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rgbClr val="FDBD1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100"/>
          </a:p>
        </p:txBody>
      </p:sp>
      <p:sp>
        <p:nvSpPr>
          <p:cNvPr id="84" name="Freeform 113"/>
          <p:cNvSpPr>
            <a:spLocks noEditPoints="1"/>
          </p:cNvSpPr>
          <p:nvPr/>
        </p:nvSpPr>
        <p:spPr bwMode="auto">
          <a:xfrm>
            <a:off x="3297438" y="1336889"/>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chemeClr val="tx1">
                <a:lumMod val="85000"/>
                <a:lumOff val="1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100"/>
          </a:p>
        </p:txBody>
      </p:sp>
      <p:sp>
        <p:nvSpPr>
          <p:cNvPr id="85" name="Freeform 113"/>
          <p:cNvSpPr>
            <a:spLocks noEditPoints="1"/>
          </p:cNvSpPr>
          <p:nvPr/>
        </p:nvSpPr>
        <p:spPr bwMode="auto">
          <a:xfrm>
            <a:off x="6402618" y="1189612"/>
            <a:ext cx="2196497" cy="2215016"/>
          </a:xfrm>
          <a:custGeom>
            <a:avLst/>
            <a:gdLst>
              <a:gd name="T0" fmla="*/ 244 w 593"/>
              <a:gd name="T1" fmla="*/ 582 h 598"/>
              <a:gd name="T2" fmla="*/ 342 w 593"/>
              <a:gd name="T3" fmla="*/ 579 h 598"/>
              <a:gd name="T4" fmla="*/ 296 w 593"/>
              <a:gd name="T5" fmla="*/ 591 h 598"/>
              <a:gd name="T6" fmla="*/ 443 w 593"/>
              <a:gd name="T7" fmla="*/ 558 h 598"/>
              <a:gd name="T8" fmla="*/ 152 w 593"/>
              <a:gd name="T9" fmla="*/ 544 h 598"/>
              <a:gd name="T10" fmla="*/ 98 w 593"/>
              <a:gd name="T11" fmla="*/ 492 h 598"/>
              <a:gd name="T12" fmla="*/ 32 w 593"/>
              <a:gd name="T13" fmla="*/ 395 h 598"/>
              <a:gd name="T14" fmla="*/ 55 w 593"/>
              <a:gd name="T15" fmla="*/ 426 h 598"/>
              <a:gd name="T16" fmla="*/ 569 w 593"/>
              <a:gd name="T17" fmla="*/ 408 h 598"/>
              <a:gd name="T18" fmla="*/ 11 w 593"/>
              <a:gd name="T19" fmla="*/ 173 h 598"/>
              <a:gd name="T20" fmla="*/ 341 w 593"/>
              <a:gd name="T21" fmla="*/ 9 h 598"/>
              <a:gd name="T22" fmla="*/ 393 w 593"/>
              <a:gd name="T23" fmla="*/ 38 h 598"/>
              <a:gd name="T24" fmla="*/ 395 w 593"/>
              <a:gd name="T25" fmla="*/ 46 h 598"/>
              <a:gd name="T26" fmla="*/ 367 w 593"/>
              <a:gd name="T27" fmla="*/ 36 h 598"/>
              <a:gd name="T28" fmla="*/ 223 w 593"/>
              <a:gd name="T29" fmla="*/ 25 h 598"/>
              <a:gd name="T30" fmla="*/ 88 w 593"/>
              <a:gd name="T31" fmla="*/ 85 h 598"/>
              <a:gd name="T32" fmla="*/ 39 w 593"/>
              <a:gd name="T33" fmla="*/ 135 h 598"/>
              <a:gd name="T34" fmla="*/ 84 w 593"/>
              <a:gd name="T35" fmla="*/ 85 h 598"/>
              <a:gd name="T36" fmla="*/ 52 w 593"/>
              <a:gd name="T37" fmla="*/ 88 h 598"/>
              <a:gd name="T38" fmla="*/ 10 w 593"/>
              <a:gd name="T39" fmla="*/ 196 h 598"/>
              <a:gd name="T40" fmla="*/ 10 w 593"/>
              <a:gd name="T41" fmla="*/ 321 h 598"/>
              <a:gd name="T42" fmla="*/ 25 w 593"/>
              <a:gd name="T43" fmla="*/ 395 h 598"/>
              <a:gd name="T44" fmla="*/ 11 w 593"/>
              <a:gd name="T45" fmla="*/ 299 h 598"/>
              <a:gd name="T46" fmla="*/ 31 w 593"/>
              <a:gd name="T47" fmla="*/ 128 h 598"/>
              <a:gd name="T48" fmla="*/ 31 w 593"/>
              <a:gd name="T49" fmla="*/ 160 h 598"/>
              <a:gd name="T50" fmla="*/ 46 w 593"/>
              <a:gd name="T51" fmla="*/ 398 h 598"/>
              <a:gd name="T52" fmla="*/ 22 w 593"/>
              <a:gd name="T53" fmla="*/ 339 h 598"/>
              <a:gd name="T54" fmla="*/ 89 w 593"/>
              <a:gd name="T55" fmla="*/ 471 h 598"/>
              <a:gd name="T56" fmla="*/ 215 w 593"/>
              <a:gd name="T57" fmla="*/ 566 h 598"/>
              <a:gd name="T58" fmla="*/ 242 w 593"/>
              <a:gd name="T59" fmla="*/ 568 h 598"/>
              <a:gd name="T60" fmla="*/ 244 w 593"/>
              <a:gd name="T61" fmla="*/ 565 h 598"/>
              <a:gd name="T62" fmla="*/ 344 w 593"/>
              <a:gd name="T63" fmla="*/ 572 h 598"/>
              <a:gd name="T64" fmla="*/ 531 w 593"/>
              <a:gd name="T65" fmla="*/ 464 h 598"/>
              <a:gd name="T66" fmla="*/ 551 w 593"/>
              <a:gd name="T67" fmla="*/ 245 h 598"/>
              <a:gd name="T68" fmla="*/ 480 w 593"/>
              <a:gd name="T69" fmla="*/ 96 h 598"/>
              <a:gd name="T70" fmla="*/ 458 w 593"/>
              <a:gd name="T71" fmla="*/ 80 h 598"/>
              <a:gd name="T72" fmla="*/ 397 w 593"/>
              <a:gd name="T73" fmla="*/ 35 h 598"/>
              <a:gd name="T74" fmla="*/ 439 w 593"/>
              <a:gd name="T75" fmla="*/ 43 h 598"/>
              <a:gd name="T76" fmla="*/ 349 w 593"/>
              <a:gd name="T77" fmla="*/ 0 h 598"/>
              <a:gd name="T78" fmla="*/ 471 w 593"/>
              <a:gd name="T79" fmla="*/ 69 h 598"/>
              <a:gd name="T80" fmla="*/ 555 w 593"/>
              <a:gd name="T81" fmla="*/ 235 h 598"/>
              <a:gd name="T82" fmla="*/ 543 w 593"/>
              <a:gd name="T83" fmla="*/ 450 h 598"/>
              <a:gd name="T84" fmla="*/ 554 w 593"/>
              <a:gd name="T85" fmla="*/ 172 h 598"/>
              <a:gd name="T86" fmla="*/ 459 w 593"/>
              <a:gd name="T87" fmla="*/ 48 h 598"/>
              <a:gd name="T88" fmla="*/ 452 w 593"/>
              <a:gd name="T89" fmla="*/ 39 h 598"/>
              <a:gd name="T90" fmla="*/ 534 w 593"/>
              <a:gd name="T91" fmla="*/ 120 h 598"/>
              <a:gd name="T92" fmla="*/ 554 w 593"/>
              <a:gd name="T93" fmla="*/ 152 h 598"/>
              <a:gd name="T94" fmla="*/ 586 w 593"/>
              <a:gd name="T95" fmla="*/ 328 h 598"/>
              <a:gd name="T96" fmla="*/ 593 w 593"/>
              <a:gd name="T97" fmla="*/ 363 h 598"/>
              <a:gd name="T98" fmla="*/ 580 w 593"/>
              <a:gd name="T99" fmla="*/ 398 h 598"/>
              <a:gd name="T100" fmla="*/ 568 w 593"/>
              <a:gd name="T101" fmla="*/ 418 h 598"/>
              <a:gd name="T102" fmla="*/ 447 w 593"/>
              <a:gd name="T103" fmla="*/ 560 h 598"/>
              <a:gd name="T104" fmla="*/ 299 w 593"/>
              <a:gd name="T105" fmla="*/ 598 h 598"/>
              <a:gd name="T106" fmla="*/ 229 w 593"/>
              <a:gd name="T107" fmla="*/ 581 h 598"/>
              <a:gd name="T108" fmla="*/ 78 w 593"/>
              <a:gd name="T109" fmla="*/ 489 h 598"/>
              <a:gd name="T110" fmla="*/ 10 w 593"/>
              <a:gd name="T111" fmla="*/ 370 h 598"/>
              <a:gd name="T112" fmla="*/ 5 w 593"/>
              <a:gd name="T113" fmla="*/ 190 h 598"/>
              <a:gd name="T114" fmla="*/ 1 w 593"/>
              <a:gd name="T115" fmla="*/ 193 h 598"/>
              <a:gd name="T116" fmla="*/ 17 w 593"/>
              <a:gd name="T117" fmla="*/ 137 h 598"/>
              <a:gd name="T118" fmla="*/ 38 w 593"/>
              <a:gd name="T119" fmla="*/ 98 h 598"/>
              <a:gd name="T120" fmla="*/ 228 w 593"/>
              <a:gd name="T121" fmla="*/ 14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3" h="598">
                <a:moveTo>
                  <a:pt x="241" y="581"/>
                </a:moveTo>
                <a:lnTo>
                  <a:pt x="248" y="585"/>
                </a:lnTo>
                <a:lnTo>
                  <a:pt x="254" y="587"/>
                </a:lnTo>
                <a:lnTo>
                  <a:pt x="261" y="590"/>
                </a:lnTo>
                <a:lnTo>
                  <a:pt x="253" y="586"/>
                </a:lnTo>
                <a:lnTo>
                  <a:pt x="244" y="582"/>
                </a:lnTo>
                <a:lnTo>
                  <a:pt x="241" y="581"/>
                </a:lnTo>
                <a:close/>
                <a:moveTo>
                  <a:pt x="475" y="534"/>
                </a:moveTo>
                <a:lnTo>
                  <a:pt x="446" y="551"/>
                </a:lnTo>
                <a:lnTo>
                  <a:pt x="414" y="564"/>
                </a:lnTo>
                <a:lnTo>
                  <a:pt x="379" y="573"/>
                </a:lnTo>
                <a:lnTo>
                  <a:pt x="342" y="579"/>
                </a:lnTo>
                <a:lnTo>
                  <a:pt x="304" y="581"/>
                </a:lnTo>
                <a:lnTo>
                  <a:pt x="295" y="581"/>
                </a:lnTo>
                <a:lnTo>
                  <a:pt x="286" y="582"/>
                </a:lnTo>
                <a:lnTo>
                  <a:pt x="265" y="582"/>
                </a:lnTo>
                <a:lnTo>
                  <a:pt x="277" y="587"/>
                </a:lnTo>
                <a:lnTo>
                  <a:pt x="296" y="591"/>
                </a:lnTo>
                <a:lnTo>
                  <a:pt x="316" y="591"/>
                </a:lnTo>
                <a:lnTo>
                  <a:pt x="334" y="590"/>
                </a:lnTo>
                <a:lnTo>
                  <a:pt x="362" y="585"/>
                </a:lnTo>
                <a:lnTo>
                  <a:pt x="391" y="579"/>
                </a:lnTo>
                <a:lnTo>
                  <a:pt x="417" y="570"/>
                </a:lnTo>
                <a:lnTo>
                  <a:pt x="443" y="558"/>
                </a:lnTo>
                <a:lnTo>
                  <a:pt x="459" y="547"/>
                </a:lnTo>
                <a:lnTo>
                  <a:pt x="475" y="534"/>
                </a:lnTo>
                <a:close/>
                <a:moveTo>
                  <a:pt x="78" y="477"/>
                </a:moveTo>
                <a:lnTo>
                  <a:pt x="101" y="502"/>
                </a:lnTo>
                <a:lnTo>
                  <a:pt x="126" y="524"/>
                </a:lnTo>
                <a:lnTo>
                  <a:pt x="152" y="544"/>
                </a:lnTo>
                <a:lnTo>
                  <a:pt x="182" y="558"/>
                </a:lnTo>
                <a:lnTo>
                  <a:pt x="190" y="561"/>
                </a:lnTo>
                <a:lnTo>
                  <a:pt x="161" y="545"/>
                </a:lnTo>
                <a:lnTo>
                  <a:pt x="133" y="527"/>
                </a:lnTo>
                <a:lnTo>
                  <a:pt x="110" y="505"/>
                </a:lnTo>
                <a:lnTo>
                  <a:pt x="98" y="492"/>
                </a:lnTo>
                <a:lnTo>
                  <a:pt x="88" y="477"/>
                </a:lnTo>
                <a:lnTo>
                  <a:pt x="88" y="480"/>
                </a:lnTo>
                <a:lnTo>
                  <a:pt x="86" y="481"/>
                </a:lnTo>
                <a:lnTo>
                  <a:pt x="85" y="481"/>
                </a:lnTo>
                <a:lnTo>
                  <a:pt x="78" y="477"/>
                </a:lnTo>
                <a:close/>
                <a:moveTo>
                  <a:pt x="32" y="395"/>
                </a:moveTo>
                <a:lnTo>
                  <a:pt x="39" y="414"/>
                </a:lnTo>
                <a:lnTo>
                  <a:pt x="48" y="433"/>
                </a:lnTo>
                <a:lnTo>
                  <a:pt x="60" y="451"/>
                </a:lnTo>
                <a:lnTo>
                  <a:pt x="86" y="477"/>
                </a:lnTo>
                <a:lnTo>
                  <a:pt x="70" y="451"/>
                </a:lnTo>
                <a:lnTo>
                  <a:pt x="55" y="426"/>
                </a:lnTo>
                <a:lnTo>
                  <a:pt x="32" y="395"/>
                </a:lnTo>
                <a:close/>
                <a:moveTo>
                  <a:pt x="576" y="267"/>
                </a:moveTo>
                <a:lnTo>
                  <a:pt x="577" y="303"/>
                </a:lnTo>
                <a:lnTo>
                  <a:pt x="576" y="337"/>
                </a:lnTo>
                <a:lnTo>
                  <a:pt x="573" y="372"/>
                </a:lnTo>
                <a:lnTo>
                  <a:pt x="569" y="408"/>
                </a:lnTo>
                <a:lnTo>
                  <a:pt x="581" y="385"/>
                </a:lnTo>
                <a:lnTo>
                  <a:pt x="582" y="350"/>
                </a:lnTo>
                <a:lnTo>
                  <a:pt x="581" y="315"/>
                </a:lnTo>
                <a:lnTo>
                  <a:pt x="577" y="278"/>
                </a:lnTo>
                <a:lnTo>
                  <a:pt x="576" y="267"/>
                </a:lnTo>
                <a:close/>
                <a:moveTo>
                  <a:pt x="11" y="173"/>
                </a:moveTo>
                <a:lnTo>
                  <a:pt x="10" y="177"/>
                </a:lnTo>
                <a:lnTo>
                  <a:pt x="7" y="190"/>
                </a:lnTo>
                <a:lnTo>
                  <a:pt x="6" y="206"/>
                </a:lnTo>
                <a:lnTo>
                  <a:pt x="7" y="193"/>
                </a:lnTo>
                <a:lnTo>
                  <a:pt x="11" y="173"/>
                </a:lnTo>
                <a:close/>
                <a:moveTo>
                  <a:pt x="341" y="9"/>
                </a:moveTo>
                <a:lnTo>
                  <a:pt x="309" y="9"/>
                </a:lnTo>
                <a:lnTo>
                  <a:pt x="362" y="25"/>
                </a:lnTo>
                <a:lnTo>
                  <a:pt x="375" y="30"/>
                </a:lnTo>
                <a:lnTo>
                  <a:pt x="388" y="36"/>
                </a:lnTo>
                <a:lnTo>
                  <a:pt x="392" y="36"/>
                </a:lnTo>
                <a:lnTo>
                  <a:pt x="393" y="38"/>
                </a:lnTo>
                <a:lnTo>
                  <a:pt x="396" y="39"/>
                </a:lnTo>
                <a:lnTo>
                  <a:pt x="399" y="40"/>
                </a:lnTo>
                <a:lnTo>
                  <a:pt x="399" y="42"/>
                </a:lnTo>
                <a:lnTo>
                  <a:pt x="397" y="43"/>
                </a:lnTo>
                <a:lnTo>
                  <a:pt x="396" y="44"/>
                </a:lnTo>
                <a:lnTo>
                  <a:pt x="395" y="46"/>
                </a:lnTo>
                <a:lnTo>
                  <a:pt x="393" y="46"/>
                </a:lnTo>
                <a:lnTo>
                  <a:pt x="389" y="44"/>
                </a:lnTo>
                <a:lnTo>
                  <a:pt x="386" y="43"/>
                </a:lnTo>
                <a:lnTo>
                  <a:pt x="382" y="42"/>
                </a:lnTo>
                <a:lnTo>
                  <a:pt x="378" y="42"/>
                </a:lnTo>
                <a:lnTo>
                  <a:pt x="367" y="36"/>
                </a:lnTo>
                <a:lnTo>
                  <a:pt x="357" y="33"/>
                </a:lnTo>
                <a:lnTo>
                  <a:pt x="334" y="26"/>
                </a:lnTo>
                <a:lnTo>
                  <a:pt x="313" y="19"/>
                </a:lnTo>
                <a:lnTo>
                  <a:pt x="299" y="16"/>
                </a:lnTo>
                <a:lnTo>
                  <a:pt x="283" y="13"/>
                </a:lnTo>
                <a:lnTo>
                  <a:pt x="223" y="25"/>
                </a:lnTo>
                <a:lnTo>
                  <a:pt x="187" y="35"/>
                </a:lnTo>
                <a:lnTo>
                  <a:pt x="162" y="46"/>
                </a:lnTo>
                <a:lnTo>
                  <a:pt x="140" y="55"/>
                </a:lnTo>
                <a:lnTo>
                  <a:pt x="118" y="65"/>
                </a:lnTo>
                <a:lnTo>
                  <a:pt x="103" y="75"/>
                </a:lnTo>
                <a:lnTo>
                  <a:pt x="88" y="85"/>
                </a:lnTo>
                <a:lnTo>
                  <a:pt x="77" y="93"/>
                </a:lnTo>
                <a:lnTo>
                  <a:pt x="65" y="102"/>
                </a:lnTo>
                <a:lnTo>
                  <a:pt x="53" y="111"/>
                </a:lnTo>
                <a:lnTo>
                  <a:pt x="44" y="122"/>
                </a:lnTo>
                <a:lnTo>
                  <a:pt x="39" y="135"/>
                </a:lnTo>
                <a:lnTo>
                  <a:pt x="39" y="135"/>
                </a:lnTo>
                <a:lnTo>
                  <a:pt x="39" y="136"/>
                </a:lnTo>
                <a:lnTo>
                  <a:pt x="38" y="136"/>
                </a:lnTo>
                <a:lnTo>
                  <a:pt x="43" y="120"/>
                </a:lnTo>
                <a:lnTo>
                  <a:pt x="55" y="107"/>
                </a:lnTo>
                <a:lnTo>
                  <a:pt x="69" y="96"/>
                </a:lnTo>
                <a:lnTo>
                  <a:pt x="84" y="85"/>
                </a:lnTo>
                <a:lnTo>
                  <a:pt x="97" y="76"/>
                </a:lnTo>
                <a:lnTo>
                  <a:pt x="119" y="61"/>
                </a:lnTo>
                <a:lnTo>
                  <a:pt x="143" y="50"/>
                </a:lnTo>
                <a:lnTo>
                  <a:pt x="85" y="72"/>
                </a:lnTo>
                <a:lnTo>
                  <a:pt x="68" y="78"/>
                </a:lnTo>
                <a:lnTo>
                  <a:pt x="52" y="88"/>
                </a:lnTo>
                <a:lnTo>
                  <a:pt x="42" y="99"/>
                </a:lnTo>
                <a:lnTo>
                  <a:pt x="34" y="114"/>
                </a:lnTo>
                <a:lnTo>
                  <a:pt x="27" y="128"/>
                </a:lnTo>
                <a:lnTo>
                  <a:pt x="21" y="145"/>
                </a:lnTo>
                <a:lnTo>
                  <a:pt x="19" y="151"/>
                </a:lnTo>
                <a:lnTo>
                  <a:pt x="10" y="196"/>
                </a:lnTo>
                <a:lnTo>
                  <a:pt x="7" y="215"/>
                </a:lnTo>
                <a:lnTo>
                  <a:pt x="5" y="233"/>
                </a:lnTo>
                <a:lnTo>
                  <a:pt x="6" y="279"/>
                </a:lnTo>
                <a:lnTo>
                  <a:pt x="6" y="280"/>
                </a:lnTo>
                <a:lnTo>
                  <a:pt x="6" y="280"/>
                </a:lnTo>
                <a:lnTo>
                  <a:pt x="10" y="321"/>
                </a:lnTo>
                <a:lnTo>
                  <a:pt x="11" y="345"/>
                </a:lnTo>
                <a:lnTo>
                  <a:pt x="14" y="368"/>
                </a:lnTo>
                <a:lnTo>
                  <a:pt x="19" y="392"/>
                </a:lnTo>
                <a:lnTo>
                  <a:pt x="28" y="413"/>
                </a:lnTo>
                <a:lnTo>
                  <a:pt x="32" y="419"/>
                </a:lnTo>
                <a:lnTo>
                  <a:pt x="25" y="395"/>
                </a:lnTo>
                <a:lnTo>
                  <a:pt x="19" y="370"/>
                </a:lnTo>
                <a:lnTo>
                  <a:pt x="15" y="359"/>
                </a:lnTo>
                <a:lnTo>
                  <a:pt x="15" y="359"/>
                </a:lnTo>
                <a:lnTo>
                  <a:pt x="15" y="358"/>
                </a:lnTo>
                <a:lnTo>
                  <a:pt x="17" y="358"/>
                </a:lnTo>
                <a:lnTo>
                  <a:pt x="11" y="299"/>
                </a:lnTo>
                <a:lnTo>
                  <a:pt x="13" y="256"/>
                </a:lnTo>
                <a:lnTo>
                  <a:pt x="18" y="214"/>
                </a:lnTo>
                <a:lnTo>
                  <a:pt x="26" y="170"/>
                </a:lnTo>
                <a:lnTo>
                  <a:pt x="30" y="130"/>
                </a:lnTo>
                <a:lnTo>
                  <a:pt x="30" y="130"/>
                </a:lnTo>
                <a:lnTo>
                  <a:pt x="31" y="128"/>
                </a:lnTo>
                <a:lnTo>
                  <a:pt x="31" y="128"/>
                </a:lnTo>
                <a:lnTo>
                  <a:pt x="31" y="149"/>
                </a:lnTo>
                <a:lnTo>
                  <a:pt x="40" y="116"/>
                </a:lnTo>
                <a:lnTo>
                  <a:pt x="42" y="116"/>
                </a:lnTo>
                <a:lnTo>
                  <a:pt x="42" y="116"/>
                </a:lnTo>
                <a:lnTo>
                  <a:pt x="31" y="160"/>
                </a:lnTo>
                <a:lnTo>
                  <a:pt x="26" y="208"/>
                </a:lnTo>
                <a:lnTo>
                  <a:pt x="19" y="257"/>
                </a:lnTo>
                <a:lnTo>
                  <a:pt x="19" y="294"/>
                </a:lnTo>
                <a:lnTo>
                  <a:pt x="26" y="329"/>
                </a:lnTo>
                <a:lnTo>
                  <a:pt x="35" y="364"/>
                </a:lnTo>
                <a:lnTo>
                  <a:pt x="46" y="398"/>
                </a:lnTo>
                <a:lnTo>
                  <a:pt x="46" y="400"/>
                </a:lnTo>
                <a:lnTo>
                  <a:pt x="46" y="401"/>
                </a:lnTo>
                <a:lnTo>
                  <a:pt x="44" y="401"/>
                </a:lnTo>
                <a:lnTo>
                  <a:pt x="44" y="401"/>
                </a:lnTo>
                <a:lnTo>
                  <a:pt x="31" y="371"/>
                </a:lnTo>
                <a:lnTo>
                  <a:pt x="22" y="339"/>
                </a:lnTo>
                <a:lnTo>
                  <a:pt x="27" y="374"/>
                </a:lnTo>
                <a:lnTo>
                  <a:pt x="32" y="385"/>
                </a:lnTo>
                <a:lnTo>
                  <a:pt x="40" y="396"/>
                </a:lnTo>
                <a:lnTo>
                  <a:pt x="65" y="433"/>
                </a:lnTo>
                <a:lnTo>
                  <a:pt x="77" y="451"/>
                </a:lnTo>
                <a:lnTo>
                  <a:pt x="89" y="471"/>
                </a:lnTo>
                <a:lnTo>
                  <a:pt x="102" y="489"/>
                </a:lnTo>
                <a:lnTo>
                  <a:pt x="116" y="505"/>
                </a:lnTo>
                <a:lnTo>
                  <a:pt x="141" y="524"/>
                </a:lnTo>
                <a:lnTo>
                  <a:pt x="166" y="541"/>
                </a:lnTo>
                <a:lnTo>
                  <a:pt x="194" y="556"/>
                </a:lnTo>
                <a:lnTo>
                  <a:pt x="215" y="566"/>
                </a:lnTo>
                <a:lnTo>
                  <a:pt x="229" y="569"/>
                </a:lnTo>
                <a:lnTo>
                  <a:pt x="229" y="568"/>
                </a:lnTo>
                <a:lnTo>
                  <a:pt x="231" y="568"/>
                </a:lnTo>
                <a:lnTo>
                  <a:pt x="238" y="570"/>
                </a:lnTo>
                <a:lnTo>
                  <a:pt x="246" y="570"/>
                </a:lnTo>
                <a:lnTo>
                  <a:pt x="242" y="568"/>
                </a:lnTo>
                <a:lnTo>
                  <a:pt x="238" y="564"/>
                </a:lnTo>
                <a:lnTo>
                  <a:pt x="237" y="560"/>
                </a:lnTo>
                <a:lnTo>
                  <a:pt x="237" y="560"/>
                </a:lnTo>
                <a:lnTo>
                  <a:pt x="237" y="558"/>
                </a:lnTo>
                <a:lnTo>
                  <a:pt x="238" y="558"/>
                </a:lnTo>
                <a:lnTo>
                  <a:pt x="244" y="565"/>
                </a:lnTo>
                <a:lnTo>
                  <a:pt x="253" y="569"/>
                </a:lnTo>
                <a:lnTo>
                  <a:pt x="266" y="572"/>
                </a:lnTo>
                <a:lnTo>
                  <a:pt x="304" y="570"/>
                </a:lnTo>
                <a:lnTo>
                  <a:pt x="342" y="570"/>
                </a:lnTo>
                <a:lnTo>
                  <a:pt x="344" y="570"/>
                </a:lnTo>
                <a:lnTo>
                  <a:pt x="344" y="572"/>
                </a:lnTo>
                <a:lnTo>
                  <a:pt x="380" y="565"/>
                </a:lnTo>
                <a:lnTo>
                  <a:pt x="416" y="556"/>
                </a:lnTo>
                <a:lnTo>
                  <a:pt x="450" y="540"/>
                </a:lnTo>
                <a:lnTo>
                  <a:pt x="481" y="519"/>
                </a:lnTo>
                <a:lnTo>
                  <a:pt x="508" y="494"/>
                </a:lnTo>
                <a:lnTo>
                  <a:pt x="531" y="464"/>
                </a:lnTo>
                <a:lnTo>
                  <a:pt x="548" y="431"/>
                </a:lnTo>
                <a:lnTo>
                  <a:pt x="559" y="396"/>
                </a:lnTo>
                <a:lnTo>
                  <a:pt x="564" y="355"/>
                </a:lnTo>
                <a:lnTo>
                  <a:pt x="564" y="316"/>
                </a:lnTo>
                <a:lnTo>
                  <a:pt x="559" y="276"/>
                </a:lnTo>
                <a:lnTo>
                  <a:pt x="551" y="245"/>
                </a:lnTo>
                <a:lnTo>
                  <a:pt x="543" y="212"/>
                </a:lnTo>
                <a:lnTo>
                  <a:pt x="533" y="182"/>
                </a:lnTo>
                <a:lnTo>
                  <a:pt x="519" y="158"/>
                </a:lnTo>
                <a:lnTo>
                  <a:pt x="505" y="137"/>
                </a:lnTo>
                <a:lnTo>
                  <a:pt x="492" y="116"/>
                </a:lnTo>
                <a:lnTo>
                  <a:pt x="480" y="96"/>
                </a:lnTo>
                <a:lnTo>
                  <a:pt x="470" y="82"/>
                </a:lnTo>
                <a:lnTo>
                  <a:pt x="459" y="71"/>
                </a:lnTo>
                <a:lnTo>
                  <a:pt x="459" y="78"/>
                </a:lnTo>
                <a:lnTo>
                  <a:pt x="459" y="78"/>
                </a:lnTo>
                <a:lnTo>
                  <a:pt x="459" y="80"/>
                </a:lnTo>
                <a:lnTo>
                  <a:pt x="458" y="80"/>
                </a:lnTo>
                <a:lnTo>
                  <a:pt x="458" y="73"/>
                </a:lnTo>
                <a:lnTo>
                  <a:pt x="455" y="67"/>
                </a:lnTo>
                <a:lnTo>
                  <a:pt x="439" y="55"/>
                </a:lnTo>
                <a:lnTo>
                  <a:pt x="420" y="44"/>
                </a:lnTo>
                <a:lnTo>
                  <a:pt x="399" y="36"/>
                </a:lnTo>
                <a:lnTo>
                  <a:pt x="397" y="35"/>
                </a:lnTo>
                <a:lnTo>
                  <a:pt x="399" y="34"/>
                </a:lnTo>
                <a:lnTo>
                  <a:pt x="399" y="33"/>
                </a:lnTo>
                <a:lnTo>
                  <a:pt x="400" y="31"/>
                </a:lnTo>
                <a:lnTo>
                  <a:pt x="401" y="31"/>
                </a:lnTo>
                <a:lnTo>
                  <a:pt x="421" y="36"/>
                </a:lnTo>
                <a:lnTo>
                  <a:pt x="439" y="43"/>
                </a:lnTo>
                <a:lnTo>
                  <a:pt x="424" y="31"/>
                </a:lnTo>
                <a:lnTo>
                  <a:pt x="405" y="22"/>
                </a:lnTo>
                <a:lnTo>
                  <a:pt x="387" y="16"/>
                </a:lnTo>
                <a:lnTo>
                  <a:pt x="371" y="12"/>
                </a:lnTo>
                <a:lnTo>
                  <a:pt x="341" y="9"/>
                </a:lnTo>
                <a:close/>
                <a:moveTo>
                  <a:pt x="349" y="0"/>
                </a:moveTo>
                <a:lnTo>
                  <a:pt x="380" y="6"/>
                </a:lnTo>
                <a:lnTo>
                  <a:pt x="401" y="13"/>
                </a:lnTo>
                <a:lnTo>
                  <a:pt x="421" y="22"/>
                </a:lnTo>
                <a:lnTo>
                  <a:pt x="438" y="35"/>
                </a:lnTo>
                <a:lnTo>
                  <a:pt x="451" y="51"/>
                </a:lnTo>
                <a:lnTo>
                  <a:pt x="471" y="69"/>
                </a:lnTo>
                <a:lnTo>
                  <a:pt x="488" y="93"/>
                </a:lnTo>
                <a:lnTo>
                  <a:pt x="504" y="118"/>
                </a:lnTo>
                <a:lnTo>
                  <a:pt x="519" y="143"/>
                </a:lnTo>
                <a:lnTo>
                  <a:pt x="534" y="169"/>
                </a:lnTo>
                <a:lnTo>
                  <a:pt x="544" y="196"/>
                </a:lnTo>
                <a:lnTo>
                  <a:pt x="555" y="235"/>
                </a:lnTo>
                <a:lnTo>
                  <a:pt x="564" y="273"/>
                </a:lnTo>
                <a:lnTo>
                  <a:pt x="569" y="312"/>
                </a:lnTo>
                <a:lnTo>
                  <a:pt x="569" y="347"/>
                </a:lnTo>
                <a:lnTo>
                  <a:pt x="565" y="383"/>
                </a:lnTo>
                <a:lnTo>
                  <a:pt x="556" y="418"/>
                </a:lnTo>
                <a:lnTo>
                  <a:pt x="543" y="450"/>
                </a:lnTo>
                <a:lnTo>
                  <a:pt x="568" y="410"/>
                </a:lnTo>
                <a:lnTo>
                  <a:pt x="572" y="358"/>
                </a:lnTo>
                <a:lnTo>
                  <a:pt x="573" y="305"/>
                </a:lnTo>
                <a:lnTo>
                  <a:pt x="571" y="253"/>
                </a:lnTo>
                <a:lnTo>
                  <a:pt x="564" y="211"/>
                </a:lnTo>
                <a:lnTo>
                  <a:pt x="554" y="172"/>
                </a:lnTo>
                <a:lnTo>
                  <a:pt x="539" y="144"/>
                </a:lnTo>
                <a:lnTo>
                  <a:pt x="523" y="119"/>
                </a:lnTo>
                <a:lnTo>
                  <a:pt x="505" y="97"/>
                </a:lnTo>
                <a:lnTo>
                  <a:pt x="487" y="76"/>
                </a:lnTo>
                <a:lnTo>
                  <a:pt x="468" y="57"/>
                </a:lnTo>
                <a:lnTo>
                  <a:pt x="459" y="48"/>
                </a:lnTo>
                <a:lnTo>
                  <a:pt x="449" y="39"/>
                </a:lnTo>
                <a:lnTo>
                  <a:pt x="438" y="34"/>
                </a:lnTo>
                <a:lnTo>
                  <a:pt x="438" y="33"/>
                </a:lnTo>
                <a:lnTo>
                  <a:pt x="439" y="33"/>
                </a:lnTo>
                <a:lnTo>
                  <a:pt x="439" y="33"/>
                </a:lnTo>
                <a:lnTo>
                  <a:pt x="452" y="39"/>
                </a:lnTo>
                <a:lnTo>
                  <a:pt x="464" y="48"/>
                </a:lnTo>
                <a:lnTo>
                  <a:pt x="476" y="59"/>
                </a:lnTo>
                <a:lnTo>
                  <a:pt x="497" y="80"/>
                </a:lnTo>
                <a:lnTo>
                  <a:pt x="517" y="102"/>
                </a:lnTo>
                <a:lnTo>
                  <a:pt x="539" y="134"/>
                </a:lnTo>
                <a:lnTo>
                  <a:pt x="534" y="120"/>
                </a:lnTo>
                <a:lnTo>
                  <a:pt x="534" y="119"/>
                </a:lnTo>
                <a:lnTo>
                  <a:pt x="535" y="118"/>
                </a:lnTo>
                <a:lnTo>
                  <a:pt x="536" y="118"/>
                </a:lnTo>
                <a:lnTo>
                  <a:pt x="536" y="118"/>
                </a:lnTo>
                <a:lnTo>
                  <a:pt x="547" y="134"/>
                </a:lnTo>
                <a:lnTo>
                  <a:pt x="554" y="152"/>
                </a:lnTo>
                <a:lnTo>
                  <a:pt x="559" y="172"/>
                </a:lnTo>
                <a:lnTo>
                  <a:pt x="567" y="190"/>
                </a:lnTo>
                <a:lnTo>
                  <a:pt x="576" y="227"/>
                </a:lnTo>
                <a:lnTo>
                  <a:pt x="580" y="265"/>
                </a:lnTo>
                <a:lnTo>
                  <a:pt x="584" y="303"/>
                </a:lnTo>
                <a:lnTo>
                  <a:pt x="586" y="328"/>
                </a:lnTo>
                <a:lnTo>
                  <a:pt x="588" y="353"/>
                </a:lnTo>
                <a:lnTo>
                  <a:pt x="585" y="377"/>
                </a:lnTo>
                <a:lnTo>
                  <a:pt x="593" y="363"/>
                </a:lnTo>
                <a:lnTo>
                  <a:pt x="593" y="363"/>
                </a:lnTo>
                <a:lnTo>
                  <a:pt x="593" y="363"/>
                </a:lnTo>
                <a:lnTo>
                  <a:pt x="593" y="363"/>
                </a:lnTo>
                <a:lnTo>
                  <a:pt x="585" y="381"/>
                </a:lnTo>
                <a:lnTo>
                  <a:pt x="584" y="389"/>
                </a:lnTo>
                <a:lnTo>
                  <a:pt x="581" y="397"/>
                </a:lnTo>
                <a:lnTo>
                  <a:pt x="581" y="398"/>
                </a:lnTo>
                <a:lnTo>
                  <a:pt x="580" y="400"/>
                </a:lnTo>
                <a:lnTo>
                  <a:pt x="580" y="398"/>
                </a:lnTo>
                <a:lnTo>
                  <a:pt x="580" y="398"/>
                </a:lnTo>
                <a:lnTo>
                  <a:pt x="581" y="391"/>
                </a:lnTo>
                <a:lnTo>
                  <a:pt x="569" y="413"/>
                </a:lnTo>
                <a:lnTo>
                  <a:pt x="568" y="418"/>
                </a:lnTo>
                <a:lnTo>
                  <a:pt x="568" y="418"/>
                </a:lnTo>
                <a:lnTo>
                  <a:pt x="568" y="418"/>
                </a:lnTo>
                <a:lnTo>
                  <a:pt x="568" y="418"/>
                </a:lnTo>
                <a:lnTo>
                  <a:pt x="568" y="416"/>
                </a:lnTo>
                <a:lnTo>
                  <a:pt x="543" y="456"/>
                </a:lnTo>
                <a:lnTo>
                  <a:pt x="515" y="494"/>
                </a:lnTo>
                <a:lnTo>
                  <a:pt x="483" y="530"/>
                </a:lnTo>
                <a:lnTo>
                  <a:pt x="447" y="560"/>
                </a:lnTo>
                <a:lnTo>
                  <a:pt x="422" y="574"/>
                </a:lnTo>
                <a:lnTo>
                  <a:pt x="395" y="583"/>
                </a:lnTo>
                <a:lnTo>
                  <a:pt x="366" y="590"/>
                </a:lnTo>
                <a:lnTo>
                  <a:pt x="338" y="595"/>
                </a:lnTo>
                <a:lnTo>
                  <a:pt x="319" y="598"/>
                </a:lnTo>
                <a:lnTo>
                  <a:pt x="299" y="598"/>
                </a:lnTo>
                <a:lnTo>
                  <a:pt x="279" y="595"/>
                </a:lnTo>
                <a:lnTo>
                  <a:pt x="270" y="593"/>
                </a:lnTo>
                <a:lnTo>
                  <a:pt x="257" y="593"/>
                </a:lnTo>
                <a:lnTo>
                  <a:pt x="245" y="589"/>
                </a:lnTo>
                <a:lnTo>
                  <a:pt x="233" y="582"/>
                </a:lnTo>
                <a:lnTo>
                  <a:pt x="229" y="581"/>
                </a:lnTo>
                <a:lnTo>
                  <a:pt x="200" y="576"/>
                </a:lnTo>
                <a:lnTo>
                  <a:pt x="173" y="565"/>
                </a:lnTo>
                <a:lnTo>
                  <a:pt x="145" y="551"/>
                </a:lnTo>
                <a:lnTo>
                  <a:pt x="120" y="532"/>
                </a:lnTo>
                <a:lnTo>
                  <a:pt x="99" y="511"/>
                </a:lnTo>
                <a:lnTo>
                  <a:pt x="78" y="489"/>
                </a:lnTo>
                <a:lnTo>
                  <a:pt x="59" y="465"/>
                </a:lnTo>
                <a:lnTo>
                  <a:pt x="55" y="459"/>
                </a:lnTo>
                <a:lnTo>
                  <a:pt x="49" y="452"/>
                </a:lnTo>
                <a:lnTo>
                  <a:pt x="34" y="433"/>
                </a:lnTo>
                <a:lnTo>
                  <a:pt x="23" y="412"/>
                </a:lnTo>
                <a:lnTo>
                  <a:pt x="10" y="370"/>
                </a:lnTo>
                <a:lnTo>
                  <a:pt x="5" y="325"/>
                </a:lnTo>
                <a:lnTo>
                  <a:pt x="2" y="274"/>
                </a:lnTo>
                <a:lnTo>
                  <a:pt x="0" y="261"/>
                </a:lnTo>
                <a:lnTo>
                  <a:pt x="1" y="248"/>
                </a:lnTo>
                <a:lnTo>
                  <a:pt x="1" y="229"/>
                </a:lnTo>
                <a:lnTo>
                  <a:pt x="5" y="190"/>
                </a:lnTo>
                <a:lnTo>
                  <a:pt x="5" y="191"/>
                </a:lnTo>
                <a:lnTo>
                  <a:pt x="4" y="193"/>
                </a:lnTo>
                <a:lnTo>
                  <a:pt x="2" y="194"/>
                </a:lnTo>
                <a:lnTo>
                  <a:pt x="1" y="194"/>
                </a:lnTo>
                <a:lnTo>
                  <a:pt x="1" y="194"/>
                </a:lnTo>
                <a:lnTo>
                  <a:pt x="1" y="193"/>
                </a:lnTo>
                <a:lnTo>
                  <a:pt x="5" y="168"/>
                </a:lnTo>
                <a:lnTo>
                  <a:pt x="14" y="144"/>
                </a:lnTo>
                <a:lnTo>
                  <a:pt x="15" y="139"/>
                </a:lnTo>
                <a:lnTo>
                  <a:pt x="15" y="139"/>
                </a:lnTo>
                <a:lnTo>
                  <a:pt x="17" y="137"/>
                </a:lnTo>
                <a:lnTo>
                  <a:pt x="17" y="137"/>
                </a:lnTo>
                <a:lnTo>
                  <a:pt x="17" y="140"/>
                </a:lnTo>
                <a:lnTo>
                  <a:pt x="25" y="123"/>
                </a:lnTo>
                <a:lnTo>
                  <a:pt x="27" y="113"/>
                </a:lnTo>
                <a:lnTo>
                  <a:pt x="28" y="113"/>
                </a:lnTo>
                <a:lnTo>
                  <a:pt x="30" y="111"/>
                </a:lnTo>
                <a:lnTo>
                  <a:pt x="38" y="98"/>
                </a:lnTo>
                <a:lnTo>
                  <a:pt x="48" y="86"/>
                </a:lnTo>
                <a:lnTo>
                  <a:pt x="61" y="76"/>
                </a:lnTo>
                <a:lnTo>
                  <a:pt x="97" y="59"/>
                </a:lnTo>
                <a:lnTo>
                  <a:pt x="133" y="46"/>
                </a:lnTo>
                <a:lnTo>
                  <a:pt x="203" y="23"/>
                </a:lnTo>
                <a:lnTo>
                  <a:pt x="228" y="14"/>
                </a:lnTo>
                <a:lnTo>
                  <a:pt x="256" y="6"/>
                </a:lnTo>
                <a:lnTo>
                  <a:pt x="283" y="5"/>
                </a:lnTo>
                <a:lnTo>
                  <a:pt x="316" y="1"/>
                </a:lnTo>
                <a:lnTo>
                  <a:pt x="349" y="0"/>
                </a:lnTo>
                <a:close/>
              </a:path>
            </a:pathLst>
          </a:custGeom>
          <a:noFill/>
          <a:ln w="0">
            <a:solidFill>
              <a:srgbClr val="FDBD19"/>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2100"/>
          </a:p>
        </p:txBody>
      </p:sp>
      <p:sp>
        <p:nvSpPr>
          <p:cNvPr id="86" name="矩形 35"/>
          <p:cNvSpPr/>
          <p:nvPr/>
        </p:nvSpPr>
        <p:spPr>
          <a:xfrm>
            <a:off x="120316" y="3601638"/>
            <a:ext cx="2979821" cy="1003736"/>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10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Hoàn thành bài tập phần Luyện tập – Vận dụng</a:t>
            </a:r>
            <a:endParaRPr lang="zh-CN" altLang="en-US" sz="21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矩形 38"/>
          <p:cNvSpPr/>
          <p:nvPr/>
        </p:nvSpPr>
        <p:spPr>
          <a:xfrm>
            <a:off x="3290052" y="3748914"/>
            <a:ext cx="2664666" cy="577081"/>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10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Xem lại nội dung bài 9</a:t>
            </a:r>
            <a:endParaRPr lang="zh-CN" altLang="en-US" sz="21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矩形 41"/>
          <p:cNvSpPr/>
          <p:nvPr/>
        </p:nvSpPr>
        <p:spPr>
          <a:xfrm>
            <a:off x="6280484" y="3454362"/>
            <a:ext cx="2863516" cy="1546577"/>
          </a:xfrm>
          <a:prstGeom prst="rect">
            <a:avLst/>
          </a:prstGeom>
        </p:spPr>
        <p:txBody>
          <a:bodyPr wrap="square">
            <a:spAutoFit/>
            <a:scene3d>
              <a:camera prst="orthographicFront"/>
              <a:lightRig rig="threePt" dir="t"/>
            </a:scene3d>
            <a:sp3d contourW="12700"/>
          </a:bodyPr>
          <a:lstStyle/>
          <a:p>
            <a:pPr algn="ctr">
              <a:lnSpc>
                <a:spcPct val="150000"/>
              </a:lnSpc>
            </a:pPr>
            <a:r>
              <a:rPr lang="en-US" altLang="zh-CN" sz="210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rPr>
              <a:t>Tìm hiểu trước nội dung bài 10 – Trả lời các câu hỏi trong SGK</a:t>
            </a:r>
            <a:endParaRPr lang="zh-CN" altLang="en-US" sz="2100" dirty="0">
              <a:solidFill>
                <a:srgbClr val="3C3C3B"/>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9" name="图片 4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6992" y="1583633"/>
            <a:ext cx="1816664" cy="1820995"/>
          </a:xfrm>
          <a:prstGeom prst="ellipse">
            <a:avLst/>
          </a:prstGeom>
        </p:spPr>
      </p:pic>
      <p:pic>
        <p:nvPicPr>
          <p:cNvPr id="90" name="图片 4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38908" y="1476259"/>
            <a:ext cx="1723916" cy="1691456"/>
          </a:xfrm>
          <a:prstGeom prst="ellipse">
            <a:avLst/>
          </a:prstGeom>
        </p:spPr>
      </p:pic>
      <p:sp>
        <p:nvSpPr>
          <p:cNvPr id="91" name="Oval 8"/>
          <p:cNvSpPr>
            <a:spLocks noChangeAspect="1"/>
          </p:cNvSpPr>
          <p:nvPr/>
        </p:nvSpPr>
        <p:spPr>
          <a:xfrm>
            <a:off x="3529652" y="1533899"/>
            <a:ext cx="1732068" cy="173206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150000"/>
              </a:lnSpc>
              <a:defRPr/>
            </a:pPr>
            <a:endParaRPr lang="zh-CN" altLang="zh-CN" sz="2100" dirty="0">
              <a:solidFill>
                <a:srgbClr val="3C3C3C"/>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4"/>
                                        </p:tgtEl>
                                        <p:attrNameLst>
                                          <p:attrName>style.visibility</p:attrName>
                                        </p:attrNameLst>
                                      </p:cBhvr>
                                      <p:to>
                                        <p:strVal val="visible"/>
                                      </p:to>
                                    </p:set>
                                    <p:anim calcmode="lin" valueType="num">
                                      <p:cBhvr>
                                        <p:cTn id="13" dur="500" fill="hold"/>
                                        <p:tgtEl>
                                          <p:spTgt spid="84"/>
                                        </p:tgtEl>
                                        <p:attrNameLst>
                                          <p:attrName>ppt_w</p:attrName>
                                        </p:attrNameLst>
                                      </p:cBhvr>
                                      <p:tavLst>
                                        <p:tav tm="0">
                                          <p:val>
                                            <p:fltVal val="0"/>
                                          </p:val>
                                        </p:tav>
                                        <p:tav tm="100000">
                                          <p:val>
                                            <p:strVal val="#ppt_w"/>
                                          </p:val>
                                        </p:tav>
                                      </p:tavLst>
                                    </p:anim>
                                    <p:anim calcmode="lin" valueType="num">
                                      <p:cBhvr>
                                        <p:cTn id="14" dur="500" fill="hold"/>
                                        <p:tgtEl>
                                          <p:spTgt spid="84"/>
                                        </p:tgtEl>
                                        <p:attrNameLst>
                                          <p:attrName>ppt_h</p:attrName>
                                        </p:attrNameLst>
                                      </p:cBhvr>
                                      <p:tavLst>
                                        <p:tav tm="0">
                                          <p:val>
                                            <p:fltVal val="0"/>
                                          </p:val>
                                        </p:tav>
                                        <p:tav tm="100000">
                                          <p:val>
                                            <p:strVal val="#ppt_h"/>
                                          </p:val>
                                        </p:tav>
                                      </p:tavLst>
                                    </p:anim>
                                    <p:animEffect transition="in" filter="fade">
                                      <p:cBhvr>
                                        <p:cTn id="15" dur="500"/>
                                        <p:tgtEl>
                                          <p:spTgt spid="8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 calcmode="lin" valueType="num">
                                      <p:cBhvr>
                                        <p:cTn id="18" dur="500" fill="hold"/>
                                        <p:tgtEl>
                                          <p:spTgt spid="85"/>
                                        </p:tgtEl>
                                        <p:attrNameLst>
                                          <p:attrName>ppt_w</p:attrName>
                                        </p:attrNameLst>
                                      </p:cBhvr>
                                      <p:tavLst>
                                        <p:tav tm="0">
                                          <p:val>
                                            <p:fltVal val="0"/>
                                          </p:val>
                                        </p:tav>
                                        <p:tav tm="100000">
                                          <p:val>
                                            <p:strVal val="#ppt_w"/>
                                          </p:val>
                                        </p:tav>
                                      </p:tavLst>
                                    </p:anim>
                                    <p:anim calcmode="lin" valueType="num">
                                      <p:cBhvr>
                                        <p:cTn id="19" dur="500" fill="hold"/>
                                        <p:tgtEl>
                                          <p:spTgt spid="85"/>
                                        </p:tgtEl>
                                        <p:attrNameLst>
                                          <p:attrName>ppt_h</p:attrName>
                                        </p:attrNameLst>
                                      </p:cBhvr>
                                      <p:tavLst>
                                        <p:tav tm="0">
                                          <p:val>
                                            <p:fltVal val="0"/>
                                          </p:val>
                                        </p:tav>
                                        <p:tav tm="100000">
                                          <p:val>
                                            <p:strVal val="#ppt_h"/>
                                          </p:val>
                                        </p:tav>
                                      </p:tavLst>
                                    </p:anim>
                                    <p:animEffect transition="in" filter="fade">
                                      <p:cBhvr>
                                        <p:cTn id="20" dur="500"/>
                                        <p:tgtEl>
                                          <p:spTgt spid="85"/>
                                        </p:tgtEl>
                                      </p:cBhvr>
                                    </p:animEffect>
                                  </p:childTnLst>
                                </p:cTn>
                              </p:par>
                              <p:par>
                                <p:cTn id="21" presetID="2" presetClass="entr" presetSubtype="8" fill="hold" grpId="0" nodeType="withEffect">
                                  <p:stCondLst>
                                    <p:cond delay="100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0-#ppt_w/2"/>
                                          </p:val>
                                        </p:tav>
                                        <p:tav tm="100000">
                                          <p:val>
                                            <p:strVal val="#ppt_x"/>
                                          </p:val>
                                        </p:tav>
                                      </p:tavLst>
                                    </p:anim>
                                    <p:anim calcmode="lin" valueType="num">
                                      <p:cBhvr additive="base">
                                        <p:cTn id="24" dur="500" fill="hold"/>
                                        <p:tgtEl>
                                          <p:spTgt spid="9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1" presetClass="entr" presetSubtype="1"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wheel(1)">
                                      <p:cBhvr>
                                        <p:cTn id="28" dur="2000"/>
                                        <p:tgtEl>
                                          <p:spTgt spid="89"/>
                                        </p:tgtEl>
                                      </p:cBhvr>
                                    </p:animEffect>
                                  </p:childTnLst>
                                </p:cTn>
                              </p:par>
                            </p:childTnLst>
                          </p:cTn>
                        </p:par>
                        <p:par>
                          <p:cTn id="29" fill="hold">
                            <p:stCondLst>
                              <p:cond delay="4000"/>
                            </p:stCondLst>
                            <p:childTnLst>
                              <p:par>
                                <p:cTn id="30" presetID="21" presetClass="entr" presetSubtype="1"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barn(inVertical)">
                                      <p:cBhvr>
                                        <p:cTn id="37" dur="500"/>
                                        <p:tgtEl>
                                          <p:spTgt spid="8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barn(inVertical)">
                                      <p:cBhvr>
                                        <p:cTn id="40" dur="500"/>
                                        <p:tgtEl>
                                          <p:spTgt spid="8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barn(inVertical)">
                                      <p:cBhvr>
                                        <p:cTn id="4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p:bldP spid="87" grpId="0"/>
      <p:bldP spid="88" grpId="0"/>
      <p:bldP spid="9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1719775" y="943575"/>
            <a:ext cx="5753100" cy="256770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503947" y="1401975"/>
            <a:ext cx="5968927" cy="15457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b="1">
                <a:latin typeface="Times New Roman" panose="02020603050405020304" pitchFamily="18" charset="0"/>
                <a:cs typeface="Times New Roman" panose="02020603050405020304" pitchFamily="18" charset="0"/>
              </a:rPr>
              <a:t>CHÚC CẢ LỚP HỌC NGOAN!!!</a:t>
            </a:r>
            <a:endParaRPr sz="4400" b="1">
              <a:latin typeface="Times New Roman" panose="02020603050405020304" pitchFamily="18" charset="0"/>
              <a:cs typeface="Times New Roman" panose="02020603050405020304" pitchFamily="18" charset="0"/>
            </a:endParaRPr>
          </a:p>
        </p:txBody>
      </p:sp>
      <p:sp>
        <p:nvSpPr>
          <p:cNvPr id="712" name="Google Shape;712;p27"/>
          <p:cNvSpPr/>
          <p:nvPr/>
        </p:nvSpPr>
        <p:spPr>
          <a:xfrm>
            <a:off x="3433113" y="3797975"/>
            <a:ext cx="2326437" cy="79259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31160" y="-725757"/>
            <a:ext cx="271981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7"/>
          <p:cNvGrpSpPr/>
          <p:nvPr/>
        </p:nvGrpSpPr>
        <p:grpSpPr>
          <a:xfrm>
            <a:off x="7529212" y="3511287"/>
            <a:ext cx="1862374" cy="2056521"/>
            <a:chOff x="7281641" y="1136546"/>
            <a:chExt cx="892968" cy="986057"/>
          </a:xfrm>
        </p:grpSpPr>
        <p:sp>
          <p:nvSpPr>
            <p:cNvPr id="715" name="Google Shape;715;p2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469390" y="245003"/>
            <a:ext cx="1490486" cy="960916"/>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8" name="Google Shape;998;p34"/>
          <p:cNvSpPr txBox="1">
            <a:spLocks noGrp="1"/>
          </p:cNvSpPr>
          <p:nvPr>
            <p:ph type="ctrTitle"/>
          </p:nvPr>
        </p:nvSpPr>
        <p:spPr>
          <a:xfrm>
            <a:off x="3003385" y="46045"/>
            <a:ext cx="3501663" cy="7329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b="1">
                <a:latin typeface="Times New Roman" panose="02020603050405020304" pitchFamily="18" charset="0"/>
                <a:cs typeface="Times New Roman" panose="02020603050405020304" pitchFamily="18" charset="0"/>
              </a:rPr>
              <a:t>NỘI DUNG BÀI HỌC</a:t>
            </a:r>
            <a:endParaRPr b="1">
              <a:latin typeface="Times New Roman" panose="02020603050405020304" pitchFamily="18" charset="0"/>
              <a:cs typeface="Times New Roman" panose="02020603050405020304" pitchFamily="18" charset="0"/>
            </a:endParaRPr>
          </a:p>
        </p:txBody>
      </p:sp>
      <p:grpSp>
        <p:nvGrpSpPr>
          <p:cNvPr id="999" name="Google Shape;999;p34"/>
          <p:cNvGrpSpPr/>
          <p:nvPr/>
        </p:nvGrpSpPr>
        <p:grpSpPr>
          <a:xfrm>
            <a:off x="542945" y="1086623"/>
            <a:ext cx="7714533" cy="629506"/>
            <a:chOff x="1753629" y="1586637"/>
            <a:chExt cx="6012519" cy="629506"/>
          </a:xfrm>
        </p:grpSpPr>
        <p:sp>
          <p:nvSpPr>
            <p:cNvPr id="1000" name="Google Shape;1000;p34"/>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34"/>
            <p:cNvGrpSpPr/>
            <p:nvPr/>
          </p:nvGrpSpPr>
          <p:grpSpPr>
            <a:xfrm>
              <a:off x="1753629" y="1586637"/>
              <a:ext cx="6012519" cy="629506"/>
              <a:chOff x="34100" y="1847300"/>
              <a:chExt cx="19942022" cy="2009275"/>
            </a:xfrm>
          </p:grpSpPr>
          <p:sp>
            <p:nvSpPr>
              <p:cNvPr id="1002" name="Google Shape;1002;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1964920" y="1847300"/>
                <a:ext cx="18011202"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4" name="Google Shape;1004;p34"/>
          <p:cNvSpPr txBox="1">
            <a:spLocks noGrp="1"/>
          </p:cNvSpPr>
          <p:nvPr>
            <p:ph type="subTitle" idx="4294967295"/>
          </p:nvPr>
        </p:nvSpPr>
        <p:spPr>
          <a:xfrm>
            <a:off x="1547202" y="1145993"/>
            <a:ext cx="6242867" cy="498600"/>
          </a:xfrm>
          <a:prstGeom prst="rect">
            <a:avLst/>
          </a:prstGeom>
        </p:spPr>
        <p:txBody>
          <a:bodyPr spcFirstLastPara="1" wrap="square" lIns="91425" tIns="91425" rIns="91425" bIns="91425" anchor="t" anchorCtr="0">
            <a:noAutofit/>
          </a:bodyPr>
          <a:lstStyle/>
          <a:p>
            <a:pPr lvl="0" algn="ctr">
              <a:spcAft>
                <a:spcPts val="1600"/>
              </a:spcAft>
            </a:pPr>
            <a:r>
              <a:rPr lang="en-US" sz="2400" b="1">
                <a:latin typeface="Times New Roman" panose="02020603050405020304" pitchFamily="18" charset="0"/>
                <a:cs typeface="Times New Roman" panose="02020603050405020304" pitchFamily="18" charset="0"/>
              </a:rPr>
              <a:t>Tình hình kinh tế trong các thế kỉ XVI-XVIII </a:t>
            </a:r>
            <a:endParaRPr sz="2400" b="1">
              <a:latin typeface="Times New Roman" panose="02020603050405020304" pitchFamily="18" charset="0"/>
              <a:cs typeface="Times New Roman" panose="02020603050405020304" pitchFamily="18" charset="0"/>
            </a:endParaRPr>
          </a:p>
        </p:txBody>
      </p:sp>
      <p:grpSp>
        <p:nvGrpSpPr>
          <p:cNvPr id="1005" name="Google Shape;1005;p34"/>
          <p:cNvGrpSpPr/>
          <p:nvPr/>
        </p:nvGrpSpPr>
        <p:grpSpPr>
          <a:xfrm>
            <a:off x="563881" y="2503958"/>
            <a:ext cx="7293410" cy="629506"/>
            <a:chOff x="2874404" y="2292362"/>
            <a:chExt cx="7112429" cy="629506"/>
          </a:xfrm>
        </p:grpSpPr>
        <p:sp>
          <p:nvSpPr>
            <p:cNvPr id="1006" name="Google Shape;1006;p34"/>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7" name="Google Shape;1007;p34"/>
            <p:cNvGrpSpPr/>
            <p:nvPr/>
          </p:nvGrpSpPr>
          <p:grpSpPr>
            <a:xfrm>
              <a:off x="2874404" y="2292362"/>
              <a:ext cx="7112429" cy="629506"/>
              <a:chOff x="34100" y="1847300"/>
              <a:chExt cx="23590148" cy="2009275"/>
            </a:xfrm>
          </p:grpSpPr>
          <p:sp>
            <p:nvSpPr>
              <p:cNvPr id="1008" name="Google Shape;1008;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1964919" y="1847300"/>
                <a:ext cx="21659329"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0" name="Google Shape;1010;p34"/>
          <p:cNvSpPr txBox="1">
            <a:spLocks noGrp="1"/>
          </p:cNvSpPr>
          <p:nvPr>
            <p:ph type="title" idx="4294967295"/>
          </p:nvPr>
        </p:nvSpPr>
        <p:spPr>
          <a:xfrm>
            <a:off x="584817" y="2657785"/>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panose="02020603050405020304" pitchFamily="18" charset="0"/>
                <a:cs typeface="Times New Roman" panose="02020603050405020304" pitchFamily="18" charset="0"/>
              </a:rPr>
              <a:t>02</a:t>
            </a:r>
            <a:endParaRPr sz="2400" b="1">
              <a:latin typeface="Times New Roman" panose="02020603050405020304" pitchFamily="18" charset="0"/>
              <a:cs typeface="Times New Roman" panose="02020603050405020304" pitchFamily="18" charset="0"/>
            </a:endParaRPr>
          </a:p>
        </p:txBody>
      </p:sp>
      <p:sp>
        <p:nvSpPr>
          <p:cNvPr id="1011" name="Google Shape;1011;p34"/>
          <p:cNvSpPr txBox="1">
            <a:spLocks noGrp="1"/>
          </p:cNvSpPr>
          <p:nvPr>
            <p:ph type="subTitle" idx="4294967295"/>
          </p:nvPr>
        </p:nvSpPr>
        <p:spPr>
          <a:xfrm>
            <a:off x="1292915" y="2525916"/>
            <a:ext cx="6322614" cy="498600"/>
          </a:xfrm>
          <a:prstGeom prst="rect">
            <a:avLst/>
          </a:prstGeom>
        </p:spPr>
        <p:txBody>
          <a:bodyPr spcFirstLastPara="1" wrap="square" lIns="91425" tIns="91425" rIns="91425" bIns="91425" anchor="t" anchorCtr="0">
            <a:noAutofit/>
          </a:bodyPr>
          <a:lstStyle/>
          <a:p>
            <a:pPr lvl="0" algn="just">
              <a:buClr>
                <a:schemeClr val="dk1"/>
              </a:buClr>
              <a:buSzPts val="1100"/>
            </a:pPr>
            <a:r>
              <a:rPr lang="en-US" sz="2400" b="1">
                <a:latin typeface="Times New Roman" panose="02020603050405020304" pitchFamily="18" charset="0"/>
                <a:cs typeface="Times New Roman" panose="02020603050405020304" pitchFamily="18" charset="0"/>
              </a:rPr>
              <a:t>Tình hình văn hóa trong các thế kỉ XVI-XVIII</a:t>
            </a:r>
            <a:endParaRPr sz="2400" b="1">
              <a:latin typeface="Times New Roman" panose="02020603050405020304" pitchFamily="18" charset="0"/>
              <a:cs typeface="Times New Roman" panose="02020603050405020304" pitchFamily="18" charset="0"/>
            </a:endParaRPr>
          </a:p>
        </p:txBody>
      </p:sp>
      <p:sp>
        <p:nvSpPr>
          <p:cNvPr id="1024" name="Google Shape;1024;p34"/>
          <p:cNvSpPr txBox="1">
            <a:spLocks noGrp="1"/>
          </p:cNvSpPr>
          <p:nvPr>
            <p:ph type="title" idx="4294967295"/>
          </p:nvPr>
        </p:nvSpPr>
        <p:spPr>
          <a:xfrm>
            <a:off x="625623" y="1229638"/>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Times New Roman" panose="02020603050405020304" pitchFamily="18" charset="0"/>
                <a:cs typeface="Times New Roman" panose="02020603050405020304" pitchFamily="18" charset="0"/>
              </a:rPr>
              <a:t>01</a:t>
            </a:r>
            <a:endParaRPr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8"/>
                                        </p:tgtEl>
                                        <p:attrNameLst>
                                          <p:attrName>style.visibility</p:attrName>
                                        </p:attrNameLst>
                                      </p:cBhvr>
                                      <p:to>
                                        <p:strVal val="visible"/>
                                      </p:to>
                                    </p:set>
                                    <p:animEffect transition="in" filter="barn(inVertical)">
                                      <p:cBhvr>
                                        <p:cTn id="7" dur="500"/>
                                        <p:tgtEl>
                                          <p:spTgt spid="998"/>
                                        </p:tgtEl>
                                      </p:cBhvr>
                                    </p:animEffect>
                                  </p:childTnLst>
                                </p:cTn>
                              </p:par>
                              <p:par>
                                <p:cTn id="8" presetID="16" presetClass="entr" presetSubtype="21" fill="hold" nodeType="withEffect">
                                  <p:stCondLst>
                                    <p:cond delay="0"/>
                                  </p:stCondLst>
                                  <p:childTnLst>
                                    <p:set>
                                      <p:cBhvr>
                                        <p:cTn id="9" dur="1" fill="hold">
                                          <p:stCondLst>
                                            <p:cond delay="0"/>
                                          </p:stCondLst>
                                        </p:cTn>
                                        <p:tgtEl>
                                          <p:spTgt spid="999"/>
                                        </p:tgtEl>
                                        <p:attrNameLst>
                                          <p:attrName>style.visibility</p:attrName>
                                        </p:attrNameLst>
                                      </p:cBhvr>
                                      <p:to>
                                        <p:strVal val="visible"/>
                                      </p:to>
                                    </p:set>
                                    <p:animEffect transition="in" filter="barn(inVertical)">
                                      <p:cBhvr>
                                        <p:cTn id="10" dur="500"/>
                                        <p:tgtEl>
                                          <p:spTgt spid="99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04">
                                            <p:txEl>
                                              <p:pRg st="0" end="0"/>
                                            </p:txEl>
                                          </p:spTgt>
                                        </p:tgtEl>
                                        <p:attrNameLst>
                                          <p:attrName>style.visibility</p:attrName>
                                        </p:attrNameLst>
                                      </p:cBhvr>
                                      <p:to>
                                        <p:strVal val="visible"/>
                                      </p:to>
                                    </p:set>
                                    <p:animEffect transition="in" filter="barn(inVertical)">
                                      <p:cBhvr>
                                        <p:cTn id="13" dur="500"/>
                                        <p:tgtEl>
                                          <p:spTgt spid="1004">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05"/>
                                        </p:tgtEl>
                                        <p:attrNameLst>
                                          <p:attrName>style.visibility</p:attrName>
                                        </p:attrNameLst>
                                      </p:cBhvr>
                                      <p:to>
                                        <p:strVal val="visible"/>
                                      </p:to>
                                    </p:set>
                                    <p:animEffect transition="in" filter="barn(inVertical)">
                                      <p:cBhvr>
                                        <p:cTn id="16" dur="500"/>
                                        <p:tgtEl>
                                          <p:spTgt spid="100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0"/>
                                        </p:tgtEl>
                                        <p:attrNameLst>
                                          <p:attrName>style.visibility</p:attrName>
                                        </p:attrNameLst>
                                      </p:cBhvr>
                                      <p:to>
                                        <p:strVal val="visible"/>
                                      </p:to>
                                    </p:set>
                                    <p:animEffect transition="in" filter="barn(inVertical)">
                                      <p:cBhvr>
                                        <p:cTn id="19" dur="500"/>
                                        <p:tgtEl>
                                          <p:spTgt spid="10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11">
                                            <p:txEl>
                                              <p:pRg st="0" end="0"/>
                                            </p:txEl>
                                          </p:spTgt>
                                        </p:tgtEl>
                                        <p:attrNameLst>
                                          <p:attrName>style.visibility</p:attrName>
                                        </p:attrNameLst>
                                      </p:cBhvr>
                                      <p:to>
                                        <p:strVal val="visible"/>
                                      </p:to>
                                    </p:set>
                                    <p:animEffect transition="in" filter="barn(inVertical)">
                                      <p:cBhvr>
                                        <p:cTn id="22" dur="500"/>
                                        <p:tgtEl>
                                          <p:spTgt spid="1011">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0"/>
      <p:bldP spid="1004" grpId="0" build="p"/>
      <p:bldP spid="1010" grpId="0"/>
      <p:bldP spid="1011" grpId="0" build="p"/>
      <p:bldP spid="10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77" name="Picture 19">
            <a:extLst>
              <a:ext uri="{FF2B5EF4-FFF2-40B4-BE49-F238E27FC236}">
                <a16:creationId xmlns:a16="http://schemas.microsoft.com/office/drawing/2014/main" xmlns="" id="{C0535A89-BAD9-0003-A840-36F67D9DDA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31774" y="948451"/>
            <a:ext cx="2950715" cy="3269491"/>
          </a:xfrm>
          <a:prstGeom prst="rect">
            <a:avLst/>
          </a:prstGeom>
        </p:spPr>
      </p:pic>
      <p:sp>
        <p:nvSpPr>
          <p:cNvPr id="3" name="Rectangle 2"/>
          <p:cNvSpPr/>
          <p:nvPr/>
        </p:nvSpPr>
        <p:spPr>
          <a:xfrm>
            <a:off x="148856" y="184753"/>
            <a:ext cx="8591107" cy="584775"/>
          </a:xfrm>
          <a:prstGeom prst="rect">
            <a:avLst/>
          </a:prstGeom>
          <a:noFill/>
        </p:spPr>
        <p:txBody>
          <a:bodyPr wrap="square" lIns="91440" tIns="45720" rIns="91440" bIns="45720">
            <a:spAutoFit/>
          </a:bodyPr>
          <a:lstStyle/>
          <a:p>
            <a:pPr algn="ctr"/>
            <a:r>
              <a:rPr lang="en-US" sz="3200" b="1" dirty="0">
                <a:ln w="0"/>
                <a:solidFill>
                  <a:schemeClr val="tx1"/>
                </a:solidFill>
                <a:latin typeface="Times New Roman" panose="02020603050405020304" pitchFamily="18" charset="0"/>
                <a:cs typeface="Times New Roman" panose="02020603050405020304" pitchFamily="18" charset="0"/>
              </a:rPr>
              <a:t>1. </a:t>
            </a:r>
            <a:r>
              <a:rPr lang="en-US" sz="3200" b="1" dirty="0" err="1">
                <a:ln w="0"/>
                <a:solidFill>
                  <a:schemeClr val="tx1"/>
                </a:solidFill>
                <a:latin typeface="Times New Roman" panose="02020603050405020304" pitchFamily="18" charset="0"/>
                <a:cs typeface="Times New Roman" panose="02020603050405020304" pitchFamily="18" charset="0"/>
              </a:rPr>
              <a:t>Tình</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hình</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kinh</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tế</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trong</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các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thế</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kỉ</a:t>
            </a:r>
            <a:r>
              <a:rPr lang="en-US" sz="3200" b="1" dirty="0">
                <a:ln w="0"/>
                <a:solidFill>
                  <a:schemeClr val="tx1"/>
                </a:solidFill>
                <a:latin typeface="Times New Roman" panose="02020603050405020304" pitchFamily="18" charset="0"/>
                <a:cs typeface="Times New Roman" panose="02020603050405020304" pitchFamily="18" charset="0"/>
              </a:rPr>
              <a:t> XVI-XVIII </a:t>
            </a:r>
          </a:p>
        </p:txBody>
      </p:sp>
    </p:spTree>
    <p:extLst>
      <p:ext uri="{BB962C8B-B14F-4D97-AF65-F5344CB8AC3E}">
        <p14:creationId xmlns:p14="http://schemas.microsoft.com/office/powerpoint/2010/main" val="1226488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4" name="Rectangle 3"/>
          <p:cNvSpPr/>
          <p:nvPr/>
        </p:nvSpPr>
        <p:spPr>
          <a:xfrm>
            <a:off x="1208790" y="348429"/>
            <a:ext cx="7712368" cy="461665"/>
          </a:xfrm>
          <a:prstGeom prst="rect">
            <a:avLst/>
          </a:prstGeom>
        </p:spPr>
        <p:txBody>
          <a:bodyPr wrap="none">
            <a:spAutoFit/>
          </a:bodyPr>
          <a:lstStyle/>
          <a:p>
            <a:pPr algn="ctr"/>
            <a:r>
              <a:rPr lang="en-US" sz="2400" b="1">
                <a:latin typeface="Times New Roman" panose="02020603050405020304" pitchFamily="18" charset="0"/>
                <a:ea typeface="Arial" panose="020B0604020202020204" pitchFamily="34" charset="0"/>
              </a:rPr>
              <a:t>Tìm hiểu thông tin mục 1.a và hoàn thành phiếu học tập. </a:t>
            </a:r>
            <a:endParaRPr lang="en-US" sz="2400" b="1"/>
          </a:p>
        </p:txBody>
      </p:sp>
      <p:graphicFrame>
        <p:nvGraphicFramePr>
          <p:cNvPr id="5" name="Table 4"/>
          <p:cNvGraphicFramePr>
            <a:graphicFrameLocks noGrp="1"/>
          </p:cNvGraphicFramePr>
          <p:nvPr>
            <p:extLst>
              <p:ext uri="{D42A27DB-BD31-4B8C-83A1-F6EECF244321}">
                <p14:modId xmlns:p14="http://schemas.microsoft.com/office/powerpoint/2010/main" val="3467448402"/>
              </p:ext>
            </p:extLst>
          </p:nvPr>
        </p:nvGraphicFramePr>
        <p:xfrm>
          <a:off x="2104182" y="1027023"/>
          <a:ext cx="6666365" cy="3364992"/>
        </p:xfrm>
        <a:graphic>
          <a:graphicData uri="http://schemas.openxmlformats.org/drawingml/2006/table">
            <a:tbl>
              <a:tblPr firstRow="1" firstCol="1" bandRow="1"/>
              <a:tblGrid>
                <a:gridCol w="2995864">
                  <a:extLst>
                    <a:ext uri="{9D8B030D-6E8A-4147-A177-3AD203B41FA5}">
                      <a16:colId xmlns:a16="http://schemas.microsoft.com/office/drawing/2014/main" xmlns="" val="3707952259"/>
                    </a:ext>
                  </a:extLst>
                </a:gridCol>
                <a:gridCol w="1852863">
                  <a:extLst>
                    <a:ext uri="{9D8B030D-6E8A-4147-A177-3AD203B41FA5}">
                      <a16:colId xmlns:a16="http://schemas.microsoft.com/office/drawing/2014/main" xmlns="" val="3082995335"/>
                    </a:ext>
                  </a:extLst>
                </a:gridCol>
                <a:gridCol w="1817638">
                  <a:extLst>
                    <a:ext uri="{9D8B030D-6E8A-4147-A177-3AD203B41FA5}">
                      <a16:colId xmlns:a16="http://schemas.microsoft.com/office/drawing/2014/main" xmlns="" val="179224552"/>
                    </a:ext>
                  </a:extLst>
                </a:gridCol>
              </a:tblGrid>
              <a:tr h="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Tình hình</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Đàng Ngoài</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Đàng Trong</a:t>
                      </a:r>
                      <a:endParaRPr lang="en-US" sz="24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12552118"/>
                  </a:ext>
                </a:extLst>
              </a:tr>
              <a:tr h="0">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Sản xuất nông nghiệp</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96611134"/>
                  </a:ext>
                </a:extLst>
              </a:tr>
              <a:tr h="0">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Ruộng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ruộng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hoang</a:t>
                      </a:r>
                      <a:endParaRPr lang="en-US" sz="24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47217808"/>
                  </a:ext>
                </a:extLst>
              </a:tr>
              <a:tr h="0">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Tình trạng nông dân mất đất</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80440459"/>
                  </a:ext>
                </a:extLst>
              </a:tr>
              <a:tr h="0">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Thiên tai, mất mùa, tô thuế</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b="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96508006"/>
                  </a:ext>
                </a:extLst>
              </a:tr>
            </a:tbl>
          </a:graphicData>
        </a:graphic>
      </p:graphicFrame>
      <p:pic>
        <p:nvPicPr>
          <p:cNvPr id="82" name="Picture 81"/>
          <p:cNvPicPr>
            <a:picLocks noChangeAspect="1"/>
          </p:cNvPicPr>
          <p:nvPr/>
        </p:nvPicPr>
        <p:blipFill rotWithShape="1">
          <a:blip r:embed="rId3">
            <a:extLst/>
          </a:blip>
          <a:srcRect t="9016" r="50589"/>
          <a:stretch/>
        </p:blipFill>
        <p:spPr>
          <a:xfrm>
            <a:off x="-104606" y="2551814"/>
            <a:ext cx="2626791" cy="2591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87948763"/>
              </p:ext>
            </p:extLst>
          </p:nvPr>
        </p:nvGraphicFramePr>
        <p:xfrm>
          <a:off x="108285" y="111205"/>
          <a:ext cx="8843210" cy="4994910"/>
        </p:xfrm>
        <a:graphic>
          <a:graphicData uri="http://schemas.openxmlformats.org/drawingml/2006/table">
            <a:tbl>
              <a:tblPr firstRow="1" firstCol="1" bandRow="1"/>
              <a:tblGrid>
                <a:gridCol w="2090211">
                  <a:extLst>
                    <a:ext uri="{9D8B030D-6E8A-4147-A177-3AD203B41FA5}">
                      <a16:colId xmlns:a16="http://schemas.microsoft.com/office/drawing/2014/main" xmlns="" val="405726181"/>
                    </a:ext>
                  </a:extLst>
                </a:gridCol>
                <a:gridCol w="3336030">
                  <a:extLst>
                    <a:ext uri="{9D8B030D-6E8A-4147-A177-3AD203B41FA5}">
                      <a16:colId xmlns:a16="http://schemas.microsoft.com/office/drawing/2014/main" xmlns="" val="1417314533"/>
                    </a:ext>
                  </a:extLst>
                </a:gridCol>
                <a:gridCol w="3416969">
                  <a:extLst>
                    <a:ext uri="{9D8B030D-6E8A-4147-A177-3AD203B41FA5}">
                      <a16:colId xmlns:a16="http://schemas.microsoft.com/office/drawing/2014/main" xmlns="" val="3163460"/>
                    </a:ext>
                  </a:extLst>
                </a:gridCol>
              </a:tblGrid>
              <a:tr h="191901">
                <a:tc>
                  <a:txBody>
                    <a:bodyPr/>
                    <a:lstStyle/>
                    <a:p>
                      <a:pPr algn="ctr">
                        <a:lnSpc>
                          <a:spcPct val="115000"/>
                        </a:lnSpc>
                        <a:spcAft>
                          <a:spcPts val="0"/>
                        </a:spcAft>
                      </a:pPr>
                      <a:r>
                        <a:rPr lang="en-US" sz="1900" b="1" dirty="0" err="1">
                          <a:effectLst/>
                          <a:latin typeface="Times New Roman" panose="02020603050405020304" pitchFamily="18" charset="0"/>
                          <a:cs typeface="Times New Roman" panose="02020603050405020304" pitchFamily="18" charset="0"/>
                        </a:rPr>
                        <a:t>Tình</a:t>
                      </a:r>
                      <a:r>
                        <a:rPr lang="en-US" sz="1900" b="1" dirty="0">
                          <a:effectLst/>
                          <a:latin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cs typeface="Times New Roman" panose="02020603050405020304" pitchFamily="18" charset="0"/>
                        </a:rPr>
                        <a:t>hình</a:t>
                      </a:r>
                      <a:endParaRPr lang="en-US" sz="19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ctr">
                        <a:lnSpc>
                          <a:spcPct val="115000"/>
                        </a:lnSpc>
                        <a:spcAft>
                          <a:spcPts val="0"/>
                        </a:spcAft>
                      </a:pPr>
                      <a:r>
                        <a:rPr lang="en-US" sz="1900" b="1" dirty="0" err="1">
                          <a:effectLst/>
                          <a:latin typeface="Times New Roman" panose="02020603050405020304" pitchFamily="18" charset="0"/>
                          <a:cs typeface="Times New Roman" panose="02020603050405020304" pitchFamily="18" charset="0"/>
                        </a:rPr>
                        <a:t>Đàng</a:t>
                      </a:r>
                      <a:r>
                        <a:rPr lang="en-US" sz="1900" b="1" dirty="0">
                          <a:effectLst/>
                          <a:latin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cs typeface="Times New Roman" panose="02020603050405020304" pitchFamily="18" charset="0"/>
                        </a:rPr>
                        <a:t>Trong</a:t>
                      </a:r>
                      <a:endParaRPr lang="en-US" sz="19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ctr">
                        <a:lnSpc>
                          <a:spcPct val="115000"/>
                        </a:lnSpc>
                        <a:spcAft>
                          <a:spcPts val="0"/>
                        </a:spcAft>
                      </a:pPr>
                      <a:r>
                        <a:rPr lang="en-US" sz="1900" b="1" dirty="0" err="1">
                          <a:effectLst/>
                          <a:latin typeface="Times New Roman" panose="02020603050405020304" pitchFamily="18" charset="0"/>
                          <a:cs typeface="Times New Roman" panose="02020603050405020304" pitchFamily="18" charset="0"/>
                        </a:rPr>
                        <a:t>Đàng</a:t>
                      </a:r>
                      <a:r>
                        <a:rPr lang="en-US" sz="1900" b="1" dirty="0">
                          <a:effectLst/>
                          <a:latin typeface="Times New Roman" panose="02020603050405020304" pitchFamily="18" charset="0"/>
                          <a:cs typeface="Times New Roman" panose="02020603050405020304" pitchFamily="18" charset="0"/>
                        </a:rPr>
                        <a:t> </a:t>
                      </a:r>
                      <a:r>
                        <a:rPr lang="en-US" sz="1900" b="1" dirty="0" err="1">
                          <a:effectLst/>
                          <a:latin typeface="Times New Roman" panose="02020603050405020304" pitchFamily="18" charset="0"/>
                          <a:cs typeface="Times New Roman" panose="02020603050405020304" pitchFamily="18" charset="0"/>
                        </a:rPr>
                        <a:t>Ngoài</a:t>
                      </a:r>
                      <a:endParaRPr lang="en-US" sz="19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2331606863"/>
                  </a:ext>
                </a:extLst>
              </a:tr>
              <a:tr h="191901">
                <a:tc>
                  <a:txBody>
                    <a:bodyPr/>
                    <a:lstStyle/>
                    <a:p>
                      <a:pPr algn="just">
                        <a:lnSpc>
                          <a:spcPct val="115000"/>
                        </a:lnSpc>
                        <a:spcAft>
                          <a:spcPts val="0"/>
                        </a:spcAft>
                      </a:pPr>
                      <a:r>
                        <a:rPr lang="en-US" sz="1900" i="1" dirty="0" err="1">
                          <a:effectLst/>
                          <a:latin typeface="Times New Roman" panose="02020603050405020304" pitchFamily="18" charset="0"/>
                          <a:cs typeface="Times New Roman" panose="02020603050405020304" pitchFamily="18" charset="0"/>
                        </a:rPr>
                        <a:t>Sản</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xuất</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nông</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nghiệp</a:t>
                      </a:r>
                      <a:endParaRPr lang="en-US" sz="1900" b="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dirty="0">
                          <a:effectLst/>
                          <a:latin typeface="Times New Roman" panose="02020603050405020304" pitchFamily="18" charset="0"/>
                          <a:cs typeface="Times New Roman" panose="02020603050405020304" pitchFamily="18" charset="0"/>
                        </a:rPr>
                        <a:t>Sa </a:t>
                      </a:r>
                      <a:r>
                        <a:rPr lang="en-US" sz="1900" dirty="0" err="1">
                          <a:effectLst/>
                          <a:latin typeface="Times New Roman" panose="02020603050405020304" pitchFamily="18" charset="0"/>
                          <a:cs typeface="Times New Roman" panose="02020603050405020304" pitchFamily="18" charset="0"/>
                        </a:rPr>
                        <a:t>sút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nghiêm</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trọng</a:t>
                      </a:r>
                      <a:r>
                        <a:rPr lang="en-US" sz="1900" dirty="0">
                          <a:effectLst/>
                          <a:latin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dirty="0" err="1">
                          <a:effectLst/>
                          <a:latin typeface="Times New Roman" panose="02020603050405020304" pitchFamily="18" charset="0"/>
                          <a:cs typeface="Times New Roman" panose="02020603050405020304" pitchFamily="18" charset="0"/>
                        </a:rPr>
                        <a:t>Phát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triển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rõ</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rệt</a:t>
                      </a:r>
                      <a:r>
                        <a:rPr lang="en-US" sz="1900" dirty="0">
                          <a:effectLst/>
                          <a:latin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2878369690"/>
                  </a:ext>
                </a:extLst>
              </a:tr>
              <a:tr h="767603">
                <a:tc>
                  <a:txBody>
                    <a:bodyPr/>
                    <a:lstStyle/>
                    <a:p>
                      <a:pPr algn="just">
                        <a:lnSpc>
                          <a:spcPct val="115000"/>
                        </a:lnSpc>
                        <a:spcAft>
                          <a:spcPts val="0"/>
                        </a:spcAft>
                      </a:pPr>
                      <a:r>
                        <a:rPr lang="en-US" sz="1900" i="1" dirty="0" err="1">
                          <a:effectLst/>
                          <a:latin typeface="Times New Roman" panose="02020603050405020304" pitchFamily="18" charset="0"/>
                          <a:cs typeface="Times New Roman" panose="02020603050405020304" pitchFamily="18" charset="0"/>
                        </a:rPr>
                        <a:t>Ruộng</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đất</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công</a:t>
                      </a:r>
                      <a:r>
                        <a:rPr lang="en-US" sz="1900" i="1" dirty="0">
                          <a:effectLst/>
                          <a:latin typeface="Times New Roman" panose="02020603050405020304" pitchFamily="18" charset="0"/>
                          <a:cs typeface="Times New Roman" panose="02020603050405020304" pitchFamily="18" charset="0"/>
                        </a:rPr>
                        <a:t>/</a:t>
                      </a:r>
                      <a:r>
                        <a:rPr lang="en-US" sz="1900" i="1" dirty="0" err="1">
                          <a:effectLst/>
                          <a:latin typeface="Times New Roman" panose="02020603050405020304" pitchFamily="18" charset="0"/>
                          <a:cs typeface="Times New Roman" panose="02020603050405020304" pitchFamily="18" charset="0"/>
                        </a:rPr>
                        <a:t>ruộng</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đất</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khai</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hoang</a:t>
                      </a:r>
                      <a:endParaRPr lang="en-US" sz="1900" b="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dirty="0" err="1">
                          <a:effectLst/>
                          <a:latin typeface="Times New Roman" panose="02020603050405020304" pitchFamily="18" charset="0"/>
                          <a:cs typeface="Times New Roman" panose="02020603050405020304" pitchFamily="18" charset="0"/>
                        </a:rPr>
                        <a:t>Ruộng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đất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công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bị</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biến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thành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ruộng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đất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tư</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ngày</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càng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phổ</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biến</a:t>
                      </a:r>
                      <a:r>
                        <a:rPr lang="en-US" sz="1900" dirty="0">
                          <a:effectLst/>
                          <a:latin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a:effectLst/>
                          <a:latin typeface="Times New Roman" panose="02020603050405020304" pitchFamily="18" charset="0"/>
                          <a:cs typeface="Times New Roman" panose="02020603050405020304" pitchFamily="18" charset="0"/>
                        </a:rPr>
                        <a:t>Nhờ khai hoang và điều kiện tự nhiên thuận lợi nên nông nghiệp phát triển.</a:t>
                      </a:r>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915002460"/>
                  </a:ext>
                </a:extLst>
              </a:tr>
              <a:tr h="767603">
                <a:tc>
                  <a:txBody>
                    <a:bodyPr/>
                    <a:lstStyle/>
                    <a:p>
                      <a:pPr algn="just">
                        <a:lnSpc>
                          <a:spcPct val="115000"/>
                        </a:lnSpc>
                        <a:spcAft>
                          <a:spcPts val="0"/>
                        </a:spcAft>
                      </a:pPr>
                      <a:r>
                        <a:rPr lang="en-US" sz="1900" i="1" dirty="0" err="1">
                          <a:effectLst/>
                          <a:latin typeface="Times New Roman" panose="02020603050405020304" pitchFamily="18" charset="0"/>
                          <a:cs typeface="Times New Roman" panose="02020603050405020304" pitchFamily="18" charset="0"/>
                        </a:rPr>
                        <a:t>Tình</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trạng</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nông</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dân</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mất</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đất</a:t>
                      </a:r>
                      <a:endParaRPr lang="en-US" sz="1900" b="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dirty="0" err="1">
                          <a:effectLst/>
                          <a:latin typeface="Times New Roman" panose="02020603050405020304" pitchFamily="18" charset="0"/>
                          <a:cs typeface="Times New Roman" panose="02020603050405020304" pitchFamily="18" charset="0"/>
                        </a:rPr>
                        <a:t>Người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nông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dân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bị</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mất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đất</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buộc</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phải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lĩnh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canh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ruộng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đất</a:t>
                      </a:r>
                      <a:r>
                        <a:rPr lang="en-US" sz="1900" dirty="0">
                          <a:effectLst/>
                          <a:latin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a:effectLst/>
                          <a:latin typeface="Times New Roman" panose="02020603050405020304" pitchFamily="18" charset="0"/>
                          <a:cs typeface="Times New Roman" panose="02020603050405020304" pitchFamily="18" charset="0"/>
                        </a:rPr>
                        <a:t>Tình trạng nông dân bị bần cùng hóa do mất ruộng đất chưa nghiêm trọng như Đàng Ngoài.</a:t>
                      </a:r>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949051734"/>
                  </a:ext>
                </a:extLst>
              </a:tr>
              <a:tr h="1343305">
                <a:tc>
                  <a:txBody>
                    <a:bodyPr/>
                    <a:lstStyle/>
                    <a:p>
                      <a:pPr algn="just">
                        <a:lnSpc>
                          <a:spcPct val="115000"/>
                        </a:lnSpc>
                        <a:spcAft>
                          <a:spcPts val="0"/>
                        </a:spcAft>
                      </a:pPr>
                      <a:r>
                        <a:rPr lang="en-US" sz="1900" i="1" dirty="0" err="1">
                          <a:effectLst/>
                          <a:latin typeface="Times New Roman" panose="02020603050405020304" pitchFamily="18" charset="0"/>
                          <a:cs typeface="Times New Roman" panose="02020603050405020304" pitchFamily="18" charset="0"/>
                        </a:rPr>
                        <a:t>Thiên</a:t>
                      </a:r>
                      <a:r>
                        <a:rPr lang="en-US" sz="1900" i="1" dirty="0">
                          <a:effectLst/>
                          <a:latin typeface="Times New Roman" panose="02020603050405020304" pitchFamily="18" charset="0"/>
                          <a:cs typeface="Times New Roman" panose="02020603050405020304" pitchFamily="18" charset="0"/>
                        </a:rPr>
                        <a:t> tai, </a:t>
                      </a:r>
                      <a:r>
                        <a:rPr lang="en-US" sz="1900" i="1" dirty="0" err="1">
                          <a:effectLst/>
                          <a:latin typeface="Times New Roman" panose="02020603050405020304" pitchFamily="18" charset="0"/>
                          <a:cs typeface="Times New Roman" panose="02020603050405020304" pitchFamily="18" charset="0"/>
                        </a:rPr>
                        <a:t>mất</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mùa</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tô</a:t>
                      </a:r>
                      <a:r>
                        <a:rPr lang="en-US" sz="1900" i="1" dirty="0">
                          <a:effectLst/>
                          <a:latin typeface="Times New Roman" panose="02020603050405020304" pitchFamily="18" charset="0"/>
                          <a:cs typeface="Times New Roman" panose="02020603050405020304" pitchFamily="18" charset="0"/>
                        </a:rPr>
                        <a:t> </a:t>
                      </a:r>
                      <a:r>
                        <a:rPr lang="en-US" sz="1900" i="1" dirty="0" err="1">
                          <a:effectLst/>
                          <a:latin typeface="Times New Roman" panose="02020603050405020304" pitchFamily="18" charset="0"/>
                          <a:cs typeface="Times New Roman" panose="02020603050405020304" pitchFamily="18" charset="0"/>
                        </a:rPr>
                        <a:t>thuế</a:t>
                      </a:r>
                      <a:endParaRPr lang="en-US" sz="1900" b="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a:effectLst/>
                          <a:latin typeface="Times New Roman" panose="02020603050405020304" pitchFamily="18" charset="0"/>
                          <a:cs typeface="Times New Roman" panose="02020603050405020304" pitchFamily="18" charset="0"/>
                        </a:rPr>
                        <a:t>Nông dân nộp tô cho địa chủ, nộp thuế cho Nhà nước và các nghĩa vụ khác. Bên cạnh đó thiên tai, mất mùa, đói kém thường xảy ra… nông dân bỏ làng đi phiêu tán.</a:t>
                      </a:r>
                      <a:endParaRPr lang="en-US" sz="190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tc>
                  <a:txBody>
                    <a:bodyPr/>
                    <a:lstStyle/>
                    <a:p>
                      <a:pPr algn="just">
                        <a:lnSpc>
                          <a:spcPct val="115000"/>
                        </a:lnSpc>
                        <a:spcAft>
                          <a:spcPts val="0"/>
                        </a:spcAft>
                      </a:pPr>
                      <a:r>
                        <a:rPr lang="en-US" sz="1900" dirty="0" err="1">
                          <a:effectLst/>
                          <a:latin typeface="Times New Roman" panose="02020603050405020304" pitchFamily="18" charset="0"/>
                          <a:cs typeface="Times New Roman" panose="02020603050405020304" pitchFamily="18" charset="0"/>
                        </a:rPr>
                        <a:t>Điều</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kiện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tự</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nhiên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thuận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lợi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nên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đời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sống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của</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nông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dân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ổn</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định</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hơn</a:t>
                      </a:r>
                      <a:r>
                        <a:rPr lang="en-US" sz="1900" dirty="0">
                          <a:effectLst/>
                          <a:latin typeface="Times New Roman" panose="02020603050405020304" pitchFamily="18" charset="0"/>
                          <a:cs typeface="Times New Roman" panose="02020603050405020304" pitchFamily="18" charset="0"/>
                        </a:rPr>
                        <a:t> so </a:t>
                      </a:r>
                      <a:r>
                        <a:rPr lang="en-US" sz="1900" dirty="0" err="1">
                          <a:effectLst/>
                          <a:latin typeface="Times New Roman" panose="02020603050405020304" pitchFamily="18" charset="0"/>
                          <a:cs typeface="Times New Roman" panose="02020603050405020304" pitchFamily="18" charset="0"/>
                        </a:rPr>
                        <a:t>với</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Đàng</a:t>
                      </a:r>
                      <a:r>
                        <a:rPr lang="en-US" sz="1900" dirty="0">
                          <a:effectLst/>
                          <a:latin typeface="Times New Roman" panose="02020603050405020304" pitchFamily="18" charset="0"/>
                          <a:cs typeface="Times New Roman" panose="02020603050405020304" pitchFamily="18" charset="0"/>
                        </a:rPr>
                        <a:t> </a:t>
                      </a:r>
                      <a:r>
                        <a:rPr lang="en-US" sz="1900" dirty="0" err="1">
                          <a:effectLst/>
                          <a:latin typeface="Times New Roman" panose="02020603050405020304" pitchFamily="18" charset="0"/>
                          <a:cs typeface="Times New Roman" panose="02020603050405020304" pitchFamily="18" charset="0"/>
                        </a:rPr>
                        <a:t>Ngoài</a:t>
                      </a:r>
                      <a:r>
                        <a:rPr lang="en-US" sz="1900" dirty="0">
                          <a:effectLst/>
                          <a:latin typeface="Times New Roman" panose="02020603050405020304" pitchFamily="18" charset="0"/>
                          <a:cs typeface="Times New Roman" panose="02020603050405020304" pitchFamily="18" charset="0"/>
                        </a:rPr>
                        <a:t>.</a:t>
                      </a:r>
                      <a:endParaRPr lang="en-US" sz="19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3637" marR="53637" marT="0" marB="0"/>
                </a:tc>
                <a:extLst>
                  <a:ext uri="{0D108BD9-81ED-4DB2-BD59-A6C34878D82A}">
                    <a16:rowId xmlns:a16="http://schemas.microsoft.com/office/drawing/2014/main" xmlns="" val="204694116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2" name="Rounded Rectangular Callout 11"/>
          <p:cNvSpPr/>
          <p:nvPr/>
        </p:nvSpPr>
        <p:spPr>
          <a:xfrm>
            <a:off x="3710097" y="397043"/>
            <a:ext cx="4475747" cy="1925052"/>
          </a:xfrm>
          <a:prstGeom prst="wedgeRoundRectCallout">
            <a:avLst>
              <a:gd name="adj1" fmla="val -83073"/>
              <a:gd name="adj2" fmla="val 165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a:solidFill>
                  <a:schemeClr val="tx1"/>
                </a:solidFill>
                <a:latin typeface="Times New Roman" panose="02020603050405020304" pitchFamily="18" charset="0"/>
                <a:cs typeface="Times New Roman" panose="02020603050405020304" pitchFamily="18" charset="0"/>
              </a:rPr>
              <a:t>Vì sao nông nghiệp ở Đàng Ngoài và Đàng Trong có sự khác nhau?</a:t>
            </a:r>
          </a:p>
        </p:txBody>
      </p:sp>
      <p:pic>
        <p:nvPicPr>
          <p:cNvPr id="40" name="Picture 39"/>
          <p:cNvPicPr>
            <a:picLocks noChangeAspect="1"/>
          </p:cNvPicPr>
          <p:nvPr/>
        </p:nvPicPr>
        <p:blipFill rotWithShape="1">
          <a:blip r:embed="rId3">
            <a:extLst/>
          </a:blip>
          <a:srcRect t="9016" r="50589"/>
          <a:stretch/>
        </p:blipFill>
        <p:spPr>
          <a:xfrm>
            <a:off x="361506" y="2551815"/>
            <a:ext cx="2626791" cy="2591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10" name="Rectangle 9"/>
          <p:cNvSpPr/>
          <p:nvPr/>
        </p:nvSpPr>
        <p:spPr>
          <a:xfrm>
            <a:off x="3444375" y="282438"/>
            <a:ext cx="2186817" cy="461665"/>
          </a:xfrm>
          <a:prstGeom prst="rect">
            <a:avLst/>
          </a:prstGeom>
        </p:spPr>
        <p:txBody>
          <a:bodyPr wrap="none">
            <a:spAutoFit/>
          </a:bodyPr>
          <a:lstStyle/>
          <a:p>
            <a:r>
              <a:rPr lang="en-US" sz="2400" b="1">
                <a:latin typeface="Times New Roman" panose="02020603050405020304" pitchFamily="18" charset="0"/>
                <a:ea typeface="Arial" panose="020B0604020202020204" pitchFamily="34" charset="0"/>
              </a:rPr>
              <a:t>a) Nông nghiệp</a:t>
            </a:r>
            <a:endParaRPr lang="en-US" sz="2400"/>
          </a:p>
        </p:txBody>
      </p:sp>
      <p:sp>
        <p:nvSpPr>
          <p:cNvPr id="50" name="Rectangle 49"/>
          <p:cNvSpPr/>
          <p:nvPr/>
        </p:nvSpPr>
        <p:spPr>
          <a:xfrm>
            <a:off x="858001" y="744103"/>
            <a:ext cx="2185988" cy="524567"/>
          </a:xfrm>
          <a:prstGeom prst="rect">
            <a:avLst/>
          </a:prstGeom>
          <a:solidFill>
            <a:schemeClr val="accent2"/>
          </a:solidFill>
          <a:ln>
            <a:solidFill>
              <a:schemeClr val="accent5">
                <a:lumMod val="75000"/>
              </a:schemeClr>
            </a:solidFill>
          </a:ln>
        </p:spPr>
        <p:txBody>
          <a:bodyPr wrap="square">
            <a:spAutoFit/>
          </a:bodyPr>
          <a:lstStyle/>
          <a:p>
            <a:pPr algn="ctr">
              <a:lnSpc>
                <a:spcPct val="130000"/>
              </a:lnSpc>
            </a:pPr>
            <a:r>
              <a:rPr lang="vi-VN" sz="2400" b="1" i="1">
                <a:latin typeface="Times New Roman" panose="02020603050405020304" pitchFamily="18" charset="0"/>
                <a:cs typeface="Times New Roman" panose="02020603050405020304" pitchFamily="18" charset="0"/>
              </a:rPr>
              <a:t>Ở Đàng Ngoài</a:t>
            </a:r>
          </a:p>
        </p:txBody>
      </p:sp>
      <p:sp>
        <p:nvSpPr>
          <p:cNvPr id="51" name="Rectangle 50"/>
          <p:cNvSpPr/>
          <p:nvPr/>
        </p:nvSpPr>
        <p:spPr>
          <a:xfrm>
            <a:off x="216568" y="1685078"/>
            <a:ext cx="4535906" cy="552459"/>
          </a:xfrm>
          <a:prstGeom prst="rect">
            <a:avLst/>
          </a:prstGeom>
          <a:ln>
            <a:solidFill>
              <a:schemeClr val="accent5">
                <a:lumMod val="75000"/>
              </a:schemeClr>
            </a:solidFill>
          </a:ln>
        </p:spPr>
        <p:txBody>
          <a:bodyPr wrap="square">
            <a:spAutoFit/>
          </a:bodyPr>
          <a:lstStyle/>
          <a:p>
            <a:pPr algn="just">
              <a:lnSpc>
                <a:spcPct val="130000"/>
              </a:lnSpc>
            </a:pPr>
            <a:r>
              <a:rPr lang="en-US" sz="2300">
                <a:latin typeface="Times New Roman" panose="02020603050405020304" pitchFamily="18" charset="0"/>
                <a:cs typeface="Times New Roman" panose="02020603050405020304" pitchFamily="18" charset="0"/>
              </a:rPr>
              <a:t>N</a:t>
            </a:r>
            <a:r>
              <a:rPr lang="vi-VN" sz="2300">
                <a:latin typeface="Times New Roman" panose="02020603050405020304" pitchFamily="18" charset="0"/>
                <a:cs typeface="Times New Roman" panose="02020603050405020304" pitchFamily="18" charset="0"/>
              </a:rPr>
              <a:t>ông nghiệp </a:t>
            </a:r>
            <a:r>
              <a:rPr lang="vi-VN" sz="2300" b="1">
                <a:solidFill>
                  <a:srgbClr val="FF0000"/>
                </a:solidFill>
                <a:latin typeface="Times New Roman" panose="02020603050405020304" pitchFamily="18" charset="0"/>
                <a:cs typeface="Times New Roman" panose="02020603050405020304" pitchFamily="18" charset="0"/>
              </a:rPr>
              <a:t>sa sút nghiêm trọng</a:t>
            </a:r>
            <a:r>
              <a:rPr lang="vi-VN" sz="2300">
                <a:latin typeface="Times New Roman" panose="02020603050405020304" pitchFamily="18" charset="0"/>
                <a:cs typeface="Times New Roman" panose="02020603050405020304" pitchFamily="18" charset="0"/>
              </a:rPr>
              <a:t>. </a:t>
            </a:r>
          </a:p>
        </p:txBody>
      </p:sp>
      <p:sp>
        <p:nvSpPr>
          <p:cNvPr id="52" name="Rectangle 51"/>
          <p:cNvSpPr/>
          <p:nvPr/>
        </p:nvSpPr>
        <p:spPr>
          <a:xfrm>
            <a:off x="216568" y="2327124"/>
            <a:ext cx="4535906" cy="1426801"/>
          </a:xfrm>
          <a:prstGeom prst="rect">
            <a:avLst/>
          </a:prstGeom>
          <a:ln>
            <a:solidFill>
              <a:schemeClr val="accent5">
                <a:lumMod val="75000"/>
              </a:schemeClr>
            </a:solidFill>
          </a:ln>
        </p:spPr>
        <p:txBody>
          <a:bodyPr wrap="square">
            <a:spAutoFit/>
          </a:bodyPr>
          <a:lstStyle/>
          <a:p>
            <a:pPr algn="just">
              <a:lnSpc>
                <a:spcPct val="130000"/>
              </a:lnSpc>
            </a:pPr>
            <a:r>
              <a:rPr lang="vi-VN" sz="2300">
                <a:latin typeface="Times New Roman" panose="02020603050405020304" pitchFamily="18" charset="0"/>
                <a:cs typeface="Times New Roman" panose="02020603050405020304" pitchFamily="18" charset="0"/>
              </a:rPr>
              <a:t>Tình trạng lấn chiếm ruộng đất công thành ruộng đất tư ngày càng phổ biến.</a:t>
            </a:r>
          </a:p>
        </p:txBody>
      </p:sp>
      <p:sp>
        <p:nvSpPr>
          <p:cNvPr id="53" name="Rectangle 52"/>
          <p:cNvSpPr/>
          <p:nvPr/>
        </p:nvSpPr>
        <p:spPr>
          <a:xfrm>
            <a:off x="216568" y="3891478"/>
            <a:ext cx="4535906" cy="966675"/>
          </a:xfrm>
          <a:prstGeom prst="rect">
            <a:avLst/>
          </a:prstGeom>
          <a:ln>
            <a:solidFill>
              <a:schemeClr val="accent5">
                <a:lumMod val="75000"/>
              </a:schemeClr>
            </a:solidFill>
          </a:ln>
        </p:spPr>
        <p:txBody>
          <a:bodyPr wrap="square">
            <a:spAutoFit/>
          </a:bodyPr>
          <a:lstStyle/>
          <a:p>
            <a:pPr algn="just">
              <a:lnSpc>
                <a:spcPct val="130000"/>
              </a:lnSpc>
            </a:pPr>
            <a:r>
              <a:rPr lang="vi-VN" sz="2300">
                <a:latin typeface="Times New Roman" panose="02020603050405020304" pitchFamily="18" charset="0"/>
                <a:cs typeface="Times New Roman" panose="02020603050405020304" pitchFamily="18" charset="0"/>
              </a:rPr>
              <a:t>Đời sống nhân dân ngày càng đói khổ vì tô, thuế, thiên tai, mất mùa…</a:t>
            </a:r>
          </a:p>
        </p:txBody>
      </p:sp>
      <p:sp>
        <p:nvSpPr>
          <p:cNvPr id="54" name="Rectangle 53"/>
          <p:cNvSpPr/>
          <p:nvPr/>
        </p:nvSpPr>
        <p:spPr>
          <a:xfrm>
            <a:off x="6031578" y="744103"/>
            <a:ext cx="2173957" cy="572464"/>
          </a:xfrm>
          <a:prstGeom prst="rect">
            <a:avLst/>
          </a:prstGeom>
          <a:solidFill>
            <a:schemeClr val="accent6">
              <a:lumMod val="40000"/>
              <a:lumOff val="60000"/>
            </a:schemeClr>
          </a:solidFill>
          <a:ln>
            <a:solidFill>
              <a:schemeClr val="accent6">
                <a:lumMod val="40000"/>
                <a:lumOff val="60000"/>
              </a:schemeClr>
            </a:solidFill>
          </a:ln>
        </p:spPr>
        <p:txBody>
          <a:bodyPr wrap="square">
            <a:spAutoFit/>
          </a:bodyPr>
          <a:lstStyle/>
          <a:p>
            <a:pPr algn="ctr">
              <a:lnSpc>
                <a:spcPct val="130000"/>
              </a:lnSpc>
            </a:pPr>
            <a:r>
              <a:rPr lang="vi-VN" sz="2400" b="1" i="1">
                <a:latin typeface="Times New Roman" panose="02020603050405020304" pitchFamily="18" charset="0"/>
                <a:cs typeface="Times New Roman" panose="02020603050405020304" pitchFamily="18" charset="0"/>
              </a:rPr>
              <a:t>Ở Đàng Trong</a:t>
            </a:r>
          </a:p>
        </p:txBody>
      </p:sp>
      <p:sp>
        <p:nvSpPr>
          <p:cNvPr id="55" name="Rectangle 54"/>
          <p:cNvSpPr/>
          <p:nvPr/>
        </p:nvSpPr>
        <p:spPr>
          <a:xfrm>
            <a:off x="5393905" y="1806046"/>
            <a:ext cx="3497431" cy="1012585"/>
          </a:xfrm>
          <a:prstGeom prst="rect">
            <a:avLst/>
          </a:prstGeom>
          <a:ln>
            <a:solidFill>
              <a:schemeClr val="accent6">
                <a:lumMod val="60000"/>
                <a:lumOff val="40000"/>
              </a:schemeClr>
            </a:solidFill>
          </a:ln>
        </p:spPr>
        <p:txBody>
          <a:bodyPr wrap="square">
            <a:spAutoFit/>
          </a:bodyPr>
          <a:lstStyle/>
          <a:p>
            <a:pPr algn="just">
              <a:lnSpc>
                <a:spcPct val="130000"/>
              </a:lnSpc>
            </a:pPr>
            <a:r>
              <a:rPr lang="en-US" sz="2300">
                <a:latin typeface="Times New Roman" panose="02020603050405020304" pitchFamily="18" charset="0"/>
                <a:cs typeface="Times New Roman" panose="02020603050405020304" pitchFamily="18" charset="0"/>
              </a:rPr>
              <a:t>N</a:t>
            </a:r>
            <a:r>
              <a:rPr lang="vi-VN" sz="2300">
                <a:latin typeface="Times New Roman" panose="02020603050405020304" pitchFamily="18" charset="0"/>
                <a:cs typeface="Times New Roman" panose="02020603050405020304" pitchFamily="18" charset="0"/>
              </a:rPr>
              <a:t>ông nghiệp </a:t>
            </a:r>
            <a:r>
              <a:rPr lang="vi-VN" sz="2300" b="1">
                <a:solidFill>
                  <a:srgbClr val="FF0000"/>
                </a:solidFill>
                <a:latin typeface="Times New Roman" panose="02020603050405020304" pitchFamily="18" charset="0"/>
                <a:cs typeface="Times New Roman" panose="02020603050405020304" pitchFamily="18" charset="0"/>
              </a:rPr>
              <a:t>có bước phát triển</a:t>
            </a:r>
            <a:r>
              <a:rPr lang="vi-VN" sz="2300">
                <a:latin typeface="Times New Roman" panose="02020603050405020304" pitchFamily="18" charset="0"/>
                <a:cs typeface="Times New Roman" panose="02020603050405020304" pitchFamily="18" charset="0"/>
              </a:rPr>
              <a:t>. </a:t>
            </a:r>
          </a:p>
        </p:txBody>
      </p:sp>
      <p:sp>
        <p:nvSpPr>
          <p:cNvPr id="56" name="Rectangle 55"/>
          <p:cNvSpPr/>
          <p:nvPr/>
        </p:nvSpPr>
        <p:spPr>
          <a:xfrm>
            <a:off x="5393906" y="2971226"/>
            <a:ext cx="3497431" cy="1886927"/>
          </a:xfrm>
          <a:prstGeom prst="rect">
            <a:avLst/>
          </a:prstGeom>
          <a:ln>
            <a:solidFill>
              <a:schemeClr val="accent6">
                <a:lumMod val="60000"/>
                <a:lumOff val="40000"/>
              </a:schemeClr>
            </a:solidFill>
          </a:ln>
        </p:spPr>
        <p:txBody>
          <a:bodyPr wrap="square">
            <a:spAutoFit/>
          </a:bodyPr>
          <a:lstStyle/>
          <a:p>
            <a:pPr algn="just">
              <a:lnSpc>
                <a:spcPct val="130000"/>
              </a:lnSpc>
            </a:pPr>
            <a:r>
              <a:rPr lang="vi-VN" sz="2300">
                <a:latin typeface="Times New Roman" panose="02020603050405020304" pitchFamily="18" charset="0"/>
                <a:cs typeface="Times New Roman" panose="02020603050405020304" pitchFamily="18" charset="0"/>
              </a:rPr>
              <a:t>Tình trạng nông dân bị bần cùng hóa do mất ruộng đất chưa nghiệm trọng như ở Đàng Ngoài.</a:t>
            </a:r>
          </a:p>
        </p:txBody>
      </p: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610" y="-17164"/>
            <a:ext cx="764239" cy="716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barn(inVertical)">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0" grpId="0" animBg="1"/>
      <p:bldP spid="51" grpId="0" animBg="1"/>
      <p:bldP spid="52" grpId="0" animBg="1"/>
      <p:bldP spid="53" grpId="0" animBg="1"/>
      <p:bldP spid="54" grpId="0" animBg="1"/>
      <p:bldP spid="55" grpId="0" animBg="1"/>
      <p:bldP spid="56" grpId="0" animBg="1"/>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2154</Words>
  <Application>Microsoft Office PowerPoint</Application>
  <PresentationFormat>On-screen Show (16:9)</PresentationFormat>
  <Paragraphs>178</Paragraphs>
  <Slides>33</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Cambria Math</vt:lpstr>
      <vt:lpstr>Times New Roman</vt:lpstr>
      <vt:lpstr>Comfortaa</vt:lpstr>
      <vt:lpstr>Permanent Marker</vt:lpstr>
      <vt:lpstr>Microsoft YaHei</vt:lpstr>
      <vt:lpstr>Arial</vt:lpstr>
      <vt:lpstr>SKETCH LESSON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cp:lastModifiedBy>PC</cp:lastModifiedBy>
  <cp:revision>36</cp:revision>
  <dcterms:modified xsi:type="dcterms:W3CDTF">2023-12-06T01:43:49Z</dcterms:modified>
</cp:coreProperties>
</file>