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45"/>
  </p:notesMasterIdLst>
  <p:sldIdLst>
    <p:sldId id="257" r:id="rId2"/>
    <p:sldId id="297" r:id="rId3"/>
    <p:sldId id="259" r:id="rId4"/>
    <p:sldId id="267" r:id="rId5"/>
    <p:sldId id="256" r:id="rId6"/>
    <p:sldId id="298" r:id="rId7"/>
    <p:sldId id="263" r:id="rId8"/>
    <p:sldId id="265" r:id="rId9"/>
    <p:sldId id="300" r:id="rId10"/>
    <p:sldId id="270" r:id="rId11"/>
    <p:sldId id="269" r:id="rId12"/>
    <p:sldId id="272" r:id="rId13"/>
    <p:sldId id="301" r:id="rId14"/>
    <p:sldId id="302" r:id="rId15"/>
    <p:sldId id="266" r:id="rId16"/>
    <p:sldId id="261" r:id="rId17"/>
    <p:sldId id="268" r:id="rId18"/>
    <p:sldId id="273" r:id="rId19"/>
    <p:sldId id="304" r:id="rId20"/>
    <p:sldId id="305" r:id="rId21"/>
    <p:sldId id="260" r:id="rId22"/>
    <p:sldId id="318" r:id="rId23"/>
    <p:sldId id="319" r:id="rId24"/>
    <p:sldId id="271" r:id="rId25"/>
    <p:sldId id="306" r:id="rId26"/>
    <p:sldId id="275" r:id="rId27"/>
    <p:sldId id="258" r:id="rId28"/>
    <p:sldId id="310" r:id="rId29"/>
    <p:sldId id="307" r:id="rId30"/>
    <p:sldId id="309" r:id="rId31"/>
    <p:sldId id="311" r:id="rId32"/>
    <p:sldId id="308" r:id="rId33"/>
    <p:sldId id="313" r:id="rId34"/>
    <p:sldId id="312" r:id="rId35"/>
    <p:sldId id="314" r:id="rId36"/>
    <p:sldId id="277" r:id="rId37"/>
    <p:sldId id="264" r:id="rId38"/>
    <p:sldId id="274" r:id="rId39"/>
    <p:sldId id="278" r:id="rId40"/>
    <p:sldId id="279" r:id="rId41"/>
    <p:sldId id="315" r:id="rId42"/>
    <p:sldId id="316" r:id="rId43"/>
    <p:sldId id="317" r:id="rId44"/>
  </p:sldIdLst>
  <p:sldSz cx="9144000" cy="5143500" type="screen16x9"/>
  <p:notesSz cx="6858000" cy="9144000"/>
  <p:embeddedFontLst>
    <p:embeddedFont>
      <p:font typeface="SimSun" panose="020B0604020202020204" charset="-122"/>
      <p:regular r:id="rId46"/>
    </p:embeddedFont>
    <p:embeddedFont>
      <p:font typeface="Permanent Marker" panose="020B0604020202020204" charset="0"/>
      <p:regular r:id="rId47"/>
    </p:embeddedFont>
    <p:embeddedFont>
      <p:font typeface="Comfortaa" panose="020B0604020202020204" charset="0"/>
      <p:regular r:id="rId48"/>
      <p:bold r:id="rId49"/>
    </p:embeddedFont>
    <p:embeddedFont>
      <p:font typeface="Microsoft YaHei" panose="020B0503020204020204" pitchFamily="34" charset="-122"/>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F16C23-F156-4804-8C23-DA408BAEA00D}">
  <a:tblStyle styleId="{5EF16C23-F156-4804-8C23-DA408BAEA0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67831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0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216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6039a3cf85_1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6039a3cf85_1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61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6039a3cf85_1_14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6039a3cf85_1_14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49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81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99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49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039a3cf8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6039a3cf8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409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72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27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16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458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29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66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236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6039a3cf85_1_14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6039a3cf85_1_14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29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6039a3cf85_1_14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6039a3cf85_1_14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82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234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97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163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296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26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128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243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8958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787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102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017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6039a3cf85_1_15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6039a3cf85_1_15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77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6039a3cf85_1_150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6039a3cf85_1_15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04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842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6039a3cf85_1_14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6039a3cf85_1_14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1348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6153f2b44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6153f2b44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87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61f1f213bd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61f1f213bd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146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6039a3cf85_1_15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7" name="Google Shape;2277;g6039a3cf85_1_15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938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6039a3cf85_1_15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7" name="Google Shape;2277;g6039a3cf85_1_15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516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6039a3cf85_1_15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7" name="Google Shape;2277;g6039a3cf85_1_15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967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931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46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71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09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260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IX COLUMNS">
  <p:cSld name="BLANK_4">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BULLET POINTS">
  <p:cSld name="BIG_NUMBER_1_1_2_2_1">
    <p:spTree>
      <p:nvGrpSpPr>
        <p:cNvPr id="1" name="Shape 288"/>
        <p:cNvGrpSpPr/>
        <p:nvPr/>
      </p:nvGrpSpPr>
      <p:grpSpPr>
        <a:xfrm>
          <a:off x="0" y="0"/>
          <a:ext cx="0" cy="0"/>
          <a:chOff x="0" y="0"/>
          <a:chExt cx="0" cy="0"/>
        </a:xfrm>
      </p:grpSpPr>
      <p:grpSp>
        <p:nvGrpSpPr>
          <p:cNvPr id="289" name="Google Shape;289;p18"/>
          <p:cNvGrpSpPr/>
          <p:nvPr/>
        </p:nvGrpSpPr>
        <p:grpSpPr>
          <a:xfrm>
            <a:off x="-12452" y="310275"/>
            <a:ext cx="9180800" cy="4538300"/>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109663"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4719638"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gif"/></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3" name="Rectangle 2"/>
          <p:cNvSpPr/>
          <p:nvPr/>
        </p:nvSpPr>
        <p:spPr>
          <a:xfrm>
            <a:off x="219501" y="1799894"/>
            <a:ext cx="3792758" cy="2973122"/>
          </a:xfrm>
          <a:prstGeom prst="rect">
            <a:avLst/>
          </a:prstGeom>
        </p:spPr>
        <p:txBody>
          <a:bodyPr wrap="square">
            <a:spAutoFit/>
          </a:bodyPr>
          <a:lstStyle/>
          <a:p>
            <a:pPr algn="just">
              <a:lnSpc>
                <a:spcPct val="130000"/>
              </a:lnSpc>
            </a:pPr>
            <a:r>
              <a:rPr lang="vi-VN" sz="2400">
                <a:latin typeface="+mj-lt"/>
              </a:rPr>
              <a:t>Em biết phong trào Tây Sơn, Hoàng đế Quang Trung đã có những đóng góp gì đối với lịch sử dân tộc? Việc xây dựng Bảo tàng Quang Trung phản ánh điều gì?</a:t>
            </a:r>
            <a:endParaRPr lang="en-US" sz="2400">
              <a:latin typeface="+mj-lt"/>
            </a:endParaRPr>
          </a:p>
        </p:txBody>
      </p:sp>
      <p:sp>
        <p:nvSpPr>
          <p:cNvPr id="5" name="Rectangle 4"/>
          <p:cNvSpPr/>
          <p:nvPr/>
        </p:nvSpPr>
        <p:spPr>
          <a:xfrm>
            <a:off x="364569" y="386946"/>
            <a:ext cx="355578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Times New Roman" panose="02020603050405020304" pitchFamily="18" charset="0"/>
                <a:cs typeface="Times New Roman" panose="02020603050405020304" pitchFamily="18" charset="0"/>
              </a:rPr>
              <a:t>KHỞI ĐỘNG</a:t>
            </a:r>
            <a:endParaRPr lang="en-US" sz="4400" b="1" cap="none" spc="0">
              <a:ln/>
              <a:solidFill>
                <a:schemeClr val="accent4"/>
              </a:solidFill>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04167" y="848611"/>
            <a:ext cx="4859079" cy="3470015"/>
            <a:chOff x="4104167" y="848611"/>
            <a:chExt cx="4859079" cy="3470015"/>
          </a:xfrm>
        </p:grpSpPr>
        <p:pic>
          <p:nvPicPr>
            <p:cNvPr id="2" name="Picture 1"/>
            <p:cNvPicPr>
              <a:picLocks noChangeAspect="1"/>
            </p:cNvPicPr>
            <p:nvPr/>
          </p:nvPicPr>
          <p:blipFill>
            <a:blip r:embed="rId3"/>
            <a:stretch>
              <a:fillRect/>
            </a:stretch>
          </p:blipFill>
          <p:spPr>
            <a:xfrm>
              <a:off x="4104167" y="848611"/>
              <a:ext cx="4859079" cy="3008350"/>
            </a:xfrm>
            <a:prstGeom prst="rect">
              <a:avLst/>
            </a:prstGeom>
          </p:spPr>
        </p:pic>
        <p:sp>
          <p:nvSpPr>
            <p:cNvPr id="6" name="TextBox 5"/>
            <p:cNvSpPr txBox="1"/>
            <p:nvPr/>
          </p:nvSpPr>
          <p:spPr>
            <a:xfrm>
              <a:off x="4906925" y="3856961"/>
              <a:ext cx="3556591"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Bảo tàng Quang Trung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3" name="Rectangle 2"/>
          <p:cNvSpPr/>
          <p:nvPr/>
        </p:nvSpPr>
        <p:spPr>
          <a:xfrm>
            <a:off x="517358" y="2090816"/>
            <a:ext cx="5968502" cy="1052596"/>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ìm hiểu sơ đồ hình 8.3 và thông tin mục 2.a để ghép nội dung cột A và cột B cho phù hợp.</a:t>
            </a:r>
            <a:endParaRPr lang="en-US"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080329" y="2349328"/>
            <a:ext cx="1904345" cy="2794172"/>
          </a:xfrm>
          <a:prstGeom prst="rect">
            <a:avLst/>
          </a:prstGeom>
        </p:spPr>
      </p:pic>
      <p:sp>
        <p:nvSpPr>
          <p:cNvPr id="11"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12" name="Google Shape;1011;p34"/>
          <p:cNvSpPr txBox="1">
            <a:spLocks/>
          </p:cNvSpPr>
          <p:nvPr/>
        </p:nvSpPr>
        <p:spPr>
          <a:xfrm>
            <a:off x="202019" y="1081981"/>
            <a:ext cx="692095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a) Lật đổ chính quyền chúa Nguyễn ở Đàng Trong</a:t>
            </a:r>
            <a:endParaRPr lang="vi-VN" sz="2400" b="1" i="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 name="Rectangle 9"/>
          <p:cNvSpPr/>
          <p:nvPr/>
        </p:nvSpPr>
        <p:spPr>
          <a:xfrm>
            <a:off x="2918260" y="175861"/>
            <a:ext cx="3090911" cy="483017"/>
          </a:xfrm>
          <a:prstGeom prst="rect">
            <a:avLst/>
          </a:prstGeom>
          <a:solidFill>
            <a:schemeClr val="accent5">
              <a:lumMod val="40000"/>
              <a:lumOff val="60000"/>
            </a:schemeClr>
          </a:solidFill>
        </p:spPr>
        <p:txBody>
          <a:bodyPr wrap="none">
            <a:spAutoFit/>
          </a:bodyPr>
          <a:lstStyle/>
          <a:p>
            <a:pPr indent="457200" algn="ctr">
              <a:lnSpc>
                <a:spcPct val="115000"/>
              </a:lnSpc>
            </a:pPr>
            <a:r>
              <a:rPr lang="en-US" sz="2400" b="1">
                <a:latin typeface="Times New Roman" panose="02020603050405020304" pitchFamily="18" charset="0"/>
                <a:ea typeface="Arial" panose="020B0604020202020204" pitchFamily="34" charset="0"/>
                <a:cs typeface="Times New Roman" panose="02020603050405020304" pitchFamily="18" charset="0"/>
              </a:rPr>
              <a:t>PHIẾU HỌC TẬP</a:t>
            </a:r>
            <a:endParaRPr lang="en-US" sz="2400">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p:cNvSpPr txBox="1"/>
          <p:nvPr/>
        </p:nvSpPr>
        <p:spPr>
          <a:xfrm>
            <a:off x="1076825" y="806116"/>
            <a:ext cx="1965156" cy="461663"/>
          </a:xfrm>
          <a:prstGeom prst="rect">
            <a:avLst/>
          </a:prstGeom>
          <a:solidFill>
            <a:schemeClr val="accent4">
              <a:lumMod val="60000"/>
              <a:lumOff val="4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A</a:t>
            </a:r>
          </a:p>
        </p:txBody>
      </p:sp>
      <p:sp>
        <p:nvSpPr>
          <p:cNvPr id="71" name="TextBox 70"/>
          <p:cNvSpPr txBox="1"/>
          <p:nvPr/>
        </p:nvSpPr>
        <p:spPr>
          <a:xfrm>
            <a:off x="4868780" y="806115"/>
            <a:ext cx="1965156" cy="461663"/>
          </a:xfrm>
          <a:prstGeom prst="rect">
            <a:avLst/>
          </a:prstGeom>
          <a:solidFill>
            <a:schemeClr val="accent4">
              <a:lumMod val="60000"/>
              <a:lumOff val="4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B</a:t>
            </a:r>
          </a:p>
        </p:txBody>
      </p:sp>
      <p:sp>
        <p:nvSpPr>
          <p:cNvPr id="72" name="TextBox 71"/>
          <p:cNvSpPr txBox="1"/>
          <p:nvPr/>
        </p:nvSpPr>
        <p:spPr>
          <a:xfrm>
            <a:off x="938464" y="1609531"/>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1. Người lãnh đạo</a:t>
            </a:r>
          </a:p>
        </p:txBody>
      </p:sp>
      <p:sp>
        <p:nvSpPr>
          <p:cNvPr id="73" name="TextBox 72"/>
          <p:cNvSpPr txBox="1"/>
          <p:nvPr/>
        </p:nvSpPr>
        <p:spPr>
          <a:xfrm>
            <a:off x="938464" y="2519921"/>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2. Mốc thời gian</a:t>
            </a:r>
          </a:p>
        </p:txBody>
      </p:sp>
      <p:sp>
        <p:nvSpPr>
          <p:cNvPr id="74" name="TextBox 73"/>
          <p:cNvSpPr txBox="1"/>
          <p:nvPr/>
        </p:nvSpPr>
        <p:spPr>
          <a:xfrm>
            <a:off x="938464" y="3265764"/>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3. Cách đánh</a:t>
            </a:r>
          </a:p>
        </p:txBody>
      </p:sp>
      <p:sp>
        <p:nvSpPr>
          <p:cNvPr id="75" name="TextBox 74"/>
          <p:cNvSpPr txBox="1"/>
          <p:nvPr/>
        </p:nvSpPr>
        <p:spPr>
          <a:xfrm>
            <a:off x="938464" y="4011608"/>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4. Kết quả</a:t>
            </a:r>
          </a:p>
        </p:txBody>
      </p:sp>
      <p:sp>
        <p:nvSpPr>
          <p:cNvPr id="76" name="TextBox 75"/>
          <p:cNvSpPr txBox="1"/>
          <p:nvPr/>
        </p:nvSpPr>
        <p:spPr>
          <a:xfrm>
            <a:off x="4655220" y="1501939"/>
            <a:ext cx="1775588"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a. sáng tạo</a:t>
            </a:r>
          </a:p>
        </p:txBody>
      </p:sp>
      <p:sp>
        <p:nvSpPr>
          <p:cNvPr id="77" name="TextBox 76"/>
          <p:cNvSpPr txBox="1"/>
          <p:nvPr/>
        </p:nvSpPr>
        <p:spPr>
          <a:xfrm>
            <a:off x="4655218" y="2252137"/>
            <a:ext cx="4296277" cy="830997"/>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b. tạm hòa với quân Trịnh để dồn sức đánh quân Nguyễn</a:t>
            </a:r>
          </a:p>
        </p:txBody>
      </p:sp>
      <p:sp>
        <p:nvSpPr>
          <p:cNvPr id="78" name="TextBox 77"/>
          <p:cNvSpPr txBox="1"/>
          <p:nvPr/>
        </p:nvSpPr>
        <p:spPr>
          <a:xfrm>
            <a:off x="4651209" y="3376885"/>
            <a:ext cx="1779557"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 năm 1777</a:t>
            </a:r>
          </a:p>
        </p:txBody>
      </p:sp>
      <p:sp>
        <p:nvSpPr>
          <p:cNvPr id="79" name="TextBox 78"/>
          <p:cNvSpPr txBox="1"/>
          <p:nvPr/>
        </p:nvSpPr>
        <p:spPr>
          <a:xfrm>
            <a:off x="4651208" y="4037575"/>
            <a:ext cx="1779557"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d. năm 1783</a:t>
            </a:r>
          </a:p>
        </p:txBody>
      </p:sp>
      <p:sp>
        <p:nvSpPr>
          <p:cNvPr id="80" name="TextBox 79"/>
          <p:cNvSpPr txBox="1"/>
          <p:nvPr/>
        </p:nvSpPr>
        <p:spPr>
          <a:xfrm>
            <a:off x="6648452" y="1511268"/>
            <a:ext cx="2187475"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e. Nguyễn Nhạc</a:t>
            </a:r>
          </a:p>
        </p:txBody>
      </p:sp>
      <p:sp>
        <p:nvSpPr>
          <p:cNvPr id="81" name="TextBox 80"/>
          <p:cNvSpPr txBox="1"/>
          <p:nvPr/>
        </p:nvSpPr>
        <p:spPr>
          <a:xfrm>
            <a:off x="6648452" y="3371669"/>
            <a:ext cx="2303043" cy="830993"/>
          </a:xfrm>
          <a:prstGeom prst="rect">
            <a:avLst/>
          </a:prstGeom>
          <a:solidFill>
            <a:schemeClr val="tx2">
              <a:lumMod val="90000"/>
            </a:schemeClr>
          </a:solidFill>
        </p:spPr>
        <p:txBody>
          <a:bodyPr wrap="square" rtlCol="0">
            <a:spAutoFit/>
          </a:bodyPr>
          <a:lstStyle/>
          <a:p>
            <a:pPr algn="just"/>
            <a:r>
              <a:rPr lang="vi-VN" sz="2400">
                <a:latin typeface="Times New Roman" panose="02020603050405020304" pitchFamily="18" charset="0"/>
                <a:cs typeface="Times New Roman" panose="02020603050405020304" pitchFamily="18" charset="0"/>
              </a:rPr>
              <a:t>g. bắt giết được chúa Nguyễn</a:t>
            </a:r>
            <a:endParaRPr lang="en-US" sz="2400">
              <a:latin typeface="Times New Roman" panose="02020603050405020304" pitchFamily="18" charset="0"/>
              <a:cs typeface="Times New Roman" panose="02020603050405020304" pitchFamily="18" charset="0"/>
            </a:endParaRPr>
          </a:p>
        </p:txBody>
      </p:sp>
      <p:sp>
        <p:nvSpPr>
          <p:cNvPr id="82" name="TextBox 81"/>
          <p:cNvSpPr txBox="1"/>
          <p:nvPr/>
        </p:nvSpPr>
        <p:spPr>
          <a:xfrm>
            <a:off x="6661810" y="4445561"/>
            <a:ext cx="2289685"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 Nguyễn Huệ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barn(inVertical)">
                                      <p:cBhvr>
                                        <p:cTn id="13" dur="500"/>
                                        <p:tgtEl>
                                          <p:spTgt spid="7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barn(inVertical)">
                                      <p:cBhvr>
                                        <p:cTn id="16" dur="500"/>
                                        <p:tgtEl>
                                          <p:spTgt spid="7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inVertical)">
                                      <p:cBhvr>
                                        <p:cTn id="19" dur="500"/>
                                        <p:tgtEl>
                                          <p:spTgt spid="7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arn(inVertical)">
                                      <p:cBhvr>
                                        <p:cTn id="22" dur="500"/>
                                        <p:tgtEl>
                                          <p:spTgt spid="7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arn(inVertical)">
                                      <p:cBhvr>
                                        <p:cTn id="25" dur="500"/>
                                        <p:tgtEl>
                                          <p:spTgt spid="7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inVertical)">
                                      <p:cBhvr>
                                        <p:cTn id="28" dur="500"/>
                                        <p:tgtEl>
                                          <p:spTgt spid="7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barn(inVertical)">
                                      <p:cBhvr>
                                        <p:cTn id="31" dur="500"/>
                                        <p:tgtEl>
                                          <p:spTgt spid="7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barn(inVertical)">
                                      <p:cBhvr>
                                        <p:cTn id="34" dur="500"/>
                                        <p:tgtEl>
                                          <p:spTgt spid="7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inVertical)">
                                      <p:cBhvr>
                                        <p:cTn id="37" dur="500"/>
                                        <p:tgtEl>
                                          <p:spTgt spid="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arn(inVertical)">
                                      <p:cBhvr>
                                        <p:cTn id="40" dur="500"/>
                                        <p:tgtEl>
                                          <p:spTgt spid="8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barn(inVertical)">
                                      <p:cBhvr>
                                        <p:cTn id="43" dur="500"/>
                                        <p:tgtEl>
                                          <p:spTgt spid="8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barn(inVertical)">
                                      <p:cBhvr>
                                        <p:cTn id="4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39"/>
          <p:cNvSpPr txBox="1">
            <a:spLocks noGrp="1"/>
          </p:cNvSpPr>
          <p:nvPr>
            <p:ph type="ctrTitle"/>
          </p:nvPr>
        </p:nvSpPr>
        <p:spPr>
          <a:xfrm>
            <a:off x="0" y="1423904"/>
            <a:ext cx="998622" cy="126533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Gợi ý sản phẩm</a:t>
            </a:r>
            <a:endParaRPr b="1">
              <a:latin typeface="Times New Roman" panose="02020603050405020304" pitchFamily="18" charset="0"/>
              <a:cs typeface="Times New Roman" panose="02020603050405020304" pitchFamily="18" charset="0"/>
            </a:endParaRPr>
          </a:p>
        </p:txBody>
      </p:sp>
      <p:sp>
        <p:nvSpPr>
          <p:cNvPr id="36" name="TextBox 35"/>
          <p:cNvSpPr txBox="1"/>
          <p:nvPr/>
        </p:nvSpPr>
        <p:spPr>
          <a:xfrm>
            <a:off x="1473867" y="215818"/>
            <a:ext cx="1965156" cy="461663"/>
          </a:xfrm>
          <a:prstGeom prst="rect">
            <a:avLst/>
          </a:prstGeom>
          <a:solidFill>
            <a:schemeClr val="accent4">
              <a:lumMod val="60000"/>
              <a:lumOff val="4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A</a:t>
            </a:r>
          </a:p>
        </p:txBody>
      </p:sp>
      <p:sp>
        <p:nvSpPr>
          <p:cNvPr id="37" name="TextBox 36"/>
          <p:cNvSpPr txBox="1"/>
          <p:nvPr/>
        </p:nvSpPr>
        <p:spPr>
          <a:xfrm>
            <a:off x="5097380" y="162469"/>
            <a:ext cx="1965156" cy="461663"/>
          </a:xfrm>
          <a:prstGeom prst="rect">
            <a:avLst/>
          </a:prstGeom>
          <a:solidFill>
            <a:schemeClr val="accent4">
              <a:lumMod val="60000"/>
              <a:lumOff val="40000"/>
            </a:schemeClr>
          </a:solid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B</a:t>
            </a:r>
          </a:p>
        </p:txBody>
      </p:sp>
      <p:sp>
        <p:nvSpPr>
          <p:cNvPr id="38" name="TextBox 37"/>
          <p:cNvSpPr txBox="1"/>
          <p:nvPr/>
        </p:nvSpPr>
        <p:spPr>
          <a:xfrm>
            <a:off x="1203159" y="961661"/>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1. Người lãnh đạo</a:t>
            </a:r>
          </a:p>
        </p:txBody>
      </p:sp>
      <p:sp>
        <p:nvSpPr>
          <p:cNvPr id="39" name="TextBox 38"/>
          <p:cNvSpPr txBox="1"/>
          <p:nvPr/>
        </p:nvSpPr>
        <p:spPr>
          <a:xfrm>
            <a:off x="1217193" y="1920157"/>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2. Mốc thời gian</a:t>
            </a:r>
          </a:p>
        </p:txBody>
      </p:sp>
      <p:sp>
        <p:nvSpPr>
          <p:cNvPr id="40" name="TextBox 39"/>
          <p:cNvSpPr txBox="1"/>
          <p:nvPr/>
        </p:nvSpPr>
        <p:spPr>
          <a:xfrm>
            <a:off x="1203158" y="2981986"/>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3. Cách đánh</a:t>
            </a:r>
          </a:p>
        </p:txBody>
      </p:sp>
      <p:sp>
        <p:nvSpPr>
          <p:cNvPr id="41" name="TextBox 40"/>
          <p:cNvSpPr txBox="1"/>
          <p:nvPr/>
        </p:nvSpPr>
        <p:spPr>
          <a:xfrm>
            <a:off x="1203159" y="3910460"/>
            <a:ext cx="2387961"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4. Kết quả</a:t>
            </a:r>
          </a:p>
        </p:txBody>
      </p:sp>
      <p:sp>
        <p:nvSpPr>
          <p:cNvPr id="42" name="TextBox 41"/>
          <p:cNvSpPr txBox="1"/>
          <p:nvPr/>
        </p:nvSpPr>
        <p:spPr>
          <a:xfrm>
            <a:off x="5286948" y="677481"/>
            <a:ext cx="1775588"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a. sáng tạo</a:t>
            </a:r>
          </a:p>
        </p:txBody>
      </p:sp>
      <p:sp>
        <p:nvSpPr>
          <p:cNvPr id="43" name="TextBox 42"/>
          <p:cNvSpPr txBox="1"/>
          <p:nvPr/>
        </p:nvSpPr>
        <p:spPr>
          <a:xfrm>
            <a:off x="5097380" y="1232932"/>
            <a:ext cx="3816843" cy="830997"/>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b. tạm hòa với quân Trịnh để dồn sức đánh quân Nguyễn</a:t>
            </a:r>
          </a:p>
        </p:txBody>
      </p:sp>
      <p:sp>
        <p:nvSpPr>
          <p:cNvPr id="44" name="TextBox 43"/>
          <p:cNvSpPr txBox="1"/>
          <p:nvPr/>
        </p:nvSpPr>
        <p:spPr>
          <a:xfrm>
            <a:off x="5282979" y="2199911"/>
            <a:ext cx="1779557"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 năm 1777</a:t>
            </a:r>
          </a:p>
        </p:txBody>
      </p:sp>
      <p:sp>
        <p:nvSpPr>
          <p:cNvPr id="45" name="TextBox 44"/>
          <p:cNvSpPr txBox="1"/>
          <p:nvPr/>
        </p:nvSpPr>
        <p:spPr>
          <a:xfrm>
            <a:off x="5282979" y="2800757"/>
            <a:ext cx="1779557"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d. năm 1783</a:t>
            </a:r>
          </a:p>
        </p:txBody>
      </p:sp>
      <p:sp>
        <p:nvSpPr>
          <p:cNvPr id="46" name="TextBox 45"/>
          <p:cNvSpPr txBox="1"/>
          <p:nvPr/>
        </p:nvSpPr>
        <p:spPr>
          <a:xfrm>
            <a:off x="5190176" y="3344412"/>
            <a:ext cx="2187475"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e. Nguyễn Nhạc</a:t>
            </a:r>
          </a:p>
        </p:txBody>
      </p:sp>
      <p:sp>
        <p:nvSpPr>
          <p:cNvPr id="47" name="TextBox 46"/>
          <p:cNvSpPr txBox="1"/>
          <p:nvPr/>
        </p:nvSpPr>
        <p:spPr>
          <a:xfrm>
            <a:off x="5015479" y="3941648"/>
            <a:ext cx="3845445" cy="461665"/>
          </a:xfrm>
          <a:prstGeom prst="rect">
            <a:avLst/>
          </a:prstGeom>
          <a:solidFill>
            <a:schemeClr val="tx2">
              <a:lumMod val="90000"/>
            </a:schemeClr>
          </a:solidFill>
        </p:spPr>
        <p:txBody>
          <a:bodyPr wrap="square" rtlCol="0">
            <a:spAutoFit/>
          </a:bodyPr>
          <a:lstStyle/>
          <a:p>
            <a:pPr algn="just"/>
            <a:r>
              <a:rPr lang="vi-VN" sz="2400">
                <a:latin typeface="Times New Roman" panose="02020603050405020304" pitchFamily="18" charset="0"/>
                <a:cs typeface="Times New Roman" panose="02020603050405020304" pitchFamily="18" charset="0"/>
              </a:rPr>
              <a:t>g. bắt giết được chúa Nguyễn</a:t>
            </a:r>
            <a:endParaRPr lang="en-US" sz="2400">
              <a:latin typeface="Times New Roman" panose="02020603050405020304" pitchFamily="18" charset="0"/>
              <a:cs typeface="Times New Roman" panose="02020603050405020304" pitchFamily="18" charset="0"/>
            </a:endParaRPr>
          </a:p>
        </p:txBody>
      </p:sp>
      <p:sp>
        <p:nvSpPr>
          <p:cNvPr id="48" name="TextBox 47"/>
          <p:cNvSpPr txBox="1"/>
          <p:nvPr/>
        </p:nvSpPr>
        <p:spPr>
          <a:xfrm>
            <a:off x="5139070" y="4485303"/>
            <a:ext cx="2289685" cy="461663"/>
          </a:xfrm>
          <a:prstGeom prst="rect">
            <a:avLst/>
          </a:prstGeom>
          <a:solidFill>
            <a:schemeClr val="tx2">
              <a:lumMod val="90000"/>
            </a:schemeClr>
          </a:solid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h. Nguyễn Huệ</a:t>
            </a:r>
          </a:p>
        </p:txBody>
      </p:sp>
      <p:cxnSp>
        <p:nvCxnSpPr>
          <p:cNvPr id="3" name="Straight Arrow Connector 2"/>
          <p:cNvCxnSpPr/>
          <p:nvPr/>
        </p:nvCxnSpPr>
        <p:spPr>
          <a:xfrm>
            <a:off x="3605154" y="1278327"/>
            <a:ext cx="1492226" cy="2296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9" idx="3"/>
          </p:cNvCxnSpPr>
          <p:nvPr/>
        </p:nvCxnSpPr>
        <p:spPr>
          <a:xfrm>
            <a:off x="3605154" y="2150989"/>
            <a:ext cx="1533916" cy="363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29789" y="4172480"/>
            <a:ext cx="11189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729789" y="961661"/>
            <a:ext cx="1409281" cy="230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29789" y="1920157"/>
            <a:ext cx="1285690" cy="1342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12" name="Google Shape;1011;p34"/>
          <p:cNvSpPr txBox="1">
            <a:spLocks/>
          </p:cNvSpPr>
          <p:nvPr/>
        </p:nvSpPr>
        <p:spPr>
          <a:xfrm>
            <a:off x="287499" y="1385466"/>
            <a:ext cx="692095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a) Lật đổ chính quyền chúa Nguyễn ở Đàng Trong</a:t>
            </a:r>
            <a:endParaRPr lang="vi-VN" sz="2400" b="1" i="1">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46908" y="2751519"/>
            <a:ext cx="3429000" cy="1888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Đến năm 1774, nghĩa quân làm chủ được một vùng rộng lớn từ Quảng Nam đến Bình Thuận.</a:t>
            </a:r>
          </a:p>
        </p:txBody>
      </p:sp>
      <p:sp>
        <p:nvSpPr>
          <p:cNvPr id="13" name="Rounded Rectangle 12"/>
          <p:cNvSpPr/>
          <p:nvPr/>
        </p:nvSpPr>
        <p:spPr>
          <a:xfrm>
            <a:off x="5034423" y="2751519"/>
            <a:ext cx="3429000" cy="1888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Bốn lần đánh vào Gia Định và lần tiến quân </a:t>
            </a:r>
            <a:r>
              <a:rPr lang="vi-VN" sz="2400" b="1">
                <a:solidFill>
                  <a:schemeClr val="tx1"/>
                </a:solidFill>
                <a:latin typeface="Times New Roman" panose="02020603050405020304" pitchFamily="18" charset="0"/>
                <a:cs typeface="Times New Roman" panose="02020603050405020304" pitchFamily="18" charset="0"/>
              </a:rPr>
              <a:t>1777</a:t>
            </a:r>
            <a:r>
              <a:rPr lang="vi-VN" sz="2400">
                <a:solidFill>
                  <a:schemeClr val="tx1"/>
                </a:solidFill>
                <a:latin typeface="Times New Roman" panose="02020603050405020304" pitchFamily="18" charset="0"/>
                <a:cs typeface="Times New Roman" panose="02020603050405020304" pitchFamily="18" charset="0"/>
              </a:rPr>
              <a:t> đã </a:t>
            </a:r>
            <a:r>
              <a:rPr lang="vi-VN" sz="2400" b="1">
                <a:solidFill>
                  <a:schemeClr val="tx1"/>
                </a:solidFill>
                <a:latin typeface="Times New Roman" panose="02020603050405020304" pitchFamily="18" charset="0"/>
                <a:cs typeface="Times New Roman" panose="02020603050405020304" pitchFamily="18" charset="0"/>
              </a:rPr>
              <a:t>bắt giết được chúa Nguyễn</a:t>
            </a:r>
            <a:r>
              <a:rPr lang="vi-VN" sz="2400">
                <a:solidFill>
                  <a:schemeClr val="tx1"/>
                </a:solidFill>
                <a:latin typeface="Times New Roman" panose="02020603050405020304" pitchFamily="18" charset="0"/>
                <a:cs typeface="Times New Roman" panose="02020603050405020304" pitchFamily="18" charset="0"/>
              </a:rPr>
              <a:t>.</a:t>
            </a:r>
          </a:p>
        </p:txBody>
      </p:sp>
      <p:cxnSp>
        <p:nvCxnSpPr>
          <p:cNvPr id="7" name="Straight Arrow Connector 6"/>
          <p:cNvCxnSpPr/>
          <p:nvPr/>
        </p:nvCxnSpPr>
        <p:spPr>
          <a:xfrm flipH="1">
            <a:off x="2198982" y="1942088"/>
            <a:ext cx="1732546" cy="693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931528" y="1942088"/>
            <a:ext cx="2237874" cy="693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535"/>
            <a:ext cx="1066800" cy="1000125"/>
          </a:xfrm>
          <a:prstGeom prst="rect">
            <a:avLst/>
          </a:prstGeom>
        </p:spPr>
      </p:pic>
    </p:spTree>
    <p:extLst>
      <p:ext uri="{BB962C8B-B14F-4D97-AF65-F5344CB8AC3E}">
        <p14:creationId xmlns:p14="http://schemas.microsoft.com/office/powerpoint/2010/main" val="21143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91" name="Google Shape;1011;p34"/>
          <p:cNvSpPr txBox="1">
            <a:spLocks/>
          </p:cNvSpPr>
          <p:nvPr/>
        </p:nvSpPr>
        <p:spPr>
          <a:xfrm>
            <a:off x="202019" y="1081981"/>
            <a:ext cx="4730928"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b) Đánh tan quân xâm lược Xiêm</a:t>
            </a:r>
            <a:endParaRPr lang="vi-VN" sz="2400" b="1" i="1">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283494" y="1850727"/>
            <a:ext cx="4619625" cy="2943225"/>
          </a:xfrm>
          <a:prstGeom prst="rect">
            <a:avLst/>
          </a:prstGeom>
        </p:spPr>
      </p:pic>
      <p:sp>
        <p:nvSpPr>
          <p:cNvPr id="6" name="Rectangle 5"/>
          <p:cNvSpPr/>
          <p:nvPr/>
        </p:nvSpPr>
        <p:spPr>
          <a:xfrm>
            <a:off x="202019" y="1850727"/>
            <a:ext cx="3984970" cy="2973122"/>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ìm hiểu thông tin mục 2.b, kết nối với địa lí và quan sát lược đồ hình 8.4, để trả lời câu hỏi vào phiếu học tập</a:t>
            </a:r>
            <a:r>
              <a:rPr lang="en-US" sz="2400">
                <a:latin typeface="Times New Roman" panose="02020603050405020304" pitchFamily="18" charset="0"/>
                <a:cs typeface="Times New Roman" panose="02020603050405020304" pitchFamily="18" charset="0"/>
              </a:rPr>
              <a:t>. C</a:t>
            </a:r>
            <a:r>
              <a:rPr lang="vi-VN" sz="2400">
                <a:latin typeface="Times New Roman" panose="02020603050405020304" pitchFamily="18" charset="0"/>
                <a:cs typeface="Times New Roman" panose="02020603050405020304" pitchFamily="18" charset="0"/>
              </a:rPr>
              <a:t>ặp đôi có số l</a:t>
            </a:r>
            <a:r>
              <a:rPr lang="en-US" sz="2400">
                <a:latin typeface="Times New Roman" panose="02020603050405020304" pitchFamily="18" charset="0"/>
                <a:cs typeface="Times New Roman" panose="02020603050405020304" pitchFamily="18" charset="0"/>
              </a:rPr>
              <a:t>ẻ</a:t>
            </a:r>
            <a:r>
              <a:rPr lang="vi-VN" sz="2400">
                <a:latin typeface="Times New Roman" panose="02020603050405020304" pitchFamily="18" charset="0"/>
                <a:cs typeface="Times New Roman" panose="02020603050405020304" pitchFamily="18" charset="0"/>
              </a:rPr>
              <a:t> trả lời câu 1, số chẵn trả lời câu 2</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54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94" name="Group 93"/>
          <p:cNvGrpSpPr/>
          <p:nvPr/>
        </p:nvGrpSpPr>
        <p:grpSpPr>
          <a:xfrm>
            <a:off x="6206163" y="2178151"/>
            <a:ext cx="2806996" cy="3010833"/>
            <a:chOff x="4497571" y="314557"/>
            <a:chExt cx="4275355" cy="4684564"/>
          </a:xfrm>
        </p:grpSpPr>
        <p:pic>
          <p:nvPicPr>
            <p:cNvPr id="95" name="Picture 9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000" l="3833" r="90000"/>
                      </a14:imgEffect>
                    </a14:imgLayer>
                  </a14:imgProps>
                </a:ext>
              </a:extLst>
            </a:blip>
            <a:srcRect l="5592" r="49599"/>
            <a:stretch/>
          </p:blipFill>
          <p:spPr>
            <a:xfrm>
              <a:off x="4497571" y="314557"/>
              <a:ext cx="2880785" cy="4309539"/>
            </a:xfrm>
            <a:prstGeom prst="rect">
              <a:avLst/>
            </a:prstGeom>
          </p:spPr>
        </p:pic>
        <p:pic>
          <p:nvPicPr>
            <p:cNvPr id="96" name="Picture 95"/>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7750" l="49750" r="97250"/>
                      </a14:imgEffect>
                    </a14:imgLayer>
                  </a14:imgProps>
                </a:ext>
              </a:extLst>
            </a:blip>
            <a:srcRect l="53972" t="11015" r="5405"/>
            <a:stretch/>
          </p:blipFill>
          <p:spPr>
            <a:xfrm>
              <a:off x="6150913" y="1149113"/>
              <a:ext cx="2622013" cy="3850008"/>
            </a:xfrm>
            <a:prstGeom prst="rect">
              <a:avLst/>
            </a:prstGeom>
          </p:spPr>
        </p:pic>
      </p:grpSp>
      <p:sp>
        <p:nvSpPr>
          <p:cNvPr id="97" name="Rectangle 96"/>
          <p:cNvSpPr/>
          <p:nvPr/>
        </p:nvSpPr>
        <p:spPr>
          <a:xfrm>
            <a:off x="173796" y="978635"/>
            <a:ext cx="5841994" cy="3933384"/>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âu </a:t>
            </a:r>
            <a:r>
              <a:rPr lang="vi-VN" sz="2400">
                <a:latin typeface="Times New Roman" panose="02020603050405020304" pitchFamily="18" charset="0"/>
                <a:cs typeface="Times New Roman" panose="02020603050405020304" pitchFamily="18" charset="0"/>
              </a:rPr>
              <a:t>1: Quan sát lược đồ hình 8.4 và cho biết vì sao Nguyễn Huệ chọn khúc sông từ Rạch Gầm đến Xoài Mút làm trận địa quyết chiến?</a:t>
            </a:r>
          </a:p>
          <a:p>
            <a:pPr algn="just">
              <a:lnSpc>
                <a:spcPct val="130000"/>
              </a:lnSpc>
            </a:pP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âu </a:t>
            </a:r>
            <a:r>
              <a:rPr lang="vi-VN" sz="2400">
                <a:latin typeface="Times New Roman" panose="02020603050405020304" pitchFamily="18" charset="0"/>
                <a:cs typeface="Times New Roman" panose="02020603050405020304" pitchFamily="18" charset="0"/>
              </a:rPr>
              <a:t>2: Mô tả những nét chính (thời gian, người lãnh đạo, địa điểm, cách đánh, kết quả) về trận Rạch Gầm-Xoài Mút trên lược đồ. Thắng lợi này có ý nghĩa quan trọng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94" name="Picture 93"/>
          <p:cNvPicPr>
            <a:picLocks noChangeAspect="1"/>
          </p:cNvPicPr>
          <p:nvPr/>
        </p:nvPicPr>
        <p:blipFill>
          <a:blip r:embed="rId3"/>
          <a:stretch>
            <a:fillRect/>
          </a:stretch>
        </p:blipFill>
        <p:spPr>
          <a:xfrm>
            <a:off x="4284056" y="227876"/>
            <a:ext cx="4619625" cy="2943225"/>
          </a:xfrm>
          <a:prstGeom prst="rect">
            <a:avLst/>
          </a:prstGeom>
        </p:spPr>
      </p:pic>
      <p:sp>
        <p:nvSpPr>
          <p:cNvPr id="4" name="Rectangle 3"/>
          <p:cNvSpPr/>
          <p:nvPr/>
        </p:nvSpPr>
        <p:spPr>
          <a:xfrm>
            <a:off x="131228" y="3333671"/>
            <a:ext cx="8772453" cy="1532727"/>
          </a:xfrm>
          <a:prstGeom prst="rect">
            <a:avLst/>
          </a:prstGeom>
          <a:ln>
            <a:solidFill>
              <a:schemeClr val="tx1"/>
            </a:solidFill>
            <a:prstDash val="lgDashDot"/>
          </a:ln>
        </p:spPr>
        <p:txBody>
          <a:bodyPr wrap="square">
            <a:spAutoFit/>
          </a:bodyPr>
          <a:lstStyle/>
          <a:p>
            <a:pPr algn="just">
              <a:lnSpc>
                <a:spcPct val="130000"/>
              </a:lnSpc>
            </a:pPr>
            <a:r>
              <a:rPr lang="vi-VN" sz="2400">
                <a:latin typeface="+mj-lt"/>
              </a:rPr>
              <a:t>Đoạn sông này giữa dòng có cù lao Thới Sơn, hai bên bờ sông có cây cối rậm rạp và nhiều kênh rạch nhỏ, rất phù hợp cho việc bố trí trận địa mai phục thủy bộ.</a:t>
            </a:r>
            <a:endParaRPr lang="en-US" sz="2400">
              <a:latin typeface="+mj-lt"/>
            </a:endParaRPr>
          </a:p>
        </p:txBody>
      </p:sp>
      <p:sp>
        <p:nvSpPr>
          <p:cNvPr id="2" name="Rectangle 1"/>
          <p:cNvSpPr/>
          <p:nvPr/>
        </p:nvSpPr>
        <p:spPr>
          <a:xfrm>
            <a:off x="131228" y="517421"/>
            <a:ext cx="3740844" cy="2012859"/>
          </a:xfrm>
          <a:prstGeom prst="rect">
            <a:avLst/>
          </a:prstGeom>
          <a:ln>
            <a:solidFill>
              <a:schemeClr val="accent1">
                <a:lumMod val="90000"/>
              </a:schemeClr>
            </a:solidFill>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Câu 1: </a:t>
            </a:r>
            <a:r>
              <a:rPr lang="vi-VN" sz="2400">
                <a:latin typeface="Times New Roman" panose="02020603050405020304" pitchFamily="18" charset="0"/>
                <a:cs typeface="Times New Roman" panose="02020603050405020304" pitchFamily="18" charset="0"/>
              </a:rPr>
              <a:t>Nguyễn Huệ chọn khúc sông từ Rạch Gầm đến Xoài Mút làm trận địa quyết chiến</a:t>
            </a:r>
            <a:r>
              <a:rPr lang="en-US" sz="2400">
                <a:latin typeface="Times New Roman" panose="02020603050405020304" pitchFamily="18" charset="0"/>
                <a:cs typeface="Times New Roman" panose="02020603050405020304" pitchFamily="18" charset="0"/>
              </a:rPr>
              <a:t> vì:</a:t>
            </a:r>
            <a:endParaRPr lang="vi-VN" sz="2400">
              <a:latin typeface="Times New Roman" panose="02020603050405020304" pitchFamily="18" charset="0"/>
              <a:cs typeface="Times New Roman" panose="02020603050405020304" pitchFamily="18" charset="0"/>
            </a:endParaRPr>
          </a:p>
        </p:txBody>
      </p:sp>
      <p:sp>
        <p:nvSpPr>
          <p:cNvPr id="3" name="Down Arrow 2"/>
          <p:cNvSpPr/>
          <p:nvPr/>
        </p:nvSpPr>
        <p:spPr>
          <a:xfrm>
            <a:off x="1820896" y="2602331"/>
            <a:ext cx="361507" cy="665044"/>
          </a:xfrm>
          <a:prstGeom prst="downArrow">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2" name="Rectangle 1"/>
          <p:cNvSpPr/>
          <p:nvPr/>
        </p:nvSpPr>
        <p:spPr>
          <a:xfrm>
            <a:off x="292396" y="3487702"/>
            <a:ext cx="8596423" cy="1532727"/>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âu </a:t>
            </a:r>
            <a:r>
              <a:rPr lang="vi-VN" sz="2400">
                <a:latin typeface="Times New Roman" panose="02020603050405020304" pitchFamily="18" charset="0"/>
                <a:cs typeface="Times New Roman" panose="02020603050405020304" pitchFamily="18" charset="0"/>
              </a:rPr>
              <a:t>2: Mô tả những nét chính (thời gian, người lãnh đạo, địa điểm, cách đánh, kết quả) về trận Rạch Gầm-Xoài Mút trên lược đồ. Thắng lợi này có ý nghĩa quan trọng như thế nào?</a:t>
            </a:r>
          </a:p>
        </p:txBody>
      </p:sp>
      <p:pic>
        <p:nvPicPr>
          <p:cNvPr id="27" name="Picture 26"/>
          <p:cNvPicPr>
            <a:picLocks noChangeAspect="1"/>
          </p:cNvPicPr>
          <p:nvPr/>
        </p:nvPicPr>
        <p:blipFill>
          <a:blip r:embed="rId3"/>
          <a:stretch>
            <a:fillRect/>
          </a:stretch>
        </p:blipFill>
        <p:spPr>
          <a:xfrm>
            <a:off x="1818168" y="120952"/>
            <a:ext cx="5284382" cy="3366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4" name="Rectangle 3"/>
          <p:cNvSpPr/>
          <p:nvPr/>
        </p:nvSpPr>
        <p:spPr>
          <a:xfrm>
            <a:off x="0" y="1790264"/>
            <a:ext cx="3981739" cy="2973122"/>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Thời gian: </a:t>
            </a:r>
            <a:r>
              <a:rPr lang="vi-VN" sz="2400">
                <a:latin typeface="Times New Roman" panose="02020603050405020304" pitchFamily="18" charset="0"/>
                <a:cs typeface="Times New Roman" panose="02020603050405020304" pitchFamily="18" charset="0"/>
              </a:rPr>
              <a:t>Trận Rạch Gầm-Xoài Mút diễn ra vào ngày 19-1-1785.</a:t>
            </a:r>
          </a:p>
          <a:p>
            <a:pPr algn="just">
              <a:lnSpc>
                <a:spcPct val="130000"/>
              </a:lnSpc>
            </a:pPr>
            <a:r>
              <a:rPr lang="en-US"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Địa điểm: </a:t>
            </a:r>
            <a:r>
              <a:rPr lang="vi-VN" sz="2400">
                <a:latin typeface="Times New Roman" panose="02020603050405020304" pitchFamily="18" charset="0"/>
                <a:cs typeface="Times New Roman" panose="02020603050405020304" pitchFamily="18" charset="0"/>
              </a:rPr>
              <a:t>Trận địa diễn ra ở Rạch Gầm-Xoài Mút (huyện Châu Mĩ, tỉnh Tiền Giang)</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29"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30" name="Google Shape;1011;p34"/>
          <p:cNvSpPr txBox="1">
            <a:spLocks/>
          </p:cNvSpPr>
          <p:nvPr/>
        </p:nvSpPr>
        <p:spPr>
          <a:xfrm>
            <a:off x="882502" y="1061135"/>
            <a:ext cx="4730928"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b) Đánh tan quân xâm lược Xiêm</a:t>
            </a:r>
            <a:endParaRPr lang="vi-VN" sz="2400" b="1" i="1">
              <a:solidFill>
                <a:schemeClr val="tx1"/>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535"/>
            <a:ext cx="1066800" cy="1000125"/>
          </a:xfrm>
          <a:prstGeom prst="rect">
            <a:avLst/>
          </a:prstGeom>
        </p:spPr>
      </p:pic>
      <p:pic>
        <p:nvPicPr>
          <p:cNvPr id="32" name="Picture 31"/>
          <p:cNvPicPr>
            <a:picLocks noChangeAspect="1"/>
          </p:cNvPicPr>
          <p:nvPr/>
        </p:nvPicPr>
        <p:blipFill>
          <a:blip r:embed="rId4"/>
          <a:stretch>
            <a:fillRect/>
          </a:stretch>
        </p:blipFill>
        <p:spPr>
          <a:xfrm>
            <a:off x="3981739" y="1559735"/>
            <a:ext cx="5028385" cy="3203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4" name="Rectangle 3"/>
          <p:cNvSpPr/>
          <p:nvPr/>
        </p:nvSpPr>
        <p:spPr>
          <a:xfrm>
            <a:off x="0" y="1790264"/>
            <a:ext cx="3981739" cy="2973122"/>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Cách đánh: </a:t>
            </a:r>
            <a:r>
              <a:rPr lang="vi-VN" sz="2400">
                <a:latin typeface="Times New Roman" panose="02020603050405020304" pitchFamily="18" charset="0"/>
                <a:cs typeface="Times New Roman" panose="02020603050405020304" pitchFamily="18" charset="0"/>
              </a:rPr>
              <a:t>Bố trí mai phục, nhử quân Xiêm vào trận địa, quân thủy</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 bộ cùng tiến quân tiêu diệt quân Xiêm</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just">
              <a:lnSpc>
                <a:spcPct val="130000"/>
              </a:lnSpc>
            </a:pPr>
            <a:r>
              <a:rPr lang="en-US"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Kết quả: </a:t>
            </a: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hắng lợi nhanh chóng.</a:t>
            </a:r>
          </a:p>
        </p:txBody>
      </p:sp>
      <p:sp>
        <p:nvSpPr>
          <p:cNvPr id="29"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30" name="Google Shape;1011;p34"/>
          <p:cNvSpPr txBox="1">
            <a:spLocks/>
          </p:cNvSpPr>
          <p:nvPr/>
        </p:nvSpPr>
        <p:spPr>
          <a:xfrm>
            <a:off x="882502" y="1061135"/>
            <a:ext cx="4730928"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b) Đánh tan quân xâm lược Xiêm</a:t>
            </a:r>
            <a:endParaRPr lang="vi-VN" sz="2400" b="1" i="1">
              <a:solidFill>
                <a:schemeClr val="tx1"/>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535"/>
            <a:ext cx="1066800" cy="1000125"/>
          </a:xfrm>
          <a:prstGeom prst="rect">
            <a:avLst/>
          </a:prstGeom>
        </p:spPr>
      </p:pic>
      <p:pic>
        <p:nvPicPr>
          <p:cNvPr id="32" name="Picture 31"/>
          <p:cNvPicPr>
            <a:picLocks noChangeAspect="1"/>
          </p:cNvPicPr>
          <p:nvPr/>
        </p:nvPicPr>
        <p:blipFill>
          <a:blip r:embed="rId4"/>
          <a:stretch>
            <a:fillRect/>
          </a:stretch>
        </p:blipFill>
        <p:spPr>
          <a:xfrm>
            <a:off x="3981739" y="1559735"/>
            <a:ext cx="5028385" cy="3203651"/>
          </a:xfrm>
          <a:prstGeom prst="rect">
            <a:avLst/>
          </a:prstGeom>
        </p:spPr>
      </p:pic>
    </p:spTree>
    <p:extLst>
      <p:ext uri="{BB962C8B-B14F-4D97-AF65-F5344CB8AC3E}">
        <p14:creationId xmlns:p14="http://schemas.microsoft.com/office/powerpoint/2010/main" val="3376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 name="Rectangle 4"/>
          <p:cNvSpPr/>
          <p:nvPr/>
        </p:nvSpPr>
        <p:spPr>
          <a:xfrm>
            <a:off x="364569" y="386946"/>
            <a:ext cx="355578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solidFill>
                <a:latin typeface="Times New Roman" panose="02020603050405020304" pitchFamily="18" charset="0"/>
                <a:cs typeface="Times New Roman" panose="02020603050405020304" pitchFamily="18" charset="0"/>
              </a:rPr>
              <a:t>KHỞI ĐỘNG</a:t>
            </a:r>
            <a:endParaRPr lang="en-US" sz="4400" b="1" cap="none" spc="0">
              <a:ln/>
              <a:solidFill>
                <a:schemeClr val="accent4"/>
              </a:solidFill>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04167" y="848611"/>
            <a:ext cx="4859079" cy="3470015"/>
            <a:chOff x="4104167" y="848611"/>
            <a:chExt cx="4859079" cy="3470015"/>
          </a:xfrm>
        </p:grpSpPr>
        <p:pic>
          <p:nvPicPr>
            <p:cNvPr id="2" name="Picture 1"/>
            <p:cNvPicPr>
              <a:picLocks noChangeAspect="1"/>
            </p:cNvPicPr>
            <p:nvPr/>
          </p:nvPicPr>
          <p:blipFill>
            <a:blip r:embed="rId3"/>
            <a:stretch>
              <a:fillRect/>
            </a:stretch>
          </p:blipFill>
          <p:spPr>
            <a:xfrm>
              <a:off x="4104167" y="848611"/>
              <a:ext cx="4859079" cy="3008350"/>
            </a:xfrm>
            <a:prstGeom prst="rect">
              <a:avLst/>
            </a:prstGeom>
          </p:spPr>
        </p:pic>
        <p:sp>
          <p:nvSpPr>
            <p:cNvPr id="6" name="TextBox 5"/>
            <p:cNvSpPr txBox="1"/>
            <p:nvPr/>
          </p:nvSpPr>
          <p:spPr>
            <a:xfrm>
              <a:off x="4906925" y="3856961"/>
              <a:ext cx="3556591"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Bảo tàng Quang Trung</a:t>
              </a:r>
            </a:p>
          </p:txBody>
        </p:sp>
      </p:grpSp>
      <p:sp>
        <p:nvSpPr>
          <p:cNvPr id="8" name="Rectangle 7"/>
          <p:cNvSpPr/>
          <p:nvPr/>
        </p:nvSpPr>
        <p:spPr>
          <a:xfrm>
            <a:off x="295253" y="1454901"/>
            <a:ext cx="3743887" cy="3453253"/>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Phong trào Tây Sơn đã lật đổ các tập đoàn phong kiến Trịnh-Nguyễn, đánh tan quân xâm lược Xiêm-Thanh, đặt nền tảng thống nhất đất nước, bảo vệ nền độc lập dân tộc…</a:t>
            </a:r>
            <a:endParaRPr lang="en-US" sz="2400">
              <a:latin typeface="Times New Roman" panose="02020603050405020304" pitchFamily="18" charset="0"/>
              <a:cs typeface="Times New Roman" panose="02020603050405020304" pitchFamily="18" charset="0"/>
            </a:endParaRPr>
          </a:p>
        </p:txBody>
      </p:sp>
      <p:sp>
        <p:nvSpPr>
          <p:cNvPr id="9" name="Rectangle 8"/>
          <p:cNvSpPr/>
          <p:nvPr/>
        </p:nvSpPr>
        <p:spPr>
          <a:xfrm>
            <a:off x="295253" y="1454901"/>
            <a:ext cx="3717006" cy="3453253"/>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Quang Trung là người lãnh đạo cao nhất trong cuộc kháng chiến chống ngoại xâm để bảo vệ Tổ quốc cũng như lật đổ các tập đoàn phong kiến để thống nhất đất nước…</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276699" y="1454901"/>
            <a:ext cx="3731520" cy="3453253"/>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Việc xây dựng bảo tàng Quang Trung là để tưởng nhớ công lao, lòng biết ơn… của nhân dân ta đối với vua Quang Trung và các anh hùng dân tộc trong phong trào Tây Sơn…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4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1" nodeType="clickEffect">
                                  <p:stCondLst>
                                    <p:cond delay="0"/>
                                  </p:stCondLst>
                                  <p:childTnLst>
                                    <p:animEffect transition="out" filter="diamond(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4" name="Rectangle 3"/>
          <p:cNvSpPr/>
          <p:nvPr/>
        </p:nvSpPr>
        <p:spPr>
          <a:xfrm>
            <a:off x="0" y="1790264"/>
            <a:ext cx="3981739" cy="2973122"/>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Ý nghĩa: </a:t>
            </a:r>
            <a:r>
              <a:rPr lang="vi-VN" sz="2400">
                <a:solidFill>
                  <a:schemeClr val="tx1"/>
                </a:solidFill>
                <a:latin typeface="Times New Roman" panose="02020603050405020304" pitchFamily="18" charset="0"/>
                <a:cs typeface="Times New Roman" panose="02020603050405020304" pitchFamily="18" charset="0"/>
              </a:rPr>
              <a:t>Là một trong những trận thủy chiến lớn nhất </a:t>
            </a:r>
            <a:r>
              <a:rPr lang="vi-VN" sz="2400">
                <a:latin typeface="Times New Roman" panose="02020603050405020304" pitchFamily="18" charset="0"/>
                <a:cs typeface="Times New Roman" panose="02020603050405020304" pitchFamily="18" charset="0"/>
              </a:rPr>
              <a:t>trong lịch sử chống ngoại xâm của nhân dân ta, đập tan âm mưu xâm lược của quân Xiêm, bảo vệ nền độc lập dân tộc.</a:t>
            </a:r>
          </a:p>
        </p:txBody>
      </p:sp>
      <p:sp>
        <p:nvSpPr>
          <p:cNvPr id="29"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30" name="Google Shape;1011;p34"/>
          <p:cNvSpPr txBox="1">
            <a:spLocks/>
          </p:cNvSpPr>
          <p:nvPr/>
        </p:nvSpPr>
        <p:spPr>
          <a:xfrm>
            <a:off x="882502" y="1061135"/>
            <a:ext cx="4730928"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b) Đánh tan quân xâm lược Xiêm</a:t>
            </a:r>
            <a:endParaRPr lang="vi-VN" sz="2400" b="1" i="1">
              <a:solidFill>
                <a:schemeClr val="tx1"/>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2535"/>
            <a:ext cx="1066800" cy="1000125"/>
          </a:xfrm>
          <a:prstGeom prst="rect">
            <a:avLst/>
          </a:prstGeom>
        </p:spPr>
      </p:pic>
      <p:pic>
        <p:nvPicPr>
          <p:cNvPr id="32" name="Picture 31"/>
          <p:cNvPicPr>
            <a:picLocks noChangeAspect="1"/>
          </p:cNvPicPr>
          <p:nvPr/>
        </p:nvPicPr>
        <p:blipFill>
          <a:blip r:embed="rId4"/>
          <a:stretch>
            <a:fillRect/>
          </a:stretch>
        </p:blipFill>
        <p:spPr>
          <a:xfrm>
            <a:off x="3981739" y="1559735"/>
            <a:ext cx="5028385" cy="3203651"/>
          </a:xfrm>
          <a:prstGeom prst="rect">
            <a:avLst/>
          </a:prstGeom>
        </p:spPr>
      </p:pic>
    </p:spTree>
    <p:extLst>
      <p:ext uri="{BB962C8B-B14F-4D97-AF65-F5344CB8AC3E}">
        <p14:creationId xmlns:p14="http://schemas.microsoft.com/office/powerpoint/2010/main" val="38862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1352967" y="943575"/>
            <a:ext cx="6589554" cy="256770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10" name="Google Shape;710;p27"/>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i="1">
                <a:latin typeface="Times New Roman" panose="02020603050405020304" pitchFamily="18" charset="0"/>
                <a:cs typeface="Times New Roman" panose="02020603050405020304" pitchFamily="18" charset="0"/>
              </a:rPr>
              <a:t>Tư liệu 2/36</a:t>
            </a:r>
            <a:endParaRPr sz="2400" b="1" i="1">
              <a:latin typeface="Times New Roman" panose="02020603050405020304" pitchFamily="18" charset="0"/>
              <a:cs typeface="Times New Roman" panose="02020603050405020304" pitchFamily="18" charset="0"/>
            </a:endParaRPr>
          </a:p>
        </p:txBody>
      </p:sp>
      <p:sp>
        <p:nvSpPr>
          <p:cNvPr id="712" name="Google Shape;712;p27"/>
          <p:cNvSpPr/>
          <p:nvPr/>
        </p:nvSpPr>
        <p:spPr>
          <a:xfrm>
            <a:off x="3433113" y="3797975"/>
            <a:ext cx="2326437"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81205" y="-1174093"/>
            <a:ext cx="2719813" cy="6772941"/>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27"/>
          <p:cNvGrpSpPr/>
          <p:nvPr/>
        </p:nvGrpSpPr>
        <p:grpSpPr>
          <a:xfrm>
            <a:off x="-235845" y="605435"/>
            <a:ext cx="1490486" cy="960916"/>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1352967" y="1155848"/>
            <a:ext cx="6589554" cy="1991712"/>
          </a:xfrm>
        </p:spPr>
        <p:txBody>
          <a:bodyPr/>
          <a:lstStyle/>
          <a:p>
            <a:pPr algn="just"/>
            <a:r>
              <a:rPr lang="en-US">
                <a:latin typeface="Times New Roman" panose="02020603050405020304" pitchFamily="18" charset="0"/>
                <a:cs typeface="Times New Roman" panose="02020603050405020304" pitchFamily="18" charset="0"/>
              </a:rPr>
              <a:t>Sử triều Nguyễn cũng phải ghi nhận: “Người Xiêm từ sau bại trận năm Giáp Thìn, miệng tuy nói khoác mà trong lòng thì sợ quân Tây Sơn như sợ cọp”.</a:t>
            </a:r>
          </a:p>
          <a:p>
            <a:pPr algn="just"/>
            <a:r>
              <a:rPr lang="en-US">
                <a:latin typeface="Times New Roman" panose="02020603050405020304" pitchFamily="18" charset="0"/>
                <a:cs typeface="Times New Roman" panose="02020603050405020304" pitchFamily="18" charset="0"/>
              </a:rPr>
              <a:t>                                (Quốc sử quán triều Nguyễn, Đại Nam thực lục, Tập một, Sđd, tr.227 – 228)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25" name="Google Shape;1011;p34"/>
          <p:cNvSpPr txBox="1">
            <a:spLocks/>
          </p:cNvSpPr>
          <p:nvPr/>
        </p:nvSpPr>
        <p:spPr>
          <a:xfrm>
            <a:off x="-2697" y="299587"/>
            <a:ext cx="3551115"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4. Luyện tập – Vận dụng</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000" l="3833" r="90000"/>
                    </a14:imgEffect>
                  </a14:imgLayer>
                </a14:imgProps>
              </a:ext>
            </a:extLst>
          </a:blip>
          <a:srcRect l="5592" r="49599"/>
          <a:stretch/>
        </p:blipFill>
        <p:spPr>
          <a:xfrm>
            <a:off x="7252613" y="2373701"/>
            <a:ext cx="1891387" cy="2769799"/>
          </a:xfrm>
          <a:prstGeom prst="rect">
            <a:avLst/>
          </a:prstGeom>
        </p:spPr>
      </p:pic>
      <p:sp>
        <p:nvSpPr>
          <p:cNvPr id="10" name="Rectangle 9"/>
          <p:cNvSpPr/>
          <p:nvPr/>
        </p:nvSpPr>
        <p:spPr>
          <a:xfrm>
            <a:off x="177421" y="1214894"/>
            <a:ext cx="7588155" cy="1484830"/>
          </a:xfrm>
          <a:prstGeom prst="rect">
            <a:avLst/>
          </a:prstGeom>
        </p:spPr>
        <p:txBody>
          <a:bodyPr wrap="square">
            <a:spAutoFit/>
          </a:bodyPr>
          <a:lstStyle/>
          <a:p>
            <a:pPr algn="just">
              <a:lnSpc>
                <a:spcPct val="130000"/>
              </a:lnSpc>
            </a:pPr>
            <a:r>
              <a:rPr lang="vi-VN" sz="2400" b="1" dirty="0">
                <a:latin typeface="Times New Roman" panose="02020603050405020304" pitchFamily="18" charset="0"/>
                <a:cs typeface="Times New Roman" panose="02020603050405020304" pitchFamily="18" charset="0"/>
              </a:rPr>
              <a:t>C</a:t>
            </a:r>
            <a:r>
              <a:rPr lang="en-US" sz="2400" b="1" dirty="0" err="1">
                <a:latin typeface="Times New Roman" panose="02020603050405020304" pitchFamily="18" charset="0"/>
                <a:cs typeface="Times New Roman" panose="02020603050405020304" pitchFamily="18" charset="0"/>
              </a:rPr>
              <a:t>âu</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Hãy lập bảng về những sự kiện chính của phong trào Tây Sơn từ năm 1771 đến năm </a:t>
            </a:r>
            <a:r>
              <a:rPr lang="vi-VN" sz="2400" dirty="0" smtClean="0">
                <a:latin typeface="Times New Roman" panose="02020603050405020304" pitchFamily="18" charset="0"/>
                <a:cs typeface="Times New Roman" panose="02020603050405020304" pitchFamily="18" charset="0"/>
              </a:rPr>
              <a:t>178</a:t>
            </a:r>
            <a:r>
              <a:rPr lang="en-US" sz="2400" dirty="0" smtClean="0">
                <a:latin typeface="Times New Roman" panose="02020603050405020304" pitchFamily="18" charset="0"/>
                <a:cs typeface="Times New Roman" panose="02020603050405020304" pitchFamily="18" charset="0"/>
              </a:rPr>
              <a:t>5</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các tiêu chí: thời gian, thắng lợi tiêu biểu</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15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grpSp>
        <p:nvGrpSpPr>
          <p:cNvPr id="1245" name="Google Shape;1245;p41"/>
          <p:cNvGrpSpPr/>
          <p:nvPr/>
        </p:nvGrpSpPr>
        <p:grpSpPr>
          <a:xfrm flipH="1">
            <a:off x="154710" y="2661313"/>
            <a:ext cx="1237361" cy="2344595"/>
            <a:chOff x="3908325" y="238100"/>
            <a:chExt cx="2292175" cy="4082250"/>
          </a:xfrm>
        </p:grpSpPr>
        <p:sp>
          <p:nvSpPr>
            <p:cNvPr id="1246" name="Google Shape;1246;p41"/>
            <p:cNvSpPr/>
            <p:nvPr/>
          </p:nvSpPr>
          <p:spPr>
            <a:xfrm>
              <a:off x="4555525" y="1019075"/>
              <a:ext cx="1320950" cy="3254375"/>
            </a:xfrm>
            <a:custGeom>
              <a:avLst/>
              <a:gdLst/>
              <a:ahLst/>
              <a:cxnLst/>
              <a:rect l="l" t="t" r="r" b="b"/>
              <a:pathLst>
                <a:path w="52838" h="130175" extrusionOk="0">
                  <a:moveTo>
                    <a:pt x="12333" y="114830"/>
                  </a:moveTo>
                  <a:lnTo>
                    <a:pt x="12410" y="114850"/>
                  </a:lnTo>
                  <a:cubicBezTo>
                    <a:pt x="12409" y="115000"/>
                    <a:pt x="12406" y="115149"/>
                    <a:pt x="12400" y="115296"/>
                  </a:cubicBezTo>
                  <a:cubicBezTo>
                    <a:pt x="12379" y="115140"/>
                    <a:pt x="12355" y="114985"/>
                    <a:pt x="12333" y="114830"/>
                  </a:cubicBezTo>
                  <a:close/>
                  <a:moveTo>
                    <a:pt x="4442" y="0"/>
                  </a:moveTo>
                  <a:cubicBezTo>
                    <a:pt x="2337" y="0"/>
                    <a:pt x="1" y="1935"/>
                    <a:pt x="227" y="4215"/>
                  </a:cubicBezTo>
                  <a:cubicBezTo>
                    <a:pt x="3052" y="32744"/>
                    <a:pt x="2112" y="61594"/>
                    <a:pt x="1857" y="90243"/>
                  </a:cubicBezTo>
                  <a:cubicBezTo>
                    <a:pt x="766" y="92514"/>
                    <a:pt x="610" y="95091"/>
                    <a:pt x="1153" y="97535"/>
                  </a:cubicBezTo>
                  <a:cubicBezTo>
                    <a:pt x="981" y="99339"/>
                    <a:pt x="889" y="101150"/>
                    <a:pt x="889" y="102961"/>
                  </a:cubicBezTo>
                  <a:cubicBezTo>
                    <a:pt x="390" y="103314"/>
                    <a:pt x="94" y="103918"/>
                    <a:pt x="335" y="104687"/>
                  </a:cubicBezTo>
                  <a:lnTo>
                    <a:pt x="1810" y="109418"/>
                  </a:lnTo>
                  <a:cubicBezTo>
                    <a:pt x="1803" y="109519"/>
                    <a:pt x="1795" y="109620"/>
                    <a:pt x="1793" y="109727"/>
                  </a:cubicBezTo>
                  <a:cubicBezTo>
                    <a:pt x="1642" y="115645"/>
                    <a:pt x="2268" y="121690"/>
                    <a:pt x="2502" y="127606"/>
                  </a:cubicBezTo>
                  <a:cubicBezTo>
                    <a:pt x="2545" y="128694"/>
                    <a:pt x="3347" y="129234"/>
                    <a:pt x="4159" y="129234"/>
                  </a:cubicBezTo>
                  <a:cubicBezTo>
                    <a:pt x="4975" y="129234"/>
                    <a:pt x="5801" y="128688"/>
                    <a:pt x="5874" y="127606"/>
                  </a:cubicBezTo>
                  <a:cubicBezTo>
                    <a:pt x="6189" y="122931"/>
                    <a:pt x="7163" y="118377"/>
                    <a:pt x="8806" y="114009"/>
                  </a:cubicBezTo>
                  <a:cubicBezTo>
                    <a:pt x="9899" y="118010"/>
                    <a:pt x="10212" y="126710"/>
                    <a:pt x="10369" y="128182"/>
                  </a:cubicBezTo>
                  <a:cubicBezTo>
                    <a:pt x="10479" y="129210"/>
                    <a:pt x="11338" y="129835"/>
                    <a:pt x="12168" y="129835"/>
                  </a:cubicBezTo>
                  <a:cubicBezTo>
                    <a:pt x="12806" y="129835"/>
                    <a:pt x="13428" y="129466"/>
                    <a:pt x="13681" y="128629"/>
                  </a:cubicBezTo>
                  <a:cubicBezTo>
                    <a:pt x="14953" y="124433"/>
                    <a:pt x="15697" y="120033"/>
                    <a:pt x="15705" y="115636"/>
                  </a:cubicBezTo>
                  <a:cubicBezTo>
                    <a:pt x="20355" y="116636"/>
                    <a:pt x="25154" y="117213"/>
                    <a:pt x="29820" y="117213"/>
                  </a:cubicBezTo>
                  <a:cubicBezTo>
                    <a:pt x="31140" y="117213"/>
                    <a:pt x="32450" y="117166"/>
                    <a:pt x="33743" y="117071"/>
                  </a:cubicBezTo>
                  <a:cubicBezTo>
                    <a:pt x="34492" y="117015"/>
                    <a:pt x="35272" y="116965"/>
                    <a:pt x="36066" y="116904"/>
                  </a:cubicBezTo>
                  <a:lnTo>
                    <a:pt x="36066" y="116904"/>
                  </a:lnTo>
                  <a:cubicBezTo>
                    <a:pt x="35975" y="120742"/>
                    <a:pt x="36599" y="124830"/>
                    <a:pt x="36928" y="128508"/>
                  </a:cubicBezTo>
                  <a:cubicBezTo>
                    <a:pt x="37018" y="129509"/>
                    <a:pt x="37989" y="130174"/>
                    <a:pt x="38862" y="130174"/>
                  </a:cubicBezTo>
                  <a:cubicBezTo>
                    <a:pt x="39506" y="130174"/>
                    <a:pt x="40096" y="129812"/>
                    <a:pt x="40240" y="128956"/>
                  </a:cubicBezTo>
                  <a:cubicBezTo>
                    <a:pt x="40951" y="124722"/>
                    <a:pt x="41327" y="120439"/>
                    <a:pt x="41362" y="116147"/>
                  </a:cubicBezTo>
                  <a:cubicBezTo>
                    <a:pt x="41825" y="116031"/>
                    <a:pt x="42281" y="115898"/>
                    <a:pt x="42726" y="115746"/>
                  </a:cubicBezTo>
                  <a:cubicBezTo>
                    <a:pt x="43505" y="119948"/>
                    <a:pt x="44285" y="124149"/>
                    <a:pt x="45064" y="128351"/>
                  </a:cubicBezTo>
                  <a:cubicBezTo>
                    <a:pt x="45221" y="129195"/>
                    <a:pt x="45845" y="129564"/>
                    <a:pt x="46510" y="129564"/>
                  </a:cubicBezTo>
                  <a:cubicBezTo>
                    <a:pt x="47381" y="129564"/>
                    <a:pt x="48323" y="128930"/>
                    <a:pt x="48376" y="127902"/>
                  </a:cubicBezTo>
                  <a:cubicBezTo>
                    <a:pt x="48633" y="122958"/>
                    <a:pt x="49122" y="117673"/>
                    <a:pt x="48603" y="112734"/>
                  </a:cubicBezTo>
                  <a:cubicBezTo>
                    <a:pt x="48553" y="112264"/>
                    <a:pt x="48462" y="111865"/>
                    <a:pt x="48335" y="111524"/>
                  </a:cubicBezTo>
                  <a:cubicBezTo>
                    <a:pt x="50067" y="109139"/>
                    <a:pt x="51173" y="106158"/>
                    <a:pt x="51738" y="103415"/>
                  </a:cubicBezTo>
                  <a:cubicBezTo>
                    <a:pt x="52530" y="99581"/>
                    <a:pt x="52837" y="94961"/>
                    <a:pt x="50783" y="91458"/>
                  </a:cubicBezTo>
                  <a:cubicBezTo>
                    <a:pt x="48706" y="87914"/>
                    <a:pt x="44794" y="86782"/>
                    <a:pt x="40954" y="86382"/>
                  </a:cubicBezTo>
                  <a:cubicBezTo>
                    <a:pt x="31627" y="85411"/>
                    <a:pt x="22116" y="85290"/>
                    <a:pt x="12746" y="85169"/>
                  </a:cubicBezTo>
                  <a:cubicBezTo>
                    <a:pt x="12554" y="85167"/>
                    <a:pt x="12361" y="85165"/>
                    <a:pt x="12170" y="85165"/>
                  </a:cubicBezTo>
                  <a:cubicBezTo>
                    <a:pt x="11552" y="85165"/>
                    <a:pt x="10940" y="85179"/>
                    <a:pt x="10338" y="85215"/>
                  </a:cubicBezTo>
                  <a:cubicBezTo>
                    <a:pt x="10639" y="58222"/>
                    <a:pt x="11318" y="31077"/>
                    <a:pt x="8657" y="4215"/>
                  </a:cubicBezTo>
                  <a:cubicBezTo>
                    <a:pt x="8433" y="1949"/>
                    <a:pt x="6880" y="0"/>
                    <a:pt x="444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p:cNvSpPr/>
            <p:nvPr/>
          </p:nvSpPr>
          <p:spPr>
            <a:xfrm>
              <a:off x="4506850" y="927300"/>
              <a:ext cx="1445075" cy="3393050"/>
            </a:xfrm>
            <a:custGeom>
              <a:avLst/>
              <a:gdLst/>
              <a:ahLst/>
              <a:cxnLst/>
              <a:rect l="l" t="t" r="r" b="b"/>
              <a:pathLst>
                <a:path w="57803" h="135722" extrusionOk="0">
                  <a:moveTo>
                    <a:pt x="9490" y="1"/>
                  </a:moveTo>
                  <a:cubicBezTo>
                    <a:pt x="9435" y="1"/>
                    <a:pt x="9380" y="4"/>
                    <a:pt x="9325" y="11"/>
                  </a:cubicBezTo>
                  <a:cubicBezTo>
                    <a:pt x="8644" y="102"/>
                    <a:pt x="8165" y="725"/>
                    <a:pt x="8254" y="1406"/>
                  </a:cubicBezTo>
                  <a:cubicBezTo>
                    <a:pt x="11392" y="25114"/>
                    <a:pt x="11962" y="50296"/>
                    <a:pt x="10043" y="80657"/>
                  </a:cubicBezTo>
                  <a:cubicBezTo>
                    <a:pt x="9911" y="82728"/>
                    <a:pt x="9640" y="87035"/>
                    <a:pt x="12546" y="89195"/>
                  </a:cubicBezTo>
                  <a:cubicBezTo>
                    <a:pt x="14285" y="90487"/>
                    <a:pt x="16517" y="90503"/>
                    <a:pt x="18147" y="90516"/>
                  </a:cubicBezTo>
                  <a:lnTo>
                    <a:pt x="34116" y="90636"/>
                  </a:lnTo>
                  <a:cubicBezTo>
                    <a:pt x="39320" y="90676"/>
                    <a:pt x="44700" y="90717"/>
                    <a:pt x="49212" y="93562"/>
                  </a:cubicBezTo>
                  <a:cubicBezTo>
                    <a:pt x="50805" y="94566"/>
                    <a:pt x="52069" y="95883"/>
                    <a:pt x="52866" y="97373"/>
                  </a:cubicBezTo>
                  <a:cubicBezTo>
                    <a:pt x="55046" y="101439"/>
                    <a:pt x="53436" y="105252"/>
                    <a:pt x="51734" y="109289"/>
                  </a:cubicBezTo>
                  <a:cubicBezTo>
                    <a:pt x="51027" y="110962"/>
                    <a:pt x="50297" y="112692"/>
                    <a:pt x="49823" y="114478"/>
                  </a:cubicBezTo>
                  <a:cubicBezTo>
                    <a:pt x="48820" y="118256"/>
                    <a:pt x="49012" y="122157"/>
                    <a:pt x="49197" y="125929"/>
                  </a:cubicBezTo>
                  <a:cubicBezTo>
                    <a:pt x="49246" y="126925"/>
                    <a:pt x="49293" y="127919"/>
                    <a:pt x="49320" y="128910"/>
                  </a:cubicBezTo>
                  <a:cubicBezTo>
                    <a:pt x="49351" y="130075"/>
                    <a:pt x="49342" y="131289"/>
                    <a:pt x="48873" y="132218"/>
                  </a:cubicBezTo>
                  <a:cubicBezTo>
                    <a:pt x="48673" y="132609"/>
                    <a:pt x="48365" y="132934"/>
                    <a:pt x="47986" y="133157"/>
                  </a:cubicBezTo>
                  <a:cubicBezTo>
                    <a:pt x="47951" y="133150"/>
                    <a:pt x="47858" y="133108"/>
                    <a:pt x="47848" y="133003"/>
                  </a:cubicBezTo>
                  <a:cubicBezTo>
                    <a:pt x="47498" y="129413"/>
                    <a:pt x="47017" y="125796"/>
                    <a:pt x="46419" y="122251"/>
                  </a:cubicBezTo>
                  <a:cubicBezTo>
                    <a:pt x="46295" y="121518"/>
                    <a:pt x="46065" y="120153"/>
                    <a:pt x="44936" y="119386"/>
                  </a:cubicBezTo>
                  <a:cubicBezTo>
                    <a:pt x="44356" y="118993"/>
                    <a:pt x="43717" y="118878"/>
                    <a:pt x="43130" y="118878"/>
                  </a:cubicBezTo>
                  <a:cubicBezTo>
                    <a:pt x="42620" y="118878"/>
                    <a:pt x="42148" y="118965"/>
                    <a:pt x="41790" y="119030"/>
                  </a:cubicBezTo>
                  <a:cubicBezTo>
                    <a:pt x="37621" y="119797"/>
                    <a:pt x="33804" y="120181"/>
                    <a:pt x="30296" y="120181"/>
                  </a:cubicBezTo>
                  <a:cubicBezTo>
                    <a:pt x="26355" y="120181"/>
                    <a:pt x="22804" y="119696"/>
                    <a:pt x="19582" y="118725"/>
                  </a:cubicBezTo>
                  <a:cubicBezTo>
                    <a:pt x="19321" y="118647"/>
                    <a:pt x="19053" y="118608"/>
                    <a:pt x="18786" y="118608"/>
                  </a:cubicBezTo>
                  <a:cubicBezTo>
                    <a:pt x="18247" y="118608"/>
                    <a:pt x="17714" y="118766"/>
                    <a:pt x="17257" y="119073"/>
                  </a:cubicBezTo>
                  <a:cubicBezTo>
                    <a:pt x="16574" y="119532"/>
                    <a:pt x="16133" y="120272"/>
                    <a:pt x="16055" y="121091"/>
                  </a:cubicBezTo>
                  <a:lnTo>
                    <a:pt x="15003" y="132193"/>
                  </a:lnTo>
                  <a:cubicBezTo>
                    <a:pt x="14953" y="132731"/>
                    <a:pt x="14563" y="133173"/>
                    <a:pt x="14096" y="133223"/>
                  </a:cubicBezTo>
                  <a:cubicBezTo>
                    <a:pt x="14062" y="133226"/>
                    <a:pt x="14031" y="133228"/>
                    <a:pt x="14003" y="133228"/>
                  </a:cubicBezTo>
                  <a:cubicBezTo>
                    <a:pt x="13830" y="133228"/>
                    <a:pt x="13751" y="133174"/>
                    <a:pt x="13690" y="133120"/>
                  </a:cubicBezTo>
                  <a:cubicBezTo>
                    <a:pt x="13377" y="132841"/>
                    <a:pt x="13056" y="131973"/>
                    <a:pt x="13042" y="130660"/>
                  </a:cubicBezTo>
                  <a:lnTo>
                    <a:pt x="12971" y="123896"/>
                  </a:lnTo>
                  <a:cubicBezTo>
                    <a:pt x="12966" y="123555"/>
                    <a:pt x="12993" y="123147"/>
                    <a:pt x="13019" y="122713"/>
                  </a:cubicBezTo>
                  <a:cubicBezTo>
                    <a:pt x="13120" y="121031"/>
                    <a:pt x="13225" y="119292"/>
                    <a:pt x="12280" y="118288"/>
                  </a:cubicBezTo>
                  <a:cubicBezTo>
                    <a:pt x="11881" y="117865"/>
                    <a:pt x="11318" y="117640"/>
                    <a:pt x="10747" y="117640"/>
                  </a:cubicBezTo>
                  <a:cubicBezTo>
                    <a:pt x="10200" y="117640"/>
                    <a:pt x="9646" y="117846"/>
                    <a:pt x="9221" y="118281"/>
                  </a:cubicBezTo>
                  <a:cubicBezTo>
                    <a:pt x="7926" y="119609"/>
                    <a:pt x="7746" y="122915"/>
                    <a:pt x="7874" y="127818"/>
                  </a:cubicBezTo>
                  <a:lnTo>
                    <a:pt x="7876" y="127944"/>
                  </a:lnTo>
                  <a:cubicBezTo>
                    <a:pt x="7920" y="129593"/>
                    <a:pt x="7961" y="131150"/>
                    <a:pt x="7098" y="132286"/>
                  </a:cubicBezTo>
                  <a:cubicBezTo>
                    <a:pt x="6799" y="132681"/>
                    <a:pt x="6294" y="133025"/>
                    <a:pt x="5771" y="133025"/>
                  </a:cubicBezTo>
                  <a:cubicBezTo>
                    <a:pt x="5626" y="133025"/>
                    <a:pt x="5481" y="132999"/>
                    <a:pt x="5338" y="132941"/>
                  </a:cubicBezTo>
                  <a:cubicBezTo>
                    <a:pt x="4160" y="132463"/>
                    <a:pt x="4389" y="130095"/>
                    <a:pt x="4542" y="129100"/>
                  </a:cubicBezTo>
                  <a:lnTo>
                    <a:pt x="4628" y="128547"/>
                  </a:lnTo>
                  <a:cubicBezTo>
                    <a:pt x="5081" y="125626"/>
                    <a:pt x="5551" y="122605"/>
                    <a:pt x="5105" y="119562"/>
                  </a:cubicBezTo>
                  <a:cubicBezTo>
                    <a:pt x="4884" y="118053"/>
                    <a:pt x="4447" y="116612"/>
                    <a:pt x="4024" y="115218"/>
                  </a:cubicBezTo>
                  <a:cubicBezTo>
                    <a:pt x="3671" y="114056"/>
                    <a:pt x="3338" y="112958"/>
                    <a:pt x="3125" y="111833"/>
                  </a:cubicBezTo>
                  <a:cubicBezTo>
                    <a:pt x="2518" y="108641"/>
                    <a:pt x="2907" y="105233"/>
                    <a:pt x="3284" y="101937"/>
                  </a:cubicBezTo>
                  <a:lnTo>
                    <a:pt x="3408" y="100835"/>
                  </a:lnTo>
                  <a:cubicBezTo>
                    <a:pt x="4496" y="90999"/>
                    <a:pt x="4616" y="80980"/>
                    <a:pt x="4733" y="71291"/>
                  </a:cubicBezTo>
                  <a:lnTo>
                    <a:pt x="5165" y="35374"/>
                  </a:lnTo>
                  <a:cubicBezTo>
                    <a:pt x="5257" y="27816"/>
                    <a:pt x="5350" y="20000"/>
                    <a:pt x="4752" y="12304"/>
                  </a:cubicBezTo>
                  <a:cubicBezTo>
                    <a:pt x="4701" y="11649"/>
                    <a:pt x="4146" y="11155"/>
                    <a:pt x="3509" y="11155"/>
                  </a:cubicBezTo>
                  <a:cubicBezTo>
                    <a:pt x="3478" y="11155"/>
                    <a:pt x="3446" y="11156"/>
                    <a:pt x="3414" y="11158"/>
                  </a:cubicBezTo>
                  <a:cubicBezTo>
                    <a:pt x="2728" y="11212"/>
                    <a:pt x="2215" y="11811"/>
                    <a:pt x="2268" y="12496"/>
                  </a:cubicBezTo>
                  <a:cubicBezTo>
                    <a:pt x="2859" y="20083"/>
                    <a:pt x="2765" y="27842"/>
                    <a:pt x="2675" y="35344"/>
                  </a:cubicBezTo>
                  <a:lnTo>
                    <a:pt x="2243" y="71261"/>
                  </a:lnTo>
                  <a:cubicBezTo>
                    <a:pt x="2127" y="80890"/>
                    <a:pt x="2007" y="90846"/>
                    <a:pt x="932" y="100560"/>
                  </a:cubicBezTo>
                  <a:lnTo>
                    <a:pt x="809" y="101655"/>
                  </a:lnTo>
                  <a:cubicBezTo>
                    <a:pt x="411" y="105135"/>
                    <a:pt x="1" y="108734"/>
                    <a:pt x="677" y="112298"/>
                  </a:cubicBezTo>
                  <a:cubicBezTo>
                    <a:pt x="916" y="113554"/>
                    <a:pt x="1284" y="114768"/>
                    <a:pt x="1641" y="115942"/>
                  </a:cubicBezTo>
                  <a:cubicBezTo>
                    <a:pt x="2055" y="117308"/>
                    <a:pt x="2447" y="118599"/>
                    <a:pt x="2640" y="119922"/>
                  </a:cubicBezTo>
                  <a:cubicBezTo>
                    <a:pt x="3031" y="122594"/>
                    <a:pt x="2591" y="125427"/>
                    <a:pt x="2166" y="128165"/>
                  </a:cubicBezTo>
                  <a:lnTo>
                    <a:pt x="2080" y="128721"/>
                  </a:lnTo>
                  <a:cubicBezTo>
                    <a:pt x="1376" y="133296"/>
                    <a:pt x="3231" y="134775"/>
                    <a:pt x="4400" y="135250"/>
                  </a:cubicBezTo>
                  <a:cubicBezTo>
                    <a:pt x="4837" y="135427"/>
                    <a:pt x="5296" y="135512"/>
                    <a:pt x="5757" y="135512"/>
                  </a:cubicBezTo>
                  <a:cubicBezTo>
                    <a:pt x="6997" y="135512"/>
                    <a:pt x="8247" y="134894"/>
                    <a:pt x="9083" y="133793"/>
                  </a:cubicBezTo>
                  <a:cubicBezTo>
                    <a:pt x="10474" y="131961"/>
                    <a:pt x="10417" y="129793"/>
                    <a:pt x="10367" y="127882"/>
                  </a:cubicBezTo>
                  <a:lnTo>
                    <a:pt x="10363" y="127756"/>
                  </a:lnTo>
                  <a:cubicBezTo>
                    <a:pt x="10273" y="124270"/>
                    <a:pt x="10395" y="122298"/>
                    <a:pt x="10587" y="121204"/>
                  </a:cubicBezTo>
                  <a:lnTo>
                    <a:pt x="10587" y="121204"/>
                  </a:lnTo>
                  <a:cubicBezTo>
                    <a:pt x="10584" y="121697"/>
                    <a:pt x="10553" y="122220"/>
                    <a:pt x="10532" y="122566"/>
                  </a:cubicBezTo>
                  <a:cubicBezTo>
                    <a:pt x="10503" y="123064"/>
                    <a:pt x="10475" y="123534"/>
                    <a:pt x="10479" y="123925"/>
                  </a:cubicBezTo>
                  <a:lnTo>
                    <a:pt x="10551" y="130689"/>
                  </a:lnTo>
                  <a:cubicBezTo>
                    <a:pt x="10562" y="131809"/>
                    <a:pt x="10771" y="133859"/>
                    <a:pt x="12035" y="134982"/>
                  </a:cubicBezTo>
                  <a:cubicBezTo>
                    <a:pt x="12581" y="135470"/>
                    <a:pt x="13254" y="135722"/>
                    <a:pt x="13997" y="135722"/>
                  </a:cubicBezTo>
                  <a:cubicBezTo>
                    <a:pt x="14119" y="135721"/>
                    <a:pt x="14240" y="135713"/>
                    <a:pt x="14361" y="135699"/>
                  </a:cubicBezTo>
                  <a:cubicBezTo>
                    <a:pt x="16008" y="135525"/>
                    <a:pt x="17321" y="134147"/>
                    <a:pt x="17483" y="132427"/>
                  </a:cubicBezTo>
                  <a:lnTo>
                    <a:pt x="18534" y="121327"/>
                  </a:lnTo>
                  <a:cubicBezTo>
                    <a:pt x="18540" y="121252"/>
                    <a:pt x="18580" y="121184"/>
                    <a:pt x="18643" y="121142"/>
                  </a:cubicBezTo>
                  <a:cubicBezTo>
                    <a:pt x="18686" y="121114"/>
                    <a:pt x="18737" y="121099"/>
                    <a:pt x="18787" y="121099"/>
                  </a:cubicBezTo>
                  <a:cubicBezTo>
                    <a:pt x="18813" y="121099"/>
                    <a:pt x="18838" y="121103"/>
                    <a:pt x="18863" y="121110"/>
                  </a:cubicBezTo>
                  <a:cubicBezTo>
                    <a:pt x="22320" y="122151"/>
                    <a:pt x="26110" y="122671"/>
                    <a:pt x="30299" y="122671"/>
                  </a:cubicBezTo>
                  <a:cubicBezTo>
                    <a:pt x="33960" y="122671"/>
                    <a:pt x="37926" y="122274"/>
                    <a:pt x="42240" y="121481"/>
                  </a:cubicBezTo>
                  <a:cubicBezTo>
                    <a:pt x="42480" y="121437"/>
                    <a:pt x="42852" y="121369"/>
                    <a:pt x="43149" y="121369"/>
                  </a:cubicBezTo>
                  <a:cubicBezTo>
                    <a:pt x="43312" y="121369"/>
                    <a:pt x="43453" y="121390"/>
                    <a:pt x="43536" y="121446"/>
                  </a:cubicBezTo>
                  <a:cubicBezTo>
                    <a:pt x="43786" y="121616"/>
                    <a:pt x="43909" y="122350"/>
                    <a:pt x="43962" y="122664"/>
                  </a:cubicBezTo>
                  <a:cubicBezTo>
                    <a:pt x="44551" y="126154"/>
                    <a:pt x="45024" y="129714"/>
                    <a:pt x="45370" y="133246"/>
                  </a:cubicBezTo>
                  <a:cubicBezTo>
                    <a:pt x="45457" y="134150"/>
                    <a:pt x="45999" y="134947"/>
                    <a:pt x="46808" y="135360"/>
                  </a:cubicBezTo>
                  <a:cubicBezTo>
                    <a:pt x="47182" y="135551"/>
                    <a:pt x="47585" y="135647"/>
                    <a:pt x="47986" y="135647"/>
                  </a:cubicBezTo>
                  <a:cubicBezTo>
                    <a:pt x="48421" y="135647"/>
                    <a:pt x="48853" y="135534"/>
                    <a:pt x="49241" y="135310"/>
                  </a:cubicBezTo>
                  <a:cubicBezTo>
                    <a:pt x="50023" y="134858"/>
                    <a:pt x="50681" y="134161"/>
                    <a:pt x="51095" y="133344"/>
                  </a:cubicBezTo>
                  <a:cubicBezTo>
                    <a:pt x="51827" y="131895"/>
                    <a:pt x="51851" y="130328"/>
                    <a:pt x="51811" y="128843"/>
                  </a:cubicBezTo>
                  <a:cubicBezTo>
                    <a:pt x="51783" y="127835"/>
                    <a:pt x="51734" y="126822"/>
                    <a:pt x="51685" y="125807"/>
                  </a:cubicBezTo>
                  <a:cubicBezTo>
                    <a:pt x="51501" y="122060"/>
                    <a:pt x="51327" y="118521"/>
                    <a:pt x="52231" y="115116"/>
                  </a:cubicBezTo>
                  <a:cubicBezTo>
                    <a:pt x="52660" y="113499"/>
                    <a:pt x="53356" y="111852"/>
                    <a:pt x="54028" y="110257"/>
                  </a:cubicBezTo>
                  <a:cubicBezTo>
                    <a:pt x="55884" y="105859"/>
                    <a:pt x="57803" y="101311"/>
                    <a:pt x="55063" y="96196"/>
                  </a:cubicBezTo>
                  <a:cubicBezTo>
                    <a:pt x="54062" y="94328"/>
                    <a:pt x="52498" y="92688"/>
                    <a:pt x="50540" y="91454"/>
                  </a:cubicBezTo>
                  <a:cubicBezTo>
                    <a:pt x="45428" y="88231"/>
                    <a:pt x="39428" y="88186"/>
                    <a:pt x="34135" y="88145"/>
                  </a:cubicBezTo>
                  <a:lnTo>
                    <a:pt x="18166" y="88024"/>
                  </a:lnTo>
                  <a:cubicBezTo>
                    <a:pt x="16498" y="88012"/>
                    <a:pt x="15035" y="87941"/>
                    <a:pt x="14032" y="87196"/>
                  </a:cubicBezTo>
                  <a:cubicBezTo>
                    <a:pt x="12431" y="86007"/>
                    <a:pt x="12363" y="83426"/>
                    <a:pt x="12529" y="80814"/>
                  </a:cubicBezTo>
                  <a:cubicBezTo>
                    <a:pt x="14458" y="50289"/>
                    <a:pt x="13884" y="24951"/>
                    <a:pt x="10723" y="1079"/>
                  </a:cubicBezTo>
                  <a:cubicBezTo>
                    <a:pt x="10638" y="454"/>
                    <a:pt x="10104" y="1"/>
                    <a:pt x="94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a:off x="5444025" y="3910925"/>
              <a:ext cx="157400" cy="408375"/>
            </a:xfrm>
            <a:custGeom>
              <a:avLst/>
              <a:gdLst/>
              <a:ahLst/>
              <a:cxnLst/>
              <a:rect l="l" t="t" r="r" b="b"/>
              <a:pathLst>
                <a:path w="6296" h="16335" extrusionOk="0">
                  <a:moveTo>
                    <a:pt x="5223" y="1"/>
                  </a:moveTo>
                  <a:cubicBezTo>
                    <a:pt x="4635" y="2"/>
                    <a:pt x="4159" y="478"/>
                    <a:pt x="4159" y="1067"/>
                  </a:cubicBezTo>
                  <a:lnTo>
                    <a:pt x="4164" y="12782"/>
                  </a:lnTo>
                  <a:cubicBezTo>
                    <a:pt x="4164" y="13033"/>
                    <a:pt x="4166" y="13294"/>
                    <a:pt x="4126" y="13491"/>
                  </a:cubicBezTo>
                  <a:cubicBezTo>
                    <a:pt x="4045" y="13886"/>
                    <a:pt x="3763" y="14125"/>
                    <a:pt x="3534" y="14179"/>
                  </a:cubicBezTo>
                  <a:cubicBezTo>
                    <a:pt x="3460" y="14197"/>
                    <a:pt x="3380" y="14204"/>
                    <a:pt x="3296" y="14204"/>
                  </a:cubicBezTo>
                  <a:cubicBezTo>
                    <a:pt x="2976" y="14204"/>
                    <a:pt x="2592" y="14093"/>
                    <a:pt x="2217" y="13985"/>
                  </a:cubicBezTo>
                  <a:lnTo>
                    <a:pt x="2150" y="13965"/>
                  </a:lnTo>
                  <a:cubicBezTo>
                    <a:pt x="2147" y="13882"/>
                    <a:pt x="2150" y="13777"/>
                    <a:pt x="2152" y="13717"/>
                  </a:cubicBezTo>
                  <a:lnTo>
                    <a:pt x="2511" y="1853"/>
                  </a:lnTo>
                  <a:cubicBezTo>
                    <a:pt x="2529" y="1265"/>
                    <a:pt x="2067" y="774"/>
                    <a:pt x="1479" y="757"/>
                  </a:cubicBezTo>
                  <a:cubicBezTo>
                    <a:pt x="894" y="761"/>
                    <a:pt x="400" y="1201"/>
                    <a:pt x="382" y="1790"/>
                  </a:cubicBezTo>
                  <a:lnTo>
                    <a:pt x="23" y="13653"/>
                  </a:lnTo>
                  <a:cubicBezTo>
                    <a:pt x="14" y="13960"/>
                    <a:pt x="1" y="14422"/>
                    <a:pt x="187" y="14871"/>
                  </a:cubicBezTo>
                  <a:cubicBezTo>
                    <a:pt x="538" y="15718"/>
                    <a:pt x="1330" y="15946"/>
                    <a:pt x="1628" y="16033"/>
                  </a:cubicBezTo>
                  <a:cubicBezTo>
                    <a:pt x="2111" y="16171"/>
                    <a:pt x="2680" y="16334"/>
                    <a:pt x="3297" y="16334"/>
                  </a:cubicBezTo>
                  <a:cubicBezTo>
                    <a:pt x="3302" y="16334"/>
                    <a:pt x="3307" y="16334"/>
                    <a:pt x="3311" y="16334"/>
                  </a:cubicBezTo>
                  <a:cubicBezTo>
                    <a:pt x="3550" y="16334"/>
                    <a:pt x="3788" y="16307"/>
                    <a:pt x="4022" y="16252"/>
                  </a:cubicBezTo>
                  <a:cubicBezTo>
                    <a:pt x="5116" y="15995"/>
                    <a:pt x="5976" y="15077"/>
                    <a:pt x="6213" y="13914"/>
                  </a:cubicBezTo>
                  <a:cubicBezTo>
                    <a:pt x="6295" y="13505"/>
                    <a:pt x="6294" y="13102"/>
                    <a:pt x="6294" y="12779"/>
                  </a:cubicBezTo>
                  <a:lnTo>
                    <a:pt x="6289" y="1066"/>
                  </a:lnTo>
                  <a:cubicBezTo>
                    <a:pt x="6288" y="477"/>
                    <a:pt x="5811" y="1"/>
                    <a:pt x="5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a:off x="4979150" y="3148525"/>
              <a:ext cx="627400" cy="302575"/>
            </a:xfrm>
            <a:custGeom>
              <a:avLst/>
              <a:gdLst/>
              <a:ahLst/>
              <a:cxnLst/>
              <a:rect l="l" t="t" r="r" b="b"/>
              <a:pathLst>
                <a:path w="25096" h="12103" extrusionOk="0">
                  <a:moveTo>
                    <a:pt x="1088" y="0"/>
                  </a:moveTo>
                  <a:cubicBezTo>
                    <a:pt x="505" y="0"/>
                    <a:pt x="30" y="471"/>
                    <a:pt x="24" y="1055"/>
                  </a:cubicBezTo>
                  <a:cubicBezTo>
                    <a:pt x="1" y="3485"/>
                    <a:pt x="1159" y="5960"/>
                    <a:pt x="3200" y="7847"/>
                  </a:cubicBezTo>
                  <a:cubicBezTo>
                    <a:pt x="6191" y="10608"/>
                    <a:pt x="9767" y="12102"/>
                    <a:pt x="13186" y="12102"/>
                  </a:cubicBezTo>
                  <a:cubicBezTo>
                    <a:pt x="13190" y="12102"/>
                    <a:pt x="13195" y="12102"/>
                    <a:pt x="13199" y="12102"/>
                  </a:cubicBezTo>
                  <a:cubicBezTo>
                    <a:pt x="14141" y="12102"/>
                    <a:pt x="15078" y="11984"/>
                    <a:pt x="15990" y="11749"/>
                  </a:cubicBezTo>
                  <a:cubicBezTo>
                    <a:pt x="18857" y="11004"/>
                    <a:pt x="22729" y="8733"/>
                    <a:pt x="24897" y="2135"/>
                  </a:cubicBezTo>
                  <a:cubicBezTo>
                    <a:pt x="25095" y="1571"/>
                    <a:pt x="24792" y="954"/>
                    <a:pt x="24225" y="768"/>
                  </a:cubicBezTo>
                  <a:cubicBezTo>
                    <a:pt x="24114" y="732"/>
                    <a:pt x="24002" y="715"/>
                    <a:pt x="23891" y="715"/>
                  </a:cubicBezTo>
                  <a:cubicBezTo>
                    <a:pt x="23436" y="715"/>
                    <a:pt x="23013" y="1010"/>
                    <a:pt x="22873" y="1471"/>
                  </a:cubicBezTo>
                  <a:cubicBezTo>
                    <a:pt x="21396" y="5970"/>
                    <a:pt x="18832" y="8811"/>
                    <a:pt x="15456" y="9687"/>
                  </a:cubicBezTo>
                  <a:cubicBezTo>
                    <a:pt x="14718" y="9879"/>
                    <a:pt x="13956" y="9973"/>
                    <a:pt x="13180" y="9973"/>
                  </a:cubicBezTo>
                  <a:cubicBezTo>
                    <a:pt x="10296" y="9973"/>
                    <a:pt x="7236" y="8674"/>
                    <a:pt x="4646" y="6282"/>
                  </a:cubicBezTo>
                  <a:cubicBezTo>
                    <a:pt x="3045" y="4803"/>
                    <a:pt x="2136" y="2906"/>
                    <a:pt x="2154" y="1076"/>
                  </a:cubicBezTo>
                  <a:cubicBezTo>
                    <a:pt x="2159" y="488"/>
                    <a:pt x="1687" y="6"/>
                    <a:pt x="1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a:off x="5054950" y="3668275"/>
              <a:ext cx="577925" cy="283525"/>
            </a:xfrm>
            <a:custGeom>
              <a:avLst/>
              <a:gdLst/>
              <a:ahLst/>
              <a:cxnLst/>
              <a:rect l="l" t="t" r="r" b="b"/>
              <a:pathLst>
                <a:path w="23117" h="11341" extrusionOk="0">
                  <a:moveTo>
                    <a:pt x="14503" y="0"/>
                  </a:moveTo>
                  <a:cubicBezTo>
                    <a:pt x="8314" y="0"/>
                    <a:pt x="2398" y="4077"/>
                    <a:pt x="255" y="9909"/>
                  </a:cubicBezTo>
                  <a:cubicBezTo>
                    <a:pt x="0" y="10604"/>
                    <a:pt x="515" y="11341"/>
                    <a:pt x="1255" y="11341"/>
                  </a:cubicBezTo>
                  <a:cubicBezTo>
                    <a:pt x="1702" y="11341"/>
                    <a:pt x="2100" y="11063"/>
                    <a:pt x="2255" y="10643"/>
                  </a:cubicBezTo>
                  <a:cubicBezTo>
                    <a:pt x="4074" y="5696"/>
                    <a:pt x="9300" y="2133"/>
                    <a:pt x="14564" y="2133"/>
                  </a:cubicBezTo>
                  <a:cubicBezTo>
                    <a:pt x="14745" y="2133"/>
                    <a:pt x="14926" y="2137"/>
                    <a:pt x="15107" y="2146"/>
                  </a:cubicBezTo>
                  <a:cubicBezTo>
                    <a:pt x="16587" y="2220"/>
                    <a:pt x="17691" y="2583"/>
                    <a:pt x="18391" y="3225"/>
                  </a:cubicBezTo>
                  <a:cubicBezTo>
                    <a:pt x="19382" y="4132"/>
                    <a:pt x="19664" y="5620"/>
                    <a:pt x="19962" y="7193"/>
                  </a:cubicBezTo>
                  <a:cubicBezTo>
                    <a:pt x="20183" y="8358"/>
                    <a:pt x="20411" y="9563"/>
                    <a:pt x="20939" y="10681"/>
                  </a:cubicBezTo>
                  <a:cubicBezTo>
                    <a:pt x="21120" y="11066"/>
                    <a:pt x="21503" y="11291"/>
                    <a:pt x="21902" y="11291"/>
                  </a:cubicBezTo>
                  <a:cubicBezTo>
                    <a:pt x="22054" y="11291"/>
                    <a:pt x="22209" y="11258"/>
                    <a:pt x="22356" y="11188"/>
                  </a:cubicBezTo>
                  <a:cubicBezTo>
                    <a:pt x="22888" y="10938"/>
                    <a:pt x="23116" y="10303"/>
                    <a:pt x="22865" y="9771"/>
                  </a:cubicBezTo>
                  <a:cubicBezTo>
                    <a:pt x="22453" y="8899"/>
                    <a:pt x="22259" y="7878"/>
                    <a:pt x="22055" y="6796"/>
                  </a:cubicBezTo>
                  <a:cubicBezTo>
                    <a:pt x="21705" y="4950"/>
                    <a:pt x="21343" y="3041"/>
                    <a:pt x="19830" y="1654"/>
                  </a:cubicBezTo>
                  <a:cubicBezTo>
                    <a:pt x="18756" y="669"/>
                    <a:pt x="17202" y="119"/>
                    <a:pt x="15214" y="18"/>
                  </a:cubicBezTo>
                  <a:cubicBezTo>
                    <a:pt x="14977" y="6"/>
                    <a:pt x="14740" y="0"/>
                    <a:pt x="14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5616900" y="3269325"/>
              <a:ext cx="222350" cy="409500"/>
            </a:xfrm>
            <a:custGeom>
              <a:avLst/>
              <a:gdLst/>
              <a:ahLst/>
              <a:cxnLst/>
              <a:rect l="l" t="t" r="r" b="b"/>
              <a:pathLst>
                <a:path w="8894" h="16380" extrusionOk="0">
                  <a:moveTo>
                    <a:pt x="5986" y="1"/>
                  </a:moveTo>
                  <a:cubicBezTo>
                    <a:pt x="5842" y="1"/>
                    <a:pt x="5697" y="30"/>
                    <a:pt x="5557" y="91"/>
                  </a:cubicBezTo>
                  <a:cubicBezTo>
                    <a:pt x="2190" y="1540"/>
                    <a:pt x="1" y="5373"/>
                    <a:pt x="464" y="9008"/>
                  </a:cubicBezTo>
                  <a:cubicBezTo>
                    <a:pt x="926" y="12644"/>
                    <a:pt x="4005" y="15806"/>
                    <a:pt x="7627" y="16367"/>
                  </a:cubicBezTo>
                  <a:cubicBezTo>
                    <a:pt x="7681" y="16375"/>
                    <a:pt x="7736" y="16379"/>
                    <a:pt x="7791" y="16379"/>
                  </a:cubicBezTo>
                  <a:lnTo>
                    <a:pt x="7792" y="16379"/>
                  </a:lnTo>
                  <a:cubicBezTo>
                    <a:pt x="8347" y="16378"/>
                    <a:pt x="8809" y="15950"/>
                    <a:pt x="8852" y="15394"/>
                  </a:cubicBezTo>
                  <a:cubicBezTo>
                    <a:pt x="8894" y="14840"/>
                    <a:pt x="8502" y="14346"/>
                    <a:pt x="7952" y="14261"/>
                  </a:cubicBezTo>
                  <a:cubicBezTo>
                    <a:pt x="5235" y="13841"/>
                    <a:pt x="2923" y="11467"/>
                    <a:pt x="2577" y="8740"/>
                  </a:cubicBezTo>
                  <a:cubicBezTo>
                    <a:pt x="2231" y="6012"/>
                    <a:pt x="3873" y="3135"/>
                    <a:pt x="6399" y="2048"/>
                  </a:cubicBezTo>
                  <a:cubicBezTo>
                    <a:pt x="6944" y="1819"/>
                    <a:pt x="7198" y="1189"/>
                    <a:pt x="6964" y="646"/>
                  </a:cubicBezTo>
                  <a:cubicBezTo>
                    <a:pt x="6791" y="242"/>
                    <a:pt x="6398" y="1"/>
                    <a:pt x="59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4712425" y="3422650"/>
              <a:ext cx="376450" cy="311250"/>
            </a:xfrm>
            <a:custGeom>
              <a:avLst/>
              <a:gdLst/>
              <a:ahLst/>
              <a:cxnLst/>
              <a:rect l="l" t="t" r="r" b="b"/>
              <a:pathLst>
                <a:path w="15058" h="12450" extrusionOk="0">
                  <a:moveTo>
                    <a:pt x="7743" y="2132"/>
                  </a:moveTo>
                  <a:cubicBezTo>
                    <a:pt x="8240" y="2132"/>
                    <a:pt x="8728" y="2220"/>
                    <a:pt x="9178" y="2404"/>
                  </a:cubicBezTo>
                  <a:cubicBezTo>
                    <a:pt x="10725" y="3069"/>
                    <a:pt x="11786" y="4133"/>
                    <a:pt x="12332" y="5568"/>
                  </a:cubicBezTo>
                  <a:cubicBezTo>
                    <a:pt x="12940" y="7168"/>
                    <a:pt x="12683" y="8613"/>
                    <a:pt x="12520" y="8959"/>
                  </a:cubicBezTo>
                  <a:cubicBezTo>
                    <a:pt x="12233" y="9568"/>
                    <a:pt x="11501" y="10054"/>
                    <a:pt x="10608" y="10227"/>
                  </a:cubicBezTo>
                  <a:cubicBezTo>
                    <a:pt x="10265" y="10294"/>
                    <a:pt x="9908" y="10320"/>
                    <a:pt x="9544" y="10320"/>
                  </a:cubicBezTo>
                  <a:cubicBezTo>
                    <a:pt x="8898" y="10320"/>
                    <a:pt x="8230" y="10239"/>
                    <a:pt x="7576" y="10158"/>
                  </a:cubicBezTo>
                  <a:cubicBezTo>
                    <a:pt x="5886" y="9954"/>
                    <a:pt x="4165" y="9659"/>
                    <a:pt x="3313" y="8555"/>
                  </a:cubicBezTo>
                  <a:cubicBezTo>
                    <a:pt x="2356" y="7316"/>
                    <a:pt x="2824" y="5370"/>
                    <a:pt x="3749" y="4169"/>
                  </a:cubicBezTo>
                  <a:cubicBezTo>
                    <a:pt x="4740" y="2882"/>
                    <a:pt x="6288" y="2132"/>
                    <a:pt x="7743" y="2132"/>
                  </a:cubicBezTo>
                  <a:close/>
                  <a:moveTo>
                    <a:pt x="7734" y="0"/>
                  </a:moveTo>
                  <a:cubicBezTo>
                    <a:pt x="5632" y="0"/>
                    <a:pt x="3471" y="1040"/>
                    <a:pt x="2061" y="2868"/>
                  </a:cubicBezTo>
                  <a:cubicBezTo>
                    <a:pt x="615" y="4746"/>
                    <a:pt x="1" y="7750"/>
                    <a:pt x="1627" y="9857"/>
                  </a:cubicBezTo>
                  <a:cubicBezTo>
                    <a:pt x="3095" y="11758"/>
                    <a:pt x="5739" y="12081"/>
                    <a:pt x="7319" y="12274"/>
                  </a:cubicBezTo>
                  <a:cubicBezTo>
                    <a:pt x="8014" y="12358"/>
                    <a:pt x="8768" y="12450"/>
                    <a:pt x="9544" y="12450"/>
                  </a:cubicBezTo>
                  <a:cubicBezTo>
                    <a:pt x="10028" y="12450"/>
                    <a:pt x="10522" y="12414"/>
                    <a:pt x="11014" y="12318"/>
                  </a:cubicBezTo>
                  <a:cubicBezTo>
                    <a:pt x="12585" y="12014"/>
                    <a:pt x="13867" y="11097"/>
                    <a:pt x="14447" y="9867"/>
                  </a:cubicBezTo>
                  <a:cubicBezTo>
                    <a:pt x="14940" y="8817"/>
                    <a:pt x="15057" y="6744"/>
                    <a:pt x="14323" y="4811"/>
                  </a:cubicBezTo>
                  <a:cubicBezTo>
                    <a:pt x="13574" y="2840"/>
                    <a:pt x="12081" y="1331"/>
                    <a:pt x="10008" y="443"/>
                  </a:cubicBezTo>
                  <a:lnTo>
                    <a:pt x="9994" y="437"/>
                  </a:lnTo>
                  <a:cubicBezTo>
                    <a:pt x="9276" y="142"/>
                    <a:pt x="8509" y="0"/>
                    <a:pt x="77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4551175" y="3078900"/>
              <a:ext cx="218800" cy="403400"/>
            </a:xfrm>
            <a:custGeom>
              <a:avLst/>
              <a:gdLst/>
              <a:ahLst/>
              <a:cxnLst/>
              <a:rect l="l" t="t" r="r" b="b"/>
              <a:pathLst>
                <a:path w="8752" h="16136" extrusionOk="0">
                  <a:moveTo>
                    <a:pt x="2273" y="1"/>
                  </a:moveTo>
                  <a:cubicBezTo>
                    <a:pt x="1986" y="1"/>
                    <a:pt x="1700" y="116"/>
                    <a:pt x="1490" y="344"/>
                  </a:cubicBezTo>
                  <a:cubicBezTo>
                    <a:pt x="1091" y="777"/>
                    <a:pt x="1119" y="1450"/>
                    <a:pt x="1552" y="1849"/>
                  </a:cubicBezTo>
                  <a:cubicBezTo>
                    <a:pt x="3586" y="3720"/>
                    <a:pt x="6411" y="7543"/>
                    <a:pt x="6016" y="9802"/>
                  </a:cubicBezTo>
                  <a:cubicBezTo>
                    <a:pt x="5610" y="12130"/>
                    <a:pt x="3476" y="14004"/>
                    <a:pt x="1299" y="14004"/>
                  </a:cubicBezTo>
                  <a:cubicBezTo>
                    <a:pt x="1247" y="14004"/>
                    <a:pt x="1195" y="14003"/>
                    <a:pt x="1143" y="14001"/>
                  </a:cubicBezTo>
                  <a:cubicBezTo>
                    <a:pt x="1120" y="13999"/>
                    <a:pt x="1097" y="13999"/>
                    <a:pt x="1075" y="13999"/>
                  </a:cubicBezTo>
                  <a:cubicBezTo>
                    <a:pt x="519" y="13999"/>
                    <a:pt x="56" y="14449"/>
                    <a:pt x="29" y="15013"/>
                  </a:cubicBezTo>
                  <a:cubicBezTo>
                    <a:pt x="0" y="15601"/>
                    <a:pt x="453" y="16099"/>
                    <a:pt x="1041" y="16128"/>
                  </a:cubicBezTo>
                  <a:cubicBezTo>
                    <a:pt x="1136" y="16133"/>
                    <a:pt x="1228" y="16135"/>
                    <a:pt x="1323" y="16135"/>
                  </a:cubicBezTo>
                  <a:cubicBezTo>
                    <a:pt x="4519" y="16135"/>
                    <a:pt x="7531" y="13517"/>
                    <a:pt x="8115" y="10169"/>
                  </a:cubicBezTo>
                  <a:cubicBezTo>
                    <a:pt x="8752" y="6513"/>
                    <a:pt x="4636" y="1792"/>
                    <a:pt x="2995" y="282"/>
                  </a:cubicBezTo>
                  <a:cubicBezTo>
                    <a:pt x="2790" y="94"/>
                    <a:pt x="2531" y="1"/>
                    <a:pt x="22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4662100" y="2392350"/>
              <a:ext cx="174625" cy="341450"/>
            </a:xfrm>
            <a:custGeom>
              <a:avLst/>
              <a:gdLst/>
              <a:ahLst/>
              <a:cxnLst/>
              <a:rect l="l" t="t" r="r" b="b"/>
              <a:pathLst>
                <a:path w="6985" h="13658" extrusionOk="0">
                  <a:moveTo>
                    <a:pt x="5798" y="1"/>
                  </a:moveTo>
                  <a:cubicBezTo>
                    <a:pt x="5701" y="1"/>
                    <a:pt x="5602" y="14"/>
                    <a:pt x="5504" y="42"/>
                  </a:cubicBezTo>
                  <a:cubicBezTo>
                    <a:pt x="2686" y="851"/>
                    <a:pt x="533" y="3453"/>
                    <a:pt x="267" y="6374"/>
                  </a:cubicBezTo>
                  <a:cubicBezTo>
                    <a:pt x="1" y="9293"/>
                    <a:pt x="1648" y="12242"/>
                    <a:pt x="4275" y="13546"/>
                  </a:cubicBezTo>
                  <a:cubicBezTo>
                    <a:pt x="4422" y="13619"/>
                    <a:pt x="4583" y="13657"/>
                    <a:pt x="4748" y="13657"/>
                  </a:cubicBezTo>
                  <a:lnTo>
                    <a:pt x="4748" y="13656"/>
                  </a:lnTo>
                  <a:cubicBezTo>
                    <a:pt x="4749" y="13656"/>
                    <a:pt x="4750" y="13656"/>
                    <a:pt x="4750" y="13656"/>
                  </a:cubicBezTo>
                  <a:cubicBezTo>
                    <a:pt x="5244" y="13656"/>
                    <a:pt x="5672" y="13316"/>
                    <a:pt x="5786" y="12836"/>
                  </a:cubicBezTo>
                  <a:cubicBezTo>
                    <a:pt x="5898" y="12354"/>
                    <a:pt x="5665" y="11858"/>
                    <a:pt x="5222" y="11638"/>
                  </a:cubicBezTo>
                  <a:cubicBezTo>
                    <a:pt x="3395" y="10731"/>
                    <a:pt x="2203" y="8598"/>
                    <a:pt x="2388" y="6566"/>
                  </a:cubicBezTo>
                  <a:cubicBezTo>
                    <a:pt x="2574" y="4535"/>
                    <a:pt x="4131" y="2653"/>
                    <a:pt x="6092" y="2091"/>
                  </a:cubicBezTo>
                  <a:cubicBezTo>
                    <a:pt x="6657" y="1928"/>
                    <a:pt x="6985" y="1338"/>
                    <a:pt x="6822" y="773"/>
                  </a:cubicBezTo>
                  <a:cubicBezTo>
                    <a:pt x="6688" y="305"/>
                    <a:pt x="6261" y="1"/>
                    <a:pt x="57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4642075" y="1858875"/>
              <a:ext cx="168475" cy="260800"/>
            </a:xfrm>
            <a:custGeom>
              <a:avLst/>
              <a:gdLst/>
              <a:ahLst/>
              <a:cxnLst/>
              <a:rect l="l" t="t" r="r" b="b"/>
              <a:pathLst>
                <a:path w="6739" h="10432" extrusionOk="0">
                  <a:moveTo>
                    <a:pt x="3374" y="2361"/>
                  </a:moveTo>
                  <a:lnTo>
                    <a:pt x="3374" y="2362"/>
                  </a:lnTo>
                  <a:cubicBezTo>
                    <a:pt x="3905" y="3432"/>
                    <a:pt x="4417" y="4532"/>
                    <a:pt x="4496" y="5651"/>
                  </a:cubicBezTo>
                  <a:cubicBezTo>
                    <a:pt x="4561" y="6571"/>
                    <a:pt x="4231" y="7761"/>
                    <a:pt x="3351" y="8203"/>
                  </a:cubicBezTo>
                  <a:cubicBezTo>
                    <a:pt x="3185" y="8285"/>
                    <a:pt x="3017" y="8305"/>
                    <a:pt x="2932" y="8305"/>
                  </a:cubicBezTo>
                  <a:cubicBezTo>
                    <a:pt x="2907" y="8305"/>
                    <a:pt x="2890" y="8303"/>
                    <a:pt x="2881" y="8301"/>
                  </a:cubicBezTo>
                  <a:cubicBezTo>
                    <a:pt x="2865" y="8279"/>
                    <a:pt x="2829" y="8213"/>
                    <a:pt x="2767" y="7992"/>
                  </a:cubicBezTo>
                  <a:cubicBezTo>
                    <a:pt x="2249" y="6142"/>
                    <a:pt x="2477" y="4064"/>
                    <a:pt x="3374" y="2361"/>
                  </a:cubicBezTo>
                  <a:close/>
                  <a:moveTo>
                    <a:pt x="3456" y="0"/>
                  </a:moveTo>
                  <a:cubicBezTo>
                    <a:pt x="3034" y="0"/>
                    <a:pt x="2475" y="155"/>
                    <a:pt x="1884" y="746"/>
                  </a:cubicBezTo>
                  <a:lnTo>
                    <a:pt x="1720" y="954"/>
                  </a:lnTo>
                  <a:cubicBezTo>
                    <a:pt x="366" y="3236"/>
                    <a:pt x="0" y="6012"/>
                    <a:pt x="716" y="8567"/>
                  </a:cubicBezTo>
                  <a:cubicBezTo>
                    <a:pt x="821" y="8936"/>
                    <a:pt x="971" y="9364"/>
                    <a:pt x="1301" y="9729"/>
                  </a:cubicBezTo>
                  <a:cubicBezTo>
                    <a:pt x="1756" y="10230"/>
                    <a:pt x="2358" y="10432"/>
                    <a:pt x="2959" y="10432"/>
                  </a:cubicBezTo>
                  <a:cubicBezTo>
                    <a:pt x="3433" y="10432"/>
                    <a:pt x="3906" y="10308"/>
                    <a:pt x="4305" y="10106"/>
                  </a:cubicBezTo>
                  <a:cubicBezTo>
                    <a:pt x="6068" y="9220"/>
                    <a:pt x="6738" y="7154"/>
                    <a:pt x="6621" y="5499"/>
                  </a:cubicBezTo>
                  <a:cubicBezTo>
                    <a:pt x="6505" y="3865"/>
                    <a:pt x="5783" y="2418"/>
                    <a:pt x="5146" y="1141"/>
                  </a:cubicBezTo>
                  <a:cubicBezTo>
                    <a:pt x="4839" y="526"/>
                    <a:pt x="4322" y="119"/>
                    <a:pt x="3728" y="22"/>
                  </a:cubicBezTo>
                  <a:cubicBezTo>
                    <a:pt x="3645" y="9"/>
                    <a:pt x="3555" y="0"/>
                    <a:pt x="34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4639900" y="1170400"/>
              <a:ext cx="162050" cy="323325"/>
            </a:xfrm>
            <a:custGeom>
              <a:avLst/>
              <a:gdLst/>
              <a:ahLst/>
              <a:cxnLst/>
              <a:rect l="l" t="t" r="r" b="b"/>
              <a:pathLst>
                <a:path w="6482" h="12933" extrusionOk="0">
                  <a:moveTo>
                    <a:pt x="5283" y="1"/>
                  </a:moveTo>
                  <a:cubicBezTo>
                    <a:pt x="5165" y="1"/>
                    <a:pt x="5046" y="21"/>
                    <a:pt x="4929" y="63"/>
                  </a:cubicBezTo>
                  <a:cubicBezTo>
                    <a:pt x="2416" y="945"/>
                    <a:pt x="0" y="5279"/>
                    <a:pt x="99" y="7748"/>
                  </a:cubicBezTo>
                  <a:cubicBezTo>
                    <a:pt x="193" y="10079"/>
                    <a:pt x="1938" y="12723"/>
                    <a:pt x="4594" y="12931"/>
                  </a:cubicBezTo>
                  <a:cubicBezTo>
                    <a:pt x="4622" y="12932"/>
                    <a:pt x="4649" y="12933"/>
                    <a:pt x="4677" y="12933"/>
                  </a:cubicBezTo>
                  <a:lnTo>
                    <a:pt x="4677" y="12933"/>
                  </a:lnTo>
                  <a:cubicBezTo>
                    <a:pt x="5249" y="12932"/>
                    <a:pt x="5717" y="12481"/>
                    <a:pt x="5740" y="11908"/>
                  </a:cubicBezTo>
                  <a:cubicBezTo>
                    <a:pt x="5762" y="11337"/>
                    <a:pt x="5328" y="10851"/>
                    <a:pt x="4758" y="10806"/>
                  </a:cubicBezTo>
                  <a:cubicBezTo>
                    <a:pt x="3315" y="10694"/>
                    <a:pt x="2285" y="9091"/>
                    <a:pt x="2227" y="7663"/>
                  </a:cubicBezTo>
                  <a:cubicBezTo>
                    <a:pt x="2162" y="6056"/>
                    <a:pt x="4088" y="2615"/>
                    <a:pt x="5635" y="2072"/>
                  </a:cubicBezTo>
                  <a:cubicBezTo>
                    <a:pt x="6189" y="1877"/>
                    <a:pt x="6481" y="1269"/>
                    <a:pt x="6286" y="715"/>
                  </a:cubicBezTo>
                  <a:cubicBezTo>
                    <a:pt x="6133" y="277"/>
                    <a:pt x="5721" y="1"/>
                    <a:pt x="5283" y="1"/>
                  </a:cubicBezTo>
                  <a:close/>
                  <a:moveTo>
                    <a:pt x="4677" y="12933"/>
                  </a:moveTo>
                  <a:lnTo>
                    <a:pt x="4677" y="12933"/>
                  </a:lnTo>
                  <a:cubicBezTo>
                    <a:pt x="4677" y="12933"/>
                    <a:pt x="4676" y="12933"/>
                    <a:pt x="4676" y="12933"/>
                  </a:cubicBezTo>
                  <a:lnTo>
                    <a:pt x="4677" y="12933"/>
                  </a:lnTo>
                  <a:cubicBezTo>
                    <a:pt x="4677" y="12933"/>
                    <a:pt x="4677" y="12933"/>
                    <a:pt x="4677" y="129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a:off x="5825825" y="2474025"/>
              <a:ext cx="374675" cy="861450"/>
            </a:xfrm>
            <a:custGeom>
              <a:avLst/>
              <a:gdLst/>
              <a:ahLst/>
              <a:cxnLst/>
              <a:rect l="l" t="t" r="r" b="b"/>
              <a:pathLst>
                <a:path w="14987" h="34458" extrusionOk="0">
                  <a:moveTo>
                    <a:pt x="10970" y="2130"/>
                  </a:moveTo>
                  <a:cubicBezTo>
                    <a:pt x="11253" y="2130"/>
                    <a:pt x="11583" y="2194"/>
                    <a:pt x="11866" y="2417"/>
                  </a:cubicBezTo>
                  <a:cubicBezTo>
                    <a:pt x="12236" y="2708"/>
                    <a:pt x="12487" y="3203"/>
                    <a:pt x="12627" y="3916"/>
                  </a:cubicBezTo>
                  <a:cubicBezTo>
                    <a:pt x="12582" y="3806"/>
                    <a:pt x="12526" y="3700"/>
                    <a:pt x="12462" y="3600"/>
                  </a:cubicBezTo>
                  <a:cubicBezTo>
                    <a:pt x="12136" y="3103"/>
                    <a:pt x="11737" y="2781"/>
                    <a:pt x="11277" y="2641"/>
                  </a:cubicBezTo>
                  <a:cubicBezTo>
                    <a:pt x="11098" y="2587"/>
                    <a:pt x="10920" y="2560"/>
                    <a:pt x="10744" y="2560"/>
                  </a:cubicBezTo>
                  <a:cubicBezTo>
                    <a:pt x="9897" y="2560"/>
                    <a:pt x="9098" y="3174"/>
                    <a:pt x="8536" y="4290"/>
                  </a:cubicBezTo>
                  <a:cubicBezTo>
                    <a:pt x="8528" y="4306"/>
                    <a:pt x="8521" y="4320"/>
                    <a:pt x="8513" y="4336"/>
                  </a:cubicBezTo>
                  <a:cubicBezTo>
                    <a:pt x="8623" y="3889"/>
                    <a:pt x="8806" y="3454"/>
                    <a:pt x="9093" y="3071"/>
                  </a:cubicBezTo>
                  <a:cubicBezTo>
                    <a:pt x="9462" y="2582"/>
                    <a:pt x="10081" y="2227"/>
                    <a:pt x="10707" y="2147"/>
                  </a:cubicBezTo>
                  <a:cubicBezTo>
                    <a:pt x="10794" y="2136"/>
                    <a:pt x="10881" y="2130"/>
                    <a:pt x="10969" y="2130"/>
                  </a:cubicBezTo>
                  <a:close/>
                  <a:moveTo>
                    <a:pt x="10705" y="4824"/>
                  </a:moveTo>
                  <a:lnTo>
                    <a:pt x="10705" y="4824"/>
                  </a:lnTo>
                  <a:cubicBezTo>
                    <a:pt x="11060" y="5726"/>
                    <a:pt x="10234" y="9248"/>
                    <a:pt x="9449" y="10585"/>
                  </a:cubicBezTo>
                  <a:cubicBezTo>
                    <a:pt x="9339" y="10173"/>
                    <a:pt x="9220" y="9768"/>
                    <a:pt x="9104" y="9372"/>
                  </a:cubicBezTo>
                  <a:cubicBezTo>
                    <a:pt x="9066" y="9243"/>
                    <a:pt x="9028" y="9117"/>
                    <a:pt x="8993" y="8991"/>
                  </a:cubicBezTo>
                  <a:cubicBezTo>
                    <a:pt x="9233" y="7734"/>
                    <a:pt x="9826" y="6467"/>
                    <a:pt x="10439" y="5249"/>
                  </a:cubicBezTo>
                  <a:cubicBezTo>
                    <a:pt x="10538" y="5054"/>
                    <a:pt x="10630" y="4916"/>
                    <a:pt x="10705" y="4824"/>
                  </a:cubicBezTo>
                  <a:close/>
                  <a:moveTo>
                    <a:pt x="12350" y="8965"/>
                  </a:moveTo>
                  <a:cubicBezTo>
                    <a:pt x="12301" y="9153"/>
                    <a:pt x="12249" y="9341"/>
                    <a:pt x="12191" y="9530"/>
                  </a:cubicBezTo>
                  <a:cubicBezTo>
                    <a:pt x="12035" y="10041"/>
                    <a:pt x="11865" y="10466"/>
                    <a:pt x="11671" y="10813"/>
                  </a:cubicBezTo>
                  <a:cubicBezTo>
                    <a:pt x="11928" y="10252"/>
                    <a:pt x="12160" y="9620"/>
                    <a:pt x="12350" y="8965"/>
                  </a:cubicBezTo>
                  <a:close/>
                  <a:moveTo>
                    <a:pt x="10966" y="1"/>
                  </a:moveTo>
                  <a:cubicBezTo>
                    <a:pt x="10792" y="1"/>
                    <a:pt x="10615" y="12"/>
                    <a:pt x="10437" y="35"/>
                  </a:cubicBezTo>
                  <a:cubicBezTo>
                    <a:pt x="9244" y="189"/>
                    <a:pt x="8106" y="844"/>
                    <a:pt x="7393" y="1791"/>
                  </a:cubicBezTo>
                  <a:cubicBezTo>
                    <a:pt x="6080" y="3533"/>
                    <a:pt x="6118" y="5733"/>
                    <a:pt x="6382" y="7271"/>
                  </a:cubicBezTo>
                  <a:cubicBezTo>
                    <a:pt x="6490" y="7903"/>
                    <a:pt x="6645" y="8516"/>
                    <a:pt x="6813" y="9115"/>
                  </a:cubicBezTo>
                  <a:cubicBezTo>
                    <a:pt x="6727" y="9781"/>
                    <a:pt x="6721" y="10461"/>
                    <a:pt x="6828" y="11156"/>
                  </a:cubicBezTo>
                  <a:cubicBezTo>
                    <a:pt x="6967" y="12071"/>
                    <a:pt x="7298" y="12796"/>
                    <a:pt x="7811" y="13316"/>
                  </a:cubicBezTo>
                  <a:cubicBezTo>
                    <a:pt x="8031" y="15278"/>
                    <a:pt x="7866" y="17480"/>
                    <a:pt x="7306" y="20255"/>
                  </a:cubicBezTo>
                  <a:cubicBezTo>
                    <a:pt x="6799" y="22764"/>
                    <a:pt x="6186" y="24720"/>
                    <a:pt x="5373" y="26412"/>
                  </a:cubicBezTo>
                  <a:cubicBezTo>
                    <a:pt x="4223" y="28800"/>
                    <a:pt x="2554" y="30901"/>
                    <a:pt x="489" y="32561"/>
                  </a:cubicBezTo>
                  <a:cubicBezTo>
                    <a:pt x="136" y="32844"/>
                    <a:pt x="0" y="33318"/>
                    <a:pt x="149" y="33746"/>
                  </a:cubicBezTo>
                  <a:cubicBezTo>
                    <a:pt x="300" y="34172"/>
                    <a:pt x="703" y="34457"/>
                    <a:pt x="1155" y="34457"/>
                  </a:cubicBezTo>
                  <a:cubicBezTo>
                    <a:pt x="1396" y="34457"/>
                    <a:pt x="1631" y="34375"/>
                    <a:pt x="1819" y="34223"/>
                  </a:cubicBezTo>
                  <a:cubicBezTo>
                    <a:pt x="4123" y="32378"/>
                    <a:pt x="6016" y="29995"/>
                    <a:pt x="7293" y="27335"/>
                  </a:cubicBezTo>
                  <a:cubicBezTo>
                    <a:pt x="8183" y="25479"/>
                    <a:pt x="8851" y="23363"/>
                    <a:pt x="9393" y="20676"/>
                  </a:cubicBezTo>
                  <a:cubicBezTo>
                    <a:pt x="9736" y="18974"/>
                    <a:pt x="10119" y="16642"/>
                    <a:pt x="10008" y="14181"/>
                  </a:cubicBezTo>
                  <a:cubicBezTo>
                    <a:pt x="10777" y="14176"/>
                    <a:pt x="11573" y="13913"/>
                    <a:pt x="12241" y="13396"/>
                  </a:cubicBezTo>
                  <a:cubicBezTo>
                    <a:pt x="13413" y="12489"/>
                    <a:pt x="13937" y="11109"/>
                    <a:pt x="14229" y="10150"/>
                  </a:cubicBezTo>
                  <a:cubicBezTo>
                    <a:pt x="14772" y="8375"/>
                    <a:pt x="14987" y="6515"/>
                    <a:pt x="14863" y="4663"/>
                  </a:cubicBezTo>
                  <a:cubicBezTo>
                    <a:pt x="14742" y="2823"/>
                    <a:pt x="14193" y="1541"/>
                    <a:pt x="13187" y="747"/>
                  </a:cubicBezTo>
                  <a:cubicBezTo>
                    <a:pt x="12569" y="257"/>
                    <a:pt x="11794" y="1"/>
                    <a:pt x="10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a:off x="4595350" y="336400"/>
              <a:ext cx="148050" cy="296375"/>
            </a:xfrm>
            <a:custGeom>
              <a:avLst/>
              <a:gdLst/>
              <a:ahLst/>
              <a:cxnLst/>
              <a:rect l="l" t="t" r="r" b="b"/>
              <a:pathLst>
                <a:path w="5922" h="11855" extrusionOk="0">
                  <a:moveTo>
                    <a:pt x="4808" y="0"/>
                  </a:moveTo>
                  <a:cubicBezTo>
                    <a:pt x="4804" y="0"/>
                    <a:pt x="4800" y="0"/>
                    <a:pt x="4796" y="0"/>
                  </a:cubicBezTo>
                  <a:cubicBezTo>
                    <a:pt x="4207" y="8"/>
                    <a:pt x="3736" y="491"/>
                    <a:pt x="3744" y="1079"/>
                  </a:cubicBezTo>
                  <a:cubicBezTo>
                    <a:pt x="3784" y="4360"/>
                    <a:pt x="2548" y="7640"/>
                    <a:pt x="354" y="10077"/>
                  </a:cubicBezTo>
                  <a:cubicBezTo>
                    <a:pt x="72" y="10390"/>
                    <a:pt x="1" y="10839"/>
                    <a:pt x="172" y="11223"/>
                  </a:cubicBezTo>
                  <a:cubicBezTo>
                    <a:pt x="343" y="11607"/>
                    <a:pt x="724" y="11855"/>
                    <a:pt x="1144" y="11855"/>
                  </a:cubicBezTo>
                  <a:cubicBezTo>
                    <a:pt x="1446" y="11855"/>
                    <a:pt x="1734" y="11727"/>
                    <a:pt x="1936" y="11503"/>
                  </a:cubicBezTo>
                  <a:cubicBezTo>
                    <a:pt x="4485" y="8672"/>
                    <a:pt x="5922" y="4862"/>
                    <a:pt x="5875" y="1052"/>
                  </a:cubicBezTo>
                  <a:cubicBezTo>
                    <a:pt x="5867" y="469"/>
                    <a:pt x="5391" y="0"/>
                    <a:pt x="48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a:off x="4704125" y="475525"/>
              <a:ext cx="259725" cy="203150"/>
            </a:xfrm>
            <a:custGeom>
              <a:avLst/>
              <a:gdLst/>
              <a:ahLst/>
              <a:cxnLst/>
              <a:rect l="l" t="t" r="r" b="b"/>
              <a:pathLst>
                <a:path w="10389" h="8126" extrusionOk="0">
                  <a:moveTo>
                    <a:pt x="9168" y="0"/>
                  </a:moveTo>
                  <a:cubicBezTo>
                    <a:pt x="8976" y="0"/>
                    <a:pt x="8781" y="52"/>
                    <a:pt x="8606" y="161"/>
                  </a:cubicBezTo>
                  <a:cubicBezTo>
                    <a:pt x="5684" y="1921"/>
                    <a:pt x="2946" y="3971"/>
                    <a:pt x="432" y="6277"/>
                  </a:cubicBezTo>
                  <a:cubicBezTo>
                    <a:pt x="109" y="6574"/>
                    <a:pt x="1" y="7038"/>
                    <a:pt x="160" y="7448"/>
                  </a:cubicBezTo>
                  <a:cubicBezTo>
                    <a:pt x="319" y="7856"/>
                    <a:pt x="713" y="8126"/>
                    <a:pt x="1153" y="8126"/>
                  </a:cubicBezTo>
                  <a:cubicBezTo>
                    <a:pt x="1419" y="8126"/>
                    <a:pt x="1676" y="8026"/>
                    <a:pt x="1872" y="7845"/>
                  </a:cubicBezTo>
                  <a:cubicBezTo>
                    <a:pt x="4282" y="5635"/>
                    <a:pt x="6905" y="3673"/>
                    <a:pt x="9705" y="1986"/>
                  </a:cubicBezTo>
                  <a:cubicBezTo>
                    <a:pt x="10218" y="1686"/>
                    <a:pt x="10388" y="1025"/>
                    <a:pt x="10081" y="515"/>
                  </a:cubicBezTo>
                  <a:cubicBezTo>
                    <a:pt x="9881" y="183"/>
                    <a:pt x="9529" y="0"/>
                    <a:pt x="91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4896275" y="403575"/>
              <a:ext cx="135375" cy="146675"/>
            </a:xfrm>
            <a:custGeom>
              <a:avLst/>
              <a:gdLst/>
              <a:ahLst/>
              <a:cxnLst/>
              <a:rect l="l" t="t" r="r" b="b"/>
              <a:pathLst>
                <a:path w="5415" h="5867" extrusionOk="0">
                  <a:moveTo>
                    <a:pt x="3372" y="1"/>
                  </a:moveTo>
                  <a:cubicBezTo>
                    <a:pt x="3369" y="1"/>
                    <a:pt x="3366" y="1"/>
                    <a:pt x="3364" y="1"/>
                  </a:cubicBezTo>
                  <a:cubicBezTo>
                    <a:pt x="2709" y="1"/>
                    <a:pt x="2206" y="337"/>
                    <a:pt x="1884" y="589"/>
                  </a:cubicBezTo>
                  <a:cubicBezTo>
                    <a:pt x="1401" y="967"/>
                    <a:pt x="922" y="1590"/>
                    <a:pt x="702" y="2295"/>
                  </a:cubicBezTo>
                  <a:cubicBezTo>
                    <a:pt x="353" y="2708"/>
                    <a:pt x="123" y="3204"/>
                    <a:pt x="68" y="3693"/>
                  </a:cubicBezTo>
                  <a:cubicBezTo>
                    <a:pt x="0" y="4295"/>
                    <a:pt x="197" y="4850"/>
                    <a:pt x="624" y="5256"/>
                  </a:cubicBezTo>
                  <a:cubicBezTo>
                    <a:pt x="979" y="5594"/>
                    <a:pt x="1423" y="5770"/>
                    <a:pt x="1919" y="5770"/>
                  </a:cubicBezTo>
                  <a:cubicBezTo>
                    <a:pt x="1939" y="5770"/>
                    <a:pt x="1959" y="5770"/>
                    <a:pt x="1979" y="5769"/>
                  </a:cubicBezTo>
                  <a:cubicBezTo>
                    <a:pt x="2050" y="5767"/>
                    <a:pt x="2119" y="5761"/>
                    <a:pt x="2189" y="5751"/>
                  </a:cubicBezTo>
                  <a:cubicBezTo>
                    <a:pt x="2433" y="5828"/>
                    <a:pt x="2687" y="5867"/>
                    <a:pt x="2943" y="5867"/>
                  </a:cubicBezTo>
                  <a:cubicBezTo>
                    <a:pt x="3049" y="5867"/>
                    <a:pt x="3155" y="5860"/>
                    <a:pt x="3260" y="5847"/>
                  </a:cubicBezTo>
                  <a:cubicBezTo>
                    <a:pt x="4065" y="5749"/>
                    <a:pt x="4751" y="5289"/>
                    <a:pt x="5095" y="4617"/>
                  </a:cubicBezTo>
                  <a:cubicBezTo>
                    <a:pt x="5355" y="4108"/>
                    <a:pt x="5401" y="3516"/>
                    <a:pt x="5238" y="2951"/>
                  </a:cubicBezTo>
                  <a:cubicBezTo>
                    <a:pt x="5286" y="2801"/>
                    <a:pt x="5322" y="2646"/>
                    <a:pt x="5343" y="2489"/>
                  </a:cubicBezTo>
                  <a:cubicBezTo>
                    <a:pt x="5414" y="1948"/>
                    <a:pt x="5283" y="1385"/>
                    <a:pt x="4987" y="927"/>
                  </a:cubicBezTo>
                  <a:cubicBezTo>
                    <a:pt x="4977" y="909"/>
                    <a:pt x="4967" y="893"/>
                    <a:pt x="4957" y="875"/>
                  </a:cubicBezTo>
                  <a:cubicBezTo>
                    <a:pt x="4733" y="508"/>
                    <a:pt x="4408" y="248"/>
                    <a:pt x="4022" y="122"/>
                  </a:cubicBezTo>
                  <a:cubicBezTo>
                    <a:pt x="3815" y="43"/>
                    <a:pt x="3594" y="1"/>
                    <a:pt x="33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4653875" y="238100"/>
              <a:ext cx="129875" cy="156075"/>
            </a:xfrm>
            <a:custGeom>
              <a:avLst/>
              <a:gdLst/>
              <a:ahLst/>
              <a:cxnLst/>
              <a:rect l="l" t="t" r="r" b="b"/>
              <a:pathLst>
                <a:path w="5195" h="6243" extrusionOk="0">
                  <a:moveTo>
                    <a:pt x="2266" y="1"/>
                  </a:moveTo>
                  <a:cubicBezTo>
                    <a:pt x="2137" y="1"/>
                    <a:pt x="2009" y="16"/>
                    <a:pt x="1883" y="46"/>
                  </a:cubicBezTo>
                  <a:cubicBezTo>
                    <a:pt x="1660" y="86"/>
                    <a:pt x="1449" y="167"/>
                    <a:pt x="1256" y="285"/>
                  </a:cubicBezTo>
                  <a:cubicBezTo>
                    <a:pt x="699" y="624"/>
                    <a:pt x="443" y="1173"/>
                    <a:pt x="300" y="1559"/>
                  </a:cubicBezTo>
                  <a:cubicBezTo>
                    <a:pt x="84" y="2133"/>
                    <a:pt x="0" y="2912"/>
                    <a:pt x="179" y="3630"/>
                  </a:cubicBezTo>
                  <a:cubicBezTo>
                    <a:pt x="98" y="4164"/>
                    <a:pt x="157" y="4706"/>
                    <a:pt x="366" y="5154"/>
                  </a:cubicBezTo>
                  <a:cubicBezTo>
                    <a:pt x="623" y="5702"/>
                    <a:pt x="1081" y="6073"/>
                    <a:pt x="1656" y="6198"/>
                  </a:cubicBezTo>
                  <a:cubicBezTo>
                    <a:pt x="1787" y="6227"/>
                    <a:pt x="1923" y="6241"/>
                    <a:pt x="2059" y="6242"/>
                  </a:cubicBezTo>
                  <a:cubicBezTo>
                    <a:pt x="2416" y="6242"/>
                    <a:pt x="2763" y="6137"/>
                    <a:pt x="3080" y="5928"/>
                  </a:cubicBezTo>
                  <a:cubicBezTo>
                    <a:pt x="3139" y="5891"/>
                    <a:pt x="3195" y="5849"/>
                    <a:pt x="3249" y="5806"/>
                  </a:cubicBezTo>
                  <a:cubicBezTo>
                    <a:pt x="3602" y="5718"/>
                    <a:pt x="3930" y="5555"/>
                    <a:pt x="4214" y="5329"/>
                  </a:cubicBezTo>
                  <a:cubicBezTo>
                    <a:pt x="4849" y="4826"/>
                    <a:pt x="5195" y="4076"/>
                    <a:pt x="5138" y="3323"/>
                  </a:cubicBezTo>
                  <a:cubicBezTo>
                    <a:pt x="5095" y="2754"/>
                    <a:pt x="4825" y="2224"/>
                    <a:pt x="4393" y="1827"/>
                  </a:cubicBezTo>
                  <a:cubicBezTo>
                    <a:pt x="4356" y="1673"/>
                    <a:pt x="4305" y="1523"/>
                    <a:pt x="4242" y="1377"/>
                  </a:cubicBezTo>
                  <a:cubicBezTo>
                    <a:pt x="4020" y="878"/>
                    <a:pt x="3615" y="466"/>
                    <a:pt x="3124" y="230"/>
                  </a:cubicBezTo>
                  <a:cubicBezTo>
                    <a:pt x="3106" y="220"/>
                    <a:pt x="3089" y="211"/>
                    <a:pt x="3072" y="203"/>
                  </a:cubicBezTo>
                  <a:cubicBezTo>
                    <a:pt x="2812" y="68"/>
                    <a:pt x="2539" y="1"/>
                    <a:pt x="22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4352700" y="403800"/>
              <a:ext cx="273525" cy="265900"/>
            </a:xfrm>
            <a:custGeom>
              <a:avLst/>
              <a:gdLst/>
              <a:ahLst/>
              <a:cxnLst/>
              <a:rect l="l" t="t" r="r" b="b"/>
              <a:pathLst>
                <a:path w="10941" h="10636" extrusionOk="0">
                  <a:moveTo>
                    <a:pt x="3325" y="1"/>
                  </a:moveTo>
                  <a:cubicBezTo>
                    <a:pt x="3252" y="1"/>
                    <a:pt x="3178" y="5"/>
                    <a:pt x="3103" y="13"/>
                  </a:cubicBezTo>
                  <a:cubicBezTo>
                    <a:pt x="555" y="294"/>
                    <a:pt x="1" y="5377"/>
                    <a:pt x="300" y="9644"/>
                  </a:cubicBezTo>
                  <a:cubicBezTo>
                    <a:pt x="339" y="10202"/>
                    <a:pt x="803" y="10634"/>
                    <a:pt x="1363" y="10635"/>
                  </a:cubicBezTo>
                  <a:cubicBezTo>
                    <a:pt x="1387" y="10635"/>
                    <a:pt x="1412" y="10634"/>
                    <a:pt x="1438" y="10633"/>
                  </a:cubicBezTo>
                  <a:cubicBezTo>
                    <a:pt x="2025" y="10592"/>
                    <a:pt x="2467" y="10082"/>
                    <a:pt x="2426" y="9495"/>
                  </a:cubicBezTo>
                  <a:cubicBezTo>
                    <a:pt x="2115" y="5070"/>
                    <a:pt x="2866" y="2827"/>
                    <a:pt x="3304" y="2237"/>
                  </a:cubicBezTo>
                  <a:cubicBezTo>
                    <a:pt x="3574" y="2562"/>
                    <a:pt x="4205" y="3618"/>
                    <a:pt x="4665" y="6683"/>
                  </a:cubicBezTo>
                  <a:cubicBezTo>
                    <a:pt x="4763" y="7334"/>
                    <a:pt x="4895" y="8227"/>
                    <a:pt x="5658" y="8816"/>
                  </a:cubicBezTo>
                  <a:cubicBezTo>
                    <a:pt x="6105" y="9163"/>
                    <a:pt x="6622" y="9265"/>
                    <a:pt x="6961" y="9333"/>
                  </a:cubicBezTo>
                  <a:lnTo>
                    <a:pt x="9580" y="9851"/>
                  </a:lnTo>
                  <a:cubicBezTo>
                    <a:pt x="9648" y="9865"/>
                    <a:pt x="9716" y="9871"/>
                    <a:pt x="9783" y="9871"/>
                  </a:cubicBezTo>
                  <a:cubicBezTo>
                    <a:pt x="10281" y="9871"/>
                    <a:pt x="10726" y="9520"/>
                    <a:pt x="10826" y="9013"/>
                  </a:cubicBezTo>
                  <a:cubicBezTo>
                    <a:pt x="10941" y="8439"/>
                    <a:pt x="10569" y="7880"/>
                    <a:pt x="9995" y="7763"/>
                  </a:cubicBezTo>
                  <a:lnTo>
                    <a:pt x="7376" y="7243"/>
                  </a:lnTo>
                  <a:cubicBezTo>
                    <a:pt x="7261" y="7221"/>
                    <a:pt x="7022" y="7173"/>
                    <a:pt x="6963" y="7133"/>
                  </a:cubicBezTo>
                  <a:cubicBezTo>
                    <a:pt x="6874" y="7046"/>
                    <a:pt x="6805" y="6588"/>
                    <a:pt x="6763" y="6307"/>
                  </a:cubicBezTo>
                  <a:cubicBezTo>
                    <a:pt x="6133" y="2120"/>
                    <a:pt x="4984" y="1"/>
                    <a:pt x="33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4570050" y="597300"/>
              <a:ext cx="434800" cy="332175"/>
            </a:xfrm>
            <a:custGeom>
              <a:avLst/>
              <a:gdLst/>
              <a:ahLst/>
              <a:cxnLst/>
              <a:rect l="l" t="t" r="r" b="b"/>
              <a:pathLst>
                <a:path w="17392" h="13287" extrusionOk="0">
                  <a:moveTo>
                    <a:pt x="1075" y="0"/>
                  </a:moveTo>
                  <a:cubicBezTo>
                    <a:pt x="523" y="0"/>
                    <a:pt x="57" y="452"/>
                    <a:pt x="30" y="1015"/>
                  </a:cubicBezTo>
                  <a:cubicBezTo>
                    <a:pt x="1" y="1603"/>
                    <a:pt x="454" y="2101"/>
                    <a:pt x="1042" y="2130"/>
                  </a:cubicBezTo>
                  <a:cubicBezTo>
                    <a:pt x="5070" y="2326"/>
                    <a:pt x="5848" y="4359"/>
                    <a:pt x="6221" y="5336"/>
                  </a:cubicBezTo>
                  <a:cubicBezTo>
                    <a:pt x="6361" y="5701"/>
                    <a:pt x="6482" y="6016"/>
                    <a:pt x="6787" y="6252"/>
                  </a:cubicBezTo>
                  <a:cubicBezTo>
                    <a:pt x="7196" y="6570"/>
                    <a:pt x="7641" y="6679"/>
                    <a:pt x="8077" y="6679"/>
                  </a:cubicBezTo>
                  <a:cubicBezTo>
                    <a:pt x="8686" y="6679"/>
                    <a:pt x="9276" y="6465"/>
                    <a:pt x="9719" y="6305"/>
                  </a:cubicBezTo>
                  <a:cubicBezTo>
                    <a:pt x="10459" y="6038"/>
                    <a:pt x="11214" y="5932"/>
                    <a:pt x="11946" y="5932"/>
                  </a:cubicBezTo>
                  <a:cubicBezTo>
                    <a:pt x="13068" y="5932"/>
                    <a:pt x="14138" y="6182"/>
                    <a:pt x="15019" y="6480"/>
                  </a:cubicBezTo>
                  <a:cubicBezTo>
                    <a:pt x="13998" y="7824"/>
                    <a:pt x="9086" y="11023"/>
                    <a:pt x="7346" y="11158"/>
                  </a:cubicBezTo>
                  <a:cubicBezTo>
                    <a:pt x="6777" y="11204"/>
                    <a:pt x="6344" y="11691"/>
                    <a:pt x="6366" y="12262"/>
                  </a:cubicBezTo>
                  <a:cubicBezTo>
                    <a:pt x="6388" y="12832"/>
                    <a:pt x="6857" y="13284"/>
                    <a:pt x="7428" y="13286"/>
                  </a:cubicBezTo>
                  <a:cubicBezTo>
                    <a:pt x="7456" y="13286"/>
                    <a:pt x="7484" y="13285"/>
                    <a:pt x="7512" y="13282"/>
                  </a:cubicBezTo>
                  <a:cubicBezTo>
                    <a:pt x="9371" y="13137"/>
                    <a:pt x="16934" y="9092"/>
                    <a:pt x="17300" y="6478"/>
                  </a:cubicBezTo>
                  <a:cubicBezTo>
                    <a:pt x="17391" y="5821"/>
                    <a:pt x="17120" y="4982"/>
                    <a:pt x="16079" y="4594"/>
                  </a:cubicBezTo>
                  <a:cubicBezTo>
                    <a:pt x="14981" y="4186"/>
                    <a:pt x="13539" y="3806"/>
                    <a:pt x="11962" y="3806"/>
                  </a:cubicBezTo>
                  <a:cubicBezTo>
                    <a:pt x="10992" y="3806"/>
                    <a:pt x="9970" y="3950"/>
                    <a:pt x="8947" y="4319"/>
                  </a:cubicBezTo>
                  <a:cubicBezTo>
                    <a:pt x="8742" y="4394"/>
                    <a:pt x="8398" y="4520"/>
                    <a:pt x="8205" y="4559"/>
                  </a:cubicBezTo>
                  <a:cubicBezTo>
                    <a:pt x="7749" y="3367"/>
                    <a:pt x="6537" y="264"/>
                    <a:pt x="1144" y="3"/>
                  </a:cubicBezTo>
                  <a:cubicBezTo>
                    <a:pt x="1121" y="1"/>
                    <a:pt x="1098" y="0"/>
                    <a:pt x="1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1"/>
            <p:cNvSpPr/>
            <p:nvPr/>
          </p:nvSpPr>
          <p:spPr>
            <a:xfrm>
              <a:off x="3908325" y="616400"/>
              <a:ext cx="876850" cy="855375"/>
            </a:xfrm>
            <a:custGeom>
              <a:avLst/>
              <a:gdLst/>
              <a:ahLst/>
              <a:cxnLst/>
              <a:rect l="l" t="t" r="r" b="b"/>
              <a:pathLst>
                <a:path w="35074" h="34215" extrusionOk="0">
                  <a:moveTo>
                    <a:pt x="19137" y="0"/>
                  </a:moveTo>
                  <a:cubicBezTo>
                    <a:pt x="18982" y="0"/>
                    <a:pt x="18824" y="35"/>
                    <a:pt x="18676" y="107"/>
                  </a:cubicBezTo>
                  <a:cubicBezTo>
                    <a:pt x="15035" y="1865"/>
                    <a:pt x="11049" y="4896"/>
                    <a:pt x="6831" y="9114"/>
                  </a:cubicBezTo>
                  <a:cubicBezTo>
                    <a:pt x="3109" y="12836"/>
                    <a:pt x="770" y="17354"/>
                    <a:pt x="245" y="21837"/>
                  </a:cubicBezTo>
                  <a:cubicBezTo>
                    <a:pt x="0" y="23930"/>
                    <a:pt x="56" y="26977"/>
                    <a:pt x="1713" y="29605"/>
                  </a:cubicBezTo>
                  <a:cubicBezTo>
                    <a:pt x="3749" y="32834"/>
                    <a:pt x="7401" y="34214"/>
                    <a:pt x="10963" y="34214"/>
                  </a:cubicBezTo>
                  <a:cubicBezTo>
                    <a:pt x="12416" y="34214"/>
                    <a:pt x="13854" y="33985"/>
                    <a:pt x="15162" y="33557"/>
                  </a:cubicBezTo>
                  <a:cubicBezTo>
                    <a:pt x="19965" y="31987"/>
                    <a:pt x="23664" y="28151"/>
                    <a:pt x="26350" y="24985"/>
                  </a:cubicBezTo>
                  <a:cubicBezTo>
                    <a:pt x="29078" y="21767"/>
                    <a:pt x="33821" y="15769"/>
                    <a:pt x="34926" y="11738"/>
                  </a:cubicBezTo>
                  <a:cubicBezTo>
                    <a:pt x="35074" y="11174"/>
                    <a:pt x="34740" y="10595"/>
                    <a:pt x="34178" y="10440"/>
                  </a:cubicBezTo>
                  <a:cubicBezTo>
                    <a:pt x="34084" y="10414"/>
                    <a:pt x="33989" y="10402"/>
                    <a:pt x="33896" y="10402"/>
                  </a:cubicBezTo>
                  <a:cubicBezTo>
                    <a:pt x="33432" y="10402"/>
                    <a:pt x="33005" y="10707"/>
                    <a:pt x="32872" y="11175"/>
                  </a:cubicBezTo>
                  <a:cubicBezTo>
                    <a:pt x="32144" y="13829"/>
                    <a:pt x="29174" y="18362"/>
                    <a:pt x="24725" y="23606"/>
                  </a:cubicBezTo>
                  <a:cubicBezTo>
                    <a:pt x="22066" y="26743"/>
                    <a:pt x="18770" y="30136"/>
                    <a:pt x="14499" y="31533"/>
                  </a:cubicBezTo>
                  <a:cubicBezTo>
                    <a:pt x="13426" y="31884"/>
                    <a:pt x="12225" y="32073"/>
                    <a:pt x="11009" y="32073"/>
                  </a:cubicBezTo>
                  <a:cubicBezTo>
                    <a:pt x="8105" y="32073"/>
                    <a:pt x="5107" y="30996"/>
                    <a:pt x="3515" y="28469"/>
                  </a:cubicBezTo>
                  <a:cubicBezTo>
                    <a:pt x="2189" y="26368"/>
                    <a:pt x="2156" y="23837"/>
                    <a:pt x="2362" y="22085"/>
                  </a:cubicBezTo>
                  <a:cubicBezTo>
                    <a:pt x="2831" y="18075"/>
                    <a:pt x="4953" y="14004"/>
                    <a:pt x="8337" y="10620"/>
                  </a:cubicBezTo>
                  <a:cubicBezTo>
                    <a:pt x="12386" y="6571"/>
                    <a:pt x="16176" y="3679"/>
                    <a:pt x="19602" y="2024"/>
                  </a:cubicBezTo>
                  <a:cubicBezTo>
                    <a:pt x="20132" y="1769"/>
                    <a:pt x="20353" y="1133"/>
                    <a:pt x="20097" y="603"/>
                  </a:cubicBezTo>
                  <a:cubicBezTo>
                    <a:pt x="19914" y="222"/>
                    <a:pt x="19532" y="0"/>
                    <a:pt x="191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4015950" y="913450"/>
              <a:ext cx="448325" cy="456025"/>
            </a:xfrm>
            <a:custGeom>
              <a:avLst/>
              <a:gdLst/>
              <a:ahLst/>
              <a:cxnLst/>
              <a:rect l="l" t="t" r="r" b="b"/>
              <a:pathLst>
                <a:path w="17933" h="18241" extrusionOk="0">
                  <a:moveTo>
                    <a:pt x="3470" y="1"/>
                  </a:moveTo>
                  <a:cubicBezTo>
                    <a:pt x="2627" y="1"/>
                    <a:pt x="1784" y="80"/>
                    <a:pt x="954" y="244"/>
                  </a:cubicBezTo>
                  <a:cubicBezTo>
                    <a:pt x="377" y="358"/>
                    <a:pt x="1" y="918"/>
                    <a:pt x="114" y="1495"/>
                  </a:cubicBezTo>
                  <a:cubicBezTo>
                    <a:pt x="215" y="2003"/>
                    <a:pt x="660" y="2355"/>
                    <a:pt x="1159" y="2355"/>
                  </a:cubicBezTo>
                  <a:cubicBezTo>
                    <a:pt x="1227" y="2355"/>
                    <a:pt x="1296" y="2348"/>
                    <a:pt x="1366" y="2335"/>
                  </a:cubicBezTo>
                  <a:cubicBezTo>
                    <a:pt x="2065" y="2197"/>
                    <a:pt x="2775" y="2130"/>
                    <a:pt x="3486" y="2130"/>
                  </a:cubicBezTo>
                  <a:cubicBezTo>
                    <a:pt x="6693" y="2130"/>
                    <a:pt x="9902" y="3493"/>
                    <a:pt x="12064" y="5877"/>
                  </a:cubicBezTo>
                  <a:cubicBezTo>
                    <a:pt x="14705" y="8790"/>
                    <a:pt x="15681" y="13104"/>
                    <a:pt x="14551" y="16869"/>
                  </a:cubicBezTo>
                  <a:cubicBezTo>
                    <a:pt x="14345" y="17553"/>
                    <a:pt x="14858" y="18241"/>
                    <a:pt x="15572" y="18241"/>
                  </a:cubicBezTo>
                  <a:cubicBezTo>
                    <a:pt x="16042" y="18240"/>
                    <a:pt x="16456" y="17932"/>
                    <a:pt x="16592" y="17483"/>
                  </a:cubicBezTo>
                  <a:cubicBezTo>
                    <a:pt x="17932" y="13017"/>
                    <a:pt x="16774" y="7901"/>
                    <a:pt x="13641" y="4447"/>
                  </a:cubicBezTo>
                  <a:cubicBezTo>
                    <a:pt x="11077" y="1619"/>
                    <a:pt x="7275" y="1"/>
                    <a:pt x="34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4539975" y="814675"/>
              <a:ext cx="114775" cy="119725"/>
            </a:xfrm>
            <a:custGeom>
              <a:avLst/>
              <a:gdLst/>
              <a:ahLst/>
              <a:cxnLst/>
              <a:rect l="l" t="t" r="r" b="b"/>
              <a:pathLst>
                <a:path w="4591" h="4789" extrusionOk="0">
                  <a:moveTo>
                    <a:pt x="3009" y="1"/>
                  </a:moveTo>
                  <a:cubicBezTo>
                    <a:pt x="2267" y="1"/>
                    <a:pt x="1403" y="517"/>
                    <a:pt x="812" y="1392"/>
                  </a:cubicBezTo>
                  <a:cubicBezTo>
                    <a:pt x="0" y="2592"/>
                    <a:pt x="8" y="4014"/>
                    <a:pt x="829" y="4568"/>
                  </a:cubicBezTo>
                  <a:cubicBezTo>
                    <a:pt x="1051" y="4718"/>
                    <a:pt x="1309" y="4789"/>
                    <a:pt x="1584" y="4789"/>
                  </a:cubicBezTo>
                  <a:cubicBezTo>
                    <a:pt x="2326" y="4789"/>
                    <a:pt x="3189" y="4273"/>
                    <a:pt x="3780" y="3398"/>
                  </a:cubicBezTo>
                  <a:cubicBezTo>
                    <a:pt x="4591" y="2197"/>
                    <a:pt x="4584" y="775"/>
                    <a:pt x="3764" y="221"/>
                  </a:cubicBezTo>
                  <a:cubicBezTo>
                    <a:pt x="3542" y="72"/>
                    <a:pt x="3284" y="1"/>
                    <a:pt x="3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4375425" y="703525"/>
              <a:ext cx="114775" cy="119725"/>
            </a:xfrm>
            <a:custGeom>
              <a:avLst/>
              <a:gdLst/>
              <a:ahLst/>
              <a:cxnLst/>
              <a:rect l="l" t="t" r="r" b="b"/>
              <a:pathLst>
                <a:path w="4591" h="4789" extrusionOk="0">
                  <a:moveTo>
                    <a:pt x="3008" y="1"/>
                  </a:moveTo>
                  <a:cubicBezTo>
                    <a:pt x="2266" y="1"/>
                    <a:pt x="1402" y="517"/>
                    <a:pt x="811" y="1392"/>
                  </a:cubicBezTo>
                  <a:cubicBezTo>
                    <a:pt x="0" y="2592"/>
                    <a:pt x="8" y="4015"/>
                    <a:pt x="828" y="4568"/>
                  </a:cubicBezTo>
                  <a:cubicBezTo>
                    <a:pt x="1049" y="4718"/>
                    <a:pt x="1307" y="4789"/>
                    <a:pt x="1582" y="4789"/>
                  </a:cubicBezTo>
                  <a:cubicBezTo>
                    <a:pt x="2325" y="4789"/>
                    <a:pt x="3189" y="4273"/>
                    <a:pt x="3780" y="3397"/>
                  </a:cubicBezTo>
                  <a:cubicBezTo>
                    <a:pt x="4591" y="2197"/>
                    <a:pt x="4583" y="775"/>
                    <a:pt x="3763" y="222"/>
                  </a:cubicBezTo>
                  <a:cubicBezTo>
                    <a:pt x="3542" y="72"/>
                    <a:pt x="3283" y="1"/>
                    <a:pt x="30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4083600" y="1078375"/>
              <a:ext cx="112825" cy="108150"/>
            </a:xfrm>
            <a:custGeom>
              <a:avLst/>
              <a:gdLst/>
              <a:ahLst/>
              <a:cxnLst/>
              <a:rect l="l" t="t" r="r" b="b"/>
              <a:pathLst>
                <a:path w="4513" h="4326" extrusionOk="0">
                  <a:moveTo>
                    <a:pt x="3343" y="1"/>
                  </a:moveTo>
                  <a:cubicBezTo>
                    <a:pt x="3071" y="1"/>
                    <a:pt x="2798" y="105"/>
                    <a:pt x="2591" y="312"/>
                  </a:cubicBezTo>
                  <a:lnTo>
                    <a:pt x="395" y="2508"/>
                  </a:lnTo>
                  <a:cubicBezTo>
                    <a:pt x="91" y="2813"/>
                    <a:pt x="0" y="3270"/>
                    <a:pt x="165" y="3669"/>
                  </a:cubicBezTo>
                  <a:cubicBezTo>
                    <a:pt x="330" y="4066"/>
                    <a:pt x="718" y="4326"/>
                    <a:pt x="1149" y="4326"/>
                  </a:cubicBezTo>
                  <a:cubicBezTo>
                    <a:pt x="1431" y="4326"/>
                    <a:pt x="1702" y="4215"/>
                    <a:pt x="1902" y="4014"/>
                  </a:cubicBezTo>
                  <a:lnTo>
                    <a:pt x="4096" y="1819"/>
                  </a:lnTo>
                  <a:cubicBezTo>
                    <a:pt x="4512" y="1403"/>
                    <a:pt x="4512" y="729"/>
                    <a:pt x="4096" y="312"/>
                  </a:cubicBezTo>
                  <a:cubicBezTo>
                    <a:pt x="3888" y="105"/>
                    <a:pt x="3616" y="1"/>
                    <a:pt x="3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4175250" y="1153825"/>
              <a:ext cx="112825" cy="108175"/>
            </a:xfrm>
            <a:custGeom>
              <a:avLst/>
              <a:gdLst/>
              <a:ahLst/>
              <a:cxnLst/>
              <a:rect l="l" t="t" r="r" b="b"/>
              <a:pathLst>
                <a:path w="4513" h="4327" extrusionOk="0">
                  <a:moveTo>
                    <a:pt x="3344" y="0"/>
                  </a:moveTo>
                  <a:cubicBezTo>
                    <a:pt x="3071" y="0"/>
                    <a:pt x="2799" y="104"/>
                    <a:pt x="2591" y="313"/>
                  </a:cubicBezTo>
                  <a:lnTo>
                    <a:pt x="397" y="2508"/>
                  </a:lnTo>
                  <a:cubicBezTo>
                    <a:pt x="92" y="2812"/>
                    <a:pt x="0" y="3271"/>
                    <a:pt x="165" y="3668"/>
                  </a:cubicBezTo>
                  <a:cubicBezTo>
                    <a:pt x="330" y="4067"/>
                    <a:pt x="718" y="4326"/>
                    <a:pt x="1149" y="4326"/>
                  </a:cubicBezTo>
                  <a:cubicBezTo>
                    <a:pt x="1432" y="4326"/>
                    <a:pt x="1703" y="4214"/>
                    <a:pt x="1902" y="4014"/>
                  </a:cubicBezTo>
                  <a:lnTo>
                    <a:pt x="4097" y="1819"/>
                  </a:lnTo>
                  <a:cubicBezTo>
                    <a:pt x="4513" y="1402"/>
                    <a:pt x="4513" y="729"/>
                    <a:pt x="4097" y="313"/>
                  </a:cubicBezTo>
                  <a:cubicBezTo>
                    <a:pt x="3889" y="104"/>
                    <a:pt x="3616" y="0"/>
                    <a:pt x="33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1011;p34"/>
          <p:cNvSpPr txBox="1">
            <a:spLocks/>
          </p:cNvSpPr>
          <p:nvPr/>
        </p:nvSpPr>
        <p:spPr>
          <a:xfrm>
            <a:off x="75465" y="540340"/>
            <a:ext cx="1449360" cy="7785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chemeClr val="tx1"/>
                </a:solidFill>
                <a:latin typeface="Times New Roman" panose="02020603050405020304" pitchFamily="18" charset="0"/>
                <a:cs typeface="Times New Roman" panose="02020603050405020304" pitchFamily="18" charset="0"/>
              </a:rPr>
              <a:t>Gợi ý sản phẩm</a:t>
            </a:r>
            <a:endParaRPr lang="vi-VN" sz="2400" b="1">
              <a:solidFill>
                <a:schemeClr val="tx1"/>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68658531"/>
              </p:ext>
            </p:extLst>
          </p:nvPr>
        </p:nvGraphicFramePr>
        <p:xfrm>
          <a:off x="2024743" y="493308"/>
          <a:ext cx="6770914" cy="3383280"/>
        </p:xfrm>
        <a:graphic>
          <a:graphicData uri="http://schemas.openxmlformats.org/drawingml/2006/table">
            <a:tbl>
              <a:tblPr firstRow="1" bandRow="1">
                <a:tableStyleId>{5EF16C23-F156-4804-8C23-DA408BAEA00D}</a:tableStyleId>
              </a:tblPr>
              <a:tblGrid>
                <a:gridCol w="1668547"/>
                <a:gridCol w="5102367"/>
              </a:tblGrid>
              <a:tr h="664873">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smtClean="0">
                          <a:effectLst/>
                          <a:latin typeface="Times New Roman" panose="02020603050405020304" pitchFamily="18" charset="0"/>
                          <a:cs typeface="Times New Roman" panose="02020603050405020304" pitchFamily="18" charset="0"/>
                        </a:rPr>
                        <a:t>Thời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gian</a:t>
                      </a:r>
                      <a:endParaRPr lang="en-US" sz="24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smtClean="0">
                          <a:effectLst/>
                          <a:latin typeface="Times New Roman" panose="02020603050405020304" pitchFamily="18" charset="0"/>
                          <a:cs typeface="Times New Roman" panose="02020603050405020304" pitchFamily="18" charset="0"/>
                        </a:rPr>
                        <a:t>Thắng</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lợi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tiêu</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biểu</a:t>
                      </a:r>
                      <a:endParaRPr lang="en-US" sz="2400" dirty="0" smtClean="0">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2400" dirty="0"/>
                    </a:p>
                  </a:txBody>
                  <a:tcPr/>
                </a:tc>
              </a:tr>
              <a:tr h="5382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effectLst/>
                          <a:latin typeface="Times New Roman" panose="02020603050405020304" pitchFamily="18" charset="0"/>
                          <a:cs typeface="Times New Roman" panose="02020603050405020304" pitchFamily="18" charset="0"/>
                        </a:rPr>
                        <a:t>1771</a:t>
                      </a:r>
                      <a:endParaRPr lang="en-US" sz="18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dirty="0"/>
                    </a:p>
                  </a:txBody>
                  <a:tcPr/>
                </a:tc>
                <a:tc>
                  <a:txBody>
                    <a:bodyPr/>
                    <a:lstStyle/>
                    <a:p>
                      <a:endParaRPr lang="en-US" sz="1800" dirty="0"/>
                    </a:p>
                  </a:txBody>
                  <a:tcPr/>
                </a:tc>
              </a:tr>
              <a:tr h="5382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effectLst/>
                          <a:latin typeface="Times New Roman" panose="02020603050405020304" pitchFamily="18" charset="0"/>
                          <a:cs typeface="Times New Roman" panose="02020603050405020304" pitchFamily="18" charset="0"/>
                        </a:rPr>
                        <a:t>1774</a:t>
                      </a:r>
                      <a:endParaRPr lang="en-US" sz="18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dirty="0"/>
                    </a:p>
                  </a:txBody>
                  <a:tcPr/>
                </a:tc>
                <a:tc>
                  <a:txBody>
                    <a:bodyPr/>
                    <a:lstStyle/>
                    <a:p>
                      <a:endParaRPr lang="en-US" sz="1800" dirty="0"/>
                    </a:p>
                  </a:txBody>
                  <a:tcPr/>
                </a:tc>
              </a:tr>
              <a:tr h="5382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effectLst/>
                          <a:latin typeface="Times New Roman" panose="02020603050405020304" pitchFamily="18" charset="0"/>
                          <a:cs typeface="Times New Roman" panose="02020603050405020304" pitchFamily="18" charset="0"/>
                        </a:rPr>
                        <a:t>1777</a:t>
                      </a:r>
                      <a:endParaRPr lang="en-US" sz="18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dirty="0"/>
                    </a:p>
                  </a:txBody>
                  <a:tcPr/>
                </a:tc>
                <a:tc>
                  <a:txBody>
                    <a:bodyPr/>
                    <a:lstStyle/>
                    <a:p>
                      <a:endParaRPr lang="en-US" sz="1800" dirty="0"/>
                    </a:p>
                  </a:txBody>
                  <a:tcPr/>
                </a:tc>
              </a:tr>
              <a:tr h="5382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smtClean="0">
                          <a:effectLst/>
                          <a:latin typeface="Times New Roman" panose="02020603050405020304" pitchFamily="18" charset="0"/>
                          <a:cs typeface="Times New Roman" panose="02020603050405020304" pitchFamily="18" charset="0"/>
                        </a:rPr>
                        <a:t>1785</a:t>
                      </a:r>
                      <a:endParaRPr lang="en-US" sz="1800" dirty="0" smtClean="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dirty="0"/>
                    </a:p>
                  </a:txBody>
                  <a:tcPr/>
                </a:tc>
                <a:tc>
                  <a:txBody>
                    <a:bodyPr/>
                    <a:lstStyle/>
                    <a:p>
                      <a:endParaRPr lang="en-US" sz="1800" dirty="0"/>
                    </a:p>
                  </a:txBody>
                  <a:tcPr/>
                </a:tc>
              </a:tr>
            </a:tbl>
          </a:graphicData>
        </a:graphic>
      </p:graphicFrame>
      <p:sp>
        <p:nvSpPr>
          <p:cNvPr id="3" name="Rectangle 2"/>
          <p:cNvSpPr/>
          <p:nvPr/>
        </p:nvSpPr>
        <p:spPr>
          <a:xfrm>
            <a:off x="3733799" y="1306094"/>
            <a:ext cx="5029199" cy="618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Ba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anh</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em</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Tây</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Sơn</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dựng</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cờ</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khởi</a:t>
            </a:r>
            <a:r>
              <a:rPr lang="en-US" sz="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 </a:t>
            </a:r>
            <a:r>
              <a:rPr lang="en-US" sz="2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nghĩa</a:t>
            </a:r>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a:t>
            </a:r>
            <a:endPar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1" name="Rectangle 30"/>
          <p:cNvSpPr/>
          <p:nvPr/>
        </p:nvSpPr>
        <p:spPr>
          <a:xfrm>
            <a:off x="3733798" y="1921826"/>
            <a:ext cx="5029199" cy="61943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en-US" sz="16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Làm</a:t>
            </a:r>
            <a:r>
              <a:rPr lang="en-US" sz="1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chủ</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một</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vùng</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rộng</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lớn</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từ</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Quảng</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Nam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đến</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endParaRPr lang="en-US" sz="1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en-US" sz="16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Bình</a:t>
            </a:r>
            <a:r>
              <a:rPr lang="en-US" sz="1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1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Thuận</a:t>
            </a:r>
            <a:r>
              <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en-US" sz="1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b="1" dirty="0">
              <a:ln w="22225">
                <a:solidFill>
                  <a:schemeClr val="accent2"/>
                </a:solidFill>
                <a:prstDash val="solid"/>
              </a:ln>
              <a:solidFill>
                <a:schemeClr val="accent2">
                  <a:lumMod val="40000"/>
                  <a:lumOff val="60000"/>
                </a:schemeClr>
              </a:solidFill>
            </a:endParaRPr>
          </a:p>
        </p:txBody>
      </p:sp>
      <p:sp>
        <p:nvSpPr>
          <p:cNvPr id="32" name="Rectangle 31"/>
          <p:cNvSpPr/>
          <p:nvPr/>
        </p:nvSpPr>
        <p:spPr>
          <a:xfrm>
            <a:off x="3733798" y="2587346"/>
            <a:ext cx="5029199" cy="618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Lật</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đổ</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chính</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quyền</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chúa</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18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Nguyễn</a:t>
            </a:r>
            <a:r>
              <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a:t>
            </a:r>
            <a:endParaRPr lang="en-US" sz="18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1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3" name="Rectangle 32"/>
          <p:cNvSpPr/>
          <p:nvPr/>
        </p:nvSpPr>
        <p:spPr>
          <a:xfrm>
            <a:off x="3733798" y="3254250"/>
            <a:ext cx="5029199" cy="61873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Đánh</a:t>
            </a:r>
            <a:r>
              <a:rPr lang="en-US" sz="2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tan </a:t>
            </a:r>
            <a:r>
              <a:rPr lang="en-US" sz="2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quân</a:t>
            </a:r>
            <a:r>
              <a:rPr lang="en-US" sz="2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2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Xiêm</a:t>
            </a:r>
            <a:r>
              <a:rPr lang="en-US" sz="2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endParaRPr lang="en-US" sz="2000" b="1" dirty="0">
              <a:ln w="22225">
                <a:solidFill>
                  <a:schemeClr val="accent2"/>
                </a:solidFill>
                <a:prstDash val="solid"/>
              </a:ln>
              <a:solidFill>
                <a:schemeClr val="accent2">
                  <a:lumMod val="40000"/>
                  <a:lumOff val="60000"/>
                </a:schemeClr>
              </a:solidFill>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4174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3"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47"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48" name="Google Shape;1011;p34"/>
          <p:cNvSpPr txBox="1">
            <a:spLocks/>
          </p:cNvSpPr>
          <p:nvPr/>
        </p:nvSpPr>
        <p:spPr>
          <a:xfrm>
            <a:off x="850604" y="1029238"/>
            <a:ext cx="6804837"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c) Lật đổ chính quyền chúa Trịnh. Triều Lê sụp đổ</a:t>
            </a:r>
            <a:endParaRPr lang="vi-VN" sz="2400" b="1" i="1">
              <a:solidFill>
                <a:schemeClr val="tx1"/>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3"/>
          <a:stretch>
            <a:fillRect/>
          </a:stretch>
        </p:blipFill>
        <p:spPr>
          <a:xfrm>
            <a:off x="7406326" y="2626242"/>
            <a:ext cx="1721328" cy="2525638"/>
          </a:xfrm>
          <a:prstGeom prst="rect">
            <a:avLst/>
          </a:prstGeom>
        </p:spPr>
      </p:pic>
      <p:sp>
        <p:nvSpPr>
          <p:cNvPr id="7" name="Rounded Rectangular Callout 6"/>
          <p:cNvSpPr/>
          <p:nvPr/>
        </p:nvSpPr>
        <p:spPr>
          <a:xfrm>
            <a:off x="533400" y="1687514"/>
            <a:ext cx="5922335" cy="2009553"/>
          </a:xfrm>
          <a:prstGeom prst="wedgeRoundRectCallout">
            <a:avLst>
              <a:gd name="adj1" fmla="val 68574"/>
              <a:gd name="adj2" fmla="val 58080"/>
              <a:gd name="adj3" fmla="val 16667"/>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a:solidFill>
                  <a:schemeClr val="tx1"/>
                </a:solidFill>
                <a:latin typeface="Times New Roman" panose="02020603050405020304" pitchFamily="18" charset="0"/>
                <a:cs typeface="Times New Roman" panose="02020603050405020304" pitchFamily="18" charset="0"/>
              </a:rPr>
              <a:t>T</a:t>
            </a:r>
            <a:r>
              <a:rPr lang="vi-VN" sz="2400">
                <a:solidFill>
                  <a:schemeClr val="tx1"/>
                </a:solidFill>
                <a:latin typeface="Times New Roman" panose="02020603050405020304" pitchFamily="18" charset="0"/>
                <a:cs typeface="Times New Roman" panose="02020603050405020304" pitchFamily="18" charset="0"/>
              </a:rPr>
              <a:t>ìm hiểu thông tin mục 2.c để trả lời câu hỏi: Hãy cho biết các cuộc tiến quân của Nguyễn Huệ ra Bắc trong những năm 1786-1788 đạt được kết quả như thế nào?</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2535"/>
            <a:ext cx="1066800" cy="1000125"/>
          </a:xfrm>
          <a:prstGeom prst="rect">
            <a:avLst/>
          </a:prstGeom>
        </p:spPr>
      </p:pic>
      <p:sp>
        <p:nvSpPr>
          <p:cNvPr id="8" name="Rectangle 7"/>
          <p:cNvSpPr/>
          <p:nvPr/>
        </p:nvSpPr>
        <p:spPr>
          <a:xfrm>
            <a:off x="400621" y="1717445"/>
            <a:ext cx="7084699" cy="1052596"/>
          </a:xfrm>
          <a:prstGeom prst="rect">
            <a:avLst/>
          </a:prstGeom>
          <a:ln>
            <a:solidFill>
              <a:srgbClr val="92D050"/>
            </a:solidFill>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Năm 1786, quân Tây Sơn do Nguyễn Huệ chỉ huy tiến vào Thăng Long, tiêu diệt chính quyền chúa Trịnh</a:t>
            </a:r>
            <a:r>
              <a:rPr lang="en-US" sz="2400">
                <a:latin typeface="Times New Roman" panose="02020603050405020304" pitchFamily="18" charset="0"/>
                <a:cs typeface="Times New Roman" panose="02020603050405020304" pitchFamily="18" charset="0"/>
              </a:rPr>
              <a:t>.</a:t>
            </a:r>
          </a:p>
        </p:txBody>
      </p:sp>
      <p:sp>
        <p:nvSpPr>
          <p:cNvPr id="55" name="Rectangle 54"/>
          <p:cNvSpPr/>
          <p:nvPr/>
        </p:nvSpPr>
        <p:spPr>
          <a:xfrm>
            <a:off x="400621" y="2924826"/>
            <a:ext cx="7084700" cy="1052596"/>
          </a:xfrm>
          <a:prstGeom prst="rect">
            <a:avLst/>
          </a:prstGeom>
          <a:ln>
            <a:solidFill>
              <a:srgbClr val="92D050"/>
            </a:solidFill>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N</a:t>
            </a:r>
            <a:r>
              <a:rPr lang="vi-VN" sz="2400">
                <a:latin typeface="Times New Roman" panose="02020603050405020304" pitchFamily="18" charset="0"/>
                <a:cs typeface="Times New Roman" panose="02020603050405020304" pitchFamily="18" charset="0"/>
              </a:rPr>
              <a:t>ăm 1788, Nguyễn Huệ tiến quân ra Bắc lần thứ hai, vua Lê Chiêu Thống bỏ trốn. </a:t>
            </a:r>
            <a:endParaRPr lang="en-US" sz="2400">
              <a:latin typeface="Times New Roman" panose="02020603050405020304" pitchFamily="18" charset="0"/>
              <a:cs typeface="Times New Roman" panose="02020603050405020304" pitchFamily="18" charset="0"/>
            </a:endParaRPr>
          </a:p>
        </p:txBody>
      </p:sp>
      <p:sp>
        <p:nvSpPr>
          <p:cNvPr id="56" name="Rectangle 55"/>
          <p:cNvSpPr/>
          <p:nvPr/>
        </p:nvSpPr>
        <p:spPr>
          <a:xfrm>
            <a:off x="400621" y="4178178"/>
            <a:ext cx="7084700" cy="572464"/>
          </a:xfrm>
          <a:prstGeom prst="rect">
            <a:avLst/>
          </a:prstGeom>
          <a:ln>
            <a:solidFill>
              <a:srgbClr val="92D050"/>
            </a:solidFill>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Chính quyền phong kiến Lê - Trịnh hoàn toàn sụp đổ.</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1" nodeType="clickEffect">
                                  <p:stCondLst>
                                    <p:cond delay="0"/>
                                  </p:stCondLst>
                                  <p:childTnLst>
                                    <p:animEffect transition="out" filter="strips(down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animBg="1"/>
      <p:bldP spid="7" grpId="1" animBg="1"/>
      <p:bldP spid="8" grpId="0" animBg="1"/>
      <p:bldP spid="55" grpId="0" animBg="1"/>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448122" y="1730384"/>
            <a:ext cx="4530964" cy="166453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710" name="Google Shape;710;p27"/>
          <p:cNvSpPr txBox="1">
            <a:spLocks noGrp="1"/>
          </p:cNvSpPr>
          <p:nvPr>
            <p:ph type="ctrTitle"/>
          </p:nvPr>
        </p:nvSpPr>
        <p:spPr>
          <a:xfrm>
            <a:off x="2147023" y="3592586"/>
            <a:ext cx="5126400" cy="38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i="1">
                <a:latin typeface="Times New Roman" panose="02020603050405020304" pitchFamily="18" charset="0"/>
                <a:cs typeface="Times New Roman" panose="02020603050405020304" pitchFamily="18" charset="0"/>
              </a:rPr>
              <a:t>Thảo luận</a:t>
            </a:r>
            <a:endParaRPr sz="2400" b="1" i="1">
              <a:latin typeface="Times New Roman" panose="02020603050405020304" pitchFamily="18" charset="0"/>
              <a:cs typeface="Times New Roman" panose="02020603050405020304" pitchFamily="18" charset="0"/>
            </a:endParaRPr>
          </a:p>
        </p:txBody>
      </p:sp>
      <p:sp>
        <p:nvSpPr>
          <p:cNvPr id="712" name="Google Shape;712;p27"/>
          <p:cNvSpPr/>
          <p:nvPr/>
        </p:nvSpPr>
        <p:spPr>
          <a:xfrm>
            <a:off x="3571336" y="3493523"/>
            <a:ext cx="2326437"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828654" y="244546"/>
            <a:ext cx="1763138" cy="4657061"/>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27"/>
          <p:cNvGrpSpPr/>
          <p:nvPr/>
        </p:nvGrpSpPr>
        <p:grpSpPr>
          <a:xfrm>
            <a:off x="742350" y="871249"/>
            <a:ext cx="1490486" cy="960916"/>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2448122" y="1942657"/>
            <a:ext cx="4530964" cy="1291141"/>
          </a:xfrm>
        </p:spPr>
        <p:txBody>
          <a:bodyPr/>
          <a:lstStyle/>
          <a:p>
            <a:pPr algn="just"/>
            <a:r>
              <a:rPr lang="vi-VN">
                <a:latin typeface="Times New Roman" panose="02020603050405020304" pitchFamily="18" charset="0"/>
                <a:cs typeface="Times New Roman" panose="02020603050405020304" pitchFamily="18" charset="0"/>
              </a:rPr>
              <a:t>Vì sao nhân dân ủng hộ Tây Sơn tiêu diệt chính quyền chúa Trịnh?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1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barn(inVertical)">
                                      <p:cBhvr>
                                        <p:cTn id="7" dur="500"/>
                                        <p:tgtEl>
                                          <p:spTgt spid="70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6"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47" name="Google Shape;1011;p34"/>
          <p:cNvSpPr txBox="1">
            <a:spLocks/>
          </p:cNvSpPr>
          <p:nvPr/>
        </p:nvSpPr>
        <p:spPr>
          <a:xfrm>
            <a:off x="202019" y="974647"/>
            <a:ext cx="4506459"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d) Đ</a:t>
            </a:r>
            <a:r>
              <a:rPr lang="vi-VN" sz="2400" b="1" i="1">
                <a:solidFill>
                  <a:schemeClr val="tx1"/>
                </a:solidFill>
                <a:latin typeface="Times New Roman" panose="02020603050405020304" pitchFamily="18" charset="0"/>
                <a:cs typeface="Times New Roman" panose="02020603050405020304" pitchFamily="18" charset="0"/>
              </a:rPr>
              <a:t>ại phá quân Thanh xâm lược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368043" y="315422"/>
            <a:ext cx="3078876" cy="4621639"/>
          </a:xfrm>
          <a:prstGeom prst="rect">
            <a:avLst/>
          </a:prstGeom>
        </p:spPr>
      </p:pic>
      <p:pic>
        <p:nvPicPr>
          <p:cNvPr id="39" name="Picture 38"/>
          <p:cNvPicPr>
            <a:picLocks noChangeAspect="1"/>
          </p:cNvPicPr>
          <p:nvPr/>
        </p:nvPicPr>
        <p:blipFill>
          <a:blip r:embed="rId4"/>
          <a:stretch>
            <a:fillRect/>
          </a:stretch>
        </p:blipFill>
        <p:spPr>
          <a:xfrm>
            <a:off x="7406326" y="2626242"/>
            <a:ext cx="1721328" cy="2525638"/>
          </a:xfrm>
          <a:prstGeom prst="rect">
            <a:avLst/>
          </a:prstGeom>
        </p:spPr>
      </p:pic>
      <p:sp>
        <p:nvSpPr>
          <p:cNvPr id="11" name="Rounded Rectangular Callout 10"/>
          <p:cNvSpPr/>
          <p:nvPr/>
        </p:nvSpPr>
        <p:spPr>
          <a:xfrm>
            <a:off x="3632116" y="289650"/>
            <a:ext cx="5186718" cy="2024326"/>
          </a:xfrm>
          <a:prstGeom prst="wedgeRoundRectCallout">
            <a:avLst>
              <a:gd name="adj1" fmla="val 46219"/>
              <a:gd name="adj2" fmla="val 69525"/>
              <a:gd name="adj3" fmla="val 16667"/>
            </a:avLst>
          </a:prstGeom>
          <a:solidFill>
            <a:schemeClr val="accent3">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Tìm hiểu thông tin mục 2.d, khai thác hình 8.5 và 8.6 để mô tả trận đại phá quân Thanh xâm lược năm 1789 của quân Tây Sơn.</a:t>
            </a:r>
            <a:endParaRPr lang="en-US" sz="24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2" name="Rectangle 1"/>
          <p:cNvSpPr/>
          <p:nvPr/>
        </p:nvSpPr>
        <p:spPr>
          <a:xfrm>
            <a:off x="1405721" y="341196"/>
            <a:ext cx="232011" cy="4558349"/>
          </a:xfrm>
          <a:prstGeom prst="rect">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1800">
              <a:latin typeface="Times New Roman" panose="02020603050405020304" pitchFamily="18" charset="0"/>
              <a:cs typeface="Times New Roman" panose="02020603050405020304" pitchFamily="18" charset="0"/>
            </a:endParaRPr>
          </a:p>
        </p:txBody>
      </p:sp>
      <p:sp>
        <p:nvSpPr>
          <p:cNvPr id="3" name="TextBox 2"/>
          <p:cNvSpPr txBox="1"/>
          <p:nvPr/>
        </p:nvSpPr>
        <p:spPr>
          <a:xfrm>
            <a:off x="1951630" y="204716"/>
            <a:ext cx="6810233" cy="1006429"/>
          </a:xfrm>
          <a:prstGeom prst="rect">
            <a:avLst/>
          </a:prstGeom>
          <a:noFill/>
          <a:ln>
            <a:solidFill>
              <a:schemeClr val="accent1">
                <a:lumMod val="90000"/>
              </a:schemeClr>
            </a:solidFill>
          </a:ln>
        </p:spPr>
        <p:txBody>
          <a:bodyPr wrap="square" rtlCol="0">
            <a:spAutoFit/>
          </a:bodyPr>
          <a:lstStyle/>
          <a:p>
            <a:pPr algn="just">
              <a:lnSpc>
                <a:spcPct val="110000"/>
              </a:lnSpc>
            </a:pPr>
            <a:r>
              <a:rPr lang="en-US" sz="1800">
                <a:latin typeface="Times New Roman" panose="02020603050405020304" pitchFamily="18" charset="0"/>
                <a:cs typeface="Times New Roman" panose="02020603050405020304" pitchFamily="18" charset="0"/>
              </a:rPr>
              <a:t>Ngày 25 – 1 – 1789 (đếm 30 Tết)</a:t>
            </a:r>
          </a:p>
          <a:p>
            <a:pPr algn="just">
              <a:lnSpc>
                <a:spcPct val="110000"/>
              </a:lnSpc>
            </a:pPr>
            <a:r>
              <a:rPr lang="en-US" sz="1800">
                <a:latin typeface="Times New Roman" panose="02020603050405020304" pitchFamily="18" charset="0"/>
                <a:cs typeface="Times New Roman" panose="02020603050405020304" pitchFamily="18" charset="0"/>
              </a:rPr>
              <a:t>Quân Tây Sơn vượt sông Gián Khẩu (sông Đáy), tiêu diệt đồn tiền tiêu của giặc.</a:t>
            </a:r>
          </a:p>
        </p:txBody>
      </p:sp>
      <p:sp>
        <p:nvSpPr>
          <p:cNvPr id="5" name="TextBox 4"/>
          <p:cNvSpPr txBox="1"/>
          <p:nvPr/>
        </p:nvSpPr>
        <p:spPr>
          <a:xfrm>
            <a:off x="1951630" y="1349645"/>
            <a:ext cx="6810233" cy="1006429"/>
          </a:xfrm>
          <a:prstGeom prst="rect">
            <a:avLst/>
          </a:prstGeom>
          <a:noFill/>
          <a:ln>
            <a:solidFill>
              <a:schemeClr val="accent1">
                <a:lumMod val="90000"/>
              </a:schemeClr>
            </a:solidFill>
          </a:ln>
        </p:spPr>
        <p:txBody>
          <a:bodyPr wrap="square" rtlCol="0">
            <a:spAutoFit/>
          </a:bodyPr>
          <a:lstStyle/>
          <a:p>
            <a:pPr algn="just">
              <a:lnSpc>
                <a:spcPct val="110000"/>
              </a:lnSpc>
            </a:pPr>
            <a:r>
              <a:rPr lang="en-US" sz="1800">
                <a:latin typeface="Times New Roman" panose="02020603050405020304" pitchFamily="18" charset="0"/>
                <a:cs typeface="Times New Roman" panose="02020603050405020304" pitchFamily="18" charset="0"/>
              </a:rPr>
              <a:t>Ngày 28 – 1 – 1789 (đếm mùng 3 Tết)</a:t>
            </a:r>
          </a:p>
          <a:p>
            <a:pPr algn="just">
              <a:lnSpc>
                <a:spcPct val="110000"/>
              </a:lnSpc>
            </a:pPr>
            <a:r>
              <a:rPr lang="en-US" sz="1800">
                <a:latin typeface="Times New Roman" panose="02020603050405020304" pitchFamily="18" charset="0"/>
                <a:cs typeface="Times New Roman" panose="02020603050405020304" pitchFamily="18" charset="0"/>
              </a:rPr>
              <a:t>Quân Tây Sơn vây đồn Hà Hồi (Thường Tín, Hà Nội). Quân Thanh bị đánh bất ngờ, hoảng sợ, hạ khí giới đầu hàng.</a:t>
            </a:r>
          </a:p>
        </p:txBody>
      </p:sp>
      <p:sp>
        <p:nvSpPr>
          <p:cNvPr id="6" name="TextBox 5"/>
          <p:cNvSpPr txBox="1"/>
          <p:nvPr/>
        </p:nvSpPr>
        <p:spPr>
          <a:xfrm>
            <a:off x="1951630" y="2494574"/>
            <a:ext cx="6810233" cy="2507866"/>
          </a:xfrm>
          <a:prstGeom prst="rect">
            <a:avLst/>
          </a:prstGeom>
          <a:noFill/>
          <a:ln>
            <a:solidFill>
              <a:schemeClr val="accent1">
                <a:lumMod val="90000"/>
              </a:schemeClr>
            </a:solidFill>
          </a:ln>
        </p:spPr>
        <p:txBody>
          <a:bodyPr wrap="square" rtlCol="0">
            <a:spAutoFit/>
          </a:bodyPr>
          <a:lstStyle/>
          <a:p>
            <a:pPr algn="just">
              <a:lnSpc>
                <a:spcPct val="110000"/>
              </a:lnSpc>
            </a:pPr>
            <a:r>
              <a:rPr lang="en-US" sz="1800">
                <a:latin typeface="Times New Roman" panose="02020603050405020304" pitchFamily="18" charset="0"/>
                <a:cs typeface="Times New Roman" panose="02020603050405020304" pitchFamily="18" charset="0"/>
              </a:rPr>
              <a:t>Ngày 30 – 1 – 1789 (mồng 5 Tết)</a:t>
            </a:r>
          </a:p>
          <a:p>
            <a:pPr algn="just">
              <a:lnSpc>
                <a:spcPct val="110000"/>
              </a:lnSpc>
            </a:pPr>
            <a:r>
              <a:rPr lang="en-US" sz="1800">
                <a:latin typeface="Times New Roman" panose="02020603050405020304" pitchFamily="18" charset="0"/>
                <a:cs typeface="Times New Roman" panose="02020603050405020304" pitchFamily="18" charset="0"/>
              </a:rPr>
              <a:t>- Sáng sớm, quân Tây Sơn dưới sự chỉ huy trực tiếp của Quang Trung tấn công đồn Ngọc Hồi (Thanh Trì, Hà Nội).</a:t>
            </a:r>
          </a:p>
          <a:p>
            <a:pPr algn="just">
              <a:lnSpc>
                <a:spcPct val="110000"/>
              </a:lnSpc>
            </a:pPr>
            <a:r>
              <a:rPr lang="en-US" sz="1800">
                <a:latin typeface="Times New Roman" panose="02020603050405020304" pitchFamily="18" charset="0"/>
                <a:cs typeface="Times New Roman" panose="02020603050405020304" pitchFamily="18" charset="0"/>
              </a:rPr>
              <a:t>- Cùng lúc đó, đạo quân của Đô đốc Long tấn công đồn Đống Đa.</a:t>
            </a:r>
          </a:p>
          <a:p>
            <a:pPr algn="just">
              <a:lnSpc>
                <a:spcPct val="110000"/>
              </a:lnSpc>
            </a:pPr>
            <a:r>
              <a:rPr lang="en-US" sz="1800">
                <a:latin typeface="Times New Roman" panose="02020603050405020304" pitchFamily="18" charset="0"/>
                <a:cs typeface="Times New Roman" panose="02020603050405020304" pitchFamily="18" charset="0"/>
              </a:rPr>
              <a:t>- Tướng giặc là Sầm Nghi Đống khiếp sợ, thắt cổ tự tử. Tôn Sĩ Nghị nghe tin đại bại cũng vội vã bỏ trốn.</a:t>
            </a:r>
          </a:p>
          <a:p>
            <a:pPr algn="just">
              <a:lnSpc>
                <a:spcPct val="110000"/>
              </a:lnSpc>
            </a:pPr>
            <a:r>
              <a:rPr lang="en-US" sz="1800">
                <a:latin typeface="Times New Roman" panose="02020603050405020304" pitchFamily="18" charset="0"/>
                <a:cs typeface="Times New Roman" panose="02020603050405020304" pitchFamily="18" charset="0"/>
              </a:rPr>
              <a:t>- Đến trưa, vua Quang Trung cùng đoàn quân chiến thắng tiến vào thành Thăng Long.</a:t>
            </a:r>
          </a:p>
        </p:txBody>
      </p:sp>
      <p:sp>
        <p:nvSpPr>
          <p:cNvPr id="4" name="TextBox 3"/>
          <p:cNvSpPr txBox="1"/>
          <p:nvPr/>
        </p:nvSpPr>
        <p:spPr>
          <a:xfrm>
            <a:off x="68241" y="478125"/>
            <a:ext cx="1132762" cy="452431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Sơ đồ diễn biến trận đại phá quân Thanh của quân Tây Sơn</a:t>
            </a:r>
          </a:p>
        </p:txBody>
      </p:sp>
      <p:cxnSp>
        <p:nvCxnSpPr>
          <p:cNvPr id="10" name="Straight Connector 9"/>
          <p:cNvCxnSpPr/>
          <p:nvPr/>
        </p:nvCxnSpPr>
        <p:spPr>
          <a:xfrm>
            <a:off x="1641144" y="1852859"/>
            <a:ext cx="26613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37732" y="3748507"/>
            <a:ext cx="266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41144" y="701822"/>
            <a:ext cx="266131"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7" name="Google Shape;1011;p34"/>
          <p:cNvSpPr txBox="1">
            <a:spLocks/>
          </p:cNvSpPr>
          <p:nvPr/>
        </p:nvSpPr>
        <p:spPr>
          <a:xfrm>
            <a:off x="120132" y="313235"/>
            <a:ext cx="4997303"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d) Đ</a:t>
            </a:r>
            <a:r>
              <a:rPr lang="vi-VN" sz="2400" b="1" i="1">
                <a:solidFill>
                  <a:schemeClr val="tx1"/>
                </a:solidFill>
                <a:latin typeface="Times New Roman" panose="02020603050405020304" pitchFamily="18" charset="0"/>
                <a:cs typeface="Times New Roman" panose="02020603050405020304" pitchFamily="18" charset="0"/>
              </a:rPr>
              <a:t>ại phá quân Thanh xâm lược</a:t>
            </a:r>
          </a:p>
        </p:txBody>
      </p:sp>
      <p:sp>
        <p:nvSpPr>
          <p:cNvPr id="2" name="Rectangle 1"/>
          <p:cNvSpPr/>
          <p:nvPr/>
        </p:nvSpPr>
        <p:spPr>
          <a:xfrm>
            <a:off x="191129" y="1054718"/>
            <a:ext cx="5584632" cy="2012859"/>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Vua </a:t>
            </a:r>
            <a:r>
              <a:rPr lang="vi-VN" sz="2400" b="1">
                <a:solidFill>
                  <a:srgbClr val="FF0000"/>
                </a:solidFill>
                <a:latin typeface="Times New Roman" panose="02020603050405020304" pitchFamily="18" charset="0"/>
                <a:cs typeface="Times New Roman" panose="02020603050405020304" pitchFamily="18" charset="0"/>
              </a:rPr>
              <a:t>Lê Chiêu Thống </a:t>
            </a:r>
            <a:r>
              <a:rPr lang="vi-VN" sz="2400">
                <a:latin typeface="Times New Roman" panose="02020603050405020304" pitchFamily="18" charset="0"/>
                <a:cs typeface="Times New Roman" panose="02020603050405020304" pitchFamily="18" charset="0"/>
              </a:rPr>
              <a:t>“thế cùng lực kiệt” </a:t>
            </a:r>
            <a:r>
              <a:rPr lang="vi-VN" sz="2400" b="1">
                <a:solidFill>
                  <a:srgbClr val="FF0000"/>
                </a:solidFill>
                <a:latin typeface="Times New Roman" panose="02020603050405020304" pitchFamily="18" charset="0"/>
                <a:cs typeface="Times New Roman" panose="02020603050405020304" pitchFamily="18" charset="0"/>
              </a:rPr>
              <a:t>cầu cứu nhà Thanh</a:t>
            </a:r>
            <a:r>
              <a:rPr lang="vi-VN" sz="2400">
                <a:latin typeface="Times New Roman" panose="02020603050405020304" pitchFamily="18" charset="0"/>
                <a:cs typeface="Times New Roman" panose="02020603050405020304" pitchFamily="18" charset="0"/>
              </a:rPr>
              <a:t>, nhân cơ hội này Tôn Sĩ Nghị chỉ huy </a:t>
            </a:r>
            <a:r>
              <a:rPr lang="vi-VN" sz="2400" b="1">
                <a:solidFill>
                  <a:srgbClr val="FF0000"/>
                </a:solidFill>
                <a:latin typeface="Times New Roman" panose="02020603050405020304" pitchFamily="18" charset="0"/>
                <a:cs typeface="Times New Roman" panose="02020603050405020304" pitchFamily="18" charset="0"/>
              </a:rPr>
              <a:t>29 vạn quân Thanh xâm lược nước ta</a:t>
            </a:r>
            <a:r>
              <a:rPr lang="vi-VN" sz="240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5846760" y="313235"/>
            <a:ext cx="3078876" cy="46216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32" y="29113"/>
            <a:ext cx="1066800" cy="1000125"/>
          </a:xfrm>
          <a:prstGeom prst="rect">
            <a:avLst/>
          </a:prstGeom>
        </p:spPr>
      </p:pic>
      <p:sp>
        <p:nvSpPr>
          <p:cNvPr id="3" name="Rectangle 2"/>
          <p:cNvSpPr/>
          <p:nvPr/>
        </p:nvSpPr>
        <p:spPr>
          <a:xfrm>
            <a:off x="226627" y="2970990"/>
            <a:ext cx="5584633" cy="2012859"/>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Quân Tây Sơn thực hiện </a:t>
            </a:r>
            <a:r>
              <a:rPr lang="vi-VN" sz="2400" b="1">
                <a:solidFill>
                  <a:srgbClr val="FF0000"/>
                </a:solidFill>
                <a:latin typeface="Times New Roman" panose="02020603050405020304" pitchFamily="18" charset="0"/>
                <a:cs typeface="Times New Roman" panose="02020603050405020304" pitchFamily="18" charset="0"/>
              </a:rPr>
              <a:t>kế sách “vườn không nhà trống</a:t>
            </a:r>
            <a:r>
              <a:rPr lang="vi-VN" sz="2400">
                <a:latin typeface="Times New Roman" panose="02020603050405020304" pitchFamily="18" charset="0"/>
                <a:cs typeface="Times New Roman" panose="02020603050405020304" pitchFamily="18" charset="0"/>
              </a:rPr>
              <a:t>”, rút khỏi Thăng Long, xây dựng tuyến phòng thủ Tam Điệp-Biện Sơn.</a:t>
            </a:r>
          </a:p>
        </p:txBody>
      </p:sp>
    </p:spTree>
    <p:extLst>
      <p:ext uri="{BB962C8B-B14F-4D97-AF65-F5344CB8AC3E}">
        <p14:creationId xmlns:p14="http://schemas.microsoft.com/office/powerpoint/2010/main" val="30719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9531388" y="-1120673"/>
            <a:ext cx="3158186" cy="3171383"/>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 name="Picture 82"/>
          <p:cNvPicPr>
            <a:picLocks noChangeAspect="1"/>
          </p:cNvPicPr>
          <p:nvPr/>
        </p:nvPicPr>
        <p:blipFill>
          <a:blip r:embed="rId3"/>
          <a:stretch>
            <a:fillRect/>
          </a:stretch>
        </p:blipFill>
        <p:spPr>
          <a:xfrm>
            <a:off x="338956" y="2019162"/>
            <a:ext cx="4747421" cy="2939220"/>
          </a:xfrm>
          <a:prstGeom prst="rect">
            <a:avLst/>
          </a:prstGeom>
        </p:spPr>
      </p:pic>
      <p:sp>
        <p:nvSpPr>
          <p:cNvPr id="5" name="Rectangle 4"/>
          <p:cNvSpPr/>
          <p:nvPr/>
        </p:nvSpPr>
        <p:spPr>
          <a:xfrm>
            <a:off x="338956" y="251613"/>
            <a:ext cx="8466558"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latin typeface="Times New Roman" panose="02020603050405020304" pitchFamily="18" charset="0"/>
                <a:cs typeface="Times New Roman" panose="02020603050405020304" pitchFamily="18" charset="0"/>
              </a:rPr>
              <a:t>BÀI 8 </a:t>
            </a:r>
          </a:p>
          <a:p>
            <a:pPr algn="ctr"/>
            <a:r>
              <a:rPr lang="en-US" sz="5400" b="1" cap="none" spc="0">
                <a:ln/>
                <a:solidFill>
                  <a:schemeClr val="accent4"/>
                </a:solidFill>
                <a:effectLst/>
                <a:latin typeface="Times New Roman" panose="02020603050405020304" pitchFamily="18" charset="0"/>
                <a:cs typeface="Times New Roman" panose="02020603050405020304" pitchFamily="18" charset="0"/>
              </a:rPr>
              <a:t>PHONG TRÀO TÂY SƠN</a:t>
            </a:r>
          </a:p>
        </p:txBody>
      </p:sp>
      <p:sp>
        <p:nvSpPr>
          <p:cNvPr id="7" name="TextBox 6"/>
          <p:cNvSpPr txBox="1"/>
          <p:nvPr/>
        </p:nvSpPr>
        <p:spPr>
          <a:xfrm>
            <a:off x="5550568" y="2390273"/>
            <a:ext cx="3110567" cy="523220"/>
          </a:xfrm>
          <a:prstGeom prst="rect">
            <a:avLst/>
          </a:prstGeom>
          <a:noFill/>
        </p:spPr>
        <p:txBody>
          <a:bodyPr wrap="square" rtlCol="0">
            <a:spAutoFit/>
          </a:bodyPr>
          <a:lstStyle/>
          <a:p>
            <a:r>
              <a:rPr lang="en-US" sz="2800" i="1" dirty="0" err="1">
                <a:latin typeface="Times New Roman" panose="02020603050405020304" pitchFamily="18" charset="0"/>
                <a:cs typeface="Times New Roman" panose="02020603050405020304" pitchFamily="18" charset="0"/>
              </a:rPr>
              <a:t>Thời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lượng</a:t>
            </a:r>
            <a:r>
              <a:rPr lang="en-US" sz="2800" i="1" dirty="0" smtClean="0">
                <a:latin typeface="Times New Roman" panose="02020603050405020304" pitchFamily="18" charset="0"/>
                <a:cs typeface="Times New Roman" panose="02020603050405020304" pitchFamily="18" charset="0"/>
              </a:rPr>
              <a:t>: 2 </a:t>
            </a:r>
            <a:r>
              <a:rPr lang="en-US" sz="2800" i="1" dirty="0" err="1" smtClean="0">
                <a:latin typeface="Times New Roman" panose="02020603050405020304" pitchFamily="18" charset="0"/>
                <a:cs typeface="Times New Roman" panose="02020603050405020304" pitchFamily="18" charset="0"/>
              </a:rPr>
              <a:t>tiết</a:t>
            </a:r>
            <a:r>
              <a:rPr lang="en-US" sz="2800" i="1" dirty="0" smtClean="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7" name="Google Shape;1011;p34"/>
          <p:cNvSpPr txBox="1">
            <a:spLocks/>
          </p:cNvSpPr>
          <p:nvPr/>
        </p:nvSpPr>
        <p:spPr>
          <a:xfrm>
            <a:off x="120132" y="313235"/>
            <a:ext cx="4997303"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i="1">
                <a:solidFill>
                  <a:schemeClr val="tx1"/>
                </a:solidFill>
                <a:latin typeface="Times New Roman" panose="02020603050405020304" pitchFamily="18" charset="0"/>
                <a:cs typeface="Times New Roman" panose="02020603050405020304" pitchFamily="18" charset="0"/>
              </a:rPr>
              <a:t>d) Đ</a:t>
            </a:r>
            <a:r>
              <a:rPr lang="vi-VN" sz="2400" b="1" i="1">
                <a:solidFill>
                  <a:schemeClr val="tx1"/>
                </a:solidFill>
                <a:latin typeface="Times New Roman" panose="02020603050405020304" pitchFamily="18" charset="0"/>
                <a:cs typeface="Times New Roman" panose="02020603050405020304" pitchFamily="18" charset="0"/>
              </a:rPr>
              <a:t>ại phá quân Thanh xâm lược</a:t>
            </a:r>
          </a:p>
        </p:txBody>
      </p:sp>
      <p:sp>
        <p:nvSpPr>
          <p:cNvPr id="2" name="Rectangle 1"/>
          <p:cNvSpPr/>
          <p:nvPr/>
        </p:nvSpPr>
        <p:spPr>
          <a:xfrm>
            <a:off x="191129" y="1054718"/>
            <a:ext cx="5584632" cy="1826462"/>
          </a:xfrm>
          <a:prstGeom prst="rect">
            <a:avLst/>
          </a:prstGeom>
        </p:spPr>
        <p:txBody>
          <a:bodyPr wrap="square">
            <a:spAutoFit/>
          </a:bodyPr>
          <a:lstStyle/>
          <a:p>
            <a:pPr algn="just">
              <a:lnSpc>
                <a:spcPct val="12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Tháng 12-1788, Nguyễn Huệ lên ngôi Hoàng đế lấy niên hiệu là Quang Trung, chỉ huy 5 đạo quân Tây Sơn tiến ra Thăng Long.</a:t>
            </a:r>
          </a:p>
        </p:txBody>
      </p:sp>
      <p:pic>
        <p:nvPicPr>
          <p:cNvPr id="5" name="Picture 4"/>
          <p:cNvPicPr>
            <a:picLocks noChangeAspect="1"/>
          </p:cNvPicPr>
          <p:nvPr/>
        </p:nvPicPr>
        <p:blipFill>
          <a:blip r:embed="rId3"/>
          <a:stretch>
            <a:fillRect/>
          </a:stretch>
        </p:blipFill>
        <p:spPr>
          <a:xfrm>
            <a:off x="5846760" y="313235"/>
            <a:ext cx="3078876" cy="46216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32" y="29113"/>
            <a:ext cx="1066800" cy="1000125"/>
          </a:xfrm>
          <a:prstGeom prst="rect">
            <a:avLst/>
          </a:prstGeom>
        </p:spPr>
      </p:pic>
      <p:sp>
        <p:nvSpPr>
          <p:cNvPr id="3" name="Rectangle 2"/>
          <p:cNvSpPr/>
          <p:nvPr/>
        </p:nvSpPr>
        <p:spPr>
          <a:xfrm>
            <a:off x="226627" y="2839924"/>
            <a:ext cx="5584633" cy="2269660"/>
          </a:xfrm>
          <a:prstGeom prst="rect">
            <a:avLst/>
          </a:prstGeom>
        </p:spPr>
        <p:txBody>
          <a:bodyPr wrap="square">
            <a:spAutoFit/>
          </a:bodyPr>
          <a:lstStyle/>
          <a:p>
            <a:pPr algn="just">
              <a:lnSpc>
                <a:spcPct val="12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Chỉ trong vòng </a:t>
            </a:r>
            <a:r>
              <a:rPr lang="vi-VN" sz="2400" b="1">
                <a:solidFill>
                  <a:srgbClr val="FF0000"/>
                </a:solidFill>
                <a:latin typeface="Times New Roman" panose="02020603050405020304" pitchFamily="18" charset="0"/>
                <a:cs typeface="Times New Roman" panose="02020603050405020304" pitchFamily="18" charset="0"/>
              </a:rPr>
              <a:t>5 ngày </a:t>
            </a:r>
            <a:r>
              <a:rPr lang="vi-VN" sz="2400">
                <a:latin typeface="Times New Roman" panose="02020603050405020304" pitchFamily="18" charset="0"/>
                <a:cs typeface="Times New Roman" panose="02020603050405020304" pitchFamily="18" charset="0"/>
              </a:rPr>
              <a:t>(từ đêm 30 đến ngày mồng 5 Tết Kỉ Dậu) qua các trận đánh lớn như: Hà Hồi, Ngọc Hồi, Đống Đa </a:t>
            </a:r>
            <a:r>
              <a:rPr lang="vi-VN" sz="2400" b="1">
                <a:solidFill>
                  <a:srgbClr val="FF0000"/>
                </a:solidFill>
                <a:latin typeface="Times New Roman" panose="02020603050405020304" pitchFamily="18" charset="0"/>
                <a:cs typeface="Times New Roman" panose="02020603050405020304" pitchFamily="18" charset="0"/>
              </a:rPr>
              <a:t>quân Tây Sơn đã quét sạch quân xâm lược</a:t>
            </a:r>
            <a:r>
              <a:rPr lang="vi-VN"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giải phóng đất nước</a:t>
            </a:r>
            <a:r>
              <a:rPr lang="vi-VN"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56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6" name="Google Shape;1011;p34"/>
          <p:cNvSpPr txBox="1">
            <a:spLocks/>
          </p:cNvSpPr>
          <p:nvPr/>
        </p:nvSpPr>
        <p:spPr>
          <a:xfrm>
            <a:off x="-2697" y="299587"/>
            <a:ext cx="9146697"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3. N</a:t>
            </a:r>
            <a:r>
              <a:rPr lang="vi-VN" sz="2400" b="1">
                <a:solidFill>
                  <a:srgbClr val="FF0000"/>
                </a:solidFill>
                <a:latin typeface="Times New Roman" panose="02020603050405020304" pitchFamily="18" charset="0"/>
                <a:cs typeface="Times New Roman" panose="02020603050405020304" pitchFamily="18" charset="0"/>
              </a:rPr>
              <a:t>guyên nhân thắng lợi và ý nghĩa lịch sử của phong trào Tây Sơn</a:t>
            </a:r>
          </a:p>
        </p:txBody>
      </p:sp>
      <p:grpSp>
        <p:nvGrpSpPr>
          <p:cNvPr id="6" name="Group 5"/>
          <p:cNvGrpSpPr/>
          <p:nvPr/>
        </p:nvGrpSpPr>
        <p:grpSpPr>
          <a:xfrm>
            <a:off x="6127845" y="1719619"/>
            <a:ext cx="2885314" cy="3469366"/>
            <a:chOff x="4497571" y="314557"/>
            <a:chExt cx="4275355" cy="4684564"/>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000" l="3833" r="90000"/>
                      </a14:imgEffect>
                    </a14:imgLayer>
                  </a14:imgProps>
                </a:ext>
              </a:extLst>
            </a:blip>
            <a:srcRect l="5592" r="49599"/>
            <a:stretch/>
          </p:blipFill>
          <p:spPr>
            <a:xfrm>
              <a:off x="4497571" y="314557"/>
              <a:ext cx="2880785" cy="4309539"/>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7750" l="49750" r="97250"/>
                      </a14:imgEffect>
                    </a14:imgLayer>
                  </a14:imgProps>
                </a:ext>
              </a:extLst>
            </a:blip>
            <a:srcRect l="53972" t="11015" r="5405"/>
            <a:stretch/>
          </p:blipFill>
          <p:spPr>
            <a:xfrm>
              <a:off x="6150913" y="1149113"/>
              <a:ext cx="2622013" cy="3850008"/>
            </a:xfrm>
            <a:prstGeom prst="rect">
              <a:avLst/>
            </a:prstGeom>
          </p:spPr>
        </p:pic>
      </p:grpSp>
      <p:pic>
        <p:nvPicPr>
          <p:cNvPr id="5" name="Picture 4"/>
          <p:cNvPicPr>
            <a:picLocks noChangeAspect="1"/>
          </p:cNvPicPr>
          <p:nvPr/>
        </p:nvPicPr>
        <p:blipFill>
          <a:blip r:embed="rId6"/>
          <a:stretch>
            <a:fillRect/>
          </a:stretch>
        </p:blipFill>
        <p:spPr>
          <a:xfrm>
            <a:off x="624313" y="2603668"/>
            <a:ext cx="5600348" cy="2319336"/>
          </a:xfrm>
          <a:prstGeom prst="rect">
            <a:avLst/>
          </a:prstGeom>
        </p:spPr>
      </p:pic>
      <p:sp>
        <p:nvSpPr>
          <p:cNvPr id="2" name="Rectangle 1"/>
          <p:cNvSpPr/>
          <p:nvPr/>
        </p:nvSpPr>
        <p:spPr>
          <a:xfrm>
            <a:off x="429903" y="1059181"/>
            <a:ext cx="8086300" cy="1532727"/>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ìm hiểu thông tin mục 3 và tư liệu 3 để trao đổi, thảo luận câu hỏi sau: hãy cho biết nguyên nhân thắng lợi và ý nghĩa lịch sử của phong trào Tây Sơn.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6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6" name="Google Shape;1011;p34"/>
          <p:cNvSpPr txBox="1">
            <a:spLocks/>
          </p:cNvSpPr>
          <p:nvPr/>
        </p:nvSpPr>
        <p:spPr>
          <a:xfrm>
            <a:off x="-2697" y="299587"/>
            <a:ext cx="9146697"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3. N</a:t>
            </a:r>
            <a:r>
              <a:rPr lang="vi-VN" sz="2400" b="1">
                <a:solidFill>
                  <a:srgbClr val="FF0000"/>
                </a:solidFill>
                <a:latin typeface="Times New Roman" panose="02020603050405020304" pitchFamily="18" charset="0"/>
                <a:cs typeface="Times New Roman" panose="02020603050405020304" pitchFamily="18" charset="0"/>
              </a:rPr>
              <a:t>guyên nhân thắng lợi và ý nghĩa lịch sử của phong trào Tây Sơn</a:t>
            </a:r>
          </a:p>
        </p:txBody>
      </p:sp>
      <p:sp>
        <p:nvSpPr>
          <p:cNvPr id="9" name="Rectangle 8"/>
          <p:cNvSpPr/>
          <p:nvPr/>
        </p:nvSpPr>
        <p:spPr>
          <a:xfrm>
            <a:off x="242962" y="2347440"/>
            <a:ext cx="2459295" cy="1004699"/>
          </a:xfrm>
          <a:prstGeom prst="rect">
            <a:avLst/>
          </a:prstGeom>
          <a:solidFill>
            <a:schemeClr val="accent5">
              <a:lumMod val="60000"/>
              <a:lumOff val="40000"/>
            </a:schemeClr>
          </a:solidFill>
        </p:spPr>
        <p:txBody>
          <a:bodyPr wrap="square">
            <a:spAutoFit/>
          </a:bodyPr>
          <a:lstStyle/>
          <a:p>
            <a:pPr algn="ctr">
              <a:lnSpc>
                <a:spcPct val="130000"/>
              </a:lnSpc>
            </a:pPr>
            <a:r>
              <a:rPr lang="vi-VN" sz="2400" b="1">
                <a:latin typeface="Times New Roman" panose="02020603050405020304" pitchFamily="18" charset="0"/>
                <a:cs typeface="Times New Roman" panose="02020603050405020304" pitchFamily="18" charset="0"/>
              </a:rPr>
              <a:t>* Nguyên nhân thắng lợi</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527"/>
            <a:ext cx="1066800" cy="1000125"/>
          </a:xfrm>
          <a:prstGeom prst="rect">
            <a:avLst/>
          </a:prstGeom>
        </p:spPr>
      </p:pic>
      <p:sp>
        <p:nvSpPr>
          <p:cNvPr id="13" name="Rectangle 12"/>
          <p:cNvSpPr/>
          <p:nvPr/>
        </p:nvSpPr>
        <p:spPr>
          <a:xfrm>
            <a:off x="4570651" y="1101612"/>
            <a:ext cx="4067033" cy="1532727"/>
          </a:xfrm>
          <a:prstGeom prst="rect">
            <a:avLst/>
          </a:prstGeom>
          <a:solidFill>
            <a:schemeClr val="accent5">
              <a:lumMod val="20000"/>
              <a:lumOff val="80000"/>
            </a:schemeClr>
          </a:solidFill>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Tinh thần yêu nước, sự đồng lòng và ý chí chiến đấu dũng cảm của nhân dân ta.</a:t>
            </a:r>
          </a:p>
        </p:txBody>
      </p:sp>
      <p:sp>
        <p:nvSpPr>
          <p:cNvPr id="14" name="Rectangle 13"/>
          <p:cNvSpPr/>
          <p:nvPr/>
        </p:nvSpPr>
        <p:spPr>
          <a:xfrm>
            <a:off x="4570650" y="3232971"/>
            <a:ext cx="4067033" cy="1532727"/>
          </a:xfrm>
          <a:prstGeom prst="rect">
            <a:avLst/>
          </a:prstGeom>
          <a:solidFill>
            <a:schemeClr val="accent5">
              <a:lumMod val="20000"/>
              <a:lumOff val="80000"/>
            </a:schemeClr>
          </a:solidFill>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Sự lãnh đạo tài tình, sáng suốt của vua Quang Trung-Nguyễn Huệ và bộ chỉ huy nghĩa quân.</a:t>
            </a:r>
          </a:p>
        </p:txBody>
      </p:sp>
      <p:cxnSp>
        <p:nvCxnSpPr>
          <p:cNvPr id="11" name="Straight Arrow Connector 10"/>
          <p:cNvCxnSpPr/>
          <p:nvPr/>
        </p:nvCxnSpPr>
        <p:spPr>
          <a:xfrm flipV="1">
            <a:off x="2702257" y="1657095"/>
            <a:ext cx="1719618" cy="11711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2702257" y="2849789"/>
            <a:ext cx="1821977" cy="7663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38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46" name="Google Shape;1011;p34"/>
          <p:cNvSpPr txBox="1">
            <a:spLocks/>
          </p:cNvSpPr>
          <p:nvPr/>
        </p:nvSpPr>
        <p:spPr>
          <a:xfrm>
            <a:off x="-2697" y="299587"/>
            <a:ext cx="9146697"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3. N</a:t>
            </a:r>
            <a:r>
              <a:rPr lang="vi-VN" sz="2400" b="1">
                <a:solidFill>
                  <a:srgbClr val="FF0000"/>
                </a:solidFill>
                <a:latin typeface="Times New Roman" panose="02020603050405020304" pitchFamily="18" charset="0"/>
                <a:cs typeface="Times New Roman" panose="02020603050405020304" pitchFamily="18" charset="0"/>
              </a:rPr>
              <a:t>guyên nhân thắng lợi và ý nghĩa lịch sử của phong trào Tây Sơn</a:t>
            </a:r>
          </a:p>
        </p:txBody>
      </p:sp>
      <p:sp>
        <p:nvSpPr>
          <p:cNvPr id="9" name="Rectangle 8"/>
          <p:cNvSpPr/>
          <p:nvPr/>
        </p:nvSpPr>
        <p:spPr>
          <a:xfrm>
            <a:off x="150126" y="2398702"/>
            <a:ext cx="1897038" cy="1052596"/>
          </a:xfrm>
          <a:prstGeom prst="rect">
            <a:avLst/>
          </a:prstGeom>
          <a:solidFill>
            <a:schemeClr val="accent6">
              <a:lumMod val="60000"/>
              <a:lumOff val="40000"/>
            </a:schemeClr>
          </a:solidFill>
        </p:spPr>
        <p:txBody>
          <a:bodyPr wrap="square">
            <a:spAutoFit/>
          </a:bodyPr>
          <a:lstStyle/>
          <a:p>
            <a:pPr algn="ctr">
              <a:lnSpc>
                <a:spcPct val="130000"/>
              </a:lnSpc>
            </a:pPr>
            <a:r>
              <a:rPr lang="vi-VN" sz="2400" b="1">
                <a:latin typeface="Times New Roman" panose="02020603050405020304" pitchFamily="18" charset="0"/>
                <a:cs typeface="Times New Roman" panose="02020603050405020304" pitchFamily="18" charset="0"/>
              </a:rPr>
              <a:t>* Ý nghĩa lịch sử</a:t>
            </a:r>
          </a:p>
        </p:txBody>
      </p:sp>
      <p:sp>
        <p:nvSpPr>
          <p:cNvPr id="5" name="Rectangle 4"/>
          <p:cNvSpPr/>
          <p:nvPr/>
        </p:nvSpPr>
        <p:spPr>
          <a:xfrm>
            <a:off x="2674961" y="873815"/>
            <a:ext cx="6100547" cy="1311128"/>
          </a:xfrm>
          <a:prstGeom prst="rect">
            <a:avLst/>
          </a:prstGeom>
          <a:ln>
            <a:solidFill>
              <a:schemeClr val="accent6">
                <a:lumMod val="75000"/>
              </a:schemeClr>
            </a:solidFill>
            <a:prstDash val="lgDashDotDot"/>
          </a:ln>
        </p:spPr>
        <p:txBody>
          <a:bodyPr wrap="square">
            <a:spAutoFit/>
          </a:bodyPr>
          <a:lstStyle/>
          <a:p>
            <a:pPr algn="just">
              <a:lnSpc>
                <a:spcPct val="110000"/>
              </a:lnSpc>
            </a:pPr>
            <a:r>
              <a:rPr lang="vi-VN" sz="2400">
                <a:latin typeface="Times New Roman" panose="02020603050405020304" pitchFamily="18" charset="0"/>
                <a:cs typeface="Times New Roman" panose="02020603050405020304" pitchFamily="18" charset="0"/>
              </a:rPr>
              <a:t>Lật đổ các chính quyền phong kiến Trịnh, Nguyễn, xóa bỏ tình trạng chia cắt Đàng Trong-Đàng Ngoài.</a:t>
            </a:r>
          </a:p>
        </p:txBody>
      </p:sp>
      <p:sp>
        <p:nvSpPr>
          <p:cNvPr id="6" name="Rectangle 5"/>
          <p:cNvSpPr/>
          <p:nvPr/>
        </p:nvSpPr>
        <p:spPr>
          <a:xfrm>
            <a:off x="2674961" y="2360732"/>
            <a:ext cx="6100547" cy="904863"/>
          </a:xfrm>
          <a:prstGeom prst="rect">
            <a:avLst/>
          </a:prstGeom>
          <a:ln>
            <a:solidFill>
              <a:schemeClr val="accent6">
                <a:lumMod val="75000"/>
              </a:schemeClr>
            </a:solidFill>
            <a:prstDash val="lgDashDotDot"/>
          </a:ln>
        </p:spPr>
        <p:txBody>
          <a:bodyPr wrap="square">
            <a:spAutoFit/>
          </a:bodyPr>
          <a:lstStyle/>
          <a:p>
            <a:pPr algn="just">
              <a:lnSpc>
                <a:spcPct val="110000"/>
              </a:lnSpc>
            </a:pPr>
            <a:r>
              <a:rPr lang="vi-VN" sz="2400">
                <a:latin typeface="Times New Roman" panose="02020603050405020304" pitchFamily="18" charset="0"/>
                <a:cs typeface="Times New Roman" panose="02020603050405020304" pitchFamily="18" charset="0"/>
              </a:rPr>
              <a:t>Đặt cơ sở cho việc khôi phục nền thống nhất quốc gia.</a:t>
            </a:r>
          </a:p>
        </p:txBody>
      </p:sp>
      <p:sp>
        <p:nvSpPr>
          <p:cNvPr id="7" name="Rectangle 6"/>
          <p:cNvSpPr/>
          <p:nvPr/>
        </p:nvSpPr>
        <p:spPr>
          <a:xfrm>
            <a:off x="2674961" y="3451298"/>
            <a:ext cx="6100547" cy="1311128"/>
          </a:xfrm>
          <a:prstGeom prst="rect">
            <a:avLst/>
          </a:prstGeom>
          <a:ln>
            <a:solidFill>
              <a:schemeClr val="accent6">
                <a:lumMod val="75000"/>
              </a:schemeClr>
            </a:solidFill>
            <a:prstDash val="lgDashDotDot"/>
          </a:ln>
        </p:spPr>
        <p:txBody>
          <a:bodyPr wrap="square">
            <a:spAutoFit/>
          </a:bodyPr>
          <a:lstStyle/>
          <a:p>
            <a:pPr algn="just">
              <a:lnSpc>
                <a:spcPct val="110000"/>
              </a:lnSpc>
            </a:pPr>
            <a:r>
              <a:rPr lang="vi-VN" sz="2400">
                <a:latin typeface="Times New Roman" panose="02020603050405020304" pitchFamily="18" charset="0"/>
                <a:cs typeface="Times New Roman" panose="02020603050405020304" pitchFamily="18" charset="0"/>
              </a:rPr>
              <a:t>Đánh tan các cuộc xâm lược của quân Xiêm-Thanh, bảo vệ vững chắc nền độc lập dân tộc và chủ quyền lãnh thổ của Tổ quốc.</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2527"/>
            <a:ext cx="1066800" cy="1000125"/>
          </a:xfrm>
          <a:prstGeom prst="rect">
            <a:avLst/>
          </a:prstGeom>
        </p:spPr>
      </p:pic>
      <p:cxnSp>
        <p:nvCxnSpPr>
          <p:cNvPr id="3" name="Straight Arrow Connector 2"/>
          <p:cNvCxnSpPr>
            <a:stCxn id="9" idx="3"/>
          </p:cNvCxnSpPr>
          <p:nvPr/>
        </p:nvCxnSpPr>
        <p:spPr>
          <a:xfrm flipV="1">
            <a:off x="2047164" y="1542197"/>
            <a:ext cx="464024" cy="138280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p:cNvCxnSpPr>
            <a:stCxn id="9" idx="3"/>
          </p:cNvCxnSpPr>
          <p:nvPr/>
        </p:nvCxnSpPr>
        <p:spPr>
          <a:xfrm>
            <a:off x="2047164" y="2925000"/>
            <a:ext cx="464024"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3"/>
          </p:cNvCxnSpPr>
          <p:nvPr/>
        </p:nvCxnSpPr>
        <p:spPr>
          <a:xfrm>
            <a:off x="2047164" y="2925000"/>
            <a:ext cx="464024" cy="126486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59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2" name="Rectangle 1"/>
          <p:cNvSpPr/>
          <p:nvPr/>
        </p:nvSpPr>
        <p:spPr>
          <a:xfrm>
            <a:off x="2961565" y="1606299"/>
            <a:ext cx="5936776" cy="2973122"/>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Nhóm 1,2,3: Đánh giá của em về vai trò của Quang Trung-Nguyễn Huệ trong phong trào Tây Sơn và lịch sử dân tộc.</a:t>
            </a:r>
          </a:p>
          <a:p>
            <a:pPr algn="just">
              <a:lnSpc>
                <a:spcPct val="130000"/>
              </a:lnSpc>
            </a:pPr>
            <a:r>
              <a:rPr lang="vi-VN" sz="2400">
                <a:latin typeface="Times New Roman" panose="02020603050405020304" pitchFamily="18" charset="0"/>
                <a:cs typeface="Times New Roman" panose="02020603050405020304" pitchFamily="18" charset="0"/>
              </a:rPr>
              <a:t>- Nhóm 4,5,6: Em hiểu như thế nào về câu thơ:</a:t>
            </a:r>
          </a:p>
          <a:p>
            <a:pPr algn="just">
              <a:lnSpc>
                <a:spcPct val="130000"/>
              </a:lnSpc>
            </a:pPr>
            <a:r>
              <a:rPr lang="vi-VN" sz="240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Mà nay áo vải cờ đào</a:t>
            </a:r>
          </a:p>
          <a:p>
            <a:pPr algn="just">
              <a:lnSpc>
                <a:spcPct val="130000"/>
              </a:lnSpc>
            </a:pPr>
            <a:r>
              <a:rPr lang="vi-VN" sz="2400" i="1">
                <a:latin typeface="Times New Roman" panose="02020603050405020304" pitchFamily="18" charset="0"/>
                <a:cs typeface="Times New Roman" panose="02020603050405020304" pitchFamily="18" charset="0"/>
              </a:rPr>
              <a:t>Giúp dân xây dựng xiết bao công trình</a:t>
            </a:r>
          </a:p>
        </p:txBody>
      </p:sp>
      <p:pic>
        <p:nvPicPr>
          <p:cNvPr id="3" name="Picture 2"/>
          <p:cNvPicPr>
            <a:picLocks noChangeAspect="1"/>
          </p:cNvPicPr>
          <p:nvPr/>
        </p:nvPicPr>
        <p:blipFill>
          <a:blip r:embed="rId5"/>
          <a:stretch>
            <a:fillRect/>
          </a:stretch>
        </p:blipFill>
        <p:spPr>
          <a:xfrm>
            <a:off x="154874" y="115704"/>
            <a:ext cx="2956816" cy="1780186"/>
          </a:xfrm>
          <a:prstGeom prst="rect">
            <a:avLst/>
          </a:prstGeom>
        </p:spPr>
      </p:pic>
      <p:pic>
        <p:nvPicPr>
          <p:cNvPr id="4"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874" y="2015603"/>
            <a:ext cx="1244981" cy="700302"/>
          </a:xfrm>
          <a:prstGeom prst="rect">
            <a:avLst/>
          </a:prstGeom>
        </p:spPr>
      </p:pic>
    </p:spTree>
    <p:extLst>
      <p:ext uri="{BB962C8B-B14F-4D97-AF65-F5344CB8AC3E}">
        <p14:creationId xmlns:p14="http://schemas.microsoft.com/office/powerpoint/2010/main" val="337782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Rectangle 1"/>
          <p:cNvSpPr/>
          <p:nvPr/>
        </p:nvSpPr>
        <p:spPr>
          <a:xfrm>
            <a:off x="300251" y="276623"/>
            <a:ext cx="8679976" cy="1052596"/>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V</a:t>
            </a:r>
            <a:r>
              <a:rPr lang="vi-VN" sz="2400" b="1">
                <a:latin typeface="Times New Roman" panose="02020603050405020304" pitchFamily="18" charset="0"/>
                <a:cs typeface="Times New Roman" panose="02020603050405020304" pitchFamily="18" charset="0"/>
              </a:rPr>
              <a:t>ai trò của Quang Trung-Nguyễn Huệ trong phong trào Tây Sơn và lịch sử dân tộc</a:t>
            </a:r>
            <a:r>
              <a:rPr lang="en-US" sz="2400" b="1">
                <a:latin typeface="Times New Roman" panose="02020603050405020304" pitchFamily="18" charset="0"/>
                <a:cs typeface="Times New Roman" panose="02020603050405020304" pitchFamily="18" charset="0"/>
              </a:rPr>
              <a:t>:</a:t>
            </a:r>
            <a:endParaRPr lang="en-US" sz="2400" b="1"/>
          </a:p>
        </p:txBody>
      </p:sp>
      <p:sp>
        <p:nvSpPr>
          <p:cNvPr id="5" name="Rectangle 4"/>
          <p:cNvSpPr/>
          <p:nvPr/>
        </p:nvSpPr>
        <p:spPr>
          <a:xfrm>
            <a:off x="368489" y="1619490"/>
            <a:ext cx="8543499" cy="2973122"/>
          </a:xfrm>
          <a:prstGeom prst="rect">
            <a:avLst/>
          </a:prstGeom>
          <a:ln>
            <a:solidFill>
              <a:srgbClr val="FF0000"/>
            </a:solidFill>
            <a:prstDash val="lgDash"/>
          </a:ln>
        </p:spPr>
        <p:txBody>
          <a:bodyPr wrap="square">
            <a:spAutoFit/>
          </a:bodyPr>
          <a:lstStyle/>
          <a:p>
            <a:pPr algn="just">
              <a:lnSpc>
                <a:spcPct val="130000"/>
              </a:lnSpc>
            </a:pPr>
            <a:r>
              <a:rPr lang="vi-VN" sz="2400" b="1">
                <a:solidFill>
                  <a:srgbClr val="FF0000"/>
                </a:solidFill>
                <a:latin typeface="Times New Roman" panose="02020603050405020304" pitchFamily="18" charset="0"/>
                <a:cs typeface="Times New Roman" panose="02020603050405020304" pitchFamily="18" charset="0"/>
              </a:rPr>
              <a:t>+ Đối với phong trào Tây Sơn: </a:t>
            </a:r>
            <a:r>
              <a:rPr lang="vi-VN" sz="2400">
                <a:latin typeface="Times New Roman" panose="02020603050405020304" pitchFamily="18" charset="0"/>
                <a:cs typeface="Times New Roman" panose="02020603050405020304" pitchFamily="18" charset="0"/>
              </a:rPr>
              <a:t>Vua Quang Trung-Nguyễn Huệ có những đóng góp to lớn, </a:t>
            </a:r>
            <a:r>
              <a:rPr lang="vi-VN" sz="2400">
                <a:solidFill>
                  <a:srgbClr val="FF0000"/>
                </a:solidFill>
                <a:latin typeface="Times New Roman" panose="02020603050405020304" pitchFamily="18" charset="0"/>
                <a:cs typeface="Times New Roman" panose="02020603050405020304" pitchFamily="18" charset="0"/>
              </a:rPr>
              <a:t>trực tiếp chỉ huy</a:t>
            </a:r>
            <a:r>
              <a:rPr lang="vi-VN" sz="2400">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lãnh đạo cao nhất </a:t>
            </a:r>
            <a:r>
              <a:rPr lang="vi-VN" sz="2400">
                <a:latin typeface="Times New Roman" panose="02020603050405020304" pitchFamily="18" charset="0"/>
                <a:cs typeface="Times New Roman" panose="02020603050405020304" pitchFamily="18" charset="0"/>
              </a:rPr>
              <a:t>của phong trào; </a:t>
            </a:r>
            <a:r>
              <a:rPr lang="vi-VN" sz="2400">
                <a:solidFill>
                  <a:srgbClr val="FF0000"/>
                </a:solidFill>
                <a:latin typeface="Times New Roman" panose="02020603050405020304" pitchFamily="18" charset="0"/>
                <a:cs typeface="Times New Roman" panose="02020603050405020304" pitchFamily="18" charset="0"/>
              </a:rPr>
              <a:t>đề ra đường lối chiến lược</a:t>
            </a:r>
            <a:r>
              <a:rPr lang="vi-VN" sz="2400">
                <a:latin typeface="Times New Roman" panose="02020603050405020304" pitchFamily="18" charset="0"/>
                <a:cs typeface="Times New Roman" panose="02020603050405020304" pitchFamily="18" charset="0"/>
              </a:rPr>
              <a:t>, chiến thuật đúng đắn, sáng tạo, mưu trí, dũng cảm đã </a:t>
            </a:r>
            <a:r>
              <a:rPr lang="vi-VN" sz="2400">
                <a:solidFill>
                  <a:srgbClr val="FF0000"/>
                </a:solidFill>
                <a:latin typeface="Times New Roman" panose="02020603050405020304" pitchFamily="18" charset="0"/>
                <a:cs typeface="Times New Roman" panose="02020603050405020304" pitchFamily="18" charset="0"/>
              </a:rPr>
              <a:t>lật đổ được các tập đoàn phong kiến </a:t>
            </a:r>
            <a:r>
              <a:rPr lang="vi-VN" sz="2400">
                <a:latin typeface="Times New Roman" panose="02020603050405020304" pitchFamily="18" charset="0"/>
                <a:cs typeface="Times New Roman" panose="02020603050405020304" pitchFamily="18" charset="0"/>
              </a:rPr>
              <a:t>Trịnh-Nguyễn, thống nhất đất nước, </a:t>
            </a:r>
            <a:r>
              <a:rPr lang="vi-VN" sz="2400">
                <a:solidFill>
                  <a:srgbClr val="FF0000"/>
                </a:solidFill>
                <a:latin typeface="Times New Roman" panose="02020603050405020304" pitchFamily="18" charset="0"/>
                <a:cs typeface="Times New Roman" panose="02020603050405020304" pitchFamily="18" charset="0"/>
              </a:rPr>
              <a:t>đánh bại quân xâm lược </a:t>
            </a:r>
            <a:r>
              <a:rPr lang="vi-VN" sz="2400">
                <a:latin typeface="Times New Roman" panose="02020603050405020304" pitchFamily="18" charset="0"/>
                <a:cs typeface="Times New Roman" panose="02020603050405020304" pitchFamily="18" charset="0"/>
              </a:rPr>
              <a:t>Xiêm, Thanh để bảo vệ Tổ quốc…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48"/>
            <a:ext cx="1066800" cy="1000125"/>
          </a:xfrm>
          <a:prstGeom prst="rect">
            <a:avLst/>
          </a:prstGeom>
        </p:spPr>
      </p:pic>
      <p:sp>
        <p:nvSpPr>
          <p:cNvPr id="4" name="Rectangle 3"/>
          <p:cNvSpPr/>
          <p:nvPr/>
        </p:nvSpPr>
        <p:spPr>
          <a:xfrm>
            <a:off x="300250" y="1619490"/>
            <a:ext cx="8611738" cy="2973122"/>
          </a:xfrm>
          <a:prstGeom prst="rect">
            <a:avLst/>
          </a:prstGeom>
          <a:ln>
            <a:solidFill>
              <a:srgbClr val="FF0000"/>
            </a:solidFill>
            <a:prstDash val="dash"/>
          </a:ln>
        </p:spPr>
        <p:txBody>
          <a:bodyPr wrap="square">
            <a:spAutoFit/>
          </a:bodyPr>
          <a:lstStyle/>
          <a:p>
            <a:pPr algn="just">
              <a:lnSpc>
                <a:spcPct val="130000"/>
              </a:lnSpc>
            </a:pPr>
            <a:r>
              <a:rPr lang="vi-VN" sz="2400" b="1">
                <a:solidFill>
                  <a:srgbClr val="FF0000"/>
                </a:solidFill>
                <a:latin typeface="Times New Roman" panose="02020603050405020304" pitchFamily="18" charset="0"/>
                <a:cs typeface="Times New Roman" panose="02020603050405020304" pitchFamily="18" charset="0"/>
              </a:rPr>
              <a:t>+ Đối với lịch sử dân tộc: </a:t>
            </a:r>
            <a:r>
              <a:rPr lang="vi-VN" sz="2400">
                <a:latin typeface="Times New Roman" panose="02020603050405020304" pitchFamily="18" charset="0"/>
                <a:cs typeface="Times New Roman" panose="02020603050405020304" pitchFamily="18" charset="0"/>
              </a:rPr>
              <a:t>Vua </a:t>
            </a:r>
            <a:r>
              <a:rPr lang="vi-VN" sz="2400">
                <a:solidFill>
                  <a:srgbClr val="FF0000"/>
                </a:solidFill>
                <a:latin typeface="Times New Roman" panose="02020603050405020304" pitchFamily="18" charset="0"/>
                <a:cs typeface="Times New Roman" panose="02020603050405020304" pitchFamily="18" charset="0"/>
              </a:rPr>
              <a:t>Quang Trung được xem là thiên tài quân sự</a:t>
            </a:r>
            <a:r>
              <a:rPr lang="vi-VN" sz="2400">
                <a:latin typeface="Times New Roman" panose="02020603050405020304" pitchFamily="18" charset="0"/>
                <a:cs typeface="Times New Roman" panose="02020603050405020304" pitchFamily="18" charset="0"/>
              </a:rPr>
              <a:t>, đã có công rất lớn đối với lịch sử dân tộc trong quá trình đấu tranh chống ngoại xâm để bảo vệ Tổ quốc. Chính vì tưởng nhớ công lao của ông, nhân dân đã xây dựng di tích và lập đền thờ ở nhiều nơi: Bảo Tàng Quang Trung, Di tích Gò Đống Đa (Hà Nội), tên trường học, tên đường khắp nơi trong cả nước...</a:t>
            </a:r>
          </a:p>
        </p:txBody>
      </p:sp>
    </p:spTree>
    <p:extLst>
      <p:ext uri="{BB962C8B-B14F-4D97-AF65-F5344CB8AC3E}">
        <p14:creationId xmlns:p14="http://schemas.microsoft.com/office/powerpoint/2010/main" val="31976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494" name="Rectangle 493"/>
          <p:cNvSpPr/>
          <p:nvPr/>
        </p:nvSpPr>
        <p:spPr>
          <a:xfrm>
            <a:off x="3872552" y="418375"/>
            <a:ext cx="5053083" cy="1532727"/>
          </a:xfrm>
          <a:prstGeom prst="rect">
            <a:avLst/>
          </a:prstGeom>
        </p:spPr>
        <p:txBody>
          <a:bodyPr wrap="square">
            <a:spAutoFit/>
          </a:bodyPr>
          <a:lstStyle/>
          <a:p>
            <a:pPr algn="just">
              <a:lnSpc>
                <a:spcPct val="130000"/>
              </a:lnSpc>
            </a:pPr>
            <a:r>
              <a:rPr lang="en-US" sz="2400" b="1">
                <a:latin typeface="Times New Roman" panose="02020603050405020304" pitchFamily="18" charset="0"/>
                <a:cs typeface="Times New Roman" panose="02020603050405020304" pitchFamily="18" charset="0"/>
              </a:rPr>
              <a:t>C</a:t>
            </a:r>
            <a:r>
              <a:rPr lang="vi-VN" sz="2400" b="1">
                <a:latin typeface="Times New Roman" panose="02020603050405020304" pitchFamily="18" charset="0"/>
                <a:cs typeface="Times New Roman" panose="02020603050405020304" pitchFamily="18" charset="0"/>
              </a:rPr>
              <a:t>âu thơ:</a:t>
            </a:r>
            <a:r>
              <a:rPr lang="en-US" sz="2400" b="1">
                <a:latin typeface="Times New Roman" panose="02020603050405020304" pitchFamily="18" charset="0"/>
                <a:cs typeface="Times New Roman" panose="02020603050405020304" pitchFamily="18" charset="0"/>
              </a:rPr>
              <a:t> </a:t>
            </a:r>
          </a:p>
          <a:p>
            <a:pPr algn="ctr">
              <a:lnSpc>
                <a:spcPct val="130000"/>
              </a:lnSpc>
            </a:pPr>
            <a:r>
              <a:rPr lang="vi-VN" sz="2400" i="1">
                <a:latin typeface="Times New Roman" panose="02020603050405020304" pitchFamily="18" charset="0"/>
                <a:cs typeface="Times New Roman" panose="02020603050405020304" pitchFamily="18" charset="0"/>
              </a:rPr>
              <a:t>Mà nay áo vải cờ đào</a:t>
            </a:r>
          </a:p>
          <a:p>
            <a:pPr algn="ctr">
              <a:lnSpc>
                <a:spcPct val="130000"/>
              </a:lnSpc>
            </a:pPr>
            <a:r>
              <a:rPr lang="vi-VN" sz="2400" i="1">
                <a:latin typeface="Times New Roman" panose="02020603050405020304" pitchFamily="18" charset="0"/>
                <a:cs typeface="Times New Roman" panose="02020603050405020304" pitchFamily="18" charset="0"/>
              </a:rPr>
              <a:t>Giúp dân xây dựng xiết bao công trình</a:t>
            </a:r>
            <a:r>
              <a:rPr lang="en-US" sz="2400" i="1">
                <a:latin typeface="Times New Roman" panose="02020603050405020304" pitchFamily="18" charset="0"/>
                <a:cs typeface="Times New Roman" panose="02020603050405020304" pitchFamily="18" charset="0"/>
              </a:rPr>
              <a:t> </a:t>
            </a:r>
          </a:p>
        </p:txBody>
      </p:sp>
      <p:sp>
        <p:nvSpPr>
          <p:cNvPr id="4" name="Rectangle 3"/>
          <p:cNvSpPr/>
          <p:nvPr/>
        </p:nvSpPr>
        <p:spPr>
          <a:xfrm>
            <a:off x="3806019" y="2540728"/>
            <a:ext cx="5186148" cy="2492990"/>
          </a:xfrm>
          <a:prstGeom prst="rect">
            <a:avLst/>
          </a:prstGeom>
          <a:ln>
            <a:solidFill>
              <a:schemeClr val="accent1">
                <a:lumMod val="75000"/>
              </a:schemeClr>
            </a:solidFill>
            <a:prstDash val="lgDash"/>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Có nghĩa là: </a:t>
            </a:r>
            <a:r>
              <a:rPr lang="vi-VN" sz="2400" b="1">
                <a:solidFill>
                  <a:srgbClr val="FF0000"/>
                </a:solidFill>
                <a:latin typeface="Times New Roman" panose="02020603050405020304" pitchFamily="18" charset="0"/>
                <a:cs typeface="Times New Roman" panose="02020603050405020304" pitchFamily="18" charset="0"/>
              </a:rPr>
              <a:t>Quang Trung là người anh hùng </a:t>
            </a:r>
            <a:r>
              <a:rPr lang="vi-VN" sz="2400">
                <a:latin typeface="Times New Roman" panose="02020603050405020304" pitchFamily="18" charset="0"/>
                <a:cs typeface="Times New Roman" panose="02020603050405020304" pitchFamily="18" charset="0"/>
              </a:rPr>
              <a:t>nông dân, </a:t>
            </a:r>
            <a:r>
              <a:rPr lang="vi-VN" sz="2400" b="1">
                <a:solidFill>
                  <a:srgbClr val="FF0000"/>
                </a:solidFill>
                <a:latin typeface="Times New Roman" panose="02020603050405020304" pitchFamily="18" charset="0"/>
                <a:cs typeface="Times New Roman" panose="02020603050405020304" pitchFamily="18" charset="0"/>
              </a:rPr>
              <a:t>xuất thân từ nông dân</a:t>
            </a:r>
            <a:r>
              <a:rPr lang="vi-VN" sz="2400">
                <a:latin typeface="Times New Roman" panose="02020603050405020304" pitchFamily="18" charset="0"/>
                <a:cs typeface="Times New Roman" panose="02020603050405020304" pitchFamily="18" charset="0"/>
              </a:rPr>
              <a:t>, đứng lên phất cờ khởi nghĩa, được nhân dân ủng hộ…</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đã có công lao to lớn đối với đất nước, dân tộc.</a:t>
            </a:r>
          </a:p>
        </p:txBody>
      </p:sp>
      <p:sp>
        <p:nvSpPr>
          <p:cNvPr id="5" name="Down Arrow 4"/>
          <p:cNvSpPr/>
          <p:nvPr/>
        </p:nvSpPr>
        <p:spPr>
          <a:xfrm>
            <a:off x="6332561" y="1951102"/>
            <a:ext cx="286603" cy="491848"/>
          </a:xfrm>
          <a:prstGeom prst="downArrow">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49070" y="788270"/>
            <a:ext cx="3739487" cy="2362500"/>
            <a:chOff x="249070" y="788270"/>
            <a:chExt cx="3739487" cy="2362500"/>
          </a:xfrm>
        </p:grpSpPr>
        <p:pic>
          <p:nvPicPr>
            <p:cNvPr id="6" name="Picture 5"/>
            <p:cNvPicPr>
              <a:picLocks noChangeAspect="1"/>
            </p:cNvPicPr>
            <p:nvPr/>
          </p:nvPicPr>
          <p:blipFill>
            <a:blip r:embed="rId3"/>
            <a:stretch>
              <a:fillRect/>
            </a:stretch>
          </p:blipFill>
          <p:spPr>
            <a:xfrm>
              <a:off x="249070" y="788270"/>
              <a:ext cx="3490417" cy="1962390"/>
            </a:xfrm>
            <a:prstGeom prst="rect">
              <a:avLst/>
            </a:prstGeom>
          </p:spPr>
        </p:pic>
        <p:sp>
          <p:nvSpPr>
            <p:cNvPr id="7" name="TextBox 6"/>
            <p:cNvSpPr txBox="1"/>
            <p:nvPr/>
          </p:nvSpPr>
          <p:spPr>
            <a:xfrm>
              <a:off x="249070" y="2750660"/>
              <a:ext cx="3739487" cy="400110"/>
            </a:xfrm>
            <a:prstGeom prst="rect">
              <a:avLst/>
            </a:prstGeom>
            <a:noFill/>
          </p:spPr>
          <p:txBody>
            <a:bodyPr wrap="square" rtlCol="0">
              <a:spAutoFit/>
            </a:bodyPr>
            <a:lstStyle/>
            <a:p>
              <a:pPr algn="ctr"/>
              <a:r>
                <a:rPr lang="en-US" sz="2000" i="1">
                  <a:latin typeface="Times New Roman" panose="02020603050405020304" pitchFamily="18" charset="0"/>
                  <a:cs typeface="Times New Roman" panose="02020603050405020304" pitchFamily="18" charset="0"/>
                </a:rPr>
                <a:t>Di tích Gò Đống Đa (Hà Nội)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25" name="Google Shape;1011;p34"/>
          <p:cNvSpPr txBox="1">
            <a:spLocks/>
          </p:cNvSpPr>
          <p:nvPr/>
        </p:nvSpPr>
        <p:spPr>
          <a:xfrm>
            <a:off x="-2697" y="299587"/>
            <a:ext cx="3551115"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4. Luyện tập – Vận dụng</a:t>
            </a:r>
            <a:endParaRPr lang="vi-VN" sz="2400" b="1">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000" l="3833" r="90000"/>
                    </a14:imgEffect>
                  </a14:imgLayer>
                </a14:imgProps>
              </a:ext>
            </a:extLst>
          </a:blip>
          <a:srcRect l="5592" r="49599"/>
          <a:stretch/>
        </p:blipFill>
        <p:spPr>
          <a:xfrm>
            <a:off x="7252613" y="2373701"/>
            <a:ext cx="1891387" cy="2769799"/>
          </a:xfrm>
          <a:prstGeom prst="rect">
            <a:avLst/>
          </a:prstGeom>
        </p:spPr>
      </p:pic>
      <p:sp>
        <p:nvSpPr>
          <p:cNvPr id="10" name="Rectangle 9"/>
          <p:cNvSpPr/>
          <p:nvPr/>
        </p:nvSpPr>
        <p:spPr>
          <a:xfrm>
            <a:off x="177421" y="1214894"/>
            <a:ext cx="7588155" cy="2973122"/>
          </a:xfrm>
          <a:prstGeom prst="rect">
            <a:avLst/>
          </a:prstGeom>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C</a:t>
            </a:r>
            <a:r>
              <a:rPr lang="en-US" sz="2400" b="1">
                <a:latin typeface="Times New Roman" panose="02020603050405020304" pitchFamily="18" charset="0"/>
                <a:cs typeface="Times New Roman" panose="02020603050405020304" pitchFamily="18" charset="0"/>
              </a:rPr>
              <a:t>âu </a:t>
            </a:r>
            <a:r>
              <a:rPr lang="vi-VN" sz="2400" b="1">
                <a:latin typeface="Times New Roman" panose="02020603050405020304" pitchFamily="18" charset="0"/>
                <a:cs typeface="Times New Roman" panose="02020603050405020304" pitchFamily="18" charset="0"/>
              </a:rPr>
              <a:t>1: </a:t>
            </a:r>
            <a:r>
              <a:rPr lang="vi-VN" sz="2400">
                <a:latin typeface="Times New Roman" panose="02020603050405020304" pitchFamily="18" charset="0"/>
                <a:cs typeface="Times New Roman" panose="02020603050405020304" pitchFamily="18" charset="0"/>
              </a:rPr>
              <a:t>Hãy lập bảng về những sự kiện chính của phong trào Tây Sơn từ năm 1771 đến năm 1789 theo các tiêu chí: thời gian, thắng lợi tiêu biểu</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pPr algn="just">
              <a:lnSpc>
                <a:spcPct val="130000"/>
              </a:lnSpc>
            </a:pPr>
            <a:r>
              <a:rPr lang="vi-VN" sz="2400" b="1">
                <a:latin typeface="Times New Roman" panose="02020603050405020304" pitchFamily="18" charset="0"/>
                <a:cs typeface="Times New Roman" panose="02020603050405020304" pitchFamily="18" charset="0"/>
              </a:rPr>
              <a:t>C</a:t>
            </a:r>
            <a:r>
              <a:rPr lang="en-US" sz="2400" b="1">
                <a:latin typeface="Times New Roman" panose="02020603050405020304" pitchFamily="18" charset="0"/>
                <a:cs typeface="Times New Roman" panose="02020603050405020304" pitchFamily="18" charset="0"/>
              </a:rPr>
              <a:t>âu </a:t>
            </a:r>
            <a:r>
              <a:rPr lang="vi-VN" sz="2400" b="1">
                <a:latin typeface="Times New Roman" panose="02020603050405020304" pitchFamily="18" charset="0"/>
                <a:cs typeface="Times New Roman" panose="02020603050405020304" pitchFamily="18" charset="0"/>
              </a:rPr>
              <a:t>2: </a:t>
            </a:r>
            <a:r>
              <a:rPr lang="vi-VN" sz="2400">
                <a:latin typeface="Times New Roman" panose="02020603050405020304" pitchFamily="18" charset="0"/>
                <a:cs typeface="Times New Roman" panose="02020603050405020304" pitchFamily="18" charset="0"/>
              </a:rPr>
              <a:t>Có ý kiến cho rằng: Quyết định tiêu diệt quân Thanh vào dịp Tết Kỉ Dậu (1789) thể hiện thiên tài quân sự của vua Quang Trung. Em đồng ý với ý kiến đó không?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grpSp>
        <p:nvGrpSpPr>
          <p:cNvPr id="1245" name="Google Shape;1245;p41"/>
          <p:cNvGrpSpPr/>
          <p:nvPr/>
        </p:nvGrpSpPr>
        <p:grpSpPr>
          <a:xfrm flipH="1">
            <a:off x="154710" y="2661313"/>
            <a:ext cx="1237361" cy="2344595"/>
            <a:chOff x="3908325" y="238100"/>
            <a:chExt cx="2292175" cy="4082250"/>
          </a:xfrm>
        </p:grpSpPr>
        <p:sp>
          <p:nvSpPr>
            <p:cNvPr id="1246" name="Google Shape;1246;p41"/>
            <p:cNvSpPr/>
            <p:nvPr/>
          </p:nvSpPr>
          <p:spPr>
            <a:xfrm>
              <a:off x="4555525" y="1019075"/>
              <a:ext cx="1320950" cy="3254375"/>
            </a:xfrm>
            <a:custGeom>
              <a:avLst/>
              <a:gdLst/>
              <a:ahLst/>
              <a:cxnLst/>
              <a:rect l="l" t="t" r="r" b="b"/>
              <a:pathLst>
                <a:path w="52838" h="130175" extrusionOk="0">
                  <a:moveTo>
                    <a:pt x="12333" y="114830"/>
                  </a:moveTo>
                  <a:lnTo>
                    <a:pt x="12410" y="114850"/>
                  </a:lnTo>
                  <a:cubicBezTo>
                    <a:pt x="12409" y="115000"/>
                    <a:pt x="12406" y="115149"/>
                    <a:pt x="12400" y="115296"/>
                  </a:cubicBezTo>
                  <a:cubicBezTo>
                    <a:pt x="12379" y="115140"/>
                    <a:pt x="12355" y="114985"/>
                    <a:pt x="12333" y="114830"/>
                  </a:cubicBezTo>
                  <a:close/>
                  <a:moveTo>
                    <a:pt x="4442" y="0"/>
                  </a:moveTo>
                  <a:cubicBezTo>
                    <a:pt x="2337" y="0"/>
                    <a:pt x="1" y="1935"/>
                    <a:pt x="227" y="4215"/>
                  </a:cubicBezTo>
                  <a:cubicBezTo>
                    <a:pt x="3052" y="32744"/>
                    <a:pt x="2112" y="61594"/>
                    <a:pt x="1857" y="90243"/>
                  </a:cubicBezTo>
                  <a:cubicBezTo>
                    <a:pt x="766" y="92514"/>
                    <a:pt x="610" y="95091"/>
                    <a:pt x="1153" y="97535"/>
                  </a:cubicBezTo>
                  <a:cubicBezTo>
                    <a:pt x="981" y="99339"/>
                    <a:pt x="889" y="101150"/>
                    <a:pt x="889" y="102961"/>
                  </a:cubicBezTo>
                  <a:cubicBezTo>
                    <a:pt x="390" y="103314"/>
                    <a:pt x="94" y="103918"/>
                    <a:pt x="335" y="104687"/>
                  </a:cubicBezTo>
                  <a:lnTo>
                    <a:pt x="1810" y="109418"/>
                  </a:lnTo>
                  <a:cubicBezTo>
                    <a:pt x="1803" y="109519"/>
                    <a:pt x="1795" y="109620"/>
                    <a:pt x="1793" y="109727"/>
                  </a:cubicBezTo>
                  <a:cubicBezTo>
                    <a:pt x="1642" y="115645"/>
                    <a:pt x="2268" y="121690"/>
                    <a:pt x="2502" y="127606"/>
                  </a:cubicBezTo>
                  <a:cubicBezTo>
                    <a:pt x="2545" y="128694"/>
                    <a:pt x="3347" y="129234"/>
                    <a:pt x="4159" y="129234"/>
                  </a:cubicBezTo>
                  <a:cubicBezTo>
                    <a:pt x="4975" y="129234"/>
                    <a:pt x="5801" y="128688"/>
                    <a:pt x="5874" y="127606"/>
                  </a:cubicBezTo>
                  <a:cubicBezTo>
                    <a:pt x="6189" y="122931"/>
                    <a:pt x="7163" y="118377"/>
                    <a:pt x="8806" y="114009"/>
                  </a:cubicBezTo>
                  <a:cubicBezTo>
                    <a:pt x="9899" y="118010"/>
                    <a:pt x="10212" y="126710"/>
                    <a:pt x="10369" y="128182"/>
                  </a:cubicBezTo>
                  <a:cubicBezTo>
                    <a:pt x="10479" y="129210"/>
                    <a:pt x="11338" y="129835"/>
                    <a:pt x="12168" y="129835"/>
                  </a:cubicBezTo>
                  <a:cubicBezTo>
                    <a:pt x="12806" y="129835"/>
                    <a:pt x="13428" y="129466"/>
                    <a:pt x="13681" y="128629"/>
                  </a:cubicBezTo>
                  <a:cubicBezTo>
                    <a:pt x="14953" y="124433"/>
                    <a:pt x="15697" y="120033"/>
                    <a:pt x="15705" y="115636"/>
                  </a:cubicBezTo>
                  <a:cubicBezTo>
                    <a:pt x="20355" y="116636"/>
                    <a:pt x="25154" y="117213"/>
                    <a:pt x="29820" y="117213"/>
                  </a:cubicBezTo>
                  <a:cubicBezTo>
                    <a:pt x="31140" y="117213"/>
                    <a:pt x="32450" y="117166"/>
                    <a:pt x="33743" y="117071"/>
                  </a:cubicBezTo>
                  <a:cubicBezTo>
                    <a:pt x="34492" y="117015"/>
                    <a:pt x="35272" y="116965"/>
                    <a:pt x="36066" y="116904"/>
                  </a:cubicBezTo>
                  <a:lnTo>
                    <a:pt x="36066" y="116904"/>
                  </a:lnTo>
                  <a:cubicBezTo>
                    <a:pt x="35975" y="120742"/>
                    <a:pt x="36599" y="124830"/>
                    <a:pt x="36928" y="128508"/>
                  </a:cubicBezTo>
                  <a:cubicBezTo>
                    <a:pt x="37018" y="129509"/>
                    <a:pt x="37989" y="130174"/>
                    <a:pt x="38862" y="130174"/>
                  </a:cubicBezTo>
                  <a:cubicBezTo>
                    <a:pt x="39506" y="130174"/>
                    <a:pt x="40096" y="129812"/>
                    <a:pt x="40240" y="128956"/>
                  </a:cubicBezTo>
                  <a:cubicBezTo>
                    <a:pt x="40951" y="124722"/>
                    <a:pt x="41327" y="120439"/>
                    <a:pt x="41362" y="116147"/>
                  </a:cubicBezTo>
                  <a:cubicBezTo>
                    <a:pt x="41825" y="116031"/>
                    <a:pt x="42281" y="115898"/>
                    <a:pt x="42726" y="115746"/>
                  </a:cubicBezTo>
                  <a:cubicBezTo>
                    <a:pt x="43505" y="119948"/>
                    <a:pt x="44285" y="124149"/>
                    <a:pt x="45064" y="128351"/>
                  </a:cubicBezTo>
                  <a:cubicBezTo>
                    <a:pt x="45221" y="129195"/>
                    <a:pt x="45845" y="129564"/>
                    <a:pt x="46510" y="129564"/>
                  </a:cubicBezTo>
                  <a:cubicBezTo>
                    <a:pt x="47381" y="129564"/>
                    <a:pt x="48323" y="128930"/>
                    <a:pt x="48376" y="127902"/>
                  </a:cubicBezTo>
                  <a:cubicBezTo>
                    <a:pt x="48633" y="122958"/>
                    <a:pt x="49122" y="117673"/>
                    <a:pt x="48603" y="112734"/>
                  </a:cubicBezTo>
                  <a:cubicBezTo>
                    <a:pt x="48553" y="112264"/>
                    <a:pt x="48462" y="111865"/>
                    <a:pt x="48335" y="111524"/>
                  </a:cubicBezTo>
                  <a:cubicBezTo>
                    <a:pt x="50067" y="109139"/>
                    <a:pt x="51173" y="106158"/>
                    <a:pt x="51738" y="103415"/>
                  </a:cubicBezTo>
                  <a:cubicBezTo>
                    <a:pt x="52530" y="99581"/>
                    <a:pt x="52837" y="94961"/>
                    <a:pt x="50783" y="91458"/>
                  </a:cubicBezTo>
                  <a:cubicBezTo>
                    <a:pt x="48706" y="87914"/>
                    <a:pt x="44794" y="86782"/>
                    <a:pt x="40954" y="86382"/>
                  </a:cubicBezTo>
                  <a:cubicBezTo>
                    <a:pt x="31627" y="85411"/>
                    <a:pt x="22116" y="85290"/>
                    <a:pt x="12746" y="85169"/>
                  </a:cubicBezTo>
                  <a:cubicBezTo>
                    <a:pt x="12554" y="85167"/>
                    <a:pt x="12361" y="85165"/>
                    <a:pt x="12170" y="85165"/>
                  </a:cubicBezTo>
                  <a:cubicBezTo>
                    <a:pt x="11552" y="85165"/>
                    <a:pt x="10940" y="85179"/>
                    <a:pt x="10338" y="85215"/>
                  </a:cubicBezTo>
                  <a:cubicBezTo>
                    <a:pt x="10639" y="58222"/>
                    <a:pt x="11318" y="31077"/>
                    <a:pt x="8657" y="4215"/>
                  </a:cubicBezTo>
                  <a:cubicBezTo>
                    <a:pt x="8433" y="1949"/>
                    <a:pt x="6880" y="0"/>
                    <a:pt x="444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p:cNvSpPr/>
            <p:nvPr/>
          </p:nvSpPr>
          <p:spPr>
            <a:xfrm>
              <a:off x="4506850" y="927300"/>
              <a:ext cx="1445075" cy="3393050"/>
            </a:xfrm>
            <a:custGeom>
              <a:avLst/>
              <a:gdLst/>
              <a:ahLst/>
              <a:cxnLst/>
              <a:rect l="l" t="t" r="r" b="b"/>
              <a:pathLst>
                <a:path w="57803" h="135722" extrusionOk="0">
                  <a:moveTo>
                    <a:pt x="9490" y="1"/>
                  </a:moveTo>
                  <a:cubicBezTo>
                    <a:pt x="9435" y="1"/>
                    <a:pt x="9380" y="4"/>
                    <a:pt x="9325" y="11"/>
                  </a:cubicBezTo>
                  <a:cubicBezTo>
                    <a:pt x="8644" y="102"/>
                    <a:pt x="8165" y="725"/>
                    <a:pt x="8254" y="1406"/>
                  </a:cubicBezTo>
                  <a:cubicBezTo>
                    <a:pt x="11392" y="25114"/>
                    <a:pt x="11962" y="50296"/>
                    <a:pt x="10043" y="80657"/>
                  </a:cubicBezTo>
                  <a:cubicBezTo>
                    <a:pt x="9911" y="82728"/>
                    <a:pt x="9640" y="87035"/>
                    <a:pt x="12546" y="89195"/>
                  </a:cubicBezTo>
                  <a:cubicBezTo>
                    <a:pt x="14285" y="90487"/>
                    <a:pt x="16517" y="90503"/>
                    <a:pt x="18147" y="90516"/>
                  </a:cubicBezTo>
                  <a:lnTo>
                    <a:pt x="34116" y="90636"/>
                  </a:lnTo>
                  <a:cubicBezTo>
                    <a:pt x="39320" y="90676"/>
                    <a:pt x="44700" y="90717"/>
                    <a:pt x="49212" y="93562"/>
                  </a:cubicBezTo>
                  <a:cubicBezTo>
                    <a:pt x="50805" y="94566"/>
                    <a:pt x="52069" y="95883"/>
                    <a:pt x="52866" y="97373"/>
                  </a:cubicBezTo>
                  <a:cubicBezTo>
                    <a:pt x="55046" y="101439"/>
                    <a:pt x="53436" y="105252"/>
                    <a:pt x="51734" y="109289"/>
                  </a:cubicBezTo>
                  <a:cubicBezTo>
                    <a:pt x="51027" y="110962"/>
                    <a:pt x="50297" y="112692"/>
                    <a:pt x="49823" y="114478"/>
                  </a:cubicBezTo>
                  <a:cubicBezTo>
                    <a:pt x="48820" y="118256"/>
                    <a:pt x="49012" y="122157"/>
                    <a:pt x="49197" y="125929"/>
                  </a:cubicBezTo>
                  <a:cubicBezTo>
                    <a:pt x="49246" y="126925"/>
                    <a:pt x="49293" y="127919"/>
                    <a:pt x="49320" y="128910"/>
                  </a:cubicBezTo>
                  <a:cubicBezTo>
                    <a:pt x="49351" y="130075"/>
                    <a:pt x="49342" y="131289"/>
                    <a:pt x="48873" y="132218"/>
                  </a:cubicBezTo>
                  <a:cubicBezTo>
                    <a:pt x="48673" y="132609"/>
                    <a:pt x="48365" y="132934"/>
                    <a:pt x="47986" y="133157"/>
                  </a:cubicBezTo>
                  <a:cubicBezTo>
                    <a:pt x="47951" y="133150"/>
                    <a:pt x="47858" y="133108"/>
                    <a:pt x="47848" y="133003"/>
                  </a:cubicBezTo>
                  <a:cubicBezTo>
                    <a:pt x="47498" y="129413"/>
                    <a:pt x="47017" y="125796"/>
                    <a:pt x="46419" y="122251"/>
                  </a:cubicBezTo>
                  <a:cubicBezTo>
                    <a:pt x="46295" y="121518"/>
                    <a:pt x="46065" y="120153"/>
                    <a:pt x="44936" y="119386"/>
                  </a:cubicBezTo>
                  <a:cubicBezTo>
                    <a:pt x="44356" y="118993"/>
                    <a:pt x="43717" y="118878"/>
                    <a:pt x="43130" y="118878"/>
                  </a:cubicBezTo>
                  <a:cubicBezTo>
                    <a:pt x="42620" y="118878"/>
                    <a:pt x="42148" y="118965"/>
                    <a:pt x="41790" y="119030"/>
                  </a:cubicBezTo>
                  <a:cubicBezTo>
                    <a:pt x="37621" y="119797"/>
                    <a:pt x="33804" y="120181"/>
                    <a:pt x="30296" y="120181"/>
                  </a:cubicBezTo>
                  <a:cubicBezTo>
                    <a:pt x="26355" y="120181"/>
                    <a:pt x="22804" y="119696"/>
                    <a:pt x="19582" y="118725"/>
                  </a:cubicBezTo>
                  <a:cubicBezTo>
                    <a:pt x="19321" y="118647"/>
                    <a:pt x="19053" y="118608"/>
                    <a:pt x="18786" y="118608"/>
                  </a:cubicBezTo>
                  <a:cubicBezTo>
                    <a:pt x="18247" y="118608"/>
                    <a:pt x="17714" y="118766"/>
                    <a:pt x="17257" y="119073"/>
                  </a:cubicBezTo>
                  <a:cubicBezTo>
                    <a:pt x="16574" y="119532"/>
                    <a:pt x="16133" y="120272"/>
                    <a:pt x="16055" y="121091"/>
                  </a:cubicBezTo>
                  <a:lnTo>
                    <a:pt x="15003" y="132193"/>
                  </a:lnTo>
                  <a:cubicBezTo>
                    <a:pt x="14953" y="132731"/>
                    <a:pt x="14563" y="133173"/>
                    <a:pt x="14096" y="133223"/>
                  </a:cubicBezTo>
                  <a:cubicBezTo>
                    <a:pt x="14062" y="133226"/>
                    <a:pt x="14031" y="133228"/>
                    <a:pt x="14003" y="133228"/>
                  </a:cubicBezTo>
                  <a:cubicBezTo>
                    <a:pt x="13830" y="133228"/>
                    <a:pt x="13751" y="133174"/>
                    <a:pt x="13690" y="133120"/>
                  </a:cubicBezTo>
                  <a:cubicBezTo>
                    <a:pt x="13377" y="132841"/>
                    <a:pt x="13056" y="131973"/>
                    <a:pt x="13042" y="130660"/>
                  </a:cubicBezTo>
                  <a:lnTo>
                    <a:pt x="12971" y="123896"/>
                  </a:lnTo>
                  <a:cubicBezTo>
                    <a:pt x="12966" y="123555"/>
                    <a:pt x="12993" y="123147"/>
                    <a:pt x="13019" y="122713"/>
                  </a:cubicBezTo>
                  <a:cubicBezTo>
                    <a:pt x="13120" y="121031"/>
                    <a:pt x="13225" y="119292"/>
                    <a:pt x="12280" y="118288"/>
                  </a:cubicBezTo>
                  <a:cubicBezTo>
                    <a:pt x="11881" y="117865"/>
                    <a:pt x="11318" y="117640"/>
                    <a:pt x="10747" y="117640"/>
                  </a:cubicBezTo>
                  <a:cubicBezTo>
                    <a:pt x="10200" y="117640"/>
                    <a:pt x="9646" y="117846"/>
                    <a:pt x="9221" y="118281"/>
                  </a:cubicBezTo>
                  <a:cubicBezTo>
                    <a:pt x="7926" y="119609"/>
                    <a:pt x="7746" y="122915"/>
                    <a:pt x="7874" y="127818"/>
                  </a:cubicBezTo>
                  <a:lnTo>
                    <a:pt x="7876" y="127944"/>
                  </a:lnTo>
                  <a:cubicBezTo>
                    <a:pt x="7920" y="129593"/>
                    <a:pt x="7961" y="131150"/>
                    <a:pt x="7098" y="132286"/>
                  </a:cubicBezTo>
                  <a:cubicBezTo>
                    <a:pt x="6799" y="132681"/>
                    <a:pt x="6294" y="133025"/>
                    <a:pt x="5771" y="133025"/>
                  </a:cubicBezTo>
                  <a:cubicBezTo>
                    <a:pt x="5626" y="133025"/>
                    <a:pt x="5481" y="132999"/>
                    <a:pt x="5338" y="132941"/>
                  </a:cubicBezTo>
                  <a:cubicBezTo>
                    <a:pt x="4160" y="132463"/>
                    <a:pt x="4389" y="130095"/>
                    <a:pt x="4542" y="129100"/>
                  </a:cubicBezTo>
                  <a:lnTo>
                    <a:pt x="4628" y="128547"/>
                  </a:lnTo>
                  <a:cubicBezTo>
                    <a:pt x="5081" y="125626"/>
                    <a:pt x="5551" y="122605"/>
                    <a:pt x="5105" y="119562"/>
                  </a:cubicBezTo>
                  <a:cubicBezTo>
                    <a:pt x="4884" y="118053"/>
                    <a:pt x="4447" y="116612"/>
                    <a:pt x="4024" y="115218"/>
                  </a:cubicBezTo>
                  <a:cubicBezTo>
                    <a:pt x="3671" y="114056"/>
                    <a:pt x="3338" y="112958"/>
                    <a:pt x="3125" y="111833"/>
                  </a:cubicBezTo>
                  <a:cubicBezTo>
                    <a:pt x="2518" y="108641"/>
                    <a:pt x="2907" y="105233"/>
                    <a:pt x="3284" y="101937"/>
                  </a:cubicBezTo>
                  <a:lnTo>
                    <a:pt x="3408" y="100835"/>
                  </a:lnTo>
                  <a:cubicBezTo>
                    <a:pt x="4496" y="90999"/>
                    <a:pt x="4616" y="80980"/>
                    <a:pt x="4733" y="71291"/>
                  </a:cubicBezTo>
                  <a:lnTo>
                    <a:pt x="5165" y="35374"/>
                  </a:lnTo>
                  <a:cubicBezTo>
                    <a:pt x="5257" y="27816"/>
                    <a:pt x="5350" y="20000"/>
                    <a:pt x="4752" y="12304"/>
                  </a:cubicBezTo>
                  <a:cubicBezTo>
                    <a:pt x="4701" y="11649"/>
                    <a:pt x="4146" y="11155"/>
                    <a:pt x="3509" y="11155"/>
                  </a:cubicBezTo>
                  <a:cubicBezTo>
                    <a:pt x="3478" y="11155"/>
                    <a:pt x="3446" y="11156"/>
                    <a:pt x="3414" y="11158"/>
                  </a:cubicBezTo>
                  <a:cubicBezTo>
                    <a:pt x="2728" y="11212"/>
                    <a:pt x="2215" y="11811"/>
                    <a:pt x="2268" y="12496"/>
                  </a:cubicBezTo>
                  <a:cubicBezTo>
                    <a:pt x="2859" y="20083"/>
                    <a:pt x="2765" y="27842"/>
                    <a:pt x="2675" y="35344"/>
                  </a:cubicBezTo>
                  <a:lnTo>
                    <a:pt x="2243" y="71261"/>
                  </a:lnTo>
                  <a:cubicBezTo>
                    <a:pt x="2127" y="80890"/>
                    <a:pt x="2007" y="90846"/>
                    <a:pt x="932" y="100560"/>
                  </a:cubicBezTo>
                  <a:lnTo>
                    <a:pt x="809" y="101655"/>
                  </a:lnTo>
                  <a:cubicBezTo>
                    <a:pt x="411" y="105135"/>
                    <a:pt x="1" y="108734"/>
                    <a:pt x="677" y="112298"/>
                  </a:cubicBezTo>
                  <a:cubicBezTo>
                    <a:pt x="916" y="113554"/>
                    <a:pt x="1284" y="114768"/>
                    <a:pt x="1641" y="115942"/>
                  </a:cubicBezTo>
                  <a:cubicBezTo>
                    <a:pt x="2055" y="117308"/>
                    <a:pt x="2447" y="118599"/>
                    <a:pt x="2640" y="119922"/>
                  </a:cubicBezTo>
                  <a:cubicBezTo>
                    <a:pt x="3031" y="122594"/>
                    <a:pt x="2591" y="125427"/>
                    <a:pt x="2166" y="128165"/>
                  </a:cubicBezTo>
                  <a:lnTo>
                    <a:pt x="2080" y="128721"/>
                  </a:lnTo>
                  <a:cubicBezTo>
                    <a:pt x="1376" y="133296"/>
                    <a:pt x="3231" y="134775"/>
                    <a:pt x="4400" y="135250"/>
                  </a:cubicBezTo>
                  <a:cubicBezTo>
                    <a:pt x="4837" y="135427"/>
                    <a:pt x="5296" y="135512"/>
                    <a:pt x="5757" y="135512"/>
                  </a:cubicBezTo>
                  <a:cubicBezTo>
                    <a:pt x="6997" y="135512"/>
                    <a:pt x="8247" y="134894"/>
                    <a:pt x="9083" y="133793"/>
                  </a:cubicBezTo>
                  <a:cubicBezTo>
                    <a:pt x="10474" y="131961"/>
                    <a:pt x="10417" y="129793"/>
                    <a:pt x="10367" y="127882"/>
                  </a:cubicBezTo>
                  <a:lnTo>
                    <a:pt x="10363" y="127756"/>
                  </a:lnTo>
                  <a:cubicBezTo>
                    <a:pt x="10273" y="124270"/>
                    <a:pt x="10395" y="122298"/>
                    <a:pt x="10587" y="121204"/>
                  </a:cubicBezTo>
                  <a:lnTo>
                    <a:pt x="10587" y="121204"/>
                  </a:lnTo>
                  <a:cubicBezTo>
                    <a:pt x="10584" y="121697"/>
                    <a:pt x="10553" y="122220"/>
                    <a:pt x="10532" y="122566"/>
                  </a:cubicBezTo>
                  <a:cubicBezTo>
                    <a:pt x="10503" y="123064"/>
                    <a:pt x="10475" y="123534"/>
                    <a:pt x="10479" y="123925"/>
                  </a:cubicBezTo>
                  <a:lnTo>
                    <a:pt x="10551" y="130689"/>
                  </a:lnTo>
                  <a:cubicBezTo>
                    <a:pt x="10562" y="131809"/>
                    <a:pt x="10771" y="133859"/>
                    <a:pt x="12035" y="134982"/>
                  </a:cubicBezTo>
                  <a:cubicBezTo>
                    <a:pt x="12581" y="135470"/>
                    <a:pt x="13254" y="135722"/>
                    <a:pt x="13997" y="135722"/>
                  </a:cubicBezTo>
                  <a:cubicBezTo>
                    <a:pt x="14119" y="135721"/>
                    <a:pt x="14240" y="135713"/>
                    <a:pt x="14361" y="135699"/>
                  </a:cubicBezTo>
                  <a:cubicBezTo>
                    <a:pt x="16008" y="135525"/>
                    <a:pt x="17321" y="134147"/>
                    <a:pt x="17483" y="132427"/>
                  </a:cubicBezTo>
                  <a:lnTo>
                    <a:pt x="18534" y="121327"/>
                  </a:lnTo>
                  <a:cubicBezTo>
                    <a:pt x="18540" y="121252"/>
                    <a:pt x="18580" y="121184"/>
                    <a:pt x="18643" y="121142"/>
                  </a:cubicBezTo>
                  <a:cubicBezTo>
                    <a:pt x="18686" y="121114"/>
                    <a:pt x="18737" y="121099"/>
                    <a:pt x="18787" y="121099"/>
                  </a:cubicBezTo>
                  <a:cubicBezTo>
                    <a:pt x="18813" y="121099"/>
                    <a:pt x="18838" y="121103"/>
                    <a:pt x="18863" y="121110"/>
                  </a:cubicBezTo>
                  <a:cubicBezTo>
                    <a:pt x="22320" y="122151"/>
                    <a:pt x="26110" y="122671"/>
                    <a:pt x="30299" y="122671"/>
                  </a:cubicBezTo>
                  <a:cubicBezTo>
                    <a:pt x="33960" y="122671"/>
                    <a:pt x="37926" y="122274"/>
                    <a:pt x="42240" y="121481"/>
                  </a:cubicBezTo>
                  <a:cubicBezTo>
                    <a:pt x="42480" y="121437"/>
                    <a:pt x="42852" y="121369"/>
                    <a:pt x="43149" y="121369"/>
                  </a:cubicBezTo>
                  <a:cubicBezTo>
                    <a:pt x="43312" y="121369"/>
                    <a:pt x="43453" y="121390"/>
                    <a:pt x="43536" y="121446"/>
                  </a:cubicBezTo>
                  <a:cubicBezTo>
                    <a:pt x="43786" y="121616"/>
                    <a:pt x="43909" y="122350"/>
                    <a:pt x="43962" y="122664"/>
                  </a:cubicBezTo>
                  <a:cubicBezTo>
                    <a:pt x="44551" y="126154"/>
                    <a:pt x="45024" y="129714"/>
                    <a:pt x="45370" y="133246"/>
                  </a:cubicBezTo>
                  <a:cubicBezTo>
                    <a:pt x="45457" y="134150"/>
                    <a:pt x="45999" y="134947"/>
                    <a:pt x="46808" y="135360"/>
                  </a:cubicBezTo>
                  <a:cubicBezTo>
                    <a:pt x="47182" y="135551"/>
                    <a:pt x="47585" y="135647"/>
                    <a:pt x="47986" y="135647"/>
                  </a:cubicBezTo>
                  <a:cubicBezTo>
                    <a:pt x="48421" y="135647"/>
                    <a:pt x="48853" y="135534"/>
                    <a:pt x="49241" y="135310"/>
                  </a:cubicBezTo>
                  <a:cubicBezTo>
                    <a:pt x="50023" y="134858"/>
                    <a:pt x="50681" y="134161"/>
                    <a:pt x="51095" y="133344"/>
                  </a:cubicBezTo>
                  <a:cubicBezTo>
                    <a:pt x="51827" y="131895"/>
                    <a:pt x="51851" y="130328"/>
                    <a:pt x="51811" y="128843"/>
                  </a:cubicBezTo>
                  <a:cubicBezTo>
                    <a:pt x="51783" y="127835"/>
                    <a:pt x="51734" y="126822"/>
                    <a:pt x="51685" y="125807"/>
                  </a:cubicBezTo>
                  <a:cubicBezTo>
                    <a:pt x="51501" y="122060"/>
                    <a:pt x="51327" y="118521"/>
                    <a:pt x="52231" y="115116"/>
                  </a:cubicBezTo>
                  <a:cubicBezTo>
                    <a:pt x="52660" y="113499"/>
                    <a:pt x="53356" y="111852"/>
                    <a:pt x="54028" y="110257"/>
                  </a:cubicBezTo>
                  <a:cubicBezTo>
                    <a:pt x="55884" y="105859"/>
                    <a:pt x="57803" y="101311"/>
                    <a:pt x="55063" y="96196"/>
                  </a:cubicBezTo>
                  <a:cubicBezTo>
                    <a:pt x="54062" y="94328"/>
                    <a:pt x="52498" y="92688"/>
                    <a:pt x="50540" y="91454"/>
                  </a:cubicBezTo>
                  <a:cubicBezTo>
                    <a:pt x="45428" y="88231"/>
                    <a:pt x="39428" y="88186"/>
                    <a:pt x="34135" y="88145"/>
                  </a:cubicBezTo>
                  <a:lnTo>
                    <a:pt x="18166" y="88024"/>
                  </a:lnTo>
                  <a:cubicBezTo>
                    <a:pt x="16498" y="88012"/>
                    <a:pt x="15035" y="87941"/>
                    <a:pt x="14032" y="87196"/>
                  </a:cubicBezTo>
                  <a:cubicBezTo>
                    <a:pt x="12431" y="86007"/>
                    <a:pt x="12363" y="83426"/>
                    <a:pt x="12529" y="80814"/>
                  </a:cubicBezTo>
                  <a:cubicBezTo>
                    <a:pt x="14458" y="50289"/>
                    <a:pt x="13884" y="24951"/>
                    <a:pt x="10723" y="1079"/>
                  </a:cubicBezTo>
                  <a:cubicBezTo>
                    <a:pt x="10638" y="454"/>
                    <a:pt x="10104" y="1"/>
                    <a:pt x="94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a:off x="5444025" y="3910925"/>
              <a:ext cx="157400" cy="408375"/>
            </a:xfrm>
            <a:custGeom>
              <a:avLst/>
              <a:gdLst/>
              <a:ahLst/>
              <a:cxnLst/>
              <a:rect l="l" t="t" r="r" b="b"/>
              <a:pathLst>
                <a:path w="6296" h="16335" extrusionOk="0">
                  <a:moveTo>
                    <a:pt x="5223" y="1"/>
                  </a:moveTo>
                  <a:cubicBezTo>
                    <a:pt x="4635" y="2"/>
                    <a:pt x="4159" y="478"/>
                    <a:pt x="4159" y="1067"/>
                  </a:cubicBezTo>
                  <a:lnTo>
                    <a:pt x="4164" y="12782"/>
                  </a:lnTo>
                  <a:cubicBezTo>
                    <a:pt x="4164" y="13033"/>
                    <a:pt x="4166" y="13294"/>
                    <a:pt x="4126" y="13491"/>
                  </a:cubicBezTo>
                  <a:cubicBezTo>
                    <a:pt x="4045" y="13886"/>
                    <a:pt x="3763" y="14125"/>
                    <a:pt x="3534" y="14179"/>
                  </a:cubicBezTo>
                  <a:cubicBezTo>
                    <a:pt x="3460" y="14197"/>
                    <a:pt x="3380" y="14204"/>
                    <a:pt x="3296" y="14204"/>
                  </a:cubicBezTo>
                  <a:cubicBezTo>
                    <a:pt x="2976" y="14204"/>
                    <a:pt x="2592" y="14093"/>
                    <a:pt x="2217" y="13985"/>
                  </a:cubicBezTo>
                  <a:lnTo>
                    <a:pt x="2150" y="13965"/>
                  </a:lnTo>
                  <a:cubicBezTo>
                    <a:pt x="2147" y="13882"/>
                    <a:pt x="2150" y="13777"/>
                    <a:pt x="2152" y="13717"/>
                  </a:cubicBezTo>
                  <a:lnTo>
                    <a:pt x="2511" y="1853"/>
                  </a:lnTo>
                  <a:cubicBezTo>
                    <a:pt x="2529" y="1265"/>
                    <a:pt x="2067" y="774"/>
                    <a:pt x="1479" y="757"/>
                  </a:cubicBezTo>
                  <a:cubicBezTo>
                    <a:pt x="894" y="761"/>
                    <a:pt x="400" y="1201"/>
                    <a:pt x="382" y="1790"/>
                  </a:cubicBezTo>
                  <a:lnTo>
                    <a:pt x="23" y="13653"/>
                  </a:lnTo>
                  <a:cubicBezTo>
                    <a:pt x="14" y="13960"/>
                    <a:pt x="1" y="14422"/>
                    <a:pt x="187" y="14871"/>
                  </a:cubicBezTo>
                  <a:cubicBezTo>
                    <a:pt x="538" y="15718"/>
                    <a:pt x="1330" y="15946"/>
                    <a:pt x="1628" y="16033"/>
                  </a:cubicBezTo>
                  <a:cubicBezTo>
                    <a:pt x="2111" y="16171"/>
                    <a:pt x="2680" y="16334"/>
                    <a:pt x="3297" y="16334"/>
                  </a:cubicBezTo>
                  <a:cubicBezTo>
                    <a:pt x="3302" y="16334"/>
                    <a:pt x="3307" y="16334"/>
                    <a:pt x="3311" y="16334"/>
                  </a:cubicBezTo>
                  <a:cubicBezTo>
                    <a:pt x="3550" y="16334"/>
                    <a:pt x="3788" y="16307"/>
                    <a:pt x="4022" y="16252"/>
                  </a:cubicBezTo>
                  <a:cubicBezTo>
                    <a:pt x="5116" y="15995"/>
                    <a:pt x="5976" y="15077"/>
                    <a:pt x="6213" y="13914"/>
                  </a:cubicBezTo>
                  <a:cubicBezTo>
                    <a:pt x="6295" y="13505"/>
                    <a:pt x="6294" y="13102"/>
                    <a:pt x="6294" y="12779"/>
                  </a:cubicBezTo>
                  <a:lnTo>
                    <a:pt x="6289" y="1066"/>
                  </a:lnTo>
                  <a:cubicBezTo>
                    <a:pt x="6288" y="477"/>
                    <a:pt x="5811" y="1"/>
                    <a:pt x="5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a:off x="4979150" y="3148525"/>
              <a:ext cx="627400" cy="302575"/>
            </a:xfrm>
            <a:custGeom>
              <a:avLst/>
              <a:gdLst/>
              <a:ahLst/>
              <a:cxnLst/>
              <a:rect l="l" t="t" r="r" b="b"/>
              <a:pathLst>
                <a:path w="25096" h="12103" extrusionOk="0">
                  <a:moveTo>
                    <a:pt x="1088" y="0"/>
                  </a:moveTo>
                  <a:cubicBezTo>
                    <a:pt x="505" y="0"/>
                    <a:pt x="30" y="471"/>
                    <a:pt x="24" y="1055"/>
                  </a:cubicBezTo>
                  <a:cubicBezTo>
                    <a:pt x="1" y="3485"/>
                    <a:pt x="1159" y="5960"/>
                    <a:pt x="3200" y="7847"/>
                  </a:cubicBezTo>
                  <a:cubicBezTo>
                    <a:pt x="6191" y="10608"/>
                    <a:pt x="9767" y="12102"/>
                    <a:pt x="13186" y="12102"/>
                  </a:cubicBezTo>
                  <a:cubicBezTo>
                    <a:pt x="13190" y="12102"/>
                    <a:pt x="13195" y="12102"/>
                    <a:pt x="13199" y="12102"/>
                  </a:cubicBezTo>
                  <a:cubicBezTo>
                    <a:pt x="14141" y="12102"/>
                    <a:pt x="15078" y="11984"/>
                    <a:pt x="15990" y="11749"/>
                  </a:cubicBezTo>
                  <a:cubicBezTo>
                    <a:pt x="18857" y="11004"/>
                    <a:pt x="22729" y="8733"/>
                    <a:pt x="24897" y="2135"/>
                  </a:cubicBezTo>
                  <a:cubicBezTo>
                    <a:pt x="25095" y="1571"/>
                    <a:pt x="24792" y="954"/>
                    <a:pt x="24225" y="768"/>
                  </a:cubicBezTo>
                  <a:cubicBezTo>
                    <a:pt x="24114" y="732"/>
                    <a:pt x="24002" y="715"/>
                    <a:pt x="23891" y="715"/>
                  </a:cubicBezTo>
                  <a:cubicBezTo>
                    <a:pt x="23436" y="715"/>
                    <a:pt x="23013" y="1010"/>
                    <a:pt x="22873" y="1471"/>
                  </a:cubicBezTo>
                  <a:cubicBezTo>
                    <a:pt x="21396" y="5970"/>
                    <a:pt x="18832" y="8811"/>
                    <a:pt x="15456" y="9687"/>
                  </a:cubicBezTo>
                  <a:cubicBezTo>
                    <a:pt x="14718" y="9879"/>
                    <a:pt x="13956" y="9973"/>
                    <a:pt x="13180" y="9973"/>
                  </a:cubicBezTo>
                  <a:cubicBezTo>
                    <a:pt x="10296" y="9973"/>
                    <a:pt x="7236" y="8674"/>
                    <a:pt x="4646" y="6282"/>
                  </a:cubicBezTo>
                  <a:cubicBezTo>
                    <a:pt x="3045" y="4803"/>
                    <a:pt x="2136" y="2906"/>
                    <a:pt x="2154" y="1076"/>
                  </a:cubicBezTo>
                  <a:cubicBezTo>
                    <a:pt x="2159" y="488"/>
                    <a:pt x="1687" y="6"/>
                    <a:pt x="1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a:off x="5054950" y="3668275"/>
              <a:ext cx="577925" cy="283525"/>
            </a:xfrm>
            <a:custGeom>
              <a:avLst/>
              <a:gdLst/>
              <a:ahLst/>
              <a:cxnLst/>
              <a:rect l="l" t="t" r="r" b="b"/>
              <a:pathLst>
                <a:path w="23117" h="11341" extrusionOk="0">
                  <a:moveTo>
                    <a:pt x="14503" y="0"/>
                  </a:moveTo>
                  <a:cubicBezTo>
                    <a:pt x="8314" y="0"/>
                    <a:pt x="2398" y="4077"/>
                    <a:pt x="255" y="9909"/>
                  </a:cubicBezTo>
                  <a:cubicBezTo>
                    <a:pt x="0" y="10604"/>
                    <a:pt x="515" y="11341"/>
                    <a:pt x="1255" y="11341"/>
                  </a:cubicBezTo>
                  <a:cubicBezTo>
                    <a:pt x="1702" y="11341"/>
                    <a:pt x="2100" y="11063"/>
                    <a:pt x="2255" y="10643"/>
                  </a:cubicBezTo>
                  <a:cubicBezTo>
                    <a:pt x="4074" y="5696"/>
                    <a:pt x="9300" y="2133"/>
                    <a:pt x="14564" y="2133"/>
                  </a:cubicBezTo>
                  <a:cubicBezTo>
                    <a:pt x="14745" y="2133"/>
                    <a:pt x="14926" y="2137"/>
                    <a:pt x="15107" y="2146"/>
                  </a:cubicBezTo>
                  <a:cubicBezTo>
                    <a:pt x="16587" y="2220"/>
                    <a:pt x="17691" y="2583"/>
                    <a:pt x="18391" y="3225"/>
                  </a:cubicBezTo>
                  <a:cubicBezTo>
                    <a:pt x="19382" y="4132"/>
                    <a:pt x="19664" y="5620"/>
                    <a:pt x="19962" y="7193"/>
                  </a:cubicBezTo>
                  <a:cubicBezTo>
                    <a:pt x="20183" y="8358"/>
                    <a:pt x="20411" y="9563"/>
                    <a:pt x="20939" y="10681"/>
                  </a:cubicBezTo>
                  <a:cubicBezTo>
                    <a:pt x="21120" y="11066"/>
                    <a:pt x="21503" y="11291"/>
                    <a:pt x="21902" y="11291"/>
                  </a:cubicBezTo>
                  <a:cubicBezTo>
                    <a:pt x="22054" y="11291"/>
                    <a:pt x="22209" y="11258"/>
                    <a:pt x="22356" y="11188"/>
                  </a:cubicBezTo>
                  <a:cubicBezTo>
                    <a:pt x="22888" y="10938"/>
                    <a:pt x="23116" y="10303"/>
                    <a:pt x="22865" y="9771"/>
                  </a:cubicBezTo>
                  <a:cubicBezTo>
                    <a:pt x="22453" y="8899"/>
                    <a:pt x="22259" y="7878"/>
                    <a:pt x="22055" y="6796"/>
                  </a:cubicBezTo>
                  <a:cubicBezTo>
                    <a:pt x="21705" y="4950"/>
                    <a:pt x="21343" y="3041"/>
                    <a:pt x="19830" y="1654"/>
                  </a:cubicBezTo>
                  <a:cubicBezTo>
                    <a:pt x="18756" y="669"/>
                    <a:pt x="17202" y="119"/>
                    <a:pt x="15214" y="18"/>
                  </a:cubicBezTo>
                  <a:cubicBezTo>
                    <a:pt x="14977" y="6"/>
                    <a:pt x="14740" y="0"/>
                    <a:pt x="14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5616900" y="3269325"/>
              <a:ext cx="222350" cy="409500"/>
            </a:xfrm>
            <a:custGeom>
              <a:avLst/>
              <a:gdLst/>
              <a:ahLst/>
              <a:cxnLst/>
              <a:rect l="l" t="t" r="r" b="b"/>
              <a:pathLst>
                <a:path w="8894" h="16380" extrusionOk="0">
                  <a:moveTo>
                    <a:pt x="5986" y="1"/>
                  </a:moveTo>
                  <a:cubicBezTo>
                    <a:pt x="5842" y="1"/>
                    <a:pt x="5697" y="30"/>
                    <a:pt x="5557" y="91"/>
                  </a:cubicBezTo>
                  <a:cubicBezTo>
                    <a:pt x="2190" y="1540"/>
                    <a:pt x="1" y="5373"/>
                    <a:pt x="464" y="9008"/>
                  </a:cubicBezTo>
                  <a:cubicBezTo>
                    <a:pt x="926" y="12644"/>
                    <a:pt x="4005" y="15806"/>
                    <a:pt x="7627" y="16367"/>
                  </a:cubicBezTo>
                  <a:cubicBezTo>
                    <a:pt x="7681" y="16375"/>
                    <a:pt x="7736" y="16379"/>
                    <a:pt x="7791" y="16379"/>
                  </a:cubicBezTo>
                  <a:lnTo>
                    <a:pt x="7792" y="16379"/>
                  </a:lnTo>
                  <a:cubicBezTo>
                    <a:pt x="8347" y="16378"/>
                    <a:pt x="8809" y="15950"/>
                    <a:pt x="8852" y="15394"/>
                  </a:cubicBezTo>
                  <a:cubicBezTo>
                    <a:pt x="8894" y="14840"/>
                    <a:pt x="8502" y="14346"/>
                    <a:pt x="7952" y="14261"/>
                  </a:cubicBezTo>
                  <a:cubicBezTo>
                    <a:pt x="5235" y="13841"/>
                    <a:pt x="2923" y="11467"/>
                    <a:pt x="2577" y="8740"/>
                  </a:cubicBezTo>
                  <a:cubicBezTo>
                    <a:pt x="2231" y="6012"/>
                    <a:pt x="3873" y="3135"/>
                    <a:pt x="6399" y="2048"/>
                  </a:cubicBezTo>
                  <a:cubicBezTo>
                    <a:pt x="6944" y="1819"/>
                    <a:pt x="7198" y="1189"/>
                    <a:pt x="6964" y="646"/>
                  </a:cubicBezTo>
                  <a:cubicBezTo>
                    <a:pt x="6791" y="242"/>
                    <a:pt x="6398" y="1"/>
                    <a:pt x="59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4712425" y="3422650"/>
              <a:ext cx="376450" cy="311250"/>
            </a:xfrm>
            <a:custGeom>
              <a:avLst/>
              <a:gdLst/>
              <a:ahLst/>
              <a:cxnLst/>
              <a:rect l="l" t="t" r="r" b="b"/>
              <a:pathLst>
                <a:path w="15058" h="12450" extrusionOk="0">
                  <a:moveTo>
                    <a:pt x="7743" y="2132"/>
                  </a:moveTo>
                  <a:cubicBezTo>
                    <a:pt x="8240" y="2132"/>
                    <a:pt x="8728" y="2220"/>
                    <a:pt x="9178" y="2404"/>
                  </a:cubicBezTo>
                  <a:cubicBezTo>
                    <a:pt x="10725" y="3069"/>
                    <a:pt x="11786" y="4133"/>
                    <a:pt x="12332" y="5568"/>
                  </a:cubicBezTo>
                  <a:cubicBezTo>
                    <a:pt x="12940" y="7168"/>
                    <a:pt x="12683" y="8613"/>
                    <a:pt x="12520" y="8959"/>
                  </a:cubicBezTo>
                  <a:cubicBezTo>
                    <a:pt x="12233" y="9568"/>
                    <a:pt x="11501" y="10054"/>
                    <a:pt x="10608" y="10227"/>
                  </a:cubicBezTo>
                  <a:cubicBezTo>
                    <a:pt x="10265" y="10294"/>
                    <a:pt x="9908" y="10320"/>
                    <a:pt x="9544" y="10320"/>
                  </a:cubicBezTo>
                  <a:cubicBezTo>
                    <a:pt x="8898" y="10320"/>
                    <a:pt x="8230" y="10239"/>
                    <a:pt x="7576" y="10158"/>
                  </a:cubicBezTo>
                  <a:cubicBezTo>
                    <a:pt x="5886" y="9954"/>
                    <a:pt x="4165" y="9659"/>
                    <a:pt x="3313" y="8555"/>
                  </a:cubicBezTo>
                  <a:cubicBezTo>
                    <a:pt x="2356" y="7316"/>
                    <a:pt x="2824" y="5370"/>
                    <a:pt x="3749" y="4169"/>
                  </a:cubicBezTo>
                  <a:cubicBezTo>
                    <a:pt x="4740" y="2882"/>
                    <a:pt x="6288" y="2132"/>
                    <a:pt x="7743" y="2132"/>
                  </a:cubicBezTo>
                  <a:close/>
                  <a:moveTo>
                    <a:pt x="7734" y="0"/>
                  </a:moveTo>
                  <a:cubicBezTo>
                    <a:pt x="5632" y="0"/>
                    <a:pt x="3471" y="1040"/>
                    <a:pt x="2061" y="2868"/>
                  </a:cubicBezTo>
                  <a:cubicBezTo>
                    <a:pt x="615" y="4746"/>
                    <a:pt x="1" y="7750"/>
                    <a:pt x="1627" y="9857"/>
                  </a:cubicBezTo>
                  <a:cubicBezTo>
                    <a:pt x="3095" y="11758"/>
                    <a:pt x="5739" y="12081"/>
                    <a:pt x="7319" y="12274"/>
                  </a:cubicBezTo>
                  <a:cubicBezTo>
                    <a:pt x="8014" y="12358"/>
                    <a:pt x="8768" y="12450"/>
                    <a:pt x="9544" y="12450"/>
                  </a:cubicBezTo>
                  <a:cubicBezTo>
                    <a:pt x="10028" y="12450"/>
                    <a:pt x="10522" y="12414"/>
                    <a:pt x="11014" y="12318"/>
                  </a:cubicBezTo>
                  <a:cubicBezTo>
                    <a:pt x="12585" y="12014"/>
                    <a:pt x="13867" y="11097"/>
                    <a:pt x="14447" y="9867"/>
                  </a:cubicBezTo>
                  <a:cubicBezTo>
                    <a:pt x="14940" y="8817"/>
                    <a:pt x="15057" y="6744"/>
                    <a:pt x="14323" y="4811"/>
                  </a:cubicBezTo>
                  <a:cubicBezTo>
                    <a:pt x="13574" y="2840"/>
                    <a:pt x="12081" y="1331"/>
                    <a:pt x="10008" y="443"/>
                  </a:cubicBezTo>
                  <a:lnTo>
                    <a:pt x="9994" y="437"/>
                  </a:lnTo>
                  <a:cubicBezTo>
                    <a:pt x="9276" y="142"/>
                    <a:pt x="8509" y="0"/>
                    <a:pt x="77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4551175" y="3078900"/>
              <a:ext cx="218800" cy="403400"/>
            </a:xfrm>
            <a:custGeom>
              <a:avLst/>
              <a:gdLst/>
              <a:ahLst/>
              <a:cxnLst/>
              <a:rect l="l" t="t" r="r" b="b"/>
              <a:pathLst>
                <a:path w="8752" h="16136" extrusionOk="0">
                  <a:moveTo>
                    <a:pt x="2273" y="1"/>
                  </a:moveTo>
                  <a:cubicBezTo>
                    <a:pt x="1986" y="1"/>
                    <a:pt x="1700" y="116"/>
                    <a:pt x="1490" y="344"/>
                  </a:cubicBezTo>
                  <a:cubicBezTo>
                    <a:pt x="1091" y="777"/>
                    <a:pt x="1119" y="1450"/>
                    <a:pt x="1552" y="1849"/>
                  </a:cubicBezTo>
                  <a:cubicBezTo>
                    <a:pt x="3586" y="3720"/>
                    <a:pt x="6411" y="7543"/>
                    <a:pt x="6016" y="9802"/>
                  </a:cubicBezTo>
                  <a:cubicBezTo>
                    <a:pt x="5610" y="12130"/>
                    <a:pt x="3476" y="14004"/>
                    <a:pt x="1299" y="14004"/>
                  </a:cubicBezTo>
                  <a:cubicBezTo>
                    <a:pt x="1247" y="14004"/>
                    <a:pt x="1195" y="14003"/>
                    <a:pt x="1143" y="14001"/>
                  </a:cubicBezTo>
                  <a:cubicBezTo>
                    <a:pt x="1120" y="13999"/>
                    <a:pt x="1097" y="13999"/>
                    <a:pt x="1075" y="13999"/>
                  </a:cubicBezTo>
                  <a:cubicBezTo>
                    <a:pt x="519" y="13999"/>
                    <a:pt x="56" y="14449"/>
                    <a:pt x="29" y="15013"/>
                  </a:cubicBezTo>
                  <a:cubicBezTo>
                    <a:pt x="0" y="15601"/>
                    <a:pt x="453" y="16099"/>
                    <a:pt x="1041" y="16128"/>
                  </a:cubicBezTo>
                  <a:cubicBezTo>
                    <a:pt x="1136" y="16133"/>
                    <a:pt x="1228" y="16135"/>
                    <a:pt x="1323" y="16135"/>
                  </a:cubicBezTo>
                  <a:cubicBezTo>
                    <a:pt x="4519" y="16135"/>
                    <a:pt x="7531" y="13517"/>
                    <a:pt x="8115" y="10169"/>
                  </a:cubicBezTo>
                  <a:cubicBezTo>
                    <a:pt x="8752" y="6513"/>
                    <a:pt x="4636" y="1792"/>
                    <a:pt x="2995" y="282"/>
                  </a:cubicBezTo>
                  <a:cubicBezTo>
                    <a:pt x="2790" y="94"/>
                    <a:pt x="2531" y="1"/>
                    <a:pt x="22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4662100" y="2392350"/>
              <a:ext cx="174625" cy="341450"/>
            </a:xfrm>
            <a:custGeom>
              <a:avLst/>
              <a:gdLst/>
              <a:ahLst/>
              <a:cxnLst/>
              <a:rect l="l" t="t" r="r" b="b"/>
              <a:pathLst>
                <a:path w="6985" h="13658" extrusionOk="0">
                  <a:moveTo>
                    <a:pt x="5798" y="1"/>
                  </a:moveTo>
                  <a:cubicBezTo>
                    <a:pt x="5701" y="1"/>
                    <a:pt x="5602" y="14"/>
                    <a:pt x="5504" y="42"/>
                  </a:cubicBezTo>
                  <a:cubicBezTo>
                    <a:pt x="2686" y="851"/>
                    <a:pt x="533" y="3453"/>
                    <a:pt x="267" y="6374"/>
                  </a:cubicBezTo>
                  <a:cubicBezTo>
                    <a:pt x="1" y="9293"/>
                    <a:pt x="1648" y="12242"/>
                    <a:pt x="4275" y="13546"/>
                  </a:cubicBezTo>
                  <a:cubicBezTo>
                    <a:pt x="4422" y="13619"/>
                    <a:pt x="4583" y="13657"/>
                    <a:pt x="4748" y="13657"/>
                  </a:cubicBezTo>
                  <a:lnTo>
                    <a:pt x="4748" y="13656"/>
                  </a:lnTo>
                  <a:cubicBezTo>
                    <a:pt x="4749" y="13656"/>
                    <a:pt x="4750" y="13656"/>
                    <a:pt x="4750" y="13656"/>
                  </a:cubicBezTo>
                  <a:cubicBezTo>
                    <a:pt x="5244" y="13656"/>
                    <a:pt x="5672" y="13316"/>
                    <a:pt x="5786" y="12836"/>
                  </a:cubicBezTo>
                  <a:cubicBezTo>
                    <a:pt x="5898" y="12354"/>
                    <a:pt x="5665" y="11858"/>
                    <a:pt x="5222" y="11638"/>
                  </a:cubicBezTo>
                  <a:cubicBezTo>
                    <a:pt x="3395" y="10731"/>
                    <a:pt x="2203" y="8598"/>
                    <a:pt x="2388" y="6566"/>
                  </a:cubicBezTo>
                  <a:cubicBezTo>
                    <a:pt x="2574" y="4535"/>
                    <a:pt x="4131" y="2653"/>
                    <a:pt x="6092" y="2091"/>
                  </a:cubicBezTo>
                  <a:cubicBezTo>
                    <a:pt x="6657" y="1928"/>
                    <a:pt x="6985" y="1338"/>
                    <a:pt x="6822" y="773"/>
                  </a:cubicBezTo>
                  <a:cubicBezTo>
                    <a:pt x="6688" y="305"/>
                    <a:pt x="6261" y="1"/>
                    <a:pt x="57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4642075" y="1858875"/>
              <a:ext cx="168475" cy="260800"/>
            </a:xfrm>
            <a:custGeom>
              <a:avLst/>
              <a:gdLst/>
              <a:ahLst/>
              <a:cxnLst/>
              <a:rect l="l" t="t" r="r" b="b"/>
              <a:pathLst>
                <a:path w="6739" h="10432" extrusionOk="0">
                  <a:moveTo>
                    <a:pt x="3374" y="2361"/>
                  </a:moveTo>
                  <a:lnTo>
                    <a:pt x="3374" y="2362"/>
                  </a:lnTo>
                  <a:cubicBezTo>
                    <a:pt x="3905" y="3432"/>
                    <a:pt x="4417" y="4532"/>
                    <a:pt x="4496" y="5651"/>
                  </a:cubicBezTo>
                  <a:cubicBezTo>
                    <a:pt x="4561" y="6571"/>
                    <a:pt x="4231" y="7761"/>
                    <a:pt x="3351" y="8203"/>
                  </a:cubicBezTo>
                  <a:cubicBezTo>
                    <a:pt x="3185" y="8285"/>
                    <a:pt x="3017" y="8305"/>
                    <a:pt x="2932" y="8305"/>
                  </a:cubicBezTo>
                  <a:cubicBezTo>
                    <a:pt x="2907" y="8305"/>
                    <a:pt x="2890" y="8303"/>
                    <a:pt x="2881" y="8301"/>
                  </a:cubicBezTo>
                  <a:cubicBezTo>
                    <a:pt x="2865" y="8279"/>
                    <a:pt x="2829" y="8213"/>
                    <a:pt x="2767" y="7992"/>
                  </a:cubicBezTo>
                  <a:cubicBezTo>
                    <a:pt x="2249" y="6142"/>
                    <a:pt x="2477" y="4064"/>
                    <a:pt x="3374" y="2361"/>
                  </a:cubicBezTo>
                  <a:close/>
                  <a:moveTo>
                    <a:pt x="3456" y="0"/>
                  </a:moveTo>
                  <a:cubicBezTo>
                    <a:pt x="3034" y="0"/>
                    <a:pt x="2475" y="155"/>
                    <a:pt x="1884" y="746"/>
                  </a:cubicBezTo>
                  <a:lnTo>
                    <a:pt x="1720" y="954"/>
                  </a:lnTo>
                  <a:cubicBezTo>
                    <a:pt x="366" y="3236"/>
                    <a:pt x="0" y="6012"/>
                    <a:pt x="716" y="8567"/>
                  </a:cubicBezTo>
                  <a:cubicBezTo>
                    <a:pt x="821" y="8936"/>
                    <a:pt x="971" y="9364"/>
                    <a:pt x="1301" y="9729"/>
                  </a:cubicBezTo>
                  <a:cubicBezTo>
                    <a:pt x="1756" y="10230"/>
                    <a:pt x="2358" y="10432"/>
                    <a:pt x="2959" y="10432"/>
                  </a:cubicBezTo>
                  <a:cubicBezTo>
                    <a:pt x="3433" y="10432"/>
                    <a:pt x="3906" y="10308"/>
                    <a:pt x="4305" y="10106"/>
                  </a:cubicBezTo>
                  <a:cubicBezTo>
                    <a:pt x="6068" y="9220"/>
                    <a:pt x="6738" y="7154"/>
                    <a:pt x="6621" y="5499"/>
                  </a:cubicBezTo>
                  <a:cubicBezTo>
                    <a:pt x="6505" y="3865"/>
                    <a:pt x="5783" y="2418"/>
                    <a:pt x="5146" y="1141"/>
                  </a:cubicBezTo>
                  <a:cubicBezTo>
                    <a:pt x="4839" y="526"/>
                    <a:pt x="4322" y="119"/>
                    <a:pt x="3728" y="22"/>
                  </a:cubicBezTo>
                  <a:cubicBezTo>
                    <a:pt x="3645" y="9"/>
                    <a:pt x="3555" y="0"/>
                    <a:pt x="34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4639900" y="1170400"/>
              <a:ext cx="162050" cy="323325"/>
            </a:xfrm>
            <a:custGeom>
              <a:avLst/>
              <a:gdLst/>
              <a:ahLst/>
              <a:cxnLst/>
              <a:rect l="l" t="t" r="r" b="b"/>
              <a:pathLst>
                <a:path w="6482" h="12933" extrusionOk="0">
                  <a:moveTo>
                    <a:pt x="5283" y="1"/>
                  </a:moveTo>
                  <a:cubicBezTo>
                    <a:pt x="5165" y="1"/>
                    <a:pt x="5046" y="21"/>
                    <a:pt x="4929" y="63"/>
                  </a:cubicBezTo>
                  <a:cubicBezTo>
                    <a:pt x="2416" y="945"/>
                    <a:pt x="0" y="5279"/>
                    <a:pt x="99" y="7748"/>
                  </a:cubicBezTo>
                  <a:cubicBezTo>
                    <a:pt x="193" y="10079"/>
                    <a:pt x="1938" y="12723"/>
                    <a:pt x="4594" y="12931"/>
                  </a:cubicBezTo>
                  <a:cubicBezTo>
                    <a:pt x="4622" y="12932"/>
                    <a:pt x="4649" y="12933"/>
                    <a:pt x="4677" y="12933"/>
                  </a:cubicBezTo>
                  <a:lnTo>
                    <a:pt x="4677" y="12933"/>
                  </a:lnTo>
                  <a:cubicBezTo>
                    <a:pt x="5249" y="12932"/>
                    <a:pt x="5717" y="12481"/>
                    <a:pt x="5740" y="11908"/>
                  </a:cubicBezTo>
                  <a:cubicBezTo>
                    <a:pt x="5762" y="11337"/>
                    <a:pt x="5328" y="10851"/>
                    <a:pt x="4758" y="10806"/>
                  </a:cubicBezTo>
                  <a:cubicBezTo>
                    <a:pt x="3315" y="10694"/>
                    <a:pt x="2285" y="9091"/>
                    <a:pt x="2227" y="7663"/>
                  </a:cubicBezTo>
                  <a:cubicBezTo>
                    <a:pt x="2162" y="6056"/>
                    <a:pt x="4088" y="2615"/>
                    <a:pt x="5635" y="2072"/>
                  </a:cubicBezTo>
                  <a:cubicBezTo>
                    <a:pt x="6189" y="1877"/>
                    <a:pt x="6481" y="1269"/>
                    <a:pt x="6286" y="715"/>
                  </a:cubicBezTo>
                  <a:cubicBezTo>
                    <a:pt x="6133" y="277"/>
                    <a:pt x="5721" y="1"/>
                    <a:pt x="5283" y="1"/>
                  </a:cubicBezTo>
                  <a:close/>
                  <a:moveTo>
                    <a:pt x="4677" y="12933"/>
                  </a:moveTo>
                  <a:lnTo>
                    <a:pt x="4677" y="12933"/>
                  </a:lnTo>
                  <a:cubicBezTo>
                    <a:pt x="4677" y="12933"/>
                    <a:pt x="4676" y="12933"/>
                    <a:pt x="4676" y="12933"/>
                  </a:cubicBezTo>
                  <a:lnTo>
                    <a:pt x="4677" y="12933"/>
                  </a:lnTo>
                  <a:cubicBezTo>
                    <a:pt x="4677" y="12933"/>
                    <a:pt x="4677" y="12933"/>
                    <a:pt x="4677" y="129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a:off x="5825825" y="2474025"/>
              <a:ext cx="374675" cy="861450"/>
            </a:xfrm>
            <a:custGeom>
              <a:avLst/>
              <a:gdLst/>
              <a:ahLst/>
              <a:cxnLst/>
              <a:rect l="l" t="t" r="r" b="b"/>
              <a:pathLst>
                <a:path w="14987" h="34458" extrusionOk="0">
                  <a:moveTo>
                    <a:pt x="10970" y="2130"/>
                  </a:moveTo>
                  <a:cubicBezTo>
                    <a:pt x="11253" y="2130"/>
                    <a:pt x="11583" y="2194"/>
                    <a:pt x="11866" y="2417"/>
                  </a:cubicBezTo>
                  <a:cubicBezTo>
                    <a:pt x="12236" y="2708"/>
                    <a:pt x="12487" y="3203"/>
                    <a:pt x="12627" y="3916"/>
                  </a:cubicBezTo>
                  <a:cubicBezTo>
                    <a:pt x="12582" y="3806"/>
                    <a:pt x="12526" y="3700"/>
                    <a:pt x="12462" y="3600"/>
                  </a:cubicBezTo>
                  <a:cubicBezTo>
                    <a:pt x="12136" y="3103"/>
                    <a:pt x="11737" y="2781"/>
                    <a:pt x="11277" y="2641"/>
                  </a:cubicBezTo>
                  <a:cubicBezTo>
                    <a:pt x="11098" y="2587"/>
                    <a:pt x="10920" y="2560"/>
                    <a:pt x="10744" y="2560"/>
                  </a:cubicBezTo>
                  <a:cubicBezTo>
                    <a:pt x="9897" y="2560"/>
                    <a:pt x="9098" y="3174"/>
                    <a:pt x="8536" y="4290"/>
                  </a:cubicBezTo>
                  <a:cubicBezTo>
                    <a:pt x="8528" y="4306"/>
                    <a:pt x="8521" y="4320"/>
                    <a:pt x="8513" y="4336"/>
                  </a:cubicBezTo>
                  <a:cubicBezTo>
                    <a:pt x="8623" y="3889"/>
                    <a:pt x="8806" y="3454"/>
                    <a:pt x="9093" y="3071"/>
                  </a:cubicBezTo>
                  <a:cubicBezTo>
                    <a:pt x="9462" y="2582"/>
                    <a:pt x="10081" y="2227"/>
                    <a:pt x="10707" y="2147"/>
                  </a:cubicBezTo>
                  <a:cubicBezTo>
                    <a:pt x="10794" y="2136"/>
                    <a:pt x="10881" y="2130"/>
                    <a:pt x="10969" y="2130"/>
                  </a:cubicBezTo>
                  <a:close/>
                  <a:moveTo>
                    <a:pt x="10705" y="4824"/>
                  </a:moveTo>
                  <a:lnTo>
                    <a:pt x="10705" y="4824"/>
                  </a:lnTo>
                  <a:cubicBezTo>
                    <a:pt x="11060" y="5726"/>
                    <a:pt x="10234" y="9248"/>
                    <a:pt x="9449" y="10585"/>
                  </a:cubicBezTo>
                  <a:cubicBezTo>
                    <a:pt x="9339" y="10173"/>
                    <a:pt x="9220" y="9768"/>
                    <a:pt x="9104" y="9372"/>
                  </a:cubicBezTo>
                  <a:cubicBezTo>
                    <a:pt x="9066" y="9243"/>
                    <a:pt x="9028" y="9117"/>
                    <a:pt x="8993" y="8991"/>
                  </a:cubicBezTo>
                  <a:cubicBezTo>
                    <a:pt x="9233" y="7734"/>
                    <a:pt x="9826" y="6467"/>
                    <a:pt x="10439" y="5249"/>
                  </a:cubicBezTo>
                  <a:cubicBezTo>
                    <a:pt x="10538" y="5054"/>
                    <a:pt x="10630" y="4916"/>
                    <a:pt x="10705" y="4824"/>
                  </a:cubicBezTo>
                  <a:close/>
                  <a:moveTo>
                    <a:pt x="12350" y="8965"/>
                  </a:moveTo>
                  <a:cubicBezTo>
                    <a:pt x="12301" y="9153"/>
                    <a:pt x="12249" y="9341"/>
                    <a:pt x="12191" y="9530"/>
                  </a:cubicBezTo>
                  <a:cubicBezTo>
                    <a:pt x="12035" y="10041"/>
                    <a:pt x="11865" y="10466"/>
                    <a:pt x="11671" y="10813"/>
                  </a:cubicBezTo>
                  <a:cubicBezTo>
                    <a:pt x="11928" y="10252"/>
                    <a:pt x="12160" y="9620"/>
                    <a:pt x="12350" y="8965"/>
                  </a:cubicBezTo>
                  <a:close/>
                  <a:moveTo>
                    <a:pt x="10966" y="1"/>
                  </a:moveTo>
                  <a:cubicBezTo>
                    <a:pt x="10792" y="1"/>
                    <a:pt x="10615" y="12"/>
                    <a:pt x="10437" y="35"/>
                  </a:cubicBezTo>
                  <a:cubicBezTo>
                    <a:pt x="9244" y="189"/>
                    <a:pt x="8106" y="844"/>
                    <a:pt x="7393" y="1791"/>
                  </a:cubicBezTo>
                  <a:cubicBezTo>
                    <a:pt x="6080" y="3533"/>
                    <a:pt x="6118" y="5733"/>
                    <a:pt x="6382" y="7271"/>
                  </a:cubicBezTo>
                  <a:cubicBezTo>
                    <a:pt x="6490" y="7903"/>
                    <a:pt x="6645" y="8516"/>
                    <a:pt x="6813" y="9115"/>
                  </a:cubicBezTo>
                  <a:cubicBezTo>
                    <a:pt x="6727" y="9781"/>
                    <a:pt x="6721" y="10461"/>
                    <a:pt x="6828" y="11156"/>
                  </a:cubicBezTo>
                  <a:cubicBezTo>
                    <a:pt x="6967" y="12071"/>
                    <a:pt x="7298" y="12796"/>
                    <a:pt x="7811" y="13316"/>
                  </a:cubicBezTo>
                  <a:cubicBezTo>
                    <a:pt x="8031" y="15278"/>
                    <a:pt x="7866" y="17480"/>
                    <a:pt x="7306" y="20255"/>
                  </a:cubicBezTo>
                  <a:cubicBezTo>
                    <a:pt x="6799" y="22764"/>
                    <a:pt x="6186" y="24720"/>
                    <a:pt x="5373" y="26412"/>
                  </a:cubicBezTo>
                  <a:cubicBezTo>
                    <a:pt x="4223" y="28800"/>
                    <a:pt x="2554" y="30901"/>
                    <a:pt x="489" y="32561"/>
                  </a:cubicBezTo>
                  <a:cubicBezTo>
                    <a:pt x="136" y="32844"/>
                    <a:pt x="0" y="33318"/>
                    <a:pt x="149" y="33746"/>
                  </a:cubicBezTo>
                  <a:cubicBezTo>
                    <a:pt x="300" y="34172"/>
                    <a:pt x="703" y="34457"/>
                    <a:pt x="1155" y="34457"/>
                  </a:cubicBezTo>
                  <a:cubicBezTo>
                    <a:pt x="1396" y="34457"/>
                    <a:pt x="1631" y="34375"/>
                    <a:pt x="1819" y="34223"/>
                  </a:cubicBezTo>
                  <a:cubicBezTo>
                    <a:pt x="4123" y="32378"/>
                    <a:pt x="6016" y="29995"/>
                    <a:pt x="7293" y="27335"/>
                  </a:cubicBezTo>
                  <a:cubicBezTo>
                    <a:pt x="8183" y="25479"/>
                    <a:pt x="8851" y="23363"/>
                    <a:pt x="9393" y="20676"/>
                  </a:cubicBezTo>
                  <a:cubicBezTo>
                    <a:pt x="9736" y="18974"/>
                    <a:pt x="10119" y="16642"/>
                    <a:pt x="10008" y="14181"/>
                  </a:cubicBezTo>
                  <a:cubicBezTo>
                    <a:pt x="10777" y="14176"/>
                    <a:pt x="11573" y="13913"/>
                    <a:pt x="12241" y="13396"/>
                  </a:cubicBezTo>
                  <a:cubicBezTo>
                    <a:pt x="13413" y="12489"/>
                    <a:pt x="13937" y="11109"/>
                    <a:pt x="14229" y="10150"/>
                  </a:cubicBezTo>
                  <a:cubicBezTo>
                    <a:pt x="14772" y="8375"/>
                    <a:pt x="14987" y="6515"/>
                    <a:pt x="14863" y="4663"/>
                  </a:cubicBezTo>
                  <a:cubicBezTo>
                    <a:pt x="14742" y="2823"/>
                    <a:pt x="14193" y="1541"/>
                    <a:pt x="13187" y="747"/>
                  </a:cubicBezTo>
                  <a:cubicBezTo>
                    <a:pt x="12569" y="257"/>
                    <a:pt x="11794" y="1"/>
                    <a:pt x="10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a:off x="4595350" y="336400"/>
              <a:ext cx="148050" cy="296375"/>
            </a:xfrm>
            <a:custGeom>
              <a:avLst/>
              <a:gdLst/>
              <a:ahLst/>
              <a:cxnLst/>
              <a:rect l="l" t="t" r="r" b="b"/>
              <a:pathLst>
                <a:path w="5922" h="11855" extrusionOk="0">
                  <a:moveTo>
                    <a:pt x="4808" y="0"/>
                  </a:moveTo>
                  <a:cubicBezTo>
                    <a:pt x="4804" y="0"/>
                    <a:pt x="4800" y="0"/>
                    <a:pt x="4796" y="0"/>
                  </a:cubicBezTo>
                  <a:cubicBezTo>
                    <a:pt x="4207" y="8"/>
                    <a:pt x="3736" y="491"/>
                    <a:pt x="3744" y="1079"/>
                  </a:cubicBezTo>
                  <a:cubicBezTo>
                    <a:pt x="3784" y="4360"/>
                    <a:pt x="2548" y="7640"/>
                    <a:pt x="354" y="10077"/>
                  </a:cubicBezTo>
                  <a:cubicBezTo>
                    <a:pt x="72" y="10390"/>
                    <a:pt x="1" y="10839"/>
                    <a:pt x="172" y="11223"/>
                  </a:cubicBezTo>
                  <a:cubicBezTo>
                    <a:pt x="343" y="11607"/>
                    <a:pt x="724" y="11855"/>
                    <a:pt x="1144" y="11855"/>
                  </a:cubicBezTo>
                  <a:cubicBezTo>
                    <a:pt x="1446" y="11855"/>
                    <a:pt x="1734" y="11727"/>
                    <a:pt x="1936" y="11503"/>
                  </a:cubicBezTo>
                  <a:cubicBezTo>
                    <a:pt x="4485" y="8672"/>
                    <a:pt x="5922" y="4862"/>
                    <a:pt x="5875" y="1052"/>
                  </a:cubicBezTo>
                  <a:cubicBezTo>
                    <a:pt x="5867" y="469"/>
                    <a:pt x="5391" y="0"/>
                    <a:pt x="48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a:off x="4704125" y="475525"/>
              <a:ext cx="259725" cy="203150"/>
            </a:xfrm>
            <a:custGeom>
              <a:avLst/>
              <a:gdLst/>
              <a:ahLst/>
              <a:cxnLst/>
              <a:rect l="l" t="t" r="r" b="b"/>
              <a:pathLst>
                <a:path w="10389" h="8126" extrusionOk="0">
                  <a:moveTo>
                    <a:pt x="9168" y="0"/>
                  </a:moveTo>
                  <a:cubicBezTo>
                    <a:pt x="8976" y="0"/>
                    <a:pt x="8781" y="52"/>
                    <a:pt x="8606" y="161"/>
                  </a:cubicBezTo>
                  <a:cubicBezTo>
                    <a:pt x="5684" y="1921"/>
                    <a:pt x="2946" y="3971"/>
                    <a:pt x="432" y="6277"/>
                  </a:cubicBezTo>
                  <a:cubicBezTo>
                    <a:pt x="109" y="6574"/>
                    <a:pt x="1" y="7038"/>
                    <a:pt x="160" y="7448"/>
                  </a:cubicBezTo>
                  <a:cubicBezTo>
                    <a:pt x="319" y="7856"/>
                    <a:pt x="713" y="8126"/>
                    <a:pt x="1153" y="8126"/>
                  </a:cubicBezTo>
                  <a:cubicBezTo>
                    <a:pt x="1419" y="8126"/>
                    <a:pt x="1676" y="8026"/>
                    <a:pt x="1872" y="7845"/>
                  </a:cubicBezTo>
                  <a:cubicBezTo>
                    <a:pt x="4282" y="5635"/>
                    <a:pt x="6905" y="3673"/>
                    <a:pt x="9705" y="1986"/>
                  </a:cubicBezTo>
                  <a:cubicBezTo>
                    <a:pt x="10218" y="1686"/>
                    <a:pt x="10388" y="1025"/>
                    <a:pt x="10081" y="515"/>
                  </a:cubicBezTo>
                  <a:cubicBezTo>
                    <a:pt x="9881" y="183"/>
                    <a:pt x="9529" y="0"/>
                    <a:pt x="91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4896275" y="403575"/>
              <a:ext cx="135375" cy="146675"/>
            </a:xfrm>
            <a:custGeom>
              <a:avLst/>
              <a:gdLst/>
              <a:ahLst/>
              <a:cxnLst/>
              <a:rect l="l" t="t" r="r" b="b"/>
              <a:pathLst>
                <a:path w="5415" h="5867" extrusionOk="0">
                  <a:moveTo>
                    <a:pt x="3372" y="1"/>
                  </a:moveTo>
                  <a:cubicBezTo>
                    <a:pt x="3369" y="1"/>
                    <a:pt x="3366" y="1"/>
                    <a:pt x="3364" y="1"/>
                  </a:cubicBezTo>
                  <a:cubicBezTo>
                    <a:pt x="2709" y="1"/>
                    <a:pt x="2206" y="337"/>
                    <a:pt x="1884" y="589"/>
                  </a:cubicBezTo>
                  <a:cubicBezTo>
                    <a:pt x="1401" y="967"/>
                    <a:pt x="922" y="1590"/>
                    <a:pt x="702" y="2295"/>
                  </a:cubicBezTo>
                  <a:cubicBezTo>
                    <a:pt x="353" y="2708"/>
                    <a:pt x="123" y="3204"/>
                    <a:pt x="68" y="3693"/>
                  </a:cubicBezTo>
                  <a:cubicBezTo>
                    <a:pt x="0" y="4295"/>
                    <a:pt x="197" y="4850"/>
                    <a:pt x="624" y="5256"/>
                  </a:cubicBezTo>
                  <a:cubicBezTo>
                    <a:pt x="979" y="5594"/>
                    <a:pt x="1423" y="5770"/>
                    <a:pt x="1919" y="5770"/>
                  </a:cubicBezTo>
                  <a:cubicBezTo>
                    <a:pt x="1939" y="5770"/>
                    <a:pt x="1959" y="5770"/>
                    <a:pt x="1979" y="5769"/>
                  </a:cubicBezTo>
                  <a:cubicBezTo>
                    <a:pt x="2050" y="5767"/>
                    <a:pt x="2119" y="5761"/>
                    <a:pt x="2189" y="5751"/>
                  </a:cubicBezTo>
                  <a:cubicBezTo>
                    <a:pt x="2433" y="5828"/>
                    <a:pt x="2687" y="5867"/>
                    <a:pt x="2943" y="5867"/>
                  </a:cubicBezTo>
                  <a:cubicBezTo>
                    <a:pt x="3049" y="5867"/>
                    <a:pt x="3155" y="5860"/>
                    <a:pt x="3260" y="5847"/>
                  </a:cubicBezTo>
                  <a:cubicBezTo>
                    <a:pt x="4065" y="5749"/>
                    <a:pt x="4751" y="5289"/>
                    <a:pt x="5095" y="4617"/>
                  </a:cubicBezTo>
                  <a:cubicBezTo>
                    <a:pt x="5355" y="4108"/>
                    <a:pt x="5401" y="3516"/>
                    <a:pt x="5238" y="2951"/>
                  </a:cubicBezTo>
                  <a:cubicBezTo>
                    <a:pt x="5286" y="2801"/>
                    <a:pt x="5322" y="2646"/>
                    <a:pt x="5343" y="2489"/>
                  </a:cubicBezTo>
                  <a:cubicBezTo>
                    <a:pt x="5414" y="1948"/>
                    <a:pt x="5283" y="1385"/>
                    <a:pt x="4987" y="927"/>
                  </a:cubicBezTo>
                  <a:cubicBezTo>
                    <a:pt x="4977" y="909"/>
                    <a:pt x="4967" y="893"/>
                    <a:pt x="4957" y="875"/>
                  </a:cubicBezTo>
                  <a:cubicBezTo>
                    <a:pt x="4733" y="508"/>
                    <a:pt x="4408" y="248"/>
                    <a:pt x="4022" y="122"/>
                  </a:cubicBezTo>
                  <a:cubicBezTo>
                    <a:pt x="3815" y="43"/>
                    <a:pt x="3594" y="1"/>
                    <a:pt x="33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4653875" y="238100"/>
              <a:ext cx="129875" cy="156075"/>
            </a:xfrm>
            <a:custGeom>
              <a:avLst/>
              <a:gdLst/>
              <a:ahLst/>
              <a:cxnLst/>
              <a:rect l="l" t="t" r="r" b="b"/>
              <a:pathLst>
                <a:path w="5195" h="6243" extrusionOk="0">
                  <a:moveTo>
                    <a:pt x="2266" y="1"/>
                  </a:moveTo>
                  <a:cubicBezTo>
                    <a:pt x="2137" y="1"/>
                    <a:pt x="2009" y="16"/>
                    <a:pt x="1883" y="46"/>
                  </a:cubicBezTo>
                  <a:cubicBezTo>
                    <a:pt x="1660" y="86"/>
                    <a:pt x="1449" y="167"/>
                    <a:pt x="1256" y="285"/>
                  </a:cubicBezTo>
                  <a:cubicBezTo>
                    <a:pt x="699" y="624"/>
                    <a:pt x="443" y="1173"/>
                    <a:pt x="300" y="1559"/>
                  </a:cubicBezTo>
                  <a:cubicBezTo>
                    <a:pt x="84" y="2133"/>
                    <a:pt x="0" y="2912"/>
                    <a:pt x="179" y="3630"/>
                  </a:cubicBezTo>
                  <a:cubicBezTo>
                    <a:pt x="98" y="4164"/>
                    <a:pt x="157" y="4706"/>
                    <a:pt x="366" y="5154"/>
                  </a:cubicBezTo>
                  <a:cubicBezTo>
                    <a:pt x="623" y="5702"/>
                    <a:pt x="1081" y="6073"/>
                    <a:pt x="1656" y="6198"/>
                  </a:cubicBezTo>
                  <a:cubicBezTo>
                    <a:pt x="1787" y="6227"/>
                    <a:pt x="1923" y="6241"/>
                    <a:pt x="2059" y="6242"/>
                  </a:cubicBezTo>
                  <a:cubicBezTo>
                    <a:pt x="2416" y="6242"/>
                    <a:pt x="2763" y="6137"/>
                    <a:pt x="3080" y="5928"/>
                  </a:cubicBezTo>
                  <a:cubicBezTo>
                    <a:pt x="3139" y="5891"/>
                    <a:pt x="3195" y="5849"/>
                    <a:pt x="3249" y="5806"/>
                  </a:cubicBezTo>
                  <a:cubicBezTo>
                    <a:pt x="3602" y="5718"/>
                    <a:pt x="3930" y="5555"/>
                    <a:pt x="4214" y="5329"/>
                  </a:cubicBezTo>
                  <a:cubicBezTo>
                    <a:pt x="4849" y="4826"/>
                    <a:pt x="5195" y="4076"/>
                    <a:pt x="5138" y="3323"/>
                  </a:cubicBezTo>
                  <a:cubicBezTo>
                    <a:pt x="5095" y="2754"/>
                    <a:pt x="4825" y="2224"/>
                    <a:pt x="4393" y="1827"/>
                  </a:cubicBezTo>
                  <a:cubicBezTo>
                    <a:pt x="4356" y="1673"/>
                    <a:pt x="4305" y="1523"/>
                    <a:pt x="4242" y="1377"/>
                  </a:cubicBezTo>
                  <a:cubicBezTo>
                    <a:pt x="4020" y="878"/>
                    <a:pt x="3615" y="466"/>
                    <a:pt x="3124" y="230"/>
                  </a:cubicBezTo>
                  <a:cubicBezTo>
                    <a:pt x="3106" y="220"/>
                    <a:pt x="3089" y="211"/>
                    <a:pt x="3072" y="203"/>
                  </a:cubicBezTo>
                  <a:cubicBezTo>
                    <a:pt x="2812" y="68"/>
                    <a:pt x="2539" y="1"/>
                    <a:pt x="22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4352700" y="403800"/>
              <a:ext cx="273525" cy="265900"/>
            </a:xfrm>
            <a:custGeom>
              <a:avLst/>
              <a:gdLst/>
              <a:ahLst/>
              <a:cxnLst/>
              <a:rect l="l" t="t" r="r" b="b"/>
              <a:pathLst>
                <a:path w="10941" h="10636" extrusionOk="0">
                  <a:moveTo>
                    <a:pt x="3325" y="1"/>
                  </a:moveTo>
                  <a:cubicBezTo>
                    <a:pt x="3252" y="1"/>
                    <a:pt x="3178" y="5"/>
                    <a:pt x="3103" y="13"/>
                  </a:cubicBezTo>
                  <a:cubicBezTo>
                    <a:pt x="555" y="294"/>
                    <a:pt x="1" y="5377"/>
                    <a:pt x="300" y="9644"/>
                  </a:cubicBezTo>
                  <a:cubicBezTo>
                    <a:pt x="339" y="10202"/>
                    <a:pt x="803" y="10634"/>
                    <a:pt x="1363" y="10635"/>
                  </a:cubicBezTo>
                  <a:cubicBezTo>
                    <a:pt x="1387" y="10635"/>
                    <a:pt x="1412" y="10634"/>
                    <a:pt x="1438" y="10633"/>
                  </a:cubicBezTo>
                  <a:cubicBezTo>
                    <a:pt x="2025" y="10592"/>
                    <a:pt x="2467" y="10082"/>
                    <a:pt x="2426" y="9495"/>
                  </a:cubicBezTo>
                  <a:cubicBezTo>
                    <a:pt x="2115" y="5070"/>
                    <a:pt x="2866" y="2827"/>
                    <a:pt x="3304" y="2237"/>
                  </a:cubicBezTo>
                  <a:cubicBezTo>
                    <a:pt x="3574" y="2562"/>
                    <a:pt x="4205" y="3618"/>
                    <a:pt x="4665" y="6683"/>
                  </a:cubicBezTo>
                  <a:cubicBezTo>
                    <a:pt x="4763" y="7334"/>
                    <a:pt x="4895" y="8227"/>
                    <a:pt x="5658" y="8816"/>
                  </a:cubicBezTo>
                  <a:cubicBezTo>
                    <a:pt x="6105" y="9163"/>
                    <a:pt x="6622" y="9265"/>
                    <a:pt x="6961" y="9333"/>
                  </a:cubicBezTo>
                  <a:lnTo>
                    <a:pt x="9580" y="9851"/>
                  </a:lnTo>
                  <a:cubicBezTo>
                    <a:pt x="9648" y="9865"/>
                    <a:pt x="9716" y="9871"/>
                    <a:pt x="9783" y="9871"/>
                  </a:cubicBezTo>
                  <a:cubicBezTo>
                    <a:pt x="10281" y="9871"/>
                    <a:pt x="10726" y="9520"/>
                    <a:pt x="10826" y="9013"/>
                  </a:cubicBezTo>
                  <a:cubicBezTo>
                    <a:pt x="10941" y="8439"/>
                    <a:pt x="10569" y="7880"/>
                    <a:pt x="9995" y="7763"/>
                  </a:cubicBezTo>
                  <a:lnTo>
                    <a:pt x="7376" y="7243"/>
                  </a:lnTo>
                  <a:cubicBezTo>
                    <a:pt x="7261" y="7221"/>
                    <a:pt x="7022" y="7173"/>
                    <a:pt x="6963" y="7133"/>
                  </a:cubicBezTo>
                  <a:cubicBezTo>
                    <a:pt x="6874" y="7046"/>
                    <a:pt x="6805" y="6588"/>
                    <a:pt x="6763" y="6307"/>
                  </a:cubicBezTo>
                  <a:cubicBezTo>
                    <a:pt x="6133" y="2120"/>
                    <a:pt x="4984" y="1"/>
                    <a:pt x="33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4570050" y="597300"/>
              <a:ext cx="434800" cy="332175"/>
            </a:xfrm>
            <a:custGeom>
              <a:avLst/>
              <a:gdLst/>
              <a:ahLst/>
              <a:cxnLst/>
              <a:rect l="l" t="t" r="r" b="b"/>
              <a:pathLst>
                <a:path w="17392" h="13287" extrusionOk="0">
                  <a:moveTo>
                    <a:pt x="1075" y="0"/>
                  </a:moveTo>
                  <a:cubicBezTo>
                    <a:pt x="523" y="0"/>
                    <a:pt x="57" y="452"/>
                    <a:pt x="30" y="1015"/>
                  </a:cubicBezTo>
                  <a:cubicBezTo>
                    <a:pt x="1" y="1603"/>
                    <a:pt x="454" y="2101"/>
                    <a:pt x="1042" y="2130"/>
                  </a:cubicBezTo>
                  <a:cubicBezTo>
                    <a:pt x="5070" y="2326"/>
                    <a:pt x="5848" y="4359"/>
                    <a:pt x="6221" y="5336"/>
                  </a:cubicBezTo>
                  <a:cubicBezTo>
                    <a:pt x="6361" y="5701"/>
                    <a:pt x="6482" y="6016"/>
                    <a:pt x="6787" y="6252"/>
                  </a:cubicBezTo>
                  <a:cubicBezTo>
                    <a:pt x="7196" y="6570"/>
                    <a:pt x="7641" y="6679"/>
                    <a:pt x="8077" y="6679"/>
                  </a:cubicBezTo>
                  <a:cubicBezTo>
                    <a:pt x="8686" y="6679"/>
                    <a:pt x="9276" y="6465"/>
                    <a:pt x="9719" y="6305"/>
                  </a:cubicBezTo>
                  <a:cubicBezTo>
                    <a:pt x="10459" y="6038"/>
                    <a:pt x="11214" y="5932"/>
                    <a:pt x="11946" y="5932"/>
                  </a:cubicBezTo>
                  <a:cubicBezTo>
                    <a:pt x="13068" y="5932"/>
                    <a:pt x="14138" y="6182"/>
                    <a:pt x="15019" y="6480"/>
                  </a:cubicBezTo>
                  <a:cubicBezTo>
                    <a:pt x="13998" y="7824"/>
                    <a:pt x="9086" y="11023"/>
                    <a:pt x="7346" y="11158"/>
                  </a:cubicBezTo>
                  <a:cubicBezTo>
                    <a:pt x="6777" y="11204"/>
                    <a:pt x="6344" y="11691"/>
                    <a:pt x="6366" y="12262"/>
                  </a:cubicBezTo>
                  <a:cubicBezTo>
                    <a:pt x="6388" y="12832"/>
                    <a:pt x="6857" y="13284"/>
                    <a:pt x="7428" y="13286"/>
                  </a:cubicBezTo>
                  <a:cubicBezTo>
                    <a:pt x="7456" y="13286"/>
                    <a:pt x="7484" y="13285"/>
                    <a:pt x="7512" y="13282"/>
                  </a:cubicBezTo>
                  <a:cubicBezTo>
                    <a:pt x="9371" y="13137"/>
                    <a:pt x="16934" y="9092"/>
                    <a:pt x="17300" y="6478"/>
                  </a:cubicBezTo>
                  <a:cubicBezTo>
                    <a:pt x="17391" y="5821"/>
                    <a:pt x="17120" y="4982"/>
                    <a:pt x="16079" y="4594"/>
                  </a:cubicBezTo>
                  <a:cubicBezTo>
                    <a:pt x="14981" y="4186"/>
                    <a:pt x="13539" y="3806"/>
                    <a:pt x="11962" y="3806"/>
                  </a:cubicBezTo>
                  <a:cubicBezTo>
                    <a:pt x="10992" y="3806"/>
                    <a:pt x="9970" y="3950"/>
                    <a:pt x="8947" y="4319"/>
                  </a:cubicBezTo>
                  <a:cubicBezTo>
                    <a:pt x="8742" y="4394"/>
                    <a:pt x="8398" y="4520"/>
                    <a:pt x="8205" y="4559"/>
                  </a:cubicBezTo>
                  <a:cubicBezTo>
                    <a:pt x="7749" y="3367"/>
                    <a:pt x="6537" y="264"/>
                    <a:pt x="1144" y="3"/>
                  </a:cubicBezTo>
                  <a:cubicBezTo>
                    <a:pt x="1121" y="1"/>
                    <a:pt x="1098" y="0"/>
                    <a:pt x="1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1"/>
            <p:cNvSpPr/>
            <p:nvPr/>
          </p:nvSpPr>
          <p:spPr>
            <a:xfrm>
              <a:off x="3908325" y="616400"/>
              <a:ext cx="876850" cy="855375"/>
            </a:xfrm>
            <a:custGeom>
              <a:avLst/>
              <a:gdLst/>
              <a:ahLst/>
              <a:cxnLst/>
              <a:rect l="l" t="t" r="r" b="b"/>
              <a:pathLst>
                <a:path w="35074" h="34215" extrusionOk="0">
                  <a:moveTo>
                    <a:pt x="19137" y="0"/>
                  </a:moveTo>
                  <a:cubicBezTo>
                    <a:pt x="18982" y="0"/>
                    <a:pt x="18824" y="35"/>
                    <a:pt x="18676" y="107"/>
                  </a:cubicBezTo>
                  <a:cubicBezTo>
                    <a:pt x="15035" y="1865"/>
                    <a:pt x="11049" y="4896"/>
                    <a:pt x="6831" y="9114"/>
                  </a:cubicBezTo>
                  <a:cubicBezTo>
                    <a:pt x="3109" y="12836"/>
                    <a:pt x="770" y="17354"/>
                    <a:pt x="245" y="21837"/>
                  </a:cubicBezTo>
                  <a:cubicBezTo>
                    <a:pt x="0" y="23930"/>
                    <a:pt x="56" y="26977"/>
                    <a:pt x="1713" y="29605"/>
                  </a:cubicBezTo>
                  <a:cubicBezTo>
                    <a:pt x="3749" y="32834"/>
                    <a:pt x="7401" y="34214"/>
                    <a:pt x="10963" y="34214"/>
                  </a:cubicBezTo>
                  <a:cubicBezTo>
                    <a:pt x="12416" y="34214"/>
                    <a:pt x="13854" y="33985"/>
                    <a:pt x="15162" y="33557"/>
                  </a:cubicBezTo>
                  <a:cubicBezTo>
                    <a:pt x="19965" y="31987"/>
                    <a:pt x="23664" y="28151"/>
                    <a:pt x="26350" y="24985"/>
                  </a:cubicBezTo>
                  <a:cubicBezTo>
                    <a:pt x="29078" y="21767"/>
                    <a:pt x="33821" y="15769"/>
                    <a:pt x="34926" y="11738"/>
                  </a:cubicBezTo>
                  <a:cubicBezTo>
                    <a:pt x="35074" y="11174"/>
                    <a:pt x="34740" y="10595"/>
                    <a:pt x="34178" y="10440"/>
                  </a:cubicBezTo>
                  <a:cubicBezTo>
                    <a:pt x="34084" y="10414"/>
                    <a:pt x="33989" y="10402"/>
                    <a:pt x="33896" y="10402"/>
                  </a:cubicBezTo>
                  <a:cubicBezTo>
                    <a:pt x="33432" y="10402"/>
                    <a:pt x="33005" y="10707"/>
                    <a:pt x="32872" y="11175"/>
                  </a:cubicBezTo>
                  <a:cubicBezTo>
                    <a:pt x="32144" y="13829"/>
                    <a:pt x="29174" y="18362"/>
                    <a:pt x="24725" y="23606"/>
                  </a:cubicBezTo>
                  <a:cubicBezTo>
                    <a:pt x="22066" y="26743"/>
                    <a:pt x="18770" y="30136"/>
                    <a:pt x="14499" y="31533"/>
                  </a:cubicBezTo>
                  <a:cubicBezTo>
                    <a:pt x="13426" y="31884"/>
                    <a:pt x="12225" y="32073"/>
                    <a:pt x="11009" y="32073"/>
                  </a:cubicBezTo>
                  <a:cubicBezTo>
                    <a:pt x="8105" y="32073"/>
                    <a:pt x="5107" y="30996"/>
                    <a:pt x="3515" y="28469"/>
                  </a:cubicBezTo>
                  <a:cubicBezTo>
                    <a:pt x="2189" y="26368"/>
                    <a:pt x="2156" y="23837"/>
                    <a:pt x="2362" y="22085"/>
                  </a:cubicBezTo>
                  <a:cubicBezTo>
                    <a:pt x="2831" y="18075"/>
                    <a:pt x="4953" y="14004"/>
                    <a:pt x="8337" y="10620"/>
                  </a:cubicBezTo>
                  <a:cubicBezTo>
                    <a:pt x="12386" y="6571"/>
                    <a:pt x="16176" y="3679"/>
                    <a:pt x="19602" y="2024"/>
                  </a:cubicBezTo>
                  <a:cubicBezTo>
                    <a:pt x="20132" y="1769"/>
                    <a:pt x="20353" y="1133"/>
                    <a:pt x="20097" y="603"/>
                  </a:cubicBezTo>
                  <a:cubicBezTo>
                    <a:pt x="19914" y="222"/>
                    <a:pt x="19532" y="0"/>
                    <a:pt x="191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4015950" y="913450"/>
              <a:ext cx="448325" cy="456025"/>
            </a:xfrm>
            <a:custGeom>
              <a:avLst/>
              <a:gdLst/>
              <a:ahLst/>
              <a:cxnLst/>
              <a:rect l="l" t="t" r="r" b="b"/>
              <a:pathLst>
                <a:path w="17933" h="18241" extrusionOk="0">
                  <a:moveTo>
                    <a:pt x="3470" y="1"/>
                  </a:moveTo>
                  <a:cubicBezTo>
                    <a:pt x="2627" y="1"/>
                    <a:pt x="1784" y="80"/>
                    <a:pt x="954" y="244"/>
                  </a:cubicBezTo>
                  <a:cubicBezTo>
                    <a:pt x="377" y="358"/>
                    <a:pt x="1" y="918"/>
                    <a:pt x="114" y="1495"/>
                  </a:cubicBezTo>
                  <a:cubicBezTo>
                    <a:pt x="215" y="2003"/>
                    <a:pt x="660" y="2355"/>
                    <a:pt x="1159" y="2355"/>
                  </a:cubicBezTo>
                  <a:cubicBezTo>
                    <a:pt x="1227" y="2355"/>
                    <a:pt x="1296" y="2348"/>
                    <a:pt x="1366" y="2335"/>
                  </a:cubicBezTo>
                  <a:cubicBezTo>
                    <a:pt x="2065" y="2197"/>
                    <a:pt x="2775" y="2130"/>
                    <a:pt x="3486" y="2130"/>
                  </a:cubicBezTo>
                  <a:cubicBezTo>
                    <a:pt x="6693" y="2130"/>
                    <a:pt x="9902" y="3493"/>
                    <a:pt x="12064" y="5877"/>
                  </a:cubicBezTo>
                  <a:cubicBezTo>
                    <a:pt x="14705" y="8790"/>
                    <a:pt x="15681" y="13104"/>
                    <a:pt x="14551" y="16869"/>
                  </a:cubicBezTo>
                  <a:cubicBezTo>
                    <a:pt x="14345" y="17553"/>
                    <a:pt x="14858" y="18241"/>
                    <a:pt x="15572" y="18241"/>
                  </a:cubicBezTo>
                  <a:cubicBezTo>
                    <a:pt x="16042" y="18240"/>
                    <a:pt x="16456" y="17932"/>
                    <a:pt x="16592" y="17483"/>
                  </a:cubicBezTo>
                  <a:cubicBezTo>
                    <a:pt x="17932" y="13017"/>
                    <a:pt x="16774" y="7901"/>
                    <a:pt x="13641" y="4447"/>
                  </a:cubicBezTo>
                  <a:cubicBezTo>
                    <a:pt x="11077" y="1619"/>
                    <a:pt x="7275" y="1"/>
                    <a:pt x="34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4539975" y="814675"/>
              <a:ext cx="114775" cy="119725"/>
            </a:xfrm>
            <a:custGeom>
              <a:avLst/>
              <a:gdLst/>
              <a:ahLst/>
              <a:cxnLst/>
              <a:rect l="l" t="t" r="r" b="b"/>
              <a:pathLst>
                <a:path w="4591" h="4789" extrusionOk="0">
                  <a:moveTo>
                    <a:pt x="3009" y="1"/>
                  </a:moveTo>
                  <a:cubicBezTo>
                    <a:pt x="2267" y="1"/>
                    <a:pt x="1403" y="517"/>
                    <a:pt x="812" y="1392"/>
                  </a:cubicBezTo>
                  <a:cubicBezTo>
                    <a:pt x="0" y="2592"/>
                    <a:pt x="8" y="4014"/>
                    <a:pt x="829" y="4568"/>
                  </a:cubicBezTo>
                  <a:cubicBezTo>
                    <a:pt x="1051" y="4718"/>
                    <a:pt x="1309" y="4789"/>
                    <a:pt x="1584" y="4789"/>
                  </a:cubicBezTo>
                  <a:cubicBezTo>
                    <a:pt x="2326" y="4789"/>
                    <a:pt x="3189" y="4273"/>
                    <a:pt x="3780" y="3398"/>
                  </a:cubicBezTo>
                  <a:cubicBezTo>
                    <a:pt x="4591" y="2197"/>
                    <a:pt x="4584" y="775"/>
                    <a:pt x="3764" y="221"/>
                  </a:cubicBezTo>
                  <a:cubicBezTo>
                    <a:pt x="3542" y="72"/>
                    <a:pt x="3284" y="1"/>
                    <a:pt x="3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4375425" y="703525"/>
              <a:ext cx="114775" cy="119725"/>
            </a:xfrm>
            <a:custGeom>
              <a:avLst/>
              <a:gdLst/>
              <a:ahLst/>
              <a:cxnLst/>
              <a:rect l="l" t="t" r="r" b="b"/>
              <a:pathLst>
                <a:path w="4591" h="4789" extrusionOk="0">
                  <a:moveTo>
                    <a:pt x="3008" y="1"/>
                  </a:moveTo>
                  <a:cubicBezTo>
                    <a:pt x="2266" y="1"/>
                    <a:pt x="1402" y="517"/>
                    <a:pt x="811" y="1392"/>
                  </a:cubicBezTo>
                  <a:cubicBezTo>
                    <a:pt x="0" y="2592"/>
                    <a:pt x="8" y="4015"/>
                    <a:pt x="828" y="4568"/>
                  </a:cubicBezTo>
                  <a:cubicBezTo>
                    <a:pt x="1049" y="4718"/>
                    <a:pt x="1307" y="4789"/>
                    <a:pt x="1582" y="4789"/>
                  </a:cubicBezTo>
                  <a:cubicBezTo>
                    <a:pt x="2325" y="4789"/>
                    <a:pt x="3189" y="4273"/>
                    <a:pt x="3780" y="3397"/>
                  </a:cubicBezTo>
                  <a:cubicBezTo>
                    <a:pt x="4591" y="2197"/>
                    <a:pt x="4583" y="775"/>
                    <a:pt x="3763" y="222"/>
                  </a:cubicBezTo>
                  <a:cubicBezTo>
                    <a:pt x="3542" y="72"/>
                    <a:pt x="3283" y="1"/>
                    <a:pt x="30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4083600" y="1078375"/>
              <a:ext cx="112825" cy="108150"/>
            </a:xfrm>
            <a:custGeom>
              <a:avLst/>
              <a:gdLst/>
              <a:ahLst/>
              <a:cxnLst/>
              <a:rect l="l" t="t" r="r" b="b"/>
              <a:pathLst>
                <a:path w="4513" h="4326" extrusionOk="0">
                  <a:moveTo>
                    <a:pt x="3343" y="1"/>
                  </a:moveTo>
                  <a:cubicBezTo>
                    <a:pt x="3071" y="1"/>
                    <a:pt x="2798" y="105"/>
                    <a:pt x="2591" y="312"/>
                  </a:cubicBezTo>
                  <a:lnTo>
                    <a:pt x="395" y="2508"/>
                  </a:lnTo>
                  <a:cubicBezTo>
                    <a:pt x="91" y="2813"/>
                    <a:pt x="0" y="3270"/>
                    <a:pt x="165" y="3669"/>
                  </a:cubicBezTo>
                  <a:cubicBezTo>
                    <a:pt x="330" y="4066"/>
                    <a:pt x="718" y="4326"/>
                    <a:pt x="1149" y="4326"/>
                  </a:cubicBezTo>
                  <a:cubicBezTo>
                    <a:pt x="1431" y="4326"/>
                    <a:pt x="1702" y="4215"/>
                    <a:pt x="1902" y="4014"/>
                  </a:cubicBezTo>
                  <a:lnTo>
                    <a:pt x="4096" y="1819"/>
                  </a:lnTo>
                  <a:cubicBezTo>
                    <a:pt x="4512" y="1403"/>
                    <a:pt x="4512" y="729"/>
                    <a:pt x="4096" y="312"/>
                  </a:cubicBezTo>
                  <a:cubicBezTo>
                    <a:pt x="3888" y="105"/>
                    <a:pt x="3616" y="1"/>
                    <a:pt x="3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4175250" y="1153825"/>
              <a:ext cx="112825" cy="108175"/>
            </a:xfrm>
            <a:custGeom>
              <a:avLst/>
              <a:gdLst/>
              <a:ahLst/>
              <a:cxnLst/>
              <a:rect l="l" t="t" r="r" b="b"/>
              <a:pathLst>
                <a:path w="4513" h="4327" extrusionOk="0">
                  <a:moveTo>
                    <a:pt x="3344" y="0"/>
                  </a:moveTo>
                  <a:cubicBezTo>
                    <a:pt x="3071" y="0"/>
                    <a:pt x="2799" y="104"/>
                    <a:pt x="2591" y="313"/>
                  </a:cubicBezTo>
                  <a:lnTo>
                    <a:pt x="397" y="2508"/>
                  </a:lnTo>
                  <a:cubicBezTo>
                    <a:pt x="92" y="2812"/>
                    <a:pt x="0" y="3271"/>
                    <a:pt x="165" y="3668"/>
                  </a:cubicBezTo>
                  <a:cubicBezTo>
                    <a:pt x="330" y="4067"/>
                    <a:pt x="718" y="4326"/>
                    <a:pt x="1149" y="4326"/>
                  </a:cubicBezTo>
                  <a:cubicBezTo>
                    <a:pt x="1432" y="4326"/>
                    <a:pt x="1703" y="4214"/>
                    <a:pt x="1902" y="4014"/>
                  </a:cubicBezTo>
                  <a:lnTo>
                    <a:pt x="4097" y="1819"/>
                  </a:lnTo>
                  <a:cubicBezTo>
                    <a:pt x="4513" y="1402"/>
                    <a:pt x="4513" y="729"/>
                    <a:pt x="4097" y="313"/>
                  </a:cubicBezTo>
                  <a:cubicBezTo>
                    <a:pt x="3889" y="104"/>
                    <a:pt x="3616" y="0"/>
                    <a:pt x="33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Table 5"/>
          <p:cNvGraphicFramePr>
            <a:graphicFrameLocks noGrp="1"/>
          </p:cNvGraphicFramePr>
          <p:nvPr>
            <p:extLst>
              <p:ext uri="{D42A27DB-BD31-4B8C-83A1-F6EECF244321}">
                <p14:modId xmlns:p14="http://schemas.microsoft.com/office/powerpoint/2010/main" val="369322668"/>
              </p:ext>
            </p:extLst>
          </p:nvPr>
        </p:nvGraphicFramePr>
        <p:xfrm>
          <a:off x="1635208" y="540340"/>
          <a:ext cx="7269976" cy="4754880"/>
        </p:xfrm>
        <a:graphic>
          <a:graphicData uri="http://schemas.openxmlformats.org/drawingml/2006/table">
            <a:tbl>
              <a:tblPr firstRow="1" firstCol="1" bandRow="1">
                <a:tableStyleId>{00A15C55-8517-42AA-B614-E9B94910E393}</a:tableStyleId>
              </a:tblPr>
              <a:tblGrid>
                <a:gridCol w="1688042">
                  <a:extLst>
                    <a:ext uri="{9D8B030D-6E8A-4147-A177-3AD203B41FA5}">
                      <a16:colId xmlns="" xmlns:a16="http://schemas.microsoft.com/office/drawing/2014/main" val="3414749488"/>
                    </a:ext>
                  </a:extLst>
                </a:gridCol>
                <a:gridCol w="5581934">
                  <a:extLst>
                    <a:ext uri="{9D8B030D-6E8A-4147-A177-3AD203B41FA5}">
                      <a16:colId xmlns="" xmlns:a16="http://schemas.microsoft.com/office/drawing/2014/main" val="1391985459"/>
                    </a:ext>
                  </a:extLst>
                </a:gridCol>
              </a:tblGrid>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Thời gian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Thắng lợi tiêu biểu</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50734417"/>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1771</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Ba anh em Tây Sơn dựng cờ khởi nghĩa.</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13662665"/>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1774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Làm chủ một vùng rộng lớn từ Quảng Nam đến Bình Thuận.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88992071"/>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1777</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Lật đổ chính quyền chúa Nguyễn.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912568075"/>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1785</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Đánh tan quân Xiêm.</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55639679"/>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1786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Lật đổ chính quyền chúa Trịnh.</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5678832"/>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1788</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Triều Lê sụp đổ. Nguyễn Huệ lên ngôi Hoàng đế.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38347507"/>
                  </a:ext>
                </a:extLst>
              </a:tr>
              <a:tr h="0">
                <a:tc>
                  <a:txBody>
                    <a:bodyPr/>
                    <a:lstStyle/>
                    <a:p>
                      <a:pPr algn="ctr">
                        <a:lnSpc>
                          <a:spcPct val="130000"/>
                        </a:lnSpc>
                        <a:spcAft>
                          <a:spcPts val="0"/>
                        </a:spcAft>
                      </a:pPr>
                      <a:r>
                        <a:rPr lang="en-US" sz="2400">
                          <a:effectLst/>
                          <a:latin typeface="Times New Roman" panose="02020603050405020304" pitchFamily="18" charset="0"/>
                          <a:cs typeface="Times New Roman" panose="02020603050405020304" pitchFamily="18" charset="0"/>
                        </a:rPr>
                        <a:t>1789</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400">
                          <a:effectLst/>
                          <a:latin typeface="Times New Roman" panose="02020603050405020304" pitchFamily="18" charset="0"/>
                          <a:cs typeface="Times New Roman" panose="02020603050405020304" pitchFamily="18" charset="0"/>
                        </a:rPr>
                        <a:t>Đại phá quân Thanh.</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504666507"/>
                  </a:ext>
                </a:extLst>
              </a:tr>
            </a:tbl>
          </a:graphicData>
        </a:graphic>
      </p:graphicFrame>
      <p:sp>
        <p:nvSpPr>
          <p:cNvPr id="84" name="Google Shape;1011;p34"/>
          <p:cNvSpPr txBox="1">
            <a:spLocks/>
          </p:cNvSpPr>
          <p:nvPr/>
        </p:nvSpPr>
        <p:spPr>
          <a:xfrm>
            <a:off x="75465" y="540340"/>
            <a:ext cx="1449360" cy="7785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chemeClr val="tx1"/>
                </a:solidFill>
                <a:latin typeface="Times New Roman" panose="02020603050405020304" pitchFamily="18" charset="0"/>
                <a:cs typeface="Times New Roman" panose="02020603050405020304" pitchFamily="18" charset="0"/>
              </a:rPr>
              <a:t>Gợi ý sản phẩm</a:t>
            </a:r>
            <a:endParaRPr lang="vi-VN" sz="2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3" name="Rectangle 2"/>
          <p:cNvSpPr/>
          <p:nvPr/>
        </p:nvSpPr>
        <p:spPr>
          <a:xfrm>
            <a:off x="150126" y="1514638"/>
            <a:ext cx="8775510" cy="2345194"/>
          </a:xfrm>
          <a:prstGeom prst="rect">
            <a:avLst/>
          </a:prstGeom>
        </p:spPr>
        <p:txBody>
          <a:bodyPr wrap="square">
            <a:spAutoFit/>
          </a:bodyPr>
          <a:lstStyle/>
          <a:p>
            <a:pPr algn="just">
              <a:lnSpc>
                <a:spcPct val="122000"/>
              </a:lnSpc>
            </a:pPr>
            <a:r>
              <a:rPr lang="en-US" sz="2400">
                <a:latin typeface="Times New Roman" panose="02020603050405020304" pitchFamily="18" charset="0"/>
                <a:cs typeface="Times New Roman" panose="02020603050405020304" pitchFamily="18" charset="0"/>
              </a:rPr>
              <a:t>- Câu 2: </a:t>
            </a:r>
            <a:r>
              <a:rPr lang="vi-VN" sz="2400" b="1">
                <a:solidFill>
                  <a:srgbClr val="FF0000"/>
                </a:solidFill>
                <a:latin typeface="Times New Roman" panose="02020603050405020304" pitchFamily="18" charset="0"/>
                <a:cs typeface="Times New Roman" panose="02020603050405020304" pitchFamily="18" charset="0"/>
              </a:rPr>
              <a:t>Đồng ý với ý kiến đó</a:t>
            </a:r>
            <a:r>
              <a:rPr lang="vi-VN" sz="2400">
                <a:latin typeface="Times New Roman" panose="02020603050405020304" pitchFamily="18" charset="0"/>
                <a:cs typeface="Times New Roman" panose="02020603050405020304" pitchFamily="18" charset="0"/>
              </a:rPr>
              <a:t>. Vì quyết định tiêu diệt quân Thanh vào dịp Tết Kỉ Dậu (1789) đã thể hiện thiên tài quân sự của vua Quang Trung: Tấn công vào dịp Tết là lúc quân địch chủ quan, sơ hở trong phòng bị. Khi bị tấn công bất ngờ, chúng dễ hoảng sợ và nhanh chóng đầu hàng.</a:t>
            </a:r>
          </a:p>
        </p:txBody>
      </p:sp>
      <p:sp>
        <p:nvSpPr>
          <p:cNvPr id="338" name="Rectangle 337"/>
          <p:cNvSpPr/>
          <p:nvPr/>
        </p:nvSpPr>
        <p:spPr>
          <a:xfrm>
            <a:off x="150126" y="585906"/>
            <a:ext cx="8775510" cy="4557594"/>
          </a:xfrm>
          <a:prstGeom prst="rect">
            <a:avLst/>
          </a:prstGeom>
        </p:spPr>
        <p:txBody>
          <a:bodyPr wrap="square">
            <a:spAutoFit/>
          </a:bodyPr>
          <a:lstStyle/>
          <a:p>
            <a:pPr algn="just">
              <a:lnSpc>
                <a:spcPct val="122000"/>
              </a:lnSpc>
            </a:pPr>
            <a:r>
              <a:rPr lang="en-US" sz="2400">
                <a:latin typeface="Times New Roman" panose="02020603050405020304" pitchFamily="18" charset="0"/>
                <a:cs typeface="Times New Roman" panose="02020603050405020304" pitchFamily="18" charset="0"/>
              </a:rPr>
              <a:t>- </a:t>
            </a:r>
            <a:r>
              <a:rPr lang="vi-VN" sz="2400" b="1">
                <a:solidFill>
                  <a:srgbClr val="FF0000"/>
                </a:solidFill>
                <a:latin typeface="Times New Roman" panose="02020603050405020304" pitchFamily="18" charset="0"/>
                <a:cs typeface="Times New Roman" panose="02020603050405020304" pitchFamily="18" charset="0"/>
              </a:rPr>
              <a:t>Dẫn chứng </a:t>
            </a:r>
            <a:r>
              <a:rPr lang="vi-VN" sz="2400">
                <a:latin typeface="Times New Roman" panose="02020603050405020304" pitchFamily="18" charset="0"/>
                <a:cs typeface="Times New Roman" panose="02020603050405020304" pitchFamily="18" charset="0"/>
              </a:rPr>
              <a:t>là một trong những trận đánh vào đồn tiền tiêu của chúng, đúng vào đem 30 Tết, quân địch chưa kịp giao tranh đã tự tan vỡ, quân do thám thấy vậy cũng bỏ chạy toán loạn. Nhờ bắt được quân do thám nên thông tin liên lạc của quân Thanh bị cắt đứt, quân giặc ở Hà Hồi, Ngọc Hồi không hề biết quân Tây Sơn đã tiến đến gần. Trong trận đánh đồn Hà Hồi, quân Tây Sơn không tốn một mũi tên, hòn đạn mà đã tiêu diệt được đồn lũy trọng yếu của quân giặc. Trên đã thắng lợi, trận Ngọc Hồi, Đống Đa cũng nhanh chóng thắng lợi. chỉ trong 5 ngày đêm, quân Tây Sơn đã quét sạch quân Thanh ra khỏi đất nước.</a:t>
            </a:r>
          </a:p>
        </p:txBody>
      </p:sp>
      <p:sp>
        <p:nvSpPr>
          <p:cNvPr id="339" name="Google Shape;1011;p34"/>
          <p:cNvSpPr txBox="1">
            <a:spLocks/>
          </p:cNvSpPr>
          <p:nvPr/>
        </p:nvSpPr>
        <p:spPr>
          <a:xfrm>
            <a:off x="2855995" y="190509"/>
            <a:ext cx="3213645" cy="7785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chemeClr val="tx1"/>
                </a:solidFill>
                <a:latin typeface="Times New Roman" panose="02020603050405020304" pitchFamily="18" charset="0"/>
                <a:cs typeface="Times New Roman" panose="02020603050405020304" pitchFamily="18" charset="0"/>
              </a:rPr>
              <a:t>Gợi ý sản phẩm</a:t>
            </a:r>
            <a:endParaRPr lang="vi-VN" sz="2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barn(inVertical)">
                                      <p:cBhvr>
                                        <p:cTn id="19"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grpSp>
        <p:nvGrpSpPr>
          <p:cNvPr id="993" name="Google Shape;993;p34"/>
          <p:cNvGrpSpPr/>
          <p:nvPr/>
        </p:nvGrpSpPr>
        <p:grpSpPr>
          <a:xfrm>
            <a:off x="2317548" y="2987217"/>
            <a:ext cx="6168724" cy="1022865"/>
            <a:chOff x="3978429" y="2998086"/>
            <a:chExt cx="6168724" cy="1022865"/>
          </a:xfrm>
        </p:grpSpPr>
        <p:sp>
          <p:nvSpPr>
            <p:cNvPr id="994" name="Google Shape;994;p34"/>
            <p:cNvSpPr/>
            <p:nvPr/>
          </p:nvSpPr>
          <p:spPr>
            <a:xfrm>
              <a:off x="4042866" y="3130725"/>
              <a:ext cx="464100"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995" name="Google Shape;995;p34"/>
            <p:cNvGrpSpPr/>
            <p:nvPr/>
          </p:nvGrpSpPr>
          <p:grpSpPr>
            <a:xfrm>
              <a:off x="3978429" y="2998086"/>
              <a:ext cx="6168724" cy="1022865"/>
              <a:chOff x="34100" y="1847297"/>
              <a:chExt cx="20460115" cy="3264809"/>
            </a:xfrm>
          </p:grpSpPr>
          <p:sp>
            <p:nvSpPr>
              <p:cNvPr id="996" name="Google Shape;996;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997" name="Google Shape;997;p34"/>
              <p:cNvSpPr/>
              <p:nvPr/>
            </p:nvSpPr>
            <p:spPr>
              <a:xfrm>
                <a:off x="1964923" y="1847297"/>
                <a:ext cx="18529292" cy="3264809"/>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sp>
        <p:nvSpPr>
          <p:cNvPr id="998" name="Google Shape;998;p34"/>
          <p:cNvSpPr txBox="1">
            <a:spLocks noGrp="1"/>
          </p:cNvSpPr>
          <p:nvPr>
            <p:ph type="ctrTitle"/>
          </p:nvPr>
        </p:nvSpPr>
        <p:spPr>
          <a:xfrm>
            <a:off x="2002019" y="239056"/>
            <a:ext cx="5126400" cy="45909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NỘI DUNG BÀI HỌC</a:t>
            </a:r>
            <a:endParaRPr b="1">
              <a:latin typeface="Times New Roman" panose="02020603050405020304" pitchFamily="18" charset="0"/>
              <a:cs typeface="Times New Roman" panose="02020603050405020304" pitchFamily="18" charset="0"/>
            </a:endParaRPr>
          </a:p>
        </p:txBody>
      </p:sp>
      <p:grpSp>
        <p:nvGrpSpPr>
          <p:cNvPr id="999" name="Google Shape;999;p34"/>
          <p:cNvGrpSpPr/>
          <p:nvPr/>
        </p:nvGrpSpPr>
        <p:grpSpPr>
          <a:xfrm>
            <a:off x="131460" y="925606"/>
            <a:ext cx="4663212" cy="629506"/>
            <a:chOff x="1753629" y="1586637"/>
            <a:chExt cx="4663212" cy="629506"/>
          </a:xfrm>
        </p:grpSpPr>
        <p:sp>
          <p:nvSpPr>
            <p:cNvPr id="1000" name="Google Shape;1000;p34"/>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1001" name="Google Shape;1001;p34"/>
            <p:cNvGrpSpPr/>
            <p:nvPr/>
          </p:nvGrpSpPr>
          <p:grpSpPr>
            <a:xfrm>
              <a:off x="1753629" y="1586637"/>
              <a:ext cx="4663212" cy="629506"/>
              <a:chOff x="34100" y="1847300"/>
              <a:chExt cx="15466708" cy="2009275"/>
            </a:xfrm>
          </p:grpSpPr>
          <p:sp>
            <p:nvSpPr>
              <p:cNvPr id="1002" name="Google Shape;1002;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03" name="Google Shape;1003;p34"/>
              <p:cNvSpPr/>
              <p:nvPr/>
            </p:nvSpPr>
            <p:spPr>
              <a:xfrm>
                <a:off x="1964923" y="1847300"/>
                <a:ext cx="13535885"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sp>
        <p:nvSpPr>
          <p:cNvPr id="1004" name="Google Shape;1004;p34"/>
          <p:cNvSpPr txBox="1">
            <a:spLocks noGrp="1"/>
          </p:cNvSpPr>
          <p:nvPr>
            <p:ph type="subTitle" idx="4294967295"/>
          </p:nvPr>
        </p:nvSpPr>
        <p:spPr>
          <a:xfrm>
            <a:off x="742000" y="1018802"/>
            <a:ext cx="3937364"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a:latin typeface="Times New Roman" panose="02020603050405020304" pitchFamily="18" charset="0"/>
                <a:cs typeface="Times New Roman" panose="02020603050405020304" pitchFamily="18" charset="0"/>
              </a:rPr>
              <a:t>Khởi nghĩa Tây Sơn bùng nổ</a:t>
            </a:r>
            <a:endParaRPr sz="2400">
              <a:latin typeface="Times New Roman" panose="02020603050405020304" pitchFamily="18" charset="0"/>
              <a:cs typeface="Times New Roman" panose="02020603050405020304" pitchFamily="18" charset="0"/>
            </a:endParaRPr>
          </a:p>
        </p:txBody>
      </p:sp>
      <p:grpSp>
        <p:nvGrpSpPr>
          <p:cNvPr id="1005" name="Google Shape;1005;p34"/>
          <p:cNvGrpSpPr/>
          <p:nvPr/>
        </p:nvGrpSpPr>
        <p:grpSpPr>
          <a:xfrm>
            <a:off x="1280976" y="1745439"/>
            <a:ext cx="6569166" cy="1036568"/>
            <a:chOff x="2874404" y="2292361"/>
            <a:chExt cx="6569166" cy="1036568"/>
          </a:xfrm>
        </p:grpSpPr>
        <p:sp>
          <p:nvSpPr>
            <p:cNvPr id="1006" name="Google Shape;1006;p34"/>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1007" name="Google Shape;1007;p34"/>
            <p:cNvGrpSpPr/>
            <p:nvPr/>
          </p:nvGrpSpPr>
          <p:grpSpPr>
            <a:xfrm>
              <a:off x="2874404" y="2292361"/>
              <a:ext cx="6569166" cy="1036568"/>
              <a:chOff x="34100" y="1847297"/>
              <a:chExt cx="21788280" cy="3308547"/>
            </a:xfrm>
          </p:grpSpPr>
          <p:sp>
            <p:nvSpPr>
              <p:cNvPr id="1008" name="Google Shape;1008;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09" name="Google Shape;1009;p34"/>
              <p:cNvSpPr/>
              <p:nvPr/>
            </p:nvSpPr>
            <p:spPr>
              <a:xfrm>
                <a:off x="1964923" y="1847297"/>
                <a:ext cx="19857457" cy="3308547"/>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sp>
        <p:nvSpPr>
          <p:cNvPr id="1010" name="Google Shape;1010;p34"/>
          <p:cNvSpPr txBox="1">
            <a:spLocks noGrp="1"/>
          </p:cNvSpPr>
          <p:nvPr>
            <p:ph type="title" idx="4294967295"/>
          </p:nvPr>
        </p:nvSpPr>
        <p:spPr>
          <a:xfrm>
            <a:off x="1301912" y="1899267"/>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02</a:t>
            </a:r>
            <a:endParaRPr sz="2400">
              <a:latin typeface="Times New Roman" panose="02020603050405020304" pitchFamily="18" charset="0"/>
              <a:cs typeface="Times New Roman" panose="02020603050405020304" pitchFamily="18" charset="0"/>
            </a:endParaRPr>
          </a:p>
        </p:txBody>
      </p:sp>
      <p:sp>
        <p:nvSpPr>
          <p:cNvPr id="1011" name="Google Shape;1011;p34"/>
          <p:cNvSpPr txBox="1">
            <a:spLocks noGrp="1"/>
          </p:cNvSpPr>
          <p:nvPr>
            <p:ph type="subTitle" idx="4294967295"/>
          </p:nvPr>
        </p:nvSpPr>
        <p:spPr>
          <a:xfrm>
            <a:off x="2078564" y="1950649"/>
            <a:ext cx="5556132"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a:solidFill>
                  <a:schemeClr val="dk1"/>
                </a:solidFill>
                <a:latin typeface="Times New Roman" panose="02020603050405020304" pitchFamily="18" charset="0"/>
                <a:cs typeface="Times New Roman" panose="02020603050405020304" pitchFamily="18" charset="0"/>
              </a:rPr>
              <a:t>Những thắng lợi tiêu biểu của phong trào Tây Sơn</a:t>
            </a:r>
            <a:endParaRPr sz="2400">
              <a:solidFill>
                <a:schemeClr val="dk1"/>
              </a:solidFill>
              <a:latin typeface="Times New Roman" panose="02020603050405020304" pitchFamily="18" charset="0"/>
              <a:cs typeface="Times New Roman" panose="02020603050405020304" pitchFamily="18" charset="0"/>
            </a:endParaRPr>
          </a:p>
        </p:txBody>
      </p:sp>
      <p:sp>
        <p:nvSpPr>
          <p:cNvPr id="1012" name="Google Shape;1012;p34"/>
          <p:cNvSpPr txBox="1">
            <a:spLocks noGrp="1"/>
          </p:cNvSpPr>
          <p:nvPr>
            <p:ph type="title" idx="4294967295"/>
          </p:nvPr>
        </p:nvSpPr>
        <p:spPr>
          <a:xfrm>
            <a:off x="2338484" y="3141045"/>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03</a:t>
            </a:r>
            <a:endParaRPr sz="2400">
              <a:latin typeface="Times New Roman" panose="02020603050405020304" pitchFamily="18" charset="0"/>
              <a:cs typeface="Times New Roman" panose="02020603050405020304" pitchFamily="18" charset="0"/>
            </a:endParaRPr>
          </a:p>
        </p:txBody>
      </p:sp>
      <p:sp>
        <p:nvSpPr>
          <p:cNvPr id="1013" name="Google Shape;1013;p34"/>
          <p:cNvSpPr txBox="1">
            <a:spLocks noGrp="1"/>
          </p:cNvSpPr>
          <p:nvPr>
            <p:ph type="subTitle" idx="4294967295"/>
          </p:nvPr>
        </p:nvSpPr>
        <p:spPr>
          <a:xfrm>
            <a:off x="2954021" y="3102606"/>
            <a:ext cx="5319141"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a:solidFill>
                  <a:schemeClr val="dk1"/>
                </a:solidFill>
                <a:latin typeface="Times New Roman" panose="02020603050405020304" pitchFamily="18" charset="0"/>
                <a:cs typeface="Times New Roman" panose="02020603050405020304" pitchFamily="18" charset="0"/>
              </a:rPr>
              <a:t>Nguyên nhân thắng lợi và ý nghĩa lịch sử của phong trào Tây Sơn</a:t>
            </a:r>
            <a:endParaRPr sz="2400">
              <a:solidFill>
                <a:schemeClr val="dk1"/>
              </a:solidFill>
              <a:latin typeface="Times New Roman" panose="02020603050405020304" pitchFamily="18" charset="0"/>
              <a:cs typeface="Times New Roman" panose="02020603050405020304" pitchFamily="18" charset="0"/>
            </a:endParaRPr>
          </a:p>
          <a:p>
            <a:pPr marL="0" lvl="0" indent="0" algn="ctr" rtl="0">
              <a:spcBef>
                <a:spcPts val="1600"/>
              </a:spcBef>
              <a:spcAft>
                <a:spcPts val="1600"/>
              </a:spcAft>
              <a:buNone/>
            </a:pPr>
            <a:endParaRPr sz="2400">
              <a:latin typeface="Times New Roman" panose="02020603050405020304" pitchFamily="18" charset="0"/>
              <a:cs typeface="Times New Roman" panose="02020603050405020304" pitchFamily="18" charset="0"/>
            </a:endParaRPr>
          </a:p>
        </p:txBody>
      </p:sp>
      <p:grpSp>
        <p:nvGrpSpPr>
          <p:cNvPr id="1014" name="Google Shape;1014;p34"/>
          <p:cNvGrpSpPr/>
          <p:nvPr/>
        </p:nvGrpSpPr>
        <p:grpSpPr>
          <a:xfrm>
            <a:off x="3900615" y="4215292"/>
            <a:ext cx="5050878" cy="629506"/>
            <a:chOff x="5099204" y="3703812"/>
            <a:chExt cx="5050878" cy="629506"/>
          </a:xfrm>
        </p:grpSpPr>
        <p:sp>
          <p:nvSpPr>
            <p:cNvPr id="1015" name="Google Shape;1015;p34"/>
            <p:cNvSpPr/>
            <p:nvPr/>
          </p:nvSpPr>
          <p:spPr>
            <a:xfrm>
              <a:off x="5163641" y="3821500"/>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1016" name="Google Shape;1016;p34"/>
            <p:cNvGrpSpPr/>
            <p:nvPr/>
          </p:nvGrpSpPr>
          <p:grpSpPr>
            <a:xfrm>
              <a:off x="5099204" y="3703812"/>
              <a:ext cx="5050878" cy="629506"/>
              <a:chOff x="34100" y="1847300"/>
              <a:chExt cx="16752499" cy="2009275"/>
            </a:xfrm>
          </p:grpSpPr>
          <p:sp>
            <p:nvSpPr>
              <p:cNvPr id="1017" name="Google Shape;1017;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18" name="Google Shape;1018;p34"/>
              <p:cNvSpPr/>
              <p:nvPr/>
            </p:nvSpPr>
            <p:spPr>
              <a:xfrm>
                <a:off x="1964923" y="1847300"/>
                <a:ext cx="14821676"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sp>
        <p:nvSpPr>
          <p:cNvPr id="1019" name="Google Shape;1019;p34"/>
          <p:cNvSpPr txBox="1">
            <a:spLocks noGrp="1"/>
          </p:cNvSpPr>
          <p:nvPr>
            <p:ph type="title" idx="4294967295"/>
          </p:nvPr>
        </p:nvSpPr>
        <p:spPr>
          <a:xfrm>
            <a:off x="3921551" y="436911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04</a:t>
            </a:r>
            <a:endParaRPr sz="2400">
              <a:latin typeface="Times New Roman" panose="02020603050405020304" pitchFamily="18" charset="0"/>
              <a:cs typeface="Times New Roman" panose="02020603050405020304" pitchFamily="18" charset="0"/>
            </a:endParaRPr>
          </a:p>
        </p:txBody>
      </p:sp>
      <p:sp>
        <p:nvSpPr>
          <p:cNvPr id="1020" name="Google Shape;1020;p34"/>
          <p:cNvSpPr txBox="1">
            <a:spLocks noGrp="1"/>
          </p:cNvSpPr>
          <p:nvPr>
            <p:ph type="subTitle" idx="4294967295"/>
          </p:nvPr>
        </p:nvSpPr>
        <p:spPr>
          <a:xfrm>
            <a:off x="4750047" y="4315719"/>
            <a:ext cx="3928731"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a:solidFill>
                  <a:schemeClr val="dk1"/>
                </a:solidFill>
                <a:latin typeface="Times New Roman" panose="02020603050405020304" pitchFamily="18" charset="0"/>
                <a:cs typeface="Times New Roman" panose="02020603050405020304" pitchFamily="18" charset="0"/>
              </a:rPr>
              <a:t>Luyện tập – Vận dụng</a:t>
            </a:r>
            <a:endParaRPr sz="2400">
              <a:solidFill>
                <a:schemeClr val="dk1"/>
              </a:solidFill>
              <a:latin typeface="Times New Roman" panose="02020603050405020304" pitchFamily="18" charset="0"/>
              <a:cs typeface="Times New Roman" panose="02020603050405020304" pitchFamily="18" charset="0"/>
            </a:endParaRPr>
          </a:p>
          <a:p>
            <a:pPr marL="0" lvl="0" indent="0" algn="ctr" rtl="0">
              <a:spcBef>
                <a:spcPts val="1600"/>
              </a:spcBef>
              <a:spcAft>
                <a:spcPts val="1600"/>
              </a:spcAft>
              <a:buNone/>
            </a:pPr>
            <a:endParaRPr sz="2400">
              <a:latin typeface="Times New Roman" panose="02020603050405020304" pitchFamily="18" charset="0"/>
              <a:cs typeface="Times New Roman" panose="02020603050405020304" pitchFamily="18" charset="0"/>
            </a:endParaRPr>
          </a:p>
        </p:txBody>
      </p:sp>
      <p:sp>
        <p:nvSpPr>
          <p:cNvPr id="1021" name="Google Shape;1021;p34"/>
          <p:cNvSpPr/>
          <p:nvPr/>
        </p:nvSpPr>
        <p:spPr>
          <a:xfrm rot="-9161867" flipH="1">
            <a:off x="443140" y="1826615"/>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22" name="Google Shape;1022;p34"/>
          <p:cNvSpPr/>
          <p:nvPr/>
        </p:nvSpPr>
        <p:spPr>
          <a:xfrm rot="-9161867" flipH="1">
            <a:off x="1624511" y="3253145"/>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23" name="Google Shape;1023;p34"/>
          <p:cNvSpPr/>
          <p:nvPr/>
        </p:nvSpPr>
        <p:spPr>
          <a:xfrm rot="-9161867" flipH="1">
            <a:off x="3207578" y="4511119"/>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24" name="Google Shape;1024;p34"/>
          <p:cNvSpPr txBox="1">
            <a:spLocks noGrp="1"/>
          </p:cNvSpPr>
          <p:nvPr>
            <p:ph type="title" idx="4294967295"/>
          </p:nvPr>
        </p:nvSpPr>
        <p:spPr>
          <a:xfrm>
            <a:off x="152396" y="1079433"/>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01</a:t>
            </a:r>
            <a:endParaRPr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3"/>
                                        </p:tgtEl>
                                        <p:attrNameLst>
                                          <p:attrName>style.visibility</p:attrName>
                                        </p:attrNameLst>
                                      </p:cBhvr>
                                      <p:to>
                                        <p:strVal val="visible"/>
                                      </p:to>
                                    </p:set>
                                    <p:animEffect transition="in" filter="barn(inVertical)">
                                      <p:cBhvr>
                                        <p:cTn id="7" dur="500"/>
                                        <p:tgtEl>
                                          <p:spTgt spid="99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98"/>
                                        </p:tgtEl>
                                        <p:attrNameLst>
                                          <p:attrName>style.visibility</p:attrName>
                                        </p:attrNameLst>
                                      </p:cBhvr>
                                      <p:to>
                                        <p:strVal val="visible"/>
                                      </p:to>
                                    </p:set>
                                    <p:animEffect transition="in" filter="barn(inVertical)">
                                      <p:cBhvr>
                                        <p:cTn id="10" dur="500"/>
                                        <p:tgtEl>
                                          <p:spTgt spid="998"/>
                                        </p:tgtEl>
                                      </p:cBhvr>
                                    </p:animEffect>
                                  </p:childTnLst>
                                </p:cTn>
                              </p:par>
                              <p:par>
                                <p:cTn id="11" presetID="16" presetClass="entr" presetSubtype="21" fill="hold" nodeType="withEffect">
                                  <p:stCondLst>
                                    <p:cond delay="0"/>
                                  </p:stCondLst>
                                  <p:childTnLst>
                                    <p:set>
                                      <p:cBhvr>
                                        <p:cTn id="12" dur="1" fill="hold">
                                          <p:stCondLst>
                                            <p:cond delay="0"/>
                                          </p:stCondLst>
                                        </p:cTn>
                                        <p:tgtEl>
                                          <p:spTgt spid="999"/>
                                        </p:tgtEl>
                                        <p:attrNameLst>
                                          <p:attrName>style.visibility</p:attrName>
                                        </p:attrNameLst>
                                      </p:cBhvr>
                                      <p:to>
                                        <p:strVal val="visible"/>
                                      </p:to>
                                    </p:set>
                                    <p:animEffect transition="in" filter="barn(inVertical)">
                                      <p:cBhvr>
                                        <p:cTn id="13" dur="500"/>
                                        <p:tgtEl>
                                          <p:spTgt spid="99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04">
                                            <p:txEl>
                                              <p:pRg st="0" end="0"/>
                                            </p:txEl>
                                          </p:spTgt>
                                        </p:tgtEl>
                                        <p:attrNameLst>
                                          <p:attrName>style.visibility</p:attrName>
                                        </p:attrNameLst>
                                      </p:cBhvr>
                                      <p:to>
                                        <p:strVal val="visible"/>
                                      </p:to>
                                    </p:set>
                                    <p:animEffect transition="in" filter="barn(inVertical)">
                                      <p:cBhvr>
                                        <p:cTn id="16" dur="500"/>
                                        <p:tgtEl>
                                          <p:spTgt spid="1004">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05"/>
                                        </p:tgtEl>
                                        <p:attrNameLst>
                                          <p:attrName>style.visibility</p:attrName>
                                        </p:attrNameLst>
                                      </p:cBhvr>
                                      <p:to>
                                        <p:strVal val="visible"/>
                                      </p:to>
                                    </p:set>
                                    <p:animEffect transition="in" filter="barn(inVertical)">
                                      <p:cBhvr>
                                        <p:cTn id="19" dur="500"/>
                                        <p:tgtEl>
                                          <p:spTgt spid="100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10"/>
                                        </p:tgtEl>
                                        <p:attrNameLst>
                                          <p:attrName>style.visibility</p:attrName>
                                        </p:attrNameLst>
                                      </p:cBhvr>
                                      <p:to>
                                        <p:strVal val="visible"/>
                                      </p:to>
                                    </p:set>
                                    <p:animEffect transition="in" filter="barn(inVertical)">
                                      <p:cBhvr>
                                        <p:cTn id="22" dur="500"/>
                                        <p:tgtEl>
                                          <p:spTgt spid="10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11">
                                            <p:txEl>
                                              <p:pRg st="0" end="0"/>
                                            </p:txEl>
                                          </p:spTgt>
                                        </p:tgtEl>
                                        <p:attrNameLst>
                                          <p:attrName>style.visibility</p:attrName>
                                        </p:attrNameLst>
                                      </p:cBhvr>
                                      <p:to>
                                        <p:strVal val="visible"/>
                                      </p:to>
                                    </p:set>
                                    <p:animEffect transition="in" filter="barn(inVertical)">
                                      <p:cBhvr>
                                        <p:cTn id="25" dur="500"/>
                                        <p:tgtEl>
                                          <p:spTgt spid="101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12"/>
                                        </p:tgtEl>
                                        <p:attrNameLst>
                                          <p:attrName>style.visibility</p:attrName>
                                        </p:attrNameLst>
                                      </p:cBhvr>
                                      <p:to>
                                        <p:strVal val="visible"/>
                                      </p:to>
                                    </p:set>
                                    <p:animEffect transition="in" filter="barn(inVertical)">
                                      <p:cBhvr>
                                        <p:cTn id="28" dur="500"/>
                                        <p:tgtEl>
                                          <p:spTgt spid="10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13">
                                            <p:txEl>
                                              <p:pRg st="0" end="0"/>
                                            </p:txEl>
                                          </p:spTgt>
                                        </p:tgtEl>
                                        <p:attrNameLst>
                                          <p:attrName>style.visibility</p:attrName>
                                        </p:attrNameLst>
                                      </p:cBhvr>
                                      <p:to>
                                        <p:strVal val="visible"/>
                                      </p:to>
                                    </p:set>
                                    <p:animEffect transition="in" filter="barn(inVertical)">
                                      <p:cBhvr>
                                        <p:cTn id="31" dur="500"/>
                                        <p:tgtEl>
                                          <p:spTgt spid="1013">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014"/>
                                        </p:tgtEl>
                                        <p:attrNameLst>
                                          <p:attrName>style.visibility</p:attrName>
                                        </p:attrNameLst>
                                      </p:cBhvr>
                                      <p:to>
                                        <p:strVal val="visible"/>
                                      </p:to>
                                    </p:set>
                                    <p:animEffect transition="in" filter="barn(inVertical)">
                                      <p:cBhvr>
                                        <p:cTn id="34" dur="500"/>
                                        <p:tgtEl>
                                          <p:spTgt spid="10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19"/>
                                        </p:tgtEl>
                                        <p:attrNameLst>
                                          <p:attrName>style.visibility</p:attrName>
                                        </p:attrNameLst>
                                      </p:cBhvr>
                                      <p:to>
                                        <p:strVal val="visible"/>
                                      </p:to>
                                    </p:set>
                                    <p:animEffect transition="in" filter="barn(inVertical)">
                                      <p:cBhvr>
                                        <p:cTn id="37" dur="500"/>
                                        <p:tgtEl>
                                          <p:spTgt spid="10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0">
                                            <p:txEl>
                                              <p:pRg st="0" end="0"/>
                                            </p:txEl>
                                          </p:spTgt>
                                        </p:tgtEl>
                                        <p:attrNameLst>
                                          <p:attrName>style.visibility</p:attrName>
                                        </p:attrNameLst>
                                      </p:cBhvr>
                                      <p:to>
                                        <p:strVal val="visible"/>
                                      </p:to>
                                    </p:set>
                                    <p:animEffect transition="in" filter="barn(inVertical)">
                                      <p:cBhvr>
                                        <p:cTn id="40" dur="500"/>
                                        <p:tgtEl>
                                          <p:spTgt spid="1020">
                                            <p:txEl>
                                              <p:pRg st="0" end="0"/>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21"/>
                                        </p:tgtEl>
                                        <p:attrNameLst>
                                          <p:attrName>style.visibility</p:attrName>
                                        </p:attrNameLst>
                                      </p:cBhvr>
                                      <p:to>
                                        <p:strVal val="visible"/>
                                      </p:to>
                                    </p:set>
                                    <p:animEffect transition="in" filter="barn(inVertical)">
                                      <p:cBhvr>
                                        <p:cTn id="43" dur="500"/>
                                        <p:tgtEl>
                                          <p:spTgt spid="10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2"/>
                                        </p:tgtEl>
                                        <p:attrNameLst>
                                          <p:attrName>style.visibility</p:attrName>
                                        </p:attrNameLst>
                                      </p:cBhvr>
                                      <p:to>
                                        <p:strVal val="visible"/>
                                      </p:to>
                                    </p:set>
                                    <p:animEffect transition="in" filter="barn(inVertical)">
                                      <p:cBhvr>
                                        <p:cTn id="46" dur="500"/>
                                        <p:tgtEl>
                                          <p:spTgt spid="10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23"/>
                                        </p:tgtEl>
                                        <p:attrNameLst>
                                          <p:attrName>style.visibility</p:attrName>
                                        </p:attrNameLst>
                                      </p:cBhvr>
                                      <p:to>
                                        <p:strVal val="visible"/>
                                      </p:to>
                                    </p:set>
                                    <p:animEffect transition="in" filter="barn(inVertical)">
                                      <p:cBhvr>
                                        <p:cTn id="49" dur="500"/>
                                        <p:tgtEl>
                                          <p:spTgt spid="10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24"/>
                                        </p:tgtEl>
                                        <p:attrNameLst>
                                          <p:attrName>style.visibility</p:attrName>
                                        </p:attrNameLst>
                                      </p:cBhvr>
                                      <p:to>
                                        <p:strVal val="visible"/>
                                      </p:to>
                                    </p:set>
                                    <p:animEffect transition="in" filter="barn(inVertical)">
                                      <p:cBhvr>
                                        <p:cTn id="52"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0"/>
      <p:bldP spid="1004" grpId="0" build="p"/>
      <p:bldP spid="1010" grpId="0"/>
      <p:bldP spid="1011" grpId="0" build="p"/>
      <p:bldP spid="1012" grpId="0"/>
      <p:bldP spid="1013" grpId="0" build="p"/>
      <p:bldP spid="1019" grpId="0"/>
      <p:bldP spid="1020" grpId="0" build="p"/>
      <p:bldP spid="1021" grpId="0" animBg="1"/>
      <p:bldP spid="1022" grpId="0" animBg="1"/>
      <p:bldP spid="1023" grpId="0" animBg="1"/>
      <p:bldP spid="10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5" name="Rectangle 4"/>
          <p:cNvSpPr/>
          <p:nvPr/>
        </p:nvSpPr>
        <p:spPr>
          <a:xfrm>
            <a:off x="177422" y="798187"/>
            <a:ext cx="8475259" cy="2973122"/>
          </a:xfrm>
          <a:prstGeom prst="rect">
            <a:avLst/>
          </a:prstGeom>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Câu hỏi 1</a:t>
            </a:r>
            <a:r>
              <a:rPr lang="en-US"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Tìm hiểu thông tin từ sách, báo và internet, em hãy viết bài giới thiệu (khoảng 7 - 10 câu) về vị anh hùng dẫn tộc Quang Trung theo gợi ý sau:</a:t>
            </a:r>
          </a:p>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Vai trò.</a:t>
            </a:r>
          </a:p>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Điều khiến em ấn tượng nhất về ông.</a:t>
            </a:r>
          </a:p>
          <a:p>
            <a:pPr algn="just">
              <a:lnSpc>
                <a:spcPct val="13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Những con đường, ngôi trường, di tích lịch sử mang tên ông.</a:t>
            </a:r>
          </a:p>
        </p:txBody>
      </p:sp>
      <p:sp>
        <p:nvSpPr>
          <p:cNvPr id="9" name="Google Shape;1011;p34"/>
          <p:cNvSpPr txBox="1">
            <a:spLocks/>
          </p:cNvSpPr>
          <p:nvPr/>
        </p:nvSpPr>
        <p:spPr>
          <a:xfrm>
            <a:off x="-2697" y="299587"/>
            <a:ext cx="4015139"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Vận dụng (Bài tập về nhà )</a:t>
            </a:r>
            <a:endParaRPr lang="vi-VN" sz="2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5" name="Rectangle 4"/>
          <p:cNvSpPr/>
          <p:nvPr/>
        </p:nvSpPr>
        <p:spPr>
          <a:xfrm>
            <a:off x="232013" y="1071142"/>
            <a:ext cx="8734566" cy="2012859"/>
          </a:xfrm>
          <a:prstGeom prst="rect">
            <a:avLst/>
          </a:prstGeom>
        </p:spPr>
        <p:txBody>
          <a:bodyPr wrap="square">
            <a:spAutoFit/>
          </a:bodyPr>
          <a:lstStyle/>
          <a:p>
            <a:pPr algn="just">
              <a:lnSpc>
                <a:spcPct val="130000"/>
              </a:lnSpc>
            </a:pPr>
            <a:r>
              <a:rPr lang="vi-VN" sz="2400" b="1">
                <a:solidFill>
                  <a:schemeClr val="tx1"/>
                </a:solidFill>
                <a:latin typeface="Times New Roman" panose="02020603050405020304" pitchFamily="18" charset="0"/>
                <a:cs typeface="Times New Roman" panose="02020603050405020304" pitchFamily="18" charset="0"/>
              </a:rPr>
              <a:t>Câu hỏi 2</a:t>
            </a:r>
            <a:r>
              <a:rPr lang="en-US" sz="2400" b="1">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Nếu được tham gia học tập tại một trong các địa điểm sau: Bảo tàng Quang Trung (Bình Định), di tích Rạch Gầm - Xoài Mút (Tiền Giang), di tích Gò Đống Đa (Hà Nội), em chọn địa điểm nào? Vì sao em chọn địa điểm đó?</a:t>
            </a:r>
          </a:p>
        </p:txBody>
      </p:sp>
      <p:sp>
        <p:nvSpPr>
          <p:cNvPr id="9" name="Google Shape;1011;p34"/>
          <p:cNvSpPr txBox="1">
            <a:spLocks/>
          </p:cNvSpPr>
          <p:nvPr/>
        </p:nvSpPr>
        <p:spPr>
          <a:xfrm>
            <a:off x="-2697" y="299587"/>
            <a:ext cx="4015139"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Vận dụng (Bài tập về nhà )</a:t>
            </a:r>
            <a:endParaRPr lang="vi-VN"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8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 name="Rectangle 1"/>
          <p:cNvSpPr/>
          <p:nvPr/>
        </p:nvSpPr>
        <p:spPr>
          <a:xfrm>
            <a:off x="150127" y="126742"/>
            <a:ext cx="8734566" cy="5016758"/>
          </a:xfrm>
          <a:prstGeom prst="rect">
            <a:avLst/>
          </a:prstGeom>
        </p:spPr>
        <p:txBody>
          <a:bodyPr wrap="square">
            <a:spAutoFit/>
          </a:bodyPr>
          <a:lstStyle/>
          <a:p>
            <a:pPr algn="just"/>
            <a:r>
              <a:rPr lang="vi-VN" sz="2000" b="1">
                <a:latin typeface="Times New Roman" panose="02020603050405020304" pitchFamily="18" charset="0"/>
                <a:cs typeface="Times New Roman" panose="02020603050405020304" pitchFamily="18" charset="0"/>
              </a:rPr>
              <a:t>* Lí do chung: </a:t>
            </a:r>
            <a:r>
              <a:rPr lang="vi-VN" sz="2000">
                <a:latin typeface="Times New Roman" panose="02020603050405020304" pitchFamily="18" charset="0"/>
                <a:cs typeface="Times New Roman" panose="02020603050405020304" pitchFamily="18" charset="0"/>
              </a:rPr>
              <a:t>Thể hiện tấm lòng biết ơn người có công đối với đất nước, có ý thức bảo vệ di tích lịch sử, lí do gắn với từng địa danh:</a:t>
            </a:r>
          </a:p>
          <a:p>
            <a:pPr algn="just"/>
            <a:r>
              <a:rPr lang="vi-VN" sz="2000">
                <a:latin typeface="Times New Roman" panose="02020603050405020304" pitchFamily="18" charset="0"/>
                <a:cs typeface="Times New Roman" panose="02020603050405020304" pitchFamily="18" charset="0"/>
              </a:rPr>
              <a:t>- Nếu học sinh chọn đến </a:t>
            </a:r>
            <a:r>
              <a:rPr lang="vi-VN" sz="2000" b="1">
                <a:solidFill>
                  <a:srgbClr val="FF0000"/>
                </a:solidFill>
                <a:latin typeface="Times New Roman" panose="02020603050405020304" pitchFamily="18" charset="0"/>
                <a:cs typeface="Times New Roman" panose="02020603050405020304" pitchFamily="18" charset="0"/>
              </a:rPr>
              <a:t>Bảo tàng Quang Trung </a:t>
            </a:r>
            <a:r>
              <a:rPr lang="vi-VN" sz="2000">
                <a:latin typeface="Times New Roman" panose="02020603050405020304" pitchFamily="18" charset="0"/>
                <a:cs typeface="Times New Roman" panose="02020603050405020304" pitchFamily="18" charset="0"/>
              </a:rPr>
              <a:t>(Bình Định) vì không chỉ được xem hiện vật còn lưu giữ về Quang Trung mà còn được thăm điện thờ Tây Sơn, thêm yêu và tự hào lịch sử dân tộc.</a:t>
            </a:r>
          </a:p>
          <a:p>
            <a:pPr algn="just"/>
            <a:r>
              <a:rPr lang="vi-VN" sz="2000">
                <a:latin typeface="Times New Roman" panose="02020603050405020304" pitchFamily="18" charset="0"/>
                <a:cs typeface="Times New Roman" panose="02020603050405020304" pitchFamily="18" charset="0"/>
              </a:rPr>
              <a:t>- Nếu chọn đến </a:t>
            </a:r>
            <a:r>
              <a:rPr lang="vi-VN" sz="2000" b="1">
                <a:solidFill>
                  <a:srgbClr val="FF0000"/>
                </a:solidFill>
                <a:latin typeface="Times New Roman" panose="02020603050405020304" pitchFamily="18" charset="0"/>
                <a:cs typeface="Times New Roman" panose="02020603050405020304" pitchFamily="18" charset="0"/>
              </a:rPr>
              <a:t>di tích Rạch Gầm-Xoài Mút </a:t>
            </a:r>
            <a:r>
              <a:rPr lang="vi-VN" sz="2000">
                <a:latin typeface="Times New Roman" panose="02020603050405020304" pitchFamily="18" charset="0"/>
                <a:cs typeface="Times New Roman" panose="02020603050405020304" pitchFamily="18" charset="0"/>
              </a:rPr>
              <a:t>(Tiền Giang) vì được xem các bộ sưu tập các hiện vật liên quan đến trận đánh tiêu biểu này, qua đó còn được biết thêm thông tin quan trọng: Năm 1992, di tích Rạch Gầm-Xoài Mút đã được Bộ Văn hóa Thông tin xếp di tích quốc gia và đến năm 2014 được Bộ Văn hóa Thể thao và Du lịch xếp hạng di tích quốc gia đặc biệt.</a:t>
            </a:r>
          </a:p>
          <a:p>
            <a:pPr algn="just"/>
            <a:r>
              <a:rPr lang="vi-VN" sz="2000">
                <a:latin typeface="Times New Roman" panose="02020603050405020304" pitchFamily="18" charset="0"/>
                <a:cs typeface="Times New Roman" panose="02020603050405020304" pitchFamily="18" charset="0"/>
              </a:rPr>
              <a:t>- Nếu học sinh chọn đến </a:t>
            </a:r>
            <a:r>
              <a:rPr lang="vi-VN" sz="2000" b="1">
                <a:solidFill>
                  <a:srgbClr val="FF0000"/>
                </a:solidFill>
                <a:latin typeface="Times New Roman" panose="02020603050405020304" pitchFamily="18" charset="0"/>
                <a:cs typeface="Times New Roman" panose="02020603050405020304" pitchFamily="18" charset="0"/>
              </a:rPr>
              <a:t>Gò Đống Đa (Hà Nội) </a:t>
            </a:r>
            <a:r>
              <a:rPr lang="vi-VN" sz="2000">
                <a:latin typeface="Times New Roman" panose="02020603050405020304" pitchFamily="18" charset="0"/>
                <a:cs typeface="Times New Roman" panose="02020603050405020304" pitchFamily="18" charset="0"/>
              </a:rPr>
              <a:t>đặc biệt là vào dịp lễ kĩ niệm chiến thắng này, không chỉ được sống trong không khí tưởng niệm chiến công lừng lẫy trong lịch sử dân tộc, tưởng nhớ công lao của vua Quang Trung mà còn được tham gia các nghi thức trang trọng, các trò chơi thể hiện tinh thần thượng võ, các màn biểu diễn nghệ thuật dân gian, từ đó có ý thức gìn giữ, bảo tồn nét đẹp của văn hóa dân tộc, bảo vệ di tích quốc gia đặc biệt này.</a:t>
            </a:r>
          </a:p>
        </p:txBody>
      </p:sp>
    </p:spTree>
    <p:extLst>
      <p:ext uri="{BB962C8B-B14F-4D97-AF65-F5344CB8AC3E}">
        <p14:creationId xmlns:p14="http://schemas.microsoft.com/office/powerpoint/2010/main" val="216632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20">
            <a:extLst>
              <a:ext uri="{FF2B5EF4-FFF2-40B4-BE49-F238E27FC236}">
                <a16:creationId xmlns="" xmlns:a16="http://schemas.microsoft.com/office/drawing/2014/main" id="{F9F5702A-9416-44EF-A91B-C32760D030A8}"/>
              </a:ext>
            </a:extLst>
          </p:cNvPr>
          <p:cNvSpPr txBox="1"/>
          <p:nvPr/>
        </p:nvSpPr>
        <p:spPr>
          <a:xfrm>
            <a:off x="4132009" y="439161"/>
            <a:ext cx="4063066" cy="1716862"/>
          </a:xfrm>
          <a:prstGeom prst="rect">
            <a:avLst/>
          </a:prstGeom>
          <a:noFill/>
        </p:spPr>
        <p:txBody>
          <a:bodyPr wrap="square" lIns="91422" tIns="45711" rIns="91422" bIns="45711" rtlCol="0">
            <a:spAutoFit/>
          </a:bodyPr>
          <a:lstStyle/>
          <a:p>
            <a:pPr algn="just">
              <a:lnSpc>
                <a:spcPct val="130000"/>
              </a:lnSpc>
            </a:pPr>
            <a:r>
              <a:rPr lang="en-US" altLang="zh-CN" sz="2800" b="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Hoàn thành bài tập Vận dụng</a:t>
            </a:r>
            <a:endParaRPr lang="en-US" altLang="zh-CN" sz="28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30000"/>
              </a:lnSpc>
            </a:pPr>
            <a:endParaRPr lang="en-US" altLang="zh-CN" sz="28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TextBox 21">
            <a:extLst>
              <a:ext uri="{FF2B5EF4-FFF2-40B4-BE49-F238E27FC236}">
                <a16:creationId xmlns="" xmlns:a16="http://schemas.microsoft.com/office/drawing/2014/main" id="{06F8929B-3B7D-4D10-8047-7D7F6997666E}"/>
              </a:ext>
            </a:extLst>
          </p:cNvPr>
          <p:cNvSpPr txBox="1"/>
          <p:nvPr/>
        </p:nvSpPr>
        <p:spPr>
          <a:xfrm>
            <a:off x="4132009" y="2072422"/>
            <a:ext cx="4063066" cy="652468"/>
          </a:xfrm>
          <a:prstGeom prst="rect">
            <a:avLst/>
          </a:prstGeom>
          <a:noFill/>
        </p:spPr>
        <p:txBody>
          <a:bodyPr wrap="square" lIns="91422" tIns="45711" rIns="91422" bIns="45711" rtlCol="0">
            <a:spAutoFit/>
          </a:bodyPr>
          <a:lstStyle/>
          <a:p>
            <a:pPr algn="just">
              <a:lnSpc>
                <a:spcPct val="130000"/>
              </a:lnSpc>
            </a:pPr>
            <a:r>
              <a:rPr lang="en-US" altLang="zh-CN" sz="2800" b="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Xem lại nội dung bài 8</a:t>
            </a:r>
            <a:endParaRPr lang="en-US" altLang="zh-CN" sz="28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TextBox 22">
            <a:extLst>
              <a:ext uri="{FF2B5EF4-FFF2-40B4-BE49-F238E27FC236}">
                <a16:creationId xmlns="" xmlns:a16="http://schemas.microsoft.com/office/drawing/2014/main" id="{099BE0DC-5C9C-4BD4-8E27-AC5BCC88E168}"/>
              </a:ext>
            </a:extLst>
          </p:cNvPr>
          <p:cNvSpPr txBox="1"/>
          <p:nvPr/>
        </p:nvSpPr>
        <p:spPr>
          <a:xfrm>
            <a:off x="4132009" y="2899687"/>
            <a:ext cx="4063066" cy="1772775"/>
          </a:xfrm>
          <a:prstGeom prst="rect">
            <a:avLst/>
          </a:prstGeom>
          <a:noFill/>
        </p:spPr>
        <p:txBody>
          <a:bodyPr wrap="square" lIns="91422" tIns="45711" rIns="91422" bIns="45711" rtlCol="0">
            <a:spAutoFit/>
          </a:bodyPr>
          <a:lstStyle/>
          <a:p>
            <a:pPr algn="just">
              <a:lnSpc>
                <a:spcPct val="130000"/>
              </a:lnSpc>
            </a:pPr>
            <a:r>
              <a:rPr lang="en-US" altLang="zh-CN" sz="2800" b="1">
                <a:solidFill>
                  <a:schemeClr val="bg1">
                    <a:lumMod val="50000"/>
                  </a:schemeClr>
                </a:solidFill>
                <a:latin typeface="Times New Roman" panose="02020603050405020304" pitchFamily="18" charset="0"/>
                <a:ea typeface="微软雅黑" pitchFamily="34" charset="-122"/>
                <a:cs typeface="Times New Roman" panose="02020603050405020304" pitchFamily="18" charset="0"/>
              </a:rPr>
              <a:t>Tìm hiểu trước nội dung bài 9 – Trả lời các câu hỏi trong SGK.</a:t>
            </a:r>
            <a:endParaRPr lang="en-US" altLang="zh-CN" sz="28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1" name="直接连接符 10">
            <a:extLst>
              <a:ext uri="{FF2B5EF4-FFF2-40B4-BE49-F238E27FC236}">
                <a16:creationId xmlns="" xmlns:a16="http://schemas.microsoft.com/office/drawing/2014/main" id="{8A100120-A16A-40C8-AE72-FC6AF9B52135}"/>
              </a:ext>
            </a:extLst>
          </p:cNvPr>
          <p:cNvCxnSpPr>
            <a:cxnSpLocks/>
          </p:cNvCxnSpPr>
          <p:nvPr/>
        </p:nvCxnSpPr>
        <p:spPr>
          <a:xfrm>
            <a:off x="4361681" y="1632806"/>
            <a:ext cx="2964439" cy="0"/>
          </a:xfrm>
          <a:prstGeom prst="line">
            <a:avLst/>
          </a:prstGeom>
          <a:noFill/>
          <a:ln w="9525" cap="flat" cmpd="sng" algn="ctr">
            <a:solidFill>
              <a:schemeClr val="tx1">
                <a:lumMod val="65000"/>
                <a:lumOff val="35000"/>
              </a:schemeClr>
            </a:solidFill>
            <a:prstDash val="dash"/>
          </a:ln>
          <a:effectLst/>
        </p:spPr>
      </p:cxnSp>
      <p:cxnSp>
        <p:nvCxnSpPr>
          <p:cNvPr id="52" name="直接连接符 11">
            <a:extLst>
              <a:ext uri="{FF2B5EF4-FFF2-40B4-BE49-F238E27FC236}">
                <a16:creationId xmlns="" xmlns:a16="http://schemas.microsoft.com/office/drawing/2014/main" id="{E5C76901-F9D3-426A-B161-B4690A636685}"/>
              </a:ext>
            </a:extLst>
          </p:cNvPr>
          <p:cNvCxnSpPr>
            <a:cxnSpLocks/>
          </p:cNvCxnSpPr>
          <p:nvPr/>
        </p:nvCxnSpPr>
        <p:spPr>
          <a:xfrm>
            <a:off x="4346556" y="2808414"/>
            <a:ext cx="2979564" cy="0"/>
          </a:xfrm>
          <a:prstGeom prst="line">
            <a:avLst/>
          </a:prstGeom>
          <a:noFill/>
          <a:ln w="9525" cap="flat" cmpd="sng" algn="ctr">
            <a:solidFill>
              <a:schemeClr val="tx1">
                <a:lumMod val="65000"/>
                <a:lumOff val="35000"/>
              </a:schemeClr>
            </a:solidFill>
            <a:prstDash val="dash"/>
          </a:ln>
          <a:effectLst/>
        </p:spPr>
      </p:cxnSp>
      <p:grpSp>
        <p:nvGrpSpPr>
          <p:cNvPr id="53" name="组合 12">
            <a:extLst>
              <a:ext uri="{FF2B5EF4-FFF2-40B4-BE49-F238E27FC236}">
                <a16:creationId xmlns="" xmlns:a16="http://schemas.microsoft.com/office/drawing/2014/main" id="{E13176D8-2355-4322-9842-C6D26675E3A0}"/>
              </a:ext>
            </a:extLst>
          </p:cNvPr>
          <p:cNvGrpSpPr/>
          <p:nvPr/>
        </p:nvGrpSpPr>
        <p:grpSpPr>
          <a:xfrm>
            <a:off x="2889691" y="362866"/>
            <a:ext cx="1116630" cy="1116630"/>
            <a:chOff x="4955423" y="1457564"/>
            <a:chExt cx="599448" cy="599448"/>
          </a:xfrm>
          <a:effectLst/>
        </p:grpSpPr>
        <p:sp>
          <p:nvSpPr>
            <p:cNvPr id="54" name="椭圆 13">
              <a:extLst>
                <a:ext uri="{FF2B5EF4-FFF2-40B4-BE49-F238E27FC236}">
                  <a16:creationId xmlns="" xmlns:a16="http://schemas.microsoft.com/office/drawing/2014/main" id="{BF8C141C-A54E-439D-A5BF-056631A32E78}"/>
                </a:ext>
              </a:extLst>
            </p:cNvPr>
            <p:cNvSpPr/>
            <p:nvPr/>
          </p:nvSpPr>
          <p:spPr>
            <a:xfrm>
              <a:off x="4955423" y="1457564"/>
              <a:ext cx="599448" cy="599448"/>
            </a:xfrm>
            <a:prstGeom prst="ellipse">
              <a:avLst/>
            </a:prstGeom>
            <a:solidFill>
              <a:srgbClr val="2B80A5"/>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lumMod val="65000"/>
                    <a:lumOff val="35000"/>
                  </a:schemeClr>
                </a:solidFill>
              </a:endParaRPr>
            </a:p>
          </p:txBody>
        </p:sp>
        <p:sp>
          <p:nvSpPr>
            <p:cNvPr id="55" name="Freeform 13">
              <a:extLst>
                <a:ext uri="{FF2B5EF4-FFF2-40B4-BE49-F238E27FC236}">
                  <a16:creationId xmlns="" xmlns:a16="http://schemas.microsoft.com/office/drawing/2014/main" id="{40691324-524B-421F-9690-1DBB0F6B5A95}"/>
                </a:ext>
              </a:extLst>
            </p:cNvPr>
            <p:cNvSpPr>
              <a:spLocks noEditPoints="1"/>
            </p:cNvSpPr>
            <p:nvPr/>
          </p:nvSpPr>
          <p:spPr bwMode="auto">
            <a:xfrm>
              <a:off x="5110341" y="1644432"/>
              <a:ext cx="289613" cy="227488"/>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15">
            <a:extLst>
              <a:ext uri="{FF2B5EF4-FFF2-40B4-BE49-F238E27FC236}">
                <a16:creationId xmlns="" xmlns:a16="http://schemas.microsoft.com/office/drawing/2014/main" id="{34FA4160-55A3-49AE-A5E5-03600370B124}"/>
              </a:ext>
            </a:extLst>
          </p:cNvPr>
          <p:cNvGrpSpPr/>
          <p:nvPr/>
        </p:nvGrpSpPr>
        <p:grpSpPr>
          <a:xfrm>
            <a:off x="2905122" y="1691784"/>
            <a:ext cx="1116630" cy="1116630"/>
            <a:chOff x="4970854" y="2513407"/>
            <a:chExt cx="599448" cy="599448"/>
          </a:xfrm>
          <a:effectLst/>
        </p:grpSpPr>
        <p:sp>
          <p:nvSpPr>
            <p:cNvPr id="57" name="椭圆 16">
              <a:extLst>
                <a:ext uri="{FF2B5EF4-FFF2-40B4-BE49-F238E27FC236}">
                  <a16:creationId xmlns="" xmlns:a16="http://schemas.microsoft.com/office/drawing/2014/main" id="{CC4FE4C6-6A84-46C7-99A5-3471836BC359}"/>
                </a:ext>
              </a:extLst>
            </p:cNvPr>
            <p:cNvSpPr/>
            <p:nvPr/>
          </p:nvSpPr>
          <p:spPr>
            <a:xfrm>
              <a:off x="4970854" y="2513407"/>
              <a:ext cx="599448" cy="599448"/>
            </a:xfrm>
            <a:prstGeom prst="ellipse">
              <a:avLst/>
            </a:prstGeom>
            <a:solidFill>
              <a:srgbClr val="2B80A5"/>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lumMod val="65000"/>
                    <a:lumOff val="35000"/>
                  </a:schemeClr>
                </a:solidFill>
              </a:endParaRPr>
            </a:p>
          </p:txBody>
        </p:sp>
        <p:sp>
          <p:nvSpPr>
            <p:cNvPr id="58" name="Freeform 57">
              <a:extLst>
                <a:ext uri="{FF2B5EF4-FFF2-40B4-BE49-F238E27FC236}">
                  <a16:creationId xmlns="" xmlns:a16="http://schemas.microsoft.com/office/drawing/2014/main" id="{4D034F95-4D1E-4532-A4FB-F181B5C51DA3}"/>
                </a:ext>
              </a:extLst>
            </p:cNvPr>
            <p:cNvSpPr>
              <a:spLocks noEditPoints="1"/>
            </p:cNvSpPr>
            <p:nvPr/>
          </p:nvSpPr>
          <p:spPr bwMode="auto">
            <a:xfrm>
              <a:off x="5110341" y="2641777"/>
              <a:ext cx="289614" cy="309707"/>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9" name="组合 18">
            <a:extLst>
              <a:ext uri="{FF2B5EF4-FFF2-40B4-BE49-F238E27FC236}">
                <a16:creationId xmlns="" xmlns:a16="http://schemas.microsoft.com/office/drawing/2014/main" id="{7F2FBFDA-2ECD-42FD-835E-259F6118F807}"/>
              </a:ext>
            </a:extLst>
          </p:cNvPr>
          <p:cNvGrpSpPr/>
          <p:nvPr/>
        </p:nvGrpSpPr>
        <p:grpSpPr>
          <a:xfrm>
            <a:off x="2922877" y="3046751"/>
            <a:ext cx="1116630" cy="1116630"/>
            <a:chOff x="4988609" y="3551062"/>
            <a:chExt cx="599448" cy="599448"/>
          </a:xfrm>
          <a:effectLst/>
        </p:grpSpPr>
        <p:sp>
          <p:nvSpPr>
            <p:cNvPr id="60" name="椭圆 19">
              <a:extLst>
                <a:ext uri="{FF2B5EF4-FFF2-40B4-BE49-F238E27FC236}">
                  <a16:creationId xmlns="" xmlns:a16="http://schemas.microsoft.com/office/drawing/2014/main" id="{39103AB9-58D6-4FC8-A46E-E12B33659621}"/>
                </a:ext>
              </a:extLst>
            </p:cNvPr>
            <p:cNvSpPr/>
            <p:nvPr/>
          </p:nvSpPr>
          <p:spPr>
            <a:xfrm>
              <a:off x="4988609" y="3551062"/>
              <a:ext cx="599448" cy="599448"/>
            </a:xfrm>
            <a:prstGeom prst="ellipse">
              <a:avLst/>
            </a:prstGeom>
            <a:solidFill>
              <a:srgbClr val="2B80A5"/>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lumMod val="65000"/>
                    <a:lumOff val="35000"/>
                  </a:schemeClr>
                </a:solidFill>
              </a:endParaRPr>
            </a:p>
          </p:txBody>
        </p:sp>
        <p:sp>
          <p:nvSpPr>
            <p:cNvPr id="61" name="Freeform 19">
              <a:extLst>
                <a:ext uri="{FF2B5EF4-FFF2-40B4-BE49-F238E27FC236}">
                  <a16:creationId xmlns="" xmlns:a16="http://schemas.microsoft.com/office/drawing/2014/main" id="{08DD0BF8-8082-4F65-BE32-272556C550D4}"/>
                </a:ext>
              </a:extLst>
            </p:cNvPr>
            <p:cNvSpPr>
              <a:spLocks noEditPoints="1"/>
            </p:cNvSpPr>
            <p:nvPr/>
          </p:nvSpPr>
          <p:spPr bwMode="auto">
            <a:xfrm>
              <a:off x="5140570" y="3710860"/>
              <a:ext cx="295526" cy="279852"/>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62" name="Rectangle 61"/>
          <p:cNvSpPr/>
          <p:nvPr/>
        </p:nvSpPr>
        <p:spPr>
          <a:xfrm>
            <a:off x="168089" y="894941"/>
            <a:ext cx="2721602" cy="333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lvl="1" algn="ctr">
              <a:lnSpc>
                <a:spcPct val="130000"/>
              </a:lnSpc>
            </a:pPr>
            <a:r>
              <a:rPr lang="en-US" sz="5400" b="1">
                <a:ln/>
                <a:solidFill>
                  <a:schemeClr val="accent4"/>
                </a:solidFill>
                <a:latin typeface="Times New Roman" panose="02020603050405020304" pitchFamily="18" charset="0"/>
                <a:cs typeface="Times New Roman" panose="02020603050405020304" pitchFamily="18" charset="0"/>
              </a:rPr>
              <a:t>Hướng </a:t>
            </a:r>
          </a:p>
          <a:p>
            <a:pPr lvl="1" algn="ctr">
              <a:lnSpc>
                <a:spcPct val="130000"/>
              </a:lnSpc>
            </a:pPr>
            <a:r>
              <a:rPr lang="en-US" sz="5400" b="1">
                <a:ln/>
                <a:solidFill>
                  <a:schemeClr val="accent4"/>
                </a:solidFill>
                <a:latin typeface="Times New Roman" panose="02020603050405020304" pitchFamily="18" charset="0"/>
                <a:cs typeface="Times New Roman" panose="02020603050405020304" pitchFamily="18" charset="0"/>
              </a:rPr>
              <a:t>dẫn về nhà</a:t>
            </a:r>
          </a:p>
        </p:txBody>
      </p:sp>
    </p:spTree>
    <p:extLst>
      <p:ext uri="{BB962C8B-B14F-4D97-AF65-F5344CB8AC3E}">
        <p14:creationId xmlns:p14="http://schemas.microsoft.com/office/powerpoint/2010/main" val="1123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63" presetClass="path" presetSubtype="0" fill="hold" nodeType="withEffect">
                                  <p:stCondLst>
                                    <p:cond delay="0"/>
                                  </p:stCondLst>
                                  <p:childTnLst>
                                    <p:animMotion origin="layout" path="M -0.26371 0.15031 L -3.33333E-6 -2.34568E-6 " pathEditMode="relative" rAng="0" ptsTypes="AA">
                                      <p:cBhvr>
                                        <p:cTn id="15" dur="1000" fill="hold"/>
                                        <p:tgtEl>
                                          <p:spTgt spid="53"/>
                                        </p:tgtEl>
                                        <p:attrNameLst>
                                          <p:attrName>ppt_x</p:attrName>
                                          <p:attrName>ppt_y</p:attrName>
                                        </p:attrNameLst>
                                      </p:cBhvr>
                                      <p:rCtr x="13177" y="-7531"/>
                                    </p:animMotion>
                                  </p:childTnLst>
                                </p:cTn>
                              </p:par>
                              <p:par>
                                <p:cTn id="16" presetID="63" presetClass="path" presetSubtype="0" fill="hold" nodeType="withEffect">
                                  <p:stCondLst>
                                    <p:cond delay="0"/>
                                  </p:stCondLst>
                                  <p:childTnLst>
                                    <p:animMotion origin="layout" path="M -0.26546 -0.00124 L 4.16667E-6 4.32099E-6 " pathEditMode="relative" rAng="0" ptsTypes="AA">
                                      <p:cBhvr>
                                        <p:cTn id="17" dur="1000" fill="hold"/>
                                        <p:tgtEl>
                                          <p:spTgt spid="56"/>
                                        </p:tgtEl>
                                        <p:attrNameLst>
                                          <p:attrName>ppt_x</p:attrName>
                                          <p:attrName>ppt_y</p:attrName>
                                        </p:attrNameLst>
                                      </p:cBhvr>
                                      <p:rCtr x="13264" y="62"/>
                                    </p:animMotion>
                                  </p:childTnLst>
                                </p:cTn>
                              </p:par>
                              <p:par>
                                <p:cTn id="18" presetID="63" presetClass="path" presetSubtype="0" fill="hold" nodeType="withEffect">
                                  <p:stCondLst>
                                    <p:cond delay="0"/>
                                  </p:stCondLst>
                                  <p:childTnLst>
                                    <p:animMotion origin="layout" path="M -0.26736 -0.1605 L 8.33333E-7 4.07407E-6 " pathEditMode="relative" rAng="0" ptsTypes="AA">
                                      <p:cBhvr>
                                        <p:cTn id="19" dur="1000" fill="hold"/>
                                        <p:tgtEl>
                                          <p:spTgt spid="59"/>
                                        </p:tgtEl>
                                        <p:attrNameLst>
                                          <p:attrName>ppt_x</p:attrName>
                                          <p:attrName>ppt_y</p:attrName>
                                        </p:attrNameLst>
                                      </p:cBhvr>
                                      <p:rCtr x="13368" y="8025"/>
                                    </p:animMotion>
                                  </p:childTnLst>
                                </p:cTn>
                              </p:par>
                              <p:par>
                                <p:cTn id="20" presetID="8" presetClass="emph" presetSubtype="0" fill="hold" nodeType="withEffect">
                                  <p:stCondLst>
                                    <p:cond delay="0"/>
                                  </p:stCondLst>
                                  <p:childTnLst>
                                    <p:animRot by="21600000">
                                      <p:cBhvr>
                                        <p:cTn id="21" dur="1000" fill="hold"/>
                                        <p:tgtEl>
                                          <p:spTgt spid="56"/>
                                        </p:tgtEl>
                                        <p:attrNameLst>
                                          <p:attrName>r</p:attrName>
                                        </p:attrNameLst>
                                      </p:cBhvr>
                                    </p:animRot>
                                  </p:childTnLst>
                                </p:cTn>
                              </p:par>
                              <p:par>
                                <p:cTn id="22" presetID="8" presetClass="emph" presetSubtype="0" fill="hold" nodeType="withEffect">
                                  <p:stCondLst>
                                    <p:cond delay="0"/>
                                  </p:stCondLst>
                                  <p:childTnLst>
                                    <p:animRot by="21600000">
                                      <p:cBhvr>
                                        <p:cTn id="23" dur="1000" fill="hold"/>
                                        <p:tgtEl>
                                          <p:spTgt spid="53"/>
                                        </p:tgtEl>
                                        <p:attrNameLst>
                                          <p:attrName>r</p:attrName>
                                        </p:attrNameLst>
                                      </p:cBhvr>
                                    </p:animRot>
                                  </p:childTnLst>
                                </p:cTn>
                              </p:par>
                              <p:par>
                                <p:cTn id="24" presetID="8" presetClass="emph" presetSubtype="0" fill="hold" nodeType="withEffect">
                                  <p:stCondLst>
                                    <p:cond delay="0"/>
                                  </p:stCondLst>
                                  <p:childTnLst>
                                    <p:animRot by="21600000">
                                      <p:cBhvr>
                                        <p:cTn id="25" dur="1000" fill="hold"/>
                                        <p:tgtEl>
                                          <p:spTgt spid="59"/>
                                        </p:tgtEl>
                                        <p:attrNameLst>
                                          <p:attrName>r</p:attrName>
                                        </p:attrNameLst>
                                      </p:cBhvr>
                                    </p:animRo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22" presetClass="entr" presetSubtype="8" fill="hold" nodeType="withEffect">
                                  <p:stCondLst>
                                    <p:cond delay="50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258" name="Google Shape;1004;p34"/>
          <p:cNvSpPr txBox="1">
            <a:spLocks noGrp="1"/>
          </p:cNvSpPr>
          <p:nvPr>
            <p:ph type="subTitle" idx="4294967295"/>
          </p:nvPr>
        </p:nvSpPr>
        <p:spPr>
          <a:xfrm>
            <a:off x="62618" y="299787"/>
            <a:ext cx="4632105"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rgbClr val="FF0000"/>
                </a:solidFill>
                <a:latin typeface="Times New Roman" panose="02020603050405020304" pitchFamily="18" charset="0"/>
                <a:cs typeface="Times New Roman" panose="02020603050405020304" pitchFamily="18" charset="0"/>
              </a:rPr>
              <a:t>1. Khởi nghĩa Tây Sơn bùng nổ</a:t>
            </a:r>
            <a:endParaRPr sz="24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80329" y="2349328"/>
            <a:ext cx="1904345" cy="2794172"/>
          </a:xfrm>
          <a:prstGeom prst="rect">
            <a:avLst/>
          </a:prstGeom>
        </p:spPr>
      </p:pic>
      <p:pic>
        <p:nvPicPr>
          <p:cNvPr id="7" name="Picture 6"/>
          <p:cNvPicPr>
            <a:picLocks noChangeAspect="1"/>
          </p:cNvPicPr>
          <p:nvPr/>
        </p:nvPicPr>
        <p:blipFill>
          <a:blip r:embed="rId4"/>
          <a:stretch>
            <a:fillRect/>
          </a:stretch>
        </p:blipFill>
        <p:spPr>
          <a:xfrm>
            <a:off x="743990" y="2525588"/>
            <a:ext cx="3950733" cy="2374285"/>
          </a:xfrm>
          <a:prstGeom prst="rect">
            <a:avLst/>
          </a:prstGeom>
        </p:spPr>
      </p:pic>
      <p:pic>
        <p:nvPicPr>
          <p:cNvPr id="8" name="Picture 7"/>
          <p:cNvPicPr>
            <a:picLocks noChangeAspect="1"/>
          </p:cNvPicPr>
          <p:nvPr/>
        </p:nvPicPr>
        <p:blipFill>
          <a:blip r:embed="rId5"/>
          <a:stretch>
            <a:fillRect/>
          </a:stretch>
        </p:blipFill>
        <p:spPr>
          <a:xfrm>
            <a:off x="204172" y="1002440"/>
            <a:ext cx="5030368" cy="1415796"/>
          </a:xfrm>
          <a:prstGeom prst="rect">
            <a:avLst/>
          </a:prstGeom>
        </p:spPr>
      </p:pic>
      <p:sp>
        <p:nvSpPr>
          <p:cNvPr id="264" name="Rectangle 263"/>
          <p:cNvSpPr/>
          <p:nvPr/>
        </p:nvSpPr>
        <p:spPr>
          <a:xfrm>
            <a:off x="5234540" y="594334"/>
            <a:ext cx="3808541" cy="2492990"/>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ìm hiểu thông tin mục 1, tư liệu 1 và lược đồ hình 8.2 để trả lời câu hỏi: Hãy trình bày nguyên nhân bùng nổ khởi nghĩa Tây Sơn.</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barn(inVertical)">
                                      <p:cBhvr>
                                        <p:cTn id="7" dur="500"/>
                                        <p:tgtEl>
                                          <p:spTgt spid="25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4"/>
                                        </p:tgtEl>
                                        <p:attrNameLst>
                                          <p:attrName>style.visibility</p:attrName>
                                        </p:attrNameLst>
                                      </p:cBhvr>
                                      <p:to>
                                        <p:strVal val="visible"/>
                                      </p:to>
                                    </p:set>
                                    <p:animEffect transition="in" filter="barn(inVertical)">
                                      <p:cBhvr>
                                        <p:cTn id="2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build="p"/>
      <p:bldP spid="26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9" name="Google Shape;1004;p34"/>
          <p:cNvSpPr txBox="1">
            <a:spLocks noGrp="1"/>
          </p:cNvSpPr>
          <p:nvPr>
            <p:ph type="subTitle" idx="4294967295"/>
          </p:nvPr>
        </p:nvSpPr>
        <p:spPr>
          <a:xfrm>
            <a:off x="85059" y="1684838"/>
            <a:ext cx="1158949" cy="2257210"/>
          </a:xfrm>
          <a:prstGeom prst="rect">
            <a:avLst/>
          </a:prstGeom>
          <a:ln>
            <a:solidFill>
              <a:srgbClr val="FF0000"/>
            </a:solid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solidFill>
                  <a:srgbClr val="FF0000"/>
                </a:solidFill>
                <a:latin typeface="Times New Roman" panose="02020603050405020304" pitchFamily="18" charset="0"/>
                <a:cs typeface="Times New Roman" panose="02020603050405020304" pitchFamily="18" charset="0"/>
              </a:rPr>
              <a:t>1. Khởi nghĩa Tây Sơn bùng nổ</a:t>
            </a:r>
            <a:endParaRPr sz="2400" b="1">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84420" y="106332"/>
            <a:ext cx="7138737" cy="1012585"/>
          </a:xfrm>
          <a:prstGeom prst="rect">
            <a:avLst/>
          </a:prstGeom>
          <a:ln w="19050">
            <a:solidFill>
              <a:schemeClr val="accent5">
                <a:lumMod val="60000"/>
                <a:lumOff val="40000"/>
              </a:schemeClr>
            </a:solidFill>
          </a:ln>
        </p:spPr>
        <p:txBody>
          <a:bodyPr wrap="square">
            <a:spAutoFit/>
          </a:bodyPr>
          <a:lstStyle/>
          <a:p>
            <a:pPr algn="just">
              <a:lnSpc>
                <a:spcPct val="130000"/>
              </a:lnSpc>
            </a:pPr>
            <a:r>
              <a:rPr lang="vi-VN" sz="2300">
                <a:latin typeface="Times New Roman" panose="02020603050405020304" pitchFamily="18" charset="0"/>
                <a:cs typeface="Times New Roman" panose="02020603050405020304" pitchFamily="18" charset="0"/>
              </a:rPr>
              <a:t>Từ giữa thế kỉ XVIII, </a:t>
            </a:r>
            <a:r>
              <a:rPr lang="vi-VN" sz="2300" b="1">
                <a:latin typeface="Times New Roman" panose="02020603050405020304" pitchFamily="18" charset="0"/>
                <a:cs typeface="Times New Roman" panose="02020603050405020304" pitchFamily="18" charset="0"/>
              </a:rPr>
              <a:t>chính quyền phong kiến Đàng Trong suy yếu, quan lại tham nhũng</a:t>
            </a:r>
            <a:r>
              <a:rPr lang="vi-VN" sz="2300">
                <a:latin typeface="Times New Roman" panose="02020603050405020304" pitchFamily="18" charset="0"/>
                <a:cs typeface="Times New Roman" panose="02020603050405020304" pitchFamily="18" charset="0"/>
              </a:rPr>
              <a:t>. </a:t>
            </a:r>
            <a:endParaRPr lang="en-US" sz="2300">
              <a:latin typeface="Times New Roman" panose="02020603050405020304" pitchFamily="18" charset="0"/>
              <a:cs typeface="Times New Roman" panose="02020603050405020304" pitchFamily="18" charset="0"/>
            </a:endParaRPr>
          </a:p>
        </p:txBody>
      </p:sp>
      <p:sp>
        <p:nvSpPr>
          <p:cNvPr id="14" name="Rectangle 13"/>
          <p:cNvSpPr/>
          <p:nvPr/>
        </p:nvSpPr>
        <p:spPr>
          <a:xfrm>
            <a:off x="1684420" y="1194852"/>
            <a:ext cx="7138737" cy="1472711"/>
          </a:xfrm>
          <a:prstGeom prst="rect">
            <a:avLst/>
          </a:prstGeom>
          <a:ln w="19050">
            <a:solidFill>
              <a:schemeClr val="accent5">
                <a:lumMod val="60000"/>
                <a:lumOff val="40000"/>
              </a:schemeClr>
            </a:solidFill>
          </a:ln>
        </p:spPr>
        <p:txBody>
          <a:bodyPr wrap="square">
            <a:spAutoFit/>
          </a:bodyPr>
          <a:lstStyle/>
          <a:p>
            <a:pPr algn="just">
              <a:lnSpc>
                <a:spcPct val="130000"/>
              </a:lnSpc>
            </a:pPr>
            <a:r>
              <a:rPr lang="vi-VN" sz="2300" b="1">
                <a:latin typeface="Times New Roman" panose="02020603050405020304" pitchFamily="18" charset="0"/>
                <a:cs typeface="Times New Roman" panose="02020603050405020304" pitchFamily="18" charset="0"/>
              </a:rPr>
              <a:t>Ruộng đất của nông dân bị</a:t>
            </a:r>
            <a:r>
              <a:rPr lang="vi-VN" sz="230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địa chủ, cường hào lấn chiếm</a:t>
            </a:r>
            <a:r>
              <a:rPr lang="vi-VN" sz="230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tô thuế</a:t>
            </a:r>
            <a:r>
              <a:rPr lang="vi-VN" sz="230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lao dịch nặng nề</a:t>
            </a:r>
            <a:r>
              <a:rPr lang="vi-VN" sz="2300">
                <a:latin typeface="Times New Roman" panose="02020603050405020304" pitchFamily="18" charset="0"/>
                <a:cs typeface="Times New Roman" panose="02020603050405020304" pitchFamily="18" charset="0"/>
              </a:rPr>
              <a:t>, đời sống của nhân dân vô cùng cơ cực</a:t>
            </a:r>
            <a:r>
              <a:rPr lang="en-US" sz="2300">
                <a:latin typeface="Times New Roman" panose="02020603050405020304" pitchFamily="18" charset="0"/>
                <a:cs typeface="Times New Roman" panose="02020603050405020304" pitchFamily="18" charset="0"/>
              </a:rPr>
              <a:t>.</a:t>
            </a:r>
          </a:p>
        </p:txBody>
      </p:sp>
      <p:sp>
        <p:nvSpPr>
          <p:cNvPr id="15" name="Rectangle 14"/>
          <p:cNvSpPr/>
          <p:nvPr/>
        </p:nvSpPr>
        <p:spPr>
          <a:xfrm>
            <a:off x="1684420" y="2716933"/>
            <a:ext cx="7138737" cy="1472711"/>
          </a:xfrm>
          <a:prstGeom prst="rect">
            <a:avLst/>
          </a:prstGeom>
          <a:ln w="19050">
            <a:solidFill>
              <a:schemeClr val="accent5">
                <a:lumMod val="60000"/>
                <a:lumOff val="40000"/>
              </a:schemeClr>
            </a:solidFill>
          </a:ln>
        </p:spPr>
        <p:txBody>
          <a:bodyPr wrap="square">
            <a:spAutoFit/>
          </a:bodyPr>
          <a:lstStyle/>
          <a:p>
            <a:pPr algn="just">
              <a:lnSpc>
                <a:spcPct val="130000"/>
              </a:lnSpc>
            </a:pPr>
            <a:r>
              <a:rPr lang="vi-VN" sz="2300" b="1">
                <a:latin typeface="Times New Roman" panose="02020603050405020304" pitchFamily="18" charset="0"/>
                <a:cs typeface="Times New Roman" panose="02020603050405020304" pitchFamily="18" charset="0"/>
              </a:rPr>
              <a:t>Mâu thuẫn giữa</a:t>
            </a:r>
            <a:r>
              <a:rPr lang="vi-VN" sz="2300">
                <a:latin typeface="Times New Roman" panose="02020603050405020304" pitchFamily="18" charset="0"/>
                <a:cs typeface="Times New Roman" panose="02020603050405020304" pitchFamily="18" charset="0"/>
              </a:rPr>
              <a:t> các tầng lớp </a:t>
            </a:r>
            <a:r>
              <a:rPr lang="vi-VN" sz="2300" b="1">
                <a:latin typeface="Times New Roman" panose="02020603050405020304" pitchFamily="18" charset="0"/>
                <a:cs typeface="Times New Roman" panose="02020603050405020304" pitchFamily="18" charset="0"/>
              </a:rPr>
              <a:t>nhân dân với Chúa Nguyễn ở Đàng Trong dâng cao </a:t>
            </a:r>
            <a:r>
              <a:rPr lang="vi-VN" sz="2300">
                <a:latin typeface="Times New Roman" panose="02020603050405020304" pitchFamily="18" charset="0"/>
                <a:cs typeface="Times New Roman" panose="02020603050405020304" pitchFamily="18" charset="0"/>
              </a:rPr>
              <a:t>đã làm bùng nổ cuộc khởi nghĩa Tây Sơn.</a:t>
            </a:r>
            <a:endParaRPr lang="en-US" sz="2300">
              <a:latin typeface="Times New Roman" panose="02020603050405020304" pitchFamily="18" charset="0"/>
              <a:cs typeface="Times New Roman" panose="02020603050405020304" pitchFamily="18" charset="0"/>
            </a:endParaRPr>
          </a:p>
        </p:txBody>
      </p:sp>
      <p:sp>
        <p:nvSpPr>
          <p:cNvPr id="16" name="Rectangle 15"/>
          <p:cNvSpPr/>
          <p:nvPr/>
        </p:nvSpPr>
        <p:spPr>
          <a:xfrm>
            <a:off x="1684420" y="4090904"/>
            <a:ext cx="7138737" cy="1012585"/>
          </a:xfrm>
          <a:prstGeom prst="rect">
            <a:avLst/>
          </a:prstGeom>
          <a:ln w="19050">
            <a:solidFill>
              <a:schemeClr val="accent5">
                <a:lumMod val="60000"/>
                <a:lumOff val="40000"/>
              </a:schemeClr>
            </a:solidFill>
          </a:ln>
        </p:spPr>
        <p:txBody>
          <a:bodyPr wrap="square">
            <a:spAutoFit/>
          </a:bodyPr>
          <a:lstStyle/>
          <a:p>
            <a:pPr algn="just">
              <a:lnSpc>
                <a:spcPct val="130000"/>
              </a:lnSpc>
            </a:pPr>
            <a:r>
              <a:rPr lang="vi-VN" sz="2300" b="1">
                <a:latin typeface="Times New Roman" panose="02020603050405020304" pitchFamily="18" charset="0"/>
                <a:cs typeface="Times New Roman" panose="02020603050405020304" pitchFamily="18" charset="0"/>
              </a:rPr>
              <a:t>Năm 1771</a:t>
            </a:r>
            <a:r>
              <a:rPr lang="vi-VN" sz="230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ba anh em </a:t>
            </a:r>
            <a:r>
              <a:rPr lang="en-US" sz="2300" b="1">
                <a:latin typeface="Times New Roman" panose="02020603050405020304" pitchFamily="18" charset="0"/>
                <a:cs typeface="Times New Roman" panose="02020603050405020304" pitchFamily="18" charset="0"/>
              </a:rPr>
              <a:t>Tây Sơn </a:t>
            </a:r>
            <a:r>
              <a:rPr lang="en-US" sz="2300">
                <a:latin typeface="Times New Roman" panose="02020603050405020304" pitchFamily="18" charset="0"/>
                <a:cs typeface="Times New Roman" panose="02020603050405020304" pitchFamily="18" charset="0"/>
              </a:rPr>
              <a:t>(</a:t>
            </a:r>
            <a:r>
              <a:rPr lang="vi-VN" sz="2300">
                <a:latin typeface="Times New Roman" panose="02020603050405020304" pitchFamily="18" charset="0"/>
                <a:cs typeface="Times New Roman" panose="02020603050405020304" pitchFamily="18" charset="0"/>
              </a:rPr>
              <a:t>Nguyễn Nhạc, Nguyễn Huệ, Nguyễn Lữ</a:t>
            </a:r>
            <a:r>
              <a:rPr lang="en-US" sz="2300">
                <a:latin typeface="Times New Roman" panose="02020603050405020304" pitchFamily="18" charset="0"/>
                <a:cs typeface="Times New Roman" panose="02020603050405020304" pitchFamily="18" charset="0"/>
              </a:rPr>
              <a:t>)</a:t>
            </a:r>
            <a:r>
              <a:rPr lang="vi-VN" sz="230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dựng cờ khởi nghĩa</a:t>
            </a:r>
            <a:r>
              <a:rPr lang="vi-VN" sz="2300">
                <a:latin typeface="Times New Roman" panose="02020603050405020304" pitchFamily="18" charset="0"/>
                <a:cs typeface="Times New Roman" panose="02020603050405020304" pitchFamily="18" charset="0"/>
              </a:rPr>
              <a:t>.</a:t>
            </a:r>
            <a:endParaRPr lang="en-US" sz="230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V="1">
            <a:off x="1339702" y="797442"/>
            <a:ext cx="233917" cy="1919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347255" y="1931207"/>
            <a:ext cx="215731" cy="785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54809" y="2716933"/>
            <a:ext cx="218810" cy="736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39702" y="2716933"/>
            <a:ext cx="233917" cy="1807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4" y="531635"/>
            <a:ext cx="1066800" cy="1000125"/>
          </a:xfrm>
          <a:prstGeom prst="rect">
            <a:avLst/>
          </a:prstGeom>
        </p:spPr>
      </p:pic>
    </p:spTree>
    <p:extLst>
      <p:ext uri="{BB962C8B-B14F-4D97-AF65-F5344CB8AC3E}">
        <p14:creationId xmlns:p14="http://schemas.microsoft.com/office/powerpoint/2010/main" val="260560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 y="1212584"/>
            <a:ext cx="5475768" cy="3295601"/>
          </a:xfrm>
          <a:prstGeom prst="rect">
            <a:avLst/>
          </a:prstGeom>
        </p:spPr>
      </p:pic>
      <p:sp>
        <p:nvSpPr>
          <p:cNvPr id="11" name="Rectangle 10"/>
          <p:cNvSpPr/>
          <p:nvPr/>
        </p:nvSpPr>
        <p:spPr>
          <a:xfrm>
            <a:off x="5475769" y="787452"/>
            <a:ext cx="3444948" cy="3933384"/>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Việc mở rộng địa bàn hoạt động từ Tây Sơn thượng đạo xuống Tây Sơn hạ đạo cho biết thêm điều gì về sự lớn mạnh của nghĩa quân? Vì sao cuộc khởi nghĩa lại được nhân dân ủng hộ?</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5" name="Rectangle 4"/>
          <p:cNvSpPr/>
          <p:nvPr/>
        </p:nvSpPr>
        <p:spPr>
          <a:xfrm>
            <a:off x="5092883" y="1633300"/>
            <a:ext cx="3965945" cy="2012859"/>
          </a:xfrm>
          <a:prstGeom prst="rect">
            <a:avLst/>
          </a:prstGeom>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Căn cứ Kiên Mỹ (huyện Tây Sơn</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tỉnh Bình Định)</a:t>
            </a:r>
            <a:r>
              <a:rPr lang="en-US" sz="2400">
                <a:latin typeface="Times New Roman" panose="02020603050405020304" pitchFamily="18" charset="0"/>
                <a:cs typeface="Times New Roman" panose="02020603050405020304" pitchFamily="18" charset="0"/>
              </a:rPr>
              <a:t> c</a:t>
            </a:r>
            <a:r>
              <a:rPr lang="vi-VN" sz="2400">
                <a:latin typeface="Times New Roman" panose="02020603050405020304" pitchFamily="18" charset="0"/>
                <a:cs typeface="Times New Roman" panose="02020603050405020304" pitchFamily="18" charset="0"/>
              </a:rPr>
              <a:t>hính là quê hương của ba anh em Tây Sơn. </a:t>
            </a:r>
            <a:endParaRPr lang="en-US" sz="24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82525" y="1271414"/>
            <a:ext cx="4910358" cy="2958245"/>
          </a:xfrm>
          <a:prstGeom prst="rect">
            <a:avLst/>
          </a:prstGeom>
        </p:spPr>
      </p:pic>
      <p:sp>
        <p:nvSpPr>
          <p:cNvPr id="22" name="Rectangle 21"/>
          <p:cNvSpPr/>
          <p:nvPr/>
        </p:nvSpPr>
        <p:spPr>
          <a:xfrm>
            <a:off x="272459" y="2750537"/>
            <a:ext cx="8647814" cy="2392963"/>
          </a:xfrm>
          <a:prstGeom prst="rect">
            <a:avLst/>
          </a:prstGeom>
        </p:spPr>
        <p:txBody>
          <a:bodyPr wrap="square">
            <a:spAutoFit/>
          </a:bodyPr>
          <a:lstStyle/>
          <a:p>
            <a:pPr algn="just">
              <a:lnSpc>
                <a:spcPct val="130000"/>
              </a:lnSpc>
            </a:pPr>
            <a:r>
              <a:rPr lang="vi-VN" sz="2300">
                <a:latin typeface="Times New Roman" panose="02020603050405020304" pitchFamily="18" charset="0"/>
                <a:cs typeface="Times New Roman" panose="02020603050405020304" pitchFamily="18" charset="0"/>
              </a:rPr>
              <a:t>Bảo tàng Quang Trung hiện nay được xây dựng trên chính nền nhà cũ của gia tộc Nguyễn Huệ, còn điện thờ Tây Sơn trước đây là đình Kiên Mỹ được nhân dân xây dựng vào đầu thế kỉ XIX để bí mật thờ ba anh em Tây Sơn. Trong kháng chiến chống Pháp, điện bị đốt cháy, đến năm 1958, nhân dân xây dựng lại điện trên nền thờ cũ.</a:t>
            </a:r>
            <a:endParaRPr lang="en-US" sz="23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549026" y="225409"/>
            <a:ext cx="3712553" cy="2752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3" name="Google Shape;1011;p34"/>
          <p:cNvSpPr txBox="1">
            <a:spLocks/>
          </p:cNvSpPr>
          <p:nvPr/>
        </p:nvSpPr>
        <p:spPr>
          <a:xfrm>
            <a:off x="202019" y="313235"/>
            <a:ext cx="7091916" cy="49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sz="2400" b="1">
                <a:solidFill>
                  <a:srgbClr val="FF0000"/>
                </a:solidFill>
                <a:latin typeface="Times New Roman" panose="02020603050405020304" pitchFamily="18" charset="0"/>
                <a:cs typeface="Times New Roman" panose="02020603050405020304" pitchFamily="18" charset="0"/>
              </a:rPr>
              <a:t>2. </a:t>
            </a:r>
            <a:r>
              <a:rPr lang="vi-VN" sz="2400" b="1">
                <a:solidFill>
                  <a:srgbClr val="FF0000"/>
                </a:solidFill>
                <a:latin typeface="Times New Roman" panose="02020603050405020304" pitchFamily="18" charset="0"/>
                <a:cs typeface="Times New Roman" panose="02020603050405020304" pitchFamily="18" charset="0"/>
              </a:rPr>
              <a:t>Những thắng lợi tiêu biểu của phong trào Tây Sơn</a:t>
            </a:r>
          </a:p>
        </p:txBody>
      </p:sp>
      <p:sp>
        <p:nvSpPr>
          <p:cNvPr id="2" name="Rectangle 1"/>
          <p:cNvSpPr/>
          <p:nvPr/>
        </p:nvSpPr>
        <p:spPr>
          <a:xfrm>
            <a:off x="278296" y="2782958"/>
            <a:ext cx="8527774" cy="11735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4" name="TextBox 3"/>
          <p:cNvSpPr txBox="1"/>
          <p:nvPr/>
        </p:nvSpPr>
        <p:spPr>
          <a:xfrm>
            <a:off x="429227" y="944040"/>
            <a:ext cx="983053" cy="1446550"/>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Dựng cờ khởi nghĩa</a:t>
            </a:r>
          </a:p>
        </p:txBody>
      </p:sp>
      <p:sp>
        <p:nvSpPr>
          <p:cNvPr id="6" name="TextBox 5"/>
          <p:cNvSpPr txBox="1"/>
          <p:nvPr/>
        </p:nvSpPr>
        <p:spPr>
          <a:xfrm>
            <a:off x="438238" y="2883857"/>
            <a:ext cx="781262"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1771</a:t>
            </a:r>
          </a:p>
        </p:txBody>
      </p:sp>
      <p:sp>
        <p:nvSpPr>
          <p:cNvPr id="7" name="TextBox 6"/>
          <p:cNvSpPr txBox="1"/>
          <p:nvPr/>
        </p:nvSpPr>
        <p:spPr>
          <a:xfrm>
            <a:off x="1770082" y="2397674"/>
            <a:ext cx="819495"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1777</a:t>
            </a:r>
          </a:p>
        </p:txBody>
      </p:sp>
      <p:sp>
        <p:nvSpPr>
          <p:cNvPr id="8" name="TextBox 7"/>
          <p:cNvSpPr txBox="1"/>
          <p:nvPr/>
        </p:nvSpPr>
        <p:spPr>
          <a:xfrm>
            <a:off x="1306689" y="3292682"/>
            <a:ext cx="1607609" cy="1107996"/>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Lật đổ chính quyền chúa Nguyễn</a:t>
            </a:r>
          </a:p>
        </p:txBody>
      </p:sp>
      <p:sp>
        <p:nvSpPr>
          <p:cNvPr id="9" name="TextBox 8"/>
          <p:cNvSpPr txBox="1"/>
          <p:nvPr/>
        </p:nvSpPr>
        <p:spPr>
          <a:xfrm>
            <a:off x="3166013" y="2871139"/>
            <a:ext cx="759542"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1785</a:t>
            </a:r>
          </a:p>
        </p:txBody>
      </p:sp>
      <p:sp>
        <p:nvSpPr>
          <p:cNvPr id="10" name="TextBox 9"/>
          <p:cNvSpPr txBox="1"/>
          <p:nvPr/>
        </p:nvSpPr>
        <p:spPr>
          <a:xfrm>
            <a:off x="3009313" y="1260532"/>
            <a:ext cx="1195521" cy="1107996"/>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Đánh tan quân Xiêm</a:t>
            </a:r>
          </a:p>
        </p:txBody>
      </p:sp>
      <p:sp>
        <p:nvSpPr>
          <p:cNvPr id="11" name="TextBox 10"/>
          <p:cNvSpPr txBox="1"/>
          <p:nvPr/>
        </p:nvSpPr>
        <p:spPr>
          <a:xfrm>
            <a:off x="4542183" y="2397674"/>
            <a:ext cx="833962"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1786</a:t>
            </a:r>
          </a:p>
        </p:txBody>
      </p:sp>
      <p:sp>
        <p:nvSpPr>
          <p:cNvPr id="12" name="TextBox 11"/>
          <p:cNvSpPr txBox="1"/>
          <p:nvPr/>
        </p:nvSpPr>
        <p:spPr>
          <a:xfrm>
            <a:off x="4180108" y="3314744"/>
            <a:ext cx="1558111" cy="1107996"/>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Lật đổ chính quyền chúa Trịnh</a:t>
            </a:r>
          </a:p>
        </p:txBody>
      </p:sp>
      <p:sp>
        <p:nvSpPr>
          <p:cNvPr id="13" name="TextBox 12"/>
          <p:cNvSpPr txBox="1"/>
          <p:nvPr/>
        </p:nvSpPr>
        <p:spPr>
          <a:xfrm>
            <a:off x="6346884" y="2865960"/>
            <a:ext cx="916615"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1788</a:t>
            </a:r>
          </a:p>
        </p:txBody>
      </p:sp>
      <p:sp>
        <p:nvSpPr>
          <p:cNvPr id="14" name="TextBox 13"/>
          <p:cNvSpPr txBox="1"/>
          <p:nvPr/>
        </p:nvSpPr>
        <p:spPr>
          <a:xfrm>
            <a:off x="5801867" y="1289678"/>
            <a:ext cx="2126974" cy="1107996"/>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Triều Lê sụp đổ. Nguyễn Huệ lên ngôi hoàng đế</a:t>
            </a:r>
          </a:p>
        </p:txBody>
      </p:sp>
      <p:sp>
        <p:nvSpPr>
          <p:cNvPr id="15" name="TextBox 14"/>
          <p:cNvSpPr txBox="1"/>
          <p:nvPr/>
        </p:nvSpPr>
        <p:spPr>
          <a:xfrm>
            <a:off x="7878602" y="2347619"/>
            <a:ext cx="877229" cy="430887"/>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1789</a:t>
            </a:r>
          </a:p>
        </p:txBody>
      </p:sp>
      <p:sp>
        <p:nvSpPr>
          <p:cNvPr id="16" name="TextBox 15"/>
          <p:cNvSpPr txBox="1"/>
          <p:nvPr/>
        </p:nvSpPr>
        <p:spPr>
          <a:xfrm>
            <a:off x="7803142" y="3272850"/>
            <a:ext cx="1124290" cy="1107996"/>
          </a:xfrm>
          <a:prstGeom prst="rect">
            <a:avLst/>
          </a:prstGeom>
          <a:noFill/>
          <a:ln>
            <a:solidFill>
              <a:srgbClr val="00B0F0"/>
            </a:solidFill>
          </a:ln>
        </p:spPr>
        <p:txBody>
          <a:bodyPr wrap="square" rtlCol="0">
            <a:spAutoFit/>
          </a:bodyPr>
          <a:lstStyle/>
          <a:p>
            <a:pPr algn="ctr"/>
            <a:r>
              <a:rPr lang="en-US" sz="2200">
                <a:latin typeface="Times New Roman" panose="02020603050405020304" pitchFamily="18" charset="0"/>
                <a:cs typeface="Times New Roman" panose="02020603050405020304" pitchFamily="18" charset="0"/>
              </a:rPr>
              <a:t>Đại phá quân Thanh</a:t>
            </a:r>
          </a:p>
        </p:txBody>
      </p:sp>
      <p:sp>
        <p:nvSpPr>
          <p:cNvPr id="17" name="TextBox 16"/>
          <p:cNvSpPr txBox="1"/>
          <p:nvPr/>
        </p:nvSpPr>
        <p:spPr>
          <a:xfrm>
            <a:off x="1934871" y="4642361"/>
            <a:ext cx="5712688" cy="430887"/>
          </a:xfrm>
          <a:prstGeom prst="rect">
            <a:avLst/>
          </a:prstGeom>
          <a:noFill/>
        </p:spPr>
        <p:txBody>
          <a:bodyPr wrap="square" rtlCol="0">
            <a:spAutoFit/>
          </a:bodyPr>
          <a:lstStyle/>
          <a:p>
            <a:pPr algn="ctr"/>
            <a:r>
              <a:rPr lang="en-US" sz="2200" b="1">
                <a:latin typeface="Times New Roman" panose="02020603050405020304" pitchFamily="18" charset="0"/>
                <a:cs typeface="Times New Roman" panose="02020603050405020304" pitchFamily="18" charset="0"/>
              </a:rPr>
              <a:t>Sơ đồ diễn biến chính của phong trào Tây Sơn</a:t>
            </a:r>
          </a:p>
        </p:txBody>
      </p:sp>
      <p:cxnSp>
        <p:nvCxnSpPr>
          <p:cNvPr id="27" name="Straight Arrow Connector 26"/>
          <p:cNvCxnSpPr/>
          <p:nvPr/>
        </p:nvCxnSpPr>
        <p:spPr>
          <a:xfrm flipV="1">
            <a:off x="890337" y="2446268"/>
            <a:ext cx="1940" cy="419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573379" y="2446268"/>
            <a:ext cx="0" cy="332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981074" y="2883857"/>
            <a:ext cx="0" cy="262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110493" y="2904766"/>
            <a:ext cx="0" cy="26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6805191" y="2446268"/>
            <a:ext cx="0" cy="332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365287" y="2900314"/>
            <a:ext cx="0" cy="264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27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par>
                                <p:cTn id="52" presetID="16" presetClass="entr" presetSubtype="21"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par>
                                <p:cTn id="58" presetID="16" presetClass="entr" presetSubtype="21"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arn(inVertical)">
                                      <p:cBhvr>
                                        <p:cTn id="60" dur="500"/>
                                        <p:tgtEl>
                                          <p:spTgt spid="52"/>
                                        </p:tgtEl>
                                      </p:cBhvr>
                                    </p:animEffect>
                                  </p:childTnLst>
                                </p:cTn>
                              </p:par>
                              <p:par>
                                <p:cTn id="61" presetID="16" presetClass="entr" presetSubtype="21"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par>
                                <p:cTn id="64" presetID="16" presetClass="entr" presetSubtype="21"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barn(inVertical)">
                                      <p:cBhvr>
                                        <p:cTn id="6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7" grpId="0"/>
      <p:bldP spid="8" grpId="0" animBg="1"/>
      <p:bldP spid="9" grpId="0"/>
      <p:bldP spid="10" grpId="0" animBg="1"/>
      <p:bldP spid="11" grpId="0"/>
      <p:bldP spid="12" grpId="0" animBg="1"/>
      <p:bldP spid="13" grpId="0"/>
      <p:bldP spid="14" grpId="0" animBg="1"/>
      <p:bldP spid="15" grpId="0"/>
      <p:bldP spid="16" grpId="0" animBg="1"/>
      <p:bldP spid="17" grpId="0"/>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3282</Words>
  <Application>Microsoft Office PowerPoint</Application>
  <PresentationFormat>On-screen Show (16:9)</PresentationFormat>
  <Paragraphs>205</Paragraphs>
  <Slides>43</Slides>
  <Notes>42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SimSun</vt:lpstr>
      <vt:lpstr>Permanent Marker</vt:lpstr>
      <vt:lpstr>Comfortaa</vt:lpstr>
      <vt:lpstr>Times New Roman</vt:lpstr>
      <vt:lpstr>Microsoft YaHei</vt:lpstr>
      <vt:lpstr>SKETCH LESSON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Tư liệu 2/36</vt:lpstr>
      <vt:lpstr>PowerPoint Presentation</vt:lpstr>
      <vt:lpstr>PowerPoint Presentation</vt:lpstr>
      <vt:lpstr>PowerPoint Presentation</vt:lpstr>
      <vt:lpstr>Thảo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cp:lastModifiedBy>PC</cp:lastModifiedBy>
  <cp:revision>38</cp:revision>
  <dcterms:modified xsi:type="dcterms:W3CDTF">2023-11-14T02:44:51Z</dcterms:modified>
</cp:coreProperties>
</file>