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1" r:id="rId2"/>
    <p:sldId id="287" r:id="rId3"/>
    <p:sldId id="273" r:id="rId4"/>
    <p:sldId id="279" r:id="rId5"/>
    <p:sldId id="290" r:id="rId6"/>
    <p:sldId id="288" r:id="rId7"/>
    <p:sldId id="274" r:id="rId8"/>
    <p:sldId id="267" r:id="rId9"/>
    <p:sldId id="270" r:id="rId10"/>
    <p:sldId id="289" r:id="rId11"/>
    <p:sldId id="275" r:id="rId12"/>
    <p:sldId id="285" r:id="rId13"/>
    <p:sldId id="291" r:id="rId14"/>
    <p:sldId id="293" r:id="rId15"/>
    <p:sldId id="266" r:id="rId16"/>
    <p:sldId id="292" r:id="rId17"/>
    <p:sldId id="282" r:id="rId18"/>
    <p:sldId id="280" r:id="rId19"/>
    <p:sldId id="294" r:id="rId20"/>
    <p:sldId id="297" r:id="rId21"/>
    <p:sldId id="296" r:id="rId22"/>
    <p:sldId id="298" r:id="rId23"/>
    <p:sldId id="281" r:id="rId24"/>
    <p:sldId id="278" r:id="rId25"/>
    <p:sldId id="26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8FB"/>
    <a:srgbClr val="FADDCA"/>
    <a:srgbClr val="FADBC6"/>
    <a:srgbClr val="FA7F66"/>
    <a:srgbClr val="E5FAFD"/>
    <a:srgbClr val="2B80A5"/>
    <a:srgbClr val="5DA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4660"/>
  </p:normalViewPr>
  <p:slideViewPr>
    <p:cSldViewPr snapToGrid="0" showGuides="1">
      <p:cViewPr>
        <p:scale>
          <a:sx n="64" d="100"/>
          <a:sy n="64" d="100"/>
        </p:scale>
        <p:origin x="516" y="2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2023/10/31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15727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83624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86173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93980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74001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156864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06375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2700815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1673894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760851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1116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359679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08727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extLst>
      <p:ext uri="{BB962C8B-B14F-4D97-AF65-F5344CB8AC3E}">
        <p14:creationId xmlns:p14="http://schemas.microsoft.com/office/powerpoint/2010/main" val="2184925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extLst>
      <p:ext uri="{BB962C8B-B14F-4D97-AF65-F5344CB8AC3E}">
        <p14:creationId xmlns:p14="http://schemas.microsoft.com/office/powerpoint/2010/main" val="288659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23</a:t>
            </a:fld>
            <a:endParaRPr lang="zh-CN" altLang="en-US"/>
          </a:p>
        </p:txBody>
      </p:sp>
    </p:spTree>
    <p:extLst>
      <p:ext uri="{BB962C8B-B14F-4D97-AF65-F5344CB8AC3E}">
        <p14:creationId xmlns:p14="http://schemas.microsoft.com/office/powerpoint/2010/main" val="149385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extLst>
      <p:ext uri="{BB962C8B-B14F-4D97-AF65-F5344CB8AC3E}">
        <p14:creationId xmlns:p14="http://schemas.microsoft.com/office/powerpoint/2010/main" val="3982999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25</a:t>
            </a:fld>
            <a:endParaRPr lang="zh-CN" altLang="en-US"/>
          </a:p>
        </p:txBody>
      </p:sp>
    </p:spTree>
    <p:extLst>
      <p:ext uri="{BB962C8B-B14F-4D97-AF65-F5344CB8AC3E}">
        <p14:creationId xmlns:p14="http://schemas.microsoft.com/office/powerpoint/2010/main" val="412776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26486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72550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337785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105316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82980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81174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127824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91711" y="277143"/>
            <a:ext cx="4782079" cy="923330"/>
          </a:xfrm>
          <a:prstGeom prst="rect">
            <a:avLst/>
          </a:prstGeom>
          <a:noFill/>
        </p:spPr>
        <p:txBody>
          <a:bodyPr wrap="none" lIns="91440" tIns="45720" rIns="91440" bIns="45720">
            <a:spAutoFit/>
          </a:bodyPr>
          <a:lstStyle/>
          <a:p>
            <a:pPr lvl="1" algn="ctr"/>
            <a:r>
              <a:rPr lang="en-US" sz="54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endParaRPr lang="en-US" sz="5400" b="1"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rotWithShape="1">
          <a:blip r:embed="rId3"/>
          <a:srcRect t="1886"/>
          <a:stretch>
            <a:fillRect/>
          </a:stretch>
        </p:blipFill>
        <p:spPr>
          <a:xfrm>
            <a:off x="4290060" y="1359535"/>
            <a:ext cx="7467600" cy="5285740"/>
          </a:xfrm>
          <a:prstGeom prst="rect">
            <a:avLst/>
          </a:prstGeom>
        </p:spPr>
      </p:pic>
      <p:sp>
        <p:nvSpPr>
          <p:cNvPr id="9" name="标题 11"/>
          <p:cNvSpPr txBox="1"/>
          <p:nvPr/>
        </p:nvSpPr>
        <p:spPr>
          <a:xfrm>
            <a:off x="497840" y="1476375"/>
            <a:ext cx="2943225" cy="359473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8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Đoạn tư liệu sau cho em biết thông tin gì về tình hình Đàng Ngoài trong thế kỉ XVIII? </a:t>
            </a:r>
            <a:endParaRPr lang="en-US" altLang="zh-CN" sz="28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5"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 y="3712845"/>
            <a:ext cx="3550920" cy="275082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6"/>
          <p:cNvSpPr/>
          <p:nvPr/>
        </p:nvSpPr>
        <p:spPr>
          <a:xfrm>
            <a:off x="762478" y="446204"/>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20" name="直接连接符 7"/>
          <p:cNvCxnSpPr/>
          <p:nvPr/>
        </p:nvCxnSpPr>
        <p:spPr>
          <a:xfrm>
            <a:off x="1326916" y="71293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p:nvPr/>
        </p:nvSpPr>
        <p:spPr>
          <a:xfrm>
            <a:off x="2356457" y="492348"/>
            <a:ext cx="2948371" cy="53064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Bối cảnh lịch sử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Rectangle 5"/>
          <p:cNvSpPr/>
          <p:nvPr/>
        </p:nvSpPr>
        <p:spPr>
          <a:xfrm>
            <a:off x="144361" y="3549605"/>
            <a:ext cx="1699472" cy="58309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Chính trị</a:t>
            </a:r>
          </a:p>
        </p:txBody>
      </p:sp>
      <p:sp>
        <p:nvSpPr>
          <p:cNvPr id="9" name="Rectangle 8"/>
          <p:cNvSpPr/>
          <p:nvPr/>
        </p:nvSpPr>
        <p:spPr>
          <a:xfrm>
            <a:off x="3026707" y="2322688"/>
            <a:ext cx="2141643" cy="583095"/>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Trung ương</a:t>
            </a:r>
          </a:p>
        </p:txBody>
      </p:sp>
      <p:sp>
        <p:nvSpPr>
          <p:cNvPr id="10" name="Rectangle 9"/>
          <p:cNvSpPr/>
          <p:nvPr/>
        </p:nvSpPr>
        <p:spPr>
          <a:xfrm>
            <a:off x="3026708" y="5020345"/>
            <a:ext cx="2141642" cy="583095"/>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Địa phương</a:t>
            </a:r>
          </a:p>
        </p:txBody>
      </p:sp>
      <p:cxnSp>
        <p:nvCxnSpPr>
          <p:cNvPr id="27" name="Straight Arrow Connector 26"/>
          <p:cNvCxnSpPr/>
          <p:nvPr/>
        </p:nvCxnSpPr>
        <p:spPr>
          <a:xfrm flipV="1">
            <a:off x="2135382" y="2619452"/>
            <a:ext cx="785239" cy="11438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a:off x="2135382" y="3758079"/>
            <a:ext cx="785239" cy="15538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Rectangle 21"/>
          <p:cNvSpPr/>
          <p:nvPr/>
        </p:nvSpPr>
        <p:spPr>
          <a:xfrm>
            <a:off x="6114196" y="1299510"/>
            <a:ext cx="5745708" cy="2758820"/>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giữa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kỉ</a:t>
            </a:r>
            <a:r>
              <a:rPr lang="en-US" sz="2800" dirty="0">
                <a:solidFill>
                  <a:schemeClr val="tx1"/>
                </a:solidFill>
                <a:latin typeface="Times New Roman" panose="02020603050405020304" pitchFamily="18" charset="0"/>
                <a:cs typeface="Times New Roman" panose="02020603050405020304" pitchFamily="18" charset="0"/>
              </a:rPr>
              <a:t> XVIII,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kiến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Đàng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Ngoài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khủng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hoảng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Phủ</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chúa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giữ</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mọi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hè</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23" name="Rectangle 22"/>
          <p:cNvSpPr/>
          <p:nvPr/>
        </p:nvSpPr>
        <p:spPr>
          <a:xfrm>
            <a:off x="6114196" y="4788578"/>
            <a:ext cx="5745708" cy="1046631"/>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Quan lại</a:t>
            </a:r>
            <a:r>
              <a:rPr lang="en-US" sz="2800">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binh lính </a:t>
            </a:r>
            <a:r>
              <a:rPr lang="en-US" sz="2800">
                <a:solidFill>
                  <a:schemeClr val="tx1"/>
                </a:solidFill>
                <a:latin typeface="Times New Roman" panose="02020603050405020304" pitchFamily="18" charset="0"/>
                <a:cs typeface="Times New Roman" panose="02020603050405020304" pitchFamily="18" charset="0"/>
              </a:rPr>
              <a:t>hoành hành, </a:t>
            </a:r>
            <a:r>
              <a:rPr lang="en-US" sz="2800" b="1">
                <a:solidFill>
                  <a:schemeClr val="tx1"/>
                </a:solidFill>
                <a:latin typeface="Times New Roman" panose="02020603050405020304" pitchFamily="18" charset="0"/>
                <a:cs typeface="Times New Roman" panose="02020603050405020304" pitchFamily="18" charset="0"/>
              </a:rPr>
              <a:t>đục khoét</a:t>
            </a:r>
            <a:r>
              <a:rPr lang="en-US" sz="2800">
                <a:solidFill>
                  <a:schemeClr val="tx1"/>
                </a:solidFill>
                <a:latin typeface="Times New Roman" panose="02020603050405020304" pitchFamily="18" charset="0"/>
                <a:cs typeface="Times New Roman" panose="02020603050405020304" pitchFamily="18" charset="0"/>
              </a:rPr>
              <a:t> nhân dân.</a:t>
            </a:r>
          </a:p>
        </p:txBody>
      </p:sp>
      <p:cxnSp>
        <p:nvCxnSpPr>
          <p:cNvPr id="17" name="Straight Arrow Connector 16"/>
          <p:cNvCxnSpPr/>
          <p:nvPr/>
        </p:nvCxnSpPr>
        <p:spPr>
          <a:xfrm>
            <a:off x="5445457" y="2614235"/>
            <a:ext cx="518615"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p:nvCxnSpPr>
        <p:spPr>
          <a:xfrm>
            <a:off x="5434083" y="5311892"/>
            <a:ext cx="518615"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4" name="Picture 13"/>
          <p:cNvPicPr>
            <a:picLocks noChangeAspect="1"/>
          </p:cNvPicPr>
          <p:nvPr/>
        </p:nvPicPr>
        <p:blipFill>
          <a:blip r:embed="rId3"/>
          <a:stretch>
            <a:fillRect/>
          </a:stretch>
        </p:blipFill>
        <p:spPr>
          <a:xfrm>
            <a:off x="144379" y="601583"/>
            <a:ext cx="1066800" cy="1000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459733" y="2157633"/>
            <a:ext cx="1699472" cy="5830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Kinh tế</a:t>
            </a:r>
          </a:p>
        </p:txBody>
      </p:sp>
      <p:sp>
        <p:nvSpPr>
          <p:cNvPr id="22" name="Rectangle 21"/>
          <p:cNvSpPr/>
          <p:nvPr/>
        </p:nvSpPr>
        <p:spPr>
          <a:xfrm>
            <a:off x="2459733" y="4774938"/>
            <a:ext cx="1699472" cy="583095"/>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Xã hội</a:t>
            </a:r>
          </a:p>
        </p:txBody>
      </p:sp>
      <p:sp>
        <p:nvSpPr>
          <p:cNvPr id="23" name="Rectangle 22"/>
          <p:cNvSpPr/>
          <p:nvPr/>
        </p:nvSpPr>
        <p:spPr>
          <a:xfrm>
            <a:off x="5377417" y="1707059"/>
            <a:ext cx="5383349" cy="1707058"/>
          </a:xfrm>
          <a:prstGeom prst="rect">
            <a:avLst/>
          </a:prstGeom>
          <a:solidFill>
            <a:schemeClr val="accent2">
              <a:lumMod val="40000"/>
              <a:lumOff val="60000"/>
            </a:schemeClr>
          </a:solidFill>
          <a:ln>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Ruộng đất của nông dân bị quan lại, địa chủ lẫn chiếm; tình trạng </a:t>
            </a:r>
            <a:r>
              <a:rPr lang="en-US" sz="2800" b="1">
                <a:solidFill>
                  <a:schemeClr val="tx1"/>
                </a:solidFill>
                <a:latin typeface="Times New Roman" panose="02020603050405020304" pitchFamily="18" charset="0"/>
                <a:cs typeface="Times New Roman" panose="02020603050405020304" pitchFamily="18" charset="0"/>
              </a:rPr>
              <a:t>hạn hán</a:t>
            </a:r>
            <a:r>
              <a:rPr lang="en-US" sz="2800">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lụt lội</a:t>
            </a:r>
            <a:r>
              <a:rPr lang="en-US" sz="2800">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mất mùa </a:t>
            </a:r>
            <a:r>
              <a:rPr lang="en-US" sz="2800">
                <a:solidFill>
                  <a:schemeClr val="tx1"/>
                </a:solidFill>
                <a:latin typeface="Times New Roman" panose="02020603050405020304" pitchFamily="18" charset="0"/>
                <a:cs typeface="Times New Roman" panose="02020603050405020304" pitchFamily="18" charset="0"/>
              </a:rPr>
              <a:t>liên tiếp xảy ra…</a:t>
            </a:r>
          </a:p>
        </p:txBody>
      </p:sp>
      <p:sp>
        <p:nvSpPr>
          <p:cNvPr id="24" name="Rectangle 23"/>
          <p:cNvSpPr/>
          <p:nvPr/>
        </p:nvSpPr>
        <p:spPr>
          <a:xfrm>
            <a:off x="5377417" y="4425832"/>
            <a:ext cx="5383349" cy="1864401"/>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Cuộc sống khó khăn về mọi mặt thúc đẩy </a:t>
            </a:r>
            <a:r>
              <a:rPr lang="en-US" sz="2800" b="1">
                <a:solidFill>
                  <a:schemeClr val="tx1"/>
                </a:solidFill>
                <a:latin typeface="Times New Roman" panose="02020603050405020304" pitchFamily="18" charset="0"/>
                <a:cs typeface="Times New Roman" panose="02020603050405020304" pitchFamily="18" charset="0"/>
              </a:rPr>
              <a:t>nông dân Đàng Ngoài vùng lên khởi nghĩa </a:t>
            </a:r>
            <a:r>
              <a:rPr lang="en-US" sz="2800">
                <a:solidFill>
                  <a:schemeClr val="tx1"/>
                </a:solidFill>
                <a:latin typeface="Times New Roman" panose="02020603050405020304" pitchFamily="18" charset="0"/>
                <a:cs typeface="Times New Roman" panose="02020603050405020304" pitchFamily="18" charset="0"/>
              </a:rPr>
              <a:t>chống lại chính quyền phong kiến.</a:t>
            </a:r>
          </a:p>
        </p:txBody>
      </p:sp>
      <p:cxnSp>
        <p:nvCxnSpPr>
          <p:cNvPr id="27" name="Straight Arrow Connector 26"/>
          <p:cNvCxnSpPr/>
          <p:nvPr/>
        </p:nvCxnSpPr>
        <p:spPr>
          <a:xfrm>
            <a:off x="4450754" y="2449180"/>
            <a:ext cx="63511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4450754" y="5066485"/>
            <a:ext cx="6351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椭圆 6"/>
          <p:cNvSpPr/>
          <p:nvPr/>
        </p:nvSpPr>
        <p:spPr>
          <a:xfrm>
            <a:off x="762478" y="446204"/>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0" name="直接连接符 7"/>
          <p:cNvCxnSpPr/>
          <p:nvPr/>
        </p:nvCxnSpPr>
        <p:spPr>
          <a:xfrm>
            <a:off x="1326916" y="71293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p:cNvSpPr txBox="1"/>
          <p:nvPr/>
        </p:nvSpPr>
        <p:spPr>
          <a:xfrm>
            <a:off x="2356457" y="492348"/>
            <a:ext cx="2948371" cy="53064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Bối cảnh lịch sử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44379" y="601583"/>
            <a:ext cx="1066800" cy="1000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9493" y="769723"/>
            <a:ext cx="10208239" cy="45719"/>
            <a:chOff x="-2735643" y="939542"/>
            <a:chExt cx="11085258" cy="45719"/>
          </a:xfrm>
        </p:grpSpPr>
        <p:sp>
          <p:nvSpPr>
            <p:cNvPr id="3"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pitchFamily="34" charset="-122"/>
                <a:ea typeface="Microsoft YaHei" panose="020B0503020204020204" pitchFamily="34" charset="-122"/>
              </a:endParaRPr>
            </a:p>
          </p:txBody>
        </p:sp>
        <p:sp>
          <p:nvSpPr>
            <p:cNvPr id="6"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Microsoft YaHei" panose="020B0503020204020204" pitchFamily="34" charset="-122"/>
                <a:ea typeface="Microsoft YaHei" panose="020B0503020204020204" pitchFamily="34" charset="-122"/>
              </a:endParaRPr>
            </a:p>
          </p:txBody>
        </p:sp>
      </p:grpSp>
      <p:sp>
        <p:nvSpPr>
          <p:cNvPr id="43" name="Rectangle 42"/>
          <p:cNvSpPr/>
          <p:nvPr/>
        </p:nvSpPr>
        <p:spPr>
          <a:xfrm>
            <a:off x="3419061" y="1719857"/>
            <a:ext cx="7593496" cy="2901243"/>
          </a:xfrm>
          <a:prstGeom prst="rect">
            <a:avLst/>
          </a:prstGeom>
        </p:spPr>
        <p:txBody>
          <a:bodyPr wrap="square">
            <a:spAutoFit/>
          </a:bodyPr>
          <a:lstStyle/>
          <a:p>
            <a:pPr algn="just">
              <a:lnSpc>
                <a:spcPct val="130000"/>
              </a:lnSpc>
            </a:pPr>
            <a:r>
              <a:rPr lang="vi-VN" sz="3600" dirty="0">
                <a:latin typeface="Times New Roman" panose="02020603050405020304" pitchFamily="18" charset="0"/>
                <a:cs typeface="Times New Roman" panose="02020603050405020304" pitchFamily="18" charset="0"/>
              </a:rPr>
              <a:t>Nếu em là người dân sống ở Đàng Ngoài thời kì này, em có ủng hộ các cuộc khởi nghĩa nông dân không? Vì sao?</a:t>
            </a:r>
            <a:endParaRPr lang="en-US" sz="3600"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rotWithShape="1">
          <a:blip r:embed="rId3">
            <a:extLst>
              <a:ext uri="{BEBA8EAE-BF5A-486C-A8C5-ECC9F3942E4B}">
                <a14:imgProps xmlns:a14="http://schemas.microsoft.com/office/drawing/2010/main">
                  <a14:imgLayer r:embed="rId4">
                    <a14:imgEffect>
                      <a14:backgroundRemoval t="7902" b="100000" l="429" r="99429"/>
                    </a14:imgEffect>
                  </a14:imgLayer>
                </a14:imgProps>
              </a:ext>
            </a:extLst>
          </a:blip>
          <a:srcRect l="50809" t="9016"/>
          <a:stretch>
            <a:fillRect/>
          </a:stretch>
        </p:blipFill>
        <p:spPr>
          <a:xfrm>
            <a:off x="410819" y="2023825"/>
            <a:ext cx="2570922" cy="2810350"/>
          </a:xfrm>
          <a:prstGeom prst="rect">
            <a:avLst/>
          </a:prstGeom>
        </p:spPr>
      </p:pic>
      <p:sp>
        <p:nvSpPr>
          <p:cNvPr id="7" name="Rectangle 6"/>
          <p:cNvSpPr/>
          <p:nvPr/>
        </p:nvSpPr>
        <p:spPr>
          <a:xfrm>
            <a:off x="4443837" y="443480"/>
            <a:ext cx="3139551" cy="652486"/>
          </a:xfrm>
          <a:prstGeom prst="rect">
            <a:avLst/>
          </a:prstGeom>
        </p:spPr>
        <p:txBody>
          <a:bodyPr wrap="square">
            <a:spAutoFit/>
          </a:bodyPr>
          <a:lstStyle/>
          <a:p>
            <a:pPr algn="ctr">
              <a:lnSpc>
                <a:spcPct val="130000"/>
              </a:lnSpc>
            </a:pPr>
            <a:r>
              <a:rPr lang="en-US" sz="2800" b="1">
                <a:latin typeface="Times New Roman" panose="02020603050405020304" pitchFamily="18" charset="0"/>
                <a:cs typeface="Times New Roman" panose="02020603050405020304" pitchFamily="18" charset="0"/>
              </a:rPr>
              <a:t>Hoạt động cá nhân</a:t>
            </a:r>
            <a:endParaRPr lang="en-US" sz="2800" b="1">
              <a:latin typeface="+mj-lt"/>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9"/>
          <p:cNvSpPr/>
          <p:nvPr/>
        </p:nvSpPr>
        <p:spPr>
          <a:xfrm>
            <a:off x="387459" y="409339"/>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2</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20" name="直接连接符 10"/>
          <p:cNvCxnSpPr/>
          <p:nvPr/>
        </p:nvCxnSpPr>
        <p:spPr>
          <a:xfrm>
            <a:off x="951897" y="67607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p:nvPr/>
        </p:nvSpPr>
        <p:spPr>
          <a:xfrm>
            <a:off x="2060950" y="227750"/>
            <a:ext cx="9044371" cy="10842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Một số cuộc khởi nghĩa lớn của phong trào nông dân Đàng Ngoài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ectangle 4"/>
          <p:cNvSpPr/>
          <p:nvPr/>
        </p:nvSpPr>
        <p:spPr>
          <a:xfrm>
            <a:off x="516743" y="2281063"/>
            <a:ext cx="5801347" cy="2332946"/>
          </a:xfrm>
          <a:prstGeom prst="rect">
            <a:avLst/>
          </a:prstGeom>
        </p:spPr>
        <p:txBody>
          <a:bodyPr wrap="square">
            <a:spAutoFit/>
          </a:bodyPr>
          <a:lstStyle/>
          <a:p>
            <a:pPr algn="just">
              <a:lnSpc>
                <a:spcPct val="130000"/>
              </a:lnSpc>
            </a:pPr>
            <a:r>
              <a:rPr lang="en-US" sz="2800">
                <a:latin typeface="Times New Roman" panose="02020603050405020304" pitchFamily="18" charset="0"/>
                <a:cs typeface="Times New Roman" panose="02020603050405020304" pitchFamily="18" charset="0"/>
              </a:rPr>
              <a:t>X</a:t>
            </a:r>
            <a:r>
              <a:rPr lang="vi-VN" sz="2800">
                <a:latin typeface="+mj-lt"/>
              </a:rPr>
              <a:t>ác định các cuộc khởi nghĩa lớn trong phong trào nông dân Đàng Ngoài thế kỉ XVIII. Trong đó, cuộc khởi nghĩa nào là tiêu biểu nhất? Vì sao?</a:t>
            </a:r>
            <a:endParaRPr lang="en-US" sz="2800">
              <a:latin typeface="+mj-lt"/>
            </a:endParaRPr>
          </a:p>
        </p:txBody>
      </p:sp>
      <p:pic>
        <p:nvPicPr>
          <p:cNvPr id="22" name="Picture 21"/>
          <p:cNvPicPr>
            <a:picLocks noChangeAspect="1"/>
          </p:cNvPicPr>
          <p:nvPr/>
        </p:nvPicPr>
        <p:blipFill>
          <a:blip r:embed="rId3"/>
          <a:stretch>
            <a:fillRect/>
          </a:stretch>
        </p:blipFill>
        <p:spPr>
          <a:xfrm>
            <a:off x="6477117" y="986124"/>
            <a:ext cx="5338698" cy="57459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8782" y="357808"/>
          <a:ext cx="11676170" cy="6335863"/>
        </p:xfrm>
        <a:graphic>
          <a:graphicData uri="http://schemas.openxmlformats.org/drawingml/2006/table">
            <a:tbl>
              <a:tblPr firstRow="1" bandRow="1">
                <a:tableStyleId>{5C22544A-7EE6-4342-B048-85BDC9FD1C3A}</a:tableStyleId>
              </a:tblPr>
              <a:tblGrid>
                <a:gridCol w="1948069"/>
                <a:gridCol w="1563756"/>
                <a:gridCol w="5539409"/>
                <a:gridCol w="2624936"/>
              </a:tblGrid>
              <a:tr h="940903">
                <a:tc>
                  <a:txBody>
                    <a:bodyPr/>
                    <a:lstStyle/>
                    <a:p>
                      <a:pPr algn="ctr"/>
                      <a:r>
                        <a:rPr lang="en-US" sz="2100" dirty="0" err="1">
                          <a:latin typeface="Times New Roman" panose="02020603050405020304" pitchFamily="18" charset="0"/>
                          <a:cs typeface="Times New Roman" panose="02020603050405020304" pitchFamily="18" charset="0"/>
                        </a:rPr>
                        <a:t>Các</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cuộc</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khởi</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nghĩa</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tiêu</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biểu</a:t>
                      </a:r>
                      <a:endParaRPr lang="en-US" sz="2100" dirty="0">
                        <a:latin typeface="Times New Roman" panose="02020603050405020304" pitchFamily="18" charset="0"/>
                        <a:cs typeface="Times New Roman" panose="02020603050405020304" pitchFamily="18" charset="0"/>
                      </a:endParaRPr>
                    </a:p>
                  </a:txBody>
                  <a:tcPr/>
                </a:tc>
                <a:tc>
                  <a:txBody>
                    <a:bodyPr/>
                    <a:lstStyle/>
                    <a:p>
                      <a:pPr algn="ctr"/>
                      <a:r>
                        <a:rPr lang="en-US" sz="2100">
                          <a:latin typeface="Times New Roman" panose="02020603050405020304" pitchFamily="18" charset="0"/>
                          <a:cs typeface="Times New Roman" panose="02020603050405020304" pitchFamily="18" charset="0"/>
                        </a:rPr>
                        <a:t>Thời</a:t>
                      </a:r>
                      <a:r>
                        <a:rPr lang="en-US" sz="2100" baseline="0">
                          <a:latin typeface="Times New Roman" panose="02020603050405020304" pitchFamily="18" charset="0"/>
                          <a:cs typeface="Times New Roman" panose="02020603050405020304" pitchFamily="18" charset="0"/>
                        </a:rPr>
                        <a:t> gian diễn ra</a:t>
                      </a:r>
                      <a:endParaRPr lang="en-US" sz="2100">
                        <a:latin typeface="Times New Roman" panose="02020603050405020304" pitchFamily="18" charset="0"/>
                        <a:cs typeface="Times New Roman" panose="02020603050405020304" pitchFamily="18" charset="0"/>
                      </a:endParaRPr>
                    </a:p>
                  </a:txBody>
                  <a:tcPr/>
                </a:tc>
                <a:tc>
                  <a:txBody>
                    <a:bodyPr/>
                    <a:lstStyle/>
                    <a:p>
                      <a:pPr algn="ctr"/>
                      <a:r>
                        <a:rPr lang="en-US" sz="2100">
                          <a:latin typeface="Times New Roman" panose="02020603050405020304" pitchFamily="18" charset="0"/>
                          <a:cs typeface="Times New Roman" panose="02020603050405020304" pitchFamily="18" charset="0"/>
                        </a:rPr>
                        <a:t>Diễn</a:t>
                      </a:r>
                      <a:r>
                        <a:rPr lang="en-US" sz="2100" baseline="0">
                          <a:latin typeface="Times New Roman" panose="02020603050405020304" pitchFamily="18" charset="0"/>
                          <a:cs typeface="Times New Roman" panose="02020603050405020304" pitchFamily="18" charset="0"/>
                        </a:rPr>
                        <a:t> biến chính</a:t>
                      </a:r>
                      <a:endParaRPr lang="en-US" sz="2100">
                        <a:latin typeface="Times New Roman" panose="02020603050405020304" pitchFamily="18" charset="0"/>
                        <a:cs typeface="Times New Roman" panose="02020603050405020304" pitchFamily="18" charset="0"/>
                      </a:endParaRPr>
                    </a:p>
                  </a:txBody>
                  <a:tcPr/>
                </a:tc>
                <a:tc>
                  <a:txBody>
                    <a:bodyPr/>
                    <a:lstStyle/>
                    <a:p>
                      <a:pPr algn="ctr"/>
                      <a:r>
                        <a:rPr lang="en-US" sz="2100">
                          <a:latin typeface="Times New Roman" panose="02020603050405020304" pitchFamily="18" charset="0"/>
                          <a:cs typeface="Times New Roman" panose="02020603050405020304" pitchFamily="18" charset="0"/>
                        </a:rPr>
                        <a:t>Kết</a:t>
                      </a:r>
                      <a:r>
                        <a:rPr lang="en-US" sz="2100" baseline="0">
                          <a:latin typeface="Times New Roman" panose="02020603050405020304" pitchFamily="18" charset="0"/>
                          <a:cs typeface="Times New Roman" panose="02020603050405020304" pitchFamily="18" charset="0"/>
                        </a:rPr>
                        <a:t> quả</a:t>
                      </a:r>
                      <a:endParaRPr lang="en-US" sz="2100">
                        <a:latin typeface="Times New Roman" panose="02020603050405020304" pitchFamily="18" charset="0"/>
                        <a:cs typeface="Times New Roman" panose="02020603050405020304" pitchFamily="18" charset="0"/>
                      </a:endParaRPr>
                    </a:p>
                  </a:txBody>
                  <a:tcPr/>
                </a:tc>
              </a:tr>
              <a:tr h="1643270">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a:latin typeface="Times New Roman" panose="02020603050405020304" pitchFamily="18" charset="0"/>
                          <a:ea typeface="Microsoft YaHei" panose="020B0503020204020204" pitchFamily="34" charset="-122"/>
                          <a:cs typeface="Times New Roman" panose="02020603050405020304" pitchFamily="18" charset="0"/>
                        </a:rPr>
                        <a:t>Nguyễn Hữu Cầu</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2100">
                          <a:latin typeface="Times New Roman" panose="02020603050405020304" pitchFamily="18" charset="0"/>
                          <a:ea typeface="Microsoft YaHei" panose="020B0503020204020204" pitchFamily="34" charset="-122"/>
                          <a:cs typeface="Times New Roman" panose="02020603050405020304" pitchFamily="18" charset="0"/>
                        </a:rPr>
                        <a:t>1741 - 1751</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Địa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bàn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hoạt</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động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chính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của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cuộc</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khởi</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nghĩa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ở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Đồ</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Sơn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Văn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Đồn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Sau</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đó</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nghĩa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quân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đánh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lên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Bắc</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Kinh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uy</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hiếp</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kinh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thành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Thăng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Long,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rồi</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mở</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rộng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hoạt</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động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xuống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Sơn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Nam,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vào</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Thanh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Hóa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Nghệ</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An.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Cuộc</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khởi</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nghĩa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nhận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được</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sự</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ủng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hộ</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đông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đảo</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của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nhân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dân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endParaRPr lang="zh-HK" altLang="en-US" sz="2100" dirty="0">
                        <a:latin typeface="Times New Roman" panose="02020603050405020304" pitchFamily="18" charset="0"/>
                        <a:ea typeface="Microsoft YaHei" panose="020B0503020204020204" pitchFamily="34" charset="-122"/>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a:latin typeface="Times New Roman" panose="02020603050405020304" pitchFamily="18" charset="0"/>
                          <a:ea typeface="Microsoft YaHei" panose="020B0503020204020204" pitchFamily="34" charset="-122"/>
                          <a:cs typeface="Times New Roman" panose="02020603050405020304" pitchFamily="18" charset="0"/>
                        </a:rPr>
                        <a:t>Năm 1751, quân Trịnh tấn công dồn dập, khởi nghĩa thất bại.</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a:latin typeface="Times New Roman" panose="02020603050405020304" pitchFamily="18" charset="0"/>
                        <a:cs typeface="Times New Roman" panose="02020603050405020304" pitchFamily="18" charset="0"/>
                      </a:endParaRPr>
                    </a:p>
                  </a:txBody>
                  <a:tcPr/>
                </a:tc>
              </a:tr>
              <a:tr h="1480569">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a:latin typeface="Times New Roman" panose="02020603050405020304" pitchFamily="18" charset="0"/>
                          <a:ea typeface="Microsoft YaHei" panose="020B0503020204020204" pitchFamily="34" charset="-122"/>
                          <a:cs typeface="Times New Roman" panose="02020603050405020304" pitchFamily="18" charset="0"/>
                        </a:rPr>
                        <a:t>Hoàng Công Chất</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2100">
                          <a:latin typeface="Times New Roman" panose="02020603050405020304" pitchFamily="18" charset="0"/>
                          <a:ea typeface="Microsoft YaHei" panose="020B0503020204020204" pitchFamily="34" charset="-122"/>
                          <a:cs typeface="Times New Roman" panose="02020603050405020304" pitchFamily="18" charset="0"/>
                        </a:rPr>
                        <a:t>1739 - 1769</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a:latin typeface="Times New Roman" panose="02020603050405020304" pitchFamily="18" charset="0"/>
                          <a:ea typeface="Microsoft YaHei" panose="020B0503020204020204" pitchFamily="34" charset="-122"/>
                          <a:cs typeface="Times New Roman" panose="02020603050405020304" pitchFamily="18" charset="0"/>
                        </a:rPr>
                        <a:t>Ông tập hợp dân nghèo ở Sơn Nam khởi nghĩa. Ông xây dựng căn cứ ở Điện Biên và được nhân dân Tây Bắc hết lòng ủng hộ. Ông có công bảo vệ vùng biên giới và giúp dân ổn định cuộc sống. </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a:latin typeface="Times New Roman" panose="02020603050405020304" pitchFamily="18" charset="0"/>
                          <a:ea typeface="Microsoft YaHei" panose="020B0503020204020204" pitchFamily="34" charset="-122"/>
                          <a:cs typeface="Times New Roman" panose="02020603050405020304" pitchFamily="18" charset="0"/>
                        </a:rPr>
                        <a:t>Sau khi ông mất, con trai ông tiếp tục chỉ huy cuộc khởi nghĩa kéo dài đến năm 1769 thì bị dập tắt.</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txBody>
                  <a:tcPr/>
                </a:tc>
              </a:tr>
              <a:tr h="1480569">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a:latin typeface="Times New Roman" panose="02020603050405020304" pitchFamily="18" charset="0"/>
                          <a:ea typeface="Microsoft YaHei" panose="020B0503020204020204" pitchFamily="34" charset="-122"/>
                          <a:cs typeface="Times New Roman" panose="02020603050405020304" pitchFamily="18" charset="0"/>
                        </a:rPr>
                        <a:t>Nguyễn Danh Phương</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2100">
                          <a:latin typeface="Times New Roman" panose="02020603050405020304" pitchFamily="18" charset="0"/>
                          <a:ea typeface="Microsoft YaHei" panose="020B0503020204020204" pitchFamily="34" charset="-122"/>
                          <a:cs typeface="Times New Roman" panose="02020603050405020304" pitchFamily="18" charset="0"/>
                        </a:rPr>
                        <a:t>1740 - 1751</a:t>
                      </a:r>
                      <a:endParaRPr lang="zh-HK" altLang="en-US" sz="210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Ông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tập</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hợp</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nghĩa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quân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xây</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dựng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căn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cứ</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ở Tam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Đảo</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Vĩnh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Phúc</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rồi</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mở</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rộng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hoạt</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động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ra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các</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trấn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Sơn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Tây</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Tuyên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Quang.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Uy</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thế</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của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nghĩa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quân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ngày</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một</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lên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cao</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a:t>
                      </a:r>
                      <a:endParaRPr lang="zh-HK" altLang="en-US" sz="2100" dirty="0">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sz="21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Năm</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1751,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trước</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sự</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tấn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công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ồ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ạt</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của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quân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Trịnh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Nguyễn</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Danh</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Phương</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bị</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bắt</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Cuộc</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khởi</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nghĩa</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thất</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HK" sz="2100" dirty="0" err="1">
                          <a:latin typeface="Times New Roman" panose="02020603050405020304" pitchFamily="18" charset="0"/>
                          <a:ea typeface="Microsoft YaHei" panose="020B0503020204020204" pitchFamily="34" charset="-122"/>
                          <a:cs typeface="Times New Roman" panose="02020603050405020304" pitchFamily="18" charset="0"/>
                        </a:rPr>
                        <a:t>bại</a:t>
                      </a:r>
                      <a:r>
                        <a:rPr lang="en-US" altLang="zh-HK" sz="2100" dirty="0">
                          <a:latin typeface="Times New Roman" panose="02020603050405020304" pitchFamily="18" charset="0"/>
                          <a:ea typeface="Microsoft YaHei" panose="020B0503020204020204" pitchFamily="34" charset="-122"/>
                          <a:cs typeface="Times New Roman" panose="02020603050405020304" pitchFamily="18" charset="0"/>
                        </a:rPr>
                        <a:t>.</a:t>
                      </a:r>
                      <a:endParaRPr lang="zh-HK" altLang="en-US" sz="2100" dirty="0">
                        <a:latin typeface="Times New Roman" panose="02020603050405020304" pitchFamily="18" charset="0"/>
                        <a:ea typeface="Microsoft YaHei" panose="020B0503020204020204" pitchFamily="34" charset="-122"/>
                        <a:cs typeface="Times New Roman" panose="02020603050405020304" pitchFamily="18"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9"/>
          <p:cNvSpPr/>
          <p:nvPr/>
        </p:nvSpPr>
        <p:spPr>
          <a:xfrm>
            <a:off x="387459" y="409339"/>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2</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20" name="直接连接符 10"/>
          <p:cNvCxnSpPr/>
          <p:nvPr/>
        </p:nvCxnSpPr>
        <p:spPr>
          <a:xfrm>
            <a:off x="951897" y="67607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p:nvPr/>
        </p:nvSpPr>
        <p:spPr>
          <a:xfrm>
            <a:off x="2060950" y="227750"/>
            <a:ext cx="9044371" cy="10842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Một số cuộc khởi nghĩa lớn của phong trào nông dân Đàng Ngoài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ectangle 4"/>
          <p:cNvSpPr/>
          <p:nvPr/>
        </p:nvSpPr>
        <p:spPr>
          <a:xfrm>
            <a:off x="569753" y="2479846"/>
            <a:ext cx="5168348" cy="1716432"/>
          </a:xfrm>
          <a:prstGeom prst="rect">
            <a:avLst/>
          </a:prstGeom>
        </p:spPr>
        <p:txBody>
          <a:bodyPr wrap="square">
            <a:spAutoFit/>
          </a:bodyPr>
          <a:lstStyle/>
          <a:p>
            <a:pPr algn="just">
              <a:lnSpc>
                <a:spcPct val="130000"/>
              </a:lnSpc>
            </a:pPr>
            <a:r>
              <a:rPr lang="vi-VN" sz="2800">
                <a:latin typeface="Times New Roman" panose="02020603050405020304" pitchFamily="18" charset="0"/>
                <a:cs typeface="Times New Roman" panose="02020603050405020304" pitchFamily="18" charset="0"/>
              </a:rPr>
              <a:t>Trong các cuộc khởi nghĩa nông dân trên, em ấn tượng với cuộc khởi nghĩa nào? Vì sao?</a:t>
            </a:r>
            <a:endParaRPr lang="en-US" sz="2800">
              <a:latin typeface="+mj-lt"/>
            </a:endParaRPr>
          </a:p>
        </p:txBody>
      </p:sp>
      <p:pic>
        <p:nvPicPr>
          <p:cNvPr id="22" name="Picture 21"/>
          <p:cNvPicPr>
            <a:picLocks noChangeAspect="1"/>
          </p:cNvPicPr>
          <p:nvPr/>
        </p:nvPicPr>
        <p:blipFill>
          <a:blip r:embed="rId3"/>
          <a:stretch>
            <a:fillRect/>
          </a:stretch>
        </p:blipFill>
        <p:spPr>
          <a:xfrm>
            <a:off x="6477117" y="986124"/>
            <a:ext cx="5338698" cy="5745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9"/>
          <p:cNvSpPr/>
          <p:nvPr/>
        </p:nvSpPr>
        <p:spPr>
          <a:xfrm>
            <a:off x="387459" y="409339"/>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2</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20" name="直接连接符 10"/>
          <p:cNvCxnSpPr/>
          <p:nvPr/>
        </p:nvCxnSpPr>
        <p:spPr>
          <a:xfrm>
            <a:off x="951897" y="67607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p:nvPr/>
        </p:nvSpPr>
        <p:spPr>
          <a:xfrm>
            <a:off x="2060950" y="227750"/>
            <a:ext cx="9044371" cy="10842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Một số cuộc khởi nghĩa lớn của phong trào nông dân Đàng Ngoài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22" name="Picture 21"/>
          <p:cNvPicPr>
            <a:picLocks noChangeAspect="1"/>
          </p:cNvPicPr>
          <p:nvPr/>
        </p:nvPicPr>
        <p:blipFill>
          <a:blip r:embed="rId3"/>
          <a:stretch>
            <a:fillRect/>
          </a:stretch>
        </p:blipFill>
        <p:spPr>
          <a:xfrm>
            <a:off x="6477117" y="986124"/>
            <a:ext cx="5338698" cy="5745980"/>
          </a:xfrm>
          <a:prstGeom prst="rect">
            <a:avLst/>
          </a:prstGeom>
        </p:spPr>
      </p:pic>
      <p:sp>
        <p:nvSpPr>
          <p:cNvPr id="8" name="Rectangle 7"/>
          <p:cNvSpPr/>
          <p:nvPr/>
        </p:nvSpPr>
        <p:spPr>
          <a:xfrm>
            <a:off x="222092" y="1465563"/>
            <a:ext cx="6175512" cy="1772793"/>
          </a:xfrm>
          <a:prstGeom prst="rect">
            <a:avLst/>
          </a:prstGeom>
          <a:solidFill>
            <a:schemeClr val="accent5">
              <a:lumMod val="20000"/>
              <a:lumOff val="80000"/>
            </a:schemeClr>
          </a:solidFill>
          <a:ln>
            <a:solidFill>
              <a:schemeClr val="accent5">
                <a:lumMod val="20000"/>
                <a:lumOff val="80000"/>
              </a:schemeClr>
            </a:solidFill>
          </a:ln>
        </p:spPr>
        <p:txBody>
          <a:bodyPr wrap="square">
            <a:spAutoFit/>
          </a:bodyPr>
          <a:lstStyle/>
          <a:p>
            <a:pPr algn="just">
              <a:lnSpc>
                <a:spcPct val="130000"/>
              </a:lnSpc>
            </a:pPr>
            <a:r>
              <a:rPr lang="en-US" sz="2800">
                <a:latin typeface="+mj-lt"/>
              </a:rPr>
              <a:t>- </a:t>
            </a:r>
            <a:r>
              <a:rPr lang="vi-VN" sz="2800">
                <a:latin typeface="+mj-lt"/>
              </a:rPr>
              <a:t>Phong trào nông dân Đàng Ngoài bùng lên trên một </a:t>
            </a:r>
            <a:r>
              <a:rPr lang="vi-VN" sz="2800" b="1">
                <a:latin typeface="+mj-lt"/>
              </a:rPr>
              <a:t>phạm vi rộng khắp </a:t>
            </a:r>
            <a:r>
              <a:rPr lang="vi-VN" sz="2800">
                <a:latin typeface="+mj-lt"/>
              </a:rPr>
              <a:t>(khắp các trấn đồng bằng và Thanh</a:t>
            </a:r>
            <a:r>
              <a:rPr lang="en-US" sz="2800">
                <a:latin typeface="+mj-lt"/>
              </a:rPr>
              <a:t> </a:t>
            </a:r>
            <a:r>
              <a:rPr lang="vi-VN" sz="2800">
                <a:latin typeface="+mj-lt"/>
              </a:rPr>
              <a:t>-</a:t>
            </a:r>
            <a:r>
              <a:rPr lang="en-US" sz="2800">
                <a:latin typeface="+mj-lt"/>
              </a:rPr>
              <a:t> </a:t>
            </a:r>
            <a:r>
              <a:rPr lang="vi-VN" sz="2800">
                <a:latin typeface="+mj-lt"/>
              </a:rPr>
              <a:t>Nghệ)</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Rectangle 8"/>
          <p:cNvSpPr/>
          <p:nvPr/>
        </p:nvSpPr>
        <p:spPr>
          <a:xfrm>
            <a:off x="142579" y="3391953"/>
            <a:ext cx="6255025" cy="2893100"/>
          </a:xfrm>
          <a:prstGeom prst="rect">
            <a:avLst/>
          </a:prstGeom>
          <a:solidFill>
            <a:schemeClr val="accent5">
              <a:lumMod val="20000"/>
              <a:lumOff val="80000"/>
            </a:schemeClr>
          </a:solidFill>
          <a:ln>
            <a:solidFill>
              <a:schemeClr val="accent5">
                <a:lumMod val="20000"/>
                <a:lumOff val="80000"/>
              </a:schemeClr>
            </a:solidFill>
          </a:ln>
        </p:spPr>
        <p:txBody>
          <a:bodyPr wrap="square">
            <a:spAutoFit/>
          </a:bodyPr>
          <a:lstStyle/>
          <a:p>
            <a:pPr algn="just">
              <a:lnSpc>
                <a:spcPct val="130000"/>
              </a:lnSpc>
            </a:pPr>
            <a:r>
              <a:rPr lang="en-US" sz="2800">
                <a:latin typeface="+mj-lt"/>
              </a:rPr>
              <a:t>- </a:t>
            </a:r>
            <a:r>
              <a:rPr lang="vi-VN" sz="2800">
                <a:latin typeface="+mj-lt"/>
              </a:rPr>
              <a:t>Các cuộc khởi nghĩa tiêu biểu: </a:t>
            </a:r>
            <a:r>
              <a:rPr lang="en-US" sz="2800">
                <a:latin typeface="Times New Roman" panose="02020603050405020304" pitchFamily="18" charset="0"/>
                <a:cs typeface="Times New Roman" panose="02020603050405020304" pitchFamily="18" charset="0"/>
              </a:rPr>
              <a:t>K</a:t>
            </a:r>
            <a:r>
              <a:rPr lang="vi-VN" sz="2800">
                <a:latin typeface="+mj-lt"/>
              </a:rPr>
              <a:t>hởi nghĩa của </a:t>
            </a:r>
            <a:r>
              <a:rPr lang="vi-VN" sz="2800" b="1">
                <a:latin typeface="+mj-lt"/>
              </a:rPr>
              <a:t>Nguyễn Hữu Cầu </a:t>
            </a:r>
            <a:r>
              <a:rPr lang="vi-VN" sz="2800">
                <a:latin typeface="+mj-lt"/>
              </a:rPr>
              <a:t>kéo dài 10 năm (1741-1751), </a:t>
            </a:r>
            <a:r>
              <a:rPr lang="vi-VN" sz="2800" b="1">
                <a:latin typeface="+mj-lt"/>
              </a:rPr>
              <a:t>Hoàng Công Chất </a:t>
            </a:r>
            <a:r>
              <a:rPr lang="vi-VN" sz="2800">
                <a:latin typeface="+mj-lt"/>
              </a:rPr>
              <a:t>kéo dài 30 năm (1739-1769), </a:t>
            </a:r>
            <a:r>
              <a:rPr lang="vi-VN" sz="2800" b="1">
                <a:latin typeface="+mj-lt"/>
              </a:rPr>
              <a:t>Nguyễn Danh </a:t>
            </a:r>
            <a:r>
              <a:rPr lang="en-US" sz="2800" b="1">
                <a:latin typeface="Times New Roman" panose="02020603050405020304" pitchFamily="18" charset="0"/>
                <a:cs typeface="Times New Roman" panose="02020603050405020304" pitchFamily="18" charset="0"/>
              </a:rPr>
              <a:t>P</a:t>
            </a:r>
            <a:r>
              <a:rPr lang="vi-VN" sz="2800" b="1">
                <a:latin typeface="+mj-lt"/>
              </a:rPr>
              <a:t>hương</a:t>
            </a:r>
            <a:r>
              <a:rPr lang="vi-VN" sz="2800">
                <a:latin typeface="+mj-lt"/>
              </a:rPr>
              <a:t> kéo dài 11 năm (1740-1751)</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9" y="601583"/>
            <a:ext cx="1066800" cy="10001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61227" y="782651"/>
            <a:ext cx="6302043" cy="52435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椭圆 12"/>
          <p:cNvSpPr/>
          <p:nvPr/>
        </p:nvSpPr>
        <p:spPr>
          <a:xfrm>
            <a:off x="661753" y="403196"/>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3</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9" name="直接连接符 13"/>
          <p:cNvCxnSpPr/>
          <p:nvPr/>
        </p:nvCxnSpPr>
        <p:spPr>
          <a:xfrm>
            <a:off x="1248693" y="675483"/>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0" name="标题 11"/>
          <p:cNvSpPr txBox="1"/>
          <p:nvPr/>
        </p:nvSpPr>
        <p:spPr>
          <a:xfrm>
            <a:off x="2255732" y="449340"/>
            <a:ext cx="873032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Kết quả, ý nghĩa lịch sử và tác động của phong trào nông dân ở Đàng Ngoài thế kỉ XVIII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ounded Rectangle 4"/>
          <p:cNvSpPr/>
          <p:nvPr/>
        </p:nvSpPr>
        <p:spPr>
          <a:xfrm>
            <a:off x="4664766" y="3700537"/>
            <a:ext cx="3074504" cy="1298713"/>
          </a:xfrm>
          <a:prstGeom prst="roundRect">
            <a:avLst/>
          </a:prstGeom>
          <a:solidFill>
            <a:srgbClr val="FA7F66"/>
          </a:solidFill>
          <a:ln>
            <a:solidFill>
              <a:srgbClr val="FA7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Phong trào nông dân Đàng Ngoài thế kỉ XVIII</a:t>
            </a:r>
          </a:p>
        </p:txBody>
      </p:sp>
      <p:sp>
        <p:nvSpPr>
          <p:cNvPr id="56" name="Rounded Rectangle 55"/>
          <p:cNvSpPr/>
          <p:nvPr/>
        </p:nvSpPr>
        <p:spPr>
          <a:xfrm>
            <a:off x="8925339" y="2368838"/>
            <a:ext cx="2564296" cy="761999"/>
          </a:xfrm>
          <a:prstGeom prst="roundRect">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Kết quả</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7" name="Rounded Rectangle 56"/>
          <p:cNvSpPr/>
          <p:nvPr/>
        </p:nvSpPr>
        <p:spPr>
          <a:xfrm>
            <a:off x="8925339" y="4002024"/>
            <a:ext cx="2564296" cy="7619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Ý nghĩa lịch sử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8" name="Rounded Rectangle 57"/>
          <p:cNvSpPr/>
          <p:nvPr/>
        </p:nvSpPr>
        <p:spPr>
          <a:xfrm>
            <a:off x="8925339" y="5635210"/>
            <a:ext cx="2564296" cy="76199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Tác động</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60" name="Straight Arrow Connector 59"/>
          <p:cNvCxnSpPr/>
          <p:nvPr/>
        </p:nvCxnSpPr>
        <p:spPr>
          <a:xfrm flipV="1">
            <a:off x="7780683" y="2749837"/>
            <a:ext cx="1032013" cy="156692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p:nvPr/>
        </p:nvCxnSpPr>
        <p:spPr>
          <a:xfrm>
            <a:off x="7772400" y="4316762"/>
            <a:ext cx="988943" cy="6626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64" name="Straight Arrow Connector 63"/>
          <p:cNvCxnSpPr/>
          <p:nvPr/>
        </p:nvCxnSpPr>
        <p:spPr>
          <a:xfrm>
            <a:off x="7780683" y="4316762"/>
            <a:ext cx="1013790" cy="16994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68" name="Picture 67"/>
          <p:cNvPicPr>
            <a:picLocks noChangeAspect="1"/>
          </p:cNvPicPr>
          <p:nvPr/>
        </p:nvPicPr>
        <p:blipFill rotWithShape="1">
          <a:blip r:embed="rId3">
            <a:extLst>
              <a:ext uri="{BEBA8EAE-BF5A-486C-A8C5-ECC9F3942E4B}">
                <a14:imgProps xmlns:a14="http://schemas.microsoft.com/office/drawing/2010/main">
                  <a14:imgLayer r:embed="rId4">
                    <a14:imgEffect>
                      <a14:backgroundRemoval t="7902" b="100000" l="429" r="99429"/>
                    </a14:imgEffect>
                  </a14:imgLayer>
                </a14:imgProps>
              </a:ext>
            </a:extLst>
          </a:blip>
          <a:srcRect l="50809" t="9016"/>
          <a:stretch>
            <a:fillRect/>
          </a:stretch>
        </p:blipFill>
        <p:spPr>
          <a:xfrm>
            <a:off x="0" y="3700537"/>
            <a:ext cx="2888463" cy="3157463"/>
          </a:xfrm>
          <a:prstGeom prst="rect">
            <a:avLst/>
          </a:prstGeom>
        </p:spPr>
      </p:pic>
      <p:sp>
        <p:nvSpPr>
          <p:cNvPr id="69" name="Rectangle 68"/>
          <p:cNvSpPr/>
          <p:nvPr/>
        </p:nvSpPr>
        <p:spPr>
          <a:xfrm>
            <a:off x="325398" y="2012579"/>
            <a:ext cx="4723680" cy="1772793"/>
          </a:xfrm>
          <a:prstGeom prst="rect">
            <a:avLst/>
          </a:prstGeom>
        </p:spPr>
        <p:txBody>
          <a:bodyPr wrap="square">
            <a:spAutoFit/>
          </a:bodyPr>
          <a:lstStyle/>
          <a:p>
            <a:pPr algn="just">
              <a:lnSpc>
                <a:spcPct val="130000"/>
              </a:lnSpc>
            </a:pPr>
            <a:r>
              <a:rPr lang="en-US" sz="2800">
                <a:latin typeface="Times New Roman" panose="02020603050405020304" pitchFamily="18" charset="0"/>
                <a:cs typeface="Times New Roman" panose="02020603050405020304" pitchFamily="18" charset="0"/>
              </a:rPr>
              <a:t>Hoạt động cá nhân: T</a:t>
            </a:r>
            <a:r>
              <a:rPr lang="vi-VN" sz="2800">
                <a:latin typeface="Times New Roman" panose="02020603050405020304" pitchFamily="18" charset="0"/>
                <a:cs typeface="Times New Roman" panose="02020603050405020304" pitchFamily="18" charset="0"/>
              </a:rPr>
              <a:t>ìm hiểu thông tin mục 3 SGK, hãy hoàn thành sơ đồ sau:</a:t>
            </a:r>
            <a:endParaRPr 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arn(inVertical)">
                                      <p:cBhvr>
                                        <p:cTn id="37" dur="500"/>
                                        <p:tgtEl>
                                          <p:spTgt spid="5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barn(inVertical)">
                                      <p:cBhvr>
                                        <p:cTn id="40" dur="500"/>
                                        <p:tgtEl>
                                          <p:spTgt spid="5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arn(inVertical)">
                                      <p:cBhvr>
                                        <p:cTn id="43" dur="500"/>
                                        <p:tgtEl>
                                          <p:spTgt spid="58"/>
                                        </p:tgtEl>
                                      </p:cBhvr>
                                    </p:animEffect>
                                  </p:childTnLst>
                                </p:cTn>
                              </p:par>
                              <p:par>
                                <p:cTn id="44" presetID="16" presetClass="entr" presetSubtype="21"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arn(inVertical)">
                                      <p:cBhvr>
                                        <p:cTn id="46" dur="500"/>
                                        <p:tgtEl>
                                          <p:spTgt spid="60"/>
                                        </p:tgtEl>
                                      </p:cBhvr>
                                    </p:animEffect>
                                  </p:childTnLst>
                                </p:cTn>
                              </p:par>
                              <p:par>
                                <p:cTn id="47" presetID="16" presetClass="entr" presetSubtype="21"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barn(inVertical)">
                                      <p:cBhvr>
                                        <p:cTn id="49" dur="500"/>
                                        <p:tgtEl>
                                          <p:spTgt spid="62"/>
                                        </p:tgtEl>
                                      </p:cBhvr>
                                    </p:animEffect>
                                  </p:childTnLst>
                                </p:cTn>
                              </p:par>
                              <p:par>
                                <p:cTn id="50" presetID="16" presetClass="entr" presetSubtype="21"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barn(inVertical)">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5" grpId="0" animBg="1"/>
      <p:bldP spid="56" grpId="0" animBg="1"/>
      <p:bldP spid="57" grpId="0" animBg="1"/>
      <p:bldP spid="58" grpId="0" animBg="1"/>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3">
            <a:extLst>
              <a:ext uri="{BEBA8EAE-BF5A-486C-A8C5-ECC9F3942E4B}">
                <a14:imgProps xmlns:a14="http://schemas.microsoft.com/office/drawing/2010/main">
                  <a14:imgLayer r:embed="rId4">
                    <a14:imgEffect>
                      <a14:backgroundRemoval t="7902" b="100000" l="429" r="99429"/>
                    </a14:imgEffect>
                  </a14:imgLayer>
                </a14:imgProps>
              </a:ext>
            </a:extLst>
          </a:blip>
          <a:srcRect l="50809" t="9016"/>
          <a:stretch>
            <a:fillRect/>
          </a:stretch>
        </p:blipFill>
        <p:spPr>
          <a:xfrm>
            <a:off x="0" y="3700537"/>
            <a:ext cx="2888463" cy="3157463"/>
          </a:xfrm>
          <a:prstGeom prst="rect">
            <a:avLst/>
          </a:prstGeom>
        </p:spPr>
      </p:pic>
      <p:sp>
        <p:nvSpPr>
          <p:cNvPr id="8" name="Rounded Rectangle 7"/>
          <p:cNvSpPr/>
          <p:nvPr/>
        </p:nvSpPr>
        <p:spPr>
          <a:xfrm>
            <a:off x="198783" y="1805476"/>
            <a:ext cx="3074504" cy="1298713"/>
          </a:xfrm>
          <a:prstGeom prst="roundRect">
            <a:avLst/>
          </a:prstGeom>
          <a:solidFill>
            <a:srgbClr val="FA7F66"/>
          </a:solidFill>
          <a:ln>
            <a:solidFill>
              <a:srgbClr val="FA7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Phong trào nông dân Đàng Ngoài thế kỉ XVIII</a:t>
            </a:r>
          </a:p>
        </p:txBody>
      </p:sp>
      <p:sp>
        <p:nvSpPr>
          <p:cNvPr id="9" name="Rounded Rectangle 8"/>
          <p:cNvSpPr/>
          <p:nvPr/>
        </p:nvSpPr>
        <p:spPr>
          <a:xfrm>
            <a:off x="4459355" y="178916"/>
            <a:ext cx="7254499" cy="1351720"/>
          </a:xfrm>
          <a:prstGeom prst="roundRect">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Kết</a:t>
            </a:r>
            <a:r>
              <a:rPr lang="en-US" altLang="zh-CN" sz="28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quả</a:t>
            </a:r>
            <a:r>
              <a:rPr lang="en-US" altLang="zh-CN" sz="28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vi-VN" altLang="zh-CN" sz="28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Phong trào nông dân ở Đàng Ngoài kéo dài hàng chục năm nhưng cuối cùng </a:t>
            </a:r>
            <a:r>
              <a:rPr lang="vi-VN" altLang="zh-CN" sz="28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đều thất bại</a:t>
            </a:r>
            <a:r>
              <a:rPr lang="en-US" altLang="zh-CN" sz="28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459355" y="1731070"/>
            <a:ext cx="7254499" cy="180864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Ý nghĩa lịch sử: </a:t>
            </a:r>
            <a:r>
              <a:rPr lang="vi-VN"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Thể hiện </a:t>
            </a:r>
            <a:r>
              <a:rPr lang="vi-VN" altLang="zh-CN" sz="2800" b="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ý chí chống áp bức</a:t>
            </a:r>
            <a:r>
              <a:rPr lang="vi-VN"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vi-VN" altLang="zh-CN" sz="2800" b="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bất công</a:t>
            </a:r>
            <a:r>
              <a:rPr lang="vi-VN"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buộc chúa Trịnh phải thực hiện các chính sách như: </a:t>
            </a:r>
            <a:r>
              <a:rPr lang="en-US"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K</a:t>
            </a:r>
            <a:r>
              <a:rPr lang="vi-VN"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huyến khích khai hoang, đưa dân lưu tán về quê làm ăn.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459356" y="3740149"/>
            <a:ext cx="7254498" cy="236910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Tác động: </a:t>
            </a:r>
            <a:r>
              <a:rPr lang="vi-VN" altLang="zh-CN" sz="2800" b="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Giáng đòn mạnh mẽ và đẩy chính quyền Lê-Trịnh lún sâu vào cuộc khủng hoảng </a:t>
            </a:r>
            <a:r>
              <a:rPr lang="vi-VN"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sâu sắc, toàn diện, </a:t>
            </a:r>
            <a:r>
              <a:rPr lang="vi-VN" altLang="zh-CN" sz="2800" b="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chuẩn bị mảnh đất thuận lợi cho phong trào Tây Sơn phát triển mạnh mẽ ra Đàng Ngoài</a:t>
            </a:r>
            <a:r>
              <a:rPr lang="vi-VN" altLang="zh-CN" sz="280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V="1">
            <a:off x="3314700" y="854776"/>
            <a:ext cx="1032013" cy="156692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3306417" y="2421701"/>
            <a:ext cx="988943" cy="6626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314700" y="2421701"/>
            <a:ext cx="1013790" cy="16994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5" name="Picture 14"/>
          <p:cNvPicPr>
            <a:picLocks noChangeAspect="1"/>
          </p:cNvPicPr>
          <p:nvPr/>
        </p:nvPicPr>
        <p:blipFill>
          <a:blip r:embed="rId5"/>
          <a:stretch>
            <a:fillRect/>
          </a:stretch>
        </p:blipFill>
        <p:spPr>
          <a:xfrm>
            <a:off x="144379" y="601583"/>
            <a:ext cx="1066800" cy="1000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970" y="1730375"/>
            <a:ext cx="11256010" cy="3449955"/>
          </a:xfrm>
          <a:prstGeom prst="rect">
            <a:avLst/>
          </a:prstGeom>
        </p:spPr>
        <p:txBody>
          <a:bodyPr wrap="square">
            <a:spAutoFit/>
          </a:bodyPr>
          <a:lstStyle/>
          <a:p>
            <a:pPr algn="just">
              <a:lnSpc>
                <a:spcPct val="130000"/>
              </a:lnSpc>
            </a:pPr>
            <a:r>
              <a:rPr lang="en-US" altLang="vi-VN"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Vào thế kỉ XVIII, nhiều cuộc khởi nghĩa nông dân Đàng Ngoài diễn ra như khởi nghĩa Nguyễn Danh Phương, Nguyễn Hữu Cầu, Hoàng Công Chất…</a:t>
            </a:r>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ác cuộc khởi nghĩa đó đã giáng đòn mạnh mẽ và đẩy chính quyền Lê-Trịnh lún sâu vào cuộc khủng hoảng sâu sắc, toàn diện, chuẩn bị “mảnh đất” thuận lợi cho phong trào Tây Sơn phát triển mạnh mẽ ra Đàng Ngoài vào cuối thế kỉ XVIII.</a:t>
            </a:r>
            <a:endParaRPr 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4590150" y="2814140"/>
            <a:ext cx="6992250" cy="1770380"/>
          </a:xfrm>
          <a:prstGeom prst="rect">
            <a:avLst/>
          </a:prstGeom>
        </p:spPr>
        <p:txBody>
          <a:bodyPr wrap="square">
            <a:spAutoFit/>
          </a:bodyPr>
          <a:lstStyle/>
          <a:p>
            <a:pPr algn="just">
              <a:lnSpc>
                <a:spcPct val="130000"/>
              </a:lnSpc>
            </a:pPr>
            <a:r>
              <a:rPr lang="vi-VN" sz="2800">
                <a:latin typeface="Times New Roman" panose="02020603050405020304" pitchFamily="18" charset="0"/>
                <a:cs typeface="Times New Roman" panose="02020603050405020304" pitchFamily="18" charset="0"/>
              </a:rPr>
              <a:t>L</a:t>
            </a:r>
            <a:r>
              <a:rPr lang="en-US" sz="2800">
                <a:latin typeface="Times New Roman" panose="02020603050405020304" pitchFamily="18" charset="0"/>
                <a:cs typeface="Times New Roman" panose="02020603050405020304" pitchFamily="18" charset="0"/>
              </a:rPr>
              <a:t>ậ</a:t>
            </a:r>
            <a:r>
              <a:rPr lang="vi-VN" sz="2800">
                <a:latin typeface="Times New Roman" panose="02020603050405020304" pitchFamily="18" charset="0"/>
                <a:cs typeface="Times New Roman" panose="02020603050405020304" pitchFamily="18" charset="0"/>
              </a:rPr>
              <a:t>p sơ đồ tư duy </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theo ý tưởng của học sinh) về một số cuộc khởi nghĩa lớn trong phong trào nông dân Đàn</a:t>
            </a:r>
            <a:r>
              <a:rPr lang="en-US" altLang="vi-VN" sz="2800">
                <a:latin typeface="Times New Roman" panose="02020603050405020304" pitchFamily="18" charset="0"/>
                <a:cs typeface="Times New Roman" panose="02020603050405020304" pitchFamily="18" charset="0"/>
              </a:rPr>
              <a:t>g</a:t>
            </a:r>
            <a:r>
              <a:rPr lang="vi-VN" sz="2800">
                <a:latin typeface="Times New Roman" panose="02020603050405020304" pitchFamily="18" charset="0"/>
                <a:cs typeface="Times New Roman" panose="02020603050405020304" pitchFamily="18" charset="0"/>
              </a:rPr>
              <a:t> Ngoài thế kỉ XVIII.</a:t>
            </a:r>
            <a:endParaRPr lang="en-US" sz="2800">
              <a:latin typeface="Times New Roman" panose="02020603050405020304" pitchFamily="18" charset="0"/>
              <a:cs typeface="Times New Roman" panose="02020603050405020304" pitchFamily="18" charset="0"/>
            </a:endParaRPr>
          </a:p>
        </p:txBody>
      </p:sp>
      <p:sp>
        <p:nvSpPr>
          <p:cNvPr id="7" name="Rectangle 6"/>
          <p:cNvSpPr/>
          <p:nvPr/>
        </p:nvSpPr>
        <p:spPr>
          <a:xfrm>
            <a:off x="401924" y="1504003"/>
            <a:ext cx="3139551" cy="652486"/>
          </a:xfrm>
          <a:prstGeom prst="rect">
            <a:avLst/>
          </a:prstGeom>
        </p:spPr>
        <p:txBody>
          <a:bodyPr wrap="square">
            <a:spAutoFit/>
          </a:bodyPr>
          <a:lstStyle/>
          <a:p>
            <a:pPr algn="ctr">
              <a:lnSpc>
                <a:spcPct val="130000"/>
              </a:lnSpc>
            </a:pPr>
            <a:r>
              <a:rPr lang="en-US" sz="2800" b="1">
                <a:latin typeface="Times New Roman" panose="02020603050405020304" pitchFamily="18" charset="0"/>
                <a:cs typeface="Times New Roman" panose="02020603050405020304" pitchFamily="18" charset="0"/>
              </a:rPr>
              <a:t>Hoạt động cá nhân</a:t>
            </a:r>
            <a:endParaRPr lang="en-US" sz="2800" b="1">
              <a:latin typeface="+mj-lt"/>
            </a:endParaRP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58429"/>
                    </a14:imgEffect>
                  </a14:imgLayer>
                </a14:imgProps>
              </a:ext>
            </a:extLst>
          </a:blip>
          <a:srcRect t="9016" r="50589"/>
          <a:stretch>
            <a:fillRect/>
          </a:stretch>
        </p:blipFill>
        <p:spPr>
          <a:xfrm>
            <a:off x="192232" y="3497537"/>
            <a:ext cx="2736498" cy="3201182"/>
          </a:xfrm>
          <a:prstGeom prst="rect">
            <a:avLst/>
          </a:prstGeom>
        </p:spPr>
      </p:pic>
      <p:sp>
        <p:nvSpPr>
          <p:cNvPr id="9" name="椭圆 15"/>
          <p:cNvSpPr/>
          <p:nvPr/>
        </p:nvSpPr>
        <p:spPr>
          <a:xfrm>
            <a:off x="887040" y="365937"/>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4</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直接连接符 16"/>
          <p:cNvCxnSpPr/>
          <p:nvPr/>
        </p:nvCxnSpPr>
        <p:spPr>
          <a:xfrm>
            <a:off x="1451478" y="63266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标题 11"/>
          <p:cNvSpPr txBox="1"/>
          <p:nvPr/>
        </p:nvSpPr>
        <p:spPr>
          <a:xfrm>
            <a:off x="2481019" y="412081"/>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Luyện tập – Vận dụng</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pPr algn="l"/>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P spid="9"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9493" y="769723"/>
            <a:ext cx="10208239" cy="45719"/>
            <a:chOff x="-2735643" y="939542"/>
            <a:chExt cx="11085258" cy="45719"/>
          </a:xfrm>
        </p:grpSpPr>
        <p:sp>
          <p:nvSpPr>
            <p:cNvPr id="3"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pitchFamily="34" charset="-122"/>
                <a:ea typeface="Microsoft YaHei" panose="020B0503020204020204" pitchFamily="34" charset="-122"/>
              </a:endParaRPr>
            </a:p>
          </p:txBody>
        </p:sp>
        <p:sp>
          <p:nvSpPr>
            <p:cNvPr id="6"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Microsoft YaHei" panose="020B0503020204020204" pitchFamily="34" charset="-122"/>
                <a:ea typeface="Microsoft YaHei" panose="020B0503020204020204" pitchFamily="34" charset="-122"/>
              </a:endParaRPr>
            </a:p>
          </p:txBody>
        </p:sp>
      </p:grpSp>
      <p:sp>
        <p:nvSpPr>
          <p:cNvPr id="7" name="Rectangle 6"/>
          <p:cNvSpPr/>
          <p:nvPr/>
        </p:nvSpPr>
        <p:spPr>
          <a:xfrm>
            <a:off x="4443837" y="443480"/>
            <a:ext cx="3139551" cy="596125"/>
          </a:xfrm>
          <a:prstGeom prst="rect">
            <a:avLst/>
          </a:prstGeom>
        </p:spPr>
        <p:txBody>
          <a:bodyPr wrap="square">
            <a:spAutoFit/>
          </a:bodyPr>
          <a:lstStyle/>
          <a:p>
            <a:pPr algn="ctr">
              <a:lnSpc>
                <a:spcPct val="130000"/>
              </a:lnSpc>
            </a:pPr>
            <a:r>
              <a:rPr lang="en-US" sz="2800" b="1">
                <a:latin typeface="Times New Roman" panose="02020603050405020304" pitchFamily="18" charset="0"/>
                <a:cs typeface="Times New Roman" panose="02020603050405020304" pitchFamily="18" charset="0"/>
              </a:rPr>
              <a:t>Gợi ý sản phẩm</a:t>
            </a:r>
            <a:endParaRPr lang="en-US" sz="2800" b="1">
              <a:latin typeface="+mj-lt"/>
            </a:endParaRPr>
          </a:p>
        </p:txBody>
      </p:sp>
      <p:sp>
        <p:nvSpPr>
          <p:cNvPr id="4" name="Rectangle 3"/>
          <p:cNvSpPr/>
          <p:nvPr/>
        </p:nvSpPr>
        <p:spPr>
          <a:xfrm>
            <a:off x="1431235" y="1679411"/>
            <a:ext cx="9806609" cy="268660"/>
          </a:xfrm>
          <a:prstGeom prst="rect">
            <a:avLst/>
          </a:prstGeom>
          <a:solidFill>
            <a:srgbClr val="FADBC6"/>
          </a:solidFill>
          <a:ln>
            <a:solidFill>
              <a:srgbClr val="FA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80963" y="1526404"/>
            <a:ext cx="536708" cy="493947"/>
          </a:xfrm>
          <a:prstGeom prst="ellipse">
            <a:avLst/>
          </a:prstGeom>
          <a:solidFill>
            <a:srgbClr val="00B0F0"/>
          </a:solidFill>
          <a:ln>
            <a:solidFill>
              <a:srgbClr val="3F8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1</a:t>
            </a:r>
          </a:p>
        </p:txBody>
      </p:sp>
      <p:sp>
        <p:nvSpPr>
          <p:cNvPr id="11" name="Oval 10"/>
          <p:cNvSpPr/>
          <p:nvPr/>
        </p:nvSpPr>
        <p:spPr>
          <a:xfrm>
            <a:off x="6013612" y="1503514"/>
            <a:ext cx="536708" cy="493947"/>
          </a:xfrm>
          <a:prstGeom prst="ellipse">
            <a:avLst/>
          </a:prstGeom>
          <a:solidFill>
            <a:srgbClr val="00B0F0"/>
          </a:solidFill>
          <a:ln>
            <a:solidFill>
              <a:srgbClr val="3F8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2</a:t>
            </a:r>
          </a:p>
        </p:txBody>
      </p:sp>
      <p:sp>
        <p:nvSpPr>
          <p:cNvPr id="12" name="Oval 11"/>
          <p:cNvSpPr/>
          <p:nvPr/>
        </p:nvSpPr>
        <p:spPr>
          <a:xfrm>
            <a:off x="9392174" y="1547361"/>
            <a:ext cx="536708" cy="493947"/>
          </a:xfrm>
          <a:prstGeom prst="ellipse">
            <a:avLst/>
          </a:prstGeom>
          <a:solidFill>
            <a:srgbClr val="00B0F0"/>
          </a:solidFill>
          <a:ln>
            <a:solidFill>
              <a:srgbClr val="3F8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3</a:t>
            </a:r>
          </a:p>
        </p:txBody>
      </p:sp>
      <p:sp>
        <p:nvSpPr>
          <p:cNvPr id="9" name="Rectangle 8"/>
          <p:cNvSpPr/>
          <p:nvPr/>
        </p:nvSpPr>
        <p:spPr>
          <a:xfrm>
            <a:off x="2054087" y="2280743"/>
            <a:ext cx="2584174" cy="23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Times New Roman" panose="02020603050405020304" pitchFamily="18" charset="0"/>
                <a:cs typeface="Times New Roman" panose="02020603050405020304" pitchFamily="18" charset="0"/>
              </a:rPr>
              <a:t>Nguyễn Hữu Cầu</a:t>
            </a:r>
          </a:p>
          <a:p>
            <a:pPr algn="just"/>
            <a:r>
              <a:rPr lang="en-US" sz="2400">
                <a:solidFill>
                  <a:schemeClr val="tx1"/>
                </a:solidFill>
                <a:latin typeface="Times New Roman" panose="02020603050405020304" pitchFamily="18" charset="0"/>
                <a:cs typeface="Times New Roman" panose="02020603050405020304" pitchFamily="18" charset="0"/>
              </a:rPr>
              <a:t>Thời gian: 10 năm</a:t>
            </a:r>
          </a:p>
          <a:p>
            <a:pPr algn="just"/>
            <a:r>
              <a:rPr lang="en-US" sz="2400">
                <a:solidFill>
                  <a:schemeClr val="tx1"/>
                </a:solidFill>
                <a:latin typeface="Times New Roman" panose="02020603050405020304" pitchFamily="18" charset="0"/>
                <a:cs typeface="Times New Roman" panose="02020603050405020304" pitchFamily="18" charset="0"/>
              </a:rPr>
              <a:t>Địa bàn:</a:t>
            </a:r>
          </a:p>
          <a:p>
            <a:pPr algn="just"/>
            <a:r>
              <a:rPr lang="en-US" sz="2400">
                <a:solidFill>
                  <a:schemeClr val="tx1"/>
                </a:solidFill>
                <a:latin typeface="Times New Roman" panose="02020603050405020304" pitchFamily="18" charset="0"/>
                <a:cs typeface="Times New Roman" panose="02020603050405020304" pitchFamily="18" charset="0"/>
              </a:rPr>
              <a:t>Phạm vi:</a:t>
            </a:r>
          </a:p>
          <a:p>
            <a:pPr algn="just"/>
            <a:r>
              <a:rPr lang="en-US" sz="2400">
                <a:solidFill>
                  <a:schemeClr val="tx1"/>
                </a:solidFill>
                <a:latin typeface="Times New Roman" panose="02020603050405020304" pitchFamily="18" charset="0"/>
                <a:cs typeface="Times New Roman" panose="02020603050405020304" pitchFamily="18" charset="0"/>
              </a:rPr>
              <a:t>Kết quả:</a:t>
            </a:r>
          </a:p>
        </p:txBody>
      </p:sp>
      <p:sp>
        <p:nvSpPr>
          <p:cNvPr id="14" name="Rectangle 13"/>
          <p:cNvSpPr/>
          <p:nvPr/>
        </p:nvSpPr>
        <p:spPr>
          <a:xfrm>
            <a:off x="5015948" y="2277213"/>
            <a:ext cx="2922104" cy="2352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Nguyễn Danh Phương</a:t>
            </a:r>
          </a:p>
          <a:p>
            <a:r>
              <a:rPr lang="en-US" sz="2400">
                <a:solidFill>
                  <a:schemeClr val="tx1"/>
                </a:solidFill>
                <a:latin typeface="Times New Roman" panose="02020603050405020304" pitchFamily="18" charset="0"/>
                <a:cs typeface="Times New Roman" panose="02020603050405020304" pitchFamily="18" charset="0"/>
              </a:rPr>
              <a:t>Thời gian:</a:t>
            </a:r>
          </a:p>
          <a:p>
            <a:r>
              <a:rPr lang="en-US" sz="2400">
                <a:solidFill>
                  <a:schemeClr val="tx1"/>
                </a:solidFill>
                <a:latin typeface="Times New Roman" panose="02020603050405020304" pitchFamily="18" charset="0"/>
                <a:cs typeface="Times New Roman" panose="02020603050405020304" pitchFamily="18" charset="0"/>
              </a:rPr>
              <a:t>Địa bàn:</a:t>
            </a:r>
          </a:p>
          <a:p>
            <a:r>
              <a:rPr lang="en-US" sz="2400">
                <a:solidFill>
                  <a:schemeClr val="tx1"/>
                </a:solidFill>
                <a:latin typeface="Times New Roman" panose="02020603050405020304" pitchFamily="18" charset="0"/>
                <a:cs typeface="Times New Roman" panose="02020603050405020304" pitchFamily="18" charset="0"/>
              </a:rPr>
              <a:t>Phạm vi:</a:t>
            </a:r>
          </a:p>
          <a:p>
            <a:r>
              <a:rPr lang="en-US" sz="2400">
                <a:solidFill>
                  <a:schemeClr val="tx1"/>
                </a:solidFill>
                <a:latin typeface="Times New Roman" panose="02020603050405020304" pitchFamily="18" charset="0"/>
                <a:cs typeface="Times New Roman" panose="02020603050405020304" pitchFamily="18" charset="0"/>
              </a:rPr>
              <a:t>Kết quả:</a:t>
            </a:r>
          </a:p>
        </p:txBody>
      </p:sp>
      <p:sp>
        <p:nvSpPr>
          <p:cNvPr id="15" name="Rectangle 14"/>
          <p:cNvSpPr/>
          <p:nvPr/>
        </p:nvSpPr>
        <p:spPr>
          <a:xfrm>
            <a:off x="8533558" y="2277213"/>
            <a:ext cx="2584174" cy="2352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Hoàng Công Chất</a:t>
            </a:r>
          </a:p>
          <a:p>
            <a:r>
              <a:rPr lang="en-US" sz="2400">
                <a:solidFill>
                  <a:schemeClr val="tx1"/>
                </a:solidFill>
                <a:latin typeface="Times New Roman" panose="02020603050405020304" pitchFamily="18" charset="0"/>
                <a:cs typeface="Times New Roman" panose="02020603050405020304" pitchFamily="18" charset="0"/>
              </a:rPr>
              <a:t>Thời gian:</a:t>
            </a:r>
          </a:p>
          <a:p>
            <a:r>
              <a:rPr lang="en-US" sz="2400">
                <a:solidFill>
                  <a:schemeClr val="tx1"/>
                </a:solidFill>
                <a:latin typeface="Times New Roman" panose="02020603050405020304" pitchFamily="18" charset="0"/>
                <a:cs typeface="Times New Roman" panose="02020603050405020304" pitchFamily="18" charset="0"/>
              </a:rPr>
              <a:t>Địa bàn:</a:t>
            </a:r>
          </a:p>
          <a:p>
            <a:r>
              <a:rPr lang="en-US" sz="2400">
                <a:solidFill>
                  <a:schemeClr val="tx1"/>
                </a:solidFill>
                <a:latin typeface="Times New Roman" panose="02020603050405020304" pitchFamily="18" charset="0"/>
                <a:cs typeface="Times New Roman" panose="02020603050405020304" pitchFamily="18" charset="0"/>
              </a:rPr>
              <a:t>Phạm vi:</a:t>
            </a:r>
          </a:p>
          <a:p>
            <a:r>
              <a:rPr lang="en-US" sz="2400">
                <a:solidFill>
                  <a:schemeClr val="tx1"/>
                </a:solidFill>
                <a:latin typeface="Times New Roman" panose="02020603050405020304" pitchFamily="18" charset="0"/>
                <a:cs typeface="Times New Roman" panose="02020603050405020304" pitchFamily="18" charset="0"/>
              </a:rPr>
              <a:t>Kết quả:</a:t>
            </a: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58429"/>
                    </a14:imgEffect>
                  </a14:imgLayer>
                </a14:imgProps>
              </a:ext>
            </a:extLst>
          </a:blip>
          <a:srcRect t="9016" r="50589"/>
          <a:stretch>
            <a:fillRect/>
          </a:stretch>
        </p:blipFill>
        <p:spPr>
          <a:xfrm>
            <a:off x="192232" y="3763617"/>
            <a:ext cx="2509042" cy="29351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animBg="1"/>
      <p:bldP spid="11" grpId="0" animBg="1"/>
      <p:bldP spid="12" grpId="0" animBg="1"/>
      <p:bldP spid="9"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9493" y="769723"/>
            <a:ext cx="10208239" cy="45719"/>
            <a:chOff x="-2735643" y="939542"/>
            <a:chExt cx="11085258" cy="45719"/>
          </a:xfrm>
        </p:grpSpPr>
        <p:sp>
          <p:nvSpPr>
            <p:cNvPr id="3"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pitchFamily="34" charset="-122"/>
                <a:ea typeface="Microsoft YaHei" panose="020B0503020204020204" pitchFamily="34" charset="-122"/>
              </a:endParaRPr>
            </a:p>
          </p:txBody>
        </p:sp>
        <p:sp>
          <p:nvSpPr>
            <p:cNvPr id="6"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Microsoft YaHei" panose="020B0503020204020204" pitchFamily="34" charset="-122"/>
                <a:ea typeface="Microsoft YaHei" panose="020B0503020204020204" pitchFamily="34" charset="-122"/>
              </a:endParaRPr>
            </a:p>
          </p:txBody>
        </p:sp>
      </p:grpSp>
      <p:sp>
        <p:nvSpPr>
          <p:cNvPr id="5" name="Rectangle 4"/>
          <p:cNvSpPr/>
          <p:nvPr/>
        </p:nvSpPr>
        <p:spPr>
          <a:xfrm>
            <a:off x="2478157" y="2011250"/>
            <a:ext cx="9051235" cy="2121030"/>
          </a:xfrm>
          <a:prstGeom prst="rect">
            <a:avLst/>
          </a:prstGeom>
        </p:spPr>
        <p:txBody>
          <a:bodyPr wrap="square">
            <a:spAutoFit/>
          </a:bodyPr>
          <a:lstStyle/>
          <a:p>
            <a:pPr algn="just">
              <a:lnSpc>
                <a:spcPct val="130000"/>
              </a:lnSpc>
            </a:pP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hỏi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internet,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5 - 7 </a:t>
            </a:r>
            <a:r>
              <a:rPr lang="en-US" sz="2600" dirty="0" err="1">
                <a:latin typeface="Times New Roman" panose="02020603050405020304" pitchFamily="18" charset="0"/>
                <a:cs typeface="Times New Roman" panose="02020603050405020304" pitchFamily="18" charset="0"/>
              </a:rPr>
              <a:t>dòng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di </a:t>
            </a:r>
            <a:r>
              <a:rPr lang="en-US" sz="2600" dirty="0" err="1">
                <a:latin typeface="Times New Roman" panose="02020603050405020304" pitchFamily="18" charset="0"/>
                <a:cs typeface="Times New Roman" panose="02020603050405020304" pitchFamily="18" charset="0"/>
              </a:rPr>
              <a:t>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lễ</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tồn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gắn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lĩnh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Đàng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kỉ</a:t>
            </a:r>
            <a:r>
              <a:rPr lang="en-US" sz="2600" dirty="0">
                <a:latin typeface="Times New Roman" panose="02020603050405020304" pitchFamily="18" charset="0"/>
                <a:cs typeface="Times New Roman" panose="02020603050405020304" pitchFamily="18" charset="0"/>
              </a:rPr>
              <a:t> XVIII. </a:t>
            </a:r>
          </a:p>
        </p:txBody>
      </p:sp>
      <p:pic>
        <p:nvPicPr>
          <p:cNvPr id="30" name="Picture 29"/>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58429"/>
                    </a14:imgEffect>
                  </a14:imgLayer>
                </a14:imgProps>
              </a:ext>
            </a:extLst>
          </a:blip>
          <a:srcRect t="9016" r="50589"/>
          <a:stretch>
            <a:fillRect/>
          </a:stretch>
        </p:blipFill>
        <p:spPr>
          <a:xfrm>
            <a:off x="272109" y="1201963"/>
            <a:ext cx="2086777" cy="2441132"/>
          </a:xfrm>
          <a:prstGeom prst="rect">
            <a:avLst/>
          </a:prstGeom>
        </p:spPr>
      </p:pic>
      <p:sp>
        <p:nvSpPr>
          <p:cNvPr id="31" name="Rectangle 30"/>
          <p:cNvSpPr/>
          <p:nvPr/>
        </p:nvSpPr>
        <p:spPr>
          <a:xfrm>
            <a:off x="4443837" y="376595"/>
            <a:ext cx="3139551" cy="605807"/>
          </a:xfrm>
          <a:prstGeom prst="rect">
            <a:avLst/>
          </a:prstGeom>
        </p:spPr>
        <p:txBody>
          <a:bodyPr wrap="square">
            <a:spAutoFit/>
          </a:bodyPr>
          <a:lstStyle/>
          <a:p>
            <a:pPr algn="ctr">
              <a:lnSpc>
                <a:spcPct val="130000"/>
              </a:lnSpc>
            </a:pPr>
            <a:r>
              <a:rPr lang="en-US" sz="2800" b="1" dirty="0">
                <a:latin typeface="Times New Roman" panose="02020603050405020304" pitchFamily="18" charset="0"/>
                <a:cs typeface="Times New Roman" panose="02020603050405020304" pitchFamily="18" charset="0"/>
              </a:rPr>
              <a:t>VẬN DỤNG</a:t>
            </a:r>
            <a:endParaRPr lang="en-US" sz="28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9493" y="769723"/>
            <a:ext cx="10208239" cy="45719"/>
            <a:chOff x="-2735643" y="939542"/>
            <a:chExt cx="11085258" cy="45719"/>
          </a:xfrm>
        </p:grpSpPr>
        <p:sp>
          <p:nvSpPr>
            <p:cNvPr id="3"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pitchFamily="34" charset="-122"/>
                <a:ea typeface="Microsoft YaHei" panose="020B0503020204020204" pitchFamily="34" charset="-122"/>
              </a:endParaRPr>
            </a:p>
          </p:txBody>
        </p:sp>
        <p:sp>
          <p:nvSpPr>
            <p:cNvPr id="6"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Microsoft YaHei" panose="020B0503020204020204" pitchFamily="34" charset="-122"/>
                <a:ea typeface="Microsoft YaHei" panose="020B0503020204020204" pitchFamily="34" charset="-122"/>
              </a:endParaRPr>
            </a:p>
          </p:txBody>
        </p:sp>
      </p:grpSp>
      <p:pic>
        <p:nvPicPr>
          <p:cNvPr id="30" name="Picture 29"/>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58429"/>
                    </a14:imgEffect>
                  </a14:imgLayer>
                </a14:imgProps>
              </a:ext>
            </a:extLst>
          </a:blip>
          <a:srcRect t="9016" r="50589"/>
          <a:stretch>
            <a:fillRect/>
          </a:stretch>
        </p:blipFill>
        <p:spPr>
          <a:xfrm>
            <a:off x="126336" y="3763617"/>
            <a:ext cx="2509042" cy="2935102"/>
          </a:xfrm>
          <a:prstGeom prst="rect">
            <a:avLst/>
          </a:prstGeom>
        </p:spPr>
      </p:pic>
      <p:sp>
        <p:nvSpPr>
          <p:cNvPr id="31" name="Rectangle 30"/>
          <p:cNvSpPr/>
          <p:nvPr/>
        </p:nvSpPr>
        <p:spPr>
          <a:xfrm>
            <a:off x="4443837" y="376595"/>
            <a:ext cx="3139551" cy="605807"/>
          </a:xfrm>
          <a:prstGeom prst="rect">
            <a:avLst/>
          </a:prstGeom>
        </p:spPr>
        <p:txBody>
          <a:bodyPr wrap="square">
            <a:spAutoFit/>
          </a:bodyPr>
          <a:lstStyle/>
          <a:p>
            <a:pPr algn="ctr">
              <a:lnSpc>
                <a:spcPct val="130000"/>
              </a:lnSpc>
            </a:pPr>
            <a:r>
              <a:rPr lang="en-US" sz="2800" b="1" dirty="0">
                <a:latin typeface="Times New Roman" panose="02020603050405020304" pitchFamily="18" charset="0"/>
                <a:cs typeface="Times New Roman" panose="02020603050405020304" pitchFamily="18" charset="0"/>
              </a:rPr>
              <a:t>VẬN DỤNG</a:t>
            </a:r>
            <a:endParaRPr lang="en-US" sz="2800" b="1" dirty="0">
              <a:latin typeface="+mj-lt"/>
            </a:endParaRPr>
          </a:p>
        </p:txBody>
      </p:sp>
      <p:sp>
        <p:nvSpPr>
          <p:cNvPr id="32" name="Rectangle 31"/>
          <p:cNvSpPr/>
          <p:nvPr/>
        </p:nvSpPr>
        <p:spPr>
          <a:xfrm>
            <a:off x="3006437" y="1243659"/>
            <a:ext cx="8218153" cy="2641172"/>
          </a:xfrm>
          <a:prstGeom prst="rect">
            <a:avLst/>
          </a:prstGeom>
        </p:spPr>
        <p:txBody>
          <a:bodyPr wrap="square">
            <a:spAutoFit/>
          </a:bodyPr>
          <a:lstStyle/>
          <a:p>
            <a:pPr algn="just">
              <a:lnSpc>
                <a:spcPct val="130000"/>
              </a:lnSpc>
            </a:pPr>
            <a:r>
              <a:rPr lang="en-US" sz="2600" dirty="0" err="1">
                <a:latin typeface="Times New Roman" panose="02020603050405020304" pitchFamily="18" charset="0"/>
                <a:cs typeface="Times New Roman" panose="02020603050405020304" pitchFamily="18" charset="0"/>
              </a:rPr>
              <a:t>Gợi</a:t>
            </a:r>
            <a:r>
              <a:rPr lang="en-US" sz="2600" dirty="0">
                <a:latin typeface="Times New Roman" panose="02020603050405020304" pitchFamily="18" charset="0"/>
                <a:cs typeface="Times New Roman" panose="02020603050405020304" pitchFamily="18" charset="0"/>
              </a:rPr>
              <a:t> ý: </a:t>
            </a:r>
          </a:p>
          <a:p>
            <a:pPr algn="just">
              <a:lnSpc>
                <a:spcPct val="130000"/>
              </a:lnSpc>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di </a:t>
            </a:r>
            <a:r>
              <a:rPr lang="en-US" sz="2600" dirty="0" err="1">
                <a:latin typeface="Times New Roman" panose="02020603050405020304" pitchFamily="18" charset="0"/>
                <a:cs typeface="Times New Roman" panose="02020603050405020304" pitchFamily="18" charset="0"/>
              </a:rPr>
              <a:t>tích</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lễ</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a:t>
            </a:r>
          </a:p>
          <a:p>
            <a:pPr algn="just">
              <a:lnSpc>
                <a:spcPct val="130000"/>
              </a:lnSpc>
            </a:pPr>
            <a:r>
              <a:rPr lang="en-US" sz="2600" dirty="0">
                <a:latin typeface="Times New Roman" panose="02020603050405020304" pitchFamily="18" charset="0"/>
                <a:cs typeface="Times New Roman" panose="02020603050405020304" pitchFamily="18" charset="0"/>
              </a:rPr>
              <a:t>- Di </a:t>
            </a:r>
            <a:r>
              <a:rPr lang="en-US" sz="2600" dirty="0" err="1">
                <a:latin typeface="Times New Roman" panose="02020603050405020304" pitchFamily="18" charset="0"/>
                <a:cs typeface="Times New Roman" panose="02020603050405020304" pitchFamily="18" charset="0"/>
              </a:rPr>
              <a:t>tích</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lễ</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lĩnh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a:t>
            </a:r>
            <a:r>
              <a:rPr lang="en-US" sz="2600" dirty="0">
                <a:latin typeface="Times New Roman" panose="02020603050405020304" pitchFamily="18" charset="0"/>
                <a:cs typeface="Times New Roman" panose="02020603050405020304" pitchFamily="18" charset="0"/>
              </a:rPr>
              <a:t>?</a:t>
            </a:r>
          </a:p>
          <a:p>
            <a:pPr algn="just">
              <a:lnSpc>
                <a:spcPct val="130000"/>
              </a:lnSpc>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di </a:t>
            </a:r>
            <a:r>
              <a:rPr lang="en-US" sz="2600" dirty="0" err="1">
                <a:latin typeface="Times New Roman" panose="02020603050405020304" pitchFamily="18" charset="0"/>
                <a:cs typeface="Times New Roman" panose="02020603050405020304" pitchFamily="18" charset="0"/>
              </a:rPr>
              <a:t>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lễ</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a:t>
            </a:r>
          </a:p>
          <a:p>
            <a:pPr algn="just">
              <a:lnSpc>
                <a:spcPct val="130000"/>
              </a:lnSpc>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di </a:t>
            </a:r>
            <a:r>
              <a:rPr lang="en-US" sz="2600" dirty="0" err="1">
                <a:latin typeface="Times New Roman" panose="02020603050405020304" pitchFamily="18" charset="0"/>
                <a:cs typeface="Times New Roman" panose="02020603050405020304" pitchFamily="18" charset="0"/>
              </a:rPr>
              <a:t>tích</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lễ</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nay.</a:t>
            </a: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0"/>
          <p:cNvSpPr txBox="1"/>
          <p:nvPr/>
        </p:nvSpPr>
        <p:spPr>
          <a:xfrm>
            <a:off x="6657751" y="1526780"/>
            <a:ext cx="4063066" cy="1716862"/>
          </a:xfrm>
          <a:prstGeom prst="rect">
            <a:avLst/>
          </a:prstGeom>
          <a:noFill/>
        </p:spPr>
        <p:txBody>
          <a:bodyPr wrap="square" lIns="91422" tIns="45711" rIns="91422" bIns="45711" rtlCol="0">
            <a:spAutoFit/>
          </a:bodyPr>
          <a:lstStyle/>
          <a:p>
            <a:pPr algn="just">
              <a:lnSpc>
                <a:spcPct val="130000"/>
              </a:lnSpc>
            </a:pPr>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Hoàn thành bài tập Vận dụng</a:t>
            </a:r>
            <a:endParaRPr lang="en-US" altLang="zh-CN" sz="2800"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pPr algn="just">
              <a:lnSpc>
                <a:spcPct val="130000"/>
              </a:lnSpc>
            </a:pPr>
            <a:endParaRPr lang="en-US" altLang="zh-CN" sz="2800"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TextBox 21"/>
          <p:cNvSpPr txBox="1"/>
          <p:nvPr/>
        </p:nvSpPr>
        <p:spPr>
          <a:xfrm>
            <a:off x="6657751" y="3160041"/>
            <a:ext cx="4063066" cy="596555"/>
          </a:xfrm>
          <a:prstGeom prst="rect">
            <a:avLst/>
          </a:prstGeom>
          <a:noFill/>
        </p:spPr>
        <p:txBody>
          <a:bodyPr wrap="square" lIns="91422" tIns="45711" rIns="91422" bIns="45711" rtlCol="0">
            <a:spAutoFit/>
          </a:bodyPr>
          <a:lstStyle/>
          <a:p>
            <a:pPr algn="just">
              <a:lnSpc>
                <a:spcPct val="130000"/>
              </a:lnSpc>
            </a:pPr>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Xem lại nội dung bài 7</a:t>
            </a:r>
            <a:endParaRPr lang="en-US" altLang="zh-CN" sz="2800"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TextBox 22"/>
          <p:cNvSpPr txBox="1"/>
          <p:nvPr/>
        </p:nvSpPr>
        <p:spPr>
          <a:xfrm>
            <a:off x="6657751" y="3987306"/>
            <a:ext cx="4063066" cy="1716862"/>
          </a:xfrm>
          <a:prstGeom prst="rect">
            <a:avLst/>
          </a:prstGeom>
          <a:noFill/>
        </p:spPr>
        <p:txBody>
          <a:bodyPr wrap="square" lIns="91422" tIns="45711" rIns="91422" bIns="45711" rtlCol="0">
            <a:spAutoFit/>
          </a:bodyPr>
          <a:lstStyle/>
          <a:p>
            <a:pPr algn="just">
              <a:lnSpc>
                <a:spcPct val="130000"/>
              </a:lnSpc>
            </a:pPr>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Tìm hiểu trước nội dung bài 8 – Trả lời các câu hỏi trong SGK.</a:t>
            </a:r>
            <a:endParaRPr lang="en-US" altLang="zh-CN" sz="2800"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1" name="直接连接符 10"/>
          <p:cNvCxnSpPr/>
          <p:nvPr/>
        </p:nvCxnSpPr>
        <p:spPr>
          <a:xfrm>
            <a:off x="6887423" y="2720425"/>
            <a:ext cx="2964439" cy="0"/>
          </a:xfrm>
          <a:prstGeom prst="line">
            <a:avLst/>
          </a:prstGeom>
          <a:noFill/>
          <a:ln w="9525" cap="flat" cmpd="sng" algn="ctr">
            <a:solidFill>
              <a:schemeClr val="tx1">
                <a:lumMod val="65000"/>
                <a:lumOff val="35000"/>
              </a:schemeClr>
            </a:solidFill>
            <a:prstDash val="dash"/>
          </a:ln>
          <a:effectLst/>
        </p:spPr>
      </p:cxnSp>
      <p:cxnSp>
        <p:nvCxnSpPr>
          <p:cNvPr id="12" name="直接连接符 11"/>
          <p:cNvCxnSpPr/>
          <p:nvPr/>
        </p:nvCxnSpPr>
        <p:spPr>
          <a:xfrm>
            <a:off x="6872298" y="3896033"/>
            <a:ext cx="2979564" cy="0"/>
          </a:xfrm>
          <a:prstGeom prst="line">
            <a:avLst/>
          </a:prstGeom>
          <a:noFill/>
          <a:ln w="9525" cap="flat" cmpd="sng" algn="ctr">
            <a:solidFill>
              <a:schemeClr val="tx1">
                <a:lumMod val="65000"/>
                <a:lumOff val="35000"/>
              </a:schemeClr>
            </a:solidFill>
            <a:prstDash val="dash"/>
          </a:ln>
          <a:effectLst/>
        </p:spPr>
      </p:cxnSp>
      <p:grpSp>
        <p:nvGrpSpPr>
          <p:cNvPr id="13" name="组合 12"/>
          <p:cNvGrpSpPr/>
          <p:nvPr/>
        </p:nvGrpSpPr>
        <p:grpSpPr>
          <a:xfrm>
            <a:off x="5415433" y="1450485"/>
            <a:ext cx="1116630" cy="1116630"/>
            <a:chOff x="4955423" y="1457564"/>
            <a:chExt cx="599448" cy="599448"/>
          </a:xfrm>
          <a:effectLst/>
        </p:grpSpPr>
        <p:sp>
          <p:nvSpPr>
            <p:cNvPr id="14" name="椭圆 13"/>
            <p:cNvSpPr/>
            <p:nvPr/>
          </p:nvSpPr>
          <p:spPr>
            <a:xfrm>
              <a:off x="4955423" y="1457564"/>
              <a:ext cx="599448" cy="599448"/>
            </a:xfrm>
            <a:prstGeom prst="ellipse">
              <a:avLst/>
            </a:prstGeom>
            <a:solidFill>
              <a:srgbClr val="2B80A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endParaRPr>
            </a:p>
          </p:txBody>
        </p:sp>
        <p:sp>
          <p:nvSpPr>
            <p:cNvPr id="15"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5430864" y="2779403"/>
            <a:ext cx="1116630" cy="1116630"/>
            <a:chOff x="4970854" y="2513407"/>
            <a:chExt cx="599448" cy="599448"/>
          </a:xfrm>
          <a:effectLst/>
        </p:grpSpPr>
        <p:sp>
          <p:nvSpPr>
            <p:cNvPr id="17" name="椭圆 16"/>
            <p:cNvSpPr/>
            <p:nvPr/>
          </p:nvSpPr>
          <p:spPr>
            <a:xfrm>
              <a:off x="4970854" y="2513407"/>
              <a:ext cx="599448" cy="599448"/>
            </a:xfrm>
            <a:prstGeom prst="ellipse">
              <a:avLst/>
            </a:prstGeom>
            <a:solidFill>
              <a:srgbClr val="2B80A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endParaRPr>
            </a:p>
          </p:txBody>
        </p:sp>
        <p:sp>
          <p:nvSpPr>
            <p:cNvPr id="18"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5448619" y="4134370"/>
            <a:ext cx="1116630" cy="1116630"/>
            <a:chOff x="4988609" y="3551062"/>
            <a:chExt cx="599448" cy="599448"/>
          </a:xfrm>
          <a:effectLst/>
        </p:grpSpPr>
        <p:sp>
          <p:nvSpPr>
            <p:cNvPr id="20" name="椭圆 19"/>
            <p:cNvSpPr/>
            <p:nvPr/>
          </p:nvSpPr>
          <p:spPr>
            <a:xfrm>
              <a:off x="4988609" y="3551062"/>
              <a:ext cx="599448" cy="599448"/>
            </a:xfrm>
            <a:prstGeom prst="ellipse">
              <a:avLst/>
            </a:prstGeom>
            <a:solidFill>
              <a:srgbClr val="2B80A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endParaRPr>
            </a:p>
          </p:txBody>
        </p:sp>
        <p:sp>
          <p:nvSpPr>
            <p:cNvPr id="21"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2" name="Rectangle 21"/>
          <p:cNvSpPr/>
          <p:nvPr/>
        </p:nvSpPr>
        <p:spPr>
          <a:xfrm>
            <a:off x="1426329" y="1636911"/>
            <a:ext cx="2721602" cy="3333220"/>
          </a:xfrm>
          <a:prstGeom prst="rect">
            <a:avLst/>
          </a:prstGeom>
          <a:noFill/>
        </p:spPr>
        <p:txBody>
          <a:bodyPr wrap="square" lIns="91440" tIns="45720" rIns="91440" bIns="45720">
            <a:spAutoFit/>
          </a:bodyPr>
          <a:lstStyle/>
          <a:p>
            <a:pPr lvl="1" algn="ctr">
              <a:lnSpc>
                <a:spcPct val="130000"/>
              </a:lnSpc>
            </a:pPr>
            <a:r>
              <a:rPr lang="en-US" sz="54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Hướng </a:t>
            </a:r>
          </a:p>
          <a:p>
            <a:pPr lvl="1" algn="ctr">
              <a:lnSpc>
                <a:spcPct val="130000"/>
              </a:lnSpc>
            </a:pPr>
            <a:r>
              <a:rPr lang="en-US" sz="54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dẫn về nhà</a:t>
            </a:r>
            <a:endParaRPr lang="en-US" sz="5400" b="1"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63" presetClass="path" presetSubtype="0" fill="hold" nodeType="withEffect">
                                  <p:stCondLst>
                                    <p:cond delay="0"/>
                                  </p:stCondLst>
                                  <p:childTnLst>
                                    <p:animMotion origin="layout" path="M -0.26367 0.15024 L -3.95833E-6 -4.07407E-6 " pathEditMode="relative" rAng="0" ptsTypes="AA">
                                      <p:cBhvr>
                                        <p:cTn id="15" dur="1000" fill="hold"/>
                                        <p:tgtEl>
                                          <p:spTgt spid="13"/>
                                        </p:tgtEl>
                                        <p:attrNameLst>
                                          <p:attrName>ppt_x</p:attrName>
                                          <p:attrName>ppt_y</p:attrName>
                                        </p:attrNameLst>
                                      </p:cBhvr>
                                      <p:rCtr x="13177" y="-7523"/>
                                    </p:animMotion>
                                  </p:childTnLst>
                                </p:cTn>
                              </p:par>
                              <p:par>
                                <p:cTn id="16" presetID="63" presetClass="path" presetSubtype="0" fill="hold" nodeType="withEffect">
                                  <p:stCondLst>
                                    <p:cond delay="0"/>
                                  </p:stCondLst>
                                  <p:childTnLst>
                                    <p:animMotion origin="layout" path="M -0.2655 -0.00115 L 4.16667E-6 -4.07407E-6 " pathEditMode="relative" rAng="0" ptsTypes="AA">
                                      <p:cBhvr>
                                        <p:cTn id="17" dur="1000" fill="hold"/>
                                        <p:tgtEl>
                                          <p:spTgt spid="16"/>
                                        </p:tgtEl>
                                        <p:attrNameLst>
                                          <p:attrName>ppt_x</p:attrName>
                                          <p:attrName>ppt_y</p:attrName>
                                        </p:attrNameLst>
                                      </p:cBhvr>
                                      <p:rCtr x="13268" y="46"/>
                                    </p:animMotion>
                                  </p:childTnLst>
                                </p:cTn>
                              </p:par>
                              <p:par>
                                <p:cTn id="18" presetID="63" presetClass="path" presetSubtype="0" fill="hold" nodeType="withEffect">
                                  <p:stCondLst>
                                    <p:cond delay="0"/>
                                  </p:stCondLst>
                                  <p:childTnLst>
                                    <p:animMotion origin="layout" path="M -0.26732 -0.16042 L 1.66667E-6 7.40741E-7 " pathEditMode="relative" rAng="0" ptsTypes="AA">
                                      <p:cBhvr>
                                        <p:cTn id="19" dur="1000" fill="hold"/>
                                        <p:tgtEl>
                                          <p:spTgt spid="19"/>
                                        </p:tgtEl>
                                        <p:attrNameLst>
                                          <p:attrName>ppt_x</p:attrName>
                                          <p:attrName>ppt_y</p:attrName>
                                        </p:attrNameLst>
                                      </p:cBhvr>
                                      <p:rCtr x="13359" y="8009"/>
                                    </p:animMotion>
                                  </p:childTnLst>
                                </p:cTn>
                              </p:par>
                              <p:par>
                                <p:cTn id="20" presetID="8" presetClass="emph" presetSubtype="0" fill="hold" nodeType="withEffect">
                                  <p:stCondLst>
                                    <p:cond delay="0"/>
                                  </p:stCondLst>
                                  <p:childTnLst>
                                    <p:animRot by="21600000">
                                      <p:cBhvr>
                                        <p:cTn id="21" dur="1000" fill="hold"/>
                                        <p:tgtEl>
                                          <p:spTgt spid="16"/>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13"/>
                                        </p:tgtEl>
                                        <p:attrNameLst>
                                          <p:attrName>r</p:attrName>
                                        </p:attrNameLst>
                                      </p:cBhvr>
                                    </p:animRot>
                                  </p:childTnLst>
                                </p:cTn>
                              </p:par>
                              <p:par>
                                <p:cTn id="24" presetID="8" presetClass="emph" presetSubtype="0" fill="hold" nodeType="withEffect">
                                  <p:stCondLst>
                                    <p:cond delay="0"/>
                                  </p:stCondLst>
                                  <p:childTnLst>
                                    <p:animRot by="21600000">
                                      <p:cBhvr>
                                        <p:cTn id="25" dur="1000" fill="hold"/>
                                        <p:tgtEl>
                                          <p:spTgt spid="19"/>
                                        </p:tgtEl>
                                        <p:attrNameLst>
                                          <p:attrName>r</p:attrName>
                                        </p:attrNameLst>
                                      </p:cBhvr>
                                    </p:animRo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22" presetClass="entr" presetSubtype="8" fill="hold" nodeType="with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9"/>
          <p:cNvSpPr/>
          <p:nvPr/>
        </p:nvSpPr>
        <p:spPr>
          <a:xfrm>
            <a:off x="2113885" y="1873079"/>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T</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1" name="圆角矩形 14"/>
          <p:cNvSpPr/>
          <p:nvPr/>
        </p:nvSpPr>
        <p:spPr>
          <a:xfrm>
            <a:off x="3549379" y="1873079"/>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H</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2" name="圆角矩形 15"/>
          <p:cNvSpPr/>
          <p:nvPr/>
        </p:nvSpPr>
        <p:spPr>
          <a:xfrm>
            <a:off x="4984873" y="1873079"/>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A</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3" name="圆角矩形 16"/>
          <p:cNvSpPr/>
          <p:nvPr/>
        </p:nvSpPr>
        <p:spPr>
          <a:xfrm>
            <a:off x="6420367" y="1873079"/>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N</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24" name="组合 32"/>
          <p:cNvGrpSpPr/>
          <p:nvPr/>
        </p:nvGrpSpPr>
        <p:grpSpPr>
          <a:xfrm>
            <a:off x="11220459" y="800208"/>
            <a:ext cx="616733" cy="531565"/>
            <a:chOff x="10703560" y="432490"/>
            <a:chExt cx="780907" cy="673067"/>
          </a:xfrm>
        </p:grpSpPr>
        <p:pic>
          <p:nvPicPr>
            <p:cNvPr id="25" name="图片 27"/>
            <p:cNvPicPr>
              <a:picLocks noChangeAspect="1"/>
            </p:cNvPicPr>
            <p:nvPr/>
          </p:nvPicPr>
          <p:blipFill>
            <a:blip r:embed="rId3"/>
            <a:stretch>
              <a:fillRect/>
            </a:stretch>
          </p:blipFill>
          <p:spPr>
            <a:xfrm>
              <a:off x="11063807" y="611738"/>
              <a:ext cx="420660" cy="493819"/>
            </a:xfrm>
            <a:prstGeom prst="rect">
              <a:avLst/>
            </a:prstGeom>
          </p:spPr>
        </p:pic>
        <p:pic>
          <p:nvPicPr>
            <p:cNvPr id="26" name="图片 28"/>
            <p:cNvPicPr>
              <a:picLocks noChangeAspect="1"/>
            </p:cNvPicPr>
            <p:nvPr/>
          </p:nvPicPr>
          <p:blipFill>
            <a:blip r:embed="rId3"/>
            <a:stretch>
              <a:fillRect/>
            </a:stretch>
          </p:blipFill>
          <p:spPr>
            <a:xfrm>
              <a:off x="10879720" y="611738"/>
              <a:ext cx="420660" cy="493819"/>
            </a:xfrm>
            <a:prstGeom prst="rect">
              <a:avLst/>
            </a:prstGeom>
          </p:spPr>
        </p:pic>
        <p:pic>
          <p:nvPicPr>
            <p:cNvPr id="27" name="图片 29"/>
            <p:cNvPicPr>
              <a:picLocks noChangeAspect="1"/>
            </p:cNvPicPr>
            <p:nvPr/>
          </p:nvPicPr>
          <p:blipFill>
            <a:blip r:embed="rId3"/>
            <a:stretch>
              <a:fillRect/>
            </a:stretch>
          </p:blipFill>
          <p:spPr>
            <a:xfrm>
              <a:off x="11063807" y="432490"/>
              <a:ext cx="420660" cy="493819"/>
            </a:xfrm>
            <a:prstGeom prst="rect">
              <a:avLst/>
            </a:prstGeom>
          </p:spPr>
        </p:pic>
        <p:pic>
          <p:nvPicPr>
            <p:cNvPr id="28" name="图片 30"/>
            <p:cNvPicPr>
              <a:picLocks noChangeAspect="1"/>
            </p:cNvPicPr>
            <p:nvPr/>
          </p:nvPicPr>
          <p:blipFill>
            <a:blip r:embed="rId3"/>
            <a:stretch>
              <a:fillRect/>
            </a:stretch>
          </p:blipFill>
          <p:spPr>
            <a:xfrm>
              <a:off x="10879720" y="432490"/>
              <a:ext cx="420660" cy="493819"/>
            </a:xfrm>
            <a:prstGeom prst="rect">
              <a:avLst/>
            </a:prstGeom>
          </p:spPr>
        </p:pic>
        <p:pic>
          <p:nvPicPr>
            <p:cNvPr id="29" name="图片 31"/>
            <p:cNvPicPr>
              <a:picLocks noChangeAspect="1"/>
            </p:cNvPicPr>
            <p:nvPr/>
          </p:nvPicPr>
          <p:blipFill>
            <a:blip r:embed="rId3"/>
            <a:stretch>
              <a:fillRect/>
            </a:stretch>
          </p:blipFill>
          <p:spPr>
            <a:xfrm>
              <a:off x="10703560" y="432490"/>
              <a:ext cx="420660" cy="493819"/>
            </a:xfrm>
            <a:prstGeom prst="rect">
              <a:avLst/>
            </a:prstGeom>
          </p:spPr>
        </p:pic>
      </p:grpSp>
      <p:sp>
        <p:nvSpPr>
          <p:cNvPr id="30" name="椭圆 36"/>
          <p:cNvSpPr/>
          <p:nvPr/>
        </p:nvSpPr>
        <p:spPr>
          <a:xfrm>
            <a:off x="2570794" y="1331773"/>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9"/>
          <p:cNvSpPr/>
          <p:nvPr/>
        </p:nvSpPr>
        <p:spPr>
          <a:xfrm>
            <a:off x="7855861" y="1873079"/>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K</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2" name="圆角矩形 14"/>
          <p:cNvSpPr/>
          <p:nvPr/>
        </p:nvSpPr>
        <p:spPr>
          <a:xfrm>
            <a:off x="9291355" y="1873079"/>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S</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3" name="圆角矩形 15"/>
          <p:cNvSpPr/>
          <p:nvPr/>
        </p:nvSpPr>
        <p:spPr>
          <a:xfrm>
            <a:off x="10726849" y="1873079"/>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3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421" y="1664946"/>
            <a:ext cx="41148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25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750"/>
                                </p:stCondLst>
                                <p:childTnLst>
                                  <p:par>
                                    <p:cTn id="16" presetID="2" presetClass="entr" presetSubtype="1" fill="hold" grpId="0" nodeType="afterEffect" p14:presetBounceEnd="26000">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14:bounceEnd="26000">
                                          <p:cBhvr additive="base">
                                            <p:cTn id="18" dur="750" fill="hold"/>
                                            <p:tgtEl>
                                              <p:spTgt spid="20"/>
                                            </p:tgtEl>
                                            <p:attrNameLst>
                                              <p:attrName>ppt_x</p:attrName>
                                            </p:attrNameLst>
                                          </p:cBhvr>
                                          <p:tavLst>
                                            <p:tav tm="0">
                                              <p:val>
                                                <p:strVal val="#ppt_x"/>
                                              </p:val>
                                            </p:tav>
                                            <p:tav tm="100000">
                                              <p:val>
                                                <p:strVal val="#ppt_x"/>
                                              </p:val>
                                            </p:tav>
                                          </p:tavLst>
                                        </p:anim>
                                        <p:anim calcmode="lin" valueType="num" p14:bounceEnd="26000">
                                          <p:cBhvr additive="base">
                                            <p:cTn id="19" dur="750" fill="hold"/>
                                            <p:tgtEl>
                                              <p:spTgt spid="2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26000">
                                      <p:stCondLst>
                                        <p:cond delay="250"/>
                                      </p:stCondLst>
                                      <p:childTnLst>
                                        <p:set>
                                          <p:cBhvr>
                                            <p:cTn id="21" dur="1" fill="hold">
                                              <p:stCondLst>
                                                <p:cond delay="0"/>
                                              </p:stCondLst>
                                            </p:cTn>
                                            <p:tgtEl>
                                              <p:spTgt spid="21"/>
                                            </p:tgtEl>
                                            <p:attrNameLst>
                                              <p:attrName>style.visibility</p:attrName>
                                            </p:attrNameLst>
                                          </p:cBhvr>
                                          <p:to>
                                            <p:strVal val="visible"/>
                                          </p:to>
                                        </p:set>
                                        <p:anim calcmode="lin" valueType="num" p14:bounceEnd="26000">
                                          <p:cBhvr additive="base">
                                            <p:cTn id="22" dur="750" fill="hold"/>
                                            <p:tgtEl>
                                              <p:spTgt spid="21"/>
                                            </p:tgtEl>
                                            <p:attrNameLst>
                                              <p:attrName>ppt_x</p:attrName>
                                            </p:attrNameLst>
                                          </p:cBhvr>
                                          <p:tavLst>
                                            <p:tav tm="0">
                                              <p:val>
                                                <p:strVal val="#ppt_x"/>
                                              </p:val>
                                            </p:tav>
                                            <p:tav tm="100000">
                                              <p:val>
                                                <p:strVal val="#ppt_x"/>
                                              </p:val>
                                            </p:tav>
                                          </p:tavLst>
                                        </p:anim>
                                        <p:anim calcmode="lin" valueType="num" p14:bounceEnd="26000">
                                          <p:cBhvr additive="base">
                                            <p:cTn id="23" dur="75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26000">
                                      <p:stCondLst>
                                        <p:cond delay="500"/>
                                      </p:stCondLst>
                                      <p:childTnLst>
                                        <p:set>
                                          <p:cBhvr>
                                            <p:cTn id="25" dur="1" fill="hold">
                                              <p:stCondLst>
                                                <p:cond delay="0"/>
                                              </p:stCondLst>
                                            </p:cTn>
                                            <p:tgtEl>
                                              <p:spTgt spid="22"/>
                                            </p:tgtEl>
                                            <p:attrNameLst>
                                              <p:attrName>style.visibility</p:attrName>
                                            </p:attrNameLst>
                                          </p:cBhvr>
                                          <p:to>
                                            <p:strVal val="visible"/>
                                          </p:to>
                                        </p:set>
                                        <p:anim calcmode="lin" valueType="num" p14:bounceEnd="26000">
                                          <p:cBhvr additive="base">
                                            <p:cTn id="26" dur="750" fill="hold"/>
                                            <p:tgtEl>
                                              <p:spTgt spid="22"/>
                                            </p:tgtEl>
                                            <p:attrNameLst>
                                              <p:attrName>ppt_x</p:attrName>
                                            </p:attrNameLst>
                                          </p:cBhvr>
                                          <p:tavLst>
                                            <p:tav tm="0">
                                              <p:val>
                                                <p:strVal val="#ppt_x"/>
                                              </p:val>
                                            </p:tav>
                                            <p:tav tm="100000">
                                              <p:val>
                                                <p:strVal val="#ppt_x"/>
                                              </p:val>
                                            </p:tav>
                                          </p:tavLst>
                                        </p:anim>
                                        <p:anim calcmode="lin" valueType="num" p14:bounceEnd="26000">
                                          <p:cBhvr additive="base">
                                            <p:cTn id="27" dur="750" fill="hold"/>
                                            <p:tgtEl>
                                              <p:spTgt spid="2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26000">
                                      <p:stCondLst>
                                        <p:cond delay="750"/>
                                      </p:stCondLst>
                                      <p:childTnLst>
                                        <p:set>
                                          <p:cBhvr>
                                            <p:cTn id="29" dur="1" fill="hold">
                                              <p:stCondLst>
                                                <p:cond delay="0"/>
                                              </p:stCondLst>
                                            </p:cTn>
                                            <p:tgtEl>
                                              <p:spTgt spid="23"/>
                                            </p:tgtEl>
                                            <p:attrNameLst>
                                              <p:attrName>style.visibility</p:attrName>
                                            </p:attrNameLst>
                                          </p:cBhvr>
                                          <p:to>
                                            <p:strVal val="visible"/>
                                          </p:to>
                                        </p:set>
                                        <p:anim calcmode="lin" valueType="num" p14:bounceEnd="26000">
                                          <p:cBhvr additive="base">
                                            <p:cTn id="30" dur="750" fill="hold"/>
                                            <p:tgtEl>
                                              <p:spTgt spid="23"/>
                                            </p:tgtEl>
                                            <p:attrNameLst>
                                              <p:attrName>ppt_x</p:attrName>
                                            </p:attrNameLst>
                                          </p:cBhvr>
                                          <p:tavLst>
                                            <p:tav tm="0">
                                              <p:val>
                                                <p:strVal val="#ppt_x"/>
                                              </p:val>
                                            </p:tav>
                                            <p:tav tm="100000">
                                              <p:val>
                                                <p:strVal val="#ppt_x"/>
                                              </p:val>
                                            </p:tav>
                                          </p:tavLst>
                                        </p:anim>
                                        <p:anim calcmode="lin" valueType="num" p14:bounceEnd="26000">
                                          <p:cBhvr additive="base">
                                            <p:cTn id="31" dur="750" fill="hold"/>
                                            <p:tgtEl>
                                              <p:spTgt spid="23"/>
                                            </p:tgtEl>
                                            <p:attrNameLst>
                                              <p:attrName>ppt_y</p:attrName>
                                            </p:attrNameLst>
                                          </p:cBhvr>
                                          <p:tavLst>
                                            <p:tav tm="0">
                                              <p:val>
                                                <p:strVal val="0-#ppt_h/2"/>
                                              </p:val>
                                            </p:tav>
                                            <p:tav tm="100000">
                                              <p:val>
                                                <p:strVal val="#ppt_y"/>
                                              </p:val>
                                            </p:tav>
                                          </p:tavLst>
                                        </p:anim>
                                      </p:childTnLst>
                                    </p:cTn>
                                  </p:par>
                                </p:childTnLst>
                              </p:cTn>
                            </p:par>
                            <p:par>
                              <p:cTn id="32" fill="hold">
                                <p:stCondLst>
                                  <p:cond delay="1750"/>
                                </p:stCondLst>
                                <p:childTnLst>
                                  <p:par>
                                    <p:cTn id="33" presetID="2" presetClass="entr" presetSubtype="1" fill="hold" grpId="0" nodeType="afterEffect" p14:presetBounceEnd="26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26000">
                                          <p:cBhvr additive="base">
                                            <p:cTn id="35" dur="750" fill="hold"/>
                                            <p:tgtEl>
                                              <p:spTgt spid="31"/>
                                            </p:tgtEl>
                                            <p:attrNameLst>
                                              <p:attrName>ppt_x</p:attrName>
                                            </p:attrNameLst>
                                          </p:cBhvr>
                                          <p:tavLst>
                                            <p:tav tm="0">
                                              <p:val>
                                                <p:strVal val="#ppt_x"/>
                                              </p:val>
                                            </p:tav>
                                            <p:tav tm="100000">
                                              <p:val>
                                                <p:strVal val="#ppt_x"/>
                                              </p:val>
                                            </p:tav>
                                          </p:tavLst>
                                        </p:anim>
                                        <p:anim calcmode="lin" valueType="num" p14:bounceEnd="26000">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26000">
                                      <p:stCondLst>
                                        <p:cond delay="250"/>
                                      </p:stCondLst>
                                      <p:childTnLst>
                                        <p:set>
                                          <p:cBhvr>
                                            <p:cTn id="38" dur="1" fill="hold">
                                              <p:stCondLst>
                                                <p:cond delay="0"/>
                                              </p:stCondLst>
                                            </p:cTn>
                                            <p:tgtEl>
                                              <p:spTgt spid="32"/>
                                            </p:tgtEl>
                                            <p:attrNameLst>
                                              <p:attrName>style.visibility</p:attrName>
                                            </p:attrNameLst>
                                          </p:cBhvr>
                                          <p:to>
                                            <p:strVal val="visible"/>
                                          </p:to>
                                        </p:set>
                                        <p:anim calcmode="lin" valueType="num" p14:bounceEnd="26000">
                                          <p:cBhvr additive="base">
                                            <p:cTn id="39" dur="750" fill="hold"/>
                                            <p:tgtEl>
                                              <p:spTgt spid="32"/>
                                            </p:tgtEl>
                                            <p:attrNameLst>
                                              <p:attrName>ppt_x</p:attrName>
                                            </p:attrNameLst>
                                          </p:cBhvr>
                                          <p:tavLst>
                                            <p:tav tm="0">
                                              <p:val>
                                                <p:strVal val="#ppt_x"/>
                                              </p:val>
                                            </p:tav>
                                            <p:tav tm="100000">
                                              <p:val>
                                                <p:strVal val="#ppt_x"/>
                                              </p:val>
                                            </p:tav>
                                          </p:tavLst>
                                        </p:anim>
                                        <p:anim calcmode="lin" valueType="num" p14:bounceEnd="26000">
                                          <p:cBhvr additive="base">
                                            <p:cTn id="40" dur="75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26000">
                                      <p:stCondLst>
                                        <p:cond delay="500"/>
                                      </p:stCondLst>
                                      <p:childTnLst>
                                        <p:set>
                                          <p:cBhvr>
                                            <p:cTn id="42" dur="1" fill="hold">
                                              <p:stCondLst>
                                                <p:cond delay="0"/>
                                              </p:stCondLst>
                                            </p:cTn>
                                            <p:tgtEl>
                                              <p:spTgt spid="33"/>
                                            </p:tgtEl>
                                            <p:attrNameLst>
                                              <p:attrName>style.visibility</p:attrName>
                                            </p:attrNameLst>
                                          </p:cBhvr>
                                          <p:to>
                                            <p:strVal val="visible"/>
                                          </p:to>
                                        </p:set>
                                        <p:anim calcmode="lin" valueType="num" p14:bounceEnd="26000">
                                          <p:cBhvr additive="base">
                                            <p:cTn id="43" dur="750" fill="hold"/>
                                            <p:tgtEl>
                                              <p:spTgt spid="33"/>
                                            </p:tgtEl>
                                            <p:attrNameLst>
                                              <p:attrName>ppt_x</p:attrName>
                                            </p:attrNameLst>
                                          </p:cBhvr>
                                          <p:tavLst>
                                            <p:tav tm="0">
                                              <p:val>
                                                <p:strVal val="#ppt_x"/>
                                              </p:val>
                                            </p:tav>
                                            <p:tav tm="100000">
                                              <p:val>
                                                <p:strVal val="#ppt_x"/>
                                              </p:val>
                                            </p:tav>
                                          </p:tavLst>
                                        </p:anim>
                                        <p:anim calcmode="lin" valueType="num" p14:bounceEnd="26000">
                                          <p:cBhvr additive="base">
                                            <p:cTn id="44" dur="75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2750"/>
                                </p:stCondLst>
                                <p:childTnLst>
                                  <p:par>
                                    <p:cTn id="46" presetID="42"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25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750"/>
                                </p:stCondLst>
                                <p:childTnLst>
                                  <p:par>
                                    <p:cTn id="16" presetID="2"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750" fill="hold"/>
                                            <p:tgtEl>
                                              <p:spTgt spid="22"/>
                                            </p:tgtEl>
                                            <p:attrNameLst>
                                              <p:attrName>ppt_x</p:attrName>
                                            </p:attrNameLst>
                                          </p:cBhvr>
                                          <p:tavLst>
                                            <p:tav tm="0">
                                              <p:val>
                                                <p:strVal val="#ppt_x"/>
                                              </p:val>
                                            </p:tav>
                                            <p:tav tm="100000">
                                              <p:val>
                                                <p:strVal val="#ppt_x"/>
                                              </p:val>
                                            </p:tav>
                                          </p:tavLst>
                                        </p:anim>
                                        <p:anim calcmode="lin" valueType="num">
                                          <p:cBhvr additive="base">
                                            <p:cTn id="27" dur="750" fill="hold"/>
                                            <p:tgtEl>
                                              <p:spTgt spid="2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75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750" fill="hold"/>
                                            <p:tgtEl>
                                              <p:spTgt spid="23"/>
                                            </p:tgtEl>
                                            <p:attrNameLst>
                                              <p:attrName>ppt_x</p:attrName>
                                            </p:attrNameLst>
                                          </p:cBhvr>
                                          <p:tavLst>
                                            <p:tav tm="0">
                                              <p:val>
                                                <p:strVal val="#ppt_x"/>
                                              </p:val>
                                            </p:tav>
                                            <p:tav tm="100000">
                                              <p:val>
                                                <p:strVal val="#ppt_x"/>
                                              </p:val>
                                            </p:tav>
                                          </p:tavLst>
                                        </p:anim>
                                        <p:anim calcmode="lin" valueType="num">
                                          <p:cBhvr additive="base">
                                            <p:cTn id="31" dur="750" fill="hold"/>
                                            <p:tgtEl>
                                              <p:spTgt spid="23"/>
                                            </p:tgtEl>
                                            <p:attrNameLst>
                                              <p:attrName>ppt_y</p:attrName>
                                            </p:attrNameLst>
                                          </p:cBhvr>
                                          <p:tavLst>
                                            <p:tav tm="0">
                                              <p:val>
                                                <p:strVal val="0-#ppt_h/2"/>
                                              </p:val>
                                            </p:tav>
                                            <p:tav tm="100000">
                                              <p:val>
                                                <p:strVal val="#ppt_y"/>
                                              </p:val>
                                            </p:tav>
                                          </p:tavLst>
                                        </p:anim>
                                      </p:childTnLst>
                                    </p:cTn>
                                  </p:par>
                                </p:childTnLst>
                              </p:cTn>
                            </p:par>
                            <p:par>
                              <p:cTn id="32" fill="hold">
                                <p:stCondLst>
                                  <p:cond delay="1750"/>
                                </p:stCondLst>
                                <p:childTnLst>
                                  <p:par>
                                    <p:cTn id="33" presetID="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750" fill="hold"/>
                                            <p:tgtEl>
                                              <p:spTgt spid="32"/>
                                            </p:tgtEl>
                                            <p:attrNameLst>
                                              <p:attrName>ppt_x</p:attrName>
                                            </p:attrNameLst>
                                          </p:cBhvr>
                                          <p:tavLst>
                                            <p:tav tm="0">
                                              <p:val>
                                                <p:strVal val="#ppt_x"/>
                                              </p:val>
                                            </p:tav>
                                            <p:tav tm="100000">
                                              <p:val>
                                                <p:strVal val="#ppt_x"/>
                                              </p:val>
                                            </p:tav>
                                          </p:tavLst>
                                        </p:anim>
                                        <p:anim calcmode="lin" valueType="num">
                                          <p:cBhvr additive="base">
                                            <p:cTn id="40" dur="75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50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750" fill="hold"/>
                                            <p:tgtEl>
                                              <p:spTgt spid="33"/>
                                            </p:tgtEl>
                                            <p:attrNameLst>
                                              <p:attrName>ppt_x</p:attrName>
                                            </p:attrNameLst>
                                          </p:cBhvr>
                                          <p:tavLst>
                                            <p:tav tm="0">
                                              <p:val>
                                                <p:strVal val="#ppt_x"/>
                                              </p:val>
                                            </p:tav>
                                            <p:tav tm="100000">
                                              <p:val>
                                                <p:strVal val="#ppt_x"/>
                                              </p:val>
                                            </p:tav>
                                          </p:tavLst>
                                        </p:anim>
                                        <p:anim calcmode="lin" valueType="num">
                                          <p:cBhvr additive="base">
                                            <p:cTn id="44" dur="75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2750"/>
                                </p:stCondLst>
                                <p:childTnLst>
                                  <p:par>
                                    <p:cTn id="46" presetID="42"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0" grpId="0" animBg="1"/>
          <p:bldP spid="31" grpId="0" animBg="1"/>
          <p:bldP spid="32" grpId="0" animBg="1"/>
          <p:bldP spid="3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68322" y="1152185"/>
            <a:ext cx="12023678" cy="2553335"/>
          </a:xfrm>
          <a:prstGeom prst="rect">
            <a:avLst/>
          </a:prstGeom>
          <a:noFill/>
        </p:spPr>
        <p:txBody>
          <a:bodyPr wrap="square" lIns="91440" tIns="45720" rIns="91440" bIns="45720">
            <a:spAutoFit/>
          </a:bodyPr>
          <a:lstStyle/>
          <a:p>
            <a:pPr algn="ctr"/>
            <a:r>
              <a:rPr lang="en-US" sz="40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7: KHỞI NGHĨA NÔNG DÂN Ở ĐÀNG NGOÀI THẾ KỈ XVIII</a:t>
            </a:r>
          </a:p>
          <a:p>
            <a:pPr algn="ctr"/>
            <a:endParaRPr lang="en-US" sz="40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en-US" sz="4000" b="1" i="1"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pic>
        <p:nvPicPr>
          <p:cNvPr id="23" name="Picture 22"/>
          <p:cNvPicPr>
            <a:picLocks noChangeAspect="1"/>
          </p:cNvPicPr>
          <p:nvPr/>
        </p:nvPicPr>
        <p:blipFill>
          <a:blip r:embed="rId3"/>
          <a:stretch>
            <a:fillRect/>
          </a:stretch>
        </p:blipFill>
        <p:spPr>
          <a:xfrm>
            <a:off x="647204" y="2429457"/>
            <a:ext cx="4033979" cy="434172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243842" y="741910"/>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8" name="直接连接符 7"/>
          <p:cNvCxnSpPr/>
          <p:nvPr/>
        </p:nvCxnSpPr>
        <p:spPr>
          <a:xfrm>
            <a:off x="4808280" y="1008642"/>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p:cNvSpPr txBox="1"/>
          <p:nvPr/>
        </p:nvSpPr>
        <p:spPr>
          <a:xfrm>
            <a:off x="5837821" y="788054"/>
            <a:ext cx="2948371" cy="53064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Bối cảnh lịch sử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椭圆 9"/>
          <p:cNvSpPr/>
          <p:nvPr/>
        </p:nvSpPr>
        <p:spPr>
          <a:xfrm>
            <a:off x="4243842" y="1933339"/>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2</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1" name="直接连接符 10"/>
          <p:cNvCxnSpPr/>
          <p:nvPr/>
        </p:nvCxnSpPr>
        <p:spPr>
          <a:xfrm>
            <a:off x="4808280" y="220007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 name="标题 11"/>
          <p:cNvSpPr txBox="1"/>
          <p:nvPr/>
        </p:nvSpPr>
        <p:spPr>
          <a:xfrm>
            <a:off x="5837821" y="1979483"/>
            <a:ext cx="5973868"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Một số cuộc khởi nghĩa lớn của phong trào nông dân Đàng Ngoài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椭圆 12"/>
          <p:cNvSpPr/>
          <p:nvPr/>
        </p:nvSpPr>
        <p:spPr>
          <a:xfrm>
            <a:off x="4266344" y="3371683"/>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3</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4" name="直接连接符 13"/>
          <p:cNvCxnSpPr/>
          <p:nvPr/>
        </p:nvCxnSpPr>
        <p:spPr>
          <a:xfrm>
            <a:off x="4853284" y="3643970"/>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标题 11"/>
          <p:cNvSpPr txBox="1"/>
          <p:nvPr/>
        </p:nvSpPr>
        <p:spPr>
          <a:xfrm>
            <a:off x="5860323" y="3417827"/>
            <a:ext cx="5951366"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Kết quả, ý nghĩa lịch sử và tác động của phong trào nông dân ở Đàng Ngoài thế kỉ XVIII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6" name="Rectangle 25"/>
          <p:cNvSpPr/>
          <p:nvPr/>
        </p:nvSpPr>
        <p:spPr>
          <a:xfrm>
            <a:off x="1113181" y="-39"/>
            <a:ext cx="2742190" cy="4413516"/>
          </a:xfrm>
          <a:prstGeom prst="rect">
            <a:avLst/>
          </a:prstGeom>
          <a:noFill/>
        </p:spPr>
        <p:txBody>
          <a:bodyPr wrap="square" lIns="91440" tIns="45720" rIns="91440" bIns="45720">
            <a:spAutoFit/>
          </a:bodyPr>
          <a:lstStyle/>
          <a:p>
            <a:pPr lvl="1" algn="ctr">
              <a:lnSpc>
                <a:spcPct val="130000"/>
              </a:lnSpc>
            </a:pPr>
            <a:r>
              <a:rPr lang="en-US" sz="54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 DUNG  BÀI HỌC</a:t>
            </a:r>
            <a:endParaRPr lang="en-US" sz="5400" b="1"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2" grpId="0"/>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91015" y="3870083"/>
            <a:ext cx="4085451" cy="2510584"/>
            <a:chOff x="822441" y="1056618"/>
            <a:chExt cx="3567322" cy="2039380"/>
          </a:xfrm>
        </p:grpSpPr>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backgroundRemoval t="7902" b="100000" l="429" r="99429"/>
                      </a14:imgEffect>
                    </a14:imgLayer>
                  </a14:imgProps>
                </a:ext>
              </a:extLst>
            </a:blip>
            <a:srcRect l="50809" t="9016"/>
            <a:stretch>
              <a:fillRect/>
            </a:stretch>
          </p:blipFill>
          <p:spPr>
            <a:xfrm>
              <a:off x="2524128" y="1056618"/>
              <a:ext cx="1865635" cy="2039380"/>
            </a:xfrm>
            <a:prstGeom prst="rect">
              <a:avLst/>
            </a:prstGeom>
          </p:spPr>
        </p:pic>
        <p:pic>
          <p:nvPicPr>
            <p:cNvPr id="19" name="Picture 18"/>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0" r="58429"/>
                      </a14:imgEffect>
                    </a14:imgLayer>
                  </a14:imgProps>
                </a:ext>
              </a:extLst>
            </a:blip>
            <a:srcRect t="9016" r="50589"/>
            <a:stretch>
              <a:fillRect/>
            </a:stretch>
          </p:blipFill>
          <p:spPr>
            <a:xfrm>
              <a:off x="822441" y="1056618"/>
              <a:ext cx="1873966" cy="2039380"/>
            </a:xfrm>
            <a:prstGeom prst="rect">
              <a:avLst/>
            </a:prstGeom>
          </p:spPr>
        </p:pic>
      </p:grpSp>
      <p:sp>
        <p:nvSpPr>
          <p:cNvPr id="22" name="Rectangle 21"/>
          <p:cNvSpPr/>
          <p:nvPr/>
        </p:nvSpPr>
        <p:spPr>
          <a:xfrm>
            <a:off x="4697094" y="1275175"/>
            <a:ext cx="6246757" cy="1156727"/>
          </a:xfrm>
          <a:prstGeom prst="rect">
            <a:avLst/>
          </a:prstGeom>
        </p:spPr>
        <p:txBody>
          <a:bodyPr wrap="square">
            <a:spAutoFit/>
          </a:bodyPr>
          <a:lstStyle/>
          <a:p>
            <a:pPr algn="ctr">
              <a:lnSpc>
                <a:spcPct val="130000"/>
              </a:lnSpc>
            </a:pPr>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ìm hiểu thông tin mục 1 và tư liệu 1,2 để hoàn thành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a:t>
            </a:r>
          </a:p>
        </p:txBody>
      </p:sp>
      <p:pic>
        <p:nvPicPr>
          <p:cNvPr id="26" name="Picture 25"/>
          <p:cNvPicPr>
            <a:picLocks noChangeAspect="1"/>
          </p:cNvPicPr>
          <p:nvPr/>
        </p:nvPicPr>
        <p:blipFill>
          <a:blip r:embed="rId6"/>
          <a:stretch>
            <a:fillRect/>
          </a:stretch>
        </p:blipFill>
        <p:spPr>
          <a:xfrm>
            <a:off x="5000528" y="2633709"/>
            <a:ext cx="5943323" cy="3469692"/>
          </a:xfrm>
          <a:prstGeom prst="rect">
            <a:avLst/>
          </a:prstGeom>
          <a:solidFill>
            <a:schemeClr val="bg1"/>
          </a:solidFill>
        </p:spPr>
      </p:pic>
      <p:grpSp>
        <p:nvGrpSpPr>
          <p:cNvPr id="8" name="组合 1"/>
          <p:cNvGrpSpPr/>
          <p:nvPr/>
        </p:nvGrpSpPr>
        <p:grpSpPr>
          <a:xfrm>
            <a:off x="735612" y="815507"/>
            <a:ext cx="10208239" cy="45719"/>
            <a:chOff x="-2735643" y="939542"/>
            <a:chExt cx="11085258" cy="45719"/>
          </a:xfrm>
        </p:grpSpPr>
        <p:sp>
          <p:nvSpPr>
            <p:cNvPr id="9"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pitchFamily="34" charset="-122"/>
                <a:ea typeface="Microsoft YaHei" panose="020B0503020204020204" pitchFamily="34" charset="-122"/>
              </a:endParaRPr>
            </a:p>
          </p:txBody>
        </p:sp>
        <p:sp>
          <p:nvSpPr>
            <p:cNvPr id="10"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Microsoft YaHei" panose="020B0503020204020204" pitchFamily="34" charset="-122"/>
                <a:ea typeface="Microsoft YaHei" panose="020B0503020204020204" pitchFamily="34" charset="-122"/>
              </a:endParaRPr>
            </a:p>
          </p:txBody>
        </p:sp>
      </p:grpSp>
      <p:sp>
        <p:nvSpPr>
          <p:cNvPr id="11" name="Rectangle 10"/>
          <p:cNvSpPr/>
          <p:nvPr/>
        </p:nvSpPr>
        <p:spPr>
          <a:xfrm>
            <a:off x="4269956" y="476795"/>
            <a:ext cx="3139551" cy="652486"/>
          </a:xfrm>
          <a:prstGeom prst="rect">
            <a:avLst/>
          </a:prstGeom>
        </p:spPr>
        <p:txBody>
          <a:bodyPr wrap="square">
            <a:spAutoFit/>
          </a:bodyPr>
          <a:lstStyle/>
          <a:p>
            <a:pPr algn="ctr">
              <a:lnSpc>
                <a:spcPct val="130000"/>
              </a:lnSpc>
            </a:pP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đôi</a:t>
            </a:r>
            <a:endParaRPr lang="en-US" sz="2800" b="1" dirty="0">
              <a:latin typeface="+mj-lt"/>
            </a:endParaRPr>
          </a:p>
        </p:txBody>
      </p:sp>
      <p:sp>
        <p:nvSpPr>
          <p:cNvPr id="12" name="椭圆 6"/>
          <p:cNvSpPr/>
          <p:nvPr/>
        </p:nvSpPr>
        <p:spPr>
          <a:xfrm>
            <a:off x="735538" y="238794"/>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32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4" name="标题 11"/>
          <p:cNvSpPr txBox="1"/>
          <p:nvPr/>
        </p:nvSpPr>
        <p:spPr>
          <a:xfrm>
            <a:off x="1528147" y="238583"/>
            <a:ext cx="2948371" cy="53064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err="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Bối</a:t>
            </a:r>
            <a:r>
              <a:rPr lang="en-US" altLang="zh-CN" sz="32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3200" b="1" dirty="0" err="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cảnh</a:t>
            </a:r>
            <a:r>
              <a:rPr lang="en-US" altLang="zh-CN" sz="32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3200" b="1" dirty="0" err="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lịch</a:t>
            </a:r>
            <a:r>
              <a:rPr lang="en-US" altLang="zh-CN" sz="32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3200" b="1" dirty="0" err="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sử</a:t>
            </a:r>
            <a:r>
              <a:rPr lang="en-US" altLang="zh-CN" sz="32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zh-CN" altLang="en-US" sz="32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t="1886"/>
          <a:stretch>
            <a:fillRect/>
          </a:stretch>
        </p:blipFill>
        <p:spPr>
          <a:xfrm>
            <a:off x="204470" y="997585"/>
            <a:ext cx="11014075" cy="2513965"/>
          </a:xfrm>
          <a:prstGeom prst="rect">
            <a:avLst/>
          </a:prstGeom>
        </p:spPr>
      </p:pic>
      <p:pic>
        <p:nvPicPr>
          <p:cNvPr id="21" name="Picture 20"/>
          <p:cNvPicPr>
            <a:picLocks noChangeAspect="1"/>
          </p:cNvPicPr>
          <p:nvPr/>
        </p:nvPicPr>
        <p:blipFill>
          <a:blip r:embed="rId4"/>
          <a:stretch>
            <a:fillRect/>
          </a:stretch>
        </p:blipFill>
        <p:spPr>
          <a:xfrm>
            <a:off x="204470" y="4298950"/>
            <a:ext cx="11377930" cy="2257425"/>
          </a:xfrm>
          <a:prstGeom prst="rect">
            <a:avLst/>
          </a:prstGeom>
        </p:spPr>
      </p:pic>
      <p:sp>
        <p:nvSpPr>
          <p:cNvPr id="22" name="Rectangle 21"/>
          <p:cNvSpPr/>
          <p:nvPr/>
        </p:nvSpPr>
        <p:spPr>
          <a:xfrm>
            <a:off x="2167985" y="347396"/>
            <a:ext cx="2396773" cy="650147"/>
          </a:xfrm>
          <a:prstGeom prst="rect">
            <a:avLst/>
          </a:prstGeom>
        </p:spPr>
        <p:txBody>
          <a:bodyPr wrap="square">
            <a:spAutoFit/>
          </a:bodyPr>
          <a:lstStyle/>
          <a:p>
            <a:pPr algn="ctr">
              <a:lnSpc>
                <a:spcPct val="130000"/>
              </a:lnSpc>
            </a:pPr>
            <a:r>
              <a:rPr lang="en-US" sz="2800" b="1" i="1">
                <a:latin typeface="Times New Roman" panose="02020603050405020304" pitchFamily="18" charset="0"/>
                <a:cs typeface="Times New Roman" panose="02020603050405020304" pitchFamily="18" charset="0"/>
              </a:rPr>
              <a:t>T</a:t>
            </a:r>
            <a:r>
              <a:rPr lang="vi-VN" sz="2800" b="1" i="1">
                <a:latin typeface="+mj-lt"/>
              </a:rPr>
              <a:t>ư liệu 1</a:t>
            </a:r>
            <a:endParaRPr lang="en-US" sz="2800" b="1" i="1">
              <a:latin typeface="+mj-lt"/>
            </a:endParaRPr>
          </a:p>
        </p:txBody>
      </p:sp>
      <p:sp>
        <p:nvSpPr>
          <p:cNvPr id="9" name="Rectangle 8"/>
          <p:cNvSpPr/>
          <p:nvPr/>
        </p:nvSpPr>
        <p:spPr>
          <a:xfrm>
            <a:off x="2291821" y="3569862"/>
            <a:ext cx="2396773" cy="650875"/>
          </a:xfrm>
          <a:prstGeom prst="rect">
            <a:avLst/>
          </a:prstGeom>
        </p:spPr>
        <p:txBody>
          <a:bodyPr wrap="square">
            <a:spAutoFit/>
          </a:bodyPr>
          <a:lstStyle/>
          <a:p>
            <a:pPr algn="ctr">
              <a:lnSpc>
                <a:spcPct val="130000"/>
              </a:lnSpc>
            </a:pPr>
            <a:r>
              <a:rPr lang="en-US" sz="2800" b="1" i="1">
                <a:latin typeface="Times New Roman" panose="02020603050405020304" pitchFamily="18" charset="0"/>
                <a:cs typeface="Times New Roman" panose="02020603050405020304" pitchFamily="18" charset="0"/>
              </a:rPr>
              <a:t>T</a:t>
            </a:r>
            <a:r>
              <a:rPr lang="vi-VN" sz="2800" b="1" i="1">
                <a:latin typeface="+mj-lt"/>
              </a:rPr>
              <a:t>ư liệu 2</a:t>
            </a:r>
            <a:endParaRPr lang="en-US" sz="2800" b="1" i="1">
              <a:latin typeface="+mj-lt"/>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srcRect t="1886"/>
          <a:stretch>
            <a:fillRect/>
          </a:stretch>
        </p:blipFill>
        <p:spPr>
          <a:xfrm>
            <a:off x="2094427" y="887104"/>
            <a:ext cx="8257904" cy="2852382"/>
          </a:xfrm>
          <a:prstGeom prst="rect">
            <a:avLst/>
          </a:prstGeom>
        </p:spPr>
      </p:pic>
      <p:sp>
        <p:nvSpPr>
          <p:cNvPr id="5" name="Rectangle 4"/>
          <p:cNvSpPr/>
          <p:nvPr/>
        </p:nvSpPr>
        <p:spPr>
          <a:xfrm>
            <a:off x="668740" y="3877691"/>
            <a:ext cx="11109278" cy="2332946"/>
          </a:xfrm>
          <a:prstGeom prst="rect">
            <a:avLst/>
          </a:prstGeom>
        </p:spPr>
        <p:txBody>
          <a:bodyPr wrap="square">
            <a:spAutoFit/>
          </a:bodyPr>
          <a:lstStyle/>
          <a:p>
            <a:pPr algn="just">
              <a:lnSpc>
                <a:spcPct val="130000"/>
              </a:lnSpc>
            </a:pPr>
            <a:r>
              <a:rPr lang="en-US" sz="2800" b="1">
                <a:latin typeface="Times New Roman" panose="02020603050405020304" pitchFamily="18" charset="0"/>
                <a:cs typeface="Times New Roman" panose="02020603050405020304" pitchFamily="18" charset="0"/>
              </a:rPr>
              <a:t>T</a:t>
            </a:r>
            <a:r>
              <a:rPr lang="vi-VN" sz="2800" b="1">
                <a:latin typeface="Times New Roman" panose="02020603050405020304" pitchFamily="18" charset="0"/>
                <a:cs typeface="Times New Roman" panose="02020603050405020304" pitchFamily="18" charset="0"/>
              </a:rPr>
              <a:t>ư liệu 1 </a:t>
            </a:r>
            <a:r>
              <a:rPr lang="vi-VN" sz="2800">
                <a:latin typeface="Times New Roman" panose="02020603050405020304" pitchFamily="18" charset="0"/>
                <a:cs typeface="Times New Roman" panose="02020603050405020304" pitchFamily="18" charset="0"/>
              </a:rPr>
              <a:t>mô tả tình cảnh khổ sở của người nông dân Đàng Ngoài do phải tham gia tu sửa, xây dựng rất nhiều công trình phục vụ nhu cầu của các chúa Trịnh; do sự hoành hành, những nhiễu của đám hoạn quan đông đúc trong phủ chúa. </a:t>
            </a:r>
            <a:endParaRPr 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5848" y="873456"/>
            <a:ext cx="9314367" cy="2521608"/>
          </a:xfrm>
          <a:prstGeom prst="rect">
            <a:avLst/>
          </a:prstGeom>
        </p:spPr>
      </p:pic>
      <p:sp>
        <p:nvSpPr>
          <p:cNvPr id="17" name="Rectangle 16"/>
          <p:cNvSpPr/>
          <p:nvPr/>
        </p:nvSpPr>
        <p:spPr>
          <a:xfrm>
            <a:off x="614149" y="3713918"/>
            <a:ext cx="11109278" cy="2332946"/>
          </a:xfrm>
          <a:prstGeom prst="rect">
            <a:avLst/>
          </a:prstGeom>
        </p:spPr>
        <p:txBody>
          <a:bodyPr wrap="square">
            <a:spAutoFit/>
          </a:bodyPr>
          <a:lstStyle/>
          <a:p>
            <a:pPr algn="just">
              <a:lnSpc>
                <a:spcPct val="130000"/>
              </a:lnSpc>
            </a:pPr>
            <a:r>
              <a:rPr lang="vi-VN" sz="2800" b="1">
                <a:latin typeface="Times New Roman" panose="02020603050405020304" pitchFamily="18" charset="0"/>
                <a:cs typeface="Times New Roman" panose="02020603050405020304" pitchFamily="18" charset="0"/>
              </a:rPr>
              <a:t>Tư liệu 2 </a:t>
            </a:r>
            <a:r>
              <a:rPr lang="vi-VN" sz="2800">
                <a:latin typeface="Times New Roman" panose="02020603050405020304" pitchFamily="18" charset="0"/>
                <a:cs typeface="Times New Roman" panose="02020603050405020304" pitchFamily="18" charset="0"/>
              </a:rPr>
              <a:t>là minh chứng cho gánh nặng thuế khóa mà người dân phải gánh chịu, khiến cho sản xuất đình đốn không phát triển được. Cùng với đỏ là tình trạng giá đắt đỏ, đời sống người dân đói khổ, phải phiêu tán, đi ăn xin khắp nơi…</a:t>
            </a:r>
            <a:endParaRPr 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6"/>
          <p:cNvSpPr/>
          <p:nvPr/>
        </p:nvSpPr>
        <p:spPr>
          <a:xfrm>
            <a:off x="762478" y="446204"/>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20" name="直接连接符 7"/>
          <p:cNvCxnSpPr/>
          <p:nvPr/>
        </p:nvCxnSpPr>
        <p:spPr>
          <a:xfrm>
            <a:off x="1326916" y="71293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p:nvPr/>
        </p:nvSpPr>
        <p:spPr>
          <a:xfrm>
            <a:off x="2356457" y="492348"/>
            <a:ext cx="2948371" cy="53064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Bối cảnh lịch sử </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Rectangle 12"/>
          <p:cNvSpPr/>
          <p:nvPr/>
        </p:nvSpPr>
        <p:spPr>
          <a:xfrm>
            <a:off x="248464" y="3639404"/>
            <a:ext cx="1593978" cy="58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Bối cảnh</a:t>
            </a:r>
          </a:p>
        </p:txBody>
      </p:sp>
      <p:sp>
        <p:nvSpPr>
          <p:cNvPr id="6" name="Rectangle 5"/>
          <p:cNvSpPr/>
          <p:nvPr/>
        </p:nvSpPr>
        <p:spPr>
          <a:xfrm>
            <a:off x="3215107" y="2097998"/>
            <a:ext cx="1699472" cy="58309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Chính trị</a:t>
            </a:r>
          </a:p>
        </p:txBody>
      </p:sp>
      <p:sp>
        <p:nvSpPr>
          <p:cNvPr id="7" name="Rectangle 6"/>
          <p:cNvSpPr/>
          <p:nvPr/>
        </p:nvSpPr>
        <p:spPr>
          <a:xfrm>
            <a:off x="3175946" y="3708137"/>
            <a:ext cx="1699472" cy="5830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Kinh tế</a:t>
            </a:r>
          </a:p>
        </p:txBody>
      </p:sp>
      <p:sp>
        <p:nvSpPr>
          <p:cNvPr id="8" name="Rectangle 7"/>
          <p:cNvSpPr/>
          <p:nvPr/>
        </p:nvSpPr>
        <p:spPr>
          <a:xfrm>
            <a:off x="3215107" y="5132746"/>
            <a:ext cx="1699472" cy="583095"/>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Xã hội</a:t>
            </a:r>
          </a:p>
        </p:txBody>
      </p:sp>
      <p:sp>
        <p:nvSpPr>
          <p:cNvPr id="9" name="Rectangle 8"/>
          <p:cNvSpPr/>
          <p:nvPr/>
        </p:nvSpPr>
        <p:spPr>
          <a:xfrm>
            <a:off x="6097453" y="1402154"/>
            <a:ext cx="2295919" cy="583095"/>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Trung ương</a:t>
            </a:r>
          </a:p>
        </p:txBody>
      </p:sp>
      <p:sp>
        <p:nvSpPr>
          <p:cNvPr id="10" name="Rectangle 9"/>
          <p:cNvSpPr/>
          <p:nvPr/>
        </p:nvSpPr>
        <p:spPr>
          <a:xfrm>
            <a:off x="6097453" y="2753876"/>
            <a:ext cx="2295919" cy="583095"/>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Địa phương</a:t>
            </a:r>
          </a:p>
        </p:txBody>
      </p:sp>
      <p:sp>
        <p:nvSpPr>
          <p:cNvPr id="11" name="Rectangle 10"/>
          <p:cNvSpPr/>
          <p:nvPr/>
        </p:nvSpPr>
        <p:spPr>
          <a:xfrm>
            <a:off x="6097453" y="3648503"/>
            <a:ext cx="2295919" cy="583095"/>
          </a:xfrm>
          <a:prstGeom prst="rect">
            <a:avLst/>
          </a:prstGeom>
          <a:solidFill>
            <a:schemeClr val="accent2">
              <a:lumMod val="40000"/>
              <a:lumOff val="60000"/>
            </a:schemeClr>
          </a:solidFill>
          <a:ln>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Kinh tế</a:t>
            </a:r>
          </a:p>
        </p:txBody>
      </p:sp>
      <p:sp>
        <p:nvSpPr>
          <p:cNvPr id="12" name="Rectangle 11"/>
          <p:cNvSpPr/>
          <p:nvPr/>
        </p:nvSpPr>
        <p:spPr>
          <a:xfrm>
            <a:off x="6132791" y="5132746"/>
            <a:ext cx="2295919" cy="583095"/>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Xã hội</a:t>
            </a:r>
          </a:p>
        </p:txBody>
      </p:sp>
      <p:cxnSp>
        <p:nvCxnSpPr>
          <p:cNvPr id="3" name="Straight Arrow Connector 2"/>
          <p:cNvCxnSpPr/>
          <p:nvPr/>
        </p:nvCxnSpPr>
        <p:spPr>
          <a:xfrm flipV="1">
            <a:off x="1973459" y="2470245"/>
            <a:ext cx="1091019" cy="1529439"/>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 name="Straight Arrow Connector 4"/>
          <p:cNvCxnSpPr/>
          <p:nvPr/>
        </p:nvCxnSpPr>
        <p:spPr>
          <a:xfrm flipV="1">
            <a:off x="1981264" y="3999683"/>
            <a:ext cx="1055860"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1971010" y="3999684"/>
            <a:ext cx="1076369" cy="14246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5206128" y="1719619"/>
            <a:ext cx="635115" cy="5868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a:off x="5206128" y="2306472"/>
            <a:ext cx="594171" cy="6005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a:off x="5206128" y="3999683"/>
            <a:ext cx="63511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a:off x="5206128" y="5424293"/>
            <a:ext cx="6351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144379" y="601583"/>
            <a:ext cx="1066800" cy="1000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6" presetClass="entr" presetSubtype="21"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par>
                                <p:cTn id="44" presetID="16" presetClass="entr" presetSubtype="2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par>
                                <p:cTn id="47" presetID="16" presetClass="entr" presetSubtype="21"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8" grpId="0" animBg="1"/>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1375</Words>
  <Application>Microsoft Office PowerPoint</Application>
  <PresentationFormat>Widescreen</PresentationFormat>
  <Paragraphs>150</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Microsoft YaHei</vt:lpstr>
      <vt:lpstr>Arial</vt:lpstr>
      <vt:lpstr>Times New Roman</vt:lpstr>
      <vt:lpstr>思源黑体</vt:lpstr>
      <vt:lpstr>等线</vt:lpstr>
      <vt:lpstr>等线 Light</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PC</cp:lastModifiedBy>
  <cp:revision>287</cp:revision>
  <dcterms:created xsi:type="dcterms:W3CDTF">2018-02-23T07:21:00Z</dcterms:created>
  <dcterms:modified xsi:type="dcterms:W3CDTF">2023-10-31T08:43:50Z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C316AC77304D46CAA4B598EDD840CC10_12</vt:lpwstr>
  </property>
  <property fmtid="{D5CDD505-2E9C-101B-9397-08002B2CF9AE}" pid="3" name="KSOProductBuildVer">
    <vt:lpwstr>1033-12.2.0.13266</vt:lpwstr>
  </property>
</Properties>
</file>