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3" r:id="rId3"/>
    <p:sldId id="303" r:id="rId4"/>
    <p:sldId id="313" r:id="rId5"/>
    <p:sldId id="284" r:id="rId6"/>
    <p:sldId id="286" r:id="rId7"/>
    <p:sldId id="298" r:id="rId8"/>
    <p:sldId id="301" r:id="rId9"/>
    <p:sldId id="306" r:id="rId10"/>
    <p:sldId id="300" r:id="rId11"/>
    <p:sldId id="309" r:id="rId12"/>
    <p:sldId id="285" r:id="rId13"/>
    <p:sldId id="304" r:id="rId14"/>
    <p:sldId id="310" r:id="rId15"/>
    <p:sldId id="305" r:id="rId16"/>
    <p:sldId id="307" r:id="rId17"/>
    <p:sldId id="318" r:id="rId18"/>
    <p:sldId id="311" r:id="rId19"/>
    <p:sldId id="293" r:id="rId20"/>
    <p:sldId id="296" r:id="rId21"/>
    <p:sldId id="319" r:id="rId22"/>
    <p:sldId id="320" r:id="rId23"/>
    <p:sldId id="314" r:id="rId24"/>
    <p:sldId id="312" r:id="rId25"/>
  </p:sldIdLst>
  <p:sldSz cx="12192000" cy="6858000"/>
  <p:notesSz cx="6858000" cy="9144000"/>
  <p:embeddedFontLst>
    <p:embeddedFont>
      <p:font typeface="仓耳玄三M W05" panose="02020400000000000000" pitchFamily="18" charset="-122"/>
      <p:regular r:id="rId30"/>
    </p:embeddedFont>
    <p:embeddedFont>
      <p:font typeface="等线" panose="02010600030101010101" charset="-122"/>
      <p:regular r:id="rId31"/>
    </p:embeddedFont>
    <p:embeddedFont>
      <p:font typeface="包图小白体" panose="02010601030101010101" pitchFamily="2" charset="-122"/>
      <p:regular r:id="rId32"/>
    </p:embeddedFont>
    <p:embeddedFont>
      <p:font typeface="Calibri Light" panose="020F0302020204030204" charset="0"/>
      <p:regular r:id="rId33"/>
      <p:italic r:id="rId34"/>
    </p:embeddedFont>
  </p:embeddedFontLst>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F97"/>
    <a:srgbClr val="FFE4DB"/>
    <a:srgbClr val="E7456A"/>
    <a:srgbClr val="FFD268"/>
    <a:srgbClr val="E7F6FF"/>
    <a:srgbClr val="8D7545"/>
    <a:srgbClr val="ECE8E5"/>
    <a:srgbClr val="E4CBCB"/>
    <a:srgbClr val="A8875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xml"/><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GIF"/></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GIF"/><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2901" y="1807274"/>
            <a:ext cx="5391220" cy="1200329"/>
          </a:xfrm>
          <a:prstGeom prst="rect">
            <a:avLst/>
          </a:prstGeom>
          <a:noFill/>
        </p:spPr>
        <p:txBody>
          <a:bodyPr wrap="none" lIns="91440" tIns="45720" rIns="91440" bIns="45720">
            <a:spAutoFit/>
          </a:bodyPr>
          <a:lstStyle/>
          <a:p>
            <a:pPr algn="ctr"/>
            <a:r>
              <a:rPr lang="en-US" sz="72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endParaRPr lang="en-US" sz="72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4" name="图片 48"/>
          <p:cNvPicPr>
            <a:picLocks noChangeAspect="1"/>
          </p:cNvPicPr>
          <p:nvPr/>
        </p:nvPicPr>
        <p:blipFill rotWithShape="1">
          <a:blip r:embed="rId1" cstate="print">
            <a:extLst>
              <a:ext uri="{28A0092B-C50C-407E-A947-70E740481C1C}">
                <a14:useLocalDpi xmlns:a14="http://schemas.microsoft.com/office/drawing/2010/main" val="0"/>
              </a:ext>
            </a:extLst>
          </a:blip>
          <a:srcRect l="9212" t="15696" r="16462" b="42785"/>
          <a:stretch>
            <a:fillRect/>
          </a:stretch>
        </p:blipFill>
        <p:spPr>
          <a:xfrm>
            <a:off x="340275" y="2770496"/>
            <a:ext cx="4500212" cy="35596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p:cNvSpPr txBox="1"/>
          <p:nvPr/>
        </p:nvSpPr>
        <p:spPr>
          <a:xfrm>
            <a:off x="636362" y="806208"/>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2</a:t>
            </a:r>
            <a:endParaRPr lang="en-US" sz="1600" dirty="0">
              <a:solidFill>
                <a:srgbClr val="FFD268"/>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46851" y="806208"/>
            <a:ext cx="9276265" cy="1569660"/>
          </a:xfrm>
          <a:prstGeom prst="rect">
            <a:avLst/>
          </a:prstGeom>
          <a:noFill/>
        </p:spPr>
        <p:txBody>
          <a:bodyPr wrap="square" lIns="91440" tIns="45720" rIns="91440" bIns="45720">
            <a:spAutoFit/>
          </a:bodyPr>
          <a:lstStyle/>
          <a:p>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Tình hình Đông Nam Á dưới ách đô hộ của thực dân phương Tây</a:t>
            </a:r>
            <a:endPar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458242" y="2146779"/>
            <a:ext cx="8733181" cy="2469573"/>
          </a:xfrm>
          <a:prstGeom prst="rect">
            <a:avLst/>
          </a:prstGeom>
        </p:spPr>
      </p:pic>
      <p:pic>
        <p:nvPicPr>
          <p:cNvPr id="29" name="Picture 28"/>
          <p:cNvPicPr>
            <a:picLocks noChangeAspect="1"/>
          </p:cNvPicPr>
          <p:nvPr/>
        </p:nvPicPr>
        <p:blipFill rotWithShape="1">
          <a:blip r:embed="rId2"/>
          <a:srcRect l="19303" t="-1843" r="18817"/>
          <a:stretch>
            <a:fillRect/>
          </a:stretch>
        </p:blipFill>
        <p:spPr>
          <a:xfrm>
            <a:off x="0" y="3144329"/>
            <a:ext cx="2610680" cy="3587776"/>
          </a:xfrm>
          <a:prstGeom prst="rect">
            <a:avLst/>
          </a:prstGeom>
        </p:spPr>
      </p:pic>
      <p:sp>
        <p:nvSpPr>
          <p:cNvPr id="30"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1"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2"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3"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4"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5"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6" name="Rectangle 35"/>
          <p:cNvSpPr/>
          <p:nvPr/>
        </p:nvSpPr>
        <p:spPr>
          <a:xfrm>
            <a:off x="2458242" y="1094183"/>
            <a:ext cx="9038055" cy="1052596"/>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Tư liệu giúp em biết điều gì về chính sách cai trị của chính quyền thực dân ở một số nước Đông Nam Á.</a:t>
            </a:r>
            <a:endParaRPr lang="en-US" sz="2400">
              <a:latin typeface="Times New Roman" panose="02020603050405020304" pitchFamily="18" charset="0"/>
              <a:cs typeface="Times New Roman" panose="02020603050405020304" pitchFamily="18" charset="0"/>
            </a:endParaRPr>
          </a:p>
        </p:txBody>
      </p:sp>
      <p:sp>
        <p:nvSpPr>
          <p:cNvPr id="38" name="Rectangle 37"/>
          <p:cNvSpPr/>
          <p:nvPr/>
        </p:nvSpPr>
        <p:spPr>
          <a:xfrm>
            <a:off x="2458243" y="4592881"/>
            <a:ext cx="9038054" cy="2012859"/>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Chính quyền thực dân sử dụng chính sách “</a:t>
            </a:r>
            <a:r>
              <a:rPr lang="vi-VN" sz="2400" b="1">
                <a:latin typeface="Times New Roman" panose="02020603050405020304" pitchFamily="18" charset="0"/>
                <a:cs typeface="Times New Roman" panose="02020603050405020304" pitchFamily="18" charset="0"/>
              </a:rPr>
              <a:t>chia để trị</a:t>
            </a:r>
            <a:r>
              <a:rPr lang="vi-VN" sz="2400">
                <a:latin typeface="Times New Roman" panose="02020603050405020304" pitchFamily="18" charset="0"/>
                <a:cs typeface="Times New Roman" panose="02020603050405020304" pitchFamily="18" charset="0"/>
              </a:rPr>
              <a:t>” ở một số nước Đông Nam Á. Chia rẻ khối đoàn kết dân tộc, chia rẻ, phân biệt sắc tộc giữa các dân tộc, tiếng nói, màu da…, tạo ra sự mâu thuẫn để chúng dễ bề cai trị.</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441" y="1056618"/>
            <a:ext cx="3567322" cy="2039380"/>
            <a:chOff x="1200538" y="1240400"/>
            <a:chExt cx="3567322" cy="2039380"/>
          </a:xfrm>
        </p:grpSpPr>
        <p:pic>
          <p:nvPicPr>
            <p:cNvPr id="44" name="Picture 43"/>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2902225" y="1240400"/>
              <a:ext cx="1865635" cy="2039380"/>
            </a:xfrm>
            <a:prstGeom prst="rect">
              <a:avLst/>
            </a:prstGeom>
          </p:spPr>
        </p:pic>
        <p:pic>
          <p:nvPicPr>
            <p:cNvPr id="45" name="Picture 44"/>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1200538" y="1240400"/>
              <a:ext cx="1873966" cy="2039380"/>
            </a:xfrm>
            <a:prstGeom prst="rect">
              <a:avLst/>
            </a:prstGeom>
          </p:spPr>
        </p:pic>
      </p:grpSp>
      <p:sp>
        <p:nvSpPr>
          <p:cNvPr id="47"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8"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0"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cặp đôi</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860952" y="176754"/>
            <a:ext cx="5359022" cy="6575159"/>
          </a:xfrm>
          <a:prstGeom prst="rect">
            <a:avLst/>
          </a:prstGeom>
        </p:spPr>
      </p:pic>
      <p:sp>
        <p:nvSpPr>
          <p:cNvPr id="6" name="Rectangle 5"/>
          <p:cNvSpPr/>
          <p:nvPr/>
        </p:nvSpPr>
        <p:spPr>
          <a:xfrm>
            <a:off x="318447" y="3159088"/>
            <a:ext cx="5330060" cy="3453253"/>
          </a:xfrm>
          <a:prstGeom prst="rect">
            <a:avLst/>
          </a:prstGeom>
        </p:spPr>
        <p:txBody>
          <a:bodyPr wrap="square">
            <a:spAutoFit/>
          </a:bodyPr>
          <a:lstStyle/>
          <a:p>
            <a:pPr algn="just">
              <a:lnSpc>
                <a:spcPct val="130000"/>
              </a:lnSpc>
            </a:pPr>
            <a:r>
              <a:rPr lang="en-US" sz="2400">
                <a:latin typeface="Times New Roman" panose="02020603050405020304" pitchFamily="18" charset="0"/>
                <a:cs typeface="Times New Roman" panose="02020603050405020304" pitchFamily="18" charset="0"/>
              </a:rPr>
              <a:t>T</a:t>
            </a:r>
            <a:r>
              <a:rPr lang="vi-VN" sz="2400">
                <a:latin typeface="Times New Roman" panose="02020603050405020304" pitchFamily="18" charset="0"/>
                <a:cs typeface="Times New Roman" panose="02020603050405020304" pitchFamily="18" charset="0"/>
              </a:rPr>
              <a:t>ìm hiểu sơ đồ hình 4.3</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để trả lời câu hỏi: Hãy trình bày những nét chính về tình hình chính trị, kinh tế, văn hóa, xã hội của các nước Đông Nam Á dưới ách đô hộ của thực dân phương Tây. Cặp đôi dãy 1 chính trị, cặp đôi dãy 2 kinh tế, cặp đôi dãy 3 văn hóa, cặp đôi dãy 4 xã hội</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p:cNvSpPr txBox="1"/>
          <p:nvPr/>
        </p:nvSpPr>
        <p:spPr>
          <a:xfrm>
            <a:off x="185304" y="892491"/>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3</a:t>
            </a:r>
            <a:endParaRPr lang="en-US" sz="1600" dirty="0">
              <a:solidFill>
                <a:srgbClr val="FFD268"/>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30281" y="830825"/>
            <a:ext cx="9829625" cy="1569660"/>
          </a:xfrm>
          <a:prstGeom prst="rect">
            <a:avLst/>
          </a:prstGeom>
          <a:noFill/>
        </p:spPr>
        <p:txBody>
          <a:bodyPr wrap="square" lIns="91440" tIns="45720" rIns="91440" bIns="45720">
            <a:spAutoFit/>
          </a:bodyPr>
          <a:lstStyle/>
          <a:p>
            <a:pPr algn="just"/>
            <a:r>
              <a:rPr lang="en-US" sz="3200" b="1" dirty="0">
                <a:ln w="0"/>
                <a:latin typeface="Times New Roman" panose="02020603050405020304" pitchFamily="18" charset="0"/>
                <a:cs typeface="Times New Roman" panose="02020603050405020304" pitchFamily="18" charset="0"/>
              </a:rPr>
              <a:t>Cu</a:t>
            </a:r>
            <a:r>
              <a:rPr lang="vi-VN" sz="3200" b="1" dirty="0">
                <a:ln w="0"/>
                <a:latin typeface="Times New Roman" panose="02020603050405020304" pitchFamily="18" charset="0"/>
                <a:cs typeface="Times New Roman" panose="02020603050405020304" pitchFamily="18" charset="0"/>
              </a:rPr>
              <a:t>ộc đấu tranh của nhân dân các nước Đông Nam Á chống thực dân phương Tây từ nửa sau thế kỉ XVI đến giữa thế kỉ XIX </a:t>
            </a:r>
            <a:endParaRPr lang="vi-VN" sz="3200" b="1" dirty="0">
              <a:ln w="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ṧ1ïḑè"/>
          <p:cNvSpPr/>
          <p:nvPr/>
        </p:nvSpPr>
        <p:spPr bwMode="auto">
          <a:xfrm>
            <a:off x="4576612" y="3150388"/>
            <a:ext cx="564348" cy="509659"/>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chemeClr val="bg1"/>
          </a:solidFill>
          <a:ln w="9525">
            <a:noFill/>
            <a:round/>
          </a:ln>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仓耳玄三M W05" panose="02020400000000000000" pitchFamily="18" charset="-122"/>
            </a:endParaRPr>
          </a:p>
        </p:txBody>
      </p:sp>
      <p:sp>
        <p:nvSpPr>
          <p:cNvPr id="37" name="íSľíḓe"/>
          <p:cNvSpPr/>
          <p:nvPr/>
        </p:nvSpPr>
        <p:spPr bwMode="auto">
          <a:xfrm>
            <a:off x="7068318" y="3194380"/>
            <a:ext cx="529792" cy="421673"/>
          </a:xfrm>
          <a:custGeom>
            <a:avLst/>
            <a:gdLst>
              <a:gd name="T0" fmla="*/ 669 w 937"/>
              <a:gd name="T1" fmla="*/ 37 h 747"/>
              <a:gd name="T2" fmla="*/ 588 w 937"/>
              <a:gd name="T3" fmla="*/ 0 h 747"/>
              <a:gd name="T4" fmla="*/ 487 w 937"/>
              <a:gd name="T5" fmla="*/ 30 h 747"/>
              <a:gd name="T6" fmla="*/ 399 w 937"/>
              <a:gd name="T7" fmla="*/ 16 h 747"/>
              <a:gd name="T8" fmla="*/ 0 w 937"/>
              <a:gd name="T9" fmla="*/ 187 h 747"/>
              <a:gd name="T10" fmla="*/ 348 w 937"/>
              <a:gd name="T11" fmla="*/ 746 h 747"/>
              <a:gd name="T12" fmla="*/ 449 w 937"/>
              <a:gd name="T13" fmla="*/ 717 h 747"/>
              <a:gd name="T14" fmla="*/ 937 w 937"/>
              <a:gd name="T15" fmla="*/ 559 h 747"/>
              <a:gd name="T16" fmla="*/ 456 w 937"/>
              <a:gd name="T17" fmla="*/ 45 h 747"/>
              <a:gd name="T18" fmla="*/ 473 w 937"/>
              <a:gd name="T19" fmla="*/ 50 h 747"/>
              <a:gd name="T20" fmla="*/ 475 w 937"/>
              <a:gd name="T21" fmla="*/ 54 h 747"/>
              <a:gd name="T22" fmla="*/ 478 w 937"/>
              <a:gd name="T23" fmla="*/ 60 h 747"/>
              <a:gd name="T24" fmla="*/ 510 w 937"/>
              <a:gd name="T25" fmla="*/ 127 h 747"/>
              <a:gd name="T26" fmla="*/ 554 w 937"/>
              <a:gd name="T27" fmla="*/ 219 h 747"/>
              <a:gd name="T28" fmla="*/ 711 w 937"/>
              <a:gd name="T29" fmla="*/ 548 h 747"/>
              <a:gd name="T30" fmla="*/ 498 w 937"/>
              <a:gd name="T31" fmla="*/ 650 h 747"/>
              <a:gd name="T32" fmla="*/ 482 w 937"/>
              <a:gd name="T33" fmla="*/ 658 h 747"/>
              <a:gd name="T34" fmla="*/ 438 w 937"/>
              <a:gd name="T35" fmla="*/ 679 h 747"/>
              <a:gd name="T36" fmla="*/ 432 w 937"/>
              <a:gd name="T37" fmla="*/ 681 h 747"/>
              <a:gd name="T38" fmla="*/ 349 w 937"/>
              <a:gd name="T39" fmla="*/ 721 h 747"/>
              <a:gd name="T40" fmla="*/ 334 w 937"/>
              <a:gd name="T41" fmla="*/ 716 h 747"/>
              <a:gd name="T42" fmla="*/ 326 w 937"/>
              <a:gd name="T43" fmla="*/ 713 h 747"/>
              <a:gd name="T44" fmla="*/ 291 w 937"/>
              <a:gd name="T45" fmla="*/ 702 h 747"/>
              <a:gd name="T46" fmla="*/ 319 w 937"/>
              <a:gd name="T47" fmla="*/ 685 h 747"/>
              <a:gd name="T48" fmla="*/ 413 w 937"/>
              <a:gd name="T49" fmla="*/ 640 h 747"/>
              <a:gd name="T50" fmla="*/ 418 w 937"/>
              <a:gd name="T51" fmla="*/ 637 h 747"/>
              <a:gd name="T52" fmla="*/ 484 w 937"/>
              <a:gd name="T53" fmla="*/ 606 h 747"/>
              <a:gd name="T54" fmla="*/ 491 w 937"/>
              <a:gd name="T55" fmla="*/ 603 h 747"/>
              <a:gd name="T56" fmla="*/ 645 w 937"/>
              <a:gd name="T57" fmla="*/ 529 h 747"/>
              <a:gd name="T58" fmla="*/ 539 w 937"/>
              <a:gd name="T59" fmla="*/ 309 h 747"/>
              <a:gd name="T60" fmla="*/ 463 w 937"/>
              <a:gd name="T61" fmla="*/ 149 h 747"/>
              <a:gd name="T62" fmla="*/ 431 w 937"/>
              <a:gd name="T63" fmla="*/ 82 h 747"/>
              <a:gd name="T64" fmla="*/ 428 w 937"/>
              <a:gd name="T65" fmla="*/ 76 h 747"/>
              <a:gd name="T66" fmla="*/ 421 w 937"/>
              <a:gd name="T67" fmla="*/ 62 h 747"/>
              <a:gd name="T68" fmla="*/ 456 w 937"/>
              <a:gd name="T69" fmla="*/ 45 h 747"/>
              <a:gd name="T70" fmla="*/ 652 w 937"/>
              <a:gd name="T71" fmla="*/ 45 h 747"/>
              <a:gd name="T72" fmla="*/ 669 w 937"/>
              <a:gd name="T73" fmla="*/ 51 h 747"/>
              <a:gd name="T74" fmla="*/ 546 w 937"/>
              <a:gd name="T75" fmla="*/ 721 h 747"/>
              <a:gd name="T76" fmla="*/ 544 w 937"/>
              <a:gd name="T77" fmla="*/ 721 h 747"/>
              <a:gd name="T78" fmla="*/ 526 w 937"/>
              <a:gd name="T79" fmla="*/ 715 h 747"/>
              <a:gd name="T80" fmla="*/ 492 w 937"/>
              <a:gd name="T81" fmla="*/ 703 h 747"/>
              <a:gd name="T82" fmla="*/ 484 w 937"/>
              <a:gd name="T83" fmla="*/ 700 h 747"/>
              <a:gd name="T84" fmla="*/ 527 w 937"/>
              <a:gd name="T85" fmla="*/ 680 h 747"/>
              <a:gd name="T86" fmla="*/ 623 w 937"/>
              <a:gd name="T87" fmla="*/ 73 h 747"/>
              <a:gd name="T88" fmla="*/ 603 w 937"/>
              <a:gd name="T89" fmla="*/ 3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7" h="747">
                <a:moveTo>
                  <a:pt x="684" y="30"/>
                </a:moveTo>
                <a:lnTo>
                  <a:pt x="669" y="37"/>
                </a:lnTo>
                <a:lnTo>
                  <a:pt x="596" y="16"/>
                </a:lnTo>
                <a:lnTo>
                  <a:pt x="588" y="0"/>
                </a:lnTo>
                <a:lnTo>
                  <a:pt x="494" y="45"/>
                </a:lnTo>
                <a:lnTo>
                  <a:pt x="487" y="30"/>
                </a:lnTo>
                <a:lnTo>
                  <a:pt x="473" y="37"/>
                </a:lnTo>
                <a:lnTo>
                  <a:pt x="399" y="16"/>
                </a:lnTo>
                <a:lnTo>
                  <a:pt x="392" y="0"/>
                </a:lnTo>
                <a:lnTo>
                  <a:pt x="0" y="187"/>
                </a:lnTo>
                <a:lnTo>
                  <a:pt x="253" y="717"/>
                </a:lnTo>
                <a:lnTo>
                  <a:pt x="348" y="746"/>
                </a:lnTo>
                <a:lnTo>
                  <a:pt x="442" y="702"/>
                </a:lnTo>
                <a:lnTo>
                  <a:pt x="449" y="717"/>
                </a:lnTo>
                <a:lnTo>
                  <a:pt x="545" y="747"/>
                </a:lnTo>
                <a:lnTo>
                  <a:pt x="937" y="559"/>
                </a:lnTo>
                <a:lnTo>
                  <a:pt x="684" y="30"/>
                </a:lnTo>
                <a:close/>
                <a:moveTo>
                  <a:pt x="456" y="45"/>
                </a:moveTo>
                <a:lnTo>
                  <a:pt x="456" y="45"/>
                </a:lnTo>
                <a:lnTo>
                  <a:pt x="473" y="50"/>
                </a:lnTo>
                <a:lnTo>
                  <a:pt x="473" y="51"/>
                </a:lnTo>
                <a:lnTo>
                  <a:pt x="475" y="54"/>
                </a:lnTo>
                <a:lnTo>
                  <a:pt x="476" y="57"/>
                </a:lnTo>
                <a:lnTo>
                  <a:pt x="478" y="60"/>
                </a:lnTo>
                <a:lnTo>
                  <a:pt x="504" y="116"/>
                </a:lnTo>
                <a:lnTo>
                  <a:pt x="510" y="127"/>
                </a:lnTo>
                <a:lnTo>
                  <a:pt x="549" y="210"/>
                </a:lnTo>
                <a:lnTo>
                  <a:pt x="554" y="219"/>
                </a:lnTo>
                <a:lnTo>
                  <a:pt x="559" y="229"/>
                </a:lnTo>
                <a:lnTo>
                  <a:pt x="711" y="548"/>
                </a:lnTo>
                <a:lnTo>
                  <a:pt x="510" y="644"/>
                </a:lnTo>
                <a:lnTo>
                  <a:pt x="498" y="650"/>
                </a:lnTo>
                <a:lnTo>
                  <a:pt x="489" y="654"/>
                </a:lnTo>
                <a:lnTo>
                  <a:pt x="482" y="658"/>
                </a:lnTo>
                <a:lnTo>
                  <a:pt x="475" y="661"/>
                </a:lnTo>
                <a:lnTo>
                  <a:pt x="438" y="679"/>
                </a:lnTo>
                <a:lnTo>
                  <a:pt x="435" y="680"/>
                </a:lnTo>
                <a:lnTo>
                  <a:pt x="432" y="681"/>
                </a:lnTo>
                <a:lnTo>
                  <a:pt x="350" y="721"/>
                </a:lnTo>
                <a:lnTo>
                  <a:pt x="349" y="721"/>
                </a:lnTo>
                <a:lnTo>
                  <a:pt x="348" y="721"/>
                </a:lnTo>
                <a:lnTo>
                  <a:pt x="334" y="716"/>
                </a:lnTo>
                <a:lnTo>
                  <a:pt x="330" y="715"/>
                </a:lnTo>
                <a:lnTo>
                  <a:pt x="326" y="713"/>
                </a:lnTo>
                <a:lnTo>
                  <a:pt x="296" y="703"/>
                </a:lnTo>
                <a:lnTo>
                  <a:pt x="291" y="702"/>
                </a:lnTo>
                <a:lnTo>
                  <a:pt x="287" y="700"/>
                </a:lnTo>
                <a:lnTo>
                  <a:pt x="319" y="685"/>
                </a:lnTo>
                <a:lnTo>
                  <a:pt x="330" y="680"/>
                </a:lnTo>
                <a:lnTo>
                  <a:pt x="413" y="640"/>
                </a:lnTo>
                <a:lnTo>
                  <a:pt x="416" y="639"/>
                </a:lnTo>
                <a:lnTo>
                  <a:pt x="418" y="637"/>
                </a:lnTo>
                <a:lnTo>
                  <a:pt x="479" y="609"/>
                </a:lnTo>
                <a:lnTo>
                  <a:pt x="484" y="606"/>
                </a:lnTo>
                <a:lnTo>
                  <a:pt x="490" y="603"/>
                </a:lnTo>
                <a:lnTo>
                  <a:pt x="491" y="603"/>
                </a:lnTo>
                <a:lnTo>
                  <a:pt x="498" y="599"/>
                </a:lnTo>
                <a:lnTo>
                  <a:pt x="645" y="529"/>
                </a:lnTo>
                <a:lnTo>
                  <a:pt x="544" y="318"/>
                </a:lnTo>
                <a:lnTo>
                  <a:pt x="539" y="309"/>
                </a:lnTo>
                <a:lnTo>
                  <a:pt x="535" y="299"/>
                </a:lnTo>
                <a:lnTo>
                  <a:pt x="463" y="149"/>
                </a:lnTo>
                <a:lnTo>
                  <a:pt x="458" y="138"/>
                </a:lnTo>
                <a:lnTo>
                  <a:pt x="431" y="82"/>
                </a:lnTo>
                <a:lnTo>
                  <a:pt x="430" y="79"/>
                </a:lnTo>
                <a:lnTo>
                  <a:pt x="428" y="76"/>
                </a:lnTo>
                <a:lnTo>
                  <a:pt x="427" y="73"/>
                </a:lnTo>
                <a:lnTo>
                  <a:pt x="421" y="62"/>
                </a:lnTo>
                <a:lnTo>
                  <a:pt x="407" y="31"/>
                </a:lnTo>
                <a:lnTo>
                  <a:pt x="456" y="45"/>
                </a:lnTo>
                <a:close/>
                <a:moveTo>
                  <a:pt x="652" y="45"/>
                </a:moveTo>
                <a:lnTo>
                  <a:pt x="652" y="45"/>
                </a:lnTo>
                <a:lnTo>
                  <a:pt x="669" y="50"/>
                </a:lnTo>
                <a:lnTo>
                  <a:pt x="669" y="51"/>
                </a:lnTo>
                <a:lnTo>
                  <a:pt x="907" y="548"/>
                </a:lnTo>
                <a:lnTo>
                  <a:pt x="546" y="721"/>
                </a:lnTo>
                <a:lnTo>
                  <a:pt x="546" y="720"/>
                </a:lnTo>
                <a:lnTo>
                  <a:pt x="544" y="721"/>
                </a:lnTo>
                <a:lnTo>
                  <a:pt x="530" y="716"/>
                </a:lnTo>
                <a:lnTo>
                  <a:pt x="526" y="715"/>
                </a:lnTo>
                <a:lnTo>
                  <a:pt x="522" y="713"/>
                </a:lnTo>
                <a:lnTo>
                  <a:pt x="492" y="703"/>
                </a:lnTo>
                <a:lnTo>
                  <a:pt x="488" y="702"/>
                </a:lnTo>
                <a:lnTo>
                  <a:pt x="484" y="700"/>
                </a:lnTo>
                <a:lnTo>
                  <a:pt x="515" y="685"/>
                </a:lnTo>
                <a:lnTo>
                  <a:pt x="527" y="680"/>
                </a:lnTo>
                <a:lnTo>
                  <a:pt x="841" y="529"/>
                </a:lnTo>
                <a:lnTo>
                  <a:pt x="623" y="73"/>
                </a:lnTo>
                <a:lnTo>
                  <a:pt x="618" y="62"/>
                </a:lnTo>
                <a:lnTo>
                  <a:pt x="603" y="31"/>
                </a:lnTo>
                <a:lnTo>
                  <a:pt x="652" y="45"/>
                </a:lnTo>
                <a:close/>
              </a:path>
            </a:pathLst>
          </a:custGeom>
          <a:solidFill>
            <a:schemeClr val="bg1"/>
          </a:solidFill>
          <a:ln w="9525">
            <a:noFill/>
            <a:round/>
          </a:ln>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仓耳玄三M W05" panose="02020400000000000000" pitchFamily="18" charset="-122"/>
            </a:endParaRPr>
          </a:p>
        </p:txBody>
      </p:sp>
      <p:sp>
        <p:nvSpPr>
          <p:cNvPr id="23"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0"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1"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2"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3"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nhóm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4"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45" name="Picture 44"/>
          <p:cNvPicPr>
            <a:picLocks noChangeAspect="1"/>
          </p:cNvPicPr>
          <p:nvPr/>
        </p:nvPicPr>
        <p:blipFill>
          <a:blip r:embed="rId1"/>
          <a:stretch>
            <a:fillRect/>
          </a:stretch>
        </p:blipFill>
        <p:spPr>
          <a:xfrm>
            <a:off x="7068318" y="114171"/>
            <a:ext cx="3063092" cy="1844294"/>
          </a:xfrm>
          <a:prstGeom prst="rect">
            <a:avLst/>
          </a:prstGeom>
        </p:spPr>
      </p:pic>
      <p:sp>
        <p:nvSpPr>
          <p:cNvPr id="2" name="Rectangle 1"/>
          <p:cNvSpPr/>
          <p:nvPr/>
        </p:nvSpPr>
        <p:spPr>
          <a:xfrm>
            <a:off x="492717" y="1590757"/>
            <a:ext cx="6953529" cy="1165063"/>
          </a:xfrm>
          <a:prstGeom prst="rect">
            <a:avLst/>
          </a:prstGeom>
        </p:spPr>
        <p:txBody>
          <a:bodyPr wrap="square">
            <a:spAutoFit/>
          </a:bodyPr>
          <a:lstStyle/>
          <a:p>
            <a:pPr algn="just">
              <a:lnSpc>
                <a:spcPct val="130000"/>
              </a:lnSpc>
            </a:pPr>
            <a:r>
              <a:rPr lang="en-US" sz="2800" dirty="0">
                <a:latin typeface="Times New Roman" panose="02020603050405020304" pitchFamily="18" charset="0"/>
                <a:ea typeface="Arial" panose="020B0604020202020204" pitchFamily="34" charset="0"/>
              </a:rPr>
              <a:t>6 </a:t>
            </a:r>
            <a:r>
              <a:rPr lang="en-US" sz="2800" dirty="0" err="1">
                <a:latin typeface="Times New Roman" panose="02020603050405020304" pitchFamily="18" charset="0"/>
                <a:ea typeface="Arial" panose="020B0604020202020204" pitchFamily="34" charset="0"/>
              </a:rPr>
              <a:t>nhóm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tìm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hiểu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thông</a:t>
            </a:r>
            <a:r>
              <a:rPr lang="en-US" sz="2800" dirty="0">
                <a:latin typeface="Times New Roman" panose="02020603050405020304" pitchFamily="18" charset="0"/>
                <a:ea typeface="Arial" panose="020B0604020202020204" pitchFamily="34" charset="0"/>
              </a:rPr>
              <a:t> tin </a:t>
            </a:r>
            <a:r>
              <a:rPr lang="en-US" sz="2800" dirty="0" err="1">
                <a:latin typeface="Times New Roman" panose="02020603050405020304" pitchFamily="18" charset="0"/>
                <a:ea typeface="Arial" panose="020B0604020202020204" pitchFamily="34" charset="0"/>
              </a:rPr>
              <a:t>mục</a:t>
            </a:r>
            <a:r>
              <a:rPr lang="en-US" sz="2800" dirty="0">
                <a:latin typeface="Times New Roman" panose="02020603050405020304" pitchFamily="18" charset="0"/>
                <a:ea typeface="Arial" panose="020B0604020202020204" pitchFamily="34" charset="0"/>
              </a:rPr>
              <a:t> 3,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sát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hình</a:t>
            </a:r>
            <a:r>
              <a:rPr lang="en-US" sz="2800" dirty="0">
                <a:latin typeface="Times New Roman" panose="02020603050405020304" pitchFamily="18" charset="0"/>
                <a:ea typeface="Arial" panose="020B0604020202020204" pitchFamily="34" charset="0"/>
              </a:rPr>
              <a:t> 4.4, </a:t>
            </a:r>
            <a:r>
              <a:rPr lang="en-US" sz="2800" dirty="0" err="1">
                <a:latin typeface="Times New Roman" panose="02020603050405020304" pitchFamily="18" charset="0"/>
                <a:ea typeface="Arial" panose="020B0604020202020204" pitchFamily="34" charset="0"/>
              </a:rPr>
              <a:t>thảo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luận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để</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hoàn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thành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phiếu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a:t>
            </a:r>
            <a:endParaRPr lang="en-US" sz="2800" dirty="0"/>
          </a:p>
        </p:txBody>
      </p:sp>
      <p:graphicFrame>
        <p:nvGraphicFramePr>
          <p:cNvPr id="3" name="Table 2"/>
          <p:cNvGraphicFramePr>
            <a:graphicFrameLocks noGrp="1"/>
          </p:cNvGraphicFramePr>
          <p:nvPr/>
        </p:nvGraphicFramePr>
        <p:xfrm>
          <a:off x="220985" y="3021466"/>
          <a:ext cx="7816109" cy="2671919"/>
        </p:xfrm>
        <a:graphic>
          <a:graphicData uri="http://schemas.openxmlformats.org/drawingml/2006/table">
            <a:tbl>
              <a:tblPr firstRow="1" firstCol="1" bandRow="1"/>
              <a:tblGrid>
                <a:gridCol w="1685769"/>
                <a:gridCol w="2515494"/>
                <a:gridCol w="1823733"/>
                <a:gridCol w="1791113"/>
              </a:tblGrid>
              <a:tr h="1068767">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trào</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Lãnh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đạo</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quả</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534384">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2"/>
          <a:stretch>
            <a:fillRect/>
          </a:stretch>
        </p:blipFill>
        <p:spPr>
          <a:xfrm>
            <a:off x="8037094" y="2467670"/>
            <a:ext cx="4087447" cy="34913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3" grpId="0" animBg="1"/>
      <p:bldP spid="40" grpId="0" animBg="1"/>
      <p:bldP spid="41" grpId="0" animBg="1"/>
      <p:bldP spid="42" grpId="0" animBg="1"/>
      <p:bldP spid="43" grpId="0"/>
      <p:bldP spid="4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8295" y="1537120"/>
          <a:ext cx="11635409" cy="4491992"/>
        </p:xfrm>
        <a:graphic>
          <a:graphicData uri="http://schemas.openxmlformats.org/drawingml/2006/table">
            <a:tbl>
              <a:tblPr firstRow="1" firstCol="1" bandRow="1"/>
              <a:tblGrid>
                <a:gridCol w="1770606"/>
                <a:gridCol w="5965621"/>
                <a:gridCol w="2336120"/>
                <a:gridCol w="1563062"/>
              </a:tblGrid>
              <a:tr h="0">
                <a:tc>
                  <a:txBody>
                    <a:bodyPr/>
                    <a:lstStyle/>
                    <a:p>
                      <a:pPr algn="ctr">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Tên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nước</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Tên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trào</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Lãnh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đạo</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Kết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quả</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i="1" dirty="0">
                          <a:effectLst/>
                          <a:latin typeface="Times New Roman" panose="02020603050405020304" pitchFamily="18" charset="0"/>
                          <a:cs typeface="Times New Roman" panose="02020603050405020304" pitchFamily="18" charset="0"/>
                        </a:rPr>
                        <a:t>In-</a:t>
                      </a:r>
                      <a:r>
                        <a:rPr lang="en-US" sz="2400" i="1" dirty="0" err="1">
                          <a:effectLst/>
                          <a:latin typeface="Times New Roman" panose="02020603050405020304" pitchFamily="18" charset="0"/>
                          <a:cs typeface="Times New Roman" panose="02020603050405020304" pitchFamily="18" charset="0"/>
                        </a:rPr>
                        <a:t>đô</a:t>
                      </a:r>
                      <a:r>
                        <a:rPr lang="en-US" sz="2400" i="1" dirty="0">
                          <a:effectLst/>
                          <a:latin typeface="Times New Roman" panose="02020603050405020304" pitchFamily="18" charset="0"/>
                          <a:cs typeface="Times New Roman" panose="02020603050405020304" pitchFamily="18" charset="0"/>
                        </a:rPr>
                        <a:t>-</a:t>
                      </a:r>
                      <a:r>
                        <a:rPr lang="en-US" sz="2400" i="1" dirty="0" err="1">
                          <a:effectLst/>
                          <a:latin typeface="Times New Roman" panose="02020603050405020304" pitchFamily="18" charset="0"/>
                          <a:cs typeface="Times New Roman" panose="02020603050405020304" pitchFamily="18" charset="0"/>
                        </a:rPr>
                        <a:t>nê</a:t>
                      </a:r>
                      <a:r>
                        <a:rPr lang="en-US" sz="2400" i="1" dirty="0">
                          <a:effectLst/>
                          <a:latin typeface="Times New Roman" panose="02020603050405020304" pitchFamily="18" charset="0"/>
                          <a:cs typeface="Times New Roman" panose="02020603050405020304" pitchFamily="18" charset="0"/>
                        </a:rPr>
                        <a:t>-xi-a</a:t>
                      </a:r>
                      <a:endParaRPr lang="en-US" sz="2400" i="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Tơ-ru-nô-Giê-giô</a:t>
                      </a:r>
                      <a:r>
                        <a:rPr lang="en-US" sz="2400" dirty="0">
                          <a:effectLst/>
                          <a:latin typeface="Times New Roman" panose="02020603050405020304" pitchFamily="18" charset="0"/>
                          <a:cs typeface="Times New Roman" panose="02020603050405020304" pitchFamily="18" charset="0"/>
                        </a:rPr>
                        <a:t> (1675)</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a:t>
                      </a:r>
                      <a:r>
                        <a:rPr lang="en-US" sz="2400" dirty="0">
                          <a:effectLst/>
                          <a:latin typeface="Times New Roman" panose="02020603050405020304" pitchFamily="18" charset="0"/>
                          <a:cs typeface="Times New Roman" panose="02020603050405020304" pitchFamily="18" charset="0"/>
                        </a:rPr>
                        <a:t>-ra-Pa-</a:t>
                      </a:r>
                      <a:r>
                        <a:rPr lang="en-US" sz="2400" dirty="0" err="1">
                          <a:effectLst/>
                          <a:latin typeface="Times New Roman" panose="02020603050405020304" pitchFamily="18" charset="0"/>
                          <a:cs typeface="Times New Roman" panose="02020603050405020304" pitchFamily="18" charset="0"/>
                        </a:rPr>
                        <a:t>tít</a:t>
                      </a:r>
                      <a:r>
                        <a:rPr lang="en-US" sz="2400" dirty="0">
                          <a:effectLst/>
                          <a:latin typeface="Times New Roman" panose="02020603050405020304" pitchFamily="18" charset="0"/>
                          <a:cs typeface="Times New Roman" panose="02020603050405020304" pitchFamily="18" charset="0"/>
                        </a:rPr>
                        <a:t> (1683-1719)</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Đi-pô-nê-gô-rô</a:t>
                      </a:r>
                      <a:r>
                        <a:rPr lang="en-US" sz="2400" dirty="0">
                          <a:effectLst/>
                          <a:latin typeface="Times New Roman" panose="02020603050405020304" pitchFamily="18" charset="0"/>
                          <a:cs typeface="Times New Roman" panose="02020603050405020304" pitchFamily="18" charset="0"/>
                        </a:rPr>
                        <a:t> (1825-1830) </a:t>
                      </a:r>
                      <a:r>
                        <a:rPr lang="en-US" sz="2400" dirty="0" err="1">
                          <a:effectLst/>
                          <a:latin typeface="Times New Roman" panose="02020603050405020304" pitchFamily="18" charset="0"/>
                          <a:cs typeface="Times New Roman" panose="02020603050405020304" pitchFamily="18" charset="0"/>
                        </a:rPr>
                        <a:t>chống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a:t>
                      </a:r>
                      <a:r>
                        <a:rPr lang="en-US" sz="2400" dirty="0">
                          <a:effectLst/>
                          <a:latin typeface="Times New Roman" panose="02020603050405020304" pitchFamily="18" charset="0"/>
                          <a:cs typeface="Times New Roman" panose="02020603050405020304" pitchFamily="18" charset="0"/>
                        </a:rPr>
                        <a:t> Lan</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Thất bại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i="1" dirty="0">
                          <a:effectLst/>
                          <a:latin typeface="Times New Roman" panose="02020603050405020304" pitchFamily="18" charset="0"/>
                          <a:cs typeface="Times New Roman" panose="02020603050405020304" pitchFamily="18" charset="0"/>
                        </a:rPr>
                        <a:t>Phi-lip-pin</a:t>
                      </a:r>
                      <a:endParaRPr lang="en-US" sz="2400" i="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Mác</a:t>
                      </a:r>
                      <a:r>
                        <a:rPr lang="en-US" sz="2400" dirty="0">
                          <a:effectLst/>
                          <a:latin typeface="Times New Roman" panose="02020603050405020304" pitchFamily="18" charset="0"/>
                          <a:cs typeface="Times New Roman" panose="02020603050405020304" pitchFamily="18" charset="0"/>
                        </a:rPr>
                        <a:t>-tan (1521); </a:t>
                      </a:r>
                      <a:endParaRPr lang="en-US" sz="2400" dirty="0">
                        <a:effectLst/>
                        <a:latin typeface="Times New Roman" panose="02020603050405020304" pitchFamily="18" charset="0"/>
                        <a:cs typeface="Times New Roman" panose="02020603050405020304" pitchFamily="18" charset="0"/>
                      </a:endParaRPr>
                    </a:p>
                    <a:p>
                      <a:pPr marL="342900" indent="-342900" algn="just">
                        <a:lnSpc>
                          <a:spcPct val="115000"/>
                        </a:lnSpc>
                        <a:spcAft>
                          <a:spcPts val="0"/>
                        </a:spcAft>
                        <a:buFontTx/>
                        <a:buChar char="-"/>
                      </a:pP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Nô-va-lét</a:t>
                      </a:r>
                      <a:r>
                        <a:rPr lang="en-US" sz="2400" dirty="0">
                          <a:effectLst/>
                          <a:latin typeface="Times New Roman" panose="02020603050405020304" pitchFamily="18" charset="0"/>
                          <a:cs typeface="Times New Roman" panose="02020603050405020304" pitchFamily="18" charset="0"/>
                        </a:rPr>
                        <a:t> (1823), </a:t>
                      </a:r>
                      <a:endParaRPr lang="en-US" sz="2400" dirty="0">
                        <a:effectLst/>
                        <a:latin typeface="Times New Roman" panose="02020603050405020304" pitchFamily="18" charset="0"/>
                        <a:cs typeface="Times New Roman" panose="02020603050405020304" pitchFamily="18" charset="0"/>
                      </a:endParaRPr>
                    </a:p>
                    <a:p>
                      <a:pPr marL="0" indent="0" algn="just">
                        <a:lnSpc>
                          <a:spcPct val="115000"/>
                        </a:lnSpc>
                        <a:spcAft>
                          <a:spcPts val="0"/>
                        </a:spcAft>
                        <a:buFontTx/>
                        <a:buNone/>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Khơ-rút-xơ</a:t>
                      </a:r>
                      <a:r>
                        <a:rPr lang="en-US" sz="2400" dirty="0">
                          <a:effectLst/>
                          <a:latin typeface="Times New Roman" panose="02020603050405020304" pitchFamily="18" charset="0"/>
                          <a:cs typeface="Times New Roman" panose="02020603050405020304" pitchFamily="18" charset="0"/>
                        </a:rPr>
                        <a:t> (1844)</a:t>
                      </a:r>
                      <a:r>
                        <a:rPr lang="en-US" sz="2400" baseline="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cs typeface="Times New Roman" panose="02020603050405020304" pitchFamily="18" charset="0"/>
                        </a:rPr>
                        <a:t>Nha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La-pu-la-pu</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Nô-va-lét</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Khơ-rút-xơ</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Thất bại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i="1" dirty="0" err="1">
                          <a:effectLst/>
                          <a:latin typeface="Times New Roman" panose="02020603050405020304" pitchFamily="18" charset="0"/>
                          <a:cs typeface="Times New Roman" panose="02020603050405020304" pitchFamily="18" charset="0"/>
                        </a:rPr>
                        <a:t>Miến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Điện</a:t>
                      </a:r>
                      <a:endParaRPr lang="en-US" sz="2400" i="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Quân đội Miến Điện (1824-1826)</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Tướng Bun-đu-la</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bại</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
        <p:nvSpPr>
          <p:cNvPr id="32" name="Rectangle 31"/>
          <p:cNvSpPr/>
          <p:nvPr/>
        </p:nvSpPr>
        <p:spPr>
          <a:xfrm>
            <a:off x="1010938" y="52416"/>
            <a:ext cx="10828136" cy="1156727"/>
          </a:xfrm>
          <a:prstGeom prst="rect">
            <a:avLst/>
          </a:prstGeom>
          <a:noFill/>
        </p:spPr>
        <p:txBody>
          <a:bodyPr wrap="square" lIns="91440" tIns="45720" rIns="91440" bIns="45720">
            <a:spAutoFit/>
          </a:bodyPr>
          <a:lstStyle/>
          <a:p>
            <a:pPr algn="just">
              <a:lnSpc>
                <a:spcPct val="130000"/>
              </a:lnSpc>
            </a:pPr>
            <a:r>
              <a:rPr lang="en-US" sz="2800" b="1" dirty="0">
                <a:ln w="0"/>
                <a:latin typeface="Times New Roman" panose="02020603050405020304" pitchFamily="18" charset="0"/>
                <a:cs typeface="Times New Roman" panose="02020603050405020304" pitchFamily="18" charset="0"/>
              </a:rPr>
              <a:t>3. </a:t>
            </a:r>
            <a:r>
              <a:rPr lang="vi-VN" sz="2800" b="1" dirty="0">
                <a:ln w="0"/>
                <a:latin typeface="Times New Roman" panose="02020603050405020304" pitchFamily="18" charset="0"/>
                <a:cs typeface="Times New Roman" panose="02020603050405020304" pitchFamily="18" charset="0"/>
              </a:rPr>
              <a:t>Cuộc đấu tranh của nhân dân các nước Đông Nam Á chống thực dân phương Tây từ nửa sau thế kỉ XVI đến giữa thế kỉ XIX </a:t>
            </a:r>
            <a:endParaRPr lang="vi-VN" sz="2800" b="1" dirty="0">
              <a:ln w="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1"/>
          <a:stretch>
            <a:fillRect/>
          </a:stretch>
        </p:blipFill>
        <p:spPr>
          <a:xfrm>
            <a:off x="-55862" y="-116535"/>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1"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2"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3"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4"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Thảo luận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5"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8" name="Rectangle 37"/>
          <p:cNvSpPr/>
          <p:nvPr/>
        </p:nvSpPr>
        <p:spPr>
          <a:xfrm>
            <a:off x="3258453" y="2213235"/>
            <a:ext cx="7181428" cy="1948995"/>
          </a:xfrm>
          <a:prstGeom prst="rect">
            <a:avLst/>
          </a:prstGeom>
        </p:spPr>
        <p:txBody>
          <a:bodyPr wrap="square">
            <a:spAutoFit/>
          </a:bodyPr>
          <a:lstStyle/>
          <a:p>
            <a:pPr algn="just">
              <a:lnSpc>
                <a:spcPct val="130000"/>
              </a:lnSpc>
            </a:pPr>
            <a:r>
              <a:rPr lang="vi-VN" sz="3200" dirty="0">
                <a:latin typeface="Times New Roman" panose="02020603050405020304" pitchFamily="18" charset="0"/>
                <a:cs typeface="Times New Roman" panose="02020603050405020304" pitchFamily="18" charset="0"/>
              </a:rPr>
              <a:t>Em có nhận xét gì về phong trào đấu tranh của nhân dân các nước Đông Nam Á từ nửa sau thế kỉ XVI đến giữa thế kỉ XIX?</a:t>
            </a:r>
            <a:endParaRPr lang="en-US" sz="32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369918" y="1286491"/>
            <a:ext cx="2119541" cy="1218463"/>
            <a:chOff x="1200538" y="1240400"/>
            <a:chExt cx="3567322" cy="2039380"/>
          </a:xfrm>
        </p:grpSpPr>
        <p:pic>
          <p:nvPicPr>
            <p:cNvPr id="13" name="Picture 12"/>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2902225" y="1240400"/>
              <a:ext cx="1865635" cy="2039380"/>
            </a:xfrm>
            <a:prstGeom prst="rect">
              <a:avLst/>
            </a:prstGeom>
          </p:spPr>
        </p:pic>
        <p:pic>
          <p:nvPicPr>
            <p:cNvPr id="14" name="Picture 13"/>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1200538" y="1240400"/>
              <a:ext cx="1873966" cy="203938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p:cNvSpPr txBox="1"/>
          <p:nvPr/>
        </p:nvSpPr>
        <p:spPr>
          <a:xfrm>
            <a:off x="1279442" y="1015039"/>
            <a:ext cx="774646" cy="160075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4</a:t>
            </a:r>
            <a:endParaRPr lang="en-US" sz="1600" dirty="0">
              <a:solidFill>
                <a:srgbClr val="FFD268"/>
              </a:solidFill>
              <a:latin typeface="Times New Roman" panose="02020603050405020304" pitchFamily="18" charset="0"/>
              <a:cs typeface="Times New Roman" panose="02020603050405020304" pitchFamily="18" charset="0"/>
            </a:endParaRPr>
          </a:p>
        </p:txBody>
      </p:sp>
      <p:sp>
        <p:nvSpPr>
          <p:cNvPr id="8" name="Rectangle 7"/>
          <p:cNvSpPr/>
          <p:nvPr/>
        </p:nvSpPr>
        <p:spPr>
          <a:xfrm>
            <a:off x="2613726" y="1506501"/>
            <a:ext cx="7312152" cy="923330"/>
          </a:xfrm>
          <a:prstGeom prst="rect">
            <a:avLst/>
          </a:prstGeom>
          <a:noFill/>
        </p:spPr>
        <p:txBody>
          <a:bodyPr wrap="square" lIns="91440" tIns="45720" rIns="91440" bIns="45720">
            <a:spAutoFit/>
          </a:bodyPr>
          <a:lstStyle/>
          <a:p>
            <a:pPr algn="ctr"/>
            <a:r>
              <a:rPr lang="en-US" sz="5400" b="1" dirty="0" err="1">
                <a:ln w="0"/>
                <a:latin typeface="Times New Roman" panose="02020603050405020304" pitchFamily="18" charset="0"/>
                <a:cs typeface="Times New Roman" panose="02020603050405020304" pitchFamily="18" charset="0"/>
              </a:rPr>
              <a:t>Luyện</a:t>
            </a:r>
            <a:r>
              <a:rPr lang="en-US" sz="5400" b="1" dirty="0">
                <a:ln w="0"/>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tập</a:t>
            </a:r>
            <a:r>
              <a:rPr lang="en-US" sz="5400" b="1" dirty="0">
                <a:ln w="0"/>
                <a:latin typeface="Times New Roman" panose="02020603050405020304" pitchFamily="18" charset="0"/>
                <a:cs typeface="Times New Roman" panose="02020603050405020304" pitchFamily="18" charset="0"/>
              </a:rPr>
              <a:t> – </a:t>
            </a:r>
            <a:r>
              <a:rPr lang="en-US" sz="5400" b="1" dirty="0" err="1">
                <a:ln w="0"/>
                <a:latin typeface="Times New Roman" panose="02020603050405020304" pitchFamily="18" charset="0"/>
                <a:cs typeface="Times New Roman" panose="02020603050405020304" pitchFamily="18" charset="0"/>
              </a:rPr>
              <a:t>Vận</a:t>
            </a:r>
            <a:r>
              <a:rPr lang="en-US" sz="5400" b="1" dirty="0">
                <a:ln w="0"/>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dụng</a:t>
            </a:r>
            <a:endParaRPr lang="vi-VN" sz="5400" b="1" dirty="0">
              <a:ln w="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srcRect l="19303" t="-1843" r="18817"/>
          <a:stretch>
            <a:fillRect/>
          </a:stretch>
        </p:blipFill>
        <p:spPr>
          <a:xfrm>
            <a:off x="0" y="1430083"/>
            <a:ext cx="2061024" cy="2832401"/>
          </a:xfrm>
          <a:prstGeom prst="rect">
            <a:avLst/>
          </a:prstGeom>
        </p:spPr>
      </p:pic>
      <p:sp>
        <p:nvSpPr>
          <p:cNvPr id="46"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0"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51"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2110088" y="1430083"/>
            <a:ext cx="9494872" cy="1716880"/>
          </a:xfrm>
          <a:prstGeom prst="rect">
            <a:avLst/>
          </a:prstGeom>
        </p:spPr>
        <p:txBody>
          <a:bodyPr wrap="square">
            <a:spAutoFit/>
          </a:bodyPr>
          <a:lstStyle/>
          <a:p>
            <a:pPr algn="just">
              <a:lnSpc>
                <a:spcPct val="130000"/>
              </a:lnSpc>
            </a:pPr>
            <a:r>
              <a:rPr lang="vi-VN" sz="2800" dirty="0">
                <a:latin typeface="+mj-lt"/>
              </a:rPr>
              <a:t>Học sinh 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vi-VN" sz="2800" dirty="0">
                <a:latin typeface="+mj-lt"/>
              </a:rPr>
              <a:t>và làm bài tập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vi-VN" sz="2800" dirty="0">
                <a:latin typeface="+mj-lt"/>
              </a:rPr>
              <a:t>Em có nhận xét gì về chính sách đô hộ của thực dân phương Tây đối với các nước Đông Nam Á?</a:t>
            </a:r>
            <a:endParaRPr lang="vi-VN" sz="2800" dirty="0">
              <a:latin typeface="+mj-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1455797"/>
            <a:ext cx="11237844" cy="5133713"/>
          </a:xfrm>
          <a:prstGeom prst="rect">
            <a:avLst/>
          </a:prstGeom>
        </p:spPr>
        <p:txBody>
          <a:bodyPr wrap="square">
            <a:spAutoFit/>
          </a:bodyPr>
          <a:lstStyle/>
          <a:p>
            <a:pPr algn="just">
              <a:lnSpc>
                <a:spcPct val="130000"/>
              </a:lnSpc>
            </a:pPr>
            <a:r>
              <a:rPr lang="vi-VN" sz="2800" b="1">
                <a:latin typeface="+mj-lt"/>
              </a:rPr>
              <a:t>+ Về kinh tế: </a:t>
            </a:r>
            <a:r>
              <a:rPr lang="vi-VN" sz="2800">
                <a:latin typeface="+mj-lt"/>
              </a:rPr>
              <a:t>Đều nhằm vơ vét, bóc lột, tối đa nguồn lợi, sức lao động từ các thuộc địa Đông Nam Á để làm giàu cho chủ nghĩa tư bản chính quốc chứ không nhằm mục đích phát triển thuộc địa, “khai hóa văn minh” như học tuyên truyền, đặt ra nhiều thứ thuế vô lí, bóc lột nhân dân đến tận xương tỷ…</a:t>
            </a:r>
            <a:endParaRPr lang="vi-VN" sz="2800">
              <a:latin typeface="+mj-lt"/>
            </a:endParaRPr>
          </a:p>
          <a:p>
            <a:pPr algn="just">
              <a:lnSpc>
                <a:spcPct val="130000"/>
              </a:lnSpc>
            </a:pPr>
            <a:r>
              <a:rPr lang="vi-VN" sz="2800" b="1">
                <a:latin typeface="+mj-lt"/>
              </a:rPr>
              <a:t>+ Về chính trị: </a:t>
            </a:r>
            <a:r>
              <a:rPr lang="vi-VN" sz="2800">
                <a:latin typeface="+mj-lt"/>
              </a:rPr>
              <a:t>Chúng thực hiện chính sách “chia để trị”, chia rẻ khối đoàn kết dân tộc, thực hiện chính sách ngu dân để dễ bề cai trị, gây ra mâu thuẫn giữa các dân tộc, các nước trong khu vực …</a:t>
            </a:r>
            <a:endParaRPr lang="vi-VN" sz="2800">
              <a:latin typeface="+mj-lt"/>
            </a:endParaRPr>
          </a:p>
          <a:p>
            <a:pPr algn="just">
              <a:lnSpc>
                <a:spcPct val="130000"/>
              </a:lnSpc>
            </a:pPr>
            <a:r>
              <a:rPr lang="vi-VN" sz="2800" b="1">
                <a:latin typeface="+mj-lt"/>
              </a:rPr>
              <a:t>+ Về văn hóa: </a:t>
            </a:r>
            <a:r>
              <a:rPr lang="vi-VN" sz="2800">
                <a:latin typeface="+mj-lt"/>
              </a:rPr>
              <a:t>Du nhập lối sống phương Tây, làm mai mọt giá trị văn hóa truyền thống dân tộc…</a:t>
            </a:r>
            <a:endParaRPr lang="vi-VN" sz="2800">
              <a:latin typeface="+mj-lt"/>
            </a:endParaRPr>
          </a:p>
        </p:txBody>
      </p:sp>
      <p:sp>
        <p:nvSpPr>
          <p:cNvPr id="44"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5"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6"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7"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8"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Gợi ý sản phẩm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49"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9" name="Picture 8"/>
          <p:cNvPicPr>
            <a:picLocks noChangeAspect="1"/>
          </p:cNvPicPr>
          <p:nvPr/>
        </p:nvPicPr>
        <p:blipFill>
          <a:blip r:embed="rId1"/>
          <a:stretch>
            <a:fillRect/>
          </a:stretch>
        </p:blipFill>
        <p:spPr>
          <a:xfrm>
            <a:off x="-55862" y="-116535"/>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1828" t="700" b="3733"/>
          <a:stretch>
            <a:fillRect/>
          </a:stretch>
        </p:blipFill>
        <p:spPr>
          <a:xfrm>
            <a:off x="2928731" y="271670"/>
            <a:ext cx="9000764" cy="6460435"/>
          </a:xfrm>
          <a:prstGeom prst="rect">
            <a:avLst/>
          </a:prstGeom>
        </p:spPr>
      </p:pic>
      <p:pic>
        <p:nvPicPr>
          <p:cNvPr id="38" name="Picture 37"/>
          <p:cNvPicPr>
            <a:picLocks noChangeAspect="1"/>
          </p:cNvPicPr>
          <p:nvPr/>
        </p:nvPicPr>
        <p:blipFill rotWithShape="1">
          <a:blip r:embed="rId2"/>
          <a:srcRect l="19303" t="-1843" r="18817"/>
          <a:stretch>
            <a:fillRect/>
          </a:stretch>
        </p:blipFill>
        <p:spPr>
          <a:xfrm>
            <a:off x="0" y="3144329"/>
            <a:ext cx="2610680" cy="3587776"/>
          </a:xfrm>
          <a:prstGeom prst="rect">
            <a:avLst/>
          </a:prstGeom>
        </p:spPr>
      </p:pic>
      <p:sp>
        <p:nvSpPr>
          <p:cNvPr id="39" name="iṧľïḋê"/>
          <p:cNvSpPr txBox="1"/>
          <p:nvPr/>
        </p:nvSpPr>
        <p:spPr bwMode="auto">
          <a:xfrm>
            <a:off x="165591" y="887896"/>
            <a:ext cx="2816149" cy="18022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30000"/>
              </a:lnSpc>
            </a:pPr>
            <a:r>
              <a:rPr lang="vi-VN" altLang="zh-CN" sz="2400">
                <a:latin typeface="+mj-lt"/>
                <a:ea typeface="仓耳玄三M W05" panose="02020400000000000000" pitchFamily="18" charset="-122"/>
              </a:rPr>
              <a:t>Xác định và nêu nhận xét về vị trí của các nước trong khu vực Đông Nam Á</a:t>
            </a:r>
            <a:endParaRPr lang="zh-CN" altLang="en-US" sz="2400" dirty="0">
              <a:latin typeface="+mj-lt"/>
              <a:ea typeface="仓耳玄三M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srcRect l="19303" t="-1843" r="18817"/>
          <a:stretch>
            <a:fillRect/>
          </a:stretch>
        </p:blipFill>
        <p:spPr>
          <a:xfrm>
            <a:off x="68939" y="1517251"/>
            <a:ext cx="2001078" cy="2750019"/>
          </a:xfrm>
          <a:prstGeom prst="rect">
            <a:avLst/>
          </a:prstGeom>
        </p:spPr>
      </p:pic>
      <p:sp>
        <p:nvSpPr>
          <p:cNvPr id="46"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0"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51"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2610680" y="1430083"/>
            <a:ext cx="8759685" cy="2837187"/>
          </a:xfrm>
          <a:prstGeom prst="rect">
            <a:avLst/>
          </a:prstGeom>
        </p:spPr>
        <p:txBody>
          <a:bodyPr wrap="square">
            <a:spAutoFit/>
          </a:bodyPr>
          <a:lstStyle/>
          <a:p>
            <a:pPr algn="just">
              <a:lnSpc>
                <a:spcPct val="130000"/>
              </a:lnSpc>
            </a:pPr>
            <a:r>
              <a:rPr lang="vi-VN" sz="2800" dirty="0">
                <a:latin typeface="+mj-lt"/>
              </a:rPr>
              <a:t>Có ý kiến cho rằng: Các nước tư bản phương Tây xâm chiếm Đông Nam Á là để giúp đỡ những nước này thoát khỏi nghèo nàn, lạc hậu. Em đồng ý với ý kiến đó không? Hãy sưu tầm một số tư liệu từ sách, báo và internet để chứng minh cho ý kiến của em.</a:t>
            </a:r>
            <a:endParaRPr lang="vi-VN" sz="2800" dirty="0">
              <a:latin typeface="+mj-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srcRect l="19303" t="-1843" r="18817"/>
          <a:stretch>
            <a:fillRect/>
          </a:stretch>
        </p:blipFill>
        <p:spPr>
          <a:xfrm>
            <a:off x="11706" y="1363822"/>
            <a:ext cx="2054087" cy="2822868"/>
          </a:xfrm>
          <a:prstGeom prst="rect">
            <a:avLst/>
          </a:prstGeom>
        </p:spPr>
      </p:pic>
      <p:sp>
        <p:nvSpPr>
          <p:cNvPr id="46"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47"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8"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49"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2" name="Rectangle 1"/>
          <p:cNvSpPr/>
          <p:nvPr/>
        </p:nvSpPr>
        <p:spPr>
          <a:xfrm>
            <a:off x="2065793" y="1211189"/>
            <a:ext cx="9581319" cy="5133713"/>
          </a:xfrm>
          <a:prstGeom prst="rect">
            <a:avLst/>
          </a:prstGeom>
        </p:spPr>
        <p:txBody>
          <a:bodyPr wrap="square">
            <a:spAutoFit/>
          </a:bodyPr>
          <a:lstStyle/>
          <a:p>
            <a:pPr algn="just">
              <a:lnSpc>
                <a:spcPct val="130000"/>
              </a:lnSpc>
            </a:pPr>
            <a:r>
              <a:rPr lang="vi-VN" sz="2800" b="1" dirty="0">
                <a:latin typeface="+mj-lt"/>
              </a:rPr>
              <a:t>Không đồng ý </a:t>
            </a:r>
            <a:r>
              <a:rPr lang="vi-VN" sz="2800" dirty="0">
                <a:latin typeface="+mj-lt"/>
              </a:rPr>
              <a:t>với ý kiến: Các nước tư bản phương Tây xâm chiếm Đông Nam Á không phải là để giúp đỡ các nước này thoát khỏi nghèo nàn, lạc hậu mà trái lại làm cho các nước này ngày càng nghèo nàn, lạc hậu hơn vì: Các nước tư bản phương Tây xâm chiếm các nước Đông Nam Á với mục đích vơ vét của cải, khai thác tài nguyên, khoáng sản đem về phục vụ cho chính quốc, bóc lột sức lao động..đẩy các nước Đông Nam Á rơi vào vòng luẩn quẩn của đói nghèo, dịch bệnh (học sinh sưu tầm các tranh ảnh, tư liệu từ sách, báo, internet để minh chứng cho điều đó)</a:t>
            </a:r>
            <a:r>
              <a:rPr lang="en-US" sz="2800" dirty="0">
                <a:latin typeface="+mj-lt"/>
              </a:rPr>
              <a:t>.</a:t>
            </a:r>
            <a:endParaRPr lang="vi-VN" sz="2800" dirty="0">
              <a:latin typeface="+mj-lt"/>
            </a:endParaRPr>
          </a:p>
        </p:txBody>
      </p:sp>
      <p:sp>
        <p:nvSpPr>
          <p:cNvPr id="10"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Gợi ý sản phẩm</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2" y="-116535"/>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p:cNvSpPr/>
          <p:nvPr/>
        </p:nvSpPr>
        <p:spPr>
          <a:xfrm flipH="1">
            <a:off x="5325627" y="984914"/>
            <a:ext cx="6057989"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2400" dirty="0">
              <a:latin typeface="Times New Roman" panose="02020603050405020304" pitchFamily="18" charset="0"/>
              <a:cs typeface="Times New Roman" panose="02020603050405020304" pitchFamily="18" charset="0"/>
            </a:endParaRPr>
          </a:p>
        </p:txBody>
      </p:sp>
      <p:sp>
        <p:nvSpPr>
          <p:cNvPr id="14" name="îṩḻíḓê"/>
          <p:cNvSpPr/>
          <p:nvPr/>
        </p:nvSpPr>
        <p:spPr>
          <a:xfrm flipH="1">
            <a:off x="5571514" y="1126552"/>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01</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15" name="îṥļïḑè"/>
          <p:cNvSpPr/>
          <p:nvPr/>
        </p:nvSpPr>
        <p:spPr>
          <a:xfrm flipH="1">
            <a:off x="6287818" y="109060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17" name="iṡ1îḑè"/>
          <p:cNvSpPr/>
          <p:nvPr/>
        </p:nvSpPr>
        <p:spPr>
          <a:xfrm flipH="1">
            <a:off x="5325628" y="2507175"/>
            <a:ext cx="6243519" cy="1393833"/>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endParaRPr sz="2400" dirty="0">
              <a:latin typeface="Times New Roman" panose="02020603050405020304" pitchFamily="18" charset="0"/>
              <a:cs typeface="Times New Roman" panose="02020603050405020304" pitchFamily="18" charset="0"/>
            </a:endParaRPr>
          </a:p>
        </p:txBody>
      </p:sp>
      <p:sp>
        <p:nvSpPr>
          <p:cNvPr id="19" name="ïSḷiḓe"/>
          <p:cNvSpPr/>
          <p:nvPr/>
        </p:nvSpPr>
        <p:spPr>
          <a:xfrm flipH="1">
            <a:off x="5571514" y="2648812"/>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02</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20" name="ïṡľiḍè"/>
          <p:cNvSpPr/>
          <p:nvPr/>
        </p:nvSpPr>
        <p:spPr>
          <a:xfrm flipH="1">
            <a:off x="6287818" y="2612868"/>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22" name="îṧḻíḍe"/>
          <p:cNvSpPr/>
          <p:nvPr/>
        </p:nvSpPr>
        <p:spPr>
          <a:xfrm flipH="1">
            <a:off x="5325627" y="4029435"/>
            <a:ext cx="6402545" cy="1562982"/>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endParaRPr sz="2400" dirty="0">
              <a:latin typeface="Times New Roman" panose="02020603050405020304" pitchFamily="18" charset="0"/>
              <a:cs typeface="Times New Roman" panose="02020603050405020304" pitchFamily="18" charset="0"/>
            </a:endParaRPr>
          </a:p>
        </p:txBody>
      </p:sp>
      <p:sp>
        <p:nvSpPr>
          <p:cNvPr id="24" name="îŝľïḋê"/>
          <p:cNvSpPr/>
          <p:nvPr/>
        </p:nvSpPr>
        <p:spPr>
          <a:xfrm flipH="1">
            <a:off x="5571514" y="4171072"/>
            <a:ext cx="1019328" cy="1025263"/>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r>
              <a:rPr lang="en-US" sz="2400" b="1" dirty="0">
                <a:solidFill>
                  <a:schemeClr val="tx1"/>
                </a:solidFill>
                <a:latin typeface="Times New Roman" panose="02020603050405020304" pitchFamily="18" charset="0"/>
                <a:cs typeface="Times New Roman" panose="02020603050405020304" pitchFamily="18" charset="0"/>
              </a:rPr>
              <a:t>03</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25" name="îşḻîďê"/>
          <p:cNvSpPr/>
          <p:nvPr/>
        </p:nvSpPr>
        <p:spPr>
          <a:xfrm flipH="1">
            <a:off x="6287818" y="4135128"/>
            <a:ext cx="577543" cy="1097152"/>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algn="ctr">
              <a:defRPr sz="3200" cap="none">
                <a:solidFill>
                  <a:srgbClr val="000000"/>
                </a:solidFill>
              </a:defRPr>
            </a:pPr>
            <a:endParaRPr sz="2400" b="1" dirty="0">
              <a:latin typeface="Times New Roman" panose="02020603050405020304" pitchFamily="18" charset="0"/>
              <a:cs typeface="Times New Roman" panose="02020603050405020304" pitchFamily="18" charset="0"/>
            </a:endParaRPr>
          </a:p>
        </p:txBody>
      </p:sp>
      <p:sp>
        <p:nvSpPr>
          <p:cNvPr id="36" name="iṡḻïďé"/>
          <p:cNvSpPr/>
          <p:nvPr/>
        </p:nvSpPr>
        <p:spPr bwMode="auto">
          <a:xfrm>
            <a:off x="6907276" y="1051402"/>
            <a:ext cx="4184794" cy="12647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a:lnSpc>
                <a:spcPct val="120000"/>
              </a:lnSpc>
              <a:defRPr/>
            </a:pP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Hoàn</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thành</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bài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tập</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phần</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Luyện</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tập</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Vận</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dụng</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a:t>
            </a:r>
            <a:endPar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37" name="iṡḻïďé"/>
          <p:cNvSpPr/>
          <p:nvPr/>
        </p:nvSpPr>
        <p:spPr bwMode="auto">
          <a:xfrm>
            <a:off x="6963688" y="2791852"/>
            <a:ext cx="3958094" cy="7391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a:lnSpc>
                <a:spcPct val="120000"/>
              </a:lnSpc>
              <a:defRPr/>
            </a:pP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Xem</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lại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toàn</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bộ</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nội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dung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bài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học</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a:t>
            </a:r>
            <a:endPar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38" name="iṡḻïďé"/>
          <p:cNvSpPr/>
          <p:nvPr/>
        </p:nvSpPr>
        <p:spPr bwMode="auto">
          <a:xfrm>
            <a:off x="6836726" y="4160024"/>
            <a:ext cx="4255343" cy="7391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20000"/>
              </a:lnSpc>
              <a:defRPr/>
            </a:pP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Tìm</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hiểu</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trước</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nội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dung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bài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5.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Trả</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lời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các</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câu</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hỏi</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a:t>
            </a:r>
            <a:r>
              <a:rPr lang="en-US" altLang="zh-CN" sz="2400" spc="300" dirty="0" err="1">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trong</a:t>
            </a:r>
            <a:r>
              <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rPr>
              <a:t> SGK.</a:t>
            </a:r>
            <a:endParaRPr lang="en-US" altLang="zh-CN" sz="2400" spc="300" dirty="0">
              <a:latin typeface="Times New Roman" panose="02020603050405020304" pitchFamily="18" charset="0"/>
              <a:ea typeface="仓耳玄三M W05" panose="02020400000000000000" pitchFamily="18" charset="-122"/>
              <a:cs typeface="Times New Roman" panose="02020603050405020304" pitchFamily="18" charset="0"/>
              <a:sym typeface="站酷快乐体2016修订版" panose="02010600030101010101" pitchFamily="2" charset="-122"/>
            </a:endParaRPr>
          </a:p>
        </p:txBody>
      </p:sp>
      <p:sp>
        <p:nvSpPr>
          <p:cNvPr id="45" name="Rectangle 44"/>
          <p:cNvSpPr/>
          <p:nvPr/>
        </p:nvSpPr>
        <p:spPr>
          <a:xfrm>
            <a:off x="292344" y="2612868"/>
            <a:ext cx="4331521" cy="707886"/>
          </a:xfrm>
          <a:prstGeom prst="rect">
            <a:avLst/>
          </a:prstGeom>
          <a:noFill/>
        </p:spPr>
        <p:txBody>
          <a:bodyPr wrap="square" lIns="91440" tIns="45720" rIns="91440" bIns="45720">
            <a:spAutoFit/>
          </a:bodyPr>
          <a:lstStyle/>
          <a:p>
            <a:pPr algn="ctr"/>
            <a:r>
              <a:rPr lang="en-US" sz="4000" b="1">
                <a:ln w="0"/>
                <a:latin typeface="Times New Roman" panose="02020603050405020304" pitchFamily="18" charset="0"/>
                <a:cs typeface="Times New Roman" panose="02020603050405020304" pitchFamily="18" charset="0"/>
              </a:rPr>
              <a:t>Hướng dẫn về nhà</a:t>
            </a:r>
            <a:endParaRPr lang="vi-VN" sz="4000" b="1">
              <a:ln w="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16" presetClass="entr" presetSubtype="21"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9" grpId="0" animBg="1"/>
      <p:bldP spid="20" grpId="0" animBg="1"/>
      <p:bldP spid="22" grpId="0" animBg="1"/>
      <p:bldP spid="24" grpId="0" animBg="1"/>
      <p:bldP spid="25" grpId="0" animBg="1"/>
      <p:bldP spid="36" grpId="0"/>
      <p:bldP spid="37" grpId="0"/>
      <p:bldP spid="38"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21357" t="25408" r="59513" b="54148"/>
          <a:stretch>
            <a:fillRect/>
          </a:stretch>
        </p:blipFill>
        <p:spPr>
          <a:xfrm rot="19944981">
            <a:off x="560214" y="641816"/>
            <a:ext cx="1859281" cy="1402080"/>
          </a:xfrm>
          <a:prstGeom prst="rect">
            <a:avLst/>
          </a:prstGeom>
        </p:spPr>
      </p:pic>
      <p:sp>
        <p:nvSpPr>
          <p:cNvPr id="6" name="文本框 5"/>
          <p:cNvSpPr txBox="1"/>
          <p:nvPr/>
        </p:nvSpPr>
        <p:spPr>
          <a:xfrm>
            <a:off x="2516643" y="2128652"/>
            <a:ext cx="7768395" cy="3046988"/>
          </a:xfrm>
          <a:prstGeom prst="rect">
            <a:avLst/>
          </a:prstGeom>
          <a:noFill/>
        </p:spPr>
        <p:txBody>
          <a:bodyPr wrap="square" rtlCol="0">
            <a:spAutoFit/>
          </a:bodyPr>
          <a:lstStyle/>
          <a:p>
            <a:pPr algn="ctr"/>
            <a:r>
              <a:rPr lang="en-US" altLang="zh-CN" sz="9600">
                <a:effectLst>
                  <a:outerShdw blurRad="38100" dist="38100" dir="2700000" algn="tl">
                    <a:srgbClr val="000000">
                      <a:alpha val="43137"/>
                    </a:srgbClr>
                  </a:outerShdw>
                </a:effectLst>
                <a:latin typeface="Times New Roman" panose="02020603050405020304" pitchFamily="18" charset="0"/>
                <a:ea typeface="包图小白体" panose="02010601030101010101" pitchFamily="2" charset="-122"/>
                <a:cs typeface="Times New Roman" panose="02020603050405020304" pitchFamily="18" charset="0"/>
              </a:rPr>
              <a:t>Chúc cả lớp học ngoan!</a:t>
            </a:r>
            <a:endParaRPr lang="zh-CN" altLang="en-US" sz="9600" dirty="0">
              <a:effectLst>
                <a:outerShdw blurRad="38100" dist="38100" dir="2700000" algn="tl">
                  <a:srgbClr val="000000">
                    <a:alpha val="43137"/>
                  </a:srgbClr>
                </a:outerShdw>
              </a:effectLst>
              <a:latin typeface="Times New Roman" panose="02020603050405020304" pitchFamily="18" charset="0"/>
              <a:ea typeface="包图小白体" panose="02010601030101010101" pitchFamily="2" charset="-122"/>
              <a:cs typeface="Times New Roman" panose="02020603050405020304" pitchFamily="18" charset="0"/>
            </a:endParaRPr>
          </a:p>
        </p:txBody>
      </p:sp>
      <p:sp>
        <p:nvSpPr>
          <p:cNvPr id="7" name="pawprint_59396"/>
          <p:cNvSpPr>
            <a:spLocks noChangeAspect="1"/>
          </p:cNvSpPr>
          <p:nvPr/>
        </p:nvSpPr>
        <p:spPr bwMode="auto">
          <a:xfrm>
            <a:off x="5791156" y="1465537"/>
            <a:ext cx="609685" cy="505006"/>
          </a:xfrm>
          <a:custGeom>
            <a:avLst/>
            <a:gdLst>
              <a:gd name="connsiteX0" fmla="*/ 293651 w 596984"/>
              <a:gd name="connsiteY0" fmla="*/ 259200 h 494486"/>
              <a:gd name="connsiteX1" fmla="*/ 469761 w 596984"/>
              <a:gd name="connsiteY1" fmla="*/ 431866 h 494486"/>
              <a:gd name="connsiteX2" fmla="*/ 438872 w 596984"/>
              <a:gd name="connsiteY2" fmla="*/ 489882 h 494486"/>
              <a:gd name="connsiteX3" fmla="*/ 422276 w 596984"/>
              <a:gd name="connsiteY3" fmla="*/ 494486 h 494486"/>
              <a:gd name="connsiteX4" fmla="*/ 371564 w 596984"/>
              <a:gd name="connsiteY4" fmla="*/ 471464 h 494486"/>
              <a:gd name="connsiteX5" fmla="*/ 366492 w 596984"/>
              <a:gd name="connsiteY5" fmla="*/ 467780 h 494486"/>
              <a:gd name="connsiteX6" fmla="*/ 290885 w 596984"/>
              <a:gd name="connsiteY6" fmla="*/ 436010 h 494486"/>
              <a:gd name="connsiteX7" fmla="*/ 224037 w 596984"/>
              <a:gd name="connsiteY7" fmla="*/ 464097 h 494486"/>
              <a:gd name="connsiteX8" fmla="*/ 214817 w 596984"/>
              <a:gd name="connsiteY8" fmla="*/ 470083 h 494486"/>
              <a:gd name="connsiteX9" fmla="*/ 162722 w 596984"/>
              <a:gd name="connsiteY9" fmla="*/ 492644 h 494486"/>
              <a:gd name="connsiteX10" fmla="*/ 144281 w 596984"/>
              <a:gd name="connsiteY10" fmla="*/ 487119 h 494486"/>
              <a:gd name="connsiteX11" fmla="*/ 116159 w 596984"/>
              <a:gd name="connsiteY11" fmla="*/ 431866 h 494486"/>
              <a:gd name="connsiteX12" fmla="*/ 175169 w 596984"/>
              <a:gd name="connsiteY12" fmla="*/ 309849 h 494486"/>
              <a:gd name="connsiteX13" fmla="*/ 293651 w 596984"/>
              <a:gd name="connsiteY13" fmla="*/ 259200 h 494486"/>
              <a:gd name="connsiteX14" fmla="*/ 544462 w 596984"/>
              <a:gd name="connsiteY14" fmla="*/ 175391 h 494486"/>
              <a:gd name="connsiteX15" fmla="*/ 555986 w 596984"/>
              <a:gd name="connsiteY15" fmla="*/ 176772 h 494486"/>
              <a:gd name="connsiteX16" fmla="*/ 593327 w 596984"/>
              <a:gd name="connsiteY16" fmla="*/ 271166 h 494486"/>
              <a:gd name="connsiteX17" fmla="*/ 526483 w 596984"/>
              <a:gd name="connsiteY17" fmla="*/ 337011 h 494486"/>
              <a:gd name="connsiteX18" fmla="*/ 515419 w 596984"/>
              <a:gd name="connsiteY18" fmla="*/ 335630 h 494486"/>
              <a:gd name="connsiteX19" fmla="*/ 478078 w 596984"/>
              <a:gd name="connsiteY19" fmla="*/ 241697 h 494486"/>
              <a:gd name="connsiteX20" fmla="*/ 544462 w 596984"/>
              <a:gd name="connsiteY20" fmla="*/ 175391 h 494486"/>
              <a:gd name="connsiteX21" fmla="*/ 52061 w 596984"/>
              <a:gd name="connsiteY21" fmla="*/ 175391 h 494486"/>
              <a:gd name="connsiteX22" fmla="*/ 118906 w 596984"/>
              <a:gd name="connsiteY22" fmla="*/ 241697 h 494486"/>
              <a:gd name="connsiteX23" fmla="*/ 81565 w 596984"/>
              <a:gd name="connsiteY23" fmla="*/ 335630 h 494486"/>
              <a:gd name="connsiteX24" fmla="*/ 70501 w 596984"/>
              <a:gd name="connsiteY24" fmla="*/ 337011 h 494486"/>
              <a:gd name="connsiteX25" fmla="*/ 3657 w 596984"/>
              <a:gd name="connsiteY25" fmla="*/ 271166 h 494486"/>
              <a:gd name="connsiteX26" fmla="*/ 40998 w 596984"/>
              <a:gd name="connsiteY26" fmla="*/ 176772 h 494486"/>
              <a:gd name="connsiteX27" fmla="*/ 52061 w 596984"/>
              <a:gd name="connsiteY27" fmla="*/ 175391 h 494486"/>
              <a:gd name="connsiteX28" fmla="*/ 405693 w 596984"/>
              <a:gd name="connsiteY28" fmla="*/ 0 h 494486"/>
              <a:gd name="connsiteX29" fmla="*/ 413532 w 596984"/>
              <a:gd name="connsiteY29" fmla="*/ 921 h 494486"/>
              <a:gd name="connsiteX30" fmla="*/ 463336 w 596984"/>
              <a:gd name="connsiteY30" fmla="*/ 38677 h 494486"/>
              <a:gd name="connsiteX31" fmla="*/ 476248 w 596984"/>
              <a:gd name="connsiteY31" fmla="*/ 118334 h 494486"/>
              <a:gd name="connsiteX32" fmla="*/ 384019 w 596984"/>
              <a:gd name="connsiteY32" fmla="*/ 214567 h 494486"/>
              <a:gd name="connsiteX33" fmla="*/ 321303 w 596984"/>
              <a:gd name="connsiteY33" fmla="*/ 97154 h 494486"/>
              <a:gd name="connsiteX34" fmla="*/ 405693 w 596984"/>
              <a:gd name="connsiteY34" fmla="*/ 0 h 494486"/>
              <a:gd name="connsiteX35" fmla="*/ 190879 w 596984"/>
              <a:gd name="connsiteY35" fmla="*/ 0 h 494486"/>
              <a:gd name="connsiteX36" fmla="*/ 275700 w 596984"/>
              <a:gd name="connsiteY36" fmla="*/ 97134 h 494486"/>
              <a:gd name="connsiteX37" fmla="*/ 213006 w 596984"/>
              <a:gd name="connsiteY37" fmla="*/ 214524 h 494486"/>
              <a:gd name="connsiteX38" fmla="*/ 205169 w 596984"/>
              <a:gd name="connsiteY38" fmla="*/ 215445 h 494486"/>
              <a:gd name="connsiteX39" fmla="*/ 120809 w 596984"/>
              <a:gd name="connsiteY39" fmla="*/ 118311 h 494486"/>
              <a:gd name="connsiteX40" fmla="*/ 133716 w 596984"/>
              <a:gd name="connsiteY40" fmla="*/ 38670 h 494486"/>
              <a:gd name="connsiteX41" fmla="*/ 183042 w 596984"/>
              <a:gd name="connsiteY41" fmla="*/ 921 h 494486"/>
              <a:gd name="connsiteX42" fmla="*/ 190879 w 596984"/>
              <a:gd name="connsiteY42" fmla="*/ 0 h 49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6984" h="494486">
                <a:moveTo>
                  <a:pt x="293651" y="259200"/>
                </a:moveTo>
                <a:cubicBezTo>
                  <a:pt x="431957" y="259200"/>
                  <a:pt x="468378" y="397793"/>
                  <a:pt x="469761" y="431866"/>
                </a:cubicBezTo>
                <a:cubicBezTo>
                  <a:pt x="471144" y="464557"/>
                  <a:pt x="458696" y="478831"/>
                  <a:pt x="438872" y="489882"/>
                </a:cubicBezTo>
                <a:cubicBezTo>
                  <a:pt x="433340" y="493105"/>
                  <a:pt x="427808" y="494486"/>
                  <a:pt x="422276" y="494486"/>
                </a:cubicBezTo>
                <a:cubicBezTo>
                  <a:pt x="407062" y="494486"/>
                  <a:pt x="389543" y="483435"/>
                  <a:pt x="371564" y="471464"/>
                </a:cubicBezTo>
                <a:lnTo>
                  <a:pt x="366492" y="467780"/>
                </a:lnTo>
                <a:cubicBezTo>
                  <a:pt x="349896" y="456730"/>
                  <a:pt x="319468" y="436010"/>
                  <a:pt x="290885" y="436010"/>
                </a:cubicBezTo>
                <a:cubicBezTo>
                  <a:pt x="264607" y="436010"/>
                  <a:pt x="240173" y="453046"/>
                  <a:pt x="224037" y="464097"/>
                </a:cubicBezTo>
                <a:cubicBezTo>
                  <a:pt x="220349" y="466399"/>
                  <a:pt x="217583" y="468241"/>
                  <a:pt x="214817" y="470083"/>
                </a:cubicBezTo>
                <a:cubicBezTo>
                  <a:pt x="194993" y="482054"/>
                  <a:pt x="177935" y="492644"/>
                  <a:pt x="162722" y="492644"/>
                </a:cubicBezTo>
                <a:cubicBezTo>
                  <a:pt x="156268" y="492644"/>
                  <a:pt x="149813" y="490803"/>
                  <a:pt x="144281" y="487119"/>
                </a:cubicBezTo>
                <a:cubicBezTo>
                  <a:pt x="127223" y="476068"/>
                  <a:pt x="117542" y="456730"/>
                  <a:pt x="116159" y="431866"/>
                </a:cubicBezTo>
                <a:cubicBezTo>
                  <a:pt x="115698" y="420355"/>
                  <a:pt x="129528" y="357274"/>
                  <a:pt x="175169" y="309849"/>
                </a:cubicBezTo>
                <a:cubicBezTo>
                  <a:pt x="206980" y="276236"/>
                  <a:pt x="247088" y="259200"/>
                  <a:pt x="293651" y="259200"/>
                </a:cubicBezTo>
                <a:close/>
                <a:moveTo>
                  <a:pt x="544462" y="175391"/>
                </a:moveTo>
                <a:cubicBezTo>
                  <a:pt x="548611" y="175391"/>
                  <a:pt x="552299" y="175851"/>
                  <a:pt x="555986" y="176772"/>
                </a:cubicBezTo>
                <a:cubicBezTo>
                  <a:pt x="588256" y="185061"/>
                  <a:pt x="604852" y="226502"/>
                  <a:pt x="593327" y="271166"/>
                </a:cubicBezTo>
                <a:cubicBezTo>
                  <a:pt x="583185" y="309844"/>
                  <a:pt x="555986" y="337011"/>
                  <a:pt x="526483" y="337011"/>
                </a:cubicBezTo>
                <a:cubicBezTo>
                  <a:pt x="522795" y="337011"/>
                  <a:pt x="519107" y="336551"/>
                  <a:pt x="515419" y="335630"/>
                </a:cubicBezTo>
                <a:cubicBezTo>
                  <a:pt x="482688" y="327341"/>
                  <a:pt x="466553" y="285900"/>
                  <a:pt x="478078" y="241697"/>
                </a:cubicBezTo>
                <a:cubicBezTo>
                  <a:pt x="487759" y="202558"/>
                  <a:pt x="515419" y="175391"/>
                  <a:pt x="544462" y="175391"/>
                </a:cubicBezTo>
                <a:close/>
                <a:moveTo>
                  <a:pt x="52061" y="175391"/>
                </a:moveTo>
                <a:cubicBezTo>
                  <a:pt x="81565" y="175391"/>
                  <a:pt x="109225" y="202558"/>
                  <a:pt x="118906" y="241697"/>
                </a:cubicBezTo>
                <a:cubicBezTo>
                  <a:pt x="130431" y="285900"/>
                  <a:pt x="113835" y="327341"/>
                  <a:pt x="81565" y="335630"/>
                </a:cubicBezTo>
                <a:cubicBezTo>
                  <a:pt x="77877" y="336551"/>
                  <a:pt x="74189" y="337011"/>
                  <a:pt x="70501" y="337011"/>
                </a:cubicBezTo>
                <a:cubicBezTo>
                  <a:pt x="40998" y="337011"/>
                  <a:pt x="13799" y="309844"/>
                  <a:pt x="3657" y="271166"/>
                </a:cubicBezTo>
                <a:cubicBezTo>
                  <a:pt x="-7868" y="226502"/>
                  <a:pt x="8728" y="185061"/>
                  <a:pt x="40998" y="176772"/>
                </a:cubicBezTo>
                <a:cubicBezTo>
                  <a:pt x="44685" y="175851"/>
                  <a:pt x="48373" y="175391"/>
                  <a:pt x="52061" y="175391"/>
                </a:cubicBezTo>
                <a:close/>
                <a:moveTo>
                  <a:pt x="405693" y="0"/>
                </a:moveTo>
                <a:cubicBezTo>
                  <a:pt x="408460" y="0"/>
                  <a:pt x="411226" y="460"/>
                  <a:pt x="413532" y="921"/>
                </a:cubicBezTo>
                <a:cubicBezTo>
                  <a:pt x="433822" y="3684"/>
                  <a:pt x="451346" y="17036"/>
                  <a:pt x="463336" y="38677"/>
                </a:cubicBezTo>
                <a:cubicBezTo>
                  <a:pt x="475787" y="61239"/>
                  <a:pt x="480398" y="89326"/>
                  <a:pt x="476248" y="118334"/>
                </a:cubicBezTo>
                <a:cubicBezTo>
                  <a:pt x="468408" y="176350"/>
                  <a:pt x="426905" y="220553"/>
                  <a:pt x="384019" y="214567"/>
                </a:cubicBezTo>
                <a:cubicBezTo>
                  <a:pt x="341133" y="209042"/>
                  <a:pt x="313003" y="156091"/>
                  <a:pt x="321303" y="97154"/>
                </a:cubicBezTo>
                <a:cubicBezTo>
                  <a:pt x="329143" y="42821"/>
                  <a:pt x="366034" y="0"/>
                  <a:pt x="405693" y="0"/>
                </a:cubicBezTo>
                <a:close/>
                <a:moveTo>
                  <a:pt x="190879" y="0"/>
                </a:moveTo>
                <a:cubicBezTo>
                  <a:pt x="230984" y="0"/>
                  <a:pt x="267863" y="42813"/>
                  <a:pt x="275700" y="97134"/>
                </a:cubicBezTo>
                <a:cubicBezTo>
                  <a:pt x="283537" y="156060"/>
                  <a:pt x="255417" y="209000"/>
                  <a:pt x="213006" y="214524"/>
                </a:cubicBezTo>
                <a:cubicBezTo>
                  <a:pt x="210240" y="214985"/>
                  <a:pt x="207935" y="215445"/>
                  <a:pt x="205169" y="215445"/>
                </a:cubicBezTo>
                <a:cubicBezTo>
                  <a:pt x="165524" y="215445"/>
                  <a:pt x="128185" y="172632"/>
                  <a:pt x="120809" y="118311"/>
                </a:cubicBezTo>
                <a:cubicBezTo>
                  <a:pt x="116660" y="89308"/>
                  <a:pt x="121270" y="61227"/>
                  <a:pt x="133716" y="38670"/>
                </a:cubicBezTo>
                <a:cubicBezTo>
                  <a:pt x="145702" y="17033"/>
                  <a:pt x="163219" y="3683"/>
                  <a:pt x="183042" y="921"/>
                </a:cubicBezTo>
                <a:cubicBezTo>
                  <a:pt x="185808" y="460"/>
                  <a:pt x="188574" y="0"/>
                  <a:pt x="190879" y="0"/>
                </a:cubicBezTo>
                <a:close/>
              </a:path>
            </a:pathLst>
          </a:custGeom>
          <a:solidFill>
            <a:schemeClr val="tx1"/>
          </a:solidFill>
          <a:ln>
            <a:noFill/>
          </a:ln>
        </p:spPr>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ṧľïḋê"/>
          <p:cNvSpPr txBox="1"/>
          <p:nvPr/>
        </p:nvSpPr>
        <p:spPr bwMode="auto">
          <a:xfrm>
            <a:off x="19818" y="1908313"/>
            <a:ext cx="2908913" cy="37901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30000"/>
              </a:lnSpc>
            </a:pPr>
            <a:r>
              <a:rPr lang="vi-VN" altLang="zh-CN" sz="2400">
                <a:latin typeface="+mj-lt"/>
                <a:ea typeface="仓耳玄三M W05" panose="02020400000000000000" pitchFamily="18" charset="-122"/>
              </a:rPr>
              <a:t>Do có vị trí địa lí quan trọng, giàu tài nguyên khoáng sản nên các nước trong khu vực Đông Nam Á sớm trở thành đối tượng xâm lược của thực dân phương Tây</a:t>
            </a:r>
            <a:r>
              <a:rPr lang="en-US" altLang="zh-CN" sz="2400">
                <a:latin typeface="+mj-lt"/>
                <a:ea typeface="仓耳玄三M W05" panose="02020400000000000000" pitchFamily="18" charset="-122"/>
              </a:rPr>
              <a:t>.</a:t>
            </a:r>
            <a:endParaRPr lang="zh-CN" altLang="en-US" sz="2400" dirty="0">
              <a:latin typeface="+mj-lt"/>
              <a:ea typeface="仓耳玄三M W05" panose="02020400000000000000" pitchFamily="18" charset="-122"/>
            </a:endParaRPr>
          </a:p>
        </p:txBody>
      </p:sp>
      <p:pic>
        <p:nvPicPr>
          <p:cNvPr id="5" name="Picture 4"/>
          <p:cNvPicPr>
            <a:picLocks noChangeAspect="1"/>
          </p:cNvPicPr>
          <p:nvPr/>
        </p:nvPicPr>
        <p:blipFill rotWithShape="1">
          <a:blip r:embed="rId1"/>
          <a:srcRect l="1828" t="700" b="3733"/>
          <a:stretch>
            <a:fillRect/>
          </a:stretch>
        </p:blipFill>
        <p:spPr>
          <a:xfrm>
            <a:off x="2928731" y="308113"/>
            <a:ext cx="9000764" cy="64604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ṡḷiďê"/>
          <p:cNvSpPr/>
          <p:nvPr/>
        </p:nvSpPr>
        <p:spPr bwMode="auto">
          <a:xfrm>
            <a:off x="1036447" y="5003698"/>
            <a:ext cx="5806434" cy="185429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pic>
        <p:nvPicPr>
          <p:cNvPr id="49" name="图片 48"/>
          <p:cNvPicPr>
            <a:picLocks noChangeAspect="1"/>
          </p:cNvPicPr>
          <p:nvPr/>
        </p:nvPicPr>
        <p:blipFill rotWithShape="1">
          <a:blip r:embed="rId1" cstate="print">
            <a:extLst>
              <a:ext uri="{28A0092B-C50C-407E-A947-70E740481C1C}">
                <a14:useLocalDpi xmlns:a14="http://schemas.microsoft.com/office/drawing/2010/main" val="0"/>
              </a:ext>
            </a:extLst>
          </a:blip>
          <a:srcRect l="9212" t="15696" r="16462" b="42785"/>
          <a:stretch>
            <a:fillRect/>
          </a:stretch>
        </p:blipFill>
        <p:spPr>
          <a:xfrm>
            <a:off x="-657885" y="1906515"/>
            <a:ext cx="5877444" cy="4649039"/>
          </a:xfrm>
          <a:prstGeom prst="rect">
            <a:avLst/>
          </a:prstGeom>
        </p:spPr>
      </p:pic>
      <p:sp>
        <p:nvSpPr>
          <p:cNvPr id="53" name="íşḷîḓe"/>
          <p:cNvSpPr/>
          <p:nvPr/>
        </p:nvSpPr>
        <p:spPr>
          <a:xfrm>
            <a:off x="3498574" y="478842"/>
            <a:ext cx="5236639" cy="51507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r>
              <a:rPr lang="en-US" altLang="zh-CN" sz="3600" b="1" kern="0">
                <a:ln w="63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 BÀI HỌC</a:t>
            </a:r>
            <a:endParaRPr lang="zh-CN" altLang="en-US" sz="4000" b="1" kern="0" dirty="0">
              <a:ln w="63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0" name="直接连接符 59"/>
          <p:cNvCxnSpPr/>
          <p:nvPr/>
        </p:nvCxnSpPr>
        <p:spPr>
          <a:xfrm>
            <a:off x="6322231" y="2437480"/>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322230" y="3714543"/>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322231" y="5402189"/>
            <a:ext cx="586976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4" name="isḻîḓè"/>
          <p:cNvSpPr/>
          <p:nvPr/>
        </p:nvSpPr>
        <p:spPr bwMode="auto">
          <a:xfrm>
            <a:off x="4908596" y="1531970"/>
            <a:ext cx="925732" cy="46134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01</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5" name="isḻîḓè"/>
          <p:cNvSpPr/>
          <p:nvPr/>
        </p:nvSpPr>
        <p:spPr bwMode="auto">
          <a:xfrm>
            <a:off x="6043479" y="1258721"/>
            <a:ext cx="5936973" cy="1008096"/>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Khái quát quá trình xâm nhập Đông Nam Á của thực dân phương Tây</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6" name="isḻîḓè"/>
          <p:cNvSpPr/>
          <p:nvPr/>
        </p:nvSpPr>
        <p:spPr bwMode="auto">
          <a:xfrm>
            <a:off x="4908596" y="2993759"/>
            <a:ext cx="925732" cy="46134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7" name="isḻîḓè"/>
          <p:cNvSpPr/>
          <p:nvPr/>
        </p:nvSpPr>
        <p:spPr bwMode="auto">
          <a:xfrm>
            <a:off x="6043478" y="2700994"/>
            <a:ext cx="5936973" cy="890043"/>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Tình hình Đông Nam Á dưới ách đô hộ của thực dân phương Tây</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8" name="isḻîḓè"/>
          <p:cNvSpPr/>
          <p:nvPr/>
        </p:nvSpPr>
        <p:spPr bwMode="auto">
          <a:xfrm>
            <a:off x="4985668" y="4234065"/>
            <a:ext cx="925732" cy="46134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9" name="isḻîḓè"/>
          <p:cNvSpPr/>
          <p:nvPr/>
        </p:nvSpPr>
        <p:spPr bwMode="auto">
          <a:xfrm>
            <a:off x="6141860" y="3896288"/>
            <a:ext cx="5838591" cy="1467712"/>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400" b="1">
                <a:latin typeface="Times New Roman" panose="02020603050405020304" pitchFamily="18" charset="0"/>
                <a:cs typeface="Times New Roman" panose="02020603050405020304" pitchFamily="18" charset="0"/>
              </a:rPr>
              <a:t>Cuộc đấu tranh của nhân dân các nước Đông Nam Á chống thực dân phương Tây từ nửa sau thế kỉ XVI đến giữa thế kỉ XIX</a:t>
            </a:r>
            <a:endParaRPr lang="zh-CN" altLang="en-US" sz="2400"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70" name="isḻîḓè"/>
          <p:cNvSpPr/>
          <p:nvPr/>
        </p:nvSpPr>
        <p:spPr bwMode="auto">
          <a:xfrm>
            <a:off x="4914658" y="5677640"/>
            <a:ext cx="925732" cy="46134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04</a:t>
            </a:r>
            <a:endParaRPr lang="zh-CN" altLang="en-US" sz="28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71" name="isḻîḓè"/>
          <p:cNvSpPr/>
          <p:nvPr/>
        </p:nvSpPr>
        <p:spPr bwMode="auto">
          <a:xfrm>
            <a:off x="6215269" y="5619159"/>
            <a:ext cx="5765182" cy="543653"/>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rPr>
              <a:t>Luyện tập – Vận dụng</a:t>
            </a:r>
            <a:endParaRPr lang="zh-CN" altLang="en-US" sz="2400" b="1" dirty="0">
              <a:effectLst>
                <a:outerShdw blurRad="38100" dist="38100" dir="2700000" algn="tl">
                  <a:srgbClr val="000000">
                    <a:alpha val="43137"/>
                  </a:srgbClr>
                </a:outerShdw>
              </a:effectLst>
              <a:latin typeface="Times New Roman" panose="02020603050405020304" pitchFamily="18" charset="0"/>
              <a:ea typeface="仓耳玄三M W05" panose="02020400000000000000" pitchFamily="18"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1000" fill="hold"/>
                                        <p:tgtEl>
                                          <p:spTgt spid="6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1000"/>
                                        <p:tgtEl>
                                          <p:spTgt spid="67"/>
                                        </p:tgtEl>
                                      </p:cBhvr>
                                    </p:animEffect>
                                    <p:anim calcmode="lin" valueType="num">
                                      <p:cBhvr>
                                        <p:cTn id="27" dur="1000" fill="hold"/>
                                        <p:tgtEl>
                                          <p:spTgt spid="67"/>
                                        </p:tgtEl>
                                        <p:attrNameLst>
                                          <p:attrName>ppt_x</p:attrName>
                                        </p:attrNameLst>
                                      </p:cBhvr>
                                      <p:tavLst>
                                        <p:tav tm="0">
                                          <p:val>
                                            <p:strVal val="#ppt_x"/>
                                          </p:val>
                                        </p:tav>
                                        <p:tav tm="100000">
                                          <p:val>
                                            <p:strVal val="#ppt_x"/>
                                          </p:val>
                                        </p:tav>
                                      </p:tavLst>
                                    </p:anim>
                                    <p:anim calcmode="lin" valueType="num">
                                      <p:cBhvr>
                                        <p:cTn id="28" dur="1000" fill="hold"/>
                                        <p:tgtEl>
                                          <p:spTgt spid="6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Text1"/>
          <p:cNvSpPr txBox="1"/>
          <p:nvPr/>
        </p:nvSpPr>
        <p:spPr>
          <a:xfrm>
            <a:off x="4310873" y="1196426"/>
            <a:ext cx="1043005"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Times New Roman" panose="02020603050405020304" pitchFamily="18" charset="0"/>
                <a:cs typeface="Times New Roman" panose="02020603050405020304" pitchFamily="18" charset="0"/>
              </a:rPr>
              <a:t>1</a:t>
            </a:r>
            <a:endParaRPr lang="en-US" sz="1600" dirty="0">
              <a:solidFill>
                <a:srgbClr val="FFD26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1">
            <a:extLst>
              <a:ext uri="{BEBA8EAE-BF5A-486C-A8C5-ECC9F3942E4B}">
                <a14:imgProps xmlns:a14="http://schemas.microsoft.com/office/drawing/2010/main">
                  <a14:imgLayer r:embed="rId2">
                    <a14:imgEffect>
                      <a14:backgroundRemoval t="771" b="100000" l="0" r="100000"/>
                    </a14:imgEffect>
                  </a14:imgLayer>
                </a14:imgProps>
              </a:ext>
            </a:extLst>
          </a:blip>
          <a:srcRect b="25838"/>
          <a:stretch>
            <a:fillRect/>
          </a:stretch>
        </p:blipFill>
        <p:spPr>
          <a:xfrm>
            <a:off x="807609" y="2970775"/>
            <a:ext cx="4983591" cy="3585319"/>
          </a:xfrm>
          <a:prstGeom prst="rect">
            <a:avLst/>
          </a:prstGeom>
        </p:spPr>
      </p:pic>
      <p:sp>
        <p:nvSpPr>
          <p:cNvPr id="9" name="Rectangle 8"/>
          <p:cNvSpPr/>
          <p:nvPr/>
        </p:nvSpPr>
        <p:spPr>
          <a:xfrm>
            <a:off x="5791200" y="1723848"/>
            <a:ext cx="6308035" cy="3046988"/>
          </a:xfrm>
          <a:prstGeom prst="rect">
            <a:avLst/>
          </a:prstGeom>
          <a:noFill/>
        </p:spPr>
        <p:txBody>
          <a:bodyPr wrap="square" lIns="91440" tIns="45720" rIns="91440" bIns="45720">
            <a:spAutoFit/>
          </a:bodyPr>
          <a:lstStyle/>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 quát quá trình xâm nhập Đông Nam Á của thực dân phương Tây</a:t>
            </a:r>
            <a:endPar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箭头: 五边形 28"/>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3" name="箭头: V 形 32"/>
          <p:cNvSpPr/>
          <p:nvPr/>
        </p:nvSpPr>
        <p:spPr>
          <a:xfrm>
            <a:off x="1235946" y="533400"/>
            <a:ext cx="3177028"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4" name="箭头: V 形 33"/>
          <p:cNvSpPr/>
          <p:nvPr/>
        </p:nvSpPr>
        <p:spPr>
          <a:xfrm>
            <a:off x="4208651" y="533398"/>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35" name="椭圆 34"/>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36" name="文本框 35"/>
          <p:cNvSpPr txBox="1"/>
          <p:nvPr/>
        </p:nvSpPr>
        <p:spPr>
          <a:xfrm>
            <a:off x="1069478" y="513098"/>
            <a:ext cx="3555528" cy="523220"/>
          </a:xfrm>
          <a:prstGeom prst="rect">
            <a:avLst/>
          </a:prstGeom>
          <a:noFill/>
        </p:spPr>
        <p:txBody>
          <a:bodyPr wrap="square" rtlCol="0">
            <a:spAutoFit/>
          </a:bodyPr>
          <a:lstStyle/>
          <a:p>
            <a:pPr algn="ctr"/>
            <a:r>
              <a:rPr lang="en-US" altLang="zh-CN" sz="2800" b="1">
                <a:latin typeface="Times New Roman" panose="02020603050405020304" pitchFamily="18" charset="0"/>
                <a:ea typeface="仓耳玄三M W05" panose="02020400000000000000" pitchFamily="18" charset="-122"/>
                <a:cs typeface="Times New Roman" panose="02020603050405020304" pitchFamily="18" charset="0"/>
              </a:rPr>
              <a:t>Hoạt động cá nhân</a:t>
            </a:r>
            <a:endParaRPr lang="zh-CN" altLang="en-US" sz="28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37" name="椭圆 36"/>
          <p:cNvSpPr/>
          <p:nvPr/>
        </p:nvSpPr>
        <p:spPr>
          <a:xfrm>
            <a:off x="4517409" y="693494"/>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pic>
        <p:nvPicPr>
          <p:cNvPr id="38" name="Picture 37"/>
          <p:cNvPicPr>
            <a:picLocks noChangeAspect="1"/>
          </p:cNvPicPr>
          <p:nvPr/>
        </p:nvPicPr>
        <p:blipFill rotWithShape="1">
          <a:blip r:embed="rId1"/>
          <a:srcRect l="19303" t="-1843" r="18817"/>
          <a:stretch>
            <a:fillRect/>
          </a:stretch>
        </p:blipFill>
        <p:spPr>
          <a:xfrm>
            <a:off x="0" y="3144329"/>
            <a:ext cx="2610680" cy="3587776"/>
          </a:xfrm>
          <a:prstGeom prst="rect">
            <a:avLst/>
          </a:prstGeom>
        </p:spPr>
      </p:pic>
      <p:graphicFrame>
        <p:nvGraphicFramePr>
          <p:cNvPr id="3" name="Table 2"/>
          <p:cNvGraphicFramePr>
            <a:graphicFrameLocks noGrp="1"/>
          </p:cNvGraphicFramePr>
          <p:nvPr/>
        </p:nvGraphicFramePr>
        <p:xfrm>
          <a:off x="3339549" y="3312029"/>
          <a:ext cx="8600660" cy="2775778"/>
        </p:xfrm>
        <a:graphic>
          <a:graphicData uri="http://schemas.openxmlformats.org/drawingml/2006/table">
            <a:tbl>
              <a:tblPr firstRow="1" firstCol="1" bandRow="1"/>
              <a:tblGrid>
                <a:gridCol w="3591338"/>
                <a:gridCol w="5009322"/>
              </a:tblGrid>
              <a:tr h="0">
                <a:tc>
                  <a:txBody>
                    <a:bodyPr/>
                    <a:lstStyle/>
                    <a:p>
                      <a:pPr algn="ctr">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Tên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nước</a:t>
                      </a:r>
                      <a:endParaRPr lang="en-US" sz="2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b="1" dirty="0" err="1">
                          <a:effectLst/>
                          <a:latin typeface="Times New Roman" panose="02020603050405020304" pitchFamily="18" charset="0"/>
                          <a:cs typeface="Times New Roman" panose="02020603050405020304" pitchFamily="18" charset="0"/>
                        </a:rPr>
                        <a:t>Quá</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trình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thực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dân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phương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Tây</a:t>
                      </a:r>
                      <a:endParaRPr lang="en-US" sz="24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xâm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nhập</a:t>
                      </a:r>
                      <a:endParaRPr lang="en-US" sz="2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Ma-lai-xi-a, Miến Điện</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Phi-lip-pin</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In-đô-nê-xi-a</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Ba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Nam, </a:t>
                      </a:r>
                      <a:r>
                        <a:rPr lang="en-US" sz="2400" dirty="0" err="1">
                          <a:effectLst/>
                          <a:latin typeface="Times New Roman" panose="02020603050405020304" pitchFamily="18" charset="0"/>
                          <a:cs typeface="Times New Roman" panose="02020603050405020304" pitchFamily="18" charset="0"/>
                        </a:rPr>
                        <a:t>Lào</a:t>
                      </a:r>
                      <a:r>
                        <a:rPr lang="en-US" sz="2400" dirty="0">
                          <a:effectLst/>
                          <a:latin typeface="Times New Roman" panose="02020603050405020304" pitchFamily="18" charset="0"/>
                          <a:cs typeface="Times New Roman" panose="02020603050405020304" pitchFamily="18" charset="0"/>
                        </a:rPr>
                        <a:t>, Cam-</a:t>
                      </a:r>
                      <a:r>
                        <a:rPr lang="en-US" sz="2400" dirty="0" err="1">
                          <a:effectLst/>
                          <a:latin typeface="Times New Roman" panose="02020603050405020304" pitchFamily="18" charset="0"/>
                          <a:cs typeface="Times New Roman" panose="02020603050405020304" pitchFamily="18" charset="0"/>
                        </a:rPr>
                        <a:t>pu</a:t>
                      </a:r>
                      <a:r>
                        <a:rPr lang="en-US" sz="2400" dirty="0">
                          <a:effectLst/>
                          <a:latin typeface="Times New Roman" panose="02020603050405020304" pitchFamily="18" charset="0"/>
                          <a:cs typeface="Times New Roman" panose="02020603050405020304" pitchFamily="18" charset="0"/>
                        </a:rPr>
                        <a:t>-chia)</a:t>
                      </a:r>
                      <a:endParaRPr lang="en-US" sz="2400" b="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b="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36548" y="772206"/>
            <a:ext cx="4457023" cy="4323645"/>
          </a:xfrm>
          <a:prstGeom prst="rect">
            <a:avLst/>
          </a:prstGeom>
        </p:spPr>
      </p:pic>
      <p:pic>
        <p:nvPicPr>
          <p:cNvPr id="3" name="Picture 2"/>
          <p:cNvPicPr>
            <a:picLocks noChangeAspect="1"/>
          </p:cNvPicPr>
          <p:nvPr/>
        </p:nvPicPr>
        <p:blipFill>
          <a:blip r:embed="rId2"/>
          <a:stretch>
            <a:fillRect/>
          </a:stretch>
        </p:blipFill>
        <p:spPr>
          <a:xfrm>
            <a:off x="4893571" y="1510747"/>
            <a:ext cx="6862490" cy="44729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046" y="1883715"/>
            <a:ext cx="11039835" cy="4573560"/>
          </a:xfrm>
          <a:prstGeom prst="rect">
            <a:avLst/>
          </a:prstGeom>
        </p:spPr>
        <p:txBody>
          <a:bodyPr wrap="square">
            <a:spAutoFit/>
          </a:bodyPr>
          <a:lstStyle/>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In-đô-nê-xi-a</a:t>
            </a:r>
            <a:r>
              <a:rPr lang="en-US" sz="2800">
                <a:latin typeface="Times New Roman" panose="02020603050405020304" pitchFamily="18" charset="0"/>
                <a:ea typeface="Arial" panose="020B0604020202020204" pitchFamily="34" charset="0"/>
                <a:cs typeface="Times New Roman" panose="02020603050405020304" pitchFamily="18" charset="0"/>
              </a:rPr>
              <a:t>, thực dân Bồ Đào Nha xâm nhập ngay từ thế kỉ XVI. Đến giữa thế kỉ XIX, Hà Lan đã hoàn thành quá trình xâm lược.</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Ma- lai-xi-a, Miến Điện</a:t>
            </a:r>
            <a:r>
              <a:rPr lang="en-US" sz="2800">
                <a:latin typeface="Times New Roman" panose="02020603050405020304" pitchFamily="18" charset="0"/>
                <a:ea typeface="Arial" panose="020B0604020202020204" pitchFamily="34" charset="0"/>
                <a:cs typeface="Times New Roman" panose="02020603050405020304" pitchFamily="18" charset="0"/>
              </a:rPr>
              <a:t>, từ sau thế kỉ XVI Anh, Pháp, Hà Lan tranh chấp. Cuối thế kỉ XIX là thực dân Anh.</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Phi-lip-pin</a:t>
            </a:r>
            <a:r>
              <a:rPr lang="en-US" sz="2800">
                <a:latin typeface="Times New Roman" panose="02020603050405020304" pitchFamily="18" charset="0"/>
                <a:ea typeface="Arial" panose="020B0604020202020204" pitchFamily="34" charset="0"/>
                <a:cs typeface="Times New Roman" panose="02020603050405020304" pitchFamily="18" charset="0"/>
              </a:rPr>
              <a:t>, giữa thế kỉ XVI, Tây Ban Nha đánh chiếm, năm 1898 Mỹ xâm lược và biến nước này thành thuộc địa.</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30000"/>
              </a:lnSpc>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a:t>
            </a:r>
            <a:r>
              <a:rPr lang="en-US" sz="2800" b="1">
                <a:latin typeface="Times New Roman" panose="02020603050405020304" pitchFamily="18" charset="0"/>
                <a:ea typeface="Arial" panose="020B0604020202020204" pitchFamily="34" charset="0"/>
                <a:cs typeface="Times New Roman" panose="02020603050405020304" pitchFamily="18" charset="0"/>
              </a:rPr>
              <a:t>Ở Xiêm</a:t>
            </a:r>
            <a:r>
              <a:rPr lang="en-US" sz="2800">
                <a:latin typeface="Times New Roman" panose="02020603050405020304" pitchFamily="18" charset="0"/>
                <a:ea typeface="Arial" panose="020B0604020202020204" pitchFamily="34" charset="0"/>
                <a:cs typeface="Times New Roman" panose="02020603050405020304" pitchFamily="18" charset="0"/>
              </a:rPr>
              <a:t>, do chính sách ngoại giao mềm dẻo của vua Ra-ma V nên </a:t>
            </a:r>
            <a:r>
              <a:rPr lang="en-US" sz="2800" b="1" i="1">
                <a:latin typeface="Times New Roman" panose="02020603050405020304" pitchFamily="18" charset="0"/>
                <a:ea typeface="Arial" panose="020B0604020202020204" pitchFamily="34" charset="0"/>
                <a:cs typeface="Times New Roman" panose="02020603050405020304" pitchFamily="18" charset="0"/>
              </a:rPr>
              <a:t>giữ được nền độc lập tương đối</a:t>
            </a:r>
            <a:r>
              <a:rPr lang="en-US" sz="2800">
                <a:latin typeface="Times New Roman" panose="02020603050405020304" pitchFamily="18" charset="0"/>
                <a:ea typeface="Arial" panose="020B0604020202020204" pitchFamily="34" charset="0"/>
                <a:cs typeface="Times New Roman" panose="02020603050405020304" pitchFamily="18" charset="0"/>
              </a:rPr>
              <a:t>.</a:t>
            </a:r>
            <a:endParaRPr lang="en-US" sz="2800">
              <a:latin typeface="Times New Roman" panose="02020603050405020304" pitchFamily="18" charset="0"/>
              <a:ea typeface="Arial" panose="020B0604020202020204" pitchFamily="34" charset="0"/>
              <a:cs typeface="Times New Roman" panose="02020603050405020304" pitchFamily="18" charset="0"/>
            </a:endParaRPr>
          </a:p>
        </p:txBody>
      </p:sp>
      <p:sp>
        <p:nvSpPr>
          <p:cNvPr id="48" name="Rectangle 47"/>
          <p:cNvSpPr/>
          <p:nvPr/>
        </p:nvSpPr>
        <p:spPr>
          <a:xfrm>
            <a:off x="477538" y="883590"/>
            <a:ext cx="11290852" cy="652486"/>
          </a:xfrm>
          <a:prstGeom prst="rect">
            <a:avLst/>
          </a:prstGeom>
          <a:noFill/>
        </p:spPr>
        <p:txBody>
          <a:bodyPr wrap="square" lIns="91440" tIns="45720" rIns="91440" bIns="45720">
            <a:spAutoFit/>
          </a:bodyPr>
          <a:lstStyle/>
          <a:p>
            <a:pPr algn="ctr">
              <a:lnSpc>
                <a:spcPct val="130000"/>
              </a:lnSpc>
            </a:pPr>
            <a:r>
              <a:rPr lang="en-US"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 quát quá trình xâm nhập Đông Nam Á của thực dân phương Tây</a:t>
            </a:r>
            <a:endParaRPr lang="vi-VN" sz="28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1"/>
          <a:stretch>
            <a:fillRect/>
          </a:stretch>
        </p:blipFill>
        <p:spPr>
          <a:xfrm>
            <a:off x="-55862" y="-116535"/>
            <a:ext cx="1066800" cy="10001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1"/>
          <a:stretch>
            <a:fillRect/>
          </a:stretch>
        </p:blipFill>
        <p:spPr>
          <a:xfrm>
            <a:off x="5284807" y="1469804"/>
            <a:ext cx="6862490" cy="4472961"/>
          </a:xfrm>
          <a:prstGeom prst="rect">
            <a:avLst/>
          </a:prstGeom>
        </p:spPr>
      </p:pic>
      <p:sp>
        <p:nvSpPr>
          <p:cNvPr id="2" name="Rectangle 1"/>
          <p:cNvSpPr/>
          <p:nvPr/>
        </p:nvSpPr>
        <p:spPr>
          <a:xfrm>
            <a:off x="100873" y="346112"/>
            <a:ext cx="5183934" cy="6297108"/>
          </a:xfrm>
          <a:prstGeom prst="rect">
            <a:avLst/>
          </a:prstGeom>
        </p:spPr>
        <p:txBody>
          <a:bodyPr wrap="square">
            <a:spAutoFit/>
          </a:bodyPr>
          <a:lstStyle/>
          <a:p>
            <a:pPr algn="just">
              <a:lnSpc>
                <a:spcPct val="120000"/>
              </a:lnSpc>
            </a:pPr>
            <a:r>
              <a:rPr lang="vi-VN" sz="2400">
                <a:latin typeface="Times New Roman" panose="02020603050405020304" pitchFamily="18" charset="0"/>
                <a:cs typeface="Times New Roman" panose="02020603050405020304" pitchFamily="18" charset="0"/>
              </a:rPr>
              <a:t>Con tàu Phlo-đờ Ma (Hoa của biển) nặng hơn 400 tấn, là một tàu chiến của Bồ Đào Nha được đóng ở Li-xbon năm 1502</a:t>
            </a:r>
            <a:r>
              <a:rPr lang="en-US" sz="2400">
                <a:latin typeface="Times New Roman" panose="02020603050405020304" pitchFamily="18" charset="0"/>
                <a:cs typeface="Times New Roman" panose="02020603050405020304" pitchFamily="18" charset="0"/>
              </a:rPr>
              <a:t>. N</a:t>
            </a:r>
            <a:r>
              <a:rPr lang="vi-VN" sz="2400">
                <a:latin typeface="Times New Roman" panose="02020603050405020304" pitchFamily="18" charset="0"/>
                <a:cs typeface="Times New Roman" panose="02020603050405020304" pitchFamily="18" charset="0"/>
              </a:rPr>
              <a:t>ó đã từng tham gia nhiều trận chiến, thuyền trưởng đồng thời là một tướng hải quân nổi danh của Bồ Đào Nha Xô đơ An-bức-ca chỉ huy. </a:t>
            </a:r>
            <a:endParaRPr lang="en-US" sz="2400">
              <a:latin typeface="Times New Roman" panose="02020603050405020304" pitchFamily="18" charset="0"/>
              <a:cs typeface="Times New Roman" panose="02020603050405020304" pitchFamily="18" charset="0"/>
            </a:endParaRPr>
          </a:p>
          <a:p>
            <a:pPr algn="just">
              <a:lnSpc>
                <a:spcPct val="120000"/>
              </a:lnSpc>
            </a:pPr>
            <a:r>
              <a:rPr lang="vi-VN" sz="2400">
                <a:latin typeface="Times New Roman" panose="02020603050405020304" pitchFamily="18" charset="0"/>
                <a:cs typeface="Times New Roman" panose="02020603050405020304" pitchFamily="18" charset="0"/>
              </a:rPr>
              <a:t>Năm 1511, người Bồ Đào Nha hướng tới vương quốc Hồi giáo Ma-lắc-ca, nơi có thủ đô Ma-lắc-ca (Ma-lai-xi-a ngày nay) là một trong những thành phố giàu có nhất thời điểm đó, tại đây tàu Phlo-đờ Ma thu được rất nhiều chiến lợi phẩm với khối lượng kho báu đồ sộ. </a:t>
            </a:r>
            <a:endParaRPr lang="vi-VN" sz="2400">
              <a:latin typeface="Times New Roman" panose="02020603050405020304" pitchFamily="18" charset="0"/>
              <a:cs typeface="Times New Roman" panose="02020603050405020304" pitchFamily="18" charset="0"/>
            </a:endParaRPr>
          </a:p>
        </p:txBody>
      </p:sp>
      <p:sp>
        <p:nvSpPr>
          <p:cNvPr id="49" name="Rectangle 48"/>
          <p:cNvSpPr/>
          <p:nvPr/>
        </p:nvSpPr>
        <p:spPr>
          <a:xfrm>
            <a:off x="100873" y="1674752"/>
            <a:ext cx="5183934" cy="4413516"/>
          </a:xfrm>
          <a:prstGeom prst="rect">
            <a:avLst/>
          </a:prstGeom>
        </p:spPr>
        <p:txBody>
          <a:bodyPr wrap="square">
            <a:spAutoFit/>
          </a:bodyPr>
          <a:lstStyle/>
          <a:p>
            <a:pPr algn="just">
              <a:lnSpc>
                <a:spcPct val="130000"/>
              </a:lnSpc>
            </a:pPr>
            <a:r>
              <a:rPr lang="vi-VN" sz="2400">
                <a:latin typeface="Times New Roman" panose="02020603050405020304" pitchFamily="18" charset="0"/>
                <a:cs typeface="Times New Roman" panose="02020603050405020304" pitchFamily="18" charset="0"/>
              </a:rPr>
              <a:t>Dự kiến, tàu Ph-lo-đờ Ma sẽ mang kho báu quay lại Li-xbon để dâng lên vua Bồ Đào Nha, cùng nhiều chiến lợi phẩm có được từ cuộc chiến. Nhưng khi tới khu vực Ma-lắc-ca, tàu bất ngờ gặp bão và bị đánh chìm, khi đó trên tàu đang chất rất nhiều vàng bạc từ thành phố Ma-lắc-ca cùng với rất nhiều đồ cống nộp từ vua Xiêm.</a:t>
            </a:r>
            <a:endParaRPr lang="vi-VN"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9"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5533</Words>
  <Application>WPS Presentation</Application>
  <PresentationFormat>Widescreen</PresentationFormat>
  <Paragraphs>200</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Times New Roman</vt:lpstr>
      <vt:lpstr>仓耳玄三M W05</vt:lpstr>
      <vt:lpstr>Microsoft YaHei</vt:lpstr>
      <vt:lpstr>Arial Unicode MS</vt:lpstr>
      <vt:lpstr>等线</vt:lpstr>
      <vt:lpstr>站酷快乐体2016修订版</vt:lpstr>
      <vt:lpstr>包图小白体</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126</cp:revision>
  <dcterms:created xsi:type="dcterms:W3CDTF">2019-03-29T12:25:00Z</dcterms:created>
  <dcterms:modified xsi:type="dcterms:W3CDTF">2023-10-18T04:04:43Z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B9DAB642E1EF4984A4A26AF0BCACAD96_12</vt:lpwstr>
  </property>
  <property fmtid="{D5CDD505-2E9C-101B-9397-08002B2CF9AE}" pid="3" name="KSOProductBuildVer">
    <vt:lpwstr>1033-12.2.0.13266</vt:lpwstr>
  </property>
</Properties>
</file>