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7" r:id="rId2"/>
    <p:sldId id="267" r:id="rId3"/>
    <p:sldId id="259" r:id="rId4"/>
    <p:sldId id="281" r:id="rId5"/>
    <p:sldId id="282" r:id="rId6"/>
    <p:sldId id="256" r:id="rId7"/>
    <p:sldId id="270" r:id="rId8"/>
    <p:sldId id="263" r:id="rId9"/>
    <p:sldId id="283" r:id="rId10"/>
    <p:sldId id="265" r:id="rId11"/>
    <p:sldId id="284" r:id="rId12"/>
    <p:sldId id="264" r:id="rId13"/>
    <p:sldId id="286" r:id="rId14"/>
    <p:sldId id="260" r:id="rId15"/>
    <p:sldId id="266" r:id="rId16"/>
    <p:sldId id="258" r:id="rId17"/>
    <p:sldId id="313" r:id="rId18"/>
    <p:sldId id="314" r:id="rId19"/>
    <p:sldId id="312" r:id="rId20"/>
    <p:sldId id="285" r:id="rId21"/>
    <p:sldId id="261" r:id="rId22"/>
    <p:sldId id="269" r:id="rId23"/>
    <p:sldId id="287" r:id="rId24"/>
    <p:sldId id="288" r:id="rId25"/>
    <p:sldId id="273" r:id="rId26"/>
    <p:sldId id="272" r:id="rId27"/>
    <p:sldId id="289" r:id="rId28"/>
    <p:sldId id="276" r:id="rId29"/>
    <p:sldId id="291" r:id="rId30"/>
    <p:sldId id="262" r:id="rId31"/>
    <p:sldId id="274" r:id="rId32"/>
    <p:sldId id="292" r:id="rId33"/>
    <p:sldId id="290" r:id="rId34"/>
    <p:sldId id="277" r:id="rId35"/>
    <p:sldId id="275"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2">
          <p15:clr>
            <a:srgbClr val="A4A3A4"/>
          </p15:clr>
        </p15:guide>
        <p15:guide id="2" pos="38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C689"/>
    <a:srgbClr val="29E3CD"/>
    <a:srgbClr val="F61656"/>
    <a:srgbClr val="263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84" autoAdjust="0"/>
  </p:normalViewPr>
  <p:slideViewPr>
    <p:cSldViewPr>
      <p:cViewPr varScale="1">
        <p:scale>
          <a:sx n="69" d="100"/>
          <a:sy n="69" d="100"/>
        </p:scale>
        <p:origin x="756" y="66"/>
      </p:cViewPr>
      <p:guideLst>
        <p:guide orient="horz" pos="2202"/>
        <p:guide pos="380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36416-3E55-4A06-B4BE-D03809D96286}" type="datetimeFigureOut">
              <a:rPr lang="zh-CN" altLang="en-US" smtClean="0"/>
              <a:t>2024/9/6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6FAA3-9D4A-41D6-82F5-54288C6A5A2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E6FAA3-9D4A-41D6-82F5-54288C6A5A2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E6FAA3-9D4A-41D6-82F5-54288C6A5A2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E6FAA3-9D4A-41D6-82F5-54288C6A5A2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6FAA3-9D4A-41D6-82F5-54288C6A5A2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580797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6FAA3-9D4A-41D6-82F5-54288C6A5A2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330095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E6FAA3-9D4A-41D6-82F5-54288C6A5A2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E6FAA3-9D4A-41D6-82F5-54288C6A5A2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E6FAA3-9D4A-41D6-82F5-54288C6A5A2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E6FAA3-9D4A-41D6-82F5-54288C6A5A2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E6FAA3-9D4A-41D6-82F5-54288C6A5A22}"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E6FAA3-9D4A-41D6-82F5-54288C6A5A2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E6FAA3-9D4A-41D6-82F5-54288C6A5A2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E6FAA3-9D4A-41D6-82F5-54288C6A5A2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E6FAA3-9D4A-41D6-82F5-54288C6A5A2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6FAA3-9D4A-41D6-82F5-54288C6A5A2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t>9/6/2024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wind"/>
      </p:transition>
    </mc:Choice>
    <mc:Fallback xmlns="">
      <p:transition spd="slow" advClick="0"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t>9/6/2024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wind"/>
      </p:transition>
    </mc:Choice>
    <mc:Fallback xmlns="">
      <p:transition spd="slow"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t>9/6/2024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wind"/>
      </p:transition>
    </mc:Choice>
    <mc:Fallback xmlns="">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t>9/6/2024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wind"/>
      </p:transition>
    </mc:Choice>
    <mc:Fallback xmlns="">
      <p:transitio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t>9/6/2024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wind"/>
      </p:transition>
    </mc:Choice>
    <mc:Fallback xmlns="">
      <p:transitio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t>9/6/2024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wind"/>
      </p:transition>
    </mc:Choice>
    <mc:Fallback xmlns="">
      <p:transitio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t>9/6/2024</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wind"/>
      </p:transition>
    </mc:Choice>
    <mc:Fallback xmlns="">
      <p:transition spd="slow"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t>9/6/2024</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wind"/>
      </p:transition>
    </mc:Choice>
    <mc:Fallback xmlns="">
      <p:transitio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t>9/6/2024</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wind"/>
      </p:transition>
    </mc:Choice>
    <mc:Fallback xmlns="">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t>9/6/2024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wind"/>
      </p:transition>
    </mc:Choice>
    <mc:Fallback xmlns="">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t>9/6/2024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wind"/>
      </p:transition>
    </mc:Choice>
    <mc:Fallback xmlns="">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wind"/>
      </p:transition>
    </mc:Choice>
    <mc:Fallback xmlns="">
      <p:transition spd="slow" advClick="0" advTm="2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7" name="图片 1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2200" y="926193"/>
            <a:ext cx="2209800" cy="3952648"/>
          </a:xfrm>
          <a:prstGeom prst="rect">
            <a:avLst/>
          </a:prstGeom>
        </p:spPr>
      </p:pic>
      <p:sp>
        <p:nvSpPr>
          <p:cNvPr id="3" name="Hình chữ nhật 2"/>
          <p:cNvSpPr/>
          <p:nvPr/>
        </p:nvSpPr>
        <p:spPr>
          <a:xfrm>
            <a:off x="2819400" y="2129673"/>
            <a:ext cx="7391400" cy="1545688"/>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none" lIns="91440" tIns="45720" rIns="91440" bIns="45720">
            <a:prstTxWarp prst="textWave1">
              <a:avLst/>
            </a:prstTxWarp>
            <a:spAutoFit/>
          </a:bodyPr>
          <a:lstStyle/>
          <a:p>
            <a:pPr algn="ctr"/>
            <a:r>
              <a:rPr lang="en-US" sz="5400" b="1" dirty="0">
                <a:ln w="12700">
                  <a:solidFill>
                    <a:schemeClr val="accent5"/>
                  </a:solidFill>
                  <a:prstDash val="solid"/>
                </a:ln>
                <a:solidFill>
                  <a:srgbClr val="FF0000"/>
                </a:solidFill>
                <a:latin typeface="Times New Roman" panose="02020603050405020304" pitchFamily="18" charset="0"/>
                <a:cs typeface="Times New Roman" panose="02020603050405020304" pitchFamily="18" charset="0"/>
              </a:rPr>
              <a:t>KHỞI ĐỘNG</a:t>
            </a:r>
            <a:endParaRPr lang="vi-VN" sz="5400" b="1" dirty="0">
              <a:ln w="12700">
                <a:solidFill>
                  <a:schemeClr val="accent5"/>
                </a:solidFill>
                <a:prstDash val="solid"/>
              </a:l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heel(1)">
                                      <p:cBhvr>
                                        <p:cTn id="7" dur="1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4495800" y="304800"/>
            <a:ext cx="2514600" cy="1054387"/>
          </a:xfrm>
          <a:prstGeom prst="roundRect">
            <a:avLst/>
          </a:prstGeom>
          <a:solidFill>
            <a:srgbClr val="29E3CD"/>
          </a:solidFill>
          <a:ln>
            <a:solidFill>
              <a:srgbClr val="29E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Nguyên nhân xâu xa</a:t>
            </a:r>
          </a:p>
        </p:txBody>
      </p:sp>
      <p:sp>
        <p:nvSpPr>
          <p:cNvPr id="9" name="Rounded Rectangle 8"/>
          <p:cNvSpPr/>
          <p:nvPr/>
        </p:nvSpPr>
        <p:spPr>
          <a:xfrm>
            <a:off x="190500" y="2418346"/>
            <a:ext cx="5562600" cy="4211053"/>
          </a:xfrm>
          <a:prstGeom prst="roundRect">
            <a:avLst/>
          </a:prstGeom>
          <a:solidFill>
            <a:srgbClr val="46C689"/>
          </a:solidFill>
          <a:ln>
            <a:solidFill>
              <a:srgbClr val="46C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a:solidFill>
                  <a:schemeClr val="bg1"/>
                </a:solidFill>
                <a:latin typeface="Times New Roman" panose="02020603050405020304" pitchFamily="18" charset="0"/>
                <a:cs typeface="Times New Roman" panose="02020603050405020304" pitchFamily="18" charset="0"/>
              </a:rPr>
              <a:t>Đầu thế kỉ XVII, </a:t>
            </a:r>
            <a:r>
              <a:rPr lang="vi-VN" sz="2800" b="1">
                <a:solidFill>
                  <a:schemeClr val="tx1"/>
                </a:solidFill>
                <a:latin typeface="Times New Roman" panose="02020603050405020304" pitchFamily="18" charset="0"/>
                <a:cs typeface="Times New Roman" panose="02020603050405020304" pitchFamily="18" charset="0"/>
              </a:rPr>
              <a:t>Anh có nền kinh tế phát triển nhất châu Âu</a:t>
            </a:r>
            <a:r>
              <a:rPr lang="vi-VN" sz="2800">
                <a:solidFill>
                  <a:schemeClr val="bg1"/>
                </a:solidFill>
                <a:latin typeface="Times New Roman" panose="02020603050405020304" pitchFamily="18" charset="0"/>
                <a:cs typeface="Times New Roman" panose="02020603050405020304" pitchFamily="18" charset="0"/>
              </a:rPr>
              <a:t>: Quý tộc nhỏ và vừa chuyển sang kinh doanh theo lối tư bản chủ nghĩa, đuổi tá điền, rào đất, biến ruộng đất thành đồng cỏ để chăn nuôi cừu..trở thành tầng lớp quý tộc mới. Nông dân không có đất sản xuất, cuộc sống vô cùng cực khổ</a:t>
            </a:r>
            <a:r>
              <a:rPr lang="en-US" sz="2800">
                <a:solidFill>
                  <a:schemeClr val="bg1"/>
                </a:solidFill>
                <a:latin typeface="Times New Roman" panose="02020603050405020304" pitchFamily="18" charset="0"/>
                <a:cs typeface="Times New Roman" panose="02020603050405020304" pitchFamily="18" charset="0"/>
              </a:rPr>
              <a:t>.</a:t>
            </a:r>
          </a:p>
        </p:txBody>
      </p:sp>
      <p:sp>
        <p:nvSpPr>
          <p:cNvPr id="10" name="Rounded Rectangle 9"/>
          <p:cNvSpPr/>
          <p:nvPr/>
        </p:nvSpPr>
        <p:spPr>
          <a:xfrm>
            <a:off x="6667500" y="2413574"/>
            <a:ext cx="5410200" cy="4191000"/>
          </a:xfrm>
          <a:prstGeom prst="roundRect">
            <a:avLst/>
          </a:prstGeom>
          <a:solidFill>
            <a:srgbClr val="46C689"/>
          </a:solidFill>
          <a:ln>
            <a:solidFill>
              <a:srgbClr val="46C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a:solidFill>
                  <a:schemeClr val="tx1"/>
                </a:solidFill>
                <a:latin typeface="Times New Roman" panose="02020603050405020304" pitchFamily="18" charset="0"/>
                <a:cs typeface="Times New Roman" panose="02020603050405020304" pitchFamily="18" charset="0"/>
              </a:rPr>
              <a:t>Xã hội chia thành hai phe đối lập</a:t>
            </a:r>
            <a:r>
              <a:rPr lang="vi-VN" sz="2800">
                <a:solidFill>
                  <a:schemeClr val="bg1"/>
                </a:solidFill>
                <a:latin typeface="Times New Roman" panose="02020603050405020304" pitchFamily="18" charset="0"/>
                <a:cs typeface="Times New Roman" panose="02020603050405020304" pitchFamily="18" charset="0"/>
              </a:rPr>
              <a:t>: Một bên là vua và các thế lực phong kiến; một bên là giai cấp tư sản, quý tộc mới, nông dân và bình dân thành thị</a:t>
            </a:r>
            <a:r>
              <a:rPr lang="vi-VN" sz="280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a:t>
            </a:r>
            <a:r>
              <a:rPr lang="en-US" sz="280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a:t>
            </a:r>
            <a:r>
              <a:rPr lang="vi-VN" sz="2800" b="1">
                <a:solidFill>
                  <a:schemeClr val="tx1"/>
                </a:solidFill>
                <a:latin typeface="Times New Roman" panose="02020603050405020304" pitchFamily="18" charset="0"/>
                <a:cs typeface="Times New Roman" panose="02020603050405020304" pitchFamily="18" charset="0"/>
              </a:rPr>
              <a:t>mâu thuẫn gây gắt giữa giai cấp tư sản, quý tộc mới với chế độ quân chủ chuyên chế </a:t>
            </a:r>
            <a:r>
              <a:rPr lang="vi-VN" sz="2800">
                <a:solidFill>
                  <a:schemeClr val="bg1"/>
                </a:solidFill>
                <a:latin typeface="Times New Roman" panose="02020603050405020304" pitchFamily="18" charset="0"/>
                <a:cs typeface="Times New Roman" panose="02020603050405020304" pitchFamily="18" charset="0"/>
              </a:rPr>
              <a:t>là nguyên nhân bùng nổ cuộc cách mạng.</a:t>
            </a:r>
            <a:endParaRPr lang="en-US" sz="2800">
              <a:solidFill>
                <a:schemeClr val="bg1"/>
              </a:solidFill>
              <a:latin typeface="Times New Roman" panose="02020603050405020304" pitchFamily="18" charset="0"/>
              <a:cs typeface="Times New Roman" panose="02020603050405020304" pitchFamily="18" charset="0"/>
            </a:endParaRPr>
          </a:p>
        </p:txBody>
      </p:sp>
      <p:cxnSp>
        <p:nvCxnSpPr>
          <p:cNvPr id="12" name="Straight Arrow Connector 11"/>
          <p:cNvCxnSpPr>
            <a:stCxn id="5" idx="2"/>
          </p:cNvCxnSpPr>
          <p:nvPr/>
        </p:nvCxnSpPr>
        <p:spPr>
          <a:xfrm flipH="1">
            <a:off x="2971800" y="1359187"/>
            <a:ext cx="2781300" cy="926813"/>
          </a:xfrm>
          <a:prstGeom prst="straightConnector1">
            <a:avLst/>
          </a:prstGeom>
          <a:ln>
            <a:solidFill>
              <a:srgbClr val="29E3CD"/>
            </a:solidFill>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a:stCxn id="5" idx="2"/>
          </p:cNvCxnSpPr>
          <p:nvPr/>
        </p:nvCxnSpPr>
        <p:spPr>
          <a:xfrm>
            <a:off x="5753100" y="1359187"/>
            <a:ext cx="3619500" cy="926813"/>
          </a:xfrm>
          <a:prstGeom prst="straightConnector1">
            <a:avLst/>
          </a:prstGeom>
          <a:ln>
            <a:solidFill>
              <a:srgbClr val="29E3CD"/>
            </a:solidFill>
            <a:tailEnd type="triangle"/>
          </a:ln>
        </p:spPr>
        <p:style>
          <a:lnRef idx="3">
            <a:schemeClr val="accent1"/>
          </a:lnRef>
          <a:fillRef idx="0">
            <a:schemeClr val="accent1"/>
          </a:fillRef>
          <a:effectRef idx="2">
            <a:schemeClr val="accent1"/>
          </a:effectRef>
          <a:fontRef idx="minor">
            <a:schemeClr val="tx1"/>
          </a:fontRef>
        </p:style>
      </p:cxnSp>
      <p:pic>
        <p:nvPicPr>
          <p:cNvPr id="20" name="Picture 19"/>
          <p:cNvPicPr>
            <a:picLocks noChangeAspect="1"/>
          </p:cNvPicPr>
          <p:nvPr/>
        </p:nvPicPr>
        <p:blipFill>
          <a:blip r:embed="rId4"/>
          <a:stretch>
            <a:fillRect/>
          </a:stretch>
        </p:blipFill>
        <p:spPr>
          <a:xfrm>
            <a:off x="152400" y="0"/>
            <a:ext cx="1066800" cy="10001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04800" y="2806986"/>
            <a:ext cx="2743200" cy="990600"/>
          </a:xfrm>
          <a:prstGeom prst="roundRect">
            <a:avLst/>
          </a:prstGeom>
          <a:solidFill>
            <a:srgbClr val="46C689"/>
          </a:solidFill>
          <a:ln>
            <a:solidFill>
              <a:srgbClr val="46C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a) Nguyên nhân</a:t>
            </a:r>
          </a:p>
        </p:txBody>
      </p:sp>
      <p:sp>
        <p:nvSpPr>
          <p:cNvPr id="5" name="Rounded Rectangle 4"/>
          <p:cNvSpPr/>
          <p:nvPr/>
        </p:nvSpPr>
        <p:spPr>
          <a:xfrm>
            <a:off x="5181600" y="1447800"/>
            <a:ext cx="2514600" cy="1054387"/>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Nguyên nhân xâu xa</a:t>
            </a:r>
          </a:p>
        </p:txBody>
      </p:sp>
      <p:sp>
        <p:nvSpPr>
          <p:cNvPr id="6" name="Rounded Rectangle 5"/>
          <p:cNvSpPr/>
          <p:nvPr/>
        </p:nvSpPr>
        <p:spPr>
          <a:xfrm>
            <a:off x="5189621" y="4114800"/>
            <a:ext cx="2514600" cy="11430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Nguyên nhân trực tiếp</a:t>
            </a:r>
          </a:p>
        </p:txBody>
      </p:sp>
      <p:cxnSp>
        <p:nvCxnSpPr>
          <p:cNvPr id="9" name="Straight Arrow Connector 8"/>
          <p:cNvCxnSpPr/>
          <p:nvPr/>
        </p:nvCxnSpPr>
        <p:spPr>
          <a:xfrm flipV="1">
            <a:off x="3200400" y="2209800"/>
            <a:ext cx="1752600" cy="1092486"/>
          </a:xfrm>
          <a:prstGeom prst="straightConnector1">
            <a:avLst/>
          </a:prstGeom>
          <a:ln>
            <a:solidFill>
              <a:srgbClr val="46C689"/>
            </a:solidFill>
            <a:tailEnd type="triangle"/>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3200400" y="3302286"/>
            <a:ext cx="1752600" cy="1193514"/>
          </a:xfrm>
          <a:prstGeom prst="straightConnector1">
            <a:avLst/>
          </a:prstGeom>
          <a:ln>
            <a:solidFill>
              <a:srgbClr val="46C689"/>
            </a:solidFill>
            <a:tailEnd type="triangle"/>
          </a:ln>
        </p:spPr>
        <p:style>
          <a:lnRef idx="3">
            <a:schemeClr val="accent1"/>
          </a:lnRef>
          <a:fillRef idx="0">
            <a:schemeClr val="accent1"/>
          </a:fillRef>
          <a:effectRef idx="2">
            <a:schemeClr val="accent1"/>
          </a:effectRef>
          <a:fontRef idx="minor">
            <a:schemeClr val="tx1"/>
          </a:fontRef>
        </p:style>
      </p:cxnSp>
      <p:sp>
        <p:nvSpPr>
          <p:cNvPr id="8" name="Rounded Rectangle 7"/>
          <p:cNvSpPr/>
          <p:nvPr/>
        </p:nvSpPr>
        <p:spPr>
          <a:xfrm>
            <a:off x="8763000" y="3757481"/>
            <a:ext cx="3048000" cy="205740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Vua </a:t>
            </a:r>
            <a:r>
              <a:rPr lang="vi-VN" sz="2800" b="1">
                <a:solidFill>
                  <a:schemeClr val="tx1"/>
                </a:solidFill>
                <a:latin typeface="Times New Roman" panose="02020603050405020304" pitchFamily="18" charset="0"/>
                <a:cs typeface="Times New Roman" panose="02020603050405020304" pitchFamily="18" charset="0"/>
              </a:rPr>
              <a:t>Sác-lơ I tuyên chiến với Quốc hội</a:t>
            </a:r>
            <a:r>
              <a:rPr lang="vi-VN" sz="2800">
                <a:solidFill>
                  <a:schemeClr val="tx1"/>
                </a:solidFill>
                <a:latin typeface="Times New Roman" panose="02020603050405020304" pitchFamily="18" charset="0"/>
                <a:cs typeface="Times New Roman" panose="02020603050405020304" pitchFamily="18" charset="0"/>
              </a:rPr>
              <a:t>, cách mạng bùng nổ.</a:t>
            </a:r>
            <a:endParaRPr lang="en-US" sz="2800">
              <a:solidFill>
                <a:schemeClr val="tx1"/>
              </a:solidFill>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7848600" y="4686300"/>
            <a:ext cx="76200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3" name="矩形 14"/>
          <p:cNvSpPr/>
          <p:nvPr/>
        </p:nvSpPr>
        <p:spPr>
          <a:xfrm>
            <a:off x="152400" y="1012106"/>
            <a:ext cx="4704942" cy="584775"/>
          </a:xfrm>
          <a:prstGeom prst="rect">
            <a:avLst/>
          </a:prstGeom>
          <a:noFill/>
        </p:spPr>
        <p:txBody>
          <a:bodyPr wrap="none" lIns="91440" tIns="45720" rIns="91440" bIns="45720">
            <a:spAutoFit/>
          </a:bodyPr>
          <a:lstStyle/>
          <a:p>
            <a:pPr algn="ctr"/>
            <a:r>
              <a:rPr lang="en-US" altLang="zh-CN" sz="32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1. </a:t>
            </a:r>
            <a:r>
              <a:rPr lang="vi-VN" altLang="zh-CN" sz="32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Cách mạng tư sản Anh </a:t>
            </a:r>
            <a:endParaRPr lang="en-US" altLang="zh-CN" sz="3200" b="1" dirty="0">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a:stretch>
            <a:fillRect/>
          </a:stretch>
        </p:blipFill>
        <p:spPr>
          <a:xfrm>
            <a:off x="152400" y="0"/>
            <a:ext cx="1066800" cy="10001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886200" y="457200"/>
            <a:ext cx="7848600" cy="6185570"/>
          </a:xfrm>
          <a:prstGeom prst="rect">
            <a:avLst/>
          </a:prstGeom>
        </p:spPr>
      </p:pic>
      <p:pic>
        <p:nvPicPr>
          <p:cNvPr id="5" name="Picture 4"/>
          <p:cNvPicPr>
            <a:picLocks noChangeAspect="1"/>
          </p:cNvPicPr>
          <p:nvPr/>
        </p:nvPicPr>
        <p:blipFill rotWithShape="1">
          <a:blip r:embed="rId5"/>
          <a:srcRect l="18805" r="22433"/>
          <a:stretch>
            <a:fillRect/>
          </a:stretch>
        </p:blipFill>
        <p:spPr>
          <a:xfrm>
            <a:off x="32085" y="2790404"/>
            <a:ext cx="2711116" cy="3852365"/>
          </a:xfrm>
          <a:prstGeom prst="rect">
            <a:avLst/>
          </a:prstGeom>
        </p:spPr>
      </p:pic>
      <p:sp>
        <p:nvSpPr>
          <p:cNvPr id="3" name="Rectangle 2"/>
          <p:cNvSpPr/>
          <p:nvPr/>
        </p:nvSpPr>
        <p:spPr>
          <a:xfrm>
            <a:off x="152400" y="762000"/>
            <a:ext cx="3429000" cy="1815882"/>
          </a:xfrm>
          <a:prstGeom prst="rect">
            <a:avLst/>
          </a:prstGeom>
        </p:spPr>
        <p:txBody>
          <a:bodyPr wrap="square">
            <a:spAutoFit/>
          </a:bodyPr>
          <a:lstStyle/>
          <a:p>
            <a:pPr algn="just"/>
            <a:r>
              <a:rPr lang="en-US" sz="2800">
                <a:solidFill>
                  <a:schemeClr val="bg1"/>
                </a:solidFill>
                <a:latin typeface="Times New Roman" panose="02020603050405020304" pitchFamily="18" charset="0"/>
                <a:cs typeface="Times New Roman" panose="02020603050405020304" pitchFamily="18" charset="0"/>
              </a:rPr>
              <a:t>X</a:t>
            </a:r>
            <a:r>
              <a:rPr lang="vi-VN" sz="2800">
                <a:solidFill>
                  <a:schemeClr val="bg1"/>
                </a:solidFill>
                <a:latin typeface="Times New Roman" panose="02020603050405020304" pitchFamily="18" charset="0"/>
                <a:cs typeface="Times New Roman" panose="02020603050405020304" pitchFamily="18" charset="0"/>
              </a:rPr>
              <a:t>ác định địa điểm diễn ra cuộc Cách mạng tư sản Anh trên lược đồ.</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4" name="Rounded Rectangular Callout 3"/>
          <p:cNvSpPr/>
          <p:nvPr/>
        </p:nvSpPr>
        <p:spPr>
          <a:xfrm>
            <a:off x="5943600" y="762000"/>
            <a:ext cx="2133600" cy="990600"/>
          </a:xfrm>
          <a:prstGeom prst="wedgeRoundRectCallout">
            <a:avLst>
              <a:gd name="adj1" fmla="val 106482"/>
              <a:gd name="adj2" fmla="val 13469"/>
              <a:gd name="adj3" fmla="val 16667"/>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Địa điểm diễn ra CMTS Anh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402223" y="6105059"/>
            <a:ext cx="6324600" cy="523220"/>
          </a:xfrm>
          <a:prstGeom prst="rect">
            <a:avLst/>
          </a:prstGeom>
        </p:spPr>
        <p:txBody>
          <a:bodyPr wrap="square">
            <a:spAutoFit/>
          </a:bodyPr>
          <a:lstStyle/>
          <a:p>
            <a:pPr algn="ctr"/>
            <a:r>
              <a:rPr lang="en-US" sz="2800" b="1">
                <a:solidFill>
                  <a:schemeClr val="bg1"/>
                </a:solidFill>
                <a:latin typeface="Times New Roman" panose="02020603050405020304" pitchFamily="18" charset="0"/>
                <a:cs typeface="Times New Roman" panose="02020603050405020304" pitchFamily="18" charset="0"/>
              </a:rPr>
              <a:t>Sơ đồ diễn biến chính của CMTS Anh</a:t>
            </a:r>
          </a:p>
        </p:txBody>
      </p:sp>
      <p:cxnSp>
        <p:nvCxnSpPr>
          <p:cNvPr id="7" name="Straight Arrow Connector 6"/>
          <p:cNvCxnSpPr/>
          <p:nvPr/>
        </p:nvCxnSpPr>
        <p:spPr>
          <a:xfrm flipV="1">
            <a:off x="2229678" y="1655191"/>
            <a:ext cx="1828800" cy="292633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a:xfrm>
            <a:off x="4134678" y="1675069"/>
            <a:ext cx="1752600" cy="111050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a:off x="5850006" y="2744540"/>
            <a:ext cx="1713672" cy="1220363"/>
          </a:xfrm>
          <a:prstGeom prst="straightConnector1">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Rectangle 13"/>
          <p:cNvSpPr/>
          <p:nvPr/>
        </p:nvSpPr>
        <p:spPr>
          <a:xfrm>
            <a:off x="781878" y="4512429"/>
            <a:ext cx="3581400" cy="954107"/>
          </a:xfrm>
          <a:prstGeom prst="rect">
            <a:avLst/>
          </a:prstGeom>
        </p:spPr>
        <p:txBody>
          <a:bodyPr wrap="square">
            <a:spAutoFit/>
          </a:bodyPr>
          <a:lstStyle/>
          <a:p>
            <a:pPr algn="ctr"/>
            <a:r>
              <a:rPr lang="en-US" sz="2800">
                <a:solidFill>
                  <a:schemeClr val="bg1"/>
                </a:solidFill>
                <a:latin typeface="Times New Roman" panose="02020603050405020304" pitchFamily="18" charset="0"/>
                <a:cs typeface="Times New Roman" panose="02020603050405020304" pitchFamily="18" charset="0"/>
              </a:rPr>
              <a:t>8 – 1642 Cách mạng bùng nổ</a:t>
            </a:r>
          </a:p>
        </p:txBody>
      </p:sp>
      <p:sp>
        <p:nvSpPr>
          <p:cNvPr id="15" name="Rectangle 14"/>
          <p:cNvSpPr/>
          <p:nvPr/>
        </p:nvSpPr>
        <p:spPr>
          <a:xfrm>
            <a:off x="934278" y="381000"/>
            <a:ext cx="4953000" cy="954107"/>
          </a:xfrm>
          <a:prstGeom prst="rect">
            <a:avLst/>
          </a:prstGeom>
        </p:spPr>
        <p:txBody>
          <a:bodyPr wrap="square">
            <a:spAutoFit/>
          </a:bodyPr>
          <a:lstStyle/>
          <a:p>
            <a:pPr algn="ctr"/>
            <a:r>
              <a:rPr lang="en-US" sz="2800">
                <a:solidFill>
                  <a:schemeClr val="bg1"/>
                </a:solidFill>
                <a:latin typeface="Times New Roman" panose="02020603050405020304" pitchFamily="18" charset="0"/>
                <a:cs typeface="Times New Roman" panose="02020603050405020304" pitchFamily="18" charset="0"/>
              </a:rPr>
              <a:t>30-01-1649 Vua Sác-lơ I bị xử tử. Nền cộng hòa được thành lập</a:t>
            </a:r>
          </a:p>
        </p:txBody>
      </p:sp>
      <p:sp>
        <p:nvSpPr>
          <p:cNvPr id="16" name="Rectangle 15"/>
          <p:cNvSpPr/>
          <p:nvPr/>
        </p:nvSpPr>
        <p:spPr>
          <a:xfrm>
            <a:off x="5857967" y="2681355"/>
            <a:ext cx="4457700" cy="954107"/>
          </a:xfrm>
          <a:prstGeom prst="rect">
            <a:avLst/>
          </a:prstGeom>
        </p:spPr>
        <p:txBody>
          <a:bodyPr wrap="square">
            <a:spAutoFit/>
          </a:bodyPr>
          <a:lstStyle/>
          <a:p>
            <a:r>
              <a:rPr lang="en-US" sz="2800">
                <a:solidFill>
                  <a:schemeClr val="bg1"/>
                </a:solidFill>
                <a:latin typeface="Times New Roman" panose="02020603050405020304" pitchFamily="18" charset="0"/>
                <a:cs typeface="Times New Roman" panose="02020603050405020304" pitchFamily="18" charset="0"/>
              </a:rPr>
              <a:t>1658 </a:t>
            </a:r>
          </a:p>
          <a:p>
            <a:r>
              <a:rPr lang="en-US" sz="2800">
                <a:solidFill>
                  <a:schemeClr val="bg1"/>
                </a:solidFill>
                <a:latin typeface="Times New Roman" panose="02020603050405020304" pitchFamily="18" charset="0"/>
                <a:cs typeface="Times New Roman" panose="02020603050405020304" pitchFamily="18" charset="0"/>
              </a:rPr>
              <a:t>Nền quân chủ được phục hồi</a:t>
            </a:r>
          </a:p>
        </p:txBody>
      </p:sp>
      <p:sp>
        <p:nvSpPr>
          <p:cNvPr id="17" name="Rectangle 16"/>
          <p:cNvSpPr/>
          <p:nvPr/>
        </p:nvSpPr>
        <p:spPr>
          <a:xfrm>
            <a:off x="7068378" y="3927984"/>
            <a:ext cx="5143500" cy="1384995"/>
          </a:xfrm>
          <a:prstGeom prst="rect">
            <a:avLst/>
          </a:prstGeom>
        </p:spPr>
        <p:txBody>
          <a:bodyPr wrap="square">
            <a:spAutoFit/>
          </a:bodyPr>
          <a:lstStyle/>
          <a:p>
            <a:r>
              <a:rPr lang="en-US" sz="2800">
                <a:solidFill>
                  <a:schemeClr val="bg1"/>
                </a:solidFill>
                <a:latin typeface="Times New Roman" panose="02020603050405020304" pitchFamily="18" charset="0"/>
                <a:cs typeface="Times New Roman" panose="02020603050405020304" pitchFamily="18" charset="0"/>
              </a:rPr>
              <a:t>1688 – 1689 </a:t>
            </a:r>
          </a:p>
          <a:p>
            <a:r>
              <a:rPr lang="en-US" sz="2800">
                <a:solidFill>
                  <a:schemeClr val="bg1"/>
                </a:solidFill>
                <a:latin typeface="Times New Roman" panose="02020603050405020304" pitchFamily="18" charset="0"/>
                <a:cs typeface="Times New Roman" panose="02020603050405020304" pitchFamily="18" charset="0"/>
              </a:rPr>
              <a:t>Chính biến. Chế độ quân chủ lập hiến ra đời</a:t>
            </a:r>
          </a:p>
        </p:txBody>
      </p:sp>
      <p:pic>
        <p:nvPicPr>
          <p:cNvPr id="22" name="Picture 21"/>
          <p:cNvPicPr>
            <a:picLocks noChangeAspect="1"/>
          </p:cNvPicPr>
          <p:nvPr/>
        </p:nvPicPr>
        <p:blipFill rotWithShape="1">
          <a:blip r:embed="rId4">
            <a:extLst>
              <a:ext uri="{BEBA8EAE-BF5A-486C-A8C5-ECC9F3942E4B}">
                <a14:imgProps xmlns:a14="http://schemas.microsoft.com/office/drawing/2010/main">
                  <a14:imgLayer r:embed="rId5">
                    <a14:imgEffect>
                      <a14:backgroundRemoval t="0" b="97685" l="1667" r="98000"/>
                    </a14:imgEffect>
                  </a14:imgLayer>
                </a14:imgProps>
              </a:ext>
            </a:extLst>
          </a:blip>
          <a:srcRect b="16251"/>
          <a:stretch>
            <a:fillRect/>
          </a:stretch>
        </p:blipFill>
        <p:spPr>
          <a:xfrm>
            <a:off x="5928221" y="89927"/>
            <a:ext cx="3733800" cy="225146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矩形 14"/>
          <p:cNvSpPr/>
          <p:nvPr/>
        </p:nvSpPr>
        <p:spPr>
          <a:xfrm>
            <a:off x="152400" y="533400"/>
            <a:ext cx="4704942" cy="584775"/>
          </a:xfrm>
          <a:prstGeom prst="rect">
            <a:avLst/>
          </a:prstGeom>
          <a:noFill/>
        </p:spPr>
        <p:txBody>
          <a:bodyPr wrap="none" lIns="91440" tIns="45720" rIns="91440" bIns="45720">
            <a:spAutoFit/>
          </a:bodyPr>
          <a:lstStyle/>
          <a:p>
            <a:pPr algn="ctr"/>
            <a:r>
              <a:rPr lang="en-US" altLang="zh-CN" sz="32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1. </a:t>
            </a:r>
            <a:r>
              <a:rPr lang="vi-VN" altLang="zh-CN" sz="32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Cách mạng tư sản Anh </a:t>
            </a:r>
            <a:endParaRPr lang="en-US" altLang="zh-CN" sz="3200" b="1" dirty="0">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4"/>
          <a:srcRect l="18805" r="22433"/>
          <a:stretch>
            <a:fillRect/>
          </a:stretch>
        </p:blipFill>
        <p:spPr>
          <a:xfrm>
            <a:off x="838200" y="2560609"/>
            <a:ext cx="2406315" cy="3419257"/>
          </a:xfrm>
          <a:prstGeom prst="rect">
            <a:avLst/>
          </a:prstGeom>
        </p:spPr>
      </p:pic>
      <p:sp>
        <p:nvSpPr>
          <p:cNvPr id="3" name="Rectangle 2"/>
          <p:cNvSpPr/>
          <p:nvPr/>
        </p:nvSpPr>
        <p:spPr>
          <a:xfrm>
            <a:off x="3251982" y="1347969"/>
            <a:ext cx="8077200" cy="1212640"/>
          </a:xfrm>
          <a:prstGeom prst="rect">
            <a:avLst/>
          </a:prstGeom>
        </p:spPr>
        <p:txBody>
          <a:bodyPr wrap="square">
            <a:spAutoFit/>
          </a:bodyPr>
          <a:lstStyle/>
          <a:p>
            <a:pPr>
              <a:lnSpc>
                <a:spcPct val="130000"/>
              </a:lnSpc>
            </a:pPr>
            <a:r>
              <a:rPr lang="en-US" sz="2800" dirty="0" err="1">
                <a:solidFill>
                  <a:schemeClr val="bg1"/>
                </a:solidFill>
                <a:latin typeface="Times New Roman" panose="02020603050405020304" pitchFamily="18" charset="0"/>
                <a:cs typeface="Times New Roman" panose="02020603050405020304" pitchFamily="18" charset="0"/>
              </a:rPr>
              <a:t>Tìm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hiểu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thông</a:t>
            </a:r>
            <a:r>
              <a:rPr lang="en-US" sz="2800" dirty="0">
                <a:solidFill>
                  <a:schemeClr val="bg1"/>
                </a:solidFill>
                <a:latin typeface="Times New Roman" panose="02020603050405020304" pitchFamily="18" charset="0"/>
                <a:cs typeface="Times New Roman" panose="02020603050405020304" pitchFamily="18" charset="0"/>
              </a:rPr>
              <a:t> tin </a:t>
            </a:r>
            <a:r>
              <a:rPr lang="en-US" sz="2800" dirty="0" err="1">
                <a:solidFill>
                  <a:schemeClr val="bg1"/>
                </a:solidFill>
                <a:latin typeface="Times New Roman" panose="02020603050405020304" pitchFamily="18" charset="0"/>
                <a:cs typeface="Times New Roman" panose="02020603050405020304" pitchFamily="18" charset="0"/>
              </a:rPr>
              <a:t>mục</a:t>
            </a:r>
            <a:r>
              <a:rPr lang="en-US" sz="2800" dirty="0">
                <a:solidFill>
                  <a:schemeClr val="bg1"/>
                </a:solidFill>
                <a:latin typeface="Times New Roman" panose="02020603050405020304" pitchFamily="18" charset="0"/>
                <a:cs typeface="Times New Roman" panose="02020603050405020304" pitchFamily="18" charset="0"/>
              </a:rPr>
              <a:t> 1b. </a:t>
            </a:r>
            <a:r>
              <a:rPr lang="en-US" sz="2800" dirty="0" err="1">
                <a:solidFill>
                  <a:schemeClr val="bg1"/>
                </a:solidFill>
                <a:latin typeface="Times New Roman" panose="02020603050405020304" pitchFamily="18" charset="0"/>
                <a:cs typeface="Times New Roman" panose="02020603050405020304" pitchFamily="18" charset="0"/>
              </a:rPr>
              <a:t>để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hoàn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thành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phiếu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tập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theo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mẫu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sau</a:t>
            </a:r>
            <a:r>
              <a:rPr lang="en-US" sz="2800" dirty="0">
                <a:solidFill>
                  <a:schemeClr val="bg1"/>
                </a:solidFill>
                <a:latin typeface="Times New Roman" panose="02020603050405020304" pitchFamily="18" charset="0"/>
                <a:cs typeface="Times New Roman" panose="02020603050405020304" pitchFamily="18" charset="0"/>
              </a:rPr>
              <a:t>:</a:t>
            </a:r>
          </a:p>
        </p:txBody>
      </p:sp>
      <p:graphicFrame>
        <p:nvGraphicFramePr>
          <p:cNvPr id="5" name="Table 4"/>
          <p:cNvGraphicFramePr>
            <a:graphicFrameLocks noGrp="1"/>
          </p:cNvGraphicFramePr>
          <p:nvPr/>
        </p:nvGraphicFramePr>
        <p:xfrm>
          <a:off x="3962400" y="2965240"/>
          <a:ext cx="7391400" cy="2944368"/>
        </p:xfrm>
        <a:graphic>
          <a:graphicData uri="http://schemas.openxmlformats.org/drawingml/2006/table">
            <a:tbl>
              <a:tblPr firstRow="1" firstCol="1" bandRow="1"/>
              <a:tblGrid>
                <a:gridCol w="1737302">
                  <a:extLst>
                    <a:ext uri="{9D8B030D-6E8A-4147-A177-3AD203B41FA5}">
                      <a16:colId xmlns:a16="http://schemas.microsoft.com/office/drawing/2014/main" val="20000"/>
                    </a:ext>
                  </a:extLst>
                </a:gridCol>
                <a:gridCol w="5654098">
                  <a:extLst>
                    <a:ext uri="{9D8B030D-6E8A-4147-A177-3AD203B41FA5}">
                      <a16:colId xmlns:a16="http://schemas.microsoft.com/office/drawing/2014/main" val="20001"/>
                    </a:ext>
                  </a:extLst>
                </a:gridCol>
              </a:tblGrid>
              <a:tr h="0">
                <a:tc gridSpan="2">
                  <a:txBody>
                    <a:bodyPr/>
                    <a:lstStyle/>
                    <a:p>
                      <a:pPr algn="ctr">
                        <a:lnSpc>
                          <a:spcPct val="115000"/>
                        </a:lnSpc>
                        <a:spcAft>
                          <a:spcPts val="0"/>
                        </a:spcAft>
                      </a:pPr>
                      <a:r>
                        <a:rPr lang="en-US" sz="2800">
                          <a:solidFill>
                            <a:srgbClr val="FFC000"/>
                          </a:solidFill>
                          <a:effectLst/>
                          <a:latin typeface="Times New Roman" panose="02020603050405020304" pitchFamily="18" charset="0"/>
                          <a:cs typeface="Times New Roman" panose="02020603050405020304" pitchFamily="18" charset="0"/>
                        </a:rPr>
                        <a:t>Cách mạng tư sản Anh</a:t>
                      </a:r>
                      <a:endParaRPr lang="en-US" sz="28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0">
                <a:tc>
                  <a:txBody>
                    <a:bodyPr/>
                    <a:lstStyle/>
                    <a:p>
                      <a:pPr algn="ctr">
                        <a:lnSpc>
                          <a:spcPct val="115000"/>
                        </a:lnSpc>
                        <a:spcAft>
                          <a:spcPts val="0"/>
                        </a:spcAft>
                      </a:pPr>
                      <a:r>
                        <a:rPr lang="en-US" sz="2800">
                          <a:solidFill>
                            <a:srgbClr val="FFC000"/>
                          </a:solidFill>
                          <a:effectLst/>
                          <a:latin typeface="Times New Roman" panose="02020603050405020304" pitchFamily="18" charset="0"/>
                          <a:cs typeface="Times New Roman" panose="02020603050405020304" pitchFamily="18" charset="0"/>
                        </a:rPr>
                        <a:t>Kết quả</a:t>
                      </a:r>
                      <a:endParaRPr lang="en-US" sz="28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a:solidFill>
                            <a:srgbClr val="FFC000"/>
                          </a:solidFill>
                          <a:effectLst/>
                          <a:latin typeface="Times New Roman" panose="02020603050405020304" pitchFamily="18" charset="0"/>
                          <a:cs typeface="Times New Roman" panose="02020603050405020304" pitchFamily="18" charset="0"/>
                        </a:rPr>
                        <a:t> </a:t>
                      </a:r>
                      <a:endParaRPr lang="en-US" sz="28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ctr">
                        <a:lnSpc>
                          <a:spcPct val="115000"/>
                        </a:lnSpc>
                        <a:spcAft>
                          <a:spcPts val="0"/>
                        </a:spcAft>
                      </a:pPr>
                      <a:r>
                        <a:rPr lang="en-US" sz="2800">
                          <a:solidFill>
                            <a:srgbClr val="FFC000"/>
                          </a:solidFill>
                          <a:effectLst/>
                          <a:latin typeface="Times New Roman" panose="02020603050405020304" pitchFamily="18" charset="0"/>
                          <a:cs typeface="Times New Roman" panose="02020603050405020304" pitchFamily="18" charset="0"/>
                        </a:rPr>
                        <a:t>Ý nghĩa</a:t>
                      </a:r>
                      <a:endParaRPr lang="en-US" sz="28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a:solidFill>
                            <a:srgbClr val="FFC000"/>
                          </a:solidFill>
                          <a:effectLst/>
                          <a:latin typeface="Times New Roman" panose="02020603050405020304" pitchFamily="18" charset="0"/>
                          <a:cs typeface="Times New Roman" panose="02020603050405020304" pitchFamily="18" charset="0"/>
                        </a:rPr>
                        <a:t> </a:t>
                      </a:r>
                      <a:endParaRPr lang="en-US" sz="28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ctr">
                        <a:lnSpc>
                          <a:spcPct val="115000"/>
                        </a:lnSpc>
                        <a:spcAft>
                          <a:spcPts val="0"/>
                        </a:spcAft>
                      </a:pPr>
                      <a:r>
                        <a:rPr lang="en-US" sz="2800">
                          <a:solidFill>
                            <a:srgbClr val="FFC000"/>
                          </a:solidFill>
                          <a:effectLst/>
                          <a:latin typeface="Times New Roman" panose="02020603050405020304" pitchFamily="18" charset="0"/>
                          <a:cs typeface="Times New Roman" panose="02020603050405020304" pitchFamily="18" charset="0"/>
                        </a:rPr>
                        <a:t>Tính chất</a:t>
                      </a:r>
                      <a:endParaRPr lang="en-US" sz="28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a:solidFill>
                            <a:srgbClr val="FFC000"/>
                          </a:solidFill>
                          <a:effectLst/>
                          <a:latin typeface="Times New Roman" panose="02020603050405020304" pitchFamily="18" charset="0"/>
                          <a:cs typeface="Times New Roman" panose="02020603050405020304" pitchFamily="18" charset="0"/>
                        </a:rPr>
                        <a:t> </a:t>
                      </a:r>
                      <a:endParaRPr lang="en-US" sz="28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ctr">
                        <a:lnSpc>
                          <a:spcPct val="115000"/>
                        </a:lnSpc>
                        <a:spcAft>
                          <a:spcPts val="0"/>
                        </a:spcAft>
                      </a:pPr>
                      <a:r>
                        <a:rPr lang="en-US" sz="2800">
                          <a:solidFill>
                            <a:srgbClr val="FFC000"/>
                          </a:solidFill>
                          <a:effectLst/>
                          <a:latin typeface="Times New Roman" panose="02020603050405020304" pitchFamily="18" charset="0"/>
                          <a:cs typeface="Times New Roman" panose="02020603050405020304" pitchFamily="18" charset="0"/>
                        </a:rPr>
                        <a:t>Đặc điểm chính</a:t>
                      </a:r>
                      <a:endParaRPr lang="en-US" sz="280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dirty="0">
                          <a:solidFill>
                            <a:srgbClr val="FFC000"/>
                          </a:solidFill>
                          <a:effectLst/>
                          <a:latin typeface="Times New Roman" panose="02020603050405020304" pitchFamily="18" charset="0"/>
                          <a:cs typeface="Times New Roman" panose="02020603050405020304" pitchFamily="18" charset="0"/>
                        </a:rPr>
                        <a:t> </a:t>
                      </a:r>
                      <a:endParaRPr lang="en-US" sz="28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71600" y="1000125"/>
          <a:ext cx="10058400" cy="5398008"/>
        </p:xfrm>
        <a:graphic>
          <a:graphicData uri="http://schemas.openxmlformats.org/drawingml/2006/table">
            <a:tbl>
              <a:tblPr firstRow="1" firstCol="1" bandRow="1">
                <a:tableStyleId>{F5AB1C69-6EDB-4FF4-983F-18BD219EF322}</a:tableStyleId>
              </a:tblPr>
              <a:tblGrid>
                <a:gridCol w="2364164">
                  <a:extLst>
                    <a:ext uri="{9D8B030D-6E8A-4147-A177-3AD203B41FA5}">
                      <a16:colId xmlns:a16="http://schemas.microsoft.com/office/drawing/2014/main" val="20000"/>
                    </a:ext>
                  </a:extLst>
                </a:gridCol>
                <a:gridCol w="7694236">
                  <a:extLst>
                    <a:ext uri="{9D8B030D-6E8A-4147-A177-3AD203B41FA5}">
                      <a16:colId xmlns:a16="http://schemas.microsoft.com/office/drawing/2014/main" val="20001"/>
                    </a:ext>
                  </a:extLst>
                </a:gridCol>
              </a:tblGrid>
              <a:tr h="0">
                <a:tc gridSpan="2">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Cách mạng tư sản Anh</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0">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Kết quả</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Cách mạng tư sản Anh đã lật đổ chế độ quân chủ chuyên chế, thiết lập chế độ quân chủ lập hiến.</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Ý </a:t>
                      </a:r>
                      <a:r>
                        <a:rPr lang="en-US" sz="2800" dirty="0" err="1">
                          <a:effectLst/>
                          <a:latin typeface="Times New Roman" panose="02020603050405020304" pitchFamily="18" charset="0"/>
                          <a:cs typeface="Times New Roman" panose="02020603050405020304" pitchFamily="18" charset="0"/>
                        </a:rPr>
                        <a:t>nghĩa</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Mở đường cho chủ nghĩa tư bản ở Anh phát triển nhanh chóng.</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Tính chất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Cuộc cách mạng này mang tính chất </a:t>
                      </a:r>
                      <a:r>
                        <a:rPr lang="en-US" sz="2800" b="1">
                          <a:effectLst/>
                          <a:latin typeface="Times New Roman" panose="02020603050405020304" pitchFamily="18" charset="0"/>
                          <a:cs typeface="Times New Roman" panose="02020603050405020304" pitchFamily="18" charset="0"/>
                        </a:rPr>
                        <a:t>không triệt để </a:t>
                      </a:r>
                      <a:r>
                        <a:rPr lang="en-US" sz="2800">
                          <a:effectLst/>
                          <a:latin typeface="Times New Roman" panose="02020603050405020304" pitchFamily="18" charset="0"/>
                          <a:cs typeface="Times New Roman" panose="02020603050405020304" pitchFamily="18" charset="0"/>
                        </a:rPr>
                        <a:t>vì đã không xóa bỏ tận gốc chế độ phong kiến và giải quyết vấn đề ruộng đất của nông dân.</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Đặc điểm chính</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sản</a:t>
                      </a:r>
                      <a:r>
                        <a:rPr lang="en-US" sz="2800" dirty="0">
                          <a:effectLst/>
                          <a:latin typeface="Times New Roman" panose="02020603050405020304" pitchFamily="18" charset="0"/>
                          <a:cs typeface="Times New Roman" panose="02020603050405020304" pitchFamily="18" charset="0"/>
                        </a:rPr>
                        <a:t> Anh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cs typeface="Times New Roman" panose="02020603050405020304" pitchFamily="18" charset="0"/>
                        </a:rPr>
                        <a:t>tầng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lớp</a:t>
                      </a:r>
                      <a:r>
                        <a:rPr lang="en-US" sz="2800"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Quý</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tộc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mới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tư</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sản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lãnh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cs typeface="Times New Roman" panose="02020603050405020304" pitchFamily="18" charset="0"/>
                        </a:rPr>
                        <a:t>dưới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nội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pic>
        <p:nvPicPr>
          <p:cNvPr id="16" name="Picture 15"/>
          <p:cNvPicPr>
            <a:picLocks noChangeAspect="1"/>
          </p:cNvPicPr>
          <p:nvPr/>
        </p:nvPicPr>
        <p:blipFill>
          <a:blip r:embed="rId4"/>
          <a:stretch>
            <a:fillRect/>
          </a:stretch>
        </p:blipFill>
        <p:spPr>
          <a:xfrm>
            <a:off x="152400" y="0"/>
            <a:ext cx="1066800" cy="1000125"/>
          </a:xfrm>
          <a:prstGeom prst="rect">
            <a:avLst/>
          </a:prstGeom>
        </p:spPr>
      </p:pic>
      <p:sp>
        <p:nvSpPr>
          <p:cNvPr id="3" name="Rectangle 2"/>
          <p:cNvSpPr/>
          <p:nvPr/>
        </p:nvSpPr>
        <p:spPr>
          <a:xfrm>
            <a:off x="3733800" y="1524000"/>
            <a:ext cx="7696200" cy="9144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33800" y="2438401"/>
            <a:ext cx="7696200" cy="104775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733800" y="3486149"/>
            <a:ext cx="7696200" cy="1390651"/>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733800" y="4876800"/>
            <a:ext cx="7696200" cy="152019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strVal val="ppt_w*0.70"/>
                                          </p:val>
                                        </p:tav>
                                      </p:tavLst>
                                    </p:anim>
                                    <p:anim calcmode="lin" valueType="num">
                                      <p:cBhvr>
                                        <p:cTn id="7" dur="1000"/>
                                        <p:tgtEl>
                                          <p:spTgt spid="3"/>
                                        </p:tgtEl>
                                        <p:attrNameLst>
                                          <p:attrName>ppt_h</p:attrName>
                                        </p:attrNameLst>
                                      </p:cBhvr>
                                      <p:tavLst>
                                        <p:tav tm="0">
                                          <p:val>
                                            <p:strVal val="ppt_h"/>
                                          </p:val>
                                        </p:tav>
                                        <p:tav tm="100000">
                                          <p:val>
                                            <p:strVal val="ppt_h"/>
                                          </p:val>
                                        </p:tav>
                                      </p:tavLst>
                                    </p:anim>
                                    <p:animEffect transition="out" filter="fade">
                                      <p:cBhvr>
                                        <p:cTn id="8" dur="1000"/>
                                        <p:tgtEl>
                                          <p:spTgt spid="3"/>
                                        </p:tgtEl>
                                      </p:cBhvr>
                                    </p:animEffect>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grpId="0" nodeType="clickEffect">
                                  <p:stCondLst>
                                    <p:cond delay="0"/>
                                  </p:stCondLst>
                                  <p:childTnLst>
                                    <p:anim calcmode="lin" valueType="num">
                                      <p:cBhvr>
                                        <p:cTn id="13" dur="1000"/>
                                        <p:tgtEl>
                                          <p:spTgt spid="17"/>
                                        </p:tgtEl>
                                        <p:attrNameLst>
                                          <p:attrName>ppt_w</p:attrName>
                                        </p:attrNameLst>
                                      </p:cBhvr>
                                      <p:tavLst>
                                        <p:tav tm="0">
                                          <p:val>
                                            <p:strVal val="ppt_w"/>
                                          </p:val>
                                        </p:tav>
                                        <p:tav tm="100000">
                                          <p:val>
                                            <p:strVal val="ppt_w*0.70"/>
                                          </p:val>
                                        </p:tav>
                                      </p:tavLst>
                                    </p:anim>
                                    <p:anim calcmode="lin" valueType="num">
                                      <p:cBhvr>
                                        <p:cTn id="14" dur="1000"/>
                                        <p:tgtEl>
                                          <p:spTgt spid="17"/>
                                        </p:tgtEl>
                                        <p:attrNameLst>
                                          <p:attrName>ppt_h</p:attrName>
                                        </p:attrNameLst>
                                      </p:cBhvr>
                                      <p:tavLst>
                                        <p:tav tm="0">
                                          <p:val>
                                            <p:strVal val="ppt_h"/>
                                          </p:val>
                                        </p:tav>
                                        <p:tav tm="100000">
                                          <p:val>
                                            <p:strVal val="ppt_h"/>
                                          </p:val>
                                        </p:tav>
                                      </p:tavLst>
                                    </p:anim>
                                    <p:animEffect transition="out" filter="fade">
                                      <p:cBhvr>
                                        <p:cTn id="15" dur="1000"/>
                                        <p:tgtEl>
                                          <p:spTgt spid="17"/>
                                        </p:tgtEl>
                                      </p:cBhvr>
                                    </p:animEffect>
                                    <p:set>
                                      <p:cBhvr>
                                        <p:cTn id="16" dur="1" fill="hold">
                                          <p:stCondLst>
                                            <p:cond delay="999"/>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5" presetClass="exit" presetSubtype="0" fill="hold" grpId="0" nodeType="clickEffect">
                                  <p:stCondLst>
                                    <p:cond delay="0"/>
                                  </p:stCondLst>
                                  <p:childTnLst>
                                    <p:anim calcmode="lin" valueType="num">
                                      <p:cBhvr>
                                        <p:cTn id="20" dur="1000"/>
                                        <p:tgtEl>
                                          <p:spTgt spid="18"/>
                                        </p:tgtEl>
                                        <p:attrNameLst>
                                          <p:attrName>ppt_w</p:attrName>
                                        </p:attrNameLst>
                                      </p:cBhvr>
                                      <p:tavLst>
                                        <p:tav tm="0">
                                          <p:val>
                                            <p:strVal val="ppt_w"/>
                                          </p:val>
                                        </p:tav>
                                        <p:tav tm="100000">
                                          <p:val>
                                            <p:strVal val="ppt_w*0.70"/>
                                          </p:val>
                                        </p:tav>
                                      </p:tavLst>
                                    </p:anim>
                                    <p:anim calcmode="lin" valueType="num">
                                      <p:cBhvr>
                                        <p:cTn id="21" dur="1000"/>
                                        <p:tgtEl>
                                          <p:spTgt spid="18"/>
                                        </p:tgtEl>
                                        <p:attrNameLst>
                                          <p:attrName>ppt_h</p:attrName>
                                        </p:attrNameLst>
                                      </p:cBhvr>
                                      <p:tavLst>
                                        <p:tav tm="0">
                                          <p:val>
                                            <p:strVal val="ppt_h"/>
                                          </p:val>
                                        </p:tav>
                                        <p:tav tm="100000">
                                          <p:val>
                                            <p:strVal val="ppt_h"/>
                                          </p:val>
                                        </p:tav>
                                      </p:tavLst>
                                    </p:anim>
                                    <p:animEffect transition="out" filter="fade">
                                      <p:cBhvr>
                                        <p:cTn id="22" dur="1000"/>
                                        <p:tgtEl>
                                          <p:spTgt spid="18"/>
                                        </p:tgtEl>
                                      </p:cBhvr>
                                    </p:animEffect>
                                    <p:set>
                                      <p:cBhvr>
                                        <p:cTn id="23" dur="1" fill="hold">
                                          <p:stCondLst>
                                            <p:cond delay="999"/>
                                          </p:stCondLst>
                                        </p:cTn>
                                        <p:tgtEl>
                                          <p:spTgt spid="1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5" presetClass="exit" presetSubtype="0" fill="hold" grpId="0" nodeType="clickEffect">
                                  <p:stCondLst>
                                    <p:cond delay="0"/>
                                  </p:stCondLst>
                                  <p:childTnLst>
                                    <p:anim calcmode="lin" valueType="num">
                                      <p:cBhvr>
                                        <p:cTn id="27" dur="1000"/>
                                        <p:tgtEl>
                                          <p:spTgt spid="21"/>
                                        </p:tgtEl>
                                        <p:attrNameLst>
                                          <p:attrName>ppt_w</p:attrName>
                                        </p:attrNameLst>
                                      </p:cBhvr>
                                      <p:tavLst>
                                        <p:tav tm="0">
                                          <p:val>
                                            <p:strVal val="ppt_w"/>
                                          </p:val>
                                        </p:tav>
                                        <p:tav tm="100000">
                                          <p:val>
                                            <p:strVal val="ppt_w*0.70"/>
                                          </p:val>
                                        </p:tav>
                                      </p:tavLst>
                                    </p:anim>
                                    <p:anim calcmode="lin" valueType="num">
                                      <p:cBhvr>
                                        <p:cTn id="28" dur="1000"/>
                                        <p:tgtEl>
                                          <p:spTgt spid="21"/>
                                        </p:tgtEl>
                                        <p:attrNameLst>
                                          <p:attrName>ppt_h</p:attrName>
                                        </p:attrNameLst>
                                      </p:cBhvr>
                                      <p:tavLst>
                                        <p:tav tm="0">
                                          <p:val>
                                            <p:strVal val="ppt_h"/>
                                          </p:val>
                                        </p:tav>
                                        <p:tav tm="100000">
                                          <p:val>
                                            <p:strVal val="ppt_h"/>
                                          </p:val>
                                        </p:tav>
                                      </p:tavLst>
                                    </p:anim>
                                    <p:animEffect transition="out" filter="fade">
                                      <p:cBhvr>
                                        <p:cTn id="29" dur="1000"/>
                                        <p:tgtEl>
                                          <p:spTgt spid="21"/>
                                        </p:tgtEl>
                                      </p:cBhvr>
                                    </p:animEffect>
                                    <p:set>
                                      <p:cBhvr>
                                        <p:cTn id="30"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2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6" name="直接连接符 18"/>
          <p:cNvCxnSpPr/>
          <p:nvPr/>
        </p:nvCxnSpPr>
        <p:spPr>
          <a:xfrm>
            <a:off x="2286000" y="1295400"/>
            <a:ext cx="8077200" cy="69051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20"/>
          <p:cNvCxnSpPr/>
          <p:nvPr/>
        </p:nvCxnSpPr>
        <p:spPr>
          <a:xfrm flipV="1">
            <a:off x="2286000" y="4843779"/>
            <a:ext cx="8305800" cy="8348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22"/>
          <p:cNvCxnSpPr/>
          <p:nvPr/>
        </p:nvCxnSpPr>
        <p:spPr>
          <a:xfrm flipH="1">
            <a:off x="2886262" y="523900"/>
            <a:ext cx="923738" cy="54787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25"/>
          <p:cNvCxnSpPr/>
          <p:nvPr/>
        </p:nvCxnSpPr>
        <p:spPr>
          <a:xfrm>
            <a:off x="7696200" y="685800"/>
            <a:ext cx="1371600" cy="53168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4"/>
          <a:srcRect l="18805" r="22433"/>
          <a:stretch>
            <a:fillRect/>
          </a:stretch>
        </p:blipFill>
        <p:spPr>
          <a:xfrm>
            <a:off x="32085" y="2790404"/>
            <a:ext cx="2711116" cy="3852365"/>
          </a:xfrm>
          <a:prstGeom prst="rect">
            <a:avLst/>
          </a:prstGeom>
        </p:spPr>
      </p:pic>
      <p:sp>
        <p:nvSpPr>
          <p:cNvPr id="12" name="Rectangle 11"/>
          <p:cNvSpPr/>
          <p:nvPr/>
        </p:nvSpPr>
        <p:spPr>
          <a:xfrm>
            <a:off x="3581400" y="2313188"/>
            <a:ext cx="4572000" cy="2062103"/>
          </a:xfrm>
          <a:prstGeom prst="rect">
            <a:avLst/>
          </a:prstGeom>
        </p:spPr>
        <p:txBody>
          <a:bodyPr wrap="square">
            <a:spAutoFit/>
          </a:bodyPr>
          <a:lstStyle/>
          <a:p>
            <a:pPr algn="just"/>
            <a:r>
              <a:rPr lang="vi-VN" sz="3200">
                <a:solidFill>
                  <a:schemeClr val="bg1"/>
                </a:solidFill>
                <a:latin typeface="Times New Roman" panose="02020603050405020304" pitchFamily="18" charset="0"/>
                <a:cs typeface="Times New Roman" panose="02020603050405020304" pitchFamily="18" charset="0"/>
              </a:rPr>
              <a:t>Theo em sự khác biệt cơ bản giữa hình thức </a:t>
            </a:r>
            <a:r>
              <a:rPr lang="vi-VN" sz="3200" b="1" u="sng">
                <a:solidFill>
                  <a:schemeClr val="bg1"/>
                </a:solidFill>
                <a:latin typeface="Times New Roman" panose="02020603050405020304" pitchFamily="18" charset="0"/>
                <a:cs typeface="Times New Roman" panose="02020603050405020304" pitchFamily="18" charset="0"/>
              </a:rPr>
              <a:t>quân chủ chuyên chế</a:t>
            </a:r>
            <a:r>
              <a:rPr lang="vi-VN" sz="3200">
                <a:solidFill>
                  <a:schemeClr val="bg1"/>
                </a:solidFill>
                <a:latin typeface="Times New Roman" panose="02020603050405020304" pitchFamily="18" charset="0"/>
                <a:cs typeface="Times New Roman" panose="02020603050405020304" pitchFamily="18" charset="0"/>
              </a:rPr>
              <a:t> và </a:t>
            </a:r>
            <a:r>
              <a:rPr lang="vi-VN" sz="3200" b="1" u="sng">
                <a:solidFill>
                  <a:schemeClr val="bg1"/>
                </a:solidFill>
                <a:latin typeface="Times New Roman" panose="02020603050405020304" pitchFamily="18" charset="0"/>
                <a:cs typeface="Times New Roman" panose="02020603050405020304" pitchFamily="18" charset="0"/>
              </a:rPr>
              <a:t>quân chủ lập hiến</a:t>
            </a:r>
            <a:r>
              <a:rPr lang="vi-VN" sz="3200">
                <a:solidFill>
                  <a:schemeClr val="bg1"/>
                </a:solidFill>
                <a:latin typeface="Times New Roman" panose="02020603050405020304" pitchFamily="18" charset="0"/>
                <a:cs typeface="Times New Roman" panose="02020603050405020304" pitchFamily="18" charset="0"/>
              </a:rPr>
              <a:t> là gì?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矩形 14"/>
          <p:cNvSpPr/>
          <p:nvPr/>
        </p:nvSpPr>
        <p:spPr>
          <a:xfrm>
            <a:off x="9099" y="304800"/>
            <a:ext cx="3363726"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w="12700">
                  <a:solidFill>
                    <a:prstClr val="white"/>
                  </a:solidFill>
                  <a:prstDash val="solid"/>
                </a:ln>
                <a:pattFill prst="ltDnDiag">
                  <a:fgClr>
                    <a:srgbClr val="4BACC6">
                      <a:lumMod val="60000"/>
                      <a:lumOff val="40000"/>
                    </a:srgbClr>
                  </a:fgClr>
                  <a:bgClr>
                    <a:prstClr val="white"/>
                  </a:bgClr>
                </a:pattFill>
                <a:effectLst/>
                <a:uLnTx/>
                <a:uFillTx/>
                <a:latin typeface="Times New Roman" panose="02020603050405020304" pitchFamily="18" charset="0"/>
                <a:ea typeface="宋体" panose="02010600030101010101" pitchFamily="2" charset="-122"/>
                <a:cs typeface="Times New Roman" panose="02020603050405020304" pitchFamily="18" charset="0"/>
              </a:rPr>
              <a:t>3. LUYỆN TẬP</a:t>
            </a:r>
            <a:endParaRPr kumimoji="0" lang="en-US" altLang="zh-CN" sz="3200" b="1" i="0" u="none" strike="noStrike" kern="1200" cap="none" spc="0" normalizeH="0" baseline="0" noProof="0" dirty="0">
              <a:ln w="12700">
                <a:solidFill>
                  <a:prstClr val="white"/>
                </a:solidFill>
                <a:prstDash val="solid"/>
              </a:ln>
              <a:pattFill prst="ltDnDiag">
                <a:fgClr>
                  <a:srgbClr val="4BACC6">
                    <a:lumMod val="60000"/>
                    <a:lumOff val="40000"/>
                  </a:srgbClr>
                </a:fgClr>
                <a:bgClr>
                  <a:prstClr val="white"/>
                </a:bgClr>
              </a:patt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Rectangle 2"/>
          <p:cNvSpPr/>
          <p:nvPr/>
        </p:nvSpPr>
        <p:spPr>
          <a:xfrm>
            <a:off x="990600" y="1397530"/>
            <a:ext cx="10668000" cy="1156727"/>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Sự tham gia của tầng lớp quý tộc mới có ảnh hưởng như thế nào đến kết quả của Cách mạng tư sản Anh</a:t>
            </a:r>
            <a:r>
              <a:rPr kumimoji="0" lang="vi-V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762000" y="4218940"/>
            <a:ext cx="3363726" cy="2025306"/>
          </a:xfrm>
          <a:prstGeom prst="rect">
            <a:avLst/>
          </a:prstGeom>
        </p:spPr>
      </p:pic>
    </p:spTree>
    <p:extLst>
      <p:ext uri="{BB962C8B-B14F-4D97-AF65-F5344CB8AC3E}">
        <p14:creationId xmlns:p14="http://schemas.microsoft.com/office/powerpoint/2010/main" val="686502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4"/>
          <a:stretch>
            <a:fillRect/>
          </a:stretch>
        </p:blipFill>
        <p:spPr>
          <a:xfrm>
            <a:off x="174890" y="4038600"/>
            <a:ext cx="3543585" cy="2133600"/>
          </a:xfrm>
          <a:prstGeom prst="rect">
            <a:avLst/>
          </a:prstGeom>
        </p:spPr>
      </p:pic>
      <p:sp>
        <p:nvSpPr>
          <p:cNvPr id="17" name="Rectangle 16"/>
          <p:cNvSpPr/>
          <p:nvPr/>
        </p:nvSpPr>
        <p:spPr>
          <a:xfrm>
            <a:off x="4114800" y="457200"/>
            <a:ext cx="7848600" cy="6254020"/>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Câu 1: </a:t>
            </a:r>
            <a:r>
              <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Tầng lớp quý tộc mới là một trong những lực lượng đóng </a:t>
            </a:r>
            <a:r>
              <a:rPr kumimoji="0" lang="vi-VN" sz="2800" b="1" i="0" u="sng"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vai trò quan trọng </a:t>
            </a:r>
            <a:r>
              <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trong việc lãnh đạo cuộc Cách mạng tư sản Anh đi đến thành công. Tuy nhiên, chính sự tham gia của tầng lớp quý tộc mới là một trong những nguyên nhân đưa đến tính “</a:t>
            </a:r>
            <a:r>
              <a:rPr kumimoji="0" lang="vi-VN" sz="2800" b="1" i="1" u="sng"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không triệt để</a:t>
            </a:r>
            <a:r>
              <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của Cách mạng tư sản Anh vì tầng lớp quý tộc mới muốn lật đổ chế độ phong kiến để tự do sản xuất và kinh doanh, nhưng tinh thần chống phong kiến không triệt để, hơn nữa không quyết tâm xóa bỏ tận gốc chế độ phong kiến mà chỉ cải tạo nền quân chủ chuyên chế sao cho phù hợp với lợi ích của mình.</a:t>
            </a:r>
          </a:p>
        </p:txBody>
      </p:sp>
      <p:sp>
        <p:nvSpPr>
          <p:cNvPr id="20" name="矩形 14"/>
          <p:cNvSpPr/>
          <p:nvPr/>
        </p:nvSpPr>
        <p:spPr>
          <a:xfrm>
            <a:off x="9099" y="304800"/>
            <a:ext cx="3363726"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w="12700">
                  <a:solidFill>
                    <a:prstClr val="white"/>
                  </a:solidFill>
                  <a:prstDash val="solid"/>
                </a:ln>
                <a:pattFill prst="ltDnDiag">
                  <a:fgClr>
                    <a:srgbClr val="4BACC6">
                      <a:lumMod val="60000"/>
                      <a:lumOff val="40000"/>
                    </a:srgbClr>
                  </a:fgClr>
                  <a:bgClr>
                    <a:prstClr val="white"/>
                  </a:bgClr>
                </a:pattFill>
                <a:effectLst/>
                <a:uLnTx/>
                <a:uFillTx/>
                <a:latin typeface="Times New Roman" panose="02020603050405020304" pitchFamily="18" charset="0"/>
                <a:ea typeface="宋体" panose="02010600030101010101" pitchFamily="2" charset="-122"/>
                <a:cs typeface="Times New Roman" panose="02020603050405020304" pitchFamily="18" charset="0"/>
              </a:rPr>
              <a:t>3. LUYỆN TẬP</a:t>
            </a:r>
            <a:endParaRPr kumimoji="0" lang="en-US" altLang="zh-CN" sz="3200" b="1" i="0" u="none" strike="noStrike" kern="1200" cap="none" spc="0" normalizeH="0" baseline="0" noProof="0" dirty="0">
              <a:ln w="12700">
                <a:solidFill>
                  <a:prstClr val="white"/>
                </a:solidFill>
                <a:prstDash val="solid"/>
              </a:ln>
              <a:pattFill prst="ltDnDiag">
                <a:fgClr>
                  <a:srgbClr val="4BACC6">
                    <a:lumMod val="60000"/>
                    <a:lumOff val="40000"/>
                  </a:srgbClr>
                </a:fgClr>
                <a:bgClr>
                  <a:prstClr val="white"/>
                </a:bgClr>
              </a:patt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83363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6934200" y="685800"/>
            <a:ext cx="4087709" cy="4963160"/>
          </a:xfrm>
          <a:prstGeom prst="rect">
            <a:avLst/>
          </a:prstGeom>
        </p:spPr>
      </p:pic>
      <p:sp>
        <p:nvSpPr>
          <p:cNvPr id="5" name="TextBox 4"/>
          <p:cNvSpPr txBox="1"/>
          <p:nvPr/>
        </p:nvSpPr>
        <p:spPr>
          <a:xfrm>
            <a:off x="457201" y="2133600"/>
            <a:ext cx="6019800" cy="2893100"/>
          </a:xfrm>
          <a:prstGeom prst="rect">
            <a:avLst/>
          </a:prstGeom>
          <a:noFill/>
        </p:spPr>
        <p:txBody>
          <a:bodyPr wrap="square" rtlCol="0">
            <a:spAutoFit/>
          </a:bodyPr>
          <a:lstStyle/>
          <a:p>
            <a:pPr algn="just">
              <a:lnSpc>
                <a:spcPct val="130000"/>
              </a:lnSpc>
            </a:pPr>
            <a:r>
              <a:rPr lang="vi-VN" sz="2800" dirty="0">
                <a:solidFill>
                  <a:schemeClr val="bg1"/>
                </a:solidFill>
                <a:latin typeface="Times New Roman" panose="02020603050405020304" pitchFamily="18" charset="0"/>
                <a:cs typeface="Times New Roman" panose="02020603050405020304" pitchFamily="18" charset="0"/>
              </a:rPr>
              <a:t>Ông là người lãnh đạo quân đội của 13 thuộc địa Bắc Mỹ chiến đấu chống lại ách cai trị của thực dân Anh. Ông là Tổng thống đầu tiên của Hợp chủng quốc Hoa Kì.</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477001" y="5648960"/>
            <a:ext cx="5334000" cy="523220"/>
          </a:xfrm>
          <a:prstGeom prst="rect">
            <a:avLst/>
          </a:prstGeom>
          <a:noFill/>
        </p:spPr>
        <p:txBody>
          <a:bodyPr wrap="square" rtlCol="0">
            <a:spAutoFit/>
          </a:bodyPr>
          <a:lstStyle/>
          <a:p>
            <a:pPr algn="ctr"/>
            <a:r>
              <a:rPr lang="vi-VN" sz="2800">
                <a:solidFill>
                  <a:schemeClr val="bg1"/>
                </a:solidFill>
                <a:latin typeface="Times New Roman" panose="02020603050405020304" pitchFamily="18" charset="0"/>
                <a:cs typeface="Times New Roman" panose="02020603050405020304" pitchFamily="18" charset="0"/>
              </a:rPr>
              <a:t>G. Oa-sinh-tơn (1732-1799)</a:t>
            </a:r>
            <a:endParaRPr lang="en-US" sz="28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1323430" y="1945236"/>
            <a:ext cx="6144170" cy="3046988"/>
          </a:xfrm>
          <a:prstGeom prst="rect">
            <a:avLst/>
          </a:prstGeom>
          <a:noFill/>
        </p:spPr>
        <p:txBody>
          <a:bodyPr wrap="square" lIns="91440" tIns="45720" rIns="91440" bIns="45720">
            <a:spAutoFit/>
          </a:bodyPr>
          <a:lstStyle/>
          <a:p>
            <a:pPr algn="just"/>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Quan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sát</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hình</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1.1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và</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hình</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1.2 SGK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trang</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8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để</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trả</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lời</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câu</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hỏi</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Em</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biết</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gì</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về</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hai</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nhân</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vật</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lịch</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sử</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ở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các</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hình</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bên</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Hãy</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chia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sẻ</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hiểu</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biết</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của</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em</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về</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những</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sự</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kiện</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lịch</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sử</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liên</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quan</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đến</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nhân</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vật</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 </a:t>
            </a:r>
            <a:r>
              <a:rPr lang="en-US" altLang="zh-CN" sz="3200" dirty="0" err="1">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đó</a:t>
            </a:r>
            <a:r>
              <a:rPr lang="en-US" altLang="zh-CN" sz="3200" dirty="0">
                <a:ln w="12700">
                  <a:solidFill>
                    <a:schemeClr val="bg1"/>
                  </a:solidFill>
                  <a:prstDash val="solid"/>
                </a:ln>
                <a:solidFill>
                  <a:srgbClr val="FFFF00"/>
                </a:solidFill>
                <a:latin typeface="Times New Roman" panose="02020603050405020304" pitchFamily="18" charset="0"/>
                <a:cs typeface="Times New Roman" panose="02020603050405020304" pitchFamily="18" charset="0"/>
              </a:rPr>
              <a:t>?</a:t>
            </a:r>
          </a:p>
        </p:txBody>
      </p:sp>
      <p:cxnSp>
        <p:nvCxnSpPr>
          <p:cNvPr id="19" name="直接连接符 18"/>
          <p:cNvCxnSpPr/>
          <p:nvPr/>
        </p:nvCxnSpPr>
        <p:spPr>
          <a:xfrm>
            <a:off x="685800" y="892565"/>
            <a:ext cx="8077200" cy="69051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00996" y="5094400"/>
            <a:ext cx="8676304" cy="8504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571500" y="592480"/>
            <a:ext cx="956202" cy="58083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467600" y="592480"/>
            <a:ext cx="0" cy="54102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2581" y="2438401"/>
            <a:ext cx="5365601" cy="441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矩形 14"/>
          <p:cNvSpPr/>
          <p:nvPr/>
        </p:nvSpPr>
        <p:spPr>
          <a:xfrm>
            <a:off x="32085" y="589121"/>
            <a:ext cx="10798184" cy="584775"/>
          </a:xfrm>
          <a:prstGeom prst="rect">
            <a:avLst/>
          </a:prstGeom>
          <a:noFill/>
        </p:spPr>
        <p:txBody>
          <a:bodyPr wrap="square" lIns="91440" tIns="45720" rIns="91440" bIns="45720">
            <a:spAutoFit/>
          </a:bodyPr>
          <a:lstStyle/>
          <a:p>
            <a:pPr algn="ctr"/>
            <a:r>
              <a:rPr lang="en-US" altLang="zh-CN" sz="32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2. Chiến tranh giành độc lập của 13 thuộc địa Anh ở Bắc Mỹ </a:t>
            </a:r>
            <a:endParaRPr lang="en-US" altLang="zh-CN" sz="3200" b="1" dirty="0">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4"/>
          <a:srcRect t="9016"/>
          <a:stretch>
            <a:fillRect/>
          </a:stretch>
        </p:blipFill>
        <p:spPr>
          <a:xfrm>
            <a:off x="304800" y="4695310"/>
            <a:ext cx="3792610" cy="2039380"/>
          </a:xfrm>
          <a:prstGeom prst="rect">
            <a:avLst/>
          </a:prstGeom>
        </p:spPr>
      </p:pic>
      <p:sp>
        <p:nvSpPr>
          <p:cNvPr id="2" name="Cloud Callout 1"/>
          <p:cNvSpPr/>
          <p:nvPr/>
        </p:nvSpPr>
        <p:spPr>
          <a:xfrm>
            <a:off x="4800600" y="1173896"/>
            <a:ext cx="7010400" cy="3521414"/>
          </a:xfrm>
          <a:prstGeom prst="cloudCallout">
            <a:avLst>
              <a:gd name="adj1" fmla="val -58326"/>
              <a:gd name="adj2" fmla="val 106233"/>
            </a:avLst>
          </a:prstGeom>
          <a:solidFill>
            <a:srgbClr val="46C689"/>
          </a:solidFill>
          <a:ln>
            <a:solidFill>
              <a:srgbClr val="46C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latin typeface="Times New Roman" panose="02020603050405020304" pitchFamily="18" charset="0"/>
                <a:cs typeface="Times New Roman" panose="02020603050405020304" pitchFamily="18" charset="0"/>
              </a:rPr>
              <a:t>T</a:t>
            </a:r>
            <a:r>
              <a:rPr lang="vi-VN" sz="2800">
                <a:latin typeface="Times New Roman" panose="02020603050405020304" pitchFamily="18" charset="0"/>
                <a:cs typeface="Times New Roman" panose="02020603050405020304" pitchFamily="18" charset="0"/>
              </a:rPr>
              <a:t>ìm hiểu thông tin mục 2.a, quan sát sơ đồ hình 1.4, thảo luận cặp đôi để trả lời câu hỏi</a:t>
            </a:r>
            <a:r>
              <a:rPr lang="en-US" sz="2800">
                <a:latin typeface="Times New Roman" panose="02020603050405020304" pitchFamily="18" charset="0"/>
                <a:cs typeface="Times New Roman" panose="02020603050405020304" pitchFamily="18" charset="0"/>
              </a:rPr>
              <a:t>: Nguyên nhân nào dẫn tới Chiến tranh giành độc lập của 13 thuộc địa Anh ở Bắc Mỹ?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6-Point Star 9"/>
          <p:cNvSpPr/>
          <p:nvPr/>
        </p:nvSpPr>
        <p:spPr>
          <a:xfrm>
            <a:off x="685800" y="2590800"/>
            <a:ext cx="2667000" cy="2590800"/>
          </a:xfrm>
          <a:prstGeom prst="star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a) Nguyên nhân</a:t>
            </a:r>
          </a:p>
        </p:txBody>
      </p:sp>
      <p:sp>
        <p:nvSpPr>
          <p:cNvPr id="11" name="Flowchart: Alternate Process 10"/>
          <p:cNvSpPr/>
          <p:nvPr/>
        </p:nvSpPr>
        <p:spPr>
          <a:xfrm>
            <a:off x="4879076" y="1752600"/>
            <a:ext cx="3582169" cy="1047750"/>
          </a:xfrm>
          <a:prstGeom prst="flowChartAlternateProcess">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Nguyên nhân sâu xa</a:t>
            </a:r>
          </a:p>
        </p:txBody>
      </p:sp>
      <p:sp>
        <p:nvSpPr>
          <p:cNvPr id="12" name="Flowchart: Alternate Process 11"/>
          <p:cNvSpPr/>
          <p:nvPr/>
        </p:nvSpPr>
        <p:spPr>
          <a:xfrm>
            <a:off x="4669178" y="4166548"/>
            <a:ext cx="3792068" cy="1333500"/>
          </a:xfrm>
          <a:prstGeom prst="flowChartAlternateProcess">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Nguyên nhân trực tiếp</a:t>
            </a:r>
            <a:endParaRPr lang="en-US" sz="2800">
              <a:solidFill>
                <a:schemeClr val="tx1"/>
              </a:solidFill>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flipV="1">
            <a:off x="3048000" y="2590800"/>
            <a:ext cx="1752600" cy="125730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48000" y="3848100"/>
            <a:ext cx="1621177" cy="985198"/>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52400" y="1039638"/>
            <a:ext cx="10798184" cy="584775"/>
          </a:xfrm>
          <a:prstGeom prst="rect">
            <a:avLst/>
          </a:prstGeom>
          <a:noFill/>
        </p:spPr>
        <p:txBody>
          <a:bodyPr wrap="square" lIns="91440" tIns="45720" rIns="91440" bIns="45720">
            <a:spAutoFit/>
          </a:bodyPr>
          <a:lstStyle/>
          <a:p>
            <a:pPr algn="ctr"/>
            <a:r>
              <a:rPr lang="en-US" altLang="zh-CN" sz="32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2. Chiến tranh giành độc lập của 13 thuộc địa Anh ở Bắc Mỹ </a:t>
            </a:r>
            <a:endParaRPr lang="en-US" altLang="zh-CN" sz="3200" b="1" dirty="0">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0"/>
            <a:ext cx="1066800" cy="10001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6-Point Star 1"/>
          <p:cNvSpPr/>
          <p:nvPr/>
        </p:nvSpPr>
        <p:spPr>
          <a:xfrm>
            <a:off x="152400" y="2667000"/>
            <a:ext cx="2667000" cy="2590800"/>
          </a:xfrm>
          <a:prstGeom prst="star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a) Nguyên nhân</a:t>
            </a:r>
          </a:p>
        </p:txBody>
      </p:sp>
      <p:sp>
        <p:nvSpPr>
          <p:cNvPr id="5" name="Flowchart: Alternate Process 4"/>
          <p:cNvSpPr/>
          <p:nvPr/>
        </p:nvSpPr>
        <p:spPr>
          <a:xfrm>
            <a:off x="4023849" y="590266"/>
            <a:ext cx="4267200" cy="2819400"/>
          </a:xfrm>
          <a:prstGeom prst="flowChartAlternateProcess">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Times New Roman" panose="02020603050405020304" pitchFamily="18" charset="0"/>
                <a:cs typeface="Times New Roman" panose="02020603050405020304" pitchFamily="18" charset="0"/>
              </a:rPr>
              <a:t>Nguyên nhân sâu xa: </a:t>
            </a:r>
            <a:r>
              <a:rPr lang="en-US" sz="2800" b="1">
                <a:solidFill>
                  <a:schemeClr val="tx1"/>
                </a:solidFill>
                <a:latin typeface="Times New Roman" panose="02020603050405020304" pitchFamily="18" charset="0"/>
                <a:cs typeface="Times New Roman" panose="02020603050405020304" pitchFamily="18" charset="0"/>
              </a:rPr>
              <a:t>Thực dân Anh </a:t>
            </a:r>
            <a:r>
              <a:rPr lang="en-US" sz="2800">
                <a:solidFill>
                  <a:schemeClr val="tx1"/>
                </a:solidFill>
                <a:latin typeface="Times New Roman" panose="02020603050405020304" pitchFamily="18" charset="0"/>
                <a:cs typeface="Times New Roman" panose="02020603050405020304" pitchFamily="18" charset="0"/>
              </a:rPr>
              <a:t>ban hành nhiều đạo luật hà khắc nhằm </a:t>
            </a:r>
            <a:r>
              <a:rPr lang="en-US" sz="2800" b="1">
                <a:solidFill>
                  <a:schemeClr val="tx1"/>
                </a:solidFill>
                <a:latin typeface="Times New Roman" panose="02020603050405020304" pitchFamily="18" charset="0"/>
                <a:cs typeface="Times New Roman" panose="02020603050405020304" pitchFamily="18" charset="0"/>
              </a:rPr>
              <a:t>kìm hãm sự phát triển kinh tế của 13 thuộc địa Anh ở Bắc Mỹ</a:t>
            </a:r>
            <a:r>
              <a:rPr lang="en-US" sz="2800">
                <a:solidFill>
                  <a:schemeClr val="tx1"/>
                </a:solidFill>
                <a:latin typeface="Times New Roman" panose="02020603050405020304" pitchFamily="18" charset="0"/>
                <a:cs typeface="Times New Roman" panose="02020603050405020304" pitchFamily="18" charset="0"/>
              </a:rPr>
              <a:t>.</a:t>
            </a:r>
          </a:p>
        </p:txBody>
      </p:sp>
      <p:sp>
        <p:nvSpPr>
          <p:cNvPr id="13" name="Flowchart: Alternate Process 12"/>
          <p:cNvSpPr/>
          <p:nvPr/>
        </p:nvSpPr>
        <p:spPr>
          <a:xfrm>
            <a:off x="4023849" y="4381500"/>
            <a:ext cx="4114800" cy="1752600"/>
          </a:xfrm>
          <a:prstGeom prst="flowChartAlternateProcess">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Nguyên nhân trực tiếp</a:t>
            </a:r>
            <a:r>
              <a:rPr lang="en-US" sz="2800">
                <a:solidFill>
                  <a:schemeClr val="tx1"/>
                </a:solidFill>
                <a:latin typeface="Times New Roman" panose="02020603050405020304" pitchFamily="18" charset="0"/>
                <a:cs typeface="Times New Roman" panose="02020603050405020304" pitchFamily="18" charset="0"/>
              </a:rPr>
              <a:t>: </a:t>
            </a:r>
            <a:r>
              <a:rPr lang="vi-VN" sz="2800">
                <a:solidFill>
                  <a:schemeClr val="tx1"/>
                </a:solidFill>
                <a:latin typeface="Times New Roman" panose="02020603050405020304" pitchFamily="18" charset="0"/>
                <a:cs typeface="Times New Roman" panose="02020603050405020304" pitchFamily="18" charset="0"/>
              </a:rPr>
              <a:t>Nhân dân cảng </a:t>
            </a:r>
            <a:r>
              <a:rPr lang="vi-VN" sz="2800" b="1">
                <a:solidFill>
                  <a:schemeClr val="tx1"/>
                </a:solidFill>
                <a:latin typeface="Times New Roman" panose="02020603050405020304" pitchFamily="18" charset="0"/>
                <a:cs typeface="Times New Roman" panose="02020603050405020304" pitchFamily="18" charset="0"/>
              </a:rPr>
              <a:t>Bô-xtơn</a:t>
            </a:r>
            <a:r>
              <a:rPr lang="vi-VN" sz="2800">
                <a:solidFill>
                  <a:schemeClr val="tx1"/>
                </a:solidFill>
                <a:latin typeface="Times New Roman" panose="02020603050405020304" pitchFamily="18" charset="0"/>
                <a:cs typeface="Times New Roman" panose="02020603050405020304" pitchFamily="18" charset="0"/>
              </a:rPr>
              <a:t> tấn công ba tàu chở chè của Anh.</a:t>
            </a:r>
            <a:endParaRPr lang="en-US" sz="2800">
              <a:solidFill>
                <a:schemeClr val="tx1"/>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V="1">
            <a:off x="2437580" y="2914366"/>
            <a:ext cx="1438131" cy="99060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437580" y="3904966"/>
            <a:ext cx="1256732" cy="83820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4" name="Hình ảnh 4"/>
          <p:cNvPicPr>
            <a:picLocks noChangeAspect="1"/>
          </p:cNvPicPr>
          <p:nvPr/>
        </p:nvPicPr>
        <p:blipFill>
          <a:blip r:embed="rId4"/>
          <a:stretch>
            <a:fillRect/>
          </a:stretch>
        </p:blipFill>
        <p:spPr>
          <a:xfrm>
            <a:off x="8442599" y="300914"/>
            <a:ext cx="3382416" cy="3398104"/>
          </a:xfrm>
          <a:prstGeom prst="rect">
            <a:avLst/>
          </a:prstGeom>
        </p:spPr>
      </p:pic>
      <p:pic>
        <p:nvPicPr>
          <p:cNvPr id="31" name="Picture 30"/>
          <p:cNvPicPr>
            <a:picLocks noChangeAspect="1"/>
          </p:cNvPicPr>
          <p:nvPr/>
        </p:nvPicPr>
        <p:blipFill>
          <a:blip r:embed="rId5"/>
          <a:stretch>
            <a:fillRect/>
          </a:stretch>
        </p:blipFill>
        <p:spPr>
          <a:xfrm>
            <a:off x="8526793" y="4191000"/>
            <a:ext cx="3298222" cy="248128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0"/>
            <a:ext cx="1066800" cy="10001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886200" y="457200"/>
            <a:ext cx="7848600" cy="6185570"/>
          </a:xfrm>
          <a:prstGeom prst="rect">
            <a:avLst/>
          </a:prstGeom>
        </p:spPr>
      </p:pic>
      <p:pic>
        <p:nvPicPr>
          <p:cNvPr id="5" name="Picture 4"/>
          <p:cNvPicPr>
            <a:picLocks noChangeAspect="1"/>
          </p:cNvPicPr>
          <p:nvPr/>
        </p:nvPicPr>
        <p:blipFill rotWithShape="1">
          <a:blip r:embed="rId5"/>
          <a:srcRect l="18805" r="22433"/>
          <a:stretch>
            <a:fillRect/>
          </a:stretch>
        </p:blipFill>
        <p:spPr>
          <a:xfrm>
            <a:off x="32085" y="2790404"/>
            <a:ext cx="2711116" cy="3852365"/>
          </a:xfrm>
          <a:prstGeom prst="rect">
            <a:avLst/>
          </a:prstGeom>
        </p:spPr>
      </p:pic>
      <p:sp>
        <p:nvSpPr>
          <p:cNvPr id="3" name="Rectangle 2"/>
          <p:cNvSpPr/>
          <p:nvPr/>
        </p:nvSpPr>
        <p:spPr>
          <a:xfrm>
            <a:off x="228600" y="629215"/>
            <a:ext cx="3429000" cy="2246769"/>
          </a:xfrm>
          <a:prstGeom prst="rect">
            <a:avLst/>
          </a:prstGeom>
        </p:spPr>
        <p:txBody>
          <a:bodyPr wrap="square">
            <a:spAutoFit/>
          </a:bodyPr>
          <a:lstStyle/>
          <a:p>
            <a:pPr algn="just"/>
            <a:r>
              <a:rPr lang="en-US" sz="2800">
                <a:solidFill>
                  <a:schemeClr val="bg1"/>
                </a:solidFill>
                <a:latin typeface="Times New Roman" panose="02020603050405020304" pitchFamily="18" charset="0"/>
                <a:cs typeface="Times New Roman" panose="02020603050405020304" pitchFamily="18" charset="0"/>
              </a:rPr>
              <a:t>X</a:t>
            </a:r>
            <a:r>
              <a:rPr lang="vi-VN" sz="2800">
                <a:solidFill>
                  <a:schemeClr val="bg1"/>
                </a:solidFill>
                <a:latin typeface="Times New Roman" panose="02020603050405020304" pitchFamily="18" charset="0"/>
                <a:cs typeface="Times New Roman" panose="02020603050405020304" pitchFamily="18" charset="0"/>
              </a:rPr>
              <a:t>ác định địa điểm diễn ra Chiến tranh giành độc lập của 13 thuộc địa Anh ở Bắc Mỹ </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4" name="Rounded Rectangular Callout 3"/>
          <p:cNvSpPr/>
          <p:nvPr/>
        </p:nvSpPr>
        <p:spPr>
          <a:xfrm>
            <a:off x="4191000" y="3541964"/>
            <a:ext cx="2514600" cy="2249236"/>
          </a:xfrm>
          <a:prstGeom prst="wedgeRoundRectCallout">
            <a:avLst>
              <a:gd name="adj1" fmla="val 44850"/>
              <a:gd name="adj2" fmla="val -112544"/>
              <a:gd name="adj3" fmla="val 16667"/>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Địa điểm diễn ra Chiến tranh giành độc lập của 13 thuộc địa Anh ở Bắc Mỹ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30496" y="3768337"/>
            <a:ext cx="2924408" cy="430887"/>
          </a:xfrm>
          <a:prstGeom prst="rect">
            <a:avLst/>
          </a:prstGeom>
        </p:spPr>
        <p:txBody>
          <a:bodyPr wrap="square">
            <a:spAutoFit/>
          </a:bodyPr>
          <a:lstStyle/>
          <a:p>
            <a:pPr algn="just"/>
            <a:r>
              <a:rPr lang="en-US" sz="2200">
                <a:solidFill>
                  <a:schemeClr val="bg1"/>
                </a:solidFill>
                <a:latin typeface="Times New Roman" panose="02020603050405020304" pitchFamily="18" charset="0"/>
                <a:cs typeface="Times New Roman" panose="02020603050405020304" pitchFamily="18" charset="0"/>
              </a:rPr>
              <a:t>Chiến tranh bùng nổ</a:t>
            </a:r>
          </a:p>
        </p:txBody>
      </p:sp>
      <p:sp>
        <p:nvSpPr>
          <p:cNvPr id="7" name="Right Arrow 6"/>
          <p:cNvSpPr/>
          <p:nvPr/>
        </p:nvSpPr>
        <p:spPr>
          <a:xfrm>
            <a:off x="119505" y="3166502"/>
            <a:ext cx="11658600" cy="685800"/>
          </a:xfrm>
          <a:prstGeom prst="rightArrow">
            <a:avLst/>
          </a:prstGeom>
          <a:solidFill>
            <a:srgbClr val="29E3CD"/>
          </a:solidFill>
          <a:ln>
            <a:solidFill>
              <a:srgbClr val="46C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1"/>
          </p:cNvCxnSpPr>
          <p:nvPr/>
        </p:nvCxnSpPr>
        <p:spPr>
          <a:xfrm flipV="1">
            <a:off x="119505" y="3505200"/>
            <a:ext cx="11353800" cy="42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086007" y="4848947"/>
            <a:ext cx="1405109" cy="685800"/>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4 - 1775</a:t>
            </a:r>
          </a:p>
        </p:txBody>
      </p:sp>
      <p:cxnSp>
        <p:nvCxnSpPr>
          <p:cNvPr id="14" name="Straight Connector 13"/>
          <p:cNvCxnSpPr/>
          <p:nvPr/>
        </p:nvCxnSpPr>
        <p:spPr>
          <a:xfrm>
            <a:off x="2811483" y="3521886"/>
            <a:ext cx="0" cy="1295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75068" y="873648"/>
            <a:ext cx="160031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12 - 1773</a:t>
            </a:r>
          </a:p>
        </p:txBody>
      </p:sp>
      <p:cxnSp>
        <p:nvCxnSpPr>
          <p:cNvPr id="16" name="Straight Connector 15"/>
          <p:cNvCxnSpPr/>
          <p:nvPr/>
        </p:nvCxnSpPr>
        <p:spPr>
          <a:xfrm>
            <a:off x="957705" y="1600200"/>
            <a:ext cx="0" cy="1905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97417" y="1737729"/>
            <a:ext cx="2199198" cy="1446550"/>
          </a:xfrm>
          <a:prstGeom prst="rect">
            <a:avLst/>
          </a:prstGeom>
        </p:spPr>
        <p:txBody>
          <a:bodyPr wrap="square">
            <a:spAutoFit/>
          </a:bodyPr>
          <a:lstStyle/>
          <a:p>
            <a:pPr algn="just"/>
            <a:r>
              <a:rPr lang="en-US" sz="2200">
                <a:solidFill>
                  <a:schemeClr val="bg1"/>
                </a:solidFill>
                <a:latin typeface="Times New Roman" panose="02020603050405020304" pitchFamily="18" charset="0"/>
                <a:cs typeface="Times New Roman" panose="02020603050405020304" pitchFamily="18" charset="0"/>
              </a:rPr>
              <a:t>Nhân dân cảng Bô-xtơn tấn công tàu chở chè của Anh</a:t>
            </a:r>
          </a:p>
        </p:txBody>
      </p:sp>
      <p:sp>
        <p:nvSpPr>
          <p:cNvPr id="19" name="Rounded Rectangle 18"/>
          <p:cNvSpPr/>
          <p:nvPr/>
        </p:nvSpPr>
        <p:spPr>
          <a:xfrm>
            <a:off x="3196615" y="878675"/>
            <a:ext cx="1600310" cy="685800"/>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7 - 1776</a:t>
            </a:r>
          </a:p>
        </p:txBody>
      </p:sp>
      <p:cxnSp>
        <p:nvCxnSpPr>
          <p:cNvPr id="20" name="Straight Connector 19"/>
          <p:cNvCxnSpPr/>
          <p:nvPr/>
        </p:nvCxnSpPr>
        <p:spPr>
          <a:xfrm>
            <a:off x="3976352" y="1600200"/>
            <a:ext cx="0" cy="1905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987671" y="1816797"/>
            <a:ext cx="2817828" cy="769441"/>
          </a:xfrm>
          <a:prstGeom prst="rect">
            <a:avLst/>
          </a:prstGeom>
        </p:spPr>
        <p:txBody>
          <a:bodyPr wrap="square">
            <a:spAutoFit/>
          </a:bodyPr>
          <a:lstStyle/>
          <a:p>
            <a:pPr algn="just"/>
            <a:r>
              <a:rPr lang="en-US" sz="2200">
                <a:solidFill>
                  <a:schemeClr val="bg1"/>
                </a:solidFill>
                <a:latin typeface="Times New Roman" panose="02020603050405020304" pitchFamily="18" charset="0"/>
                <a:cs typeface="Times New Roman" panose="02020603050405020304" pitchFamily="18" charset="0"/>
              </a:rPr>
              <a:t>Hợp chúng quốc Mỹ được thành lập</a:t>
            </a:r>
          </a:p>
        </p:txBody>
      </p:sp>
      <p:sp>
        <p:nvSpPr>
          <p:cNvPr id="22" name="Rounded Rectangle 21"/>
          <p:cNvSpPr/>
          <p:nvPr/>
        </p:nvSpPr>
        <p:spPr>
          <a:xfrm>
            <a:off x="4412416" y="4855403"/>
            <a:ext cx="1524000"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10 - 1777</a:t>
            </a:r>
          </a:p>
        </p:txBody>
      </p:sp>
      <p:cxnSp>
        <p:nvCxnSpPr>
          <p:cNvPr id="23" name="Straight Connector 22"/>
          <p:cNvCxnSpPr/>
          <p:nvPr/>
        </p:nvCxnSpPr>
        <p:spPr>
          <a:xfrm>
            <a:off x="5214883" y="3521886"/>
            <a:ext cx="0" cy="1295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302715" y="3695944"/>
            <a:ext cx="3184106" cy="1107996"/>
          </a:xfrm>
          <a:prstGeom prst="rect">
            <a:avLst/>
          </a:prstGeom>
        </p:spPr>
        <p:txBody>
          <a:bodyPr wrap="square">
            <a:spAutoFit/>
          </a:bodyPr>
          <a:lstStyle/>
          <a:p>
            <a:pPr algn="just"/>
            <a:r>
              <a:rPr lang="en-US" sz="2200">
                <a:solidFill>
                  <a:schemeClr val="bg1"/>
                </a:solidFill>
                <a:latin typeface="Times New Roman" panose="02020603050405020304" pitchFamily="18" charset="0"/>
                <a:cs typeface="Times New Roman" panose="02020603050405020304" pitchFamily="18" charset="0"/>
              </a:rPr>
              <a:t>Chiến thắng Xa-ra-tô-ga, bước ngoặt của cuộc chiến tranh</a:t>
            </a:r>
          </a:p>
        </p:txBody>
      </p:sp>
      <p:sp>
        <p:nvSpPr>
          <p:cNvPr id="25" name="Rounded Rectangle 24"/>
          <p:cNvSpPr/>
          <p:nvPr/>
        </p:nvSpPr>
        <p:spPr>
          <a:xfrm>
            <a:off x="6562515" y="878675"/>
            <a:ext cx="1600310" cy="6858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10 - 1781</a:t>
            </a:r>
          </a:p>
        </p:txBody>
      </p:sp>
      <p:cxnSp>
        <p:nvCxnSpPr>
          <p:cNvPr id="26" name="Straight Connector 25"/>
          <p:cNvCxnSpPr/>
          <p:nvPr/>
        </p:nvCxnSpPr>
        <p:spPr>
          <a:xfrm>
            <a:off x="7355636" y="1600200"/>
            <a:ext cx="0" cy="1905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584235" y="1755219"/>
            <a:ext cx="3190236" cy="769441"/>
          </a:xfrm>
          <a:prstGeom prst="rect">
            <a:avLst/>
          </a:prstGeom>
        </p:spPr>
        <p:txBody>
          <a:bodyPr wrap="square">
            <a:spAutoFit/>
          </a:bodyPr>
          <a:lstStyle/>
          <a:p>
            <a:pPr algn="just"/>
            <a:r>
              <a:rPr lang="en-US" sz="2200">
                <a:solidFill>
                  <a:schemeClr val="bg1"/>
                </a:solidFill>
                <a:latin typeface="Times New Roman" panose="02020603050405020304" pitchFamily="18" charset="0"/>
                <a:cs typeface="Times New Roman" panose="02020603050405020304" pitchFamily="18" charset="0"/>
              </a:rPr>
              <a:t>Chiến thắng I-oóc-tao, Chiến tranh kết thúc</a:t>
            </a:r>
          </a:p>
        </p:txBody>
      </p:sp>
      <p:sp>
        <p:nvSpPr>
          <p:cNvPr id="28" name="Rounded Rectangle 27"/>
          <p:cNvSpPr/>
          <p:nvPr/>
        </p:nvSpPr>
        <p:spPr>
          <a:xfrm>
            <a:off x="8352710" y="4842919"/>
            <a:ext cx="1524000" cy="6858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1783</a:t>
            </a:r>
          </a:p>
        </p:txBody>
      </p:sp>
      <p:cxnSp>
        <p:nvCxnSpPr>
          <p:cNvPr id="29" name="Straight Connector 28"/>
          <p:cNvCxnSpPr/>
          <p:nvPr/>
        </p:nvCxnSpPr>
        <p:spPr>
          <a:xfrm>
            <a:off x="9114710" y="3492716"/>
            <a:ext cx="0" cy="1295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5237" y="6022414"/>
            <a:ext cx="12192000" cy="461665"/>
          </a:xfrm>
          <a:prstGeom prst="rect">
            <a:avLst/>
          </a:prstGeom>
        </p:spPr>
        <p:txBody>
          <a:bodyPr wrap="square">
            <a:spAutoFit/>
          </a:bodyPr>
          <a:lstStyle/>
          <a:p>
            <a:pPr algn="ctr"/>
            <a:r>
              <a:rPr lang="en-US" sz="2400" b="1">
                <a:solidFill>
                  <a:schemeClr val="bg1"/>
                </a:solidFill>
                <a:latin typeface="Times New Roman" panose="02020603050405020304" pitchFamily="18" charset="0"/>
                <a:cs typeface="Times New Roman" panose="02020603050405020304" pitchFamily="18" charset="0"/>
              </a:rPr>
              <a:t>Sơ đồ những sự kiện chính trong Chiến tranh giành độc lập của 13 thuộc địa Anh ở Bắc Mỹ</a:t>
            </a:r>
          </a:p>
        </p:txBody>
      </p:sp>
      <p:sp>
        <p:nvSpPr>
          <p:cNvPr id="30" name="Rectangle 29"/>
          <p:cNvSpPr/>
          <p:nvPr/>
        </p:nvSpPr>
        <p:spPr>
          <a:xfrm>
            <a:off x="9286544" y="3746496"/>
            <a:ext cx="2866874" cy="1107996"/>
          </a:xfrm>
          <a:prstGeom prst="rect">
            <a:avLst/>
          </a:prstGeom>
        </p:spPr>
        <p:txBody>
          <a:bodyPr wrap="square">
            <a:spAutoFit/>
          </a:bodyPr>
          <a:lstStyle/>
          <a:p>
            <a:pPr algn="just"/>
            <a:r>
              <a:rPr lang="en-US" sz="2200">
                <a:solidFill>
                  <a:schemeClr val="bg1"/>
                </a:solidFill>
                <a:latin typeface="Times New Roman" panose="02020603050405020304" pitchFamily="18" charset="0"/>
                <a:cs typeface="Times New Roman" panose="02020603050405020304" pitchFamily="18" charset="0"/>
              </a:rPr>
              <a:t>Kí Hiệp ước Véc-xai, Anh công nhận nền độc lập của 13 thuộc địa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par>
                                <p:cTn id="33" presetID="16" presetClass="entr" presetSubtype="2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par>
                                <p:cTn id="39" presetID="16" presetClass="entr" presetSubtype="21"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500"/>
                                        <p:tgtEl>
                                          <p:spTgt spid="25"/>
                                        </p:tgtEl>
                                      </p:cBhvr>
                                    </p:animEffect>
                                  </p:childTnLst>
                                </p:cTn>
                              </p:par>
                              <p:par>
                                <p:cTn id="45" presetID="16" presetClass="entr" presetSubtype="21"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par>
                                <p:cTn id="51" presetID="16" presetClass="entr" presetSubtype="21"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barn(inVertical)">
                                      <p:cBhvr>
                                        <p:cTn id="63" dur="500"/>
                                        <p:tgtEl>
                                          <p:spTgt spid="3"/>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arn(inVertical)">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barn(inVertical)">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barn(inVertical)">
                                      <p:cBhvr>
                                        <p:cTn id="8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animBg="1"/>
      <p:bldP spid="15" grpId="0" animBg="1"/>
      <p:bldP spid="17" grpId="0"/>
      <p:bldP spid="19" grpId="0" animBg="1"/>
      <p:bldP spid="21" grpId="0"/>
      <p:bldP spid="22" grpId="0" animBg="1"/>
      <p:bldP spid="24" grpId="0"/>
      <p:bldP spid="25" grpId="0" animBg="1"/>
      <p:bldP spid="27" grpId="0"/>
      <p:bldP spid="28" grpId="0" animBg="1"/>
      <p:bldP spid="31"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矩形 14"/>
          <p:cNvSpPr/>
          <p:nvPr/>
        </p:nvSpPr>
        <p:spPr>
          <a:xfrm>
            <a:off x="152400" y="1039638"/>
            <a:ext cx="10798184" cy="584775"/>
          </a:xfrm>
          <a:prstGeom prst="rect">
            <a:avLst/>
          </a:prstGeom>
          <a:noFill/>
        </p:spPr>
        <p:txBody>
          <a:bodyPr wrap="square" lIns="91440" tIns="45720" rIns="91440" bIns="45720">
            <a:spAutoFit/>
          </a:bodyPr>
          <a:lstStyle/>
          <a:p>
            <a:pPr algn="ctr"/>
            <a:r>
              <a:rPr lang="en-US" altLang="zh-CN" sz="32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2. Chiến tranh giành độc lập của 13 thuộc địa Anh ở Bắc Mỹ </a:t>
            </a:r>
            <a:endParaRPr lang="en-US" altLang="zh-CN" sz="3200" b="1" dirty="0">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4"/>
          <a:srcRect l="18805" r="22433"/>
          <a:stretch>
            <a:fillRect/>
          </a:stretch>
        </p:blipFill>
        <p:spPr>
          <a:xfrm>
            <a:off x="32085" y="2790404"/>
            <a:ext cx="2711116" cy="3852365"/>
          </a:xfrm>
          <a:prstGeom prst="rect">
            <a:avLst/>
          </a:prstGeom>
        </p:spPr>
      </p:pic>
      <p:sp>
        <p:nvSpPr>
          <p:cNvPr id="3" name="Rectangle 2"/>
          <p:cNvSpPr/>
          <p:nvPr/>
        </p:nvSpPr>
        <p:spPr>
          <a:xfrm>
            <a:off x="3200400" y="1633677"/>
            <a:ext cx="8686800" cy="1156727"/>
          </a:xfrm>
          <a:prstGeom prst="rect">
            <a:avLst/>
          </a:prstGeom>
        </p:spPr>
        <p:txBody>
          <a:bodyPr wrap="square">
            <a:spAutoFit/>
          </a:bodyPr>
          <a:lstStyle/>
          <a:p>
            <a:pPr algn="just">
              <a:lnSpc>
                <a:spcPct val="130000"/>
              </a:lnSpc>
            </a:pPr>
            <a:r>
              <a:rPr lang="en-US" sz="2800">
                <a:solidFill>
                  <a:schemeClr val="bg1"/>
                </a:solidFill>
                <a:latin typeface="Times New Roman" panose="02020603050405020304" pitchFamily="18" charset="0"/>
                <a:cs typeface="Times New Roman" panose="02020603050405020304" pitchFamily="18" charset="0"/>
              </a:rPr>
              <a:t>T</a:t>
            </a:r>
            <a:r>
              <a:rPr lang="vi-VN" sz="2800">
                <a:solidFill>
                  <a:schemeClr val="bg1"/>
                </a:solidFill>
                <a:latin typeface="+mj-lt"/>
              </a:rPr>
              <a:t>ìm hiểu thông tin mục 2b, tư liệu, Em có biết và hình 1.5 để </a:t>
            </a:r>
            <a:r>
              <a:rPr lang="en-US" sz="2800">
                <a:solidFill>
                  <a:schemeClr val="bg1"/>
                </a:solidFill>
                <a:latin typeface="Times New Roman" panose="02020603050405020304" pitchFamily="18" charset="0"/>
                <a:cs typeface="Times New Roman" panose="02020603050405020304" pitchFamily="18" charset="0"/>
              </a:rPr>
              <a:t>hoàn thành phiếu học tập sau:</a:t>
            </a:r>
            <a:endParaRPr lang="vi-VN" sz="2800">
              <a:solidFill>
                <a:schemeClr val="bg1"/>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3500755" y="2999038"/>
          <a:ext cx="8086090" cy="3435096"/>
        </p:xfrm>
        <a:graphic>
          <a:graphicData uri="http://schemas.openxmlformats.org/drawingml/2006/table">
            <a:tbl>
              <a:tblPr firstRow="1" firstCol="1" bandRow="1"/>
              <a:tblGrid>
                <a:gridCol w="1900584">
                  <a:extLst>
                    <a:ext uri="{9D8B030D-6E8A-4147-A177-3AD203B41FA5}">
                      <a16:colId xmlns:a16="http://schemas.microsoft.com/office/drawing/2014/main" val="20000"/>
                    </a:ext>
                  </a:extLst>
                </a:gridCol>
                <a:gridCol w="6185506">
                  <a:extLst>
                    <a:ext uri="{9D8B030D-6E8A-4147-A177-3AD203B41FA5}">
                      <a16:colId xmlns:a16="http://schemas.microsoft.com/office/drawing/2014/main" val="20001"/>
                    </a:ext>
                  </a:extLst>
                </a:gridCol>
              </a:tblGrid>
              <a:tr h="0">
                <a:tc gridSpan="2">
                  <a:txBody>
                    <a:bodyPr/>
                    <a:lstStyle/>
                    <a:p>
                      <a:pPr algn="ctr">
                        <a:lnSpc>
                          <a:spcPct val="115000"/>
                        </a:lnSpc>
                        <a:spcAft>
                          <a:spcPts val="0"/>
                        </a:spcAft>
                      </a:pPr>
                      <a:r>
                        <a:rPr lang="en-US" sz="2800">
                          <a:solidFill>
                            <a:srgbClr val="FFFF00"/>
                          </a:solidFill>
                          <a:effectLst/>
                          <a:latin typeface="Times New Roman" panose="02020603050405020304" pitchFamily="18" charset="0"/>
                          <a:cs typeface="Times New Roman" panose="02020603050405020304" pitchFamily="18" charset="0"/>
                        </a:rPr>
                        <a:t>Chiến tranh giành độc lập của 13 thuộc địa Anh ở Bắc Mỹ</a:t>
                      </a:r>
                      <a:endParaRPr lang="en-US" sz="280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0">
                <a:tc>
                  <a:txBody>
                    <a:bodyPr/>
                    <a:lstStyle/>
                    <a:p>
                      <a:pPr algn="ctr">
                        <a:lnSpc>
                          <a:spcPct val="115000"/>
                        </a:lnSpc>
                        <a:spcAft>
                          <a:spcPts val="0"/>
                        </a:spcAft>
                      </a:pPr>
                      <a:r>
                        <a:rPr lang="en-US" sz="2800">
                          <a:solidFill>
                            <a:srgbClr val="FFFF00"/>
                          </a:solidFill>
                          <a:effectLst/>
                          <a:latin typeface="Times New Roman" panose="02020603050405020304" pitchFamily="18" charset="0"/>
                          <a:cs typeface="Times New Roman" panose="02020603050405020304" pitchFamily="18" charset="0"/>
                        </a:rPr>
                        <a:t>Kết quả</a:t>
                      </a:r>
                      <a:endParaRPr lang="en-US" sz="280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solidFill>
                            <a:srgbClr val="FFFF00"/>
                          </a:solidFill>
                          <a:effectLst/>
                          <a:latin typeface="Times New Roman" panose="02020603050405020304" pitchFamily="18" charset="0"/>
                          <a:cs typeface="Times New Roman" panose="02020603050405020304" pitchFamily="18" charset="0"/>
                        </a:rPr>
                        <a:t> </a:t>
                      </a:r>
                      <a:endParaRPr lang="en-US" sz="280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ctr">
                        <a:lnSpc>
                          <a:spcPct val="115000"/>
                        </a:lnSpc>
                        <a:spcAft>
                          <a:spcPts val="0"/>
                        </a:spcAft>
                      </a:pPr>
                      <a:r>
                        <a:rPr lang="en-US" sz="2800" dirty="0">
                          <a:solidFill>
                            <a:srgbClr val="FFFF00"/>
                          </a:solidFill>
                          <a:effectLst/>
                          <a:latin typeface="Times New Roman" panose="02020603050405020304" pitchFamily="18" charset="0"/>
                          <a:cs typeface="Times New Roman" panose="02020603050405020304" pitchFamily="18" charset="0"/>
                        </a:rPr>
                        <a:t>Ý </a:t>
                      </a:r>
                      <a:r>
                        <a:rPr lang="en-US" sz="2800" dirty="0" err="1">
                          <a:solidFill>
                            <a:srgbClr val="FFFF00"/>
                          </a:solidFill>
                          <a:effectLst/>
                          <a:latin typeface="Times New Roman" panose="02020603050405020304" pitchFamily="18" charset="0"/>
                          <a:cs typeface="Times New Roman" panose="02020603050405020304" pitchFamily="18" charset="0"/>
                        </a:rPr>
                        <a:t>nghĩa</a:t>
                      </a:r>
                      <a:endParaRPr lang="en-US" sz="28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solidFill>
                            <a:srgbClr val="FFFF00"/>
                          </a:solidFill>
                          <a:effectLst/>
                          <a:latin typeface="Times New Roman" panose="02020603050405020304" pitchFamily="18" charset="0"/>
                          <a:cs typeface="Times New Roman" panose="02020603050405020304" pitchFamily="18" charset="0"/>
                        </a:rPr>
                        <a:t> </a:t>
                      </a:r>
                      <a:endParaRPr lang="en-US" sz="280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ctr">
                        <a:lnSpc>
                          <a:spcPct val="115000"/>
                        </a:lnSpc>
                        <a:spcAft>
                          <a:spcPts val="0"/>
                        </a:spcAft>
                      </a:pPr>
                      <a:r>
                        <a:rPr lang="en-US" sz="2800">
                          <a:solidFill>
                            <a:srgbClr val="FFFF00"/>
                          </a:solidFill>
                          <a:effectLst/>
                          <a:latin typeface="Times New Roman" panose="02020603050405020304" pitchFamily="18" charset="0"/>
                          <a:cs typeface="Times New Roman" panose="02020603050405020304" pitchFamily="18" charset="0"/>
                        </a:rPr>
                        <a:t>Tính chất</a:t>
                      </a:r>
                      <a:endParaRPr lang="en-US" sz="280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solidFill>
                            <a:srgbClr val="FFFF00"/>
                          </a:solidFill>
                          <a:effectLst/>
                          <a:latin typeface="Times New Roman" panose="02020603050405020304" pitchFamily="18" charset="0"/>
                          <a:cs typeface="Times New Roman" panose="02020603050405020304" pitchFamily="18" charset="0"/>
                        </a:rPr>
                        <a:t> </a:t>
                      </a:r>
                      <a:endParaRPr lang="en-US" sz="280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ctr">
                        <a:lnSpc>
                          <a:spcPct val="115000"/>
                        </a:lnSpc>
                        <a:spcAft>
                          <a:spcPts val="0"/>
                        </a:spcAft>
                      </a:pPr>
                      <a:r>
                        <a:rPr lang="en-US" sz="2800">
                          <a:solidFill>
                            <a:srgbClr val="FFFF00"/>
                          </a:solidFill>
                          <a:effectLst/>
                          <a:latin typeface="Times New Roman" panose="02020603050405020304" pitchFamily="18" charset="0"/>
                          <a:cs typeface="Times New Roman" panose="02020603050405020304" pitchFamily="18" charset="0"/>
                        </a:rPr>
                        <a:t>Đặc điểm chính</a:t>
                      </a:r>
                      <a:endParaRPr lang="en-US" sz="280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dirty="0">
                          <a:solidFill>
                            <a:srgbClr val="FFFF00"/>
                          </a:solidFill>
                          <a:effectLst/>
                          <a:latin typeface="Times New Roman" panose="02020603050405020304" pitchFamily="18" charset="0"/>
                          <a:cs typeface="Times New Roman" panose="02020603050405020304" pitchFamily="18" charset="0"/>
                        </a:rPr>
                        <a:t> </a:t>
                      </a:r>
                      <a:endParaRPr lang="en-US" sz="2800" dirty="0">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905000"/>
          <a:ext cx="11201400" cy="4419600"/>
        </p:xfrm>
        <a:graphic>
          <a:graphicData uri="http://schemas.openxmlformats.org/drawingml/2006/table">
            <a:tbl>
              <a:tblPr firstRow="1" firstCol="1" bandRow="1">
                <a:tableStyleId>{F5AB1C69-6EDB-4FF4-983F-18BD219EF322}</a:tableStyleId>
              </a:tblPr>
              <a:tblGrid>
                <a:gridCol w="2632817">
                  <a:extLst>
                    <a:ext uri="{9D8B030D-6E8A-4147-A177-3AD203B41FA5}">
                      <a16:colId xmlns:a16="http://schemas.microsoft.com/office/drawing/2014/main" val="20000"/>
                    </a:ext>
                  </a:extLst>
                </a:gridCol>
                <a:gridCol w="8568583">
                  <a:extLst>
                    <a:ext uri="{9D8B030D-6E8A-4147-A177-3AD203B41FA5}">
                      <a16:colId xmlns:a16="http://schemas.microsoft.com/office/drawing/2014/main" val="20001"/>
                    </a:ext>
                  </a:extLst>
                </a:gridCol>
              </a:tblGrid>
              <a:tr h="491067">
                <a:tc gridSpan="2">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Chiến tranh giành độc lập của 13 thuộc địa Anh ở Bắc Mỹ</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1473200">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Kết quả</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Lật đổ ách thống trị của thực dân Anh, đưa đến sự thành lập </a:t>
                      </a:r>
                      <a:r>
                        <a:rPr lang="en-US" sz="2800" b="1">
                          <a:effectLst/>
                          <a:latin typeface="Times New Roman" panose="02020603050405020304" pitchFamily="18" charset="0"/>
                          <a:cs typeface="Times New Roman" panose="02020603050405020304" pitchFamily="18" charset="0"/>
                        </a:rPr>
                        <a:t>Hợp chúng quốc Mỹ</a:t>
                      </a:r>
                      <a:r>
                        <a:rPr lang="en-US" sz="2800">
                          <a:effectLst/>
                          <a:latin typeface="Times New Roman" panose="02020603050405020304" pitchFamily="18" charset="0"/>
                          <a:cs typeface="Times New Roman" panose="02020603050405020304" pitchFamily="18" charset="0"/>
                        </a:rPr>
                        <a:t>, thiết lập chế độ cộng hòa tổng thống.</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9106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Ý nghĩa</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Mở đường cho kinh tế tư bản chủ nghĩa phát triển.</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82133">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Tính chất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Mang tính chất là một cuộc cách mạng tư sản, ảnh hưởng đến phong trào đấu tranh giành độc lập ở nhiều nước.</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982133">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Đặc điểm chính</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Do tầng lớp </a:t>
                      </a:r>
                      <a:r>
                        <a:rPr lang="en-US" sz="2800" b="1">
                          <a:effectLst/>
                          <a:latin typeface="Times New Roman" panose="02020603050405020304" pitchFamily="18" charset="0"/>
                          <a:cs typeface="Times New Roman" panose="02020603050405020304" pitchFamily="18" charset="0"/>
                        </a:rPr>
                        <a:t>chủ nô và tư sản lãnh đạo</a:t>
                      </a:r>
                      <a:r>
                        <a:rPr lang="en-US" sz="2800">
                          <a:effectLst/>
                          <a:latin typeface="Times New Roman" panose="02020603050405020304" pitchFamily="18" charset="0"/>
                          <a:cs typeface="Times New Roman" panose="02020603050405020304" pitchFamily="18" charset="0"/>
                        </a:rPr>
                        <a:t>, diễn ra dưới hình thức cuộc </a:t>
                      </a:r>
                      <a:r>
                        <a:rPr lang="en-US" sz="2800" b="1">
                          <a:solidFill>
                            <a:schemeClr val="tx1"/>
                          </a:solidFill>
                          <a:effectLst/>
                          <a:latin typeface="Times New Roman" panose="02020603050405020304" pitchFamily="18" charset="0"/>
                          <a:cs typeface="Times New Roman" panose="02020603050405020304" pitchFamily="18" charset="0"/>
                        </a:rPr>
                        <a:t>chiến tranh giải phóng dân tộc</a:t>
                      </a: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10" name="矩形 14"/>
          <p:cNvSpPr/>
          <p:nvPr/>
        </p:nvSpPr>
        <p:spPr>
          <a:xfrm>
            <a:off x="152400" y="1039638"/>
            <a:ext cx="10798184" cy="584775"/>
          </a:xfrm>
          <a:prstGeom prst="rect">
            <a:avLst/>
          </a:prstGeom>
          <a:noFill/>
        </p:spPr>
        <p:txBody>
          <a:bodyPr wrap="square" lIns="91440" tIns="45720" rIns="91440" bIns="45720">
            <a:spAutoFit/>
          </a:bodyPr>
          <a:lstStyle/>
          <a:p>
            <a:pPr algn="ctr"/>
            <a:r>
              <a:rPr lang="en-US" altLang="zh-CN" sz="32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2. Chiến tranh giành độc lập của 13 thuộc địa Anh ở Bắc Mỹ </a:t>
            </a:r>
            <a:endParaRPr lang="en-US" altLang="zh-CN" sz="3200" b="1" dirty="0">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0"/>
            <a:ext cx="1066800" cy="1000125"/>
          </a:xfrm>
          <a:prstGeom prst="rect">
            <a:avLst/>
          </a:prstGeom>
        </p:spPr>
      </p:pic>
      <p:sp>
        <p:nvSpPr>
          <p:cNvPr id="12" name="Rectangle 11"/>
          <p:cNvSpPr/>
          <p:nvPr/>
        </p:nvSpPr>
        <p:spPr>
          <a:xfrm>
            <a:off x="3181066" y="2370078"/>
            <a:ext cx="8534400" cy="14478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81350" y="3880162"/>
            <a:ext cx="8534400" cy="4953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81066" y="4362450"/>
            <a:ext cx="8534400" cy="1004487"/>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181066" y="5314950"/>
            <a:ext cx="8534400" cy="997542"/>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12"/>
                                        </p:tgtEl>
                                        <p:attrNameLst>
                                          <p:attrName>ppt_w</p:attrName>
                                        </p:attrNameLst>
                                      </p:cBhvr>
                                      <p:tavLst>
                                        <p:tav tm="0">
                                          <p:val>
                                            <p:strVal val="ppt_w"/>
                                          </p:val>
                                        </p:tav>
                                        <p:tav tm="100000">
                                          <p:val>
                                            <p:strVal val="ppt_w*0.70"/>
                                          </p:val>
                                        </p:tav>
                                      </p:tavLst>
                                    </p:anim>
                                    <p:anim calcmode="lin" valueType="num">
                                      <p:cBhvr>
                                        <p:cTn id="7" dur="1000"/>
                                        <p:tgtEl>
                                          <p:spTgt spid="12"/>
                                        </p:tgtEl>
                                        <p:attrNameLst>
                                          <p:attrName>ppt_h</p:attrName>
                                        </p:attrNameLst>
                                      </p:cBhvr>
                                      <p:tavLst>
                                        <p:tav tm="0">
                                          <p:val>
                                            <p:strVal val="ppt_h"/>
                                          </p:val>
                                        </p:tav>
                                        <p:tav tm="100000">
                                          <p:val>
                                            <p:strVal val="ppt_h"/>
                                          </p:val>
                                        </p:tav>
                                      </p:tavLst>
                                    </p:anim>
                                    <p:animEffect transition="out" filter="fade">
                                      <p:cBhvr>
                                        <p:cTn id="8" dur="1000"/>
                                        <p:tgtEl>
                                          <p:spTgt spid="12"/>
                                        </p:tgtEl>
                                      </p:cBhvr>
                                    </p:animEffect>
                                    <p:set>
                                      <p:cBhvr>
                                        <p:cTn id="9" dur="1" fill="hold">
                                          <p:stCondLst>
                                            <p:cond delay="9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grpId="0" nodeType="clickEffect">
                                  <p:stCondLst>
                                    <p:cond delay="0"/>
                                  </p:stCondLst>
                                  <p:childTnLst>
                                    <p:anim calcmode="lin" valueType="num">
                                      <p:cBhvr>
                                        <p:cTn id="13" dur="1000"/>
                                        <p:tgtEl>
                                          <p:spTgt spid="13"/>
                                        </p:tgtEl>
                                        <p:attrNameLst>
                                          <p:attrName>ppt_w</p:attrName>
                                        </p:attrNameLst>
                                      </p:cBhvr>
                                      <p:tavLst>
                                        <p:tav tm="0">
                                          <p:val>
                                            <p:strVal val="ppt_w"/>
                                          </p:val>
                                        </p:tav>
                                        <p:tav tm="100000">
                                          <p:val>
                                            <p:strVal val="ppt_w*0.70"/>
                                          </p:val>
                                        </p:tav>
                                      </p:tavLst>
                                    </p:anim>
                                    <p:anim calcmode="lin" valueType="num">
                                      <p:cBhvr>
                                        <p:cTn id="14" dur="1000"/>
                                        <p:tgtEl>
                                          <p:spTgt spid="13"/>
                                        </p:tgtEl>
                                        <p:attrNameLst>
                                          <p:attrName>ppt_h</p:attrName>
                                        </p:attrNameLst>
                                      </p:cBhvr>
                                      <p:tavLst>
                                        <p:tav tm="0">
                                          <p:val>
                                            <p:strVal val="ppt_h"/>
                                          </p:val>
                                        </p:tav>
                                        <p:tav tm="100000">
                                          <p:val>
                                            <p:strVal val="ppt_h"/>
                                          </p:val>
                                        </p:tav>
                                      </p:tavLst>
                                    </p:anim>
                                    <p:animEffect transition="out" filter="fade">
                                      <p:cBhvr>
                                        <p:cTn id="15" dur="1000"/>
                                        <p:tgtEl>
                                          <p:spTgt spid="13"/>
                                        </p:tgtEl>
                                      </p:cBhvr>
                                    </p:animEffect>
                                    <p:set>
                                      <p:cBhvr>
                                        <p:cTn id="16" dur="1" fill="hold">
                                          <p:stCondLst>
                                            <p:cond delay="9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5" presetClass="exit" presetSubtype="0" fill="hold" grpId="0" nodeType="click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5" presetClass="exit" presetSubtype="0" fill="hold" grpId="0" nodeType="clickEffect">
                                  <p:stCondLst>
                                    <p:cond delay="0"/>
                                  </p:stCondLst>
                                  <p:childTnLst>
                                    <p:anim calcmode="lin" valueType="num">
                                      <p:cBhvr>
                                        <p:cTn id="27" dur="1000"/>
                                        <p:tgtEl>
                                          <p:spTgt spid="17"/>
                                        </p:tgtEl>
                                        <p:attrNameLst>
                                          <p:attrName>ppt_w</p:attrName>
                                        </p:attrNameLst>
                                      </p:cBhvr>
                                      <p:tavLst>
                                        <p:tav tm="0">
                                          <p:val>
                                            <p:strVal val="ppt_w"/>
                                          </p:val>
                                        </p:tav>
                                        <p:tav tm="100000">
                                          <p:val>
                                            <p:strVal val="ppt_w*0.70"/>
                                          </p:val>
                                        </p:tav>
                                      </p:tavLst>
                                    </p:anim>
                                    <p:anim calcmode="lin" valueType="num">
                                      <p:cBhvr>
                                        <p:cTn id="28" dur="1000"/>
                                        <p:tgtEl>
                                          <p:spTgt spid="17"/>
                                        </p:tgtEl>
                                        <p:attrNameLst>
                                          <p:attrName>ppt_h</p:attrName>
                                        </p:attrNameLst>
                                      </p:cBhvr>
                                      <p:tavLst>
                                        <p:tav tm="0">
                                          <p:val>
                                            <p:strVal val="ppt_h"/>
                                          </p:val>
                                        </p:tav>
                                        <p:tav tm="100000">
                                          <p:val>
                                            <p:strVal val="ppt_h"/>
                                          </p:val>
                                        </p:tav>
                                      </p:tavLst>
                                    </p:anim>
                                    <p:animEffect transition="out" filter="fade">
                                      <p:cBhvr>
                                        <p:cTn id="29" dur="1000"/>
                                        <p:tgtEl>
                                          <p:spTgt spid="17"/>
                                        </p:tgtEl>
                                      </p:cBhvr>
                                    </p:animEffect>
                                    <p:set>
                                      <p:cBhvr>
                                        <p:cTn id="30"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矩形 14"/>
          <p:cNvSpPr/>
          <p:nvPr/>
        </p:nvSpPr>
        <p:spPr>
          <a:xfrm>
            <a:off x="9099" y="304800"/>
            <a:ext cx="3363726" cy="584775"/>
          </a:xfrm>
          <a:prstGeom prst="rect">
            <a:avLst/>
          </a:prstGeom>
          <a:noFill/>
        </p:spPr>
        <p:txBody>
          <a:bodyPr wrap="square" lIns="91440" tIns="45720" rIns="91440" bIns="45720">
            <a:spAutoFit/>
          </a:bodyPr>
          <a:lstStyle/>
          <a:p>
            <a:pPr algn="ctr"/>
            <a:r>
              <a:rPr lang="en-US" altLang="zh-CN" sz="32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3. LUYỆN TẬP</a:t>
            </a:r>
            <a:endParaRPr lang="en-US" altLang="zh-CN" sz="3200" b="1" dirty="0">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p:txBody>
      </p:sp>
      <p:sp>
        <p:nvSpPr>
          <p:cNvPr id="3" name="Rectangle 2"/>
          <p:cNvSpPr/>
          <p:nvPr/>
        </p:nvSpPr>
        <p:spPr>
          <a:xfrm>
            <a:off x="1219200" y="800080"/>
            <a:ext cx="10668000" cy="2893100"/>
          </a:xfrm>
          <a:prstGeom prst="rect">
            <a:avLst/>
          </a:prstGeom>
        </p:spPr>
        <p:txBody>
          <a:bodyPr wrap="square">
            <a:spAutoFit/>
          </a:bodyPr>
          <a:lstStyle/>
          <a:p>
            <a:pPr algn="just">
              <a:lnSpc>
                <a:spcPct val="130000"/>
              </a:lnSpc>
            </a:pPr>
            <a:r>
              <a:rPr lang="en-US" sz="2800">
                <a:solidFill>
                  <a:schemeClr val="bg1"/>
                </a:solidFill>
                <a:latin typeface="Times New Roman" panose="02020603050405020304" pitchFamily="18" charset="0"/>
                <a:cs typeface="Times New Roman" panose="02020603050405020304" pitchFamily="18" charset="0"/>
              </a:rPr>
              <a:t>Câu </a:t>
            </a:r>
            <a:r>
              <a:rPr lang="vi-VN" sz="2800">
                <a:solidFill>
                  <a:schemeClr val="bg1"/>
                </a:solidFill>
                <a:latin typeface="Times New Roman" panose="02020603050405020304" pitchFamily="18" charset="0"/>
                <a:cs typeface="Times New Roman" panose="02020603050405020304" pitchFamily="18" charset="0"/>
              </a:rPr>
              <a:t>1</a:t>
            </a:r>
            <a:r>
              <a:rPr lang="en-US" sz="2800">
                <a:solidFill>
                  <a:schemeClr val="bg1"/>
                </a:solidFill>
                <a:latin typeface="Times New Roman" panose="02020603050405020304" pitchFamily="18" charset="0"/>
                <a:cs typeface="Times New Roman" panose="02020603050405020304" pitchFamily="18" charset="0"/>
              </a:rPr>
              <a:t>: </a:t>
            </a:r>
            <a:r>
              <a:rPr lang="vi-VN" sz="2800">
                <a:solidFill>
                  <a:schemeClr val="bg1"/>
                </a:solidFill>
                <a:latin typeface="Times New Roman" panose="02020603050405020304" pitchFamily="18" charset="0"/>
                <a:cs typeface="Times New Roman" panose="02020603050405020304" pitchFamily="18" charset="0"/>
              </a:rPr>
              <a:t>Sự tham gia của tầng lớp quý tộc mới có ảnh hưởng như thế nào đến kết quả của Cách mạng tư sản Anh?</a:t>
            </a:r>
          </a:p>
          <a:p>
            <a:pPr algn="just">
              <a:lnSpc>
                <a:spcPct val="130000"/>
              </a:lnSpc>
            </a:pPr>
            <a:r>
              <a:rPr lang="en-US" sz="2800">
                <a:solidFill>
                  <a:schemeClr val="bg1"/>
                </a:solidFill>
                <a:latin typeface="Times New Roman" panose="02020603050405020304" pitchFamily="18" charset="0"/>
                <a:cs typeface="Times New Roman" panose="02020603050405020304" pitchFamily="18" charset="0"/>
              </a:rPr>
              <a:t>Câu 2: </a:t>
            </a:r>
            <a:r>
              <a:rPr lang="vi-VN" sz="2800">
                <a:solidFill>
                  <a:schemeClr val="bg1"/>
                </a:solidFill>
                <a:latin typeface="Times New Roman" panose="02020603050405020304" pitchFamily="18" charset="0"/>
                <a:cs typeface="Times New Roman" panose="02020603050405020304" pitchFamily="18" charset="0"/>
              </a:rPr>
              <a:t>Lập bảng thống kê về nguyên nhân, giai cấp lãnh đạo, kết quả, ý nghĩa, tính chất, hình thức của Cách mạng tư sản Anh và Chiến tranh giành độc lập của 13 thuộc địa Anh Bắc Mỹ.</a:t>
            </a:r>
          </a:p>
        </p:txBody>
      </p:sp>
      <p:pic>
        <p:nvPicPr>
          <p:cNvPr id="6" name="Picture 5"/>
          <p:cNvPicPr>
            <a:picLocks noChangeAspect="1"/>
          </p:cNvPicPr>
          <p:nvPr/>
        </p:nvPicPr>
        <p:blipFill>
          <a:blip r:embed="rId4"/>
          <a:stretch>
            <a:fillRect/>
          </a:stretch>
        </p:blipFill>
        <p:spPr>
          <a:xfrm>
            <a:off x="762000" y="4218940"/>
            <a:ext cx="3363726" cy="2025306"/>
          </a:xfrm>
          <a:prstGeom prst="rect">
            <a:avLst/>
          </a:prstGeom>
        </p:spPr>
      </p:pic>
      <p:pic>
        <p:nvPicPr>
          <p:cNvPr id="4" name="Picture 3"/>
          <p:cNvPicPr>
            <a:picLocks noChangeAspect="1"/>
          </p:cNvPicPr>
          <p:nvPr/>
        </p:nvPicPr>
        <p:blipFill>
          <a:blip r:embed="rId5"/>
          <a:stretch>
            <a:fillRect/>
          </a:stretch>
        </p:blipFill>
        <p:spPr>
          <a:xfrm>
            <a:off x="5791200" y="3693180"/>
            <a:ext cx="5255082" cy="305880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4"/>
          <a:stretch>
            <a:fillRect/>
          </a:stretch>
        </p:blipFill>
        <p:spPr>
          <a:xfrm>
            <a:off x="174890" y="4038600"/>
            <a:ext cx="3543585" cy="2133600"/>
          </a:xfrm>
          <a:prstGeom prst="rect">
            <a:avLst/>
          </a:prstGeom>
        </p:spPr>
      </p:pic>
      <p:sp>
        <p:nvSpPr>
          <p:cNvPr id="17" name="Rectangle 16"/>
          <p:cNvSpPr/>
          <p:nvPr/>
        </p:nvSpPr>
        <p:spPr>
          <a:xfrm>
            <a:off x="4114800" y="457200"/>
            <a:ext cx="7848600" cy="6254020"/>
          </a:xfrm>
          <a:prstGeom prst="rect">
            <a:avLst/>
          </a:prstGeom>
        </p:spPr>
        <p:txBody>
          <a:bodyPr wrap="square">
            <a:spAutoFit/>
          </a:bodyPr>
          <a:lstStyle/>
          <a:p>
            <a:pPr algn="just">
              <a:lnSpc>
                <a:spcPct val="130000"/>
              </a:lnSpc>
            </a:pPr>
            <a:r>
              <a:rPr lang="en-US" sz="2800">
                <a:solidFill>
                  <a:schemeClr val="bg1"/>
                </a:solidFill>
                <a:latin typeface="Times New Roman" panose="02020603050405020304" pitchFamily="18" charset="0"/>
                <a:cs typeface="Times New Roman" panose="02020603050405020304" pitchFamily="18" charset="0"/>
              </a:rPr>
              <a:t>Câu 1: </a:t>
            </a:r>
            <a:r>
              <a:rPr lang="vi-VN" sz="2800">
                <a:solidFill>
                  <a:schemeClr val="bg1"/>
                </a:solidFill>
                <a:latin typeface="Times New Roman" panose="02020603050405020304" pitchFamily="18" charset="0"/>
                <a:cs typeface="Times New Roman" panose="02020603050405020304" pitchFamily="18" charset="0"/>
              </a:rPr>
              <a:t>Tầng lớp quý tộc mới là một trong những lực lượng đóng </a:t>
            </a:r>
            <a:r>
              <a:rPr lang="vi-VN" sz="2800" b="1" u="sng">
                <a:solidFill>
                  <a:schemeClr val="bg1"/>
                </a:solidFill>
                <a:latin typeface="Times New Roman" panose="02020603050405020304" pitchFamily="18" charset="0"/>
                <a:cs typeface="Times New Roman" panose="02020603050405020304" pitchFamily="18" charset="0"/>
              </a:rPr>
              <a:t>vai trò quan trọng </a:t>
            </a:r>
            <a:r>
              <a:rPr lang="vi-VN" sz="2800">
                <a:solidFill>
                  <a:schemeClr val="bg1"/>
                </a:solidFill>
                <a:latin typeface="Times New Roman" panose="02020603050405020304" pitchFamily="18" charset="0"/>
                <a:cs typeface="Times New Roman" panose="02020603050405020304" pitchFamily="18" charset="0"/>
              </a:rPr>
              <a:t>trong việc lãnh đạo cuộc Cách mạng tư sản Anh đi đến thành công. Tuy nhiên, chính sự tham gia của tầng lớp quý tộc mới là một trong những nguyên nhân đưa đến tính “</a:t>
            </a:r>
            <a:r>
              <a:rPr lang="vi-VN" sz="2800" b="1" i="1" u="sng">
                <a:solidFill>
                  <a:schemeClr val="bg1"/>
                </a:solidFill>
                <a:latin typeface="Times New Roman" panose="02020603050405020304" pitchFamily="18" charset="0"/>
                <a:cs typeface="Times New Roman" panose="02020603050405020304" pitchFamily="18" charset="0"/>
              </a:rPr>
              <a:t>không triệt để</a:t>
            </a:r>
            <a:r>
              <a:rPr lang="vi-VN" sz="2800">
                <a:solidFill>
                  <a:schemeClr val="bg1"/>
                </a:solidFill>
                <a:latin typeface="Times New Roman" panose="02020603050405020304" pitchFamily="18" charset="0"/>
                <a:cs typeface="Times New Roman" panose="02020603050405020304" pitchFamily="18" charset="0"/>
              </a:rPr>
              <a:t>” của Cách mạng tư sản Anh vì tầng lớp quý tộc mới muốn lật đổ chế độ phong kiến để tự do sản xuất và kinh doanh, nhưng tinh thần chống phong kiến không triệt để, hơn nữa không quyết tâm xóa bỏ tận gốc chế độ phong kiến mà chỉ cải tạo nền quân chủ chuyên chế sao cho phù hợp với lợi ích của mình.</a:t>
            </a:r>
          </a:p>
        </p:txBody>
      </p:sp>
      <p:sp>
        <p:nvSpPr>
          <p:cNvPr id="20" name="矩形 14"/>
          <p:cNvSpPr/>
          <p:nvPr/>
        </p:nvSpPr>
        <p:spPr>
          <a:xfrm>
            <a:off x="9099" y="304800"/>
            <a:ext cx="3363726" cy="584775"/>
          </a:xfrm>
          <a:prstGeom prst="rect">
            <a:avLst/>
          </a:prstGeom>
          <a:noFill/>
        </p:spPr>
        <p:txBody>
          <a:bodyPr wrap="square" lIns="91440" tIns="45720" rIns="91440" bIns="45720">
            <a:spAutoFit/>
          </a:bodyPr>
          <a:lstStyle/>
          <a:p>
            <a:pPr algn="ctr"/>
            <a:r>
              <a:rPr lang="en-US" altLang="zh-CN" sz="32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3. LUYỆN TẬP</a:t>
            </a:r>
            <a:endParaRPr lang="en-US" altLang="zh-CN" sz="3200" b="1" dirty="0">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1981200" y="79786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6" name="Rectangle 4"/>
          <p:cNvSpPr>
            <a:spLocks noChangeArrowheads="1"/>
          </p:cNvSpPr>
          <p:nvPr/>
        </p:nvSpPr>
        <p:spPr bwMode="auto">
          <a:xfrm>
            <a:off x="1828800" y="964556"/>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nvGrpSpPr>
          <p:cNvPr id="7" name="Group 5"/>
          <p:cNvGrpSpPr/>
          <p:nvPr/>
        </p:nvGrpSpPr>
        <p:grpSpPr bwMode="auto">
          <a:xfrm>
            <a:off x="319951" y="622300"/>
            <a:ext cx="2531199" cy="1192213"/>
            <a:chOff x="10" y="131"/>
            <a:chExt cx="2007" cy="751"/>
          </a:xfrm>
        </p:grpSpPr>
        <p:sp>
          <p:nvSpPr>
            <p:cNvPr id="8" name="Freeform 6"/>
            <p:cNvSpPr>
              <a:spLocks noEditPoints="1"/>
            </p:cNvSpPr>
            <p:nvPr/>
          </p:nvSpPr>
          <p:spPr bwMode="gray">
            <a:xfrm>
              <a:off x="192" y="192"/>
              <a:ext cx="1825" cy="690"/>
            </a:xfrm>
            <a:custGeom>
              <a:avLst/>
              <a:gdLst>
                <a:gd name="T0" fmla="*/ 458 w 2820"/>
                <a:gd name="T1" fmla="*/ 3 h 2912"/>
                <a:gd name="T2" fmla="*/ 344 w 2820"/>
                <a:gd name="T3" fmla="*/ 9 h 2912"/>
                <a:gd name="T4" fmla="*/ 249 w 2820"/>
                <a:gd name="T5" fmla="*/ 17 h 2912"/>
                <a:gd name="T6" fmla="*/ 170 w 2820"/>
                <a:gd name="T7" fmla="*/ 25 h 2912"/>
                <a:gd name="T8" fmla="*/ 106 w 2820"/>
                <a:gd name="T9" fmla="*/ 34 h 2912"/>
                <a:gd name="T10" fmla="*/ 59 w 2820"/>
                <a:gd name="T11" fmla="*/ 43 h 2912"/>
                <a:gd name="T12" fmla="*/ 25 w 2820"/>
                <a:gd name="T13" fmla="*/ 53 h 2912"/>
                <a:gd name="T14" fmla="*/ 6 w 2820"/>
                <a:gd name="T15" fmla="*/ 63 h 2912"/>
                <a:gd name="T16" fmla="*/ 0 w 2820"/>
                <a:gd name="T17" fmla="*/ 73 h 2912"/>
                <a:gd name="T18" fmla="*/ 8 w 2820"/>
                <a:gd name="T19" fmla="*/ 83 h 2912"/>
                <a:gd name="T20" fmla="*/ 27 w 2820"/>
                <a:gd name="T21" fmla="*/ 93 h 2912"/>
                <a:gd name="T22" fmla="*/ 58 w 2820"/>
                <a:gd name="T23" fmla="*/ 102 h 2912"/>
                <a:gd name="T24" fmla="*/ 100 w 2820"/>
                <a:gd name="T25" fmla="*/ 111 h 2912"/>
                <a:gd name="T26" fmla="*/ 153 w 2820"/>
                <a:gd name="T27" fmla="*/ 119 h 2912"/>
                <a:gd name="T28" fmla="*/ 214 w 2820"/>
                <a:gd name="T29" fmla="*/ 127 h 2912"/>
                <a:gd name="T30" fmla="*/ 287 w 2820"/>
                <a:gd name="T31" fmla="*/ 134 h 2912"/>
                <a:gd name="T32" fmla="*/ 366 w 2820"/>
                <a:gd name="T33" fmla="*/ 140 h 2912"/>
                <a:gd name="T34" fmla="*/ 455 w 2820"/>
                <a:gd name="T35" fmla="*/ 144 h 2912"/>
                <a:gd name="T36" fmla="*/ 550 w 2820"/>
                <a:gd name="T37" fmla="*/ 147 h 2912"/>
                <a:gd name="T38" fmla="*/ 652 w 2820"/>
                <a:gd name="T39" fmla="*/ 149 h 2912"/>
                <a:gd name="T40" fmla="*/ 762 w 2820"/>
                <a:gd name="T41" fmla="*/ 149 h 2912"/>
                <a:gd name="T42" fmla="*/ 876 w 2820"/>
                <a:gd name="T43" fmla="*/ 148 h 2912"/>
                <a:gd name="T44" fmla="*/ 994 w 2820"/>
                <a:gd name="T45" fmla="*/ 145 h 2912"/>
                <a:gd name="T46" fmla="*/ 1065 w 2820"/>
                <a:gd name="T47" fmla="*/ 163 h 2912"/>
                <a:gd name="T48" fmla="*/ 782 w 2820"/>
                <a:gd name="T49" fmla="*/ 87 h 2912"/>
                <a:gd name="T50" fmla="*/ 819 w 2820"/>
                <a:gd name="T51" fmla="*/ 108 h 2912"/>
                <a:gd name="T52" fmla="*/ 749 w 2820"/>
                <a:gd name="T53" fmla="*/ 109 h 2912"/>
                <a:gd name="T54" fmla="*/ 677 w 2820"/>
                <a:gd name="T55" fmla="*/ 109 h 2912"/>
                <a:gd name="T56" fmla="*/ 604 w 2820"/>
                <a:gd name="T57" fmla="*/ 107 h 2912"/>
                <a:gd name="T58" fmla="*/ 533 w 2820"/>
                <a:gd name="T59" fmla="*/ 105 h 2912"/>
                <a:gd name="T60" fmla="*/ 464 w 2820"/>
                <a:gd name="T61" fmla="*/ 102 h 2912"/>
                <a:gd name="T62" fmla="*/ 399 w 2820"/>
                <a:gd name="T63" fmla="*/ 97 h 2912"/>
                <a:gd name="T64" fmla="*/ 339 w 2820"/>
                <a:gd name="T65" fmla="*/ 92 h 2912"/>
                <a:gd name="T66" fmla="*/ 287 w 2820"/>
                <a:gd name="T67" fmla="*/ 86 h 2912"/>
                <a:gd name="T68" fmla="*/ 242 w 2820"/>
                <a:gd name="T69" fmla="*/ 80 h 2912"/>
                <a:gd name="T70" fmla="*/ 207 w 2820"/>
                <a:gd name="T71" fmla="*/ 73 h 2912"/>
                <a:gd name="T72" fmla="*/ 183 w 2820"/>
                <a:gd name="T73" fmla="*/ 66 h 2912"/>
                <a:gd name="T74" fmla="*/ 171 w 2820"/>
                <a:gd name="T75" fmla="*/ 58 h 2912"/>
                <a:gd name="T76" fmla="*/ 174 w 2820"/>
                <a:gd name="T77" fmla="*/ 50 h 2912"/>
                <a:gd name="T78" fmla="*/ 193 w 2820"/>
                <a:gd name="T79" fmla="*/ 42 h 2912"/>
                <a:gd name="T80" fmla="*/ 228 w 2820"/>
                <a:gd name="T81" fmla="*/ 33 h 2912"/>
                <a:gd name="T82" fmla="*/ 281 w 2820"/>
                <a:gd name="T83" fmla="*/ 25 h 2912"/>
                <a:gd name="T84" fmla="*/ 353 w 2820"/>
                <a:gd name="T85" fmla="*/ 17 h 2912"/>
                <a:gd name="T86" fmla="*/ 448 w 2820"/>
                <a:gd name="T87" fmla="*/ 9 h 2912"/>
                <a:gd name="T88" fmla="*/ 564 w 2820"/>
                <a:gd name="T89" fmla="*/ 1 h 2912"/>
                <a:gd name="T90" fmla="*/ 521 w 2820"/>
                <a:gd name="T91" fmla="*/ 0 h 2912"/>
                <a:gd name="T92" fmla="*/ 1181 w 2820"/>
                <a:gd name="T93" fmla="*/ 109 h 2912"/>
                <a:gd name="T94" fmla="*/ 1181 w 2820"/>
                <a:gd name="T95" fmla="*/ 109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rgbClr val="4DC9B1"/>
                </a:gs>
                <a:gs pos="100000">
                  <a:srgbClr val="0099CC"/>
                </a:gs>
              </a:gsLst>
              <a:lin ang="5400000" scaled="1"/>
            </a:gradFill>
            <a:ln>
              <a:noFill/>
            </a:ln>
            <a:effectLst>
              <a:outerShdw dist="206741" dir="8249373" algn="ctr" rotWithShape="0">
                <a:srgbClr val="000000">
                  <a:alpha val="50000"/>
                </a:srgbClr>
              </a:outerShdw>
            </a:effectLst>
            <a:extLst>
              <a:ext uri="{91240B29-F687-4F45-9708-019B960494DF}">
                <a14:hiddenLine xmlns:a14="http://schemas.microsoft.com/office/drawing/2010/main" w="0">
                  <a:solidFill>
                    <a:srgbClr val="000000"/>
                  </a:solidFill>
                  <a:prstDash val="solid"/>
                  <a:round/>
                </a14:hiddenLine>
              </a:ext>
            </a:extLst>
          </p:spPr>
          <p:txBody>
            <a:bodyPr/>
            <a:lstStyle/>
            <a:p>
              <a:endParaRPr lang="en-GB" sz="2400">
                <a:latin typeface="Times New Roman" panose="02020603050405020304" pitchFamily="18" charset="0"/>
                <a:cs typeface="Times New Roman" panose="02020603050405020304" pitchFamily="18" charset="0"/>
              </a:endParaRPr>
            </a:p>
          </p:txBody>
        </p:sp>
        <p:grpSp>
          <p:nvGrpSpPr>
            <p:cNvPr id="9" name="Group 7"/>
            <p:cNvGrpSpPr/>
            <p:nvPr/>
          </p:nvGrpSpPr>
          <p:grpSpPr bwMode="auto">
            <a:xfrm>
              <a:off x="799" y="526"/>
              <a:ext cx="609" cy="347"/>
              <a:chOff x="1776" y="2417"/>
              <a:chExt cx="1248" cy="1279"/>
            </a:xfrm>
          </p:grpSpPr>
          <p:pic>
            <p:nvPicPr>
              <p:cNvPr id="35" name="Picture 8"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6" y="3353"/>
                <a:ext cx="1248"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9"/>
              <p:cNvSpPr>
                <a:spLocks noChangeArrowheads="1"/>
              </p:cNvSpPr>
              <p:nvPr/>
            </p:nvSpPr>
            <p:spPr bwMode="gray">
              <a:xfrm>
                <a:off x="1877" y="2417"/>
                <a:ext cx="1074" cy="1075"/>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7" name="Oval 10"/>
              <p:cNvSpPr>
                <a:spLocks noChangeArrowheads="1"/>
              </p:cNvSpPr>
              <p:nvPr/>
            </p:nvSpPr>
            <p:spPr bwMode="gray">
              <a:xfrm>
                <a:off x="1890" y="2423"/>
                <a:ext cx="1049" cy="1048"/>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8" name="Oval 11"/>
              <p:cNvSpPr>
                <a:spLocks noChangeArrowheads="1"/>
              </p:cNvSpPr>
              <p:nvPr/>
            </p:nvSpPr>
            <p:spPr bwMode="gray">
              <a:xfrm>
                <a:off x="1901" y="2433"/>
                <a:ext cx="998" cy="980"/>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9" name="Oval 12"/>
              <p:cNvSpPr>
                <a:spLocks noChangeArrowheads="1"/>
              </p:cNvSpPr>
              <p:nvPr/>
            </p:nvSpPr>
            <p:spPr bwMode="gray">
              <a:xfrm>
                <a:off x="1959" y="2461"/>
                <a:ext cx="888" cy="795"/>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grpSp>
          <p:nvGrpSpPr>
            <p:cNvPr id="10" name="Group 13"/>
            <p:cNvGrpSpPr/>
            <p:nvPr/>
          </p:nvGrpSpPr>
          <p:grpSpPr bwMode="auto">
            <a:xfrm>
              <a:off x="214" y="464"/>
              <a:ext cx="515" cy="279"/>
              <a:chOff x="576" y="2188"/>
              <a:chExt cx="1056" cy="1028"/>
            </a:xfrm>
          </p:grpSpPr>
          <p:pic>
            <p:nvPicPr>
              <p:cNvPr id="30" name="Picture 14"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2924"/>
                <a:ext cx="105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15"/>
              <p:cNvSpPr>
                <a:spLocks noChangeArrowheads="1"/>
              </p:cNvSpPr>
              <p:nvPr/>
            </p:nvSpPr>
            <p:spPr bwMode="gray">
              <a:xfrm>
                <a:off x="714" y="2188"/>
                <a:ext cx="860" cy="860"/>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2" name="Oval 16"/>
              <p:cNvSpPr>
                <a:spLocks noChangeArrowheads="1"/>
              </p:cNvSpPr>
              <p:nvPr/>
            </p:nvSpPr>
            <p:spPr bwMode="gray">
              <a:xfrm>
                <a:off x="725" y="2193"/>
                <a:ext cx="839" cy="838"/>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3" name="Oval 17"/>
              <p:cNvSpPr>
                <a:spLocks noChangeArrowheads="1"/>
              </p:cNvSpPr>
              <p:nvPr/>
            </p:nvSpPr>
            <p:spPr bwMode="gray">
              <a:xfrm>
                <a:off x="734" y="2201"/>
                <a:ext cx="798" cy="784"/>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4" name="Oval 18"/>
              <p:cNvSpPr>
                <a:spLocks noChangeArrowheads="1"/>
              </p:cNvSpPr>
              <p:nvPr/>
            </p:nvSpPr>
            <p:spPr bwMode="gray">
              <a:xfrm>
                <a:off x="780" y="2223"/>
                <a:ext cx="710" cy="63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grpSp>
          <p:nvGrpSpPr>
            <p:cNvPr id="11" name="Group 19"/>
            <p:cNvGrpSpPr/>
            <p:nvPr/>
          </p:nvGrpSpPr>
          <p:grpSpPr bwMode="auto">
            <a:xfrm>
              <a:off x="144" y="230"/>
              <a:ext cx="421" cy="206"/>
              <a:chOff x="432" y="1326"/>
              <a:chExt cx="864" cy="759"/>
            </a:xfrm>
          </p:grpSpPr>
          <p:pic>
            <p:nvPicPr>
              <p:cNvPr id="25" name="Picture 20"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 y="1847"/>
                <a:ext cx="86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21"/>
              <p:cNvSpPr>
                <a:spLocks noChangeArrowheads="1"/>
              </p:cNvSpPr>
              <p:nvPr/>
            </p:nvSpPr>
            <p:spPr bwMode="gray">
              <a:xfrm>
                <a:off x="560" y="1326"/>
                <a:ext cx="645" cy="645"/>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7" name="Oval 22"/>
              <p:cNvSpPr>
                <a:spLocks noChangeArrowheads="1"/>
              </p:cNvSpPr>
              <p:nvPr/>
            </p:nvSpPr>
            <p:spPr bwMode="gray">
              <a:xfrm>
                <a:off x="568" y="1329"/>
                <a:ext cx="630" cy="630"/>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8" name="Oval 23"/>
              <p:cNvSpPr>
                <a:spLocks noChangeArrowheads="1"/>
              </p:cNvSpPr>
              <p:nvPr/>
            </p:nvSpPr>
            <p:spPr bwMode="gray">
              <a:xfrm>
                <a:off x="575" y="1336"/>
                <a:ext cx="599" cy="588"/>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9" name="Oval 24"/>
              <p:cNvSpPr>
                <a:spLocks noChangeArrowheads="1"/>
              </p:cNvSpPr>
              <p:nvPr/>
            </p:nvSpPr>
            <p:spPr bwMode="gray">
              <a:xfrm>
                <a:off x="609" y="1352"/>
                <a:ext cx="534" cy="477"/>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grpSp>
          <p:nvGrpSpPr>
            <p:cNvPr id="12" name="Group 25"/>
            <p:cNvGrpSpPr/>
            <p:nvPr/>
          </p:nvGrpSpPr>
          <p:grpSpPr bwMode="auto">
            <a:xfrm>
              <a:off x="635" y="131"/>
              <a:ext cx="328" cy="142"/>
              <a:chOff x="1440" y="960"/>
              <a:chExt cx="672" cy="522"/>
            </a:xfrm>
          </p:grpSpPr>
          <p:pic>
            <p:nvPicPr>
              <p:cNvPr id="19" name="Picture 26"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0" y="1296"/>
                <a:ext cx="67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7"/>
              <p:cNvSpPr>
                <a:spLocks noChangeArrowheads="1"/>
              </p:cNvSpPr>
              <p:nvPr/>
            </p:nvSpPr>
            <p:spPr bwMode="gray">
              <a:xfrm>
                <a:off x="1565" y="960"/>
                <a:ext cx="430" cy="430"/>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2" name="Oval 28"/>
              <p:cNvSpPr>
                <a:spLocks noChangeArrowheads="1"/>
              </p:cNvSpPr>
              <p:nvPr/>
            </p:nvSpPr>
            <p:spPr bwMode="gray">
              <a:xfrm>
                <a:off x="1571" y="962"/>
                <a:ext cx="419" cy="420"/>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3" name="Oval 29"/>
              <p:cNvSpPr>
                <a:spLocks noChangeArrowheads="1"/>
              </p:cNvSpPr>
              <p:nvPr/>
            </p:nvSpPr>
            <p:spPr bwMode="gray">
              <a:xfrm>
                <a:off x="1575" y="966"/>
                <a:ext cx="399" cy="392"/>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4" name="Oval 30"/>
              <p:cNvSpPr>
                <a:spLocks noChangeArrowheads="1"/>
              </p:cNvSpPr>
              <p:nvPr/>
            </p:nvSpPr>
            <p:spPr bwMode="gray">
              <a:xfrm>
                <a:off x="1598" y="978"/>
                <a:ext cx="355" cy="317"/>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sp>
          <p:nvSpPr>
            <p:cNvPr id="13" name="Text Box 31"/>
            <p:cNvSpPr txBox="1">
              <a:spLocks noChangeArrowheads="1"/>
            </p:cNvSpPr>
            <p:nvPr/>
          </p:nvSpPr>
          <p:spPr bwMode="auto">
            <a:xfrm>
              <a:off x="477" y="151"/>
              <a:ext cx="63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TRÒ</a:t>
              </a:r>
            </a:p>
          </p:txBody>
        </p:sp>
        <p:sp>
          <p:nvSpPr>
            <p:cNvPr id="14" name="Text Box 32"/>
            <p:cNvSpPr txBox="1">
              <a:spLocks noChangeArrowheads="1"/>
            </p:cNvSpPr>
            <p:nvPr/>
          </p:nvSpPr>
          <p:spPr bwMode="auto">
            <a:xfrm>
              <a:off x="10" y="249"/>
              <a:ext cx="74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CHƠI</a:t>
              </a:r>
            </a:p>
          </p:txBody>
        </p:sp>
        <p:sp>
          <p:nvSpPr>
            <p:cNvPr id="15" name="Text Box 33"/>
            <p:cNvSpPr txBox="1">
              <a:spLocks noChangeArrowheads="1"/>
            </p:cNvSpPr>
            <p:nvPr/>
          </p:nvSpPr>
          <p:spPr bwMode="auto">
            <a:xfrm>
              <a:off x="324" y="480"/>
              <a:ext cx="3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Ô</a:t>
              </a:r>
            </a:p>
          </p:txBody>
        </p:sp>
        <p:sp>
          <p:nvSpPr>
            <p:cNvPr id="16" name="Text Box 34"/>
            <p:cNvSpPr txBox="1">
              <a:spLocks noChangeArrowheads="1"/>
            </p:cNvSpPr>
            <p:nvPr/>
          </p:nvSpPr>
          <p:spPr bwMode="auto">
            <a:xfrm>
              <a:off x="773" y="577"/>
              <a:ext cx="67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CHỮ</a:t>
              </a:r>
            </a:p>
          </p:txBody>
        </p:sp>
      </p:grpSp>
      <p:grpSp>
        <p:nvGrpSpPr>
          <p:cNvPr id="40" name="Group 35"/>
          <p:cNvGrpSpPr/>
          <p:nvPr/>
        </p:nvGrpSpPr>
        <p:grpSpPr bwMode="auto">
          <a:xfrm>
            <a:off x="2667000" y="0"/>
            <a:ext cx="6096000" cy="4495800"/>
            <a:chOff x="576" y="144"/>
            <a:chExt cx="3840" cy="2832"/>
          </a:xfrm>
        </p:grpSpPr>
        <p:sp>
          <p:nvSpPr>
            <p:cNvPr id="41" name="Freeform 36"/>
            <p:cNvSpPr>
              <a:spLocks noEditPoints="1"/>
            </p:cNvSpPr>
            <p:nvPr/>
          </p:nvSpPr>
          <p:spPr bwMode="gray">
            <a:xfrm>
              <a:off x="672" y="432"/>
              <a:ext cx="3744" cy="2544"/>
            </a:xfrm>
            <a:custGeom>
              <a:avLst/>
              <a:gdLst>
                <a:gd name="T0" fmla="*/ 1925 w 2820"/>
                <a:gd name="T1" fmla="*/ 38 h 2912"/>
                <a:gd name="T2" fmla="*/ 1448 w 2820"/>
                <a:gd name="T3" fmla="*/ 128 h 2912"/>
                <a:gd name="T4" fmla="*/ 1048 w 2820"/>
                <a:gd name="T5" fmla="*/ 229 h 2912"/>
                <a:gd name="T6" fmla="*/ 716 w 2820"/>
                <a:gd name="T7" fmla="*/ 341 h 2912"/>
                <a:gd name="T8" fmla="*/ 447 w 2820"/>
                <a:gd name="T9" fmla="*/ 461 h 2912"/>
                <a:gd name="T10" fmla="*/ 247 w 2820"/>
                <a:gd name="T11" fmla="*/ 589 h 2912"/>
                <a:gd name="T12" fmla="*/ 106 w 2820"/>
                <a:gd name="T13" fmla="*/ 721 h 2912"/>
                <a:gd name="T14" fmla="*/ 25 w 2820"/>
                <a:gd name="T15" fmla="*/ 856 h 2912"/>
                <a:gd name="T16" fmla="*/ 0 w 2820"/>
                <a:gd name="T17" fmla="*/ 992 h 2912"/>
                <a:gd name="T18" fmla="*/ 32 w 2820"/>
                <a:gd name="T19" fmla="*/ 1126 h 2912"/>
                <a:gd name="T20" fmla="*/ 113 w 2820"/>
                <a:gd name="T21" fmla="*/ 1259 h 2912"/>
                <a:gd name="T22" fmla="*/ 243 w 2820"/>
                <a:gd name="T23" fmla="*/ 1387 h 2912"/>
                <a:gd name="T24" fmla="*/ 420 w 2820"/>
                <a:gd name="T25" fmla="*/ 1510 h 2912"/>
                <a:gd name="T26" fmla="*/ 641 w 2820"/>
                <a:gd name="T27" fmla="*/ 1622 h 2912"/>
                <a:gd name="T28" fmla="*/ 903 w 2820"/>
                <a:gd name="T29" fmla="*/ 1726 h 2912"/>
                <a:gd name="T30" fmla="*/ 1206 w 2820"/>
                <a:gd name="T31" fmla="*/ 1818 h 2912"/>
                <a:gd name="T32" fmla="*/ 1540 w 2820"/>
                <a:gd name="T33" fmla="*/ 1896 h 2912"/>
                <a:gd name="T34" fmla="*/ 1914 w 2820"/>
                <a:gd name="T35" fmla="*/ 1957 h 2912"/>
                <a:gd name="T36" fmla="*/ 2317 w 2820"/>
                <a:gd name="T37" fmla="*/ 2001 h 2912"/>
                <a:gd name="T38" fmla="*/ 2746 w 2820"/>
                <a:gd name="T39" fmla="*/ 2026 h 2912"/>
                <a:gd name="T40" fmla="*/ 3205 w 2820"/>
                <a:gd name="T41" fmla="*/ 2029 h 2912"/>
                <a:gd name="T42" fmla="*/ 3684 w 2820"/>
                <a:gd name="T43" fmla="*/ 2008 h 2912"/>
                <a:gd name="T44" fmla="*/ 4185 w 2820"/>
                <a:gd name="T45" fmla="*/ 1965 h 2912"/>
                <a:gd name="T46" fmla="*/ 4485 w 2820"/>
                <a:gd name="T47" fmla="*/ 2223 h 2912"/>
                <a:gd name="T48" fmla="*/ 3293 w 2820"/>
                <a:gd name="T49" fmla="*/ 1185 h 2912"/>
                <a:gd name="T50" fmla="*/ 3448 w 2820"/>
                <a:gd name="T51" fmla="*/ 1461 h 2912"/>
                <a:gd name="T52" fmla="*/ 3152 w 2820"/>
                <a:gd name="T53" fmla="*/ 1477 h 2912"/>
                <a:gd name="T54" fmla="*/ 2848 w 2820"/>
                <a:gd name="T55" fmla="*/ 1476 h 2912"/>
                <a:gd name="T56" fmla="*/ 2541 w 2820"/>
                <a:gd name="T57" fmla="*/ 1459 h 2912"/>
                <a:gd name="T58" fmla="*/ 2242 w 2820"/>
                <a:gd name="T59" fmla="*/ 1428 h 2912"/>
                <a:gd name="T60" fmla="*/ 1953 w 2820"/>
                <a:gd name="T61" fmla="*/ 1383 h 2912"/>
                <a:gd name="T62" fmla="*/ 1678 w 2820"/>
                <a:gd name="T63" fmla="*/ 1325 h 2912"/>
                <a:gd name="T64" fmla="*/ 1427 w 2820"/>
                <a:gd name="T65" fmla="*/ 1256 h 2912"/>
                <a:gd name="T66" fmla="*/ 1206 w 2820"/>
                <a:gd name="T67" fmla="*/ 1177 h 2912"/>
                <a:gd name="T68" fmla="*/ 1018 w 2820"/>
                <a:gd name="T69" fmla="*/ 1090 h 2912"/>
                <a:gd name="T70" fmla="*/ 871 w 2820"/>
                <a:gd name="T71" fmla="*/ 995 h 2912"/>
                <a:gd name="T72" fmla="*/ 773 w 2820"/>
                <a:gd name="T73" fmla="*/ 893 h 2912"/>
                <a:gd name="T74" fmla="*/ 722 w 2820"/>
                <a:gd name="T75" fmla="*/ 788 h 2912"/>
                <a:gd name="T76" fmla="*/ 733 w 2820"/>
                <a:gd name="T77" fmla="*/ 678 h 2912"/>
                <a:gd name="T78" fmla="*/ 811 w 2820"/>
                <a:gd name="T79" fmla="*/ 566 h 2912"/>
                <a:gd name="T80" fmla="*/ 959 w 2820"/>
                <a:gd name="T81" fmla="*/ 452 h 2912"/>
                <a:gd name="T82" fmla="*/ 1182 w 2820"/>
                <a:gd name="T83" fmla="*/ 339 h 2912"/>
                <a:gd name="T84" fmla="*/ 1488 w 2820"/>
                <a:gd name="T85" fmla="*/ 227 h 2912"/>
                <a:gd name="T86" fmla="*/ 1887 w 2820"/>
                <a:gd name="T87" fmla="*/ 118 h 2912"/>
                <a:gd name="T88" fmla="*/ 2377 w 2820"/>
                <a:gd name="T89" fmla="*/ 12 h 2912"/>
                <a:gd name="T90" fmla="*/ 2193 w 2820"/>
                <a:gd name="T91" fmla="*/ 0 h 2912"/>
                <a:gd name="T92" fmla="*/ 4971 w 2820"/>
                <a:gd name="T93" fmla="*/ 1476 h 2912"/>
                <a:gd name="T94" fmla="*/ 4971 w 2820"/>
                <a:gd name="T95" fmla="*/ 1476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rgbClr val="4DC9B1"/>
                </a:gs>
                <a:gs pos="100000">
                  <a:srgbClr val="0099CC"/>
                </a:gs>
              </a:gsLst>
              <a:lin ang="5400000" scaled="1"/>
            </a:gradFill>
            <a:ln>
              <a:noFill/>
            </a:ln>
            <a:effectLst>
              <a:outerShdw dist="206741" dir="8249373" algn="ctr" rotWithShape="0">
                <a:srgbClr val="000000">
                  <a:alpha val="50000"/>
                </a:srgbClr>
              </a:outerShdw>
            </a:effectLst>
            <a:extLst>
              <a:ext uri="{91240B29-F687-4F45-9708-019B960494DF}">
                <a14:hiddenLine xmlns:a14="http://schemas.microsoft.com/office/drawing/2010/main" w="0">
                  <a:solidFill>
                    <a:srgbClr val="000000"/>
                  </a:solidFill>
                  <a:prstDash val="solid"/>
                  <a:round/>
                </a14:hiddenLine>
              </a:ext>
            </a:extLst>
          </p:spPr>
          <p:txBody>
            <a:bodyPr/>
            <a:lstStyle/>
            <a:p>
              <a:endParaRPr lang="en-GB" sz="2400">
                <a:latin typeface="Times New Roman" panose="02020603050405020304" pitchFamily="18" charset="0"/>
                <a:cs typeface="Times New Roman" panose="02020603050405020304" pitchFamily="18" charset="0"/>
              </a:endParaRPr>
            </a:p>
          </p:txBody>
        </p:sp>
        <p:grpSp>
          <p:nvGrpSpPr>
            <p:cNvPr id="42" name="Group 37"/>
            <p:cNvGrpSpPr/>
            <p:nvPr/>
          </p:nvGrpSpPr>
          <p:grpSpPr bwMode="auto">
            <a:xfrm>
              <a:off x="1920" y="1601"/>
              <a:ext cx="1248" cy="1279"/>
              <a:chOff x="1920" y="1601"/>
              <a:chExt cx="1248" cy="1279"/>
            </a:xfrm>
          </p:grpSpPr>
          <p:grpSp>
            <p:nvGrpSpPr>
              <p:cNvPr id="67" name="Group 38"/>
              <p:cNvGrpSpPr/>
              <p:nvPr/>
            </p:nvGrpSpPr>
            <p:grpSpPr bwMode="auto">
              <a:xfrm>
                <a:off x="1920" y="1601"/>
                <a:ext cx="1248" cy="1279"/>
                <a:chOff x="1776" y="2417"/>
                <a:chExt cx="1248" cy="1279"/>
              </a:xfrm>
            </p:grpSpPr>
            <p:pic>
              <p:nvPicPr>
                <p:cNvPr id="69" name="Picture 39"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6" y="3353"/>
                  <a:ext cx="1248"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Oval 40"/>
                <p:cNvSpPr>
                  <a:spLocks noChangeArrowheads="1"/>
                </p:cNvSpPr>
                <p:nvPr/>
              </p:nvSpPr>
              <p:spPr bwMode="gray">
                <a:xfrm>
                  <a:off x="1877" y="2417"/>
                  <a:ext cx="1074" cy="1075"/>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71" name="Oval 41"/>
                <p:cNvSpPr>
                  <a:spLocks noChangeArrowheads="1"/>
                </p:cNvSpPr>
                <p:nvPr/>
              </p:nvSpPr>
              <p:spPr bwMode="gray">
                <a:xfrm>
                  <a:off x="1890" y="2423"/>
                  <a:ext cx="1049" cy="1048"/>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72" name="Oval 42"/>
                <p:cNvSpPr>
                  <a:spLocks noChangeArrowheads="1"/>
                </p:cNvSpPr>
                <p:nvPr/>
              </p:nvSpPr>
              <p:spPr bwMode="gray">
                <a:xfrm>
                  <a:off x="1901" y="2433"/>
                  <a:ext cx="998" cy="980"/>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73" name="Oval 43"/>
                <p:cNvSpPr>
                  <a:spLocks noChangeArrowheads="1"/>
                </p:cNvSpPr>
                <p:nvPr/>
              </p:nvSpPr>
              <p:spPr bwMode="gray">
                <a:xfrm>
                  <a:off x="1959" y="2461"/>
                  <a:ext cx="888" cy="795"/>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sp>
            <p:nvSpPr>
              <p:cNvPr id="68" name="Text Box 44"/>
              <p:cNvSpPr txBox="1">
                <a:spLocks noChangeArrowheads="1"/>
              </p:cNvSpPr>
              <p:nvPr/>
            </p:nvSpPr>
            <p:spPr bwMode="auto">
              <a:xfrm>
                <a:off x="2291" y="1997"/>
                <a:ext cx="53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CHỮ</a:t>
                </a:r>
              </a:p>
            </p:txBody>
          </p:sp>
        </p:grpSp>
        <p:grpSp>
          <p:nvGrpSpPr>
            <p:cNvPr id="43" name="Group 45"/>
            <p:cNvGrpSpPr/>
            <p:nvPr/>
          </p:nvGrpSpPr>
          <p:grpSpPr bwMode="auto">
            <a:xfrm>
              <a:off x="720" y="1372"/>
              <a:ext cx="1056" cy="1028"/>
              <a:chOff x="720" y="1372"/>
              <a:chExt cx="1056" cy="1028"/>
            </a:xfrm>
          </p:grpSpPr>
          <p:grpSp>
            <p:nvGrpSpPr>
              <p:cNvPr id="60" name="Group 46"/>
              <p:cNvGrpSpPr/>
              <p:nvPr/>
            </p:nvGrpSpPr>
            <p:grpSpPr bwMode="auto">
              <a:xfrm>
                <a:off x="720" y="1372"/>
                <a:ext cx="1056" cy="1028"/>
                <a:chOff x="576" y="2188"/>
                <a:chExt cx="1056" cy="1028"/>
              </a:xfrm>
            </p:grpSpPr>
            <p:pic>
              <p:nvPicPr>
                <p:cNvPr id="62" name="Picture 47"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2924"/>
                  <a:ext cx="105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Oval 48"/>
                <p:cNvSpPr>
                  <a:spLocks noChangeArrowheads="1"/>
                </p:cNvSpPr>
                <p:nvPr/>
              </p:nvSpPr>
              <p:spPr bwMode="gray">
                <a:xfrm>
                  <a:off x="714" y="2188"/>
                  <a:ext cx="860" cy="860"/>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64" name="Oval 49"/>
                <p:cNvSpPr>
                  <a:spLocks noChangeArrowheads="1"/>
                </p:cNvSpPr>
                <p:nvPr/>
              </p:nvSpPr>
              <p:spPr bwMode="gray">
                <a:xfrm>
                  <a:off x="725" y="2193"/>
                  <a:ext cx="839" cy="838"/>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65" name="Oval 50"/>
                <p:cNvSpPr>
                  <a:spLocks noChangeArrowheads="1"/>
                </p:cNvSpPr>
                <p:nvPr/>
              </p:nvSpPr>
              <p:spPr bwMode="gray">
                <a:xfrm>
                  <a:off x="734" y="2201"/>
                  <a:ext cx="798" cy="784"/>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66" name="Oval 51"/>
                <p:cNvSpPr>
                  <a:spLocks noChangeArrowheads="1"/>
                </p:cNvSpPr>
                <p:nvPr/>
              </p:nvSpPr>
              <p:spPr bwMode="gray">
                <a:xfrm>
                  <a:off x="780" y="2223"/>
                  <a:ext cx="710" cy="63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sp>
            <p:nvSpPr>
              <p:cNvPr id="61" name="Text Box 52"/>
              <p:cNvSpPr txBox="1">
                <a:spLocks noChangeArrowheads="1"/>
              </p:cNvSpPr>
              <p:nvPr/>
            </p:nvSpPr>
            <p:spPr bwMode="auto">
              <a:xfrm>
                <a:off x="1148" y="1674"/>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Ô</a:t>
                </a:r>
              </a:p>
            </p:txBody>
          </p:sp>
        </p:grpSp>
        <p:grpSp>
          <p:nvGrpSpPr>
            <p:cNvPr id="44" name="Group 53"/>
            <p:cNvGrpSpPr/>
            <p:nvPr/>
          </p:nvGrpSpPr>
          <p:grpSpPr bwMode="auto">
            <a:xfrm>
              <a:off x="576" y="510"/>
              <a:ext cx="864" cy="759"/>
              <a:chOff x="576" y="510"/>
              <a:chExt cx="864" cy="759"/>
            </a:xfrm>
          </p:grpSpPr>
          <p:grpSp>
            <p:nvGrpSpPr>
              <p:cNvPr id="53" name="Group 54"/>
              <p:cNvGrpSpPr/>
              <p:nvPr/>
            </p:nvGrpSpPr>
            <p:grpSpPr bwMode="auto">
              <a:xfrm>
                <a:off x="576" y="510"/>
                <a:ext cx="864" cy="759"/>
                <a:chOff x="432" y="1326"/>
                <a:chExt cx="864" cy="759"/>
              </a:xfrm>
            </p:grpSpPr>
            <p:pic>
              <p:nvPicPr>
                <p:cNvPr id="55" name="Picture 55"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 y="1847"/>
                  <a:ext cx="86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Oval 56"/>
                <p:cNvSpPr>
                  <a:spLocks noChangeArrowheads="1"/>
                </p:cNvSpPr>
                <p:nvPr/>
              </p:nvSpPr>
              <p:spPr bwMode="gray">
                <a:xfrm>
                  <a:off x="560" y="1326"/>
                  <a:ext cx="645" cy="645"/>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57" name="Oval 57"/>
                <p:cNvSpPr>
                  <a:spLocks noChangeArrowheads="1"/>
                </p:cNvSpPr>
                <p:nvPr/>
              </p:nvSpPr>
              <p:spPr bwMode="gray">
                <a:xfrm>
                  <a:off x="568" y="1329"/>
                  <a:ext cx="630" cy="630"/>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58" name="Oval 58"/>
                <p:cNvSpPr>
                  <a:spLocks noChangeArrowheads="1"/>
                </p:cNvSpPr>
                <p:nvPr/>
              </p:nvSpPr>
              <p:spPr bwMode="gray">
                <a:xfrm>
                  <a:off x="575" y="1336"/>
                  <a:ext cx="599" cy="588"/>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59" name="Oval 59"/>
                <p:cNvSpPr>
                  <a:spLocks noChangeArrowheads="1"/>
                </p:cNvSpPr>
                <p:nvPr/>
              </p:nvSpPr>
              <p:spPr bwMode="gray">
                <a:xfrm>
                  <a:off x="609" y="1352"/>
                  <a:ext cx="534" cy="477"/>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sp>
            <p:nvSpPr>
              <p:cNvPr id="54" name="Text Box 60"/>
              <p:cNvSpPr txBox="1">
                <a:spLocks noChangeArrowheads="1"/>
              </p:cNvSpPr>
              <p:nvPr/>
            </p:nvSpPr>
            <p:spPr bwMode="auto">
              <a:xfrm>
                <a:off x="739" y="731"/>
                <a:ext cx="59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CHƠI</a:t>
                </a:r>
              </a:p>
            </p:txBody>
          </p:sp>
        </p:grpSp>
        <p:grpSp>
          <p:nvGrpSpPr>
            <p:cNvPr id="45" name="Group 61"/>
            <p:cNvGrpSpPr/>
            <p:nvPr/>
          </p:nvGrpSpPr>
          <p:grpSpPr bwMode="auto">
            <a:xfrm>
              <a:off x="1584" y="144"/>
              <a:ext cx="672" cy="522"/>
              <a:chOff x="1584" y="144"/>
              <a:chExt cx="672" cy="522"/>
            </a:xfrm>
          </p:grpSpPr>
          <p:grpSp>
            <p:nvGrpSpPr>
              <p:cNvPr id="46" name="Group 62"/>
              <p:cNvGrpSpPr/>
              <p:nvPr/>
            </p:nvGrpSpPr>
            <p:grpSpPr bwMode="auto">
              <a:xfrm>
                <a:off x="1584" y="144"/>
                <a:ext cx="672" cy="522"/>
                <a:chOff x="1440" y="960"/>
                <a:chExt cx="672" cy="522"/>
              </a:xfrm>
            </p:grpSpPr>
            <p:pic>
              <p:nvPicPr>
                <p:cNvPr id="48" name="Picture 63"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0" y="1296"/>
                  <a:ext cx="67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Oval 64"/>
                <p:cNvSpPr>
                  <a:spLocks noChangeArrowheads="1"/>
                </p:cNvSpPr>
                <p:nvPr/>
              </p:nvSpPr>
              <p:spPr bwMode="gray">
                <a:xfrm>
                  <a:off x="1565" y="960"/>
                  <a:ext cx="430" cy="430"/>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50" name="Oval 65"/>
                <p:cNvSpPr>
                  <a:spLocks noChangeArrowheads="1"/>
                </p:cNvSpPr>
                <p:nvPr/>
              </p:nvSpPr>
              <p:spPr bwMode="gray">
                <a:xfrm>
                  <a:off x="1571" y="962"/>
                  <a:ext cx="419" cy="420"/>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51" name="Oval 66"/>
                <p:cNvSpPr>
                  <a:spLocks noChangeArrowheads="1"/>
                </p:cNvSpPr>
                <p:nvPr/>
              </p:nvSpPr>
              <p:spPr bwMode="gray">
                <a:xfrm>
                  <a:off x="1575" y="966"/>
                  <a:ext cx="399" cy="392"/>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52" name="Oval 67"/>
                <p:cNvSpPr>
                  <a:spLocks noChangeArrowheads="1"/>
                </p:cNvSpPr>
                <p:nvPr/>
              </p:nvSpPr>
              <p:spPr bwMode="gray">
                <a:xfrm>
                  <a:off x="1598" y="978"/>
                  <a:ext cx="355" cy="317"/>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sp>
            <p:nvSpPr>
              <p:cNvPr id="47" name="Text Box 68"/>
              <p:cNvSpPr txBox="1">
                <a:spLocks noChangeArrowheads="1"/>
              </p:cNvSpPr>
              <p:nvPr/>
            </p:nvSpPr>
            <p:spPr bwMode="auto">
              <a:xfrm>
                <a:off x="1674" y="285"/>
                <a:ext cx="50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TRÒ</a:t>
                </a:r>
              </a:p>
            </p:txBody>
          </p:sp>
        </p:grpSp>
      </p:grpSp>
      <p:sp>
        <p:nvSpPr>
          <p:cNvPr id="74" name="Rectangle 69"/>
          <p:cNvSpPr>
            <a:spLocks noChangeArrowheads="1"/>
          </p:cNvSpPr>
          <p:nvPr/>
        </p:nvSpPr>
        <p:spPr bwMode="auto">
          <a:xfrm>
            <a:off x="1981200" y="79786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75" name="Rectangle 70"/>
          <p:cNvSpPr>
            <a:spLocks noChangeArrowheads="1"/>
          </p:cNvSpPr>
          <p:nvPr/>
        </p:nvSpPr>
        <p:spPr bwMode="auto">
          <a:xfrm>
            <a:off x="1828800" y="964556"/>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76" name="Rectangle 71"/>
          <p:cNvSpPr>
            <a:spLocks noChangeArrowheads="1"/>
          </p:cNvSpPr>
          <p:nvPr/>
        </p:nvSpPr>
        <p:spPr bwMode="auto">
          <a:xfrm>
            <a:off x="1981200" y="1828800"/>
            <a:ext cx="609600" cy="609600"/>
          </a:xfrm>
          <a:prstGeom prst="rect">
            <a:avLst/>
          </a:prstGeom>
          <a:solidFill>
            <a:srgbClr val="99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chemeClr val="bg1"/>
                </a:solidFill>
                <a:latin typeface="Times New Roman" panose="02020603050405020304" pitchFamily="18" charset="0"/>
                <a:cs typeface="Times New Roman" panose="02020603050405020304" pitchFamily="18" charset="0"/>
              </a:rPr>
              <a:t>1</a:t>
            </a:r>
          </a:p>
        </p:txBody>
      </p:sp>
      <p:sp>
        <p:nvSpPr>
          <p:cNvPr id="77" name="Rectangle 72"/>
          <p:cNvSpPr>
            <a:spLocks noChangeArrowheads="1"/>
          </p:cNvSpPr>
          <p:nvPr/>
        </p:nvSpPr>
        <p:spPr bwMode="auto">
          <a:xfrm>
            <a:off x="1981200" y="2438400"/>
            <a:ext cx="609600" cy="609600"/>
          </a:xfrm>
          <a:prstGeom prst="rect">
            <a:avLst/>
          </a:prstGeom>
          <a:solidFill>
            <a:srgbClr val="CC00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chemeClr val="bg1"/>
                </a:solidFill>
                <a:latin typeface="Times New Roman" panose="02020603050405020304" pitchFamily="18" charset="0"/>
                <a:cs typeface="Times New Roman" panose="02020603050405020304" pitchFamily="18" charset="0"/>
              </a:rPr>
              <a:t>2</a:t>
            </a:r>
          </a:p>
        </p:txBody>
      </p:sp>
      <p:sp>
        <p:nvSpPr>
          <p:cNvPr id="78" name="Rectangle 73"/>
          <p:cNvSpPr>
            <a:spLocks noChangeArrowheads="1"/>
          </p:cNvSpPr>
          <p:nvPr/>
        </p:nvSpPr>
        <p:spPr bwMode="auto">
          <a:xfrm>
            <a:off x="1981200" y="3048000"/>
            <a:ext cx="609600" cy="609600"/>
          </a:xfrm>
          <a:prstGeom prst="rect">
            <a:avLst/>
          </a:prstGeom>
          <a:solidFill>
            <a:srgbClr val="0000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chemeClr val="bg1"/>
                </a:solidFill>
                <a:latin typeface="Times New Roman" panose="02020603050405020304" pitchFamily="18" charset="0"/>
                <a:cs typeface="Times New Roman" panose="02020603050405020304" pitchFamily="18" charset="0"/>
              </a:rPr>
              <a:t>3</a:t>
            </a:r>
          </a:p>
        </p:txBody>
      </p:sp>
      <p:sp>
        <p:nvSpPr>
          <p:cNvPr id="79" name="Rectangle 74"/>
          <p:cNvSpPr>
            <a:spLocks noChangeArrowheads="1"/>
          </p:cNvSpPr>
          <p:nvPr/>
        </p:nvSpPr>
        <p:spPr bwMode="auto">
          <a:xfrm>
            <a:off x="1981200" y="3662363"/>
            <a:ext cx="609600" cy="609600"/>
          </a:xfrm>
          <a:prstGeom prst="rect">
            <a:avLst/>
          </a:prstGeom>
          <a:solidFill>
            <a:srgbClr val="00FF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chemeClr val="bg1"/>
                </a:solidFill>
                <a:latin typeface="Times New Roman" panose="02020603050405020304" pitchFamily="18" charset="0"/>
                <a:cs typeface="Times New Roman" panose="02020603050405020304" pitchFamily="18" charset="0"/>
              </a:rPr>
              <a:t>4</a:t>
            </a:r>
          </a:p>
        </p:txBody>
      </p:sp>
      <p:sp>
        <p:nvSpPr>
          <p:cNvPr id="80" name="Rectangle 75"/>
          <p:cNvSpPr>
            <a:spLocks noChangeArrowheads="1"/>
          </p:cNvSpPr>
          <p:nvPr/>
        </p:nvSpPr>
        <p:spPr bwMode="auto">
          <a:xfrm>
            <a:off x="1981200" y="4271963"/>
            <a:ext cx="609600" cy="609600"/>
          </a:xfrm>
          <a:prstGeom prst="rect">
            <a:avLst/>
          </a:prstGeom>
          <a:solidFill>
            <a:srgbClr val="FF00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chemeClr val="bg1"/>
                </a:solidFill>
                <a:latin typeface="Times New Roman" panose="02020603050405020304" pitchFamily="18" charset="0"/>
                <a:cs typeface="Times New Roman" panose="02020603050405020304" pitchFamily="18" charset="0"/>
              </a:rPr>
              <a:t>5</a:t>
            </a:r>
          </a:p>
        </p:txBody>
      </p:sp>
      <p:sp>
        <p:nvSpPr>
          <p:cNvPr id="81" name="Rectangle 76"/>
          <p:cNvSpPr>
            <a:spLocks noChangeArrowheads="1"/>
          </p:cNvSpPr>
          <p:nvPr/>
        </p:nvSpPr>
        <p:spPr bwMode="auto">
          <a:xfrm>
            <a:off x="1981200" y="4881563"/>
            <a:ext cx="609600" cy="609600"/>
          </a:xfrm>
          <a:prstGeom prst="rect">
            <a:avLst/>
          </a:prstGeom>
          <a:solidFill>
            <a:srgbClr val="0066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chemeClr val="bg1"/>
                </a:solidFill>
                <a:latin typeface="Times New Roman" panose="02020603050405020304" pitchFamily="18" charset="0"/>
                <a:cs typeface="Times New Roman" panose="02020603050405020304" pitchFamily="18" charset="0"/>
              </a:rPr>
              <a:t>6</a:t>
            </a:r>
          </a:p>
        </p:txBody>
      </p:sp>
      <p:sp>
        <p:nvSpPr>
          <p:cNvPr id="82" name="Oval 77"/>
          <p:cNvSpPr>
            <a:spLocks noChangeArrowheads="1"/>
          </p:cNvSpPr>
          <p:nvPr/>
        </p:nvSpPr>
        <p:spPr bwMode="auto">
          <a:xfrm>
            <a:off x="2124075" y="5819132"/>
            <a:ext cx="1524000" cy="609600"/>
          </a:xfrm>
          <a:prstGeom prst="ellipse">
            <a:avLst/>
          </a:prstGeom>
          <a:gradFill rotWithShape="1">
            <a:gsLst>
              <a:gs pos="0">
                <a:schemeClr val="bg1"/>
              </a:gs>
              <a:gs pos="100000">
                <a:srgbClr val="990099"/>
              </a:gs>
            </a:gsLst>
            <a:path path="shape">
              <a:fillToRect l="50000" t="50000" r="50000" b="50000"/>
            </a:path>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0066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Ô CHỮ BÍ MẬT</a:t>
            </a:r>
          </a:p>
        </p:txBody>
      </p:sp>
      <p:sp>
        <p:nvSpPr>
          <p:cNvPr id="83" name="WordArt 78"/>
          <p:cNvSpPr>
            <a:spLocks noChangeArrowheads="1" noChangeShapeType="1" noTextEdit="1"/>
          </p:cNvSpPr>
          <p:nvPr/>
        </p:nvSpPr>
        <p:spPr bwMode="auto">
          <a:xfrm>
            <a:off x="5929502" y="720921"/>
            <a:ext cx="2209800" cy="457200"/>
          </a:xfrm>
          <a:prstGeom prst="rect">
            <a:avLst/>
          </a:prstGeom>
        </p:spPr>
        <p:txBody>
          <a:bodyPr wrap="none" fromWordArt="1">
            <a:prstTxWarp prst="textPlain">
              <a:avLst>
                <a:gd name="adj" fmla="val 50000"/>
              </a:avLst>
            </a:prstTxWarp>
          </a:bodyPr>
          <a:lstStyle/>
          <a:p>
            <a:pPr algn="ctr"/>
            <a:r>
              <a:rPr lang="en-GB" sz="3600" kern="10" dirty="0">
                <a:ln w="9525">
                  <a:solidFill>
                    <a:srgbClr val="993366"/>
                  </a:solidFill>
                  <a:round/>
                </a:ln>
                <a:solidFill>
                  <a:srgbClr val="993366"/>
                </a:solidFill>
                <a:effectLst>
                  <a:outerShdw dist="563972" dir="14049741" sx="125000" sy="125000" algn="tl" rotWithShape="0">
                    <a:srgbClr val="C7DFD3">
                      <a:alpha val="79999"/>
                    </a:srgbClr>
                  </a:outerShdw>
                </a:effectLst>
                <a:cs typeface="Times New Roman" panose="02020603050405020304" pitchFamily="18" charset="0"/>
              </a:rPr>
              <a:t>CỦNG CỐ</a:t>
            </a:r>
          </a:p>
        </p:txBody>
      </p:sp>
      <p:grpSp>
        <p:nvGrpSpPr>
          <p:cNvPr id="84" name="Group 79"/>
          <p:cNvGrpSpPr/>
          <p:nvPr/>
        </p:nvGrpSpPr>
        <p:grpSpPr bwMode="auto">
          <a:xfrm>
            <a:off x="3824288" y="1828800"/>
            <a:ext cx="6705600" cy="3657600"/>
            <a:chOff x="1305" y="1152"/>
            <a:chExt cx="4224" cy="2304"/>
          </a:xfrm>
        </p:grpSpPr>
        <p:grpSp>
          <p:nvGrpSpPr>
            <p:cNvPr id="85" name="Group 80"/>
            <p:cNvGrpSpPr/>
            <p:nvPr/>
          </p:nvGrpSpPr>
          <p:grpSpPr bwMode="auto">
            <a:xfrm>
              <a:off x="1689" y="1152"/>
              <a:ext cx="3456" cy="384"/>
              <a:chOff x="432" y="1296"/>
              <a:chExt cx="3456" cy="384"/>
            </a:xfrm>
          </p:grpSpPr>
          <p:sp>
            <p:nvSpPr>
              <p:cNvPr id="132" name="Rectangle 81"/>
              <p:cNvSpPr>
                <a:spLocks noChangeArrowheads="1"/>
              </p:cNvSpPr>
              <p:nvPr/>
            </p:nvSpPr>
            <p:spPr bwMode="auto">
              <a:xfrm>
                <a:off x="3504" y="129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33" name="Rectangle 82"/>
              <p:cNvSpPr>
                <a:spLocks noChangeArrowheads="1"/>
              </p:cNvSpPr>
              <p:nvPr/>
            </p:nvSpPr>
            <p:spPr bwMode="auto">
              <a:xfrm>
                <a:off x="3120" y="129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34" name="Rectangle 83"/>
              <p:cNvSpPr>
                <a:spLocks noChangeArrowheads="1"/>
              </p:cNvSpPr>
              <p:nvPr/>
            </p:nvSpPr>
            <p:spPr bwMode="auto">
              <a:xfrm>
                <a:off x="2736" y="129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35" name="Rectangle 84"/>
              <p:cNvSpPr>
                <a:spLocks noChangeArrowheads="1"/>
              </p:cNvSpPr>
              <p:nvPr/>
            </p:nvSpPr>
            <p:spPr bwMode="auto">
              <a:xfrm>
                <a:off x="2352" y="129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36" name="Rectangle 85"/>
              <p:cNvSpPr>
                <a:spLocks noChangeArrowheads="1"/>
              </p:cNvSpPr>
              <p:nvPr/>
            </p:nvSpPr>
            <p:spPr bwMode="auto">
              <a:xfrm>
                <a:off x="1968" y="129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37" name="Rectangle 86"/>
              <p:cNvSpPr>
                <a:spLocks noChangeArrowheads="1"/>
              </p:cNvSpPr>
              <p:nvPr/>
            </p:nvSpPr>
            <p:spPr bwMode="auto">
              <a:xfrm>
                <a:off x="1200" y="129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38" name="Rectangle 87"/>
              <p:cNvSpPr>
                <a:spLocks noChangeArrowheads="1"/>
              </p:cNvSpPr>
              <p:nvPr/>
            </p:nvSpPr>
            <p:spPr bwMode="auto">
              <a:xfrm>
                <a:off x="1584" y="129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39" name="Rectangle 88"/>
              <p:cNvSpPr>
                <a:spLocks noChangeArrowheads="1"/>
              </p:cNvSpPr>
              <p:nvPr/>
            </p:nvSpPr>
            <p:spPr bwMode="auto">
              <a:xfrm>
                <a:off x="432" y="129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40" name="Rectangle 89"/>
              <p:cNvSpPr>
                <a:spLocks noChangeArrowheads="1"/>
              </p:cNvSpPr>
              <p:nvPr/>
            </p:nvSpPr>
            <p:spPr bwMode="auto">
              <a:xfrm>
                <a:off x="816" y="129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grpSp>
          <p:nvGrpSpPr>
            <p:cNvPr id="86" name="Group 90"/>
            <p:cNvGrpSpPr/>
            <p:nvPr/>
          </p:nvGrpSpPr>
          <p:grpSpPr bwMode="auto">
            <a:xfrm>
              <a:off x="1305" y="1920"/>
              <a:ext cx="4224" cy="384"/>
              <a:chOff x="336" y="3741"/>
              <a:chExt cx="4224" cy="384"/>
            </a:xfrm>
          </p:grpSpPr>
          <p:sp>
            <p:nvSpPr>
              <p:cNvPr id="121" name="Rectangle 91"/>
              <p:cNvSpPr>
                <a:spLocks noChangeArrowheads="1"/>
              </p:cNvSpPr>
              <p:nvPr/>
            </p:nvSpPr>
            <p:spPr bwMode="auto">
              <a:xfrm>
                <a:off x="3408"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22" name="Rectangle 92"/>
              <p:cNvSpPr>
                <a:spLocks noChangeArrowheads="1"/>
              </p:cNvSpPr>
              <p:nvPr/>
            </p:nvSpPr>
            <p:spPr bwMode="auto">
              <a:xfrm>
                <a:off x="3024"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23" name="Rectangle 93"/>
              <p:cNvSpPr>
                <a:spLocks noChangeArrowheads="1"/>
              </p:cNvSpPr>
              <p:nvPr/>
            </p:nvSpPr>
            <p:spPr bwMode="auto">
              <a:xfrm>
                <a:off x="2640"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24" name="Rectangle 94"/>
              <p:cNvSpPr>
                <a:spLocks noChangeArrowheads="1"/>
              </p:cNvSpPr>
              <p:nvPr/>
            </p:nvSpPr>
            <p:spPr bwMode="auto">
              <a:xfrm>
                <a:off x="2256"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25" name="Rectangle 95"/>
              <p:cNvSpPr>
                <a:spLocks noChangeArrowheads="1"/>
              </p:cNvSpPr>
              <p:nvPr/>
            </p:nvSpPr>
            <p:spPr bwMode="auto">
              <a:xfrm>
                <a:off x="1872"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26" name="Rectangle 96"/>
              <p:cNvSpPr>
                <a:spLocks noChangeArrowheads="1"/>
              </p:cNvSpPr>
              <p:nvPr/>
            </p:nvSpPr>
            <p:spPr bwMode="auto">
              <a:xfrm>
                <a:off x="1104"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27" name="Rectangle 97"/>
              <p:cNvSpPr>
                <a:spLocks noChangeArrowheads="1"/>
              </p:cNvSpPr>
              <p:nvPr/>
            </p:nvSpPr>
            <p:spPr bwMode="auto">
              <a:xfrm>
                <a:off x="1488"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28" name="Rectangle 98"/>
              <p:cNvSpPr>
                <a:spLocks noChangeArrowheads="1"/>
              </p:cNvSpPr>
              <p:nvPr/>
            </p:nvSpPr>
            <p:spPr bwMode="auto">
              <a:xfrm>
                <a:off x="336"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29" name="Rectangle 99"/>
              <p:cNvSpPr>
                <a:spLocks noChangeArrowheads="1"/>
              </p:cNvSpPr>
              <p:nvPr/>
            </p:nvSpPr>
            <p:spPr bwMode="auto">
              <a:xfrm>
                <a:off x="720"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30" name="Rectangle 100"/>
              <p:cNvSpPr>
                <a:spLocks noChangeArrowheads="1"/>
              </p:cNvSpPr>
              <p:nvPr/>
            </p:nvSpPr>
            <p:spPr bwMode="auto">
              <a:xfrm>
                <a:off x="3792"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31" name="Rectangle 101"/>
              <p:cNvSpPr>
                <a:spLocks noChangeArrowheads="1"/>
              </p:cNvSpPr>
              <p:nvPr/>
            </p:nvSpPr>
            <p:spPr bwMode="auto">
              <a:xfrm>
                <a:off x="4176"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grpSp>
          <p:nvGrpSpPr>
            <p:cNvPr id="87" name="Group 102"/>
            <p:cNvGrpSpPr/>
            <p:nvPr/>
          </p:nvGrpSpPr>
          <p:grpSpPr bwMode="auto">
            <a:xfrm>
              <a:off x="2073" y="2310"/>
              <a:ext cx="2688" cy="384"/>
              <a:chOff x="2352" y="3024"/>
              <a:chExt cx="2688" cy="384"/>
            </a:xfrm>
          </p:grpSpPr>
          <p:sp>
            <p:nvSpPr>
              <p:cNvPr id="114" name="Rectangle 103"/>
              <p:cNvSpPr>
                <a:spLocks noChangeArrowheads="1"/>
              </p:cNvSpPr>
              <p:nvPr/>
            </p:nvSpPr>
            <p:spPr bwMode="auto">
              <a:xfrm>
                <a:off x="4656" y="3024"/>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15" name="Rectangle 104"/>
              <p:cNvSpPr>
                <a:spLocks noChangeArrowheads="1"/>
              </p:cNvSpPr>
              <p:nvPr/>
            </p:nvSpPr>
            <p:spPr bwMode="auto">
              <a:xfrm>
                <a:off x="4272" y="3024"/>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16" name="Rectangle 105"/>
              <p:cNvSpPr>
                <a:spLocks noChangeArrowheads="1"/>
              </p:cNvSpPr>
              <p:nvPr/>
            </p:nvSpPr>
            <p:spPr bwMode="auto">
              <a:xfrm>
                <a:off x="3888" y="3024"/>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17" name="Rectangle 106"/>
              <p:cNvSpPr>
                <a:spLocks noChangeArrowheads="1"/>
              </p:cNvSpPr>
              <p:nvPr/>
            </p:nvSpPr>
            <p:spPr bwMode="auto">
              <a:xfrm>
                <a:off x="3504" y="3024"/>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18" name="Rectangle 107"/>
              <p:cNvSpPr>
                <a:spLocks noChangeArrowheads="1"/>
              </p:cNvSpPr>
              <p:nvPr/>
            </p:nvSpPr>
            <p:spPr bwMode="auto">
              <a:xfrm>
                <a:off x="2736" y="3024"/>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19" name="Rectangle 108"/>
              <p:cNvSpPr>
                <a:spLocks noChangeArrowheads="1"/>
              </p:cNvSpPr>
              <p:nvPr/>
            </p:nvSpPr>
            <p:spPr bwMode="auto">
              <a:xfrm>
                <a:off x="3120" y="3024"/>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20" name="Rectangle 109"/>
              <p:cNvSpPr>
                <a:spLocks noChangeArrowheads="1"/>
              </p:cNvSpPr>
              <p:nvPr/>
            </p:nvSpPr>
            <p:spPr bwMode="auto">
              <a:xfrm>
                <a:off x="2352" y="3024"/>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grpSp>
          <p:nvGrpSpPr>
            <p:cNvPr id="88" name="Group 110"/>
            <p:cNvGrpSpPr/>
            <p:nvPr/>
          </p:nvGrpSpPr>
          <p:grpSpPr bwMode="auto">
            <a:xfrm>
              <a:off x="2457" y="2688"/>
              <a:ext cx="2304" cy="384"/>
              <a:chOff x="2016" y="2400"/>
              <a:chExt cx="2304" cy="384"/>
            </a:xfrm>
          </p:grpSpPr>
          <p:sp>
            <p:nvSpPr>
              <p:cNvPr id="108" name="Rectangle 111"/>
              <p:cNvSpPr>
                <a:spLocks noChangeArrowheads="1"/>
              </p:cNvSpPr>
              <p:nvPr/>
            </p:nvSpPr>
            <p:spPr bwMode="auto">
              <a:xfrm>
                <a:off x="3936" y="240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09" name="Rectangle 112"/>
              <p:cNvSpPr>
                <a:spLocks noChangeArrowheads="1"/>
              </p:cNvSpPr>
              <p:nvPr/>
            </p:nvSpPr>
            <p:spPr bwMode="auto">
              <a:xfrm>
                <a:off x="3552" y="240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10" name="Rectangle 113"/>
              <p:cNvSpPr>
                <a:spLocks noChangeArrowheads="1"/>
              </p:cNvSpPr>
              <p:nvPr/>
            </p:nvSpPr>
            <p:spPr bwMode="auto">
              <a:xfrm>
                <a:off x="3168" y="240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11" name="Rectangle 114"/>
              <p:cNvSpPr>
                <a:spLocks noChangeArrowheads="1"/>
              </p:cNvSpPr>
              <p:nvPr/>
            </p:nvSpPr>
            <p:spPr bwMode="auto">
              <a:xfrm>
                <a:off x="2784" y="240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12" name="Rectangle 115"/>
              <p:cNvSpPr>
                <a:spLocks noChangeArrowheads="1"/>
              </p:cNvSpPr>
              <p:nvPr/>
            </p:nvSpPr>
            <p:spPr bwMode="auto">
              <a:xfrm>
                <a:off x="2400" y="240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13" name="Rectangle 116"/>
              <p:cNvSpPr>
                <a:spLocks noChangeArrowheads="1"/>
              </p:cNvSpPr>
              <p:nvPr/>
            </p:nvSpPr>
            <p:spPr bwMode="auto">
              <a:xfrm>
                <a:off x="2016" y="240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grpSp>
          <p:nvGrpSpPr>
            <p:cNvPr id="89" name="Group 117"/>
            <p:cNvGrpSpPr/>
            <p:nvPr/>
          </p:nvGrpSpPr>
          <p:grpSpPr bwMode="auto">
            <a:xfrm>
              <a:off x="2073" y="3072"/>
              <a:ext cx="3072" cy="384"/>
              <a:chOff x="1392" y="2976"/>
              <a:chExt cx="3072" cy="384"/>
            </a:xfrm>
          </p:grpSpPr>
          <p:sp>
            <p:nvSpPr>
              <p:cNvPr id="100" name="Rectangle 118"/>
              <p:cNvSpPr>
                <a:spLocks noChangeArrowheads="1"/>
              </p:cNvSpPr>
              <p:nvPr/>
            </p:nvSpPr>
            <p:spPr bwMode="auto">
              <a:xfrm>
                <a:off x="4080" y="297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01" name="Rectangle 119"/>
              <p:cNvSpPr>
                <a:spLocks noChangeArrowheads="1"/>
              </p:cNvSpPr>
              <p:nvPr/>
            </p:nvSpPr>
            <p:spPr bwMode="auto">
              <a:xfrm>
                <a:off x="3696" y="297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02" name="Rectangle 120"/>
              <p:cNvSpPr>
                <a:spLocks noChangeArrowheads="1"/>
              </p:cNvSpPr>
              <p:nvPr/>
            </p:nvSpPr>
            <p:spPr bwMode="auto">
              <a:xfrm>
                <a:off x="3312" y="297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03" name="Rectangle 121"/>
              <p:cNvSpPr>
                <a:spLocks noChangeArrowheads="1"/>
              </p:cNvSpPr>
              <p:nvPr/>
            </p:nvSpPr>
            <p:spPr bwMode="auto">
              <a:xfrm>
                <a:off x="2928" y="297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04" name="Rectangle 122"/>
              <p:cNvSpPr>
                <a:spLocks noChangeArrowheads="1"/>
              </p:cNvSpPr>
              <p:nvPr/>
            </p:nvSpPr>
            <p:spPr bwMode="auto">
              <a:xfrm>
                <a:off x="2160" y="297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05" name="Rectangle 123"/>
              <p:cNvSpPr>
                <a:spLocks noChangeArrowheads="1"/>
              </p:cNvSpPr>
              <p:nvPr/>
            </p:nvSpPr>
            <p:spPr bwMode="auto">
              <a:xfrm>
                <a:off x="2544" y="297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06" name="Rectangle 124"/>
              <p:cNvSpPr>
                <a:spLocks noChangeArrowheads="1"/>
              </p:cNvSpPr>
              <p:nvPr/>
            </p:nvSpPr>
            <p:spPr bwMode="auto">
              <a:xfrm>
                <a:off x="1392" y="297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07" name="Rectangle 125"/>
              <p:cNvSpPr>
                <a:spLocks noChangeArrowheads="1"/>
              </p:cNvSpPr>
              <p:nvPr/>
            </p:nvSpPr>
            <p:spPr bwMode="auto">
              <a:xfrm>
                <a:off x="1776" y="297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grpSp>
          <p:nvGrpSpPr>
            <p:cNvPr id="90" name="Group 126"/>
            <p:cNvGrpSpPr/>
            <p:nvPr/>
          </p:nvGrpSpPr>
          <p:grpSpPr bwMode="auto">
            <a:xfrm>
              <a:off x="1689" y="1536"/>
              <a:ext cx="3456" cy="384"/>
              <a:chOff x="1313" y="1536"/>
              <a:chExt cx="3456" cy="384"/>
            </a:xfrm>
          </p:grpSpPr>
          <p:sp>
            <p:nvSpPr>
              <p:cNvPr id="91" name="Rectangle 127"/>
              <p:cNvSpPr>
                <a:spLocks noChangeArrowheads="1"/>
              </p:cNvSpPr>
              <p:nvPr/>
            </p:nvSpPr>
            <p:spPr bwMode="auto">
              <a:xfrm>
                <a:off x="4385" y="153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92" name="Rectangle 128"/>
              <p:cNvSpPr>
                <a:spLocks noChangeArrowheads="1"/>
              </p:cNvSpPr>
              <p:nvPr/>
            </p:nvSpPr>
            <p:spPr bwMode="auto">
              <a:xfrm>
                <a:off x="4001" y="153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93" name="Rectangle 129"/>
              <p:cNvSpPr>
                <a:spLocks noChangeArrowheads="1"/>
              </p:cNvSpPr>
              <p:nvPr/>
            </p:nvSpPr>
            <p:spPr bwMode="auto">
              <a:xfrm>
                <a:off x="3617" y="153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94" name="Rectangle 130"/>
              <p:cNvSpPr>
                <a:spLocks noChangeArrowheads="1"/>
              </p:cNvSpPr>
              <p:nvPr/>
            </p:nvSpPr>
            <p:spPr bwMode="auto">
              <a:xfrm>
                <a:off x="3233" y="153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95" name="Rectangle 131"/>
              <p:cNvSpPr>
                <a:spLocks noChangeArrowheads="1"/>
              </p:cNvSpPr>
              <p:nvPr/>
            </p:nvSpPr>
            <p:spPr bwMode="auto">
              <a:xfrm>
                <a:off x="2849" y="153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96" name="Rectangle 132"/>
              <p:cNvSpPr>
                <a:spLocks noChangeArrowheads="1"/>
              </p:cNvSpPr>
              <p:nvPr/>
            </p:nvSpPr>
            <p:spPr bwMode="auto">
              <a:xfrm>
                <a:off x="2081" y="153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97" name="Rectangle 133"/>
              <p:cNvSpPr>
                <a:spLocks noChangeArrowheads="1"/>
              </p:cNvSpPr>
              <p:nvPr/>
            </p:nvSpPr>
            <p:spPr bwMode="auto">
              <a:xfrm>
                <a:off x="2465" y="153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98" name="Rectangle 134"/>
              <p:cNvSpPr>
                <a:spLocks noChangeArrowheads="1"/>
              </p:cNvSpPr>
              <p:nvPr/>
            </p:nvSpPr>
            <p:spPr bwMode="auto">
              <a:xfrm>
                <a:off x="1313" y="153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99" name="Rectangle 135"/>
              <p:cNvSpPr>
                <a:spLocks noChangeArrowheads="1"/>
              </p:cNvSpPr>
              <p:nvPr/>
            </p:nvSpPr>
            <p:spPr bwMode="auto">
              <a:xfrm>
                <a:off x="1697" y="153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grpSp>
      <p:grpSp>
        <p:nvGrpSpPr>
          <p:cNvPr id="141" name="Group 136"/>
          <p:cNvGrpSpPr/>
          <p:nvPr/>
        </p:nvGrpSpPr>
        <p:grpSpPr bwMode="auto">
          <a:xfrm>
            <a:off x="4333875" y="5869932"/>
            <a:ext cx="5486400" cy="609600"/>
            <a:chOff x="1536" y="3920"/>
            <a:chExt cx="3456" cy="384"/>
          </a:xfrm>
        </p:grpSpPr>
        <p:sp>
          <p:nvSpPr>
            <p:cNvPr id="142" name="Rectangle 137"/>
            <p:cNvSpPr>
              <a:spLocks noChangeArrowheads="1"/>
            </p:cNvSpPr>
            <p:nvPr/>
          </p:nvSpPr>
          <p:spPr bwMode="auto">
            <a:xfrm>
              <a:off x="4608" y="3920"/>
              <a:ext cx="384" cy="384"/>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143" name="Rectangle 138"/>
            <p:cNvSpPr>
              <a:spLocks noChangeArrowheads="1"/>
            </p:cNvSpPr>
            <p:nvPr/>
          </p:nvSpPr>
          <p:spPr bwMode="auto">
            <a:xfrm>
              <a:off x="4224" y="3920"/>
              <a:ext cx="384" cy="384"/>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144" name="Rectangle 139"/>
            <p:cNvSpPr>
              <a:spLocks noChangeArrowheads="1"/>
            </p:cNvSpPr>
            <p:nvPr/>
          </p:nvSpPr>
          <p:spPr bwMode="auto">
            <a:xfrm>
              <a:off x="3840" y="3920"/>
              <a:ext cx="384" cy="384"/>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145" name="Rectangle 140"/>
            <p:cNvSpPr>
              <a:spLocks noChangeArrowheads="1"/>
            </p:cNvSpPr>
            <p:nvPr/>
          </p:nvSpPr>
          <p:spPr bwMode="auto">
            <a:xfrm>
              <a:off x="3456" y="3920"/>
              <a:ext cx="384" cy="384"/>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146" name="Rectangle 141"/>
            <p:cNvSpPr>
              <a:spLocks noChangeArrowheads="1"/>
            </p:cNvSpPr>
            <p:nvPr/>
          </p:nvSpPr>
          <p:spPr bwMode="auto">
            <a:xfrm>
              <a:off x="3072" y="3920"/>
              <a:ext cx="384" cy="384"/>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147" name="Rectangle 142"/>
            <p:cNvSpPr>
              <a:spLocks noChangeArrowheads="1"/>
            </p:cNvSpPr>
            <p:nvPr/>
          </p:nvSpPr>
          <p:spPr bwMode="auto">
            <a:xfrm>
              <a:off x="2304" y="3920"/>
              <a:ext cx="384" cy="384"/>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148" name="Rectangle 143"/>
            <p:cNvSpPr>
              <a:spLocks noChangeArrowheads="1"/>
            </p:cNvSpPr>
            <p:nvPr/>
          </p:nvSpPr>
          <p:spPr bwMode="auto">
            <a:xfrm>
              <a:off x="2688" y="3920"/>
              <a:ext cx="384" cy="384"/>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149" name="Rectangle 144"/>
            <p:cNvSpPr>
              <a:spLocks noChangeArrowheads="1"/>
            </p:cNvSpPr>
            <p:nvPr/>
          </p:nvSpPr>
          <p:spPr bwMode="auto">
            <a:xfrm>
              <a:off x="1536" y="3920"/>
              <a:ext cx="384" cy="384"/>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150" name="Rectangle 145"/>
            <p:cNvSpPr>
              <a:spLocks noChangeArrowheads="1"/>
            </p:cNvSpPr>
            <p:nvPr/>
          </p:nvSpPr>
          <p:spPr bwMode="auto">
            <a:xfrm>
              <a:off x="1920" y="3920"/>
              <a:ext cx="384" cy="384"/>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240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sp>
        <p:nvSpPr>
          <p:cNvPr id="151" name="Rectangle 146"/>
          <p:cNvSpPr>
            <a:spLocks noChangeArrowheads="1"/>
          </p:cNvSpPr>
          <p:nvPr/>
        </p:nvSpPr>
        <p:spPr bwMode="auto">
          <a:xfrm>
            <a:off x="4798219" y="782637"/>
            <a:ext cx="5943600" cy="990600"/>
          </a:xfrm>
          <a:prstGeom prst="rect">
            <a:avLst/>
          </a:prstGeom>
          <a:solidFill>
            <a:srgbClr val="99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dirty="0">
                <a:solidFill>
                  <a:schemeClr val="bg1"/>
                </a:solidFill>
                <a:latin typeface="Times New Roman" panose="02020603050405020304" pitchFamily="18" charset="0"/>
                <a:cs typeface="Times New Roman" panose="02020603050405020304" pitchFamily="18" charset="0"/>
              </a:rPr>
              <a:t>1. </a:t>
            </a:r>
            <a:r>
              <a:rPr lang="en-US" altLang="en-US" sz="2400" dirty="0" err="1">
                <a:solidFill>
                  <a:schemeClr val="bg1"/>
                </a:solidFill>
                <a:latin typeface="Times New Roman" panose="02020603050405020304" pitchFamily="18" charset="0"/>
                <a:cs typeface="Times New Roman" panose="02020603050405020304" pitchFamily="18" charset="0"/>
              </a:rPr>
              <a:t>Có</a:t>
            </a:r>
            <a:r>
              <a:rPr lang="en-US" altLang="en-US" sz="2400" dirty="0">
                <a:solidFill>
                  <a:schemeClr val="bg1"/>
                </a:solidFill>
                <a:latin typeface="Times New Roman" panose="02020603050405020304" pitchFamily="18" charset="0"/>
                <a:cs typeface="Times New Roman" panose="02020603050405020304" pitchFamily="18" charset="0"/>
              </a:rPr>
              <a:t> 9 </a:t>
            </a:r>
            <a:r>
              <a:rPr lang="en-US" altLang="en-US" sz="2400" dirty="0" err="1">
                <a:solidFill>
                  <a:schemeClr val="bg1"/>
                </a:solidFill>
                <a:latin typeface="Times New Roman" panose="02020603050405020304" pitchFamily="18" charset="0"/>
                <a:cs typeface="Times New Roman" panose="02020603050405020304" pitchFamily="18" charset="0"/>
              </a:rPr>
              <a:t>chữ</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cái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Sự</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kiện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này</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là</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nguyên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nhân</a:t>
            </a:r>
            <a:endParaRPr lang="en-US" altLang="en-US" sz="2400" dirty="0">
              <a:solidFill>
                <a:schemeClr val="bg1"/>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của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cuộc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chiến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tranh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giành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độc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lập</a:t>
            </a:r>
            <a:r>
              <a:rPr lang="vi-VN"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ở </a:t>
            </a:r>
            <a:r>
              <a:rPr lang="en-US" altLang="en-US" sz="2400" dirty="0" err="1">
                <a:solidFill>
                  <a:schemeClr val="bg1"/>
                </a:solidFill>
                <a:latin typeface="Times New Roman" panose="02020603050405020304" pitchFamily="18" charset="0"/>
                <a:cs typeface="Times New Roman" panose="02020603050405020304" pitchFamily="18" charset="0"/>
              </a:rPr>
              <a:t>Bắc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Mỹ</a:t>
            </a:r>
            <a:r>
              <a:rPr lang="en-US" altLang="en-US" sz="2400" dirty="0">
                <a:solidFill>
                  <a:schemeClr val="bg1"/>
                </a:solidFill>
                <a:latin typeface="Times New Roman" panose="02020603050405020304" pitchFamily="18" charset="0"/>
                <a:cs typeface="Times New Roman" panose="02020603050405020304" pitchFamily="18" charset="0"/>
              </a:rPr>
              <a:t>?</a:t>
            </a:r>
          </a:p>
        </p:txBody>
      </p:sp>
      <p:grpSp>
        <p:nvGrpSpPr>
          <p:cNvPr id="152" name="Group 147"/>
          <p:cNvGrpSpPr/>
          <p:nvPr/>
        </p:nvGrpSpPr>
        <p:grpSpPr bwMode="auto">
          <a:xfrm>
            <a:off x="4343400" y="5866757"/>
            <a:ext cx="5486400" cy="609600"/>
            <a:chOff x="1533" y="3915"/>
            <a:chExt cx="3456" cy="384"/>
          </a:xfrm>
        </p:grpSpPr>
        <p:sp>
          <p:nvSpPr>
            <p:cNvPr id="153" name="Rectangle 148"/>
            <p:cNvSpPr>
              <a:spLocks noChangeArrowheads="1"/>
            </p:cNvSpPr>
            <p:nvPr/>
          </p:nvSpPr>
          <p:spPr bwMode="auto">
            <a:xfrm>
              <a:off x="4605" y="3915"/>
              <a:ext cx="384" cy="384"/>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a:t>
              </a:r>
            </a:p>
          </p:txBody>
        </p:sp>
        <p:sp>
          <p:nvSpPr>
            <p:cNvPr id="154" name="Rectangle 149"/>
            <p:cNvSpPr>
              <a:spLocks noChangeArrowheads="1"/>
            </p:cNvSpPr>
            <p:nvPr/>
          </p:nvSpPr>
          <p:spPr bwMode="auto">
            <a:xfrm>
              <a:off x="4221" y="3915"/>
              <a:ext cx="384" cy="384"/>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Ơ</a:t>
              </a:r>
            </a:p>
          </p:txBody>
        </p:sp>
        <p:sp>
          <p:nvSpPr>
            <p:cNvPr id="155" name="Rectangle 150"/>
            <p:cNvSpPr>
              <a:spLocks noChangeArrowheads="1"/>
            </p:cNvSpPr>
            <p:nvPr/>
          </p:nvSpPr>
          <p:spPr bwMode="auto">
            <a:xfrm>
              <a:off x="3837" y="3915"/>
              <a:ext cx="384" cy="384"/>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t>
              </a:r>
            </a:p>
          </p:txBody>
        </p:sp>
        <p:sp>
          <p:nvSpPr>
            <p:cNvPr id="156" name="Rectangle 151"/>
            <p:cNvSpPr>
              <a:spLocks noChangeArrowheads="1"/>
            </p:cNvSpPr>
            <p:nvPr/>
          </p:nvSpPr>
          <p:spPr bwMode="auto">
            <a:xfrm>
              <a:off x="3453" y="3915"/>
              <a:ext cx="384" cy="384"/>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a:t>
              </a:r>
            </a:p>
          </p:txBody>
        </p:sp>
        <p:sp>
          <p:nvSpPr>
            <p:cNvPr id="157" name="Rectangle 152"/>
            <p:cNvSpPr>
              <a:spLocks noChangeArrowheads="1"/>
            </p:cNvSpPr>
            <p:nvPr/>
          </p:nvSpPr>
          <p:spPr bwMode="auto">
            <a:xfrm>
              <a:off x="3069" y="3915"/>
              <a:ext cx="384" cy="384"/>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a:t>
              </a:r>
            </a:p>
          </p:txBody>
        </p:sp>
        <p:sp>
          <p:nvSpPr>
            <p:cNvPr id="158" name="Rectangle 153"/>
            <p:cNvSpPr>
              <a:spLocks noChangeArrowheads="1"/>
            </p:cNvSpPr>
            <p:nvPr/>
          </p:nvSpPr>
          <p:spPr bwMode="auto">
            <a:xfrm>
              <a:off x="2301" y="3915"/>
              <a:ext cx="384" cy="384"/>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a:t>
              </a:r>
            </a:p>
          </p:txBody>
        </p:sp>
        <p:sp>
          <p:nvSpPr>
            <p:cNvPr id="159" name="Rectangle 154"/>
            <p:cNvSpPr>
              <a:spLocks noChangeArrowheads="1"/>
            </p:cNvSpPr>
            <p:nvPr/>
          </p:nvSpPr>
          <p:spPr bwMode="auto">
            <a:xfrm>
              <a:off x="2685" y="3915"/>
              <a:ext cx="384" cy="384"/>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a:t>
              </a:r>
            </a:p>
          </p:txBody>
        </p:sp>
        <p:sp>
          <p:nvSpPr>
            <p:cNvPr id="160" name="Rectangle 155"/>
            <p:cNvSpPr>
              <a:spLocks noChangeArrowheads="1"/>
            </p:cNvSpPr>
            <p:nvPr/>
          </p:nvSpPr>
          <p:spPr bwMode="auto">
            <a:xfrm>
              <a:off x="1533" y="3915"/>
              <a:ext cx="384" cy="384"/>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O</a:t>
              </a:r>
            </a:p>
          </p:txBody>
        </p:sp>
        <p:sp>
          <p:nvSpPr>
            <p:cNvPr id="161" name="Rectangle 156"/>
            <p:cNvSpPr>
              <a:spLocks noChangeArrowheads="1"/>
            </p:cNvSpPr>
            <p:nvPr/>
          </p:nvSpPr>
          <p:spPr bwMode="auto">
            <a:xfrm>
              <a:off x="1917" y="3915"/>
              <a:ext cx="384" cy="384"/>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a:t>
              </a:r>
            </a:p>
          </p:txBody>
        </p:sp>
      </p:grpSp>
      <p:grpSp>
        <p:nvGrpSpPr>
          <p:cNvPr id="162" name="Group 157"/>
          <p:cNvGrpSpPr/>
          <p:nvPr/>
        </p:nvGrpSpPr>
        <p:grpSpPr bwMode="auto">
          <a:xfrm>
            <a:off x="4438650" y="1828800"/>
            <a:ext cx="5486400" cy="609600"/>
            <a:chOff x="432" y="1296"/>
            <a:chExt cx="3456" cy="384"/>
          </a:xfrm>
        </p:grpSpPr>
        <p:sp>
          <p:nvSpPr>
            <p:cNvPr id="163" name="Rectangle 158"/>
            <p:cNvSpPr>
              <a:spLocks noChangeArrowheads="1"/>
            </p:cNvSpPr>
            <p:nvPr/>
          </p:nvSpPr>
          <p:spPr bwMode="auto">
            <a:xfrm>
              <a:off x="3504" y="129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a:t>
              </a:r>
            </a:p>
          </p:txBody>
        </p:sp>
        <p:sp>
          <p:nvSpPr>
            <p:cNvPr id="164" name="Rectangle 159"/>
            <p:cNvSpPr>
              <a:spLocks noChangeArrowheads="1"/>
            </p:cNvSpPr>
            <p:nvPr/>
          </p:nvSpPr>
          <p:spPr bwMode="auto">
            <a:xfrm>
              <a:off x="3120" y="129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Ơ</a:t>
              </a:r>
            </a:p>
          </p:txBody>
        </p:sp>
        <p:sp>
          <p:nvSpPr>
            <p:cNvPr id="165" name="Rectangle 160"/>
            <p:cNvSpPr>
              <a:spLocks noChangeArrowheads="1"/>
            </p:cNvSpPr>
            <p:nvPr/>
          </p:nvSpPr>
          <p:spPr bwMode="auto">
            <a:xfrm>
              <a:off x="2736" y="129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t>
              </a:r>
            </a:p>
          </p:txBody>
        </p:sp>
        <p:sp>
          <p:nvSpPr>
            <p:cNvPr id="166" name="Rectangle 161"/>
            <p:cNvSpPr>
              <a:spLocks noChangeArrowheads="1"/>
            </p:cNvSpPr>
            <p:nvPr/>
          </p:nvSpPr>
          <p:spPr bwMode="auto">
            <a:xfrm>
              <a:off x="2352" y="129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X</a:t>
              </a:r>
            </a:p>
          </p:txBody>
        </p:sp>
        <p:sp>
          <p:nvSpPr>
            <p:cNvPr id="167" name="Rectangle 162"/>
            <p:cNvSpPr>
              <a:spLocks noChangeArrowheads="1"/>
            </p:cNvSpPr>
            <p:nvPr/>
          </p:nvSpPr>
          <p:spPr bwMode="auto">
            <a:xfrm>
              <a:off x="1968" y="129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Ô</a:t>
              </a:r>
            </a:p>
          </p:txBody>
        </p:sp>
        <p:sp>
          <p:nvSpPr>
            <p:cNvPr id="168" name="Rectangle 163"/>
            <p:cNvSpPr>
              <a:spLocks noChangeArrowheads="1"/>
            </p:cNvSpPr>
            <p:nvPr/>
          </p:nvSpPr>
          <p:spPr bwMode="auto">
            <a:xfrm>
              <a:off x="1200" y="129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È</a:t>
              </a:r>
            </a:p>
          </p:txBody>
        </p:sp>
        <p:sp>
          <p:nvSpPr>
            <p:cNvPr id="169" name="Rectangle 164"/>
            <p:cNvSpPr>
              <a:spLocks noChangeArrowheads="1"/>
            </p:cNvSpPr>
            <p:nvPr/>
          </p:nvSpPr>
          <p:spPr bwMode="auto">
            <a:xfrm>
              <a:off x="1584" y="129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a:t>
              </a:r>
            </a:p>
          </p:txBody>
        </p:sp>
        <p:sp>
          <p:nvSpPr>
            <p:cNvPr id="170" name="Rectangle 165"/>
            <p:cNvSpPr>
              <a:spLocks noChangeArrowheads="1"/>
            </p:cNvSpPr>
            <p:nvPr/>
          </p:nvSpPr>
          <p:spPr bwMode="auto">
            <a:xfrm>
              <a:off x="432" y="129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t>
              </a:r>
            </a:p>
          </p:txBody>
        </p:sp>
        <p:sp>
          <p:nvSpPr>
            <p:cNvPr id="171" name="Rectangle 166"/>
            <p:cNvSpPr>
              <a:spLocks noChangeArrowheads="1"/>
            </p:cNvSpPr>
            <p:nvPr/>
          </p:nvSpPr>
          <p:spPr bwMode="auto">
            <a:xfrm>
              <a:off x="816" y="129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a:t>
              </a:r>
            </a:p>
          </p:txBody>
        </p:sp>
      </p:grpSp>
      <p:grpSp>
        <p:nvGrpSpPr>
          <p:cNvPr id="172" name="Group 167"/>
          <p:cNvGrpSpPr/>
          <p:nvPr/>
        </p:nvGrpSpPr>
        <p:grpSpPr bwMode="auto">
          <a:xfrm>
            <a:off x="4433888" y="2438400"/>
            <a:ext cx="5486400" cy="609600"/>
            <a:chOff x="1304" y="-480"/>
            <a:chExt cx="3456" cy="384"/>
          </a:xfrm>
        </p:grpSpPr>
        <p:sp>
          <p:nvSpPr>
            <p:cNvPr id="173" name="Rectangle 168"/>
            <p:cNvSpPr>
              <a:spLocks noChangeArrowheads="1"/>
            </p:cNvSpPr>
            <p:nvPr/>
          </p:nvSpPr>
          <p:spPr bwMode="auto">
            <a:xfrm>
              <a:off x="4376" y="-48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a:t>
              </a:r>
            </a:p>
          </p:txBody>
        </p:sp>
        <p:sp>
          <p:nvSpPr>
            <p:cNvPr id="174" name="Rectangle 169"/>
            <p:cNvSpPr>
              <a:spLocks noChangeArrowheads="1"/>
            </p:cNvSpPr>
            <p:nvPr/>
          </p:nvSpPr>
          <p:spPr bwMode="auto">
            <a:xfrm>
              <a:off x="3992" y="-48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a:t>
              </a:r>
            </a:p>
          </p:txBody>
        </p:sp>
        <p:sp>
          <p:nvSpPr>
            <p:cNvPr id="175" name="Rectangle 170"/>
            <p:cNvSpPr>
              <a:spLocks noChangeArrowheads="1"/>
            </p:cNvSpPr>
            <p:nvPr/>
          </p:nvSpPr>
          <p:spPr bwMode="auto">
            <a:xfrm>
              <a:off x="3608" y="-48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Ố</a:t>
              </a:r>
            </a:p>
          </p:txBody>
        </p:sp>
        <p:sp>
          <p:nvSpPr>
            <p:cNvPr id="176" name="Rectangle 171"/>
            <p:cNvSpPr>
              <a:spLocks noChangeArrowheads="1"/>
            </p:cNvSpPr>
            <p:nvPr/>
          </p:nvSpPr>
          <p:spPr bwMode="auto">
            <a:xfrm>
              <a:off x="3224" y="-48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a:t>
              </a:r>
            </a:p>
          </p:txBody>
        </p:sp>
        <p:sp>
          <p:nvSpPr>
            <p:cNvPr id="177" name="Rectangle 172"/>
            <p:cNvSpPr>
              <a:spLocks noChangeArrowheads="1"/>
            </p:cNvSpPr>
            <p:nvPr/>
          </p:nvSpPr>
          <p:spPr bwMode="auto">
            <a:xfrm>
              <a:off x="2840" y="-48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t>
              </a:r>
            </a:p>
          </p:txBody>
        </p:sp>
        <p:sp>
          <p:nvSpPr>
            <p:cNvPr id="178" name="Rectangle 173"/>
            <p:cNvSpPr>
              <a:spLocks noChangeArrowheads="1"/>
            </p:cNvSpPr>
            <p:nvPr/>
          </p:nvSpPr>
          <p:spPr bwMode="auto">
            <a:xfrm>
              <a:off x="2072" y="-48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a:t>
              </a:r>
            </a:p>
          </p:txBody>
        </p:sp>
        <p:sp>
          <p:nvSpPr>
            <p:cNvPr id="179" name="Rectangle 174"/>
            <p:cNvSpPr>
              <a:spLocks noChangeArrowheads="1"/>
            </p:cNvSpPr>
            <p:nvPr/>
          </p:nvSpPr>
          <p:spPr bwMode="auto">
            <a:xfrm>
              <a:off x="2456" y="-48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a:t>
              </a:r>
            </a:p>
          </p:txBody>
        </p:sp>
        <p:sp>
          <p:nvSpPr>
            <p:cNvPr id="180" name="Rectangle 175"/>
            <p:cNvSpPr>
              <a:spLocks noChangeArrowheads="1"/>
            </p:cNvSpPr>
            <p:nvPr/>
          </p:nvSpPr>
          <p:spPr bwMode="auto">
            <a:xfrm>
              <a:off x="1304" y="-48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t>
              </a:r>
            </a:p>
          </p:txBody>
        </p:sp>
        <p:sp>
          <p:nvSpPr>
            <p:cNvPr id="181" name="Rectangle 176"/>
            <p:cNvSpPr>
              <a:spLocks noChangeArrowheads="1"/>
            </p:cNvSpPr>
            <p:nvPr/>
          </p:nvSpPr>
          <p:spPr bwMode="auto">
            <a:xfrm>
              <a:off x="1688" y="-48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Ổ</a:t>
              </a:r>
            </a:p>
          </p:txBody>
        </p:sp>
      </p:grpSp>
      <p:sp>
        <p:nvSpPr>
          <p:cNvPr id="182" name="Rectangle 177"/>
          <p:cNvSpPr>
            <a:spLocks noChangeArrowheads="1"/>
          </p:cNvSpPr>
          <p:nvPr/>
        </p:nvSpPr>
        <p:spPr bwMode="auto">
          <a:xfrm>
            <a:off x="4801301" y="787400"/>
            <a:ext cx="5321216" cy="990600"/>
          </a:xfrm>
          <a:prstGeom prst="rect">
            <a:avLst/>
          </a:prstGeom>
          <a:solidFill>
            <a:srgbClr val="CC00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dirty="0">
                <a:solidFill>
                  <a:schemeClr val="bg1"/>
                </a:solidFill>
                <a:latin typeface="Times New Roman" panose="02020603050405020304" pitchFamily="18" charset="0"/>
                <a:cs typeface="Times New Roman" panose="02020603050405020304" pitchFamily="18" charset="0"/>
              </a:rPr>
              <a:t>2. </a:t>
            </a:r>
            <a:r>
              <a:rPr lang="en-US" altLang="en-US" sz="2400" dirty="0" err="1">
                <a:solidFill>
                  <a:schemeClr val="bg1"/>
                </a:solidFill>
                <a:latin typeface="Times New Roman" panose="02020603050405020304" pitchFamily="18" charset="0"/>
                <a:cs typeface="Times New Roman" panose="02020603050405020304" pitchFamily="18" charset="0"/>
              </a:rPr>
              <a:t>Có</a:t>
            </a:r>
            <a:r>
              <a:rPr lang="en-US" altLang="en-US" sz="2400" dirty="0">
                <a:solidFill>
                  <a:schemeClr val="bg1"/>
                </a:solidFill>
                <a:latin typeface="Times New Roman" panose="02020603050405020304" pitchFamily="18" charset="0"/>
                <a:cs typeface="Times New Roman" panose="02020603050405020304" pitchFamily="18" charset="0"/>
              </a:rPr>
              <a:t> 9 </a:t>
            </a:r>
            <a:r>
              <a:rPr lang="en-US" altLang="en-US" sz="2400" dirty="0" err="1">
                <a:solidFill>
                  <a:schemeClr val="bg1"/>
                </a:solidFill>
                <a:latin typeface="Times New Roman" panose="02020603050405020304" pitchFamily="18" charset="0"/>
                <a:cs typeface="Times New Roman" panose="02020603050405020304" pitchFamily="18" charset="0"/>
              </a:rPr>
              <a:t>chữ</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cái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Hiến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pháp</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Mỹ</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quy</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định</a:t>
            </a:r>
            <a:endParaRPr lang="en-US" altLang="en-US" sz="2400" dirty="0">
              <a:solidFill>
                <a:schemeClr val="bg1"/>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400" dirty="0">
                <a:solidFill>
                  <a:schemeClr val="bg1"/>
                </a:solidFill>
                <a:latin typeface="Times New Roman" panose="02020603050405020304" pitchFamily="18" charset="0"/>
                <a:cs typeface="Times New Roman" panose="02020603050405020304" pitchFamily="18" charset="0"/>
              </a:rPr>
              <a:t>ai </a:t>
            </a:r>
            <a:r>
              <a:rPr lang="en-US" altLang="en-US" sz="2400" dirty="0" err="1">
                <a:solidFill>
                  <a:schemeClr val="bg1"/>
                </a:solidFill>
                <a:latin typeface="Times New Roman" panose="02020603050405020304" pitchFamily="18" charset="0"/>
                <a:cs typeface="Times New Roman" panose="02020603050405020304" pitchFamily="18" charset="0"/>
              </a:rPr>
              <a:t>nắm</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quyền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hành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pháp</a:t>
            </a:r>
            <a:r>
              <a:rPr lang="en-US" altLang="en-US" sz="2400" dirty="0">
                <a:solidFill>
                  <a:schemeClr val="bg1"/>
                </a:solidFill>
                <a:latin typeface="Times New Roman" panose="02020603050405020304" pitchFamily="18" charset="0"/>
                <a:cs typeface="Times New Roman" panose="02020603050405020304" pitchFamily="18" charset="0"/>
              </a:rPr>
              <a:t>? </a:t>
            </a:r>
          </a:p>
        </p:txBody>
      </p:sp>
      <p:grpSp>
        <p:nvGrpSpPr>
          <p:cNvPr id="183" name="Group 178"/>
          <p:cNvGrpSpPr/>
          <p:nvPr/>
        </p:nvGrpSpPr>
        <p:grpSpPr bwMode="auto">
          <a:xfrm>
            <a:off x="3824288" y="3048000"/>
            <a:ext cx="6705600" cy="609600"/>
            <a:chOff x="336" y="3741"/>
            <a:chExt cx="4224" cy="384"/>
          </a:xfrm>
        </p:grpSpPr>
        <p:sp>
          <p:nvSpPr>
            <p:cNvPr id="184" name="Rectangle 179"/>
            <p:cNvSpPr>
              <a:spLocks noChangeArrowheads="1"/>
            </p:cNvSpPr>
            <p:nvPr/>
          </p:nvSpPr>
          <p:spPr bwMode="auto">
            <a:xfrm>
              <a:off x="3408"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Ơ</a:t>
              </a:r>
            </a:p>
          </p:txBody>
        </p:sp>
        <p:sp>
          <p:nvSpPr>
            <p:cNvPr id="185" name="Rectangle 180"/>
            <p:cNvSpPr>
              <a:spLocks noChangeArrowheads="1"/>
            </p:cNvSpPr>
            <p:nvPr/>
          </p:nvSpPr>
          <p:spPr bwMode="auto">
            <a:xfrm>
              <a:off x="3024"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Ư</a:t>
              </a:r>
            </a:p>
          </p:txBody>
        </p:sp>
        <p:sp>
          <p:nvSpPr>
            <p:cNvPr id="186" name="Rectangle 181"/>
            <p:cNvSpPr>
              <a:spLocks noChangeArrowheads="1"/>
            </p:cNvSpPr>
            <p:nvPr/>
          </p:nvSpPr>
          <p:spPr bwMode="auto">
            <a:xfrm>
              <a:off x="2640"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p>
          </p:txBody>
        </p:sp>
        <p:sp>
          <p:nvSpPr>
            <p:cNvPr id="187" name="Rectangle 182"/>
            <p:cNvSpPr>
              <a:spLocks noChangeArrowheads="1"/>
            </p:cNvSpPr>
            <p:nvPr/>
          </p:nvSpPr>
          <p:spPr bwMode="auto">
            <a:xfrm>
              <a:off x="2256"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Y</a:t>
              </a:r>
            </a:p>
          </p:txBody>
        </p:sp>
        <p:sp>
          <p:nvSpPr>
            <p:cNvPr id="188" name="Rectangle 183"/>
            <p:cNvSpPr>
              <a:spLocks noChangeArrowheads="1"/>
            </p:cNvSpPr>
            <p:nvPr/>
          </p:nvSpPr>
          <p:spPr bwMode="auto">
            <a:xfrm>
              <a:off x="1872"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Â</a:t>
              </a:r>
            </a:p>
          </p:txBody>
        </p:sp>
        <p:sp>
          <p:nvSpPr>
            <p:cNvPr id="189" name="Rectangle 184"/>
            <p:cNvSpPr>
              <a:spLocks noChangeArrowheads="1"/>
            </p:cNvSpPr>
            <p:nvPr/>
          </p:nvSpPr>
          <p:spPr bwMode="auto">
            <a:xfrm>
              <a:off x="1104"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a:t>
              </a:r>
            </a:p>
          </p:txBody>
        </p:sp>
        <p:sp>
          <p:nvSpPr>
            <p:cNvPr id="190" name="Rectangle 185"/>
            <p:cNvSpPr>
              <a:spLocks noChangeArrowheads="1"/>
            </p:cNvSpPr>
            <p:nvPr/>
          </p:nvSpPr>
          <p:spPr bwMode="auto">
            <a:xfrm>
              <a:off x="1488"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t>
              </a:r>
            </a:p>
          </p:txBody>
        </p:sp>
        <p:sp>
          <p:nvSpPr>
            <p:cNvPr id="191" name="Rectangle 186"/>
            <p:cNvSpPr>
              <a:spLocks noChangeArrowheads="1"/>
            </p:cNvSpPr>
            <p:nvPr/>
          </p:nvSpPr>
          <p:spPr bwMode="auto">
            <a:xfrm>
              <a:off x="336"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a:t>
              </a:r>
            </a:p>
          </p:txBody>
        </p:sp>
        <p:sp>
          <p:nvSpPr>
            <p:cNvPr id="192" name="Rectangle 187"/>
            <p:cNvSpPr>
              <a:spLocks noChangeArrowheads="1"/>
            </p:cNvSpPr>
            <p:nvPr/>
          </p:nvSpPr>
          <p:spPr bwMode="auto">
            <a:xfrm>
              <a:off x="720"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Ạ</a:t>
              </a:r>
            </a:p>
          </p:txBody>
        </p:sp>
        <p:sp>
          <p:nvSpPr>
            <p:cNvPr id="193" name="Rectangle 188"/>
            <p:cNvSpPr>
              <a:spLocks noChangeArrowheads="1"/>
            </p:cNvSpPr>
            <p:nvPr/>
          </p:nvSpPr>
          <p:spPr bwMode="auto">
            <a:xfrm>
              <a:off x="3792"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a:t>
              </a:r>
            </a:p>
          </p:txBody>
        </p:sp>
        <p:sp>
          <p:nvSpPr>
            <p:cNvPr id="194" name="Rectangle 189"/>
            <p:cNvSpPr>
              <a:spLocks noChangeArrowheads="1"/>
            </p:cNvSpPr>
            <p:nvPr/>
          </p:nvSpPr>
          <p:spPr bwMode="auto">
            <a:xfrm>
              <a:off x="4176" y="3741"/>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a:t>
              </a:r>
            </a:p>
          </p:txBody>
        </p:sp>
      </p:grpSp>
      <p:sp>
        <p:nvSpPr>
          <p:cNvPr id="195" name="Rectangle 190"/>
          <p:cNvSpPr>
            <a:spLocks noChangeArrowheads="1"/>
          </p:cNvSpPr>
          <p:nvPr/>
        </p:nvSpPr>
        <p:spPr bwMode="auto">
          <a:xfrm>
            <a:off x="4844469" y="798512"/>
            <a:ext cx="5714550" cy="990600"/>
          </a:xfrm>
          <a:prstGeom prst="rect">
            <a:avLst/>
          </a:prstGeom>
          <a:solidFill>
            <a:srgbClr val="0033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dirty="0">
                <a:solidFill>
                  <a:schemeClr val="bg1"/>
                </a:solidFill>
                <a:latin typeface="Times New Roman" panose="02020603050405020304" pitchFamily="18" charset="0"/>
                <a:cs typeface="Times New Roman" panose="02020603050405020304" pitchFamily="18" charset="0"/>
              </a:rPr>
              <a:t>3. </a:t>
            </a:r>
            <a:r>
              <a:rPr lang="en-US" altLang="en-US" sz="2400" dirty="0" err="1">
                <a:solidFill>
                  <a:schemeClr val="bg1"/>
                </a:solidFill>
                <a:latin typeface="Times New Roman" panose="02020603050405020304" pitchFamily="18" charset="0"/>
                <a:cs typeface="Times New Roman" panose="02020603050405020304" pitchFamily="18" charset="0"/>
              </a:rPr>
              <a:t>Có</a:t>
            </a:r>
            <a:r>
              <a:rPr lang="en-US" altLang="en-US" sz="2400" dirty="0">
                <a:solidFill>
                  <a:schemeClr val="bg1"/>
                </a:solidFill>
                <a:latin typeface="Times New Roman" panose="02020603050405020304" pitchFamily="18" charset="0"/>
                <a:cs typeface="Times New Roman" panose="02020603050405020304" pitchFamily="18" charset="0"/>
              </a:rPr>
              <a:t> 11 </a:t>
            </a:r>
            <a:r>
              <a:rPr lang="en-US" altLang="en-US" sz="2400" dirty="0" err="1">
                <a:solidFill>
                  <a:schemeClr val="bg1"/>
                </a:solidFill>
                <a:latin typeface="Times New Roman" panose="02020603050405020304" pitchFamily="18" charset="0"/>
                <a:cs typeface="Times New Roman" panose="02020603050405020304" pitchFamily="18" charset="0"/>
              </a:rPr>
              <a:t>chữ</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cái</a:t>
            </a:r>
            <a:r>
              <a:rPr lang="en-US" altLang="en-US" sz="2400" dirty="0">
                <a:solidFill>
                  <a:schemeClr val="bg1"/>
                </a:solidFill>
                <a:latin typeface="Times New Roman" panose="02020603050405020304" pitchFamily="18" charset="0"/>
                <a:cs typeface="Times New Roman" panose="02020603050405020304" pitchFamily="18" charset="0"/>
              </a:rPr>
              <a:t>: 13 </a:t>
            </a:r>
            <a:r>
              <a:rPr lang="en-US" altLang="en-US" sz="2400" dirty="0" err="1">
                <a:solidFill>
                  <a:schemeClr val="bg1"/>
                </a:solidFill>
                <a:latin typeface="Times New Roman" panose="02020603050405020304" pitchFamily="18" charset="0"/>
                <a:cs typeface="Times New Roman" panose="02020603050405020304" pitchFamily="18" charset="0"/>
              </a:rPr>
              <a:t>thuộc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địa</a:t>
            </a:r>
            <a:r>
              <a:rPr lang="en-US" altLang="en-US" sz="2400" dirty="0">
                <a:solidFill>
                  <a:schemeClr val="bg1"/>
                </a:solidFill>
                <a:latin typeface="Times New Roman" panose="02020603050405020304" pitchFamily="18" charset="0"/>
                <a:cs typeface="Times New Roman" panose="02020603050405020304" pitchFamily="18" charset="0"/>
              </a:rPr>
              <a:t> Anh ở </a:t>
            </a:r>
            <a:r>
              <a:rPr lang="en-US" altLang="en-US" sz="2400" dirty="0" err="1">
                <a:solidFill>
                  <a:schemeClr val="bg1"/>
                </a:solidFill>
                <a:latin typeface="Times New Roman" panose="02020603050405020304" pitchFamily="18" charset="0"/>
                <a:cs typeface="Times New Roman" panose="02020603050405020304" pitchFamily="18" charset="0"/>
              </a:rPr>
              <a:t>Bắc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Mỹ</a:t>
            </a:r>
            <a:endParaRPr lang="en-US" altLang="en-US" sz="2400" dirty="0">
              <a:solidFill>
                <a:schemeClr val="bg1"/>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400" dirty="0" err="1">
                <a:solidFill>
                  <a:schemeClr val="bg1"/>
                </a:solidFill>
                <a:latin typeface="Times New Roman" panose="02020603050405020304" pitchFamily="18" charset="0"/>
                <a:cs typeface="Times New Roman" panose="02020603050405020304" pitchFamily="18" charset="0"/>
              </a:rPr>
              <a:t>được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thành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lập</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ven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đại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dương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này</a:t>
            </a:r>
            <a:r>
              <a:rPr lang="en-US" altLang="en-US" sz="2400" dirty="0">
                <a:solidFill>
                  <a:schemeClr val="bg1"/>
                </a:solidFill>
                <a:latin typeface="Times New Roman" panose="02020603050405020304" pitchFamily="18" charset="0"/>
                <a:cs typeface="Times New Roman" panose="02020603050405020304" pitchFamily="18" charset="0"/>
              </a:rPr>
              <a:t>? </a:t>
            </a:r>
          </a:p>
        </p:txBody>
      </p:sp>
      <p:grpSp>
        <p:nvGrpSpPr>
          <p:cNvPr id="196" name="Group 191"/>
          <p:cNvGrpSpPr/>
          <p:nvPr/>
        </p:nvGrpSpPr>
        <p:grpSpPr bwMode="auto">
          <a:xfrm>
            <a:off x="5043488" y="3667125"/>
            <a:ext cx="4267200" cy="609600"/>
            <a:chOff x="2352" y="3024"/>
            <a:chExt cx="2688" cy="384"/>
          </a:xfrm>
        </p:grpSpPr>
        <p:sp>
          <p:nvSpPr>
            <p:cNvPr id="197" name="Rectangle 192"/>
            <p:cNvSpPr>
              <a:spLocks noChangeArrowheads="1"/>
            </p:cNvSpPr>
            <p:nvPr/>
          </p:nvSpPr>
          <p:spPr bwMode="auto">
            <a:xfrm>
              <a:off x="4656" y="3024"/>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O</a:t>
              </a:r>
            </a:p>
          </p:txBody>
        </p:sp>
        <p:sp>
          <p:nvSpPr>
            <p:cNvPr id="198" name="Rectangle 193"/>
            <p:cNvSpPr>
              <a:spLocks noChangeArrowheads="1"/>
            </p:cNvSpPr>
            <p:nvPr/>
          </p:nvSpPr>
          <p:spPr bwMode="auto">
            <a:xfrm>
              <a:off x="4272" y="3024"/>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a:t>
              </a:r>
            </a:p>
          </p:txBody>
        </p:sp>
        <p:sp>
          <p:nvSpPr>
            <p:cNvPr id="199" name="Rectangle 194"/>
            <p:cNvSpPr>
              <a:spLocks noChangeArrowheads="1"/>
            </p:cNvSpPr>
            <p:nvPr/>
          </p:nvSpPr>
          <p:spPr bwMode="auto">
            <a:xfrm>
              <a:off x="3888" y="3024"/>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t>
              </a:r>
            </a:p>
          </p:txBody>
        </p:sp>
        <p:sp>
          <p:nvSpPr>
            <p:cNvPr id="200" name="Rectangle 195"/>
            <p:cNvSpPr>
              <a:spLocks noChangeArrowheads="1"/>
            </p:cNvSpPr>
            <p:nvPr/>
          </p:nvSpPr>
          <p:spPr bwMode="auto">
            <a:xfrm>
              <a:off x="3504" y="3024"/>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t>
              </a:r>
            </a:p>
          </p:txBody>
        </p:sp>
        <p:sp>
          <p:nvSpPr>
            <p:cNvPr id="201" name="Rectangle 196"/>
            <p:cNvSpPr>
              <a:spLocks noChangeArrowheads="1"/>
            </p:cNvSpPr>
            <p:nvPr/>
          </p:nvSpPr>
          <p:spPr bwMode="auto">
            <a:xfrm>
              <a:off x="2736" y="3024"/>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O</a:t>
              </a:r>
            </a:p>
          </p:txBody>
        </p:sp>
        <p:sp>
          <p:nvSpPr>
            <p:cNvPr id="202" name="Rectangle 197"/>
            <p:cNvSpPr>
              <a:spLocks noChangeArrowheads="1"/>
            </p:cNvSpPr>
            <p:nvPr/>
          </p:nvSpPr>
          <p:spPr bwMode="auto">
            <a:xfrm>
              <a:off x="3120" y="3024"/>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Ó</a:t>
              </a:r>
            </a:p>
          </p:txBody>
        </p:sp>
        <p:sp>
          <p:nvSpPr>
            <p:cNvPr id="203" name="Rectangle 198"/>
            <p:cNvSpPr>
              <a:spLocks noChangeArrowheads="1"/>
            </p:cNvSpPr>
            <p:nvPr/>
          </p:nvSpPr>
          <p:spPr bwMode="auto">
            <a:xfrm>
              <a:off x="2352" y="3024"/>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a:t>
              </a:r>
            </a:p>
          </p:txBody>
        </p:sp>
      </p:grpSp>
      <p:sp>
        <p:nvSpPr>
          <p:cNvPr id="204" name="Rectangle 199"/>
          <p:cNvSpPr>
            <a:spLocks noChangeArrowheads="1"/>
          </p:cNvSpPr>
          <p:nvPr/>
        </p:nvSpPr>
        <p:spPr bwMode="auto">
          <a:xfrm>
            <a:off x="4882841" y="798512"/>
            <a:ext cx="5550517" cy="990600"/>
          </a:xfrm>
          <a:prstGeom prst="rect">
            <a:avLst/>
          </a:prstGeom>
          <a:solidFill>
            <a:srgbClr val="00FF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dirty="0">
                <a:solidFill>
                  <a:schemeClr val="bg1"/>
                </a:solidFill>
                <a:latin typeface="Times New Roman" panose="02020603050405020304" pitchFamily="18" charset="0"/>
                <a:cs typeface="Times New Roman" panose="02020603050405020304" pitchFamily="18" charset="0"/>
              </a:rPr>
              <a:t>4. </a:t>
            </a:r>
            <a:r>
              <a:rPr lang="en-US" altLang="en-US" sz="2400" dirty="0" err="1">
                <a:solidFill>
                  <a:schemeClr val="bg1"/>
                </a:solidFill>
                <a:latin typeface="Times New Roman" panose="02020603050405020304" pitchFamily="18" charset="0"/>
                <a:cs typeface="Times New Roman" panose="02020603050405020304" pitchFamily="18" charset="0"/>
              </a:rPr>
              <a:t>Có</a:t>
            </a:r>
            <a:r>
              <a:rPr lang="en-US" altLang="en-US" sz="2400" dirty="0">
                <a:solidFill>
                  <a:schemeClr val="bg1"/>
                </a:solidFill>
                <a:latin typeface="Times New Roman" panose="02020603050405020304" pitchFamily="18" charset="0"/>
                <a:cs typeface="Times New Roman" panose="02020603050405020304" pitchFamily="18" charset="0"/>
              </a:rPr>
              <a:t> 7 </a:t>
            </a:r>
            <a:r>
              <a:rPr lang="en-US" altLang="en-US" sz="2400" dirty="0" err="1">
                <a:solidFill>
                  <a:schemeClr val="bg1"/>
                </a:solidFill>
                <a:latin typeface="Times New Roman" panose="02020603050405020304" pitchFamily="18" charset="0"/>
                <a:cs typeface="Times New Roman" panose="02020603050405020304" pitchFamily="18" charset="0"/>
              </a:rPr>
              <a:t>chữ</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cái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Chiến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thắng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buộc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thực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dân</a:t>
            </a:r>
            <a:endParaRPr lang="en-US" altLang="en-US" sz="2400" dirty="0">
              <a:solidFill>
                <a:schemeClr val="bg1"/>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400" dirty="0">
                <a:solidFill>
                  <a:schemeClr val="bg1"/>
                </a:solidFill>
                <a:latin typeface="Times New Roman" panose="02020603050405020304" pitchFamily="18" charset="0"/>
                <a:cs typeface="Times New Roman" panose="02020603050405020304" pitchFamily="18" charset="0"/>
              </a:rPr>
              <a:t>Anh </a:t>
            </a:r>
            <a:r>
              <a:rPr lang="en-US" altLang="en-US" sz="2400" dirty="0" err="1">
                <a:solidFill>
                  <a:schemeClr val="bg1"/>
                </a:solidFill>
                <a:latin typeface="Times New Roman" panose="02020603050405020304" pitchFamily="18" charset="0"/>
                <a:cs typeface="Times New Roman" panose="02020603050405020304" pitchFamily="18" charset="0"/>
              </a:rPr>
              <a:t>phải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đầu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hàng</a:t>
            </a:r>
            <a:r>
              <a:rPr lang="en-US" altLang="en-US" sz="2400" dirty="0">
                <a:solidFill>
                  <a:schemeClr val="bg1"/>
                </a:solidFill>
                <a:latin typeface="Times New Roman" panose="02020603050405020304" pitchFamily="18" charset="0"/>
                <a:cs typeface="Times New Roman" panose="02020603050405020304" pitchFamily="18" charset="0"/>
              </a:rPr>
              <a:t>?</a:t>
            </a:r>
          </a:p>
        </p:txBody>
      </p:sp>
      <p:grpSp>
        <p:nvGrpSpPr>
          <p:cNvPr id="205" name="Group 200"/>
          <p:cNvGrpSpPr/>
          <p:nvPr/>
        </p:nvGrpSpPr>
        <p:grpSpPr bwMode="auto">
          <a:xfrm>
            <a:off x="5653088" y="4264025"/>
            <a:ext cx="3657600" cy="609600"/>
            <a:chOff x="2016" y="2400"/>
            <a:chExt cx="2304" cy="384"/>
          </a:xfrm>
        </p:grpSpPr>
        <p:sp>
          <p:nvSpPr>
            <p:cNvPr id="206" name="Rectangle 201"/>
            <p:cNvSpPr>
              <a:spLocks noChangeArrowheads="1"/>
            </p:cNvSpPr>
            <p:nvPr/>
          </p:nvSpPr>
          <p:spPr bwMode="auto">
            <a:xfrm>
              <a:off x="3936" y="240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a:t>
              </a:r>
            </a:p>
          </p:txBody>
        </p:sp>
        <p:sp>
          <p:nvSpPr>
            <p:cNvPr id="207" name="Rectangle 202"/>
            <p:cNvSpPr>
              <a:spLocks noChangeArrowheads="1"/>
            </p:cNvSpPr>
            <p:nvPr/>
          </p:nvSpPr>
          <p:spPr bwMode="auto">
            <a:xfrm>
              <a:off x="3552" y="240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a:t>
              </a:r>
            </a:p>
          </p:txBody>
        </p:sp>
        <p:sp>
          <p:nvSpPr>
            <p:cNvPr id="208" name="Rectangle 203"/>
            <p:cNvSpPr>
              <a:spLocks noChangeArrowheads="1"/>
            </p:cNvSpPr>
            <p:nvPr/>
          </p:nvSpPr>
          <p:spPr bwMode="auto">
            <a:xfrm>
              <a:off x="3168" y="240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X</a:t>
              </a:r>
            </a:p>
          </p:txBody>
        </p:sp>
        <p:sp>
          <p:nvSpPr>
            <p:cNvPr id="209" name="Rectangle 204"/>
            <p:cNvSpPr>
              <a:spLocks noChangeArrowheads="1"/>
            </p:cNvSpPr>
            <p:nvPr/>
          </p:nvSpPr>
          <p:spPr bwMode="auto">
            <a:xfrm>
              <a:off x="2784" y="240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t>
              </a:r>
            </a:p>
          </p:txBody>
        </p:sp>
        <p:sp>
          <p:nvSpPr>
            <p:cNvPr id="210" name="Rectangle 205"/>
            <p:cNvSpPr>
              <a:spLocks noChangeArrowheads="1"/>
            </p:cNvSpPr>
            <p:nvPr/>
          </p:nvSpPr>
          <p:spPr bwMode="auto">
            <a:xfrm>
              <a:off x="2400" y="240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É</a:t>
              </a:r>
            </a:p>
          </p:txBody>
        </p:sp>
        <p:sp>
          <p:nvSpPr>
            <p:cNvPr id="211" name="Rectangle 206"/>
            <p:cNvSpPr>
              <a:spLocks noChangeArrowheads="1"/>
            </p:cNvSpPr>
            <p:nvPr/>
          </p:nvSpPr>
          <p:spPr bwMode="auto">
            <a:xfrm>
              <a:off x="2016" y="2400"/>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a:t>
              </a:r>
            </a:p>
          </p:txBody>
        </p:sp>
      </p:grpSp>
      <p:sp>
        <p:nvSpPr>
          <p:cNvPr id="212" name="Rectangle 207"/>
          <p:cNvSpPr>
            <a:spLocks noChangeArrowheads="1"/>
          </p:cNvSpPr>
          <p:nvPr/>
        </p:nvSpPr>
        <p:spPr bwMode="auto">
          <a:xfrm>
            <a:off x="4838700" y="804862"/>
            <a:ext cx="5638800" cy="990600"/>
          </a:xfrm>
          <a:prstGeom prst="rect">
            <a:avLst/>
          </a:prstGeom>
          <a:solidFill>
            <a:srgbClr val="FF00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bg1"/>
                </a:solidFill>
                <a:latin typeface="Times New Roman" panose="02020603050405020304" pitchFamily="18" charset="0"/>
                <a:cs typeface="Times New Roman" panose="02020603050405020304" pitchFamily="18" charset="0"/>
              </a:rPr>
              <a:t>5. </a:t>
            </a:r>
            <a:r>
              <a:rPr lang="en-US" altLang="en-US" sz="2400" dirty="0" err="1">
                <a:solidFill>
                  <a:schemeClr val="bg1"/>
                </a:solidFill>
                <a:latin typeface="Times New Roman" panose="02020603050405020304" pitchFamily="18" charset="0"/>
                <a:cs typeface="Times New Roman" panose="02020603050405020304" pitchFamily="18" charset="0"/>
              </a:rPr>
              <a:t>Có</a:t>
            </a:r>
            <a:r>
              <a:rPr lang="en-US" altLang="en-US" sz="2400" dirty="0">
                <a:solidFill>
                  <a:schemeClr val="bg1"/>
                </a:solidFill>
                <a:latin typeface="Times New Roman" panose="02020603050405020304" pitchFamily="18" charset="0"/>
                <a:cs typeface="Times New Roman" panose="02020603050405020304" pitchFamily="18" charset="0"/>
              </a:rPr>
              <a:t> 6 </a:t>
            </a:r>
            <a:r>
              <a:rPr lang="en-US" altLang="en-US" sz="2400" dirty="0" err="1">
                <a:solidFill>
                  <a:schemeClr val="bg1"/>
                </a:solidFill>
                <a:latin typeface="Times New Roman" panose="02020603050405020304" pitchFamily="18" charset="0"/>
                <a:cs typeface="Times New Roman" panose="02020603050405020304" pitchFamily="18" charset="0"/>
              </a:rPr>
              <a:t>chữ</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cái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Hoà</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ước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công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nhận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nền</a:t>
            </a:r>
            <a:r>
              <a:rPr lang="en-US" altLang="en-US" sz="2400" dirty="0">
                <a:solidFill>
                  <a:schemeClr val="bg1"/>
                </a:solidFill>
                <a:latin typeface="Times New Roman" panose="02020603050405020304" pitchFamily="18" charset="0"/>
                <a:cs typeface="Times New Roman" panose="02020603050405020304" pitchFamily="18" charset="0"/>
              </a:rPr>
              <a:t> </a:t>
            </a:r>
            <a:endParaRPr lang="vi-VN" altLang="en-US" sz="2400"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400" dirty="0" err="1">
                <a:solidFill>
                  <a:schemeClr val="bg1"/>
                </a:solidFill>
                <a:latin typeface="Times New Roman" panose="02020603050405020304" pitchFamily="18" charset="0"/>
                <a:cs typeface="Times New Roman" panose="02020603050405020304" pitchFamily="18" charset="0"/>
              </a:rPr>
              <a:t>độc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lập</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của</a:t>
            </a:r>
            <a:r>
              <a:rPr lang="en-US" altLang="en-US" sz="2400" dirty="0">
                <a:solidFill>
                  <a:schemeClr val="bg1"/>
                </a:solidFill>
                <a:latin typeface="Times New Roman" panose="02020603050405020304" pitchFamily="18" charset="0"/>
                <a:cs typeface="Times New Roman" panose="02020603050405020304" pitchFamily="18" charset="0"/>
              </a:rPr>
              <a:t> 13 </a:t>
            </a:r>
            <a:r>
              <a:rPr lang="en-US" altLang="en-US" sz="2400" dirty="0" err="1">
                <a:solidFill>
                  <a:schemeClr val="bg1"/>
                </a:solidFill>
                <a:latin typeface="Times New Roman" panose="02020603050405020304" pitchFamily="18" charset="0"/>
                <a:cs typeface="Times New Roman" panose="02020603050405020304" pitchFamily="18" charset="0"/>
              </a:rPr>
              <a:t>thuộc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địa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được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ký</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kết</a:t>
            </a:r>
            <a:r>
              <a:rPr lang="vi-VN"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ở </a:t>
            </a:r>
            <a:r>
              <a:rPr lang="en-US" altLang="en-US" sz="2400" dirty="0" err="1">
                <a:solidFill>
                  <a:schemeClr val="bg1"/>
                </a:solidFill>
                <a:latin typeface="Times New Roman" panose="02020603050405020304" pitchFamily="18" charset="0"/>
                <a:cs typeface="Times New Roman" panose="02020603050405020304" pitchFamily="18" charset="0"/>
              </a:rPr>
              <a:t>đâu</a:t>
            </a:r>
            <a:r>
              <a:rPr lang="en-US" altLang="en-US" sz="2400" dirty="0">
                <a:solidFill>
                  <a:schemeClr val="bg1"/>
                </a:solidFill>
                <a:latin typeface="Times New Roman" panose="02020603050405020304" pitchFamily="18" charset="0"/>
                <a:cs typeface="Times New Roman" panose="02020603050405020304" pitchFamily="18" charset="0"/>
              </a:rPr>
              <a:t>?</a:t>
            </a:r>
          </a:p>
        </p:txBody>
      </p:sp>
      <p:sp>
        <p:nvSpPr>
          <p:cNvPr id="213" name="Rectangle 208"/>
          <p:cNvSpPr>
            <a:spLocks noChangeArrowheads="1"/>
          </p:cNvSpPr>
          <p:nvPr/>
        </p:nvSpPr>
        <p:spPr bwMode="auto">
          <a:xfrm>
            <a:off x="4819650" y="814387"/>
            <a:ext cx="5334000" cy="990600"/>
          </a:xfrm>
          <a:prstGeom prst="rect">
            <a:avLst/>
          </a:prstGeom>
          <a:solidFill>
            <a:srgbClr val="0066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dirty="0">
                <a:solidFill>
                  <a:schemeClr val="bg1"/>
                </a:solidFill>
                <a:latin typeface="Times New Roman" panose="02020603050405020304" pitchFamily="18" charset="0"/>
                <a:cs typeface="Times New Roman" panose="02020603050405020304" pitchFamily="18" charset="0"/>
              </a:rPr>
              <a:t>6. </a:t>
            </a:r>
            <a:r>
              <a:rPr lang="en-US" altLang="en-US" sz="2400" dirty="0" err="1">
                <a:solidFill>
                  <a:schemeClr val="bg1"/>
                </a:solidFill>
                <a:latin typeface="Times New Roman" panose="02020603050405020304" pitchFamily="18" charset="0"/>
                <a:cs typeface="Times New Roman" panose="02020603050405020304" pitchFamily="18" charset="0"/>
              </a:rPr>
              <a:t>Có</a:t>
            </a:r>
            <a:r>
              <a:rPr lang="en-US" altLang="en-US" sz="2400" dirty="0">
                <a:solidFill>
                  <a:schemeClr val="bg1"/>
                </a:solidFill>
                <a:latin typeface="Times New Roman" panose="02020603050405020304" pitchFamily="18" charset="0"/>
                <a:cs typeface="Times New Roman" panose="02020603050405020304" pitchFamily="18" charset="0"/>
              </a:rPr>
              <a:t> 8 </a:t>
            </a:r>
            <a:r>
              <a:rPr lang="en-US" altLang="en-US" sz="2400" dirty="0" err="1">
                <a:solidFill>
                  <a:schemeClr val="bg1"/>
                </a:solidFill>
                <a:latin typeface="Times New Roman" panose="02020603050405020304" pitchFamily="18" charset="0"/>
                <a:cs typeface="Times New Roman" panose="02020603050405020304" pitchFamily="18" charset="0"/>
              </a:rPr>
              <a:t>chữ</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cái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Chiến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thắng</a:t>
            </a:r>
            <a:r>
              <a:rPr lang="en-US" altLang="en-US" sz="2400" dirty="0">
                <a:solidFill>
                  <a:schemeClr val="bg1"/>
                </a:solidFill>
                <a:latin typeface="Times New Roman" panose="02020603050405020304" pitchFamily="18" charset="0"/>
                <a:cs typeface="Times New Roman" panose="02020603050405020304" pitchFamily="18" charset="0"/>
              </a:rPr>
              <a:t> ở </a:t>
            </a:r>
            <a:r>
              <a:rPr lang="en-US" altLang="en-US" sz="2400" dirty="0" err="1">
                <a:solidFill>
                  <a:schemeClr val="bg1"/>
                </a:solidFill>
                <a:latin typeface="Times New Roman" panose="02020603050405020304" pitchFamily="18" charset="0"/>
                <a:cs typeface="Times New Roman" panose="02020603050405020304" pitchFamily="18" charset="0"/>
              </a:rPr>
              <a:t>nơi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này</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đã</a:t>
            </a:r>
            <a:endParaRPr lang="en-US" altLang="en-US" sz="2400" dirty="0">
              <a:solidFill>
                <a:schemeClr val="bg1"/>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400" dirty="0" err="1">
                <a:solidFill>
                  <a:schemeClr val="bg1"/>
                </a:solidFill>
                <a:latin typeface="Times New Roman" panose="02020603050405020304" pitchFamily="18" charset="0"/>
                <a:cs typeface="Times New Roman" panose="02020603050405020304" pitchFamily="18" charset="0"/>
              </a:rPr>
              <a:t>tạo</a:t>
            </a:r>
            <a:r>
              <a:rPr lang="en-US" altLang="en-US" sz="2400" dirty="0">
                <a:solidFill>
                  <a:schemeClr val="bg1"/>
                </a:solidFill>
                <a:latin typeface="Times New Roman" panose="02020603050405020304" pitchFamily="18" charset="0"/>
                <a:cs typeface="Times New Roman" panose="02020603050405020304" pitchFamily="18" charset="0"/>
              </a:rPr>
              <a:t> ra </a:t>
            </a:r>
            <a:r>
              <a:rPr lang="en-US" altLang="en-US" sz="2400" dirty="0" err="1">
                <a:solidFill>
                  <a:schemeClr val="bg1"/>
                </a:solidFill>
                <a:latin typeface="Times New Roman" panose="02020603050405020304" pitchFamily="18" charset="0"/>
                <a:cs typeface="Times New Roman" panose="02020603050405020304" pitchFamily="18" charset="0"/>
              </a:rPr>
              <a:t>bước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ngoặt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của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cuộc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chiến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tranh</a:t>
            </a:r>
            <a:r>
              <a:rPr lang="en-US" altLang="en-US" sz="2400" dirty="0">
                <a:solidFill>
                  <a:schemeClr val="bg1"/>
                </a:solidFill>
                <a:latin typeface="Times New Roman" panose="02020603050405020304" pitchFamily="18" charset="0"/>
                <a:cs typeface="Times New Roman" panose="02020603050405020304" pitchFamily="18" charset="0"/>
              </a:rPr>
              <a:t>?</a:t>
            </a:r>
          </a:p>
        </p:txBody>
      </p:sp>
      <p:grpSp>
        <p:nvGrpSpPr>
          <p:cNvPr id="214" name="Group 209"/>
          <p:cNvGrpSpPr/>
          <p:nvPr/>
        </p:nvGrpSpPr>
        <p:grpSpPr bwMode="auto">
          <a:xfrm>
            <a:off x="5043488" y="4876800"/>
            <a:ext cx="4876800" cy="609600"/>
            <a:chOff x="1392" y="2976"/>
            <a:chExt cx="3072" cy="384"/>
          </a:xfrm>
        </p:grpSpPr>
        <p:sp>
          <p:nvSpPr>
            <p:cNvPr id="215" name="Rectangle 210"/>
            <p:cNvSpPr>
              <a:spLocks noChangeArrowheads="1"/>
            </p:cNvSpPr>
            <p:nvPr/>
          </p:nvSpPr>
          <p:spPr bwMode="auto">
            <a:xfrm>
              <a:off x="4080" y="297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a:t>
              </a:r>
            </a:p>
          </p:txBody>
        </p:sp>
        <p:sp>
          <p:nvSpPr>
            <p:cNvPr id="216" name="Rectangle 211"/>
            <p:cNvSpPr>
              <a:spLocks noChangeArrowheads="1"/>
            </p:cNvSpPr>
            <p:nvPr/>
          </p:nvSpPr>
          <p:spPr bwMode="auto">
            <a:xfrm>
              <a:off x="3696" y="297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a:t>
              </a:r>
            </a:p>
          </p:txBody>
        </p:sp>
        <p:sp>
          <p:nvSpPr>
            <p:cNvPr id="217" name="Rectangle 212"/>
            <p:cNvSpPr>
              <a:spLocks noChangeArrowheads="1"/>
            </p:cNvSpPr>
            <p:nvPr/>
          </p:nvSpPr>
          <p:spPr bwMode="auto">
            <a:xfrm>
              <a:off x="3312" y="297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Ô</a:t>
              </a:r>
            </a:p>
          </p:txBody>
        </p:sp>
        <p:sp>
          <p:nvSpPr>
            <p:cNvPr id="218" name="Rectangle 213"/>
            <p:cNvSpPr>
              <a:spLocks noChangeArrowheads="1"/>
            </p:cNvSpPr>
            <p:nvPr/>
          </p:nvSpPr>
          <p:spPr bwMode="auto">
            <a:xfrm>
              <a:off x="2928" y="297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t>
              </a:r>
            </a:p>
          </p:txBody>
        </p:sp>
        <p:sp>
          <p:nvSpPr>
            <p:cNvPr id="219" name="Rectangle 214"/>
            <p:cNvSpPr>
              <a:spLocks noChangeArrowheads="1"/>
            </p:cNvSpPr>
            <p:nvPr/>
          </p:nvSpPr>
          <p:spPr bwMode="auto">
            <a:xfrm>
              <a:off x="2160" y="297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a:t>
              </a:r>
            </a:p>
          </p:txBody>
        </p:sp>
        <p:sp>
          <p:nvSpPr>
            <p:cNvPr id="220" name="Rectangle 215"/>
            <p:cNvSpPr>
              <a:spLocks noChangeArrowheads="1"/>
            </p:cNvSpPr>
            <p:nvPr/>
          </p:nvSpPr>
          <p:spPr bwMode="auto">
            <a:xfrm>
              <a:off x="2544" y="297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a:t>
              </a:r>
            </a:p>
          </p:txBody>
        </p:sp>
        <p:sp>
          <p:nvSpPr>
            <p:cNvPr id="221" name="Rectangle 216"/>
            <p:cNvSpPr>
              <a:spLocks noChangeArrowheads="1"/>
            </p:cNvSpPr>
            <p:nvPr/>
          </p:nvSpPr>
          <p:spPr bwMode="auto">
            <a:xfrm>
              <a:off x="1392" y="297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X</a:t>
              </a:r>
            </a:p>
          </p:txBody>
        </p:sp>
        <p:sp>
          <p:nvSpPr>
            <p:cNvPr id="222" name="Rectangle 217"/>
            <p:cNvSpPr>
              <a:spLocks noChangeArrowheads="1"/>
            </p:cNvSpPr>
            <p:nvPr/>
          </p:nvSpPr>
          <p:spPr bwMode="auto">
            <a:xfrm>
              <a:off x="1776" y="2976"/>
              <a:ext cx="384" cy="384"/>
            </a:xfrm>
            <a:prstGeom prst="rect">
              <a:avLst/>
            </a:prstGeom>
            <a:gradFill rotWithShape="1">
              <a:gsLst>
                <a:gs pos="0">
                  <a:schemeClr val="bg1"/>
                </a:gs>
                <a:gs pos="100000">
                  <a:srgbClr val="FFFF99"/>
                </a:gs>
              </a:gsLst>
              <a:path path="shape">
                <a:fillToRect l="50000" t="50000" r="50000" b="50000"/>
              </a:path>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400">
                  <a:solidFill>
                    <a:srgbClr val="99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a:t>
              </a:r>
            </a:p>
          </p:txBody>
        </p:sp>
      </p:grpSp>
      <p:sp>
        <p:nvSpPr>
          <p:cNvPr id="223" name="Rectangle 218"/>
          <p:cNvSpPr>
            <a:spLocks noChangeArrowheads="1"/>
          </p:cNvSpPr>
          <p:nvPr/>
        </p:nvSpPr>
        <p:spPr bwMode="auto">
          <a:xfrm>
            <a:off x="4798219" y="814387"/>
            <a:ext cx="5626600" cy="990600"/>
          </a:xfrm>
          <a:prstGeom prst="rect">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dirty="0">
                <a:solidFill>
                  <a:schemeClr val="bg1"/>
                </a:solidFill>
                <a:latin typeface="Times New Roman" panose="02020603050405020304" pitchFamily="18" charset="0"/>
                <a:cs typeface="Times New Roman" panose="02020603050405020304" pitchFamily="18" charset="0"/>
              </a:rPr>
              <a:t>Ô </a:t>
            </a:r>
            <a:r>
              <a:rPr lang="en-US" altLang="en-US" sz="2400" dirty="0" err="1">
                <a:solidFill>
                  <a:schemeClr val="bg1"/>
                </a:solidFill>
                <a:latin typeface="Times New Roman" panose="02020603050405020304" pitchFamily="18" charset="0"/>
                <a:cs typeface="Times New Roman" panose="02020603050405020304" pitchFamily="18" charset="0"/>
              </a:rPr>
              <a:t>chữ</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bí</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mật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Có</a:t>
            </a:r>
            <a:r>
              <a:rPr lang="en-US" altLang="en-US" sz="2400" dirty="0">
                <a:solidFill>
                  <a:schemeClr val="bg1"/>
                </a:solidFill>
                <a:latin typeface="Times New Roman" panose="02020603050405020304" pitchFamily="18" charset="0"/>
                <a:cs typeface="Times New Roman" panose="02020603050405020304" pitchFamily="18" charset="0"/>
              </a:rPr>
              <a:t> 9 </a:t>
            </a:r>
            <a:r>
              <a:rPr lang="en-US" altLang="en-US" sz="2400" dirty="0" err="1">
                <a:solidFill>
                  <a:schemeClr val="bg1"/>
                </a:solidFill>
                <a:latin typeface="Times New Roman" panose="02020603050405020304" pitchFamily="18" charset="0"/>
                <a:cs typeface="Times New Roman" panose="02020603050405020304" pitchFamily="18" charset="0"/>
              </a:rPr>
              <a:t>chữ</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cái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Ông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là</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người</a:t>
            </a:r>
            <a:endParaRPr lang="en-US" altLang="en-US" sz="2400" dirty="0">
              <a:solidFill>
                <a:schemeClr val="bg1"/>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đã</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làm</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tổng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chỉ</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huy</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Quân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đội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thuộc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địa</a:t>
            </a:r>
            <a:r>
              <a:rPr lang="en-US" altLang="en-US" sz="240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up)">
                                      <p:cBhvr>
                                        <p:cTn id="13" dur="500"/>
                                        <p:tgtEl>
                                          <p:spTgt spid="40"/>
                                        </p:tgtEl>
                                      </p:cBhvr>
                                    </p:animEffect>
                                  </p:childTnLst>
                                </p:cTn>
                              </p:par>
                            </p:childTnLst>
                          </p:cTn>
                        </p:par>
                        <p:par>
                          <p:cTn id="14" fill="hold">
                            <p:stCondLst>
                              <p:cond delay="1000"/>
                            </p:stCondLst>
                            <p:childTnLst>
                              <p:par>
                                <p:cTn id="15" presetID="22" presetClass="exit" presetSubtype="4" fill="hold" nodeType="afterEffect">
                                  <p:stCondLst>
                                    <p:cond delay="0"/>
                                  </p:stCondLst>
                                  <p:childTnLst>
                                    <p:animEffect transition="out" filter="wipe(down)">
                                      <p:cBhvr>
                                        <p:cTn id="16" dur="500"/>
                                        <p:tgtEl>
                                          <p:spTgt spid="40"/>
                                        </p:tgtEl>
                                      </p:cBhvr>
                                    </p:animEffect>
                                    <p:set>
                                      <p:cBhvr>
                                        <p:cTn id="17" dur="1" fill="hold">
                                          <p:stCondLst>
                                            <p:cond delay="499"/>
                                          </p:stCondLst>
                                        </p:cTn>
                                        <p:tgtEl>
                                          <p:spTgt spid="40"/>
                                        </p:tgtEl>
                                        <p:attrNameLst>
                                          <p:attrName>style.visibility</p:attrName>
                                        </p:attrNameLst>
                                      </p:cBhvr>
                                      <p:to>
                                        <p:strVal val="hidden"/>
                                      </p:to>
                                    </p:se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84"/>
                                        </p:tgtEl>
                                        <p:attrNameLst>
                                          <p:attrName>style.visibility</p:attrName>
                                        </p:attrNameLst>
                                      </p:cBhvr>
                                      <p:to>
                                        <p:strVal val="visible"/>
                                      </p:to>
                                    </p:set>
                                    <p:anim calcmode="lin" valueType="num">
                                      <p:cBhvr>
                                        <p:cTn id="27" dur="500" fill="hold"/>
                                        <p:tgtEl>
                                          <p:spTgt spid="84"/>
                                        </p:tgtEl>
                                        <p:attrNameLst>
                                          <p:attrName>ppt_w</p:attrName>
                                        </p:attrNameLst>
                                      </p:cBhvr>
                                      <p:tavLst>
                                        <p:tav tm="0">
                                          <p:val>
                                            <p:fltVal val="0"/>
                                          </p:val>
                                        </p:tav>
                                        <p:tav tm="100000">
                                          <p:val>
                                            <p:strVal val="#ppt_w"/>
                                          </p:val>
                                        </p:tav>
                                      </p:tavLst>
                                    </p:anim>
                                    <p:anim calcmode="lin" valueType="num">
                                      <p:cBhvr>
                                        <p:cTn id="28" dur="500" fill="hold"/>
                                        <p:tgtEl>
                                          <p:spTgt spid="84"/>
                                        </p:tgtEl>
                                        <p:attrNameLst>
                                          <p:attrName>ppt_h</p:attrName>
                                        </p:attrNameLst>
                                      </p:cBhvr>
                                      <p:tavLst>
                                        <p:tav tm="0">
                                          <p:val>
                                            <p:fltVal val="0"/>
                                          </p:val>
                                        </p:tav>
                                        <p:tav tm="100000">
                                          <p:val>
                                            <p:strVal val="#ppt_h"/>
                                          </p:val>
                                        </p:tav>
                                      </p:tavLst>
                                    </p:anim>
                                    <p:animEffect transition="in" filter="fade">
                                      <p:cBhvr>
                                        <p:cTn id="29" dur="500"/>
                                        <p:tgtEl>
                                          <p:spTgt spid="84"/>
                                        </p:tgtEl>
                                      </p:cBhvr>
                                    </p:animEffect>
                                  </p:childTnLst>
                                </p:cTn>
                              </p:par>
                            </p:childTnLst>
                          </p:cTn>
                        </p:par>
                        <p:par>
                          <p:cTn id="30" fill="hold">
                            <p:stCondLst>
                              <p:cond delay="2500"/>
                            </p:stCondLst>
                            <p:childTnLst>
                              <p:par>
                                <p:cTn id="31" presetID="4" presetClass="entr" presetSubtype="16"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box(in)">
                                      <p:cBhvr>
                                        <p:cTn id="33" dur="500"/>
                                        <p:tgtEl>
                                          <p:spTgt spid="76"/>
                                        </p:tgtEl>
                                      </p:cBhvr>
                                    </p:animEffect>
                                  </p:childTnLst>
                                </p:cTn>
                              </p:par>
                            </p:childTnLst>
                          </p:cTn>
                        </p:par>
                        <p:par>
                          <p:cTn id="34" fill="hold">
                            <p:stCondLst>
                              <p:cond delay="3000"/>
                            </p:stCondLst>
                            <p:childTnLst>
                              <p:par>
                                <p:cTn id="35" presetID="4" presetClass="entr" presetSubtype="16" fill="hold" grpId="0" nodeType="after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box(in)">
                                      <p:cBhvr>
                                        <p:cTn id="37" dur="500"/>
                                        <p:tgtEl>
                                          <p:spTgt spid="77"/>
                                        </p:tgtEl>
                                      </p:cBhvr>
                                    </p:animEffect>
                                  </p:childTnLst>
                                </p:cTn>
                              </p:par>
                            </p:childTnLst>
                          </p:cTn>
                        </p:par>
                        <p:par>
                          <p:cTn id="38" fill="hold">
                            <p:stCondLst>
                              <p:cond delay="3500"/>
                            </p:stCondLst>
                            <p:childTnLst>
                              <p:par>
                                <p:cTn id="39" presetID="4"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box(in)">
                                      <p:cBhvr>
                                        <p:cTn id="41" dur="500"/>
                                        <p:tgtEl>
                                          <p:spTgt spid="78"/>
                                        </p:tgtEl>
                                      </p:cBhvr>
                                    </p:animEffect>
                                  </p:childTnLst>
                                </p:cTn>
                              </p:par>
                            </p:childTnLst>
                          </p:cTn>
                        </p:par>
                        <p:par>
                          <p:cTn id="42" fill="hold">
                            <p:stCondLst>
                              <p:cond delay="4000"/>
                            </p:stCondLst>
                            <p:childTnLst>
                              <p:par>
                                <p:cTn id="43" presetID="4" presetClass="entr" presetSubtype="16"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ox(in)">
                                      <p:cBhvr>
                                        <p:cTn id="45" dur="500"/>
                                        <p:tgtEl>
                                          <p:spTgt spid="79"/>
                                        </p:tgtEl>
                                      </p:cBhvr>
                                    </p:animEffect>
                                  </p:childTnLst>
                                </p:cTn>
                              </p:par>
                            </p:childTnLst>
                          </p:cTn>
                        </p:par>
                        <p:par>
                          <p:cTn id="46" fill="hold">
                            <p:stCondLst>
                              <p:cond delay="4500"/>
                            </p:stCondLst>
                            <p:childTnLst>
                              <p:par>
                                <p:cTn id="47" presetID="4" presetClass="entr" presetSubtype="16" fill="hold" grpId="0"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box(in)">
                                      <p:cBhvr>
                                        <p:cTn id="49" dur="500"/>
                                        <p:tgtEl>
                                          <p:spTgt spid="80"/>
                                        </p:tgtEl>
                                      </p:cBhvr>
                                    </p:animEffect>
                                  </p:childTnLst>
                                </p:cTn>
                              </p:par>
                            </p:childTnLst>
                          </p:cTn>
                        </p:par>
                        <p:par>
                          <p:cTn id="50" fill="hold">
                            <p:stCondLst>
                              <p:cond delay="5000"/>
                            </p:stCondLst>
                            <p:childTnLst>
                              <p:par>
                                <p:cTn id="51" presetID="4" presetClass="entr" presetSubtype="16" fill="hold" grpId="0" nodeType="after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box(in)">
                                      <p:cBhvr>
                                        <p:cTn id="53" dur="500"/>
                                        <p:tgtEl>
                                          <p:spTgt spid="81"/>
                                        </p:tgtEl>
                                      </p:cBhvr>
                                    </p:animEffect>
                                  </p:childTnLst>
                                </p:cTn>
                              </p:par>
                            </p:childTnLst>
                          </p:cTn>
                        </p:par>
                        <p:par>
                          <p:cTn id="54" fill="hold">
                            <p:stCondLst>
                              <p:cond delay="5500"/>
                            </p:stCondLst>
                            <p:childTnLst>
                              <p:par>
                                <p:cTn id="55" presetID="4" presetClass="entr" presetSubtype="16" fill="hold" grpId="0" nodeType="after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box(in)">
                                      <p:cBhvr>
                                        <p:cTn id="57" dur="500"/>
                                        <p:tgtEl>
                                          <p:spTgt spid="82"/>
                                        </p:tgtEl>
                                      </p:cBhvr>
                                    </p:animEffect>
                                  </p:childTnLst>
                                </p:cTn>
                              </p:par>
                            </p:childTnLst>
                          </p:cTn>
                        </p:par>
                        <p:par>
                          <p:cTn id="58" fill="hold">
                            <p:stCondLst>
                              <p:cond delay="6000"/>
                            </p:stCondLst>
                            <p:childTnLst>
                              <p:par>
                                <p:cTn id="59" presetID="4" presetClass="entr" presetSubtype="16" fill="hold" nodeType="afterEffect">
                                  <p:stCondLst>
                                    <p:cond delay="0"/>
                                  </p:stCondLst>
                                  <p:childTnLst>
                                    <p:set>
                                      <p:cBhvr>
                                        <p:cTn id="60" dur="1" fill="hold">
                                          <p:stCondLst>
                                            <p:cond delay="0"/>
                                          </p:stCondLst>
                                        </p:cTn>
                                        <p:tgtEl>
                                          <p:spTgt spid="141"/>
                                        </p:tgtEl>
                                        <p:attrNameLst>
                                          <p:attrName>style.visibility</p:attrName>
                                        </p:attrNameLst>
                                      </p:cBhvr>
                                      <p:to>
                                        <p:strVal val="visible"/>
                                      </p:to>
                                    </p:set>
                                    <p:animEffect transition="in" filter="box(in)">
                                      <p:cBhvr>
                                        <p:cTn id="61" dur="500"/>
                                        <p:tgtEl>
                                          <p:spTgt spid="141"/>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182"/>
                                        </p:tgtEl>
                                        <p:attrNameLst>
                                          <p:attrName>style.visibility</p:attrName>
                                        </p:attrNameLst>
                                      </p:cBhvr>
                                      <p:to>
                                        <p:strVal val="visible"/>
                                      </p:to>
                                    </p:set>
                                    <p:animEffect transition="in" filter="box(in)">
                                      <p:cBhvr>
                                        <p:cTn id="66" dur="500"/>
                                        <p:tgtEl>
                                          <p:spTgt spid="182"/>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xit" presetSubtype="16" fill="hold" grpId="1" nodeType="clickEffect">
                                  <p:stCondLst>
                                    <p:cond delay="0"/>
                                  </p:stCondLst>
                                  <p:childTnLst>
                                    <p:animEffect transition="out" filter="box(in)">
                                      <p:cBhvr>
                                        <p:cTn id="70" dur="500"/>
                                        <p:tgtEl>
                                          <p:spTgt spid="182"/>
                                        </p:tgtEl>
                                      </p:cBhvr>
                                    </p:animEffect>
                                    <p:set>
                                      <p:cBhvr>
                                        <p:cTn id="71" dur="1" fill="hold">
                                          <p:stCondLst>
                                            <p:cond delay="499"/>
                                          </p:stCondLst>
                                        </p:cTn>
                                        <p:tgtEl>
                                          <p:spTgt spid="18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nodeType="clickEffect">
                                  <p:stCondLst>
                                    <p:cond delay="0"/>
                                  </p:stCondLst>
                                  <p:childTnLst>
                                    <p:set>
                                      <p:cBhvr>
                                        <p:cTn id="75" dur="1" fill="hold">
                                          <p:stCondLst>
                                            <p:cond delay="0"/>
                                          </p:stCondLst>
                                        </p:cTn>
                                        <p:tgtEl>
                                          <p:spTgt spid="172"/>
                                        </p:tgtEl>
                                        <p:attrNameLst>
                                          <p:attrName>style.visibility</p:attrName>
                                        </p:attrNameLst>
                                      </p:cBhvr>
                                      <p:to>
                                        <p:strVal val="visible"/>
                                      </p:to>
                                    </p:set>
                                    <p:animEffect transition="in" filter="box(in)">
                                      <p:cBhvr>
                                        <p:cTn id="76"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76"/>
                    </p:tgtEl>
                  </p:cond>
                </p:stCondLst>
                <p:endSync evt="end" delay="0">
                  <p:rtn val="all"/>
                </p:endSync>
                <p:childTnLst>
                  <p:par>
                    <p:cTn id="78" fill="hold">
                      <p:stCondLst>
                        <p:cond delay="0"/>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151"/>
                                        </p:tgtEl>
                                        <p:attrNameLst>
                                          <p:attrName>style.visibility</p:attrName>
                                        </p:attrNameLst>
                                      </p:cBhvr>
                                      <p:to>
                                        <p:strVal val="visible"/>
                                      </p:to>
                                    </p:set>
                                    <p:animEffect transition="in" filter="box(in)">
                                      <p:cBhvr>
                                        <p:cTn id="82" dur="500"/>
                                        <p:tgtEl>
                                          <p:spTgt spid="151"/>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xit" presetSubtype="16" fill="hold" grpId="1" nodeType="clickEffect">
                                  <p:stCondLst>
                                    <p:cond delay="0"/>
                                  </p:stCondLst>
                                  <p:childTnLst>
                                    <p:animEffect transition="out" filter="box(in)">
                                      <p:cBhvr>
                                        <p:cTn id="86" dur="500"/>
                                        <p:tgtEl>
                                          <p:spTgt spid="151"/>
                                        </p:tgtEl>
                                      </p:cBhvr>
                                    </p:animEffect>
                                    <p:set>
                                      <p:cBhvr>
                                        <p:cTn id="87" dur="1" fill="hold">
                                          <p:stCondLst>
                                            <p:cond delay="499"/>
                                          </p:stCondLst>
                                        </p:cTn>
                                        <p:tgtEl>
                                          <p:spTgt spid="15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162"/>
                                        </p:tgtEl>
                                        <p:attrNameLst>
                                          <p:attrName>style.visibility</p:attrName>
                                        </p:attrNameLst>
                                      </p:cBhvr>
                                      <p:to>
                                        <p:strVal val="visible"/>
                                      </p:to>
                                    </p:set>
                                    <p:animEffect transition="in" filter="box(in)">
                                      <p:cBhvr>
                                        <p:cTn id="92" dur="500"/>
                                        <p:tgtEl>
                                          <p:spTgt spid="162"/>
                                        </p:tgtEl>
                                      </p:cBhvr>
                                    </p:animEffect>
                                  </p:childTnLst>
                                </p:cTn>
                              </p:par>
                            </p:childTnLst>
                          </p:cTn>
                        </p:par>
                      </p:childTnLst>
                    </p:cTn>
                  </p:par>
                </p:childTnLst>
              </p:cTn>
              <p:nextCondLst>
                <p:cond evt="onClick" delay="0">
                  <p:tgtEl>
                    <p:spTgt spid="76"/>
                  </p:tgtEl>
                </p:cond>
              </p:nextCondLst>
            </p:seq>
            <p:seq concurrent="1" nextAc="seek">
              <p:cTn id="93" restart="whenNotActive" fill="hold" evtFilter="cancelBubble" nodeType="interactiveSeq">
                <p:stCondLst>
                  <p:cond evt="onClick" delay="0">
                    <p:tgtEl>
                      <p:spTgt spid="79"/>
                    </p:tgtEl>
                  </p:cond>
                </p:stCondLst>
                <p:endSync evt="end" delay="0">
                  <p:rtn val="all"/>
                </p:endSync>
                <p:childTnLst>
                  <p:par>
                    <p:cTn id="94" fill="hold">
                      <p:stCondLst>
                        <p:cond delay="0"/>
                      </p:stCondLst>
                      <p:childTnLst>
                        <p:par>
                          <p:cTn id="95" fill="hold">
                            <p:stCondLst>
                              <p:cond delay="0"/>
                            </p:stCondLst>
                            <p:childTnLst>
                              <p:par>
                                <p:cTn id="96" presetID="4" presetClass="entr" presetSubtype="16" fill="hold" grpId="0" nodeType="clickEffect">
                                  <p:stCondLst>
                                    <p:cond delay="0"/>
                                  </p:stCondLst>
                                  <p:childTnLst>
                                    <p:set>
                                      <p:cBhvr>
                                        <p:cTn id="97" dur="1" fill="hold">
                                          <p:stCondLst>
                                            <p:cond delay="0"/>
                                          </p:stCondLst>
                                        </p:cTn>
                                        <p:tgtEl>
                                          <p:spTgt spid="204"/>
                                        </p:tgtEl>
                                        <p:attrNameLst>
                                          <p:attrName>style.visibility</p:attrName>
                                        </p:attrNameLst>
                                      </p:cBhvr>
                                      <p:to>
                                        <p:strVal val="visible"/>
                                      </p:to>
                                    </p:set>
                                    <p:animEffect transition="in" filter="box(in)">
                                      <p:cBhvr>
                                        <p:cTn id="98" dur="500"/>
                                        <p:tgtEl>
                                          <p:spTgt spid="204"/>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xit" presetSubtype="16" fill="hold" grpId="1" nodeType="clickEffect">
                                  <p:stCondLst>
                                    <p:cond delay="0"/>
                                  </p:stCondLst>
                                  <p:childTnLst>
                                    <p:animEffect transition="out" filter="box(in)">
                                      <p:cBhvr>
                                        <p:cTn id="102" dur="500"/>
                                        <p:tgtEl>
                                          <p:spTgt spid="204"/>
                                        </p:tgtEl>
                                      </p:cBhvr>
                                    </p:animEffect>
                                    <p:set>
                                      <p:cBhvr>
                                        <p:cTn id="103" dur="1" fill="hold">
                                          <p:stCondLst>
                                            <p:cond delay="499"/>
                                          </p:stCondLst>
                                        </p:cTn>
                                        <p:tgtEl>
                                          <p:spTgt spid="20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4" presetClass="entr" presetSubtype="16" fill="hold" nodeType="clickEffect">
                                  <p:stCondLst>
                                    <p:cond delay="0"/>
                                  </p:stCondLst>
                                  <p:childTnLst>
                                    <p:set>
                                      <p:cBhvr>
                                        <p:cTn id="107" dur="1" fill="hold">
                                          <p:stCondLst>
                                            <p:cond delay="0"/>
                                          </p:stCondLst>
                                        </p:cTn>
                                        <p:tgtEl>
                                          <p:spTgt spid="196"/>
                                        </p:tgtEl>
                                        <p:attrNameLst>
                                          <p:attrName>style.visibility</p:attrName>
                                        </p:attrNameLst>
                                      </p:cBhvr>
                                      <p:to>
                                        <p:strVal val="visible"/>
                                      </p:to>
                                    </p:set>
                                    <p:animEffect transition="in" filter="box(in)">
                                      <p:cBhvr>
                                        <p:cTn id="108" dur="500"/>
                                        <p:tgtEl>
                                          <p:spTgt spid="196"/>
                                        </p:tgtEl>
                                      </p:cBhvr>
                                    </p:animEffect>
                                  </p:childTnLst>
                                </p:cTn>
                              </p:par>
                            </p:childTnLst>
                          </p:cTn>
                        </p:par>
                      </p:childTnLst>
                    </p:cTn>
                  </p:par>
                </p:childTnLst>
              </p:cTn>
              <p:nextCondLst>
                <p:cond evt="onClick" delay="0">
                  <p:tgtEl>
                    <p:spTgt spid="79"/>
                  </p:tgtEl>
                </p:cond>
              </p:nextCondLst>
            </p:seq>
            <p:seq concurrent="1" nextAc="seek">
              <p:cTn id="109" restart="whenNotActive" fill="hold" evtFilter="cancelBubble" nodeType="interactiveSeq">
                <p:stCondLst>
                  <p:cond evt="onClick" delay="0">
                    <p:tgtEl>
                      <p:spTgt spid="80"/>
                    </p:tgtEl>
                  </p:cond>
                </p:stCondLst>
                <p:endSync evt="end" delay="0">
                  <p:rtn val="all"/>
                </p:endSync>
                <p:childTnLst>
                  <p:par>
                    <p:cTn id="110" fill="hold">
                      <p:stCondLst>
                        <p:cond delay="0"/>
                      </p:stCondLst>
                      <p:childTnLst>
                        <p:par>
                          <p:cTn id="111" fill="hold">
                            <p:stCondLst>
                              <p:cond delay="0"/>
                            </p:stCondLst>
                            <p:childTnLst>
                              <p:par>
                                <p:cTn id="112" presetID="4" presetClass="entr" presetSubtype="16" fill="hold" grpId="0" nodeType="clickEffect">
                                  <p:stCondLst>
                                    <p:cond delay="0"/>
                                  </p:stCondLst>
                                  <p:childTnLst>
                                    <p:set>
                                      <p:cBhvr>
                                        <p:cTn id="113" dur="1" fill="hold">
                                          <p:stCondLst>
                                            <p:cond delay="0"/>
                                          </p:stCondLst>
                                        </p:cTn>
                                        <p:tgtEl>
                                          <p:spTgt spid="212"/>
                                        </p:tgtEl>
                                        <p:attrNameLst>
                                          <p:attrName>style.visibility</p:attrName>
                                        </p:attrNameLst>
                                      </p:cBhvr>
                                      <p:to>
                                        <p:strVal val="visible"/>
                                      </p:to>
                                    </p:set>
                                    <p:animEffect transition="in" filter="box(in)">
                                      <p:cBhvr>
                                        <p:cTn id="114" dur="500"/>
                                        <p:tgtEl>
                                          <p:spTgt spid="212"/>
                                        </p:tgtEl>
                                      </p:cBhvr>
                                    </p:animEffect>
                                  </p:childTnLst>
                                </p:cTn>
                              </p:par>
                            </p:childTnLst>
                          </p:cTn>
                        </p:par>
                      </p:childTnLst>
                    </p:cTn>
                  </p:par>
                  <p:par>
                    <p:cTn id="115" fill="hold">
                      <p:stCondLst>
                        <p:cond delay="indefinite"/>
                      </p:stCondLst>
                      <p:childTnLst>
                        <p:par>
                          <p:cTn id="116" fill="hold">
                            <p:stCondLst>
                              <p:cond delay="0"/>
                            </p:stCondLst>
                            <p:childTnLst>
                              <p:par>
                                <p:cTn id="117" presetID="4" presetClass="exit" presetSubtype="16" fill="hold" grpId="1" nodeType="clickEffect">
                                  <p:stCondLst>
                                    <p:cond delay="0"/>
                                  </p:stCondLst>
                                  <p:childTnLst>
                                    <p:animEffect transition="out" filter="box(in)">
                                      <p:cBhvr>
                                        <p:cTn id="118" dur="500"/>
                                        <p:tgtEl>
                                          <p:spTgt spid="212"/>
                                        </p:tgtEl>
                                      </p:cBhvr>
                                    </p:animEffect>
                                    <p:set>
                                      <p:cBhvr>
                                        <p:cTn id="119" dur="1" fill="hold">
                                          <p:stCondLst>
                                            <p:cond delay="499"/>
                                          </p:stCondLst>
                                        </p:cTn>
                                        <p:tgtEl>
                                          <p:spTgt spid="212"/>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4" presetClass="entr" presetSubtype="16" fill="hold" nodeType="clickEffect">
                                  <p:stCondLst>
                                    <p:cond delay="0"/>
                                  </p:stCondLst>
                                  <p:childTnLst>
                                    <p:set>
                                      <p:cBhvr>
                                        <p:cTn id="123" dur="1" fill="hold">
                                          <p:stCondLst>
                                            <p:cond delay="0"/>
                                          </p:stCondLst>
                                        </p:cTn>
                                        <p:tgtEl>
                                          <p:spTgt spid="205"/>
                                        </p:tgtEl>
                                        <p:attrNameLst>
                                          <p:attrName>style.visibility</p:attrName>
                                        </p:attrNameLst>
                                      </p:cBhvr>
                                      <p:to>
                                        <p:strVal val="visible"/>
                                      </p:to>
                                    </p:set>
                                    <p:animEffect transition="in" filter="box(in)">
                                      <p:cBhvr>
                                        <p:cTn id="124" dur="500"/>
                                        <p:tgtEl>
                                          <p:spTgt spid="205"/>
                                        </p:tgtEl>
                                      </p:cBhvr>
                                    </p:animEffect>
                                  </p:childTnLst>
                                </p:cTn>
                              </p:par>
                            </p:childTnLst>
                          </p:cTn>
                        </p:par>
                      </p:childTnLst>
                    </p:cTn>
                  </p:par>
                </p:childTnLst>
              </p:cTn>
              <p:nextCondLst>
                <p:cond evt="onClick" delay="0">
                  <p:tgtEl>
                    <p:spTgt spid="80"/>
                  </p:tgtEl>
                </p:cond>
              </p:nextCondLst>
            </p:seq>
            <p:seq concurrent="1" nextAc="seek">
              <p:cTn id="125" restart="whenNotActive" fill="hold" evtFilter="cancelBubble" nodeType="interactiveSeq">
                <p:stCondLst>
                  <p:cond evt="onClick" delay="0">
                    <p:tgtEl>
                      <p:spTgt spid="81"/>
                    </p:tgtEl>
                  </p:cond>
                </p:stCondLst>
                <p:endSync evt="end" delay="0">
                  <p:rtn val="all"/>
                </p:endSync>
                <p:childTnLst>
                  <p:par>
                    <p:cTn id="126" fill="hold">
                      <p:stCondLst>
                        <p:cond delay="0"/>
                      </p:stCondLst>
                      <p:childTnLst>
                        <p:par>
                          <p:cTn id="127" fill="hold">
                            <p:stCondLst>
                              <p:cond delay="0"/>
                            </p:stCondLst>
                            <p:childTnLst>
                              <p:par>
                                <p:cTn id="128" presetID="4" presetClass="entr" presetSubtype="16" fill="hold" grpId="0" nodeType="clickEffect">
                                  <p:stCondLst>
                                    <p:cond delay="0"/>
                                  </p:stCondLst>
                                  <p:childTnLst>
                                    <p:set>
                                      <p:cBhvr>
                                        <p:cTn id="129" dur="1" fill="hold">
                                          <p:stCondLst>
                                            <p:cond delay="0"/>
                                          </p:stCondLst>
                                        </p:cTn>
                                        <p:tgtEl>
                                          <p:spTgt spid="213"/>
                                        </p:tgtEl>
                                        <p:attrNameLst>
                                          <p:attrName>style.visibility</p:attrName>
                                        </p:attrNameLst>
                                      </p:cBhvr>
                                      <p:to>
                                        <p:strVal val="visible"/>
                                      </p:to>
                                    </p:set>
                                    <p:animEffect transition="in" filter="box(in)">
                                      <p:cBhvr>
                                        <p:cTn id="130" dur="500"/>
                                        <p:tgtEl>
                                          <p:spTgt spid="213"/>
                                        </p:tgtEl>
                                      </p:cBhvr>
                                    </p:animEffect>
                                  </p:childTnLst>
                                </p:cTn>
                              </p:par>
                            </p:childTnLst>
                          </p:cTn>
                        </p:par>
                      </p:childTnLst>
                    </p:cTn>
                  </p:par>
                  <p:par>
                    <p:cTn id="131" fill="hold">
                      <p:stCondLst>
                        <p:cond delay="indefinite"/>
                      </p:stCondLst>
                      <p:childTnLst>
                        <p:par>
                          <p:cTn id="132" fill="hold">
                            <p:stCondLst>
                              <p:cond delay="0"/>
                            </p:stCondLst>
                            <p:childTnLst>
                              <p:par>
                                <p:cTn id="133" presetID="4" presetClass="exit" presetSubtype="16" fill="hold" grpId="1" nodeType="clickEffect">
                                  <p:stCondLst>
                                    <p:cond delay="0"/>
                                  </p:stCondLst>
                                  <p:childTnLst>
                                    <p:animEffect transition="out" filter="box(in)">
                                      <p:cBhvr>
                                        <p:cTn id="134" dur="500"/>
                                        <p:tgtEl>
                                          <p:spTgt spid="213"/>
                                        </p:tgtEl>
                                      </p:cBhvr>
                                    </p:animEffect>
                                    <p:set>
                                      <p:cBhvr>
                                        <p:cTn id="135" dur="1" fill="hold">
                                          <p:stCondLst>
                                            <p:cond delay="499"/>
                                          </p:stCondLst>
                                        </p:cTn>
                                        <p:tgtEl>
                                          <p:spTgt spid="213"/>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4" presetClass="entr" presetSubtype="16" fill="hold" nodeType="clickEffect">
                                  <p:stCondLst>
                                    <p:cond delay="0"/>
                                  </p:stCondLst>
                                  <p:childTnLst>
                                    <p:set>
                                      <p:cBhvr>
                                        <p:cTn id="139" dur="1" fill="hold">
                                          <p:stCondLst>
                                            <p:cond delay="0"/>
                                          </p:stCondLst>
                                        </p:cTn>
                                        <p:tgtEl>
                                          <p:spTgt spid="214"/>
                                        </p:tgtEl>
                                        <p:attrNameLst>
                                          <p:attrName>style.visibility</p:attrName>
                                        </p:attrNameLst>
                                      </p:cBhvr>
                                      <p:to>
                                        <p:strVal val="visible"/>
                                      </p:to>
                                    </p:set>
                                    <p:animEffect transition="in" filter="box(in)">
                                      <p:cBhvr>
                                        <p:cTn id="140" dur="500"/>
                                        <p:tgtEl>
                                          <p:spTgt spid="214"/>
                                        </p:tgtEl>
                                      </p:cBhvr>
                                    </p:animEffect>
                                  </p:childTnLst>
                                </p:cTn>
                              </p:par>
                            </p:childTnLst>
                          </p:cTn>
                        </p:par>
                      </p:childTnLst>
                    </p:cTn>
                  </p:par>
                </p:childTnLst>
              </p:cTn>
              <p:nextCondLst>
                <p:cond evt="onClick" delay="0">
                  <p:tgtEl>
                    <p:spTgt spid="81"/>
                  </p:tgtEl>
                </p:cond>
              </p:nextCondLst>
            </p:seq>
            <p:seq concurrent="1" nextAc="seek">
              <p:cTn id="141" restart="whenNotActive" fill="hold" evtFilter="cancelBubble" nodeType="interactiveSeq">
                <p:stCondLst>
                  <p:cond evt="onClick" delay="0">
                    <p:tgtEl>
                      <p:spTgt spid="78"/>
                    </p:tgtEl>
                  </p:cond>
                </p:stCondLst>
                <p:endSync evt="end" delay="0">
                  <p:rtn val="all"/>
                </p:endSync>
                <p:childTnLst>
                  <p:par>
                    <p:cTn id="142" fill="hold">
                      <p:stCondLst>
                        <p:cond delay="0"/>
                      </p:stCondLst>
                      <p:childTnLst>
                        <p:par>
                          <p:cTn id="143" fill="hold">
                            <p:stCondLst>
                              <p:cond delay="0"/>
                            </p:stCondLst>
                            <p:childTnLst>
                              <p:par>
                                <p:cTn id="144" presetID="4" presetClass="entr" presetSubtype="16" fill="hold" grpId="0" nodeType="clickEffect">
                                  <p:stCondLst>
                                    <p:cond delay="0"/>
                                  </p:stCondLst>
                                  <p:childTnLst>
                                    <p:set>
                                      <p:cBhvr>
                                        <p:cTn id="145" dur="1" fill="hold">
                                          <p:stCondLst>
                                            <p:cond delay="0"/>
                                          </p:stCondLst>
                                        </p:cTn>
                                        <p:tgtEl>
                                          <p:spTgt spid="195"/>
                                        </p:tgtEl>
                                        <p:attrNameLst>
                                          <p:attrName>style.visibility</p:attrName>
                                        </p:attrNameLst>
                                      </p:cBhvr>
                                      <p:to>
                                        <p:strVal val="visible"/>
                                      </p:to>
                                    </p:set>
                                    <p:animEffect transition="in" filter="box(in)">
                                      <p:cBhvr>
                                        <p:cTn id="146" dur="500"/>
                                        <p:tgtEl>
                                          <p:spTgt spid="195"/>
                                        </p:tgtEl>
                                      </p:cBhvr>
                                    </p:animEffect>
                                  </p:childTnLst>
                                </p:cTn>
                              </p:par>
                            </p:childTnLst>
                          </p:cTn>
                        </p:par>
                      </p:childTnLst>
                    </p:cTn>
                  </p:par>
                  <p:par>
                    <p:cTn id="147" fill="hold">
                      <p:stCondLst>
                        <p:cond delay="indefinite"/>
                      </p:stCondLst>
                      <p:childTnLst>
                        <p:par>
                          <p:cTn id="148" fill="hold">
                            <p:stCondLst>
                              <p:cond delay="0"/>
                            </p:stCondLst>
                            <p:childTnLst>
                              <p:par>
                                <p:cTn id="149" presetID="4" presetClass="exit" presetSubtype="16" fill="hold" grpId="1" nodeType="clickEffect">
                                  <p:stCondLst>
                                    <p:cond delay="0"/>
                                  </p:stCondLst>
                                  <p:childTnLst>
                                    <p:animEffect transition="out" filter="box(in)">
                                      <p:cBhvr>
                                        <p:cTn id="150" dur="500"/>
                                        <p:tgtEl>
                                          <p:spTgt spid="195"/>
                                        </p:tgtEl>
                                      </p:cBhvr>
                                    </p:animEffect>
                                    <p:set>
                                      <p:cBhvr>
                                        <p:cTn id="151" dur="1" fill="hold">
                                          <p:stCondLst>
                                            <p:cond delay="499"/>
                                          </p:stCondLst>
                                        </p:cTn>
                                        <p:tgtEl>
                                          <p:spTgt spid="195"/>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4" presetClass="entr" presetSubtype="16" fill="hold" nodeType="clickEffect">
                                  <p:stCondLst>
                                    <p:cond delay="0"/>
                                  </p:stCondLst>
                                  <p:childTnLst>
                                    <p:set>
                                      <p:cBhvr>
                                        <p:cTn id="155" dur="1" fill="hold">
                                          <p:stCondLst>
                                            <p:cond delay="0"/>
                                          </p:stCondLst>
                                        </p:cTn>
                                        <p:tgtEl>
                                          <p:spTgt spid="183"/>
                                        </p:tgtEl>
                                        <p:attrNameLst>
                                          <p:attrName>style.visibility</p:attrName>
                                        </p:attrNameLst>
                                      </p:cBhvr>
                                      <p:to>
                                        <p:strVal val="visible"/>
                                      </p:to>
                                    </p:set>
                                    <p:animEffect transition="in" filter="box(in)">
                                      <p:cBhvr>
                                        <p:cTn id="156" dur="500"/>
                                        <p:tgtEl>
                                          <p:spTgt spid="183"/>
                                        </p:tgtEl>
                                      </p:cBhvr>
                                    </p:animEffect>
                                  </p:childTnLst>
                                </p:cTn>
                              </p:par>
                            </p:childTnLst>
                          </p:cTn>
                        </p:par>
                      </p:childTnLst>
                    </p:cTn>
                  </p:par>
                </p:childTnLst>
              </p:cTn>
              <p:nextCondLst>
                <p:cond evt="onClick" delay="0">
                  <p:tgtEl>
                    <p:spTgt spid="78"/>
                  </p:tgtEl>
                </p:cond>
              </p:nextCondLst>
            </p:seq>
            <p:seq concurrent="1" nextAc="seek">
              <p:cTn id="157" restart="whenNotActive" fill="hold" evtFilter="cancelBubble" nodeType="interactiveSeq">
                <p:stCondLst>
                  <p:cond evt="onClick" delay="0">
                    <p:tgtEl>
                      <p:spTgt spid="82"/>
                    </p:tgtEl>
                  </p:cond>
                </p:stCondLst>
                <p:endSync evt="end" delay="0">
                  <p:rtn val="all"/>
                </p:endSync>
                <p:childTnLst>
                  <p:par>
                    <p:cTn id="158" fill="hold">
                      <p:stCondLst>
                        <p:cond delay="0"/>
                      </p:stCondLst>
                      <p:childTnLst>
                        <p:par>
                          <p:cTn id="159" fill="hold">
                            <p:stCondLst>
                              <p:cond delay="0"/>
                            </p:stCondLst>
                            <p:childTnLst>
                              <p:par>
                                <p:cTn id="160" presetID="4" presetClass="entr" presetSubtype="16" fill="hold" grpId="0" nodeType="clickEffect">
                                  <p:stCondLst>
                                    <p:cond delay="0"/>
                                  </p:stCondLst>
                                  <p:childTnLst>
                                    <p:set>
                                      <p:cBhvr>
                                        <p:cTn id="161" dur="1" fill="hold">
                                          <p:stCondLst>
                                            <p:cond delay="0"/>
                                          </p:stCondLst>
                                        </p:cTn>
                                        <p:tgtEl>
                                          <p:spTgt spid="223"/>
                                        </p:tgtEl>
                                        <p:attrNameLst>
                                          <p:attrName>style.visibility</p:attrName>
                                        </p:attrNameLst>
                                      </p:cBhvr>
                                      <p:to>
                                        <p:strVal val="visible"/>
                                      </p:to>
                                    </p:set>
                                    <p:animEffect transition="in" filter="box(in)">
                                      <p:cBhvr>
                                        <p:cTn id="162" dur="500"/>
                                        <p:tgtEl>
                                          <p:spTgt spid="223"/>
                                        </p:tgtEl>
                                      </p:cBhvr>
                                    </p:animEffect>
                                  </p:childTnLst>
                                </p:cTn>
                              </p:par>
                            </p:childTnLst>
                          </p:cTn>
                        </p:par>
                      </p:childTnLst>
                    </p:cTn>
                  </p:par>
                  <p:par>
                    <p:cTn id="163" fill="hold">
                      <p:stCondLst>
                        <p:cond delay="indefinite"/>
                      </p:stCondLst>
                      <p:childTnLst>
                        <p:par>
                          <p:cTn id="164" fill="hold">
                            <p:stCondLst>
                              <p:cond delay="0"/>
                            </p:stCondLst>
                            <p:childTnLst>
                              <p:par>
                                <p:cTn id="165" presetID="4" presetClass="exit" presetSubtype="16" fill="hold" grpId="1" nodeType="clickEffect">
                                  <p:stCondLst>
                                    <p:cond delay="0"/>
                                  </p:stCondLst>
                                  <p:childTnLst>
                                    <p:animEffect transition="out" filter="box(in)">
                                      <p:cBhvr>
                                        <p:cTn id="166" dur="500"/>
                                        <p:tgtEl>
                                          <p:spTgt spid="223"/>
                                        </p:tgtEl>
                                      </p:cBhvr>
                                    </p:animEffect>
                                    <p:set>
                                      <p:cBhvr>
                                        <p:cTn id="167" dur="1" fill="hold">
                                          <p:stCondLst>
                                            <p:cond delay="499"/>
                                          </p:stCondLst>
                                        </p:cTn>
                                        <p:tgtEl>
                                          <p:spTgt spid="223"/>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4" presetClass="entr" presetSubtype="16" fill="hold" nodeType="clickEffect">
                                  <p:stCondLst>
                                    <p:cond delay="0"/>
                                  </p:stCondLst>
                                  <p:childTnLst>
                                    <p:set>
                                      <p:cBhvr>
                                        <p:cTn id="171" dur="1" fill="hold">
                                          <p:stCondLst>
                                            <p:cond delay="0"/>
                                          </p:stCondLst>
                                        </p:cTn>
                                        <p:tgtEl>
                                          <p:spTgt spid="152"/>
                                        </p:tgtEl>
                                        <p:attrNameLst>
                                          <p:attrName>style.visibility</p:attrName>
                                        </p:attrNameLst>
                                      </p:cBhvr>
                                      <p:to>
                                        <p:strVal val="visible"/>
                                      </p:to>
                                    </p:set>
                                    <p:animEffect transition="in" filter="box(in)">
                                      <p:cBhvr>
                                        <p:cTn id="172" dur="500"/>
                                        <p:tgtEl>
                                          <p:spTgt spid="152"/>
                                        </p:tgtEl>
                                      </p:cBhvr>
                                    </p:animEffect>
                                  </p:childTnLst>
                                </p:cTn>
                              </p:par>
                            </p:childTnLst>
                          </p:cTn>
                        </p:par>
                      </p:childTnLst>
                    </p:cTn>
                  </p:par>
                </p:childTnLst>
              </p:cTn>
              <p:nextCondLst>
                <p:cond evt="onClick" delay="0">
                  <p:tgtEl>
                    <p:spTgt spid="82"/>
                  </p:tgtEl>
                </p:cond>
              </p:nextCondLst>
            </p:seq>
          </p:childTnLst>
        </p:cTn>
      </p:par>
    </p:tnLst>
    <p:bldLst>
      <p:bldP spid="76" grpId="0" animBg="1"/>
      <p:bldP spid="77" grpId="0" animBg="1"/>
      <p:bldP spid="78" grpId="0" animBg="1"/>
      <p:bldP spid="79" grpId="0" animBg="1"/>
      <p:bldP spid="80" grpId="0" animBg="1"/>
      <p:bldP spid="81" grpId="0" animBg="1"/>
      <p:bldP spid="82" grpId="0" animBg="1"/>
      <p:bldP spid="151" grpId="0" animBg="1"/>
      <p:bldP spid="151" grpId="1" animBg="1"/>
      <p:bldP spid="182" grpId="0" animBg="1"/>
      <p:bldP spid="182" grpId="1" animBg="1"/>
      <p:bldP spid="195" grpId="0" animBg="1"/>
      <p:bldP spid="195" grpId="1" animBg="1"/>
      <p:bldP spid="204" grpId="0" animBg="1"/>
      <p:bldP spid="204" grpId="1" animBg="1"/>
      <p:bldP spid="212" grpId="0" animBg="1"/>
      <p:bldP spid="212" grpId="1" animBg="1"/>
      <p:bldP spid="213" grpId="0" animBg="1"/>
      <p:bldP spid="213" grpId="1" animBg="1"/>
      <p:bldP spid="223" grpId="0" animBg="1"/>
      <p:bldP spid="2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876301" y="666750"/>
            <a:ext cx="4038600" cy="4901392"/>
          </a:xfrm>
          <a:prstGeom prst="rect">
            <a:avLst/>
          </a:prstGeom>
        </p:spPr>
      </p:pic>
      <p:pic>
        <p:nvPicPr>
          <p:cNvPr id="4" name="Picture 3"/>
          <p:cNvPicPr>
            <a:picLocks noChangeAspect="1"/>
          </p:cNvPicPr>
          <p:nvPr/>
        </p:nvPicPr>
        <p:blipFill>
          <a:blip r:embed="rId5"/>
          <a:stretch>
            <a:fillRect/>
          </a:stretch>
        </p:blipFill>
        <p:spPr>
          <a:xfrm>
            <a:off x="6934200" y="685800"/>
            <a:ext cx="4087709" cy="4963160"/>
          </a:xfrm>
          <a:prstGeom prst="rect">
            <a:avLst/>
          </a:prstGeom>
        </p:spPr>
      </p:pic>
      <p:sp>
        <p:nvSpPr>
          <p:cNvPr id="5" name="TextBox 4"/>
          <p:cNvSpPr txBox="1"/>
          <p:nvPr/>
        </p:nvSpPr>
        <p:spPr>
          <a:xfrm>
            <a:off x="334860" y="5596900"/>
            <a:ext cx="5334000" cy="523220"/>
          </a:xfrm>
          <a:prstGeom prst="rect">
            <a:avLst/>
          </a:prstGeom>
          <a:noFill/>
        </p:spPr>
        <p:txBody>
          <a:bodyPr wrap="square" rtlCol="0">
            <a:spAutoFit/>
          </a:bodyPr>
          <a:lstStyle/>
          <a:p>
            <a:pPr algn="ctr"/>
            <a:r>
              <a:rPr lang="vi-VN" sz="2800">
                <a:solidFill>
                  <a:schemeClr val="bg1"/>
                </a:solidFill>
                <a:latin typeface="Times New Roman" panose="02020603050405020304" pitchFamily="18" charset="0"/>
                <a:cs typeface="Times New Roman" panose="02020603050405020304" pitchFamily="18" charset="0"/>
              </a:rPr>
              <a:t>Ô-li-vơ Crôm-oen (1599-1658) </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477001" y="5648960"/>
            <a:ext cx="5334000" cy="523220"/>
          </a:xfrm>
          <a:prstGeom prst="rect">
            <a:avLst/>
          </a:prstGeom>
          <a:noFill/>
        </p:spPr>
        <p:txBody>
          <a:bodyPr wrap="square" rtlCol="0">
            <a:spAutoFit/>
          </a:bodyPr>
          <a:lstStyle/>
          <a:p>
            <a:pPr algn="ctr"/>
            <a:r>
              <a:rPr lang="vi-VN" sz="2800">
                <a:solidFill>
                  <a:schemeClr val="bg1"/>
                </a:solidFill>
                <a:latin typeface="Times New Roman" panose="02020603050405020304" pitchFamily="18" charset="0"/>
                <a:cs typeface="Times New Roman" panose="02020603050405020304" pitchFamily="18" charset="0"/>
              </a:rPr>
              <a:t>G. Oa-sinh-tơn (1732-1799)</a:t>
            </a:r>
            <a:endParaRPr lang="en-US" sz="28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228600"/>
          <a:ext cx="11658600" cy="6309360"/>
        </p:xfrm>
        <a:graphic>
          <a:graphicData uri="http://schemas.openxmlformats.org/drawingml/2006/table">
            <a:tbl>
              <a:tblPr firstRow="1" firstCol="1" bandRow="1">
                <a:tableStyleId>{F5AB1C69-6EDB-4FF4-983F-18BD219EF322}</a:tableStyleId>
              </a:tblPr>
              <a:tblGrid>
                <a:gridCol w="1258138">
                  <a:extLst>
                    <a:ext uri="{9D8B030D-6E8A-4147-A177-3AD203B41FA5}">
                      <a16:colId xmlns:a16="http://schemas.microsoft.com/office/drawing/2014/main" val="20000"/>
                    </a:ext>
                  </a:extLst>
                </a:gridCol>
                <a:gridCol w="5601642">
                  <a:extLst>
                    <a:ext uri="{9D8B030D-6E8A-4147-A177-3AD203B41FA5}">
                      <a16:colId xmlns:a16="http://schemas.microsoft.com/office/drawing/2014/main" val="20001"/>
                    </a:ext>
                  </a:extLst>
                </a:gridCol>
                <a:gridCol w="4798820">
                  <a:extLst>
                    <a:ext uri="{9D8B030D-6E8A-4147-A177-3AD203B41FA5}">
                      <a16:colId xmlns:a16="http://schemas.microsoft.com/office/drawing/2014/main" val="20002"/>
                    </a:ext>
                  </a:extLst>
                </a:gridCol>
              </a:tblGrid>
              <a:tr h="378377">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Tiêu chí</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Cách mạng tư sản Anh</a:t>
                      </a:r>
                    </a:p>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(1642-1689)</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Chiến tranh giành độc lập của 13 thuộc địa Anh ở Bắc Mỹ</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extLst>
                  <a:ext uri="{0D108BD9-81ED-4DB2-BD59-A6C34878D82A}">
                    <a16:rowId xmlns:a16="http://schemas.microsoft.com/office/drawing/2014/main" val="10000"/>
                  </a:ext>
                </a:extLst>
              </a:tr>
              <a:tr h="900398">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Nguyên nhân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 Nguyên nhân sâu xa: Những chuyển biến trong đời sống kinh tế, chính trị, xã hội ở Anh vào thế kỉ XVII.</a:t>
                      </a:r>
                    </a:p>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 Nguyên nhân trực tiếp: Vua Sác lơ 1 ráo riết chuẩn bị lực lượng tấn công Quốc hội, khiến mâu thuẫn giữa Quốc hội với thế lực phong kiến lên cao.</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 Nguyên nhân sâu xa: Thực dân Anh ban hành nhiều đạo luật hà khắc nhằm kìm hãm sự phát triển kinh tế của 13 thuộc địa Anh ở Bắc Mỹ.</a:t>
                      </a:r>
                    </a:p>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 Nguyên nhân trực tiếp: Nhân dân cảng Bô-xtơn tấn công ba tàu chở chè của Anh.</a:t>
                      </a:r>
                    </a:p>
                  </a:txBody>
                  <a:tcPr marL="52879" marR="52879" marT="0" marB="0"/>
                </a:tc>
                <a:extLst>
                  <a:ext uri="{0D108BD9-81ED-4DB2-BD59-A6C34878D82A}">
                    <a16:rowId xmlns:a16="http://schemas.microsoft.com/office/drawing/2014/main" val="10001"/>
                  </a:ext>
                </a:extLst>
              </a:tr>
              <a:tr h="378377">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Giai cấp lãnh đạo</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tc>
                  <a:txBody>
                    <a:bodyPr/>
                    <a:lstStyle/>
                    <a:p>
                      <a:pPr algn="just">
                        <a:lnSpc>
                          <a:spcPct val="115000"/>
                        </a:lnSpc>
                        <a:spcAft>
                          <a:spcPts val="0"/>
                        </a:spcAft>
                      </a:pPr>
                      <a:r>
                        <a:rPr lang="en-US" sz="2000" b="1">
                          <a:effectLst/>
                          <a:latin typeface="Times New Roman" panose="02020603050405020304" pitchFamily="18" charset="0"/>
                          <a:cs typeface="Times New Roman" panose="02020603050405020304" pitchFamily="18" charset="0"/>
                        </a:rPr>
                        <a:t>Quý tộc mới </a:t>
                      </a:r>
                      <a:r>
                        <a:rPr lang="en-US" sz="2000">
                          <a:effectLst/>
                          <a:latin typeface="Times New Roman" panose="02020603050405020304" pitchFamily="18" charset="0"/>
                          <a:cs typeface="Times New Roman" panose="02020603050405020304" pitchFamily="18" charset="0"/>
                        </a:rPr>
                        <a:t>và </a:t>
                      </a:r>
                      <a:r>
                        <a:rPr lang="en-US" sz="2000" b="1">
                          <a:effectLst/>
                          <a:latin typeface="Times New Roman" panose="02020603050405020304" pitchFamily="18" charset="0"/>
                          <a:cs typeface="Times New Roman" panose="02020603050405020304" pitchFamily="18" charset="0"/>
                        </a:rPr>
                        <a:t>giai cấp tư sản</a:t>
                      </a:r>
                      <a:endParaRPr lang="en-US" sz="2000" b="1">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tc>
                  <a:txBody>
                    <a:bodyPr/>
                    <a:lstStyle/>
                    <a:p>
                      <a:pPr algn="just">
                        <a:lnSpc>
                          <a:spcPct val="115000"/>
                        </a:lnSpc>
                        <a:spcAft>
                          <a:spcPts val="0"/>
                        </a:spcAft>
                      </a:pPr>
                      <a:r>
                        <a:rPr lang="en-US" sz="2000" b="1">
                          <a:effectLst/>
                          <a:latin typeface="Times New Roman" panose="02020603050405020304" pitchFamily="18" charset="0"/>
                          <a:cs typeface="Times New Roman" panose="02020603050405020304" pitchFamily="18" charset="0"/>
                        </a:rPr>
                        <a:t>Chủ nô </a:t>
                      </a:r>
                      <a:r>
                        <a:rPr lang="en-US" sz="2000">
                          <a:effectLst/>
                          <a:latin typeface="Times New Roman" panose="02020603050405020304" pitchFamily="18" charset="0"/>
                          <a:cs typeface="Times New Roman" panose="02020603050405020304" pitchFamily="18" charset="0"/>
                        </a:rPr>
                        <a:t>và </a:t>
                      </a:r>
                      <a:r>
                        <a:rPr lang="en-US" sz="2000" b="1">
                          <a:effectLst/>
                          <a:latin typeface="Times New Roman" panose="02020603050405020304" pitchFamily="18" charset="0"/>
                          <a:cs typeface="Times New Roman" panose="02020603050405020304" pitchFamily="18" charset="0"/>
                        </a:rPr>
                        <a:t>giai cấp tư sản</a:t>
                      </a:r>
                      <a:endParaRPr lang="en-US" sz="2000" b="1">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extLst>
                  <a:ext uri="{0D108BD9-81ED-4DB2-BD59-A6C34878D82A}">
                    <a16:rowId xmlns:a16="http://schemas.microsoft.com/office/drawing/2014/main" val="10002"/>
                  </a:ext>
                </a:extLst>
              </a:tr>
              <a:tr h="567566">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Kết quả</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Lật đổ chế độ phong kiến, thiết lập chế độ quân chủ lập hiến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a:t>
                      </a:r>
                      <a:r>
                        <a:rPr lang="en-US" sz="2000" baseline="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Lật đổ ách thống trị của thực dân Anh</a:t>
                      </a:r>
                    </a:p>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 Thành lập Hợp chúng quốc Mỹ</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extLst>
                  <a:ext uri="{0D108BD9-81ED-4DB2-BD59-A6C34878D82A}">
                    <a16:rowId xmlns:a16="http://schemas.microsoft.com/office/drawing/2014/main" val="10003"/>
                  </a:ext>
                </a:extLst>
              </a:tr>
              <a:tr h="494630">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Ý nghĩa</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Mở đường cho chủ nghĩa tư bản ở Anh phát triển nhanh chóng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a:t>
                      </a:r>
                      <a:r>
                        <a:rPr lang="en-US" sz="2000" baseline="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Mở đường cho kinh tế tư bản chủ nghĩa phát triển ở Mỹ</a:t>
                      </a:r>
                    </a:p>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 Cổ vũ mạnh mẽ phong trào đấu ranh giành độc lập ở nhiều nước</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extLst>
                  <a:ext uri="{0D108BD9-81ED-4DB2-BD59-A6C34878D82A}">
                    <a16:rowId xmlns:a16="http://schemas.microsoft.com/office/drawing/2014/main" val="10004"/>
                  </a:ext>
                </a:extLst>
              </a:tr>
              <a:tr h="228600">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Tính chất</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Cách mạng tư sản </a:t>
                      </a:r>
                      <a:r>
                        <a:rPr lang="en-US" sz="2000" b="1">
                          <a:solidFill>
                            <a:schemeClr val="tx1"/>
                          </a:solidFill>
                          <a:effectLst/>
                          <a:latin typeface="Times New Roman" panose="02020603050405020304" pitchFamily="18" charset="0"/>
                          <a:cs typeface="Times New Roman" panose="02020603050405020304" pitchFamily="18" charset="0"/>
                        </a:rPr>
                        <a:t>không triệt để</a:t>
                      </a:r>
                      <a:endParaRPr lang="en-US" sz="20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Cách mạng tư sản </a:t>
                      </a:r>
                      <a:r>
                        <a:rPr lang="en-US" sz="2000" b="1">
                          <a:solidFill>
                            <a:schemeClr val="tx1"/>
                          </a:solidFill>
                          <a:effectLst/>
                          <a:latin typeface="Times New Roman" panose="02020603050405020304" pitchFamily="18" charset="0"/>
                          <a:cs typeface="Times New Roman" panose="02020603050405020304" pitchFamily="18" charset="0"/>
                        </a:rPr>
                        <a:t>không triệt để</a:t>
                      </a:r>
                      <a:endParaRPr lang="en-US" sz="20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extLst>
                  <a:ext uri="{0D108BD9-81ED-4DB2-BD59-A6C34878D82A}">
                    <a16:rowId xmlns:a16="http://schemas.microsoft.com/office/drawing/2014/main" val="10005"/>
                  </a:ext>
                </a:extLst>
              </a:tr>
              <a:tr h="189189">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Hình thức</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Nội chiến cách mạng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Chiến tranh giải phóng dân tộc</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52879" marR="52879" marT="0" marB="0"/>
                </a:tc>
                <a:extLst>
                  <a:ext uri="{0D108BD9-81ED-4DB2-BD59-A6C34878D82A}">
                    <a16:rowId xmlns:a16="http://schemas.microsoft.com/office/drawing/2014/main" val="10006"/>
                  </a:ext>
                </a:extLst>
              </a:tr>
            </a:tbl>
          </a:graphicData>
        </a:graphic>
      </p:graphicFrame>
      <p:sp>
        <p:nvSpPr>
          <p:cNvPr id="11" name="Rectangle 10"/>
          <p:cNvSpPr/>
          <p:nvPr/>
        </p:nvSpPr>
        <p:spPr>
          <a:xfrm>
            <a:off x="1600200" y="923778"/>
            <a:ext cx="5638800" cy="5417272"/>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39000" y="914400"/>
            <a:ext cx="4724400" cy="5417272"/>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11"/>
                                        </p:tgtEl>
                                        <p:attrNameLst>
                                          <p:attrName>ppt_w</p:attrName>
                                        </p:attrNameLst>
                                      </p:cBhvr>
                                      <p:tavLst>
                                        <p:tav tm="0">
                                          <p:val>
                                            <p:strVal val="ppt_w"/>
                                          </p:val>
                                        </p:tav>
                                        <p:tav tm="100000">
                                          <p:val>
                                            <p:strVal val="ppt_w*0.70"/>
                                          </p:val>
                                        </p:tav>
                                      </p:tavLst>
                                    </p:anim>
                                    <p:anim calcmode="lin" valueType="num">
                                      <p:cBhvr>
                                        <p:cTn id="7" dur="1000"/>
                                        <p:tgtEl>
                                          <p:spTgt spid="11"/>
                                        </p:tgtEl>
                                        <p:attrNameLst>
                                          <p:attrName>ppt_h</p:attrName>
                                        </p:attrNameLst>
                                      </p:cBhvr>
                                      <p:tavLst>
                                        <p:tav tm="0">
                                          <p:val>
                                            <p:strVal val="ppt_h"/>
                                          </p:val>
                                        </p:tav>
                                        <p:tav tm="100000">
                                          <p:val>
                                            <p:strVal val="ppt_h"/>
                                          </p:val>
                                        </p:tav>
                                      </p:tavLst>
                                    </p:anim>
                                    <p:animEffect transition="out" filter="fade">
                                      <p:cBhvr>
                                        <p:cTn id="8" dur="1000"/>
                                        <p:tgtEl>
                                          <p:spTgt spid="11"/>
                                        </p:tgtEl>
                                      </p:cBhvr>
                                    </p:animEffect>
                                    <p:set>
                                      <p:cBhvr>
                                        <p:cTn id="9" dur="1" fill="hold">
                                          <p:stCondLst>
                                            <p:cond delay="999"/>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grpId="0" nodeType="clickEffect">
                                  <p:stCondLst>
                                    <p:cond delay="0"/>
                                  </p:stCondLst>
                                  <p:childTnLst>
                                    <p:anim calcmode="lin" valueType="num">
                                      <p:cBhvr>
                                        <p:cTn id="13" dur="1000"/>
                                        <p:tgtEl>
                                          <p:spTgt spid="12"/>
                                        </p:tgtEl>
                                        <p:attrNameLst>
                                          <p:attrName>ppt_w</p:attrName>
                                        </p:attrNameLst>
                                      </p:cBhvr>
                                      <p:tavLst>
                                        <p:tav tm="0">
                                          <p:val>
                                            <p:strVal val="ppt_w"/>
                                          </p:val>
                                        </p:tav>
                                        <p:tav tm="100000">
                                          <p:val>
                                            <p:strVal val="ppt_w*0.70"/>
                                          </p:val>
                                        </p:tav>
                                      </p:tavLst>
                                    </p:anim>
                                    <p:anim calcmode="lin" valueType="num">
                                      <p:cBhvr>
                                        <p:cTn id="14" dur="1000"/>
                                        <p:tgtEl>
                                          <p:spTgt spid="12"/>
                                        </p:tgtEl>
                                        <p:attrNameLst>
                                          <p:attrName>ppt_h</p:attrName>
                                        </p:attrNameLst>
                                      </p:cBhvr>
                                      <p:tavLst>
                                        <p:tav tm="0">
                                          <p:val>
                                            <p:strVal val="ppt_h"/>
                                          </p:val>
                                        </p:tav>
                                        <p:tav tm="100000">
                                          <p:val>
                                            <p:strVal val="ppt_h"/>
                                          </p:val>
                                        </p:tav>
                                      </p:tavLst>
                                    </p:anim>
                                    <p:animEffect transition="out" filter="fade">
                                      <p:cBhvr>
                                        <p:cTn id="15" dur="1000"/>
                                        <p:tgtEl>
                                          <p:spTgt spid="12"/>
                                        </p:tgtEl>
                                      </p:cBhvr>
                                    </p:animEffect>
                                    <p:set>
                                      <p:cBhvr>
                                        <p:cTn id="16"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矩形 14"/>
          <p:cNvSpPr/>
          <p:nvPr/>
        </p:nvSpPr>
        <p:spPr>
          <a:xfrm>
            <a:off x="9099" y="304800"/>
            <a:ext cx="3363726" cy="584775"/>
          </a:xfrm>
          <a:prstGeom prst="rect">
            <a:avLst/>
          </a:prstGeom>
          <a:noFill/>
        </p:spPr>
        <p:txBody>
          <a:bodyPr wrap="square" lIns="91440" tIns="45720" rIns="91440" bIns="45720">
            <a:spAutoFit/>
          </a:bodyPr>
          <a:lstStyle/>
          <a:p>
            <a:pPr algn="ctr"/>
            <a:r>
              <a:rPr lang="en-US" altLang="zh-CN" sz="32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4. VẬN DỤNG</a:t>
            </a:r>
            <a:endParaRPr lang="en-US" altLang="zh-CN" sz="3200" b="1" dirty="0">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p:txBody>
      </p:sp>
      <p:sp>
        <p:nvSpPr>
          <p:cNvPr id="10" name="Rectangle 9"/>
          <p:cNvSpPr/>
          <p:nvPr/>
        </p:nvSpPr>
        <p:spPr>
          <a:xfrm>
            <a:off x="2743200" y="1676400"/>
            <a:ext cx="9220200" cy="4573560"/>
          </a:xfrm>
          <a:prstGeom prst="rect">
            <a:avLst/>
          </a:prstGeom>
        </p:spPr>
        <p:txBody>
          <a:bodyPr wrap="square">
            <a:spAutoFit/>
          </a:bodyPr>
          <a:lstStyle/>
          <a:p>
            <a:pPr algn="just">
              <a:lnSpc>
                <a:spcPct val="130000"/>
              </a:lnSpc>
            </a:pPr>
            <a:r>
              <a:rPr lang="en-US" sz="2800">
                <a:solidFill>
                  <a:schemeClr val="bg1"/>
                </a:solidFill>
                <a:latin typeface="Times New Roman" panose="02020603050405020304" pitchFamily="18" charset="0"/>
                <a:cs typeface="Times New Roman" panose="02020603050405020304" pitchFamily="18" charset="0"/>
              </a:rPr>
              <a:t>Câu 1: Tìm hiểu thêm và cho biết: Câu nào trong bản Tuyên ngôn Độc lập của Hợp chúng quốc Mỹ được Chủ tịch Hồ Chí Minh trích dân cho bản Tuyên ngôn Độc lập của nước Việt Nam Dân chủ Cộng hòa (02 – 9 – 1945)?</a:t>
            </a:r>
          </a:p>
          <a:p>
            <a:pPr algn="just">
              <a:lnSpc>
                <a:spcPct val="130000"/>
              </a:lnSpc>
            </a:pPr>
            <a:r>
              <a:rPr lang="en-US" sz="2800">
                <a:solidFill>
                  <a:schemeClr val="bg1"/>
                </a:solidFill>
                <a:latin typeface="Times New Roman" panose="02020603050405020304" pitchFamily="18" charset="0"/>
                <a:cs typeface="Times New Roman" panose="02020603050405020304" pitchFamily="18" charset="0"/>
              </a:rPr>
              <a:t>Câu 2: Tìm hiểu thông tin từ sách, báo, internet và cho biết: Mặt sau của đồng 2 đô-la Mỹ (USD) in hình ảnh của sự kiện nào trong Chiên tranh giành độc lập của 13 thuộc địa Anh ở Bắc Mỹ? Ý nghĩa của điều này là gì?</a:t>
            </a:r>
            <a:endParaRPr lang="vi-VN" sz="2800">
              <a:solidFill>
                <a:schemeClr val="bg1"/>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4"/>
          <a:srcRect l="18805" r="22433"/>
          <a:stretch>
            <a:fillRect/>
          </a:stretch>
        </p:blipFill>
        <p:spPr>
          <a:xfrm>
            <a:off x="32085" y="2790404"/>
            <a:ext cx="2711116" cy="38523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7" descr="bac-ho-doc-tuyen-ng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81297"/>
            <a:ext cx="3124201" cy="2763389"/>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0" y="2874508"/>
            <a:ext cx="12039599"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600" dirty="0" err="1">
                <a:solidFill>
                  <a:schemeClr val="bg1"/>
                </a:solidFill>
                <a:latin typeface="Times New Roman" panose="02020603050405020304" pitchFamily="18" charset="0"/>
              </a:rPr>
              <a:t>Hỡi</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đồng</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bào</a:t>
            </a:r>
            <a:r>
              <a:rPr lang="en-US" altLang="en-US" sz="2600" dirty="0">
                <a:solidFill>
                  <a:schemeClr val="bg1"/>
                </a:solidFill>
                <a:latin typeface="Times New Roman" panose="02020603050405020304" pitchFamily="18" charset="0"/>
              </a:rPr>
              <a:t> cả </a:t>
            </a:r>
            <a:r>
              <a:rPr lang="en-US" altLang="en-US" sz="2600" dirty="0" err="1">
                <a:solidFill>
                  <a:schemeClr val="bg1"/>
                </a:solidFill>
                <a:latin typeface="Times New Roman" panose="02020603050405020304" pitchFamily="18" charset="0"/>
              </a:rPr>
              <a:t>nước</a:t>
            </a:r>
            <a:endParaRPr lang="en-US" altLang="en-US" sz="2600" dirty="0">
              <a:solidFill>
                <a:schemeClr val="bg1"/>
              </a:solidFill>
              <a:latin typeface="Times New Roman" panose="02020603050405020304" pitchFamily="18" charset="0"/>
            </a:endParaRPr>
          </a:p>
          <a:p>
            <a:pPr algn="just" eaLnBrk="1" hangingPunct="1">
              <a:spcBef>
                <a:spcPct val="0"/>
              </a:spcBef>
              <a:buFontTx/>
              <a:buNone/>
            </a:pPr>
            <a:r>
              <a:rPr lang="en-US" altLang="en-US" sz="2600" dirty="0">
                <a:solidFill>
                  <a:schemeClr val="bg1"/>
                </a:solidFill>
                <a:latin typeface="Times New Roman" panose="02020603050405020304" pitchFamily="18" charset="0"/>
              </a:rPr>
              <a:t>“</a:t>
            </a:r>
            <a:r>
              <a:rPr lang="en-US" altLang="en-US" sz="2600" i="1" dirty="0" err="1">
                <a:solidFill>
                  <a:schemeClr val="bg1"/>
                </a:solidFill>
                <a:latin typeface="Times New Roman" panose="02020603050405020304" pitchFamily="18" charset="0"/>
              </a:rPr>
              <a:t>Tất</a:t>
            </a:r>
            <a:r>
              <a:rPr lang="en-US" altLang="en-US" sz="2600" i="1" dirty="0">
                <a:solidFill>
                  <a:schemeClr val="bg1"/>
                </a:solidFill>
                <a:latin typeface="Times New Roman" panose="02020603050405020304" pitchFamily="18" charset="0"/>
              </a:rPr>
              <a:t> cả </a:t>
            </a:r>
            <a:r>
              <a:rPr lang="en-US" altLang="en-US" sz="2600" i="1" dirty="0" err="1">
                <a:solidFill>
                  <a:schemeClr val="bg1"/>
                </a:solidFill>
                <a:latin typeface="Times New Roman" panose="02020603050405020304" pitchFamily="18" charset="0"/>
              </a:rPr>
              <a:t>mọi</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người</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sinh</a:t>
            </a:r>
            <a:r>
              <a:rPr lang="en-US" altLang="en-US" sz="2600" i="1" dirty="0">
                <a:solidFill>
                  <a:schemeClr val="bg1"/>
                </a:solidFill>
                <a:latin typeface="Times New Roman" panose="02020603050405020304" pitchFamily="18" charset="0"/>
              </a:rPr>
              <a:t> ra </a:t>
            </a:r>
            <a:r>
              <a:rPr lang="en-US" altLang="en-US" sz="2600" i="1" dirty="0" err="1">
                <a:solidFill>
                  <a:schemeClr val="bg1"/>
                </a:solidFill>
                <a:latin typeface="Times New Roman" panose="02020603050405020304" pitchFamily="18" charset="0"/>
              </a:rPr>
              <a:t>đều</a:t>
            </a:r>
            <a:r>
              <a:rPr lang="en-US" altLang="en-US" sz="2600" i="1" dirty="0">
                <a:solidFill>
                  <a:schemeClr val="bg1"/>
                </a:solidFill>
                <a:latin typeface="Times New Roman" panose="02020603050405020304" pitchFamily="18" charset="0"/>
              </a:rPr>
              <a:t> có </a:t>
            </a:r>
            <a:r>
              <a:rPr lang="en-US" altLang="en-US" sz="2600" i="1" dirty="0" err="1">
                <a:solidFill>
                  <a:schemeClr val="bg1"/>
                </a:solidFill>
                <a:latin typeface="Times New Roman" panose="02020603050405020304" pitchFamily="18" charset="0"/>
              </a:rPr>
              <a:t>quyền</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bình</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đẳng</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tạo</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hóa</a:t>
            </a:r>
            <a:r>
              <a:rPr lang="en-US" altLang="en-US" sz="2600" i="1" dirty="0">
                <a:solidFill>
                  <a:schemeClr val="bg1"/>
                </a:solidFill>
                <a:latin typeface="Times New Roman" panose="02020603050405020304" pitchFamily="18" charset="0"/>
              </a:rPr>
              <a:t> ban </a:t>
            </a:r>
            <a:r>
              <a:rPr lang="en-US" altLang="en-US" sz="2600" i="1" dirty="0" err="1">
                <a:solidFill>
                  <a:schemeClr val="bg1"/>
                </a:solidFill>
                <a:latin typeface="Times New Roman" panose="02020603050405020304" pitchFamily="18" charset="0"/>
              </a:rPr>
              <a:t>cho</a:t>
            </a:r>
            <a:r>
              <a:rPr lang="en-US" altLang="en-US" sz="2600" i="1" dirty="0">
                <a:solidFill>
                  <a:schemeClr val="bg1"/>
                </a:solidFill>
                <a:latin typeface="Times New Roman" panose="02020603050405020304" pitchFamily="18" charset="0"/>
              </a:rPr>
              <a:t> họ </a:t>
            </a:r>
            <a:r>
              <a:rPr lang="en-US" altLang="en-US" sz="2600" i="1" dirty="0" err="1">
                <a:solidFill>
                  <a:schemeClr val="bg1"/>
                </a:solidFill>
                <a:latin typeface="Times New Roman" panose="02020603050405020304" pitchFamily="18" charset="0"/>
              </a:rPr>
              <a:t>những</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quyền</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không</a:t>
            </a:r>
            <a:r>
              <a:rPr lang="en-US" altLang="en-US" sz="2600" i="1" dirty="0">
                <a:solidFill>
                  <a:schemeClr val="bg1"/>
                </a:solidFill>
                <a:latin typeface="Times New Roman" panose="02020603050405020304" pitchFamily="18" charset="0"/>
              </a:rPr>
              <a:t> ai có </a:t>
            </a:r>
            <a:r>
              <a:rPr lang="en-US" altLang="en-US" sz="2600" i="1" dirty="0" err="1">
                <a:solidFill>
                  <a:schemeClr val="bg1"/>
                </a:solidFill>
                <a:latin typeface="Times New Roman" panose="02020603050405020304" pitchFamily="18" charset="0"/>
              </a:rPr>
              <a:t>thê</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xâm</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phạm</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được</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Trong</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những</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quyền</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ấy</a:t>
            </a:r>
            <a:r>
              <a:rPr lang="en-US" altLang="en-US" sz="2600" i="1" dirty="0">
                <a:solidFill>
                  <a:schemeClr val="bg1"/>
                </a:solidFill>
                <a:latin typeface="Times New Roman" panose="02020603050405020304" pitchFamily="18" charset="0"/>
              </a:rPr>
              <a:t>, có </a:t>
            </a:r>
            <a:r>
              <a:rPr lang="en-US" altLang="en-US" sz="2600" i="1" dirty="0" err="1">
                <a:solidFill>
                  <a:schemeClr val="bg1"/>
                </a:solidFill>
                <a:latin typeface="Times New Roman" panose="02020603050405020304" pitchFamily="18" charset="0"/>
              </a:rPr>
              <a:t>quyền</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được</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sống</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quyền</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tư</a:t>
            </a:r>
            <a:r>
              <a:rPr lang="en-US" altLang="en-US" sz="2600" i="1" dirty="0">
                <a:solidFill>
                  <a:schemeClr val="bg1"/>
                </a:solidFill>
                <a:latin typeface="Times New Roman" panose="02020603050405020304" pitchFamily="18" charset="0"/>
              </a:rPr>
              <a:t>̣ </a:t>
            </a:r>
            <a:r>
              <a:rPr lang="en-US" altLang="en-US" sz="2600" i="1">
                <a:solidFill>
                  <a:schemeClr val="bg1"/>
                </a:solidFill>
                <a:latin typeface="Times New Roman" panose="02020603050405020304" pitchFamily="18" charset="0"/>
              </a:rPr>
              <a:t>do và </a:t>
            </a:r>
            <a:r>
              <a:rPr lang="en-US" altLang="en-US" sz="2600" i="1" dirty="0" err="1">
                <a:solidFill>
                  <a:schemeClr val="bg1"/>
                </a:solidFill>
                <a:latin typeface="Times New Roman" panose="02020603050405020304" pitchFamily="18" charset="0"/>
              </a:rPr>
              <a:t>quyền</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mưu</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cầu</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hạnh</a:t>
            </a:r>
            <a:r>
              <a:rPr lang="en-US" altLang="en-US" sz="2600" i="1" dirty="0">
                <a:solidFill>
                  <a:schemeClr val="bg1"/>
                </a:solidFill>
                <a:latin typeface="Times New Roman" panose="02020603050405020304" pitchFamily="18" charset="0"/>
              </a:rPr>
              <a:t> </a:t>
            </a:r>
            <a:r>
              <a:rPr lang="en-US" altLang="en-US" sz="2600" i="1" dirty="0" err="1">
                <a:solidFill>
                  <a:schemeClr val="bg1"/>
                </a:solidFill>
                <a:latin typeface="Times New Roman" panose="02020603050405020304" pitchFamily="18" charset="0"/>
              </a:rPr>
              <a:t>phúc</a:t>
            </a:r>
            <a:r>
              <a:rPr lang="en-US" altLang="en-US" sz="2600" dirty="0">
                <a:solidFill>
                  <a:schemeClr val="bg1"/>
                </a:solidFill>
                <a:latin typeface="Times New Roman" panose="02020603050405020304" pitchFamily="18" charset="0"/>
              </a:rPr>
              <a:t>…”</a:t>
            </a:r>
          </a:p>
          <a:p>
            <a:pPr algn="just" eaLnBrk="1" hangingPunct="1">
              <a:spcBef>
                <a:spcPct val="0"/>
              </a:spcBef>
              <a:buFontTx/>
              <a:buNone/>
            </a:pPr>
            <a:endParaRPr lang="en-US" altLang="en-US" sz="2600" dirty="0">
              <a:solidFill>
                <a:schemeClr val="bg1"/>
              </a:solidFill>
              <a:latin typeface="Times New Roman" panose="02020603050405020304" pitchFamily="18" charset="0"/>
            </a:endParaRPr>
          </a:p>
        </p:txBody>
      </p:sp>
      <p:sp>
        <p:nvSpPr>
          <p:cNvPr id="8" name="Text Box 11"/>
          <p:cNvSpPr txBox="1">
            <a:spLocks noChangeArrowheads="1"/>
          </p:cNvSpPr>
          <p:nvPr/>
        </p:nvSpPr>
        <p:spPr bwMode="auto">
          <a:xfrm>
            <a:off x="0" y="4724400"/>
            <a:ext cx="1203959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600" dirty="0" err="1">
                <a:solidFill>
                  <a:schemeClr val="bg1"/>
                </a:solidFill>
                <a:latin typeface="Times New Roman" panose="02020603050405020304" pitchFamily="18" charset="0"/>
              </a:rPr>
              <a:t>Lời</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bất</a:t>
            </a:r>
            <a:r>
              <a:rPr lang="en-US" altLang="en-US" sz="2600" dirty="0">
                <a:solidFill>
                  <a:schemeClr val="bg1"/>
                </a:solidFill>
                <a:latin typeface="Times New Roman" panose="02020603050405020304" pitchFamily="18" charset="0"/>
              </a:rPr>
              <a:t> hủ </a:t>
            </a:r>
            <a:r>
              <a:rPr lang="en-US" altLang="en-US" sz="2600" dirty="0" err="1">
                <a:solidFill>
                  <a:schemeClr val="bg1"/>
                </a:solidFill>
                <a:latin typeface="Times New Roman" panose="02020603050405020304" pitchFamily="18" charset="0"/>
              </a:rPr>
              <a:t>ấy</a:t>
            </a:r>
            <a:r>
              <a:rPr lang="en-US" altLang="en-US" sz="2600" dirty="0">
                <a:solidFill>
                  <a:schemeClr val="bg1"/>
                </a:solidFill>
                <a:latin typeface="Times New Roman" panose="02020603050405020304" pitchFamily="18" charset="0"/>
              </a:rPr>
              <a:t> ở </a:t>
            </a:r>
            <a:r>
              <a:rPr lang="en-US" altLang="en-US" sz="2600" dirty="0" err="1">
                <a:solidFill>
                  <a:schemeClr val="bg1"/>
                </a:solidFill>
                <a:latin typeface="Times New Roman" panose="02020603050405020304" pitchFamily="18" charset="0"/>
              </a:rPr>
              <a:t>trong</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bản</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Tuyên</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Ngôn</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Độc</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Lập</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năm</a:t>
            </a:r>
            <a:r>
              <a:rPr lang="en-US" altLang="en-US" sz="2600" dirty="0">
                <a:solidFill>
                  <a:schemeClr val="bg1"/>
                </a:solidFill>
                <a:latin typeface="Times New Roman" panose="02020603050405020304" pitchFamily="18" charset="0"/>
              </a:rPr>
              <a:t> 1776 </a:t>
            </a:r>
            <a:r>
              <a:rPr lang="en-US" altLang="en-US" sz="2600" dirty="0" err="1">
                <a:solidFill>
                  <a:schemeClr val="bg1"/>
                </a:solidFill>
                <a:latin typeface="Times New Roman" panose="02020603050405020304" pitchFamily="18" charset="0"/>
              </a:rPr>
              <a:t>của</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nước</a:t>
            </a:r>
            <a:r>
              <a:rPr lang="en-US" altLang="en-US" sz="2600" dirty="0">
                <a:solidFill>
                  <a:schemeClr val="bg1"/>
                </a:solidFill>
                <a:latin typeface="Times New Roman" panose="02020603050405020304" pitchFamily="18" charset="0"/>
              </a:rPr>
              <a:t> Mĩ. </a:t>
            </a:r>
            <a:r>
              <a:rPr lang="en-US" altLang="en-US" sz="2600" dirty="0" err="1">
                <a:solidFill>
                  <a:schemeClr val="bg1"/>
                </a:solidFill>
                <a:latin typeface="Times New Roman" panose="02020603050405020304" pitchFamily="18" charset="0"/>
              </a:rPr>
              <a:t>Suy</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rộng</a:t>
            </a:r>
            <a:r>
              <a:rPr lang="en-US" altLang="en-US" sz="2600" dirty="0">
                <a:solidFill>
                  <a:schemeClr val="bg1"/>
                </a:solidFill>
                <a:latin typeface="Times New Roman" panose="02020603050405020304" pitchFamily="18" charset="0"/>
              </a:rPr>
              <a:t> ra, </a:t>
            </a:r>
            <a:r>
              <a:rPr lang="en-US" altLang="en-US" sz="2600" dirty="0" err="1">
                <a:solidFill>
                  <a:schemeClr val="bg1"/>
                </a:solidFill>
                <a:latin typeface="Times New Roman" panose="02020603050405020304" pitchFamily="18" charset="0"/>
              </a:rPr>
              <a:t>câu</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ấy</a:t>
            </a:r>
            <a:r>
              <a:rPr lang="en-US" altLang="en-US" sz="2600" dirty="0">
                <a:solidFill>
                  <a:schemeClr val="bg1"/>
                </a:solidFill>
                <a:latin typeface="Times New Roman" panose="02020603050405020304" pitchFamily="18" charset="0"/>
              </a:rPr>
              <a:t> có </a:t>
            </a:r>
            <a:r>
              <a:rPr lang="en-US" altLang="en-US" sz="2600" dirty="0" err="1">
                <a:solidFill>
                  <a:schemeClr val="bg1"/>
                </a:solidFill>
                <a:latin typeface="Times New Roman" panose="02020603050405020304" pitchFamily="18" charset="0"/>
              </a:rPr>
              <a:t>nghĩa</a:t>
            </a:r>
            <a:r>
              <a:rPr lang="en-US" altLang="en-US" sz="2600" dirty="0">
                <a:solidFill>
                  <a:schemeClr val="bg1"/>
                </a:solidFill>
                <a:latin typeface="Times New Roman" panose="02020603050405020304" pitchFamily="18" charset="0"/>
              </a:rPr>
              <a:t> là: </a:t>
            </a:r>
            <a:r>
              <a:rPr lang="en-US" altLang="en-US" sz="2600" dirty="0" err="1">
                <a:solidFill>
                  <a:schemeClr val="bg1"/>
                </a:solidFill>
                <a:latin typeface="Times New Roman" panose="02020603050405020304" pitchFamily="18" charset="0"/>
              </a:rPr>
              <a:t>tất</a:t>
            </a:r>
            <a:r>
              <a:rPr lang="en-US" altLang="en-US" sz="2600" dirty="0">
                <a:solidFill>
                  <a:schemeClr val="bg1"/>
                </a:solidFill>
                <a:latin typeface="Times New Roman" panose="02020603050405020304" pitchFamily="18" charset="0"/>
              </a:rPr>
              <a:t> cả </a:t>
            </a:r>
            <a:r>
              <a:rPr lang="en-US" altLang="en-US" sz="2600" dirty="0" err="1">
                <a:solidFill>
                  <a:schemeClr val="bg1"/>
                </a:solidFill>
                <a:latin typeface="Times New Roman" panose="02020603050405020304" pitchFamily="18" charset="0"/>
              </a:rPr>
              <a:t>các</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dân</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tộc</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trên</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thê</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giới</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đều</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sinh</a:t>
            </a:r>
            <a:r>
              <a:rPr lang="en-US" altLang="en-US" sz="2600" dirty="0">
                <a:solidFill>
                  <a:schemeClr val="bg1"/>
                </a:solidFill>
                <a:latin typeface="Times New Roman" panose="02020603050405020304" pitchFamily="18" charset="0"/>
              </a:rPr>
              <a:t> ra </a:t>
            </a:r>
            <a:r>
              <a:rPr lang="en-US" altLang="en-US" sz="2600" dirty="0" err="1">
                <a:solidFill>
                  <a:schemeClr val="bg1"/>
                </a:solidFill>
                <a:latin typeface="Times New Roman" panose="02020603050405020304" pitchFamily="18" charset="0"/>
              </a:rPr>
              <a:t>bình</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đẳng</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dân</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tộc</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nào</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cũng</a:t>
            </a:r>
            <a:r>
              <a:rPr lang="en-US" altLang="en-US" sz="2600" dirty="0">
                <a:solidFill>
                  <a:schemeClr val="bg1"/>
                </a:solidFill>
                <a:latin typeface="Times New Roman" panose="02020603050405020304" pitchFamily="18" charset="0"/>
              </a:rPr>
              <a:t> có </a:t>
            </a:r>
            <a:r>
              <a:rPr lang="en-US" altLang="en-US" sz="2600" dirty="0" err="1">
                <a:solidFill>
                  <a:schemeClr val="bg1"/>
                </a:solidFill>
                <a:latin typeface="Times New Roman" panose="02020603050405020304" pitchFamily="18" charset="0"/>
              </a:rPr>
              <a:t>quyền</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sống</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quyền</a:t>
            </a:r>
            <a:r>
              <a:rPr lang="en-US" altLang="en-US" sz="2600" dirty="0">
                <a:solidFill>
                  <a:schemeClr val="bg1"/>
                </a:solidFill>
                <a:latin typeface="Times New Roman" panose="02020603050405020304" pitchFamily="18" charset="0"/>
              </a:rPr>
              <a:t> sung </a:t>
            </a:r>
            <a:r>
              <a:rPr lang="en-US" altLang="en-US" sz="2600" dirty="0" err="1">
                <a:solidFill>
                  <a:schemeClr val="bg1"/>
                </a:solidFill>
                <a:latin typeface="Times New Roman" panose="02020603050405020304" pitchFamily="18" charset="0"/>
              </a:rPr>
              <a:t>sướng</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va</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quyền</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tư</a:t>
            </a:r>
            <a:r>
              <a:rPr lang="en-US" altLang="en-US" sz="2600" dirty="0">
                <a:solidFill>
                  <a:schemeClr val="bg1"/>
                </a:solidFill>
                <a:latin typeface="Times New Roman" panose="02020603050405020304" pitchFamily="18" charset="0"/>
              </a:rPr>
              <a:t>̣ do”</a:t>
            </a:r>
          </a:p>
          <a:p>
            <a:pPr algn="just" eaLnBrk="1" hangingPunct="1">
              <a:spcBef>
                <a:spcPct val="0"/>
              </a:spcBef>
              <a:buFontTx/>
              <a:buNone/>
            </a:pPr>
            <a:r>
              <a:rPr lang="en-US" altLang="en-US" sz="2600" dirty="0">
                <a:solidFill>
                  <a:schemeClr val="bg1"/>
                </a:solidFill>
                <a:latin typeface="Times New Roman" panose="02020603050405020304" pitchFamily="18" charset="0"/>
              </a:rPr>
              <a:t>      </a:t>
            </a:r>
            <a:r>
              <a:rPr lang="vi-VN"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Trích</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Tuyên</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Ngôn</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độc</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lập</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nước</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Việt</a:t>
            </a:r>
            <a:r>
              <a:rPr lang="en-US" altLang="en-US" sz="2600" dirty="0">
                <a:solidFill>
                  <a:schemeClr val="bg1"/>
                </a:solidFill>
                <a:latin typeface="Times New Roman" panose="02020603050405020304" pitchFamily="18" charset="0"/>
              </a:rPr>
              <a:t> Nam </a:t>
            </a:r>
            <a:r>
              <a:rPr lang="en-US" altLang="en-US" sz="2600" dirty="0" err="1">
                <a:solidFill>
                  <a:schemeClr val="bg1"/>
                </a:solidFill>
                <a:latin typeface="Times New Roman" panose="02020603050405020304" pitchFamily="18" charset="0"/>
              </a:rPr>
              <a:t>Dân</a:t>
            </a:r>
            <a:r>
              <a:rPr lang="en-US" altLang="en-US" sz="2600" dirty="0">
                <a:solidFill>
                  <a:schemeClr val="bg1"/>
                </a:solidFill>
                <a:latin typeface="Times New Roman" panose="02020603050405020304" pitchFamily="18" charset="0"/>
              </a:rPr>
              <a:t> chủ </a:t>
            </a:r>
            <a:r>
              <a:rPr lang="en-US" altLang="en-US" sz="2600" dirty="0" err="1">
                <a:solidFill>
                  <a:schemeClr val="bg1"/>
                </a:solidFill>
                <a:latin typeface="Times New Roman" panose="02020603050405020304" pitchFamily="18" charset="0"/>
              </a:rPr>
              <a:t>Cộng</a:t>
            </a:r>
            <a:r>
              <a:rPr lang="en-US" altLang="en-US" sz="2600" dirty="0">
                <a:solidFill>
                  <a:schemeClr val="bg1"/>
                </a:solidFill>
                <a:latin typeface="Times New Roman" panose="02020603050405020304" pitchFamily="18" charset="0"/>
              </a:rPr>
              <a:t> </a:t>
            </a:r>
            <a:r>
              <a:rPr lang="en-US" altLang="en-US" sz="2600" dirty="0" err="1">
                <a:solidFill>
                  <a:schemeClr val="bg1"/>
                </a:solidFill>
                <a:latin typeface="Times New Roman" panose="02020603050405020304" pitchFamily="18" charset="0"/>
              </a:rPr>
              <a:t>hòa</a:t>
            </a:r>
            <a:r>
              <a:rPr lang="en-US" altLang="en-US" sz="2600" dirty="0">
                <a:solidFill>
                  <a:schemeClr val="bg1"/>
                </a:solidFill>
                <a:latin typeface="Times New Roman" panose="02020603050405020304" pitchFamily="18" charset="0"/>
              </a:rPr>
              <a:t> 2.9.1945</a:t>
            </a:r>
          </a:p>
        </p:txBody>
      </p:sp>
      <p:sp>
        <p:nvSpPr>
          <p:cNvPr id="12" name="矩形 14"/>
          <p:cNvSpPr/>
          <p:nvPr/>
        </p:nvSpPr>
        <p:spPr>
          <a:xfrm>
            <a:off x="9099" y="304800"/>
            <a:ext cx="3363726" cy="584775"/>
          </a:xfrm>
          <a:prstGeom prst="rect">
            <a:avLst/>
          </a:prstGeom>
          <a:noFill/>
        </p:spPr>
        <p:txBody>
          <a:bodyPr wrap="square" lIns="91440" tIns="45720" rIns="91440" bIns="45720">
            <a:spAutoFit/>
          </a:bodyPr>
          <a:lstStyle/>
          <a:p>
            <a:pPr algn="ctr"/>
            <a:r>
              <a:rPr lang="en-US" altLang="zh-CN" sz="32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4. VẬN DỤNG</a:t>
            </a:r>
            <a:endParaRPr lang="en-US" altLang="zh-CN" sz="3200" b="1" dirty="0">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矩形 14"/>
          <p:cNvSpPr/>
          <p:nvPr/>
        </p:nvSpPr>
        <p:spPr>
          <a:xfrm>
            <a:off x="9099" y="304800"/>
            <a:ext cx="3363726" cy="584775"/>
          </a:xfrm>
          <a:prstGeom prst="rect">
            <a:avLst/>
          </a:prstGeom>
          <a:noFill/>
        </p:spPr>
        <p:txBody>
          <a:bodyPr wrap="square" lIns="91440" tIns="45720" rIns="91440" bIns="45720">
            <a:spAutoFit/>
          </a:bodyPr>
          <a:lstStyle/>
          <a:p>
            <a:pPr algn="ctr"/>
            <a:r>
              <a:rPr lang="en-US" altLang="zh-CN" sz="32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4. VẬN DỤNG</a:t>
            </a:r>
            <a:endParaRPr lang="en-US" altLang="zh-CN" sz="3200" b="1" dirty="0">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p:txBody>
      </p:sp>
      <p:sp>
        <p:nvSpPr>
          <p:cNvPr id="10" name="Rectangle 9"/>
          <p:cNvSpPr/>
          <p:nvPr/>
        </p:nvSpPr>
        <p:spPr>
          <a:xfrm>
            <a:off x="2724151" y="1752600"/>
            <a:ext cx="9220200" cy="3873368"/>
          </a:xfrm>
          <a:prstGeom prst="rect">
            <a:avLst/>
          </a:prstGeom>
        </p:spPr>
        <p:txBody>
          <a:bodyPr wrap="square">
            <a:spAutoFit/>
          </a:bodyPr>
          <a:lstStyle/>
          <a:p>
            <a:pPr algn="just">
              <a:lnSpc>
                <a:spcPct val="130000"/>
              </a:lnSpc>
            </a:pPr>
            <a:r>
              <a:rPr lang="en-US" sz="2700">
                <a:solidFill>
                  <a:schemeClr val="bg1"/>
                </a:solidFill>
                <a:latin typeface="Times New Roman" panose="02020603050405020304" pitchFamily="18" charset="0"/>
                <a:cs typeface="Times New Roman" panose="02020603050405020304" pitchFamily="18" charset="0"/>
              </a:rPr>
              <a:t>Câu 2: </a:t>
            </a:r>
            <a:r>
              <a:rPr lang="vi-VN" sz="2700">
                <a:solidFill>
                  <a:schemeClr val="bg1"/>
                </a:solidFill>
                <a:latin typeface="Times New Roman" panose="02020603050405020304" pitchFamily="18" charset="0"/>
                <a:cs typeface="Times New Roman" panose="02020603050405020304" pitchFamily="18" charset="0"/>
              </a:rPr>
              <a:t>Mặt sau của đồng 2 đô-la Mỹ in hình ảnh: </a:t>
            </a:r>
            <a:r>
              <a:rPr lang="vi-VN" sz="2700" b="1" u="sng">
                <a:solidFill>
                  <a:schemeClr val="bg1"/>
                </a:solidFill>
                <a:latin typeface="Times New Roman" panose="02020603050405020304" pitchFamily="18" charset="0"/>
                <a:cs typeface="Times New Roman" panose="02020603050405020304" pitchFamily="18" charset="0"/>
              </a:rPr>
              <a:t>Đại biểu 13 thuộc địa Bắc Mỹ thông qua bản Tuyên ngôn Độc lập (7/1776).</a:t>
            </a:r>
          </a:p>
          <a:p>
            <a:pPr algn="just">
              <a:lnSpc>
                <a:spcPct val="130000"/>
              </a:lnSpc>
            </a:pPr>
            <a:r>
              <a:rPr lang="vi-VN" sz="2700">
                <a:solidFill>
                  <a:schemeClr val="bg1"/>
                </a:solidFill>
                <a:latin typeface="Times New Roman" panose="02020603050405020304" pitchFamily="18" charset="0"/>
                <a:cs typeface="Times New Roman" panose="02020603050405020304" pitchFamily="18" charset="0"/>
              </a:rPr>
              <a:t>Ý nghĩa sự kiện: bản Tuyên ngôn Độc lập đã tố cáo chế độ áp bức thuộc địa của thực dân Anh và chính thức tuyên bố 13 thuộc địa Bắc Mỹ thoát li khỏi chính quốc Anh, thành lập một quốc gia độc lập, mang tên </a:t>
            </a:r>
            <a:r>
              <a:rPr lang="vi-VN" sz="2700" b="1" u="sng">
                <a:solidFill>
                  <a:schemeClr val="bg1"/>
                </a:solidFill>
                <a:latin typeface="Times New Roman" panose="02020603050405020304" pitchFamily="18" charset="0"/>
                <a:cs typeface="Times New Roman" panose="02020603050405020304" pitchFamily="18" charset="0"/>
              </a:rPr>
              <a:t>Hợp chúng quốc Mỹ</a:t>
            </a:r>
            <a:r>
              <a:rPr lang="vi-VN" sz="2700">
                <a:solidFill>
                  <a:schemeClr val="bg1"/>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rotWithShape="1">
          <a:blip r:embed="rId4"/>
          <a:srcRect l="18805" r="22433"/>
          <a:stretch>
            <a:fillRect/>
          </a:stretch>
        </p:blipFill>
        <p:spPr>
          <a:xfrm>
            <a:off x="32085" y="2790404"/>
            <a:ext cx="2711116" cy="38523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21" y="4076388"/>
            <a:ext cx="2971721" cy="2781611"/>
          </a:xfrm>
          <a:prstGeom prst="rect">
            <a:avLst/>
          </a:prstGeom>
        </p:spPr>
      </p:pic>
      <p:grpSp>
        <p:nvGrpSpPr>
          <p:cNvPr id="7" name="组合 1"/>
          <p:cNvGrpSpPr/>
          <p:nvPr/>
        </p:nvGrpSpPr>
        <p:grpSpPr>
          <a:xfrm>
            <a:off x="909493" y="154170"/>
            <a:ext cx="10208239" cy="1231106"/>
            <a:chOff x="-2735643" y="323989"/>
            <a:chExt cx="11085258" cy="1231106"/>
          </a:xfrm>
        </p:grpSpPr>
        <p:sp>
          <p:nvSpPr>
            <p:cNvPr id="8" name="矩形 2"/>
            <p:cNvSpPr/>
            <p:nvPr/>
          </p:nvSpPr>
          <p:spPr>
            <a:xfrm>
              <a:off x="4732296" y="939542"/>
              <a:ext cx="3617319"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icrosoft YaHei" panose="020B0503020204020204" charset="-122"/>
                <a:ea typeface="Microsoft YaHei" panose="020B0503020204020204" charset="-122"/>
              </a:endParaRPr>
            </a:p>
          </p:txBody>
        </p:sp>
        <p:sp>
          <p:nvSpPr>
            <p:cNvPr id="10" name="TextBox 9"/>
            <p:cNvSpPr txBox="1">
              <a:spLocks noChangeArrowheads="1"/>
            </p:cNvSpPr>
            <p:nvPr/>
          </p:nvSpPr>
          <p:spPr bwMode="auto">
            <a:xfrm>
              <a:off x="912887" y="323989"/>
              <a:ext cx="378221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4000" b="1" spc="300">
                  <a:solidFill>
                    <a:srgbClr val="2B80A5"/>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rPr>
                <a:t>Hướng dẫn về nhà</a:t>
              </a:r>
              <a:endParaRPr lang="zh-CN" altLang="en-US" sz="4000" b="1" spc="300" dirty="0">
                <a:solidFill>
                  <a:srgbClr val="2B80A5"/>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endParaRPr>
            </a:p>
          </p:txBody>
        </p:sp>
        <p:sp>
          <p:nvSpPr>
            <p:cNvPr id="11" name="矩形 5"/>
            <p:cNvSpPr/>
            <p:nvPr/>
          </p:nvSpPr>
          <p:spPr>
            <a:xfrm>
              <a:off x="-2735643" y="939542"/>
              <a:ext cx="361133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Microsoft YaHei" panose="020B0503020204020204" charset="-122"/>
                <a:ea typeface="Microsoft YaHei" panose="020B0503020204020204" charset="-122"/>
              </a:endParaRPr>
            </a:p>
          </p:txBody>
        </p:sp>
      </p:grpSp>
      <p:sp>
        <p:nvSpPr>
          <p:cNvPr id="13" name="Google Shape;3069;p46"/>
          <p:cNvSpPr/>
          <p:nvPr/>
        </p:nvSpPr>
        <p:spPr>
          <a:xfrm rot="227557">
            <a:off x="1468453" y="1943258"/>
            <a:ext cx="2829758" cy="2177868"/>
          </a:xfrm>
          <a:custGeom>
            <a:avLst/>
            <a:gdLst/>
            <a:ahLst/>
            <a:cxnLst/>
            <a:rect l="l" t="t" r="r" b="b"/>
            <a:pathLst>
              <a:path w="21772" h="5352" extrusionOk="0">
                <a:moveTo>
                  <a:pt x="0" y="1"/>
                </a:moveTo>
                <a:lnTo>
                  <a:pt x="0" y="60"/>
                </a:lnTo>
                <a:lnTo>
                  <a:pt x="66" y="163"/>
                </a:lnTo>
                <a:lnTo>
                  <a:pt x="0" y="187"/>
                </a:lnTo>
                <a:lnTo>
                  <a:pt x="0" y="226"/>
                </a:lnTo>
                <a:lnTo>
                  <a:pt x="225" y="375"/>
                </a:lnTo>
                <a:lnTo>
                  <a:pt x="0" y="375"/>
                </a:lnTo>
                <a:lnTo>
                  <a:pt x="225" y="471"/>
                </a:lnTo>
                <a:lnTo>
                  <a:pt x="92" y="533"/>
                </a:lnTo>
                <a:lnTo>
                  <a:pt x="225" y="629"/>
                </a:lnTo>
                <a:lnTo>
                  <a:pt x="92" y="722"/>
                </a:lnTo>
                <a:lnTo>
                  <a:pt x="225" y="811"/>
                </a:lnTo>
                <a:cubicBezTo>
                  <a:pt x="225" y="811"/>
                  <a:pt x="73" y="841"/>
                  <a:pt x="92" y="871"/>
                </a:cubicBezTo>
                <a:cubicBezTo>
                  <a:pt x="112" y="904"/>
                  <a:pt x="225" y="1010"/>
                  <a:pt x="225" y="1010"/>
                </a:cubicBezTo>
                <a:lnTo>
                  <a:pt x="126" y="1040"/>
                </a:lnTo>
                <a:lnTo>
                  <a:pt x="172" y="1152"/>
                </a:lnTo>
                <a:lnTo>
                  <a:pt x="136" y="1251"/>
                </a:lnTo>
                <a:lnTo>
                  <a:pt x="188" y="1410"/>
                </a:lnTo>
                <a:lnTo>
                  <a:pt x="136" y="1667"/>
                </a:lnTo>
                <a:lnTo>
                  <a:pt x="225" y="1939"/>
                </a:lnTo>
                <a:lnTo>
                  <a:pt x="165" y="2197"/>
                </a:lnTo>
                <a:lnTo>
                  <a:pt x="225" y="2468"/>
                </a:lnTo>
                <a:lnTo>
                  <a:pt x="92" y="2957"/>
                </a:lnTo>
                <a:lnTo>
                  <a:pt x="225" y="3473"/>
                </a:lnTo>
                <a:lnTo>
                  <a:pt x="126" y="3790"/>
                </a:lnTo>
                <a:lnTo>
                  <a:pt x="179" y="4161"/>
                </a:lnTo>
                <a:lnTo>
                  <a:pt x="159" y="4472"/>
                </a:lnTo>
                <a:lnTo>
                  <a:pt x="225" y="4654"/>
                </a:lnTo>
                <a:cubicBezTo>
                  <a:pt x="225" y="4654"/>
                  <a:pt x="112" y="4683"/>
                  <a:pt x="136" y="4706"/>
                </a:cubicBezTo>
                <a:cubicBezTo>
                  <a:pt x="159" y="4726"/>
                  <a:pt x="248" y="4813"/>
                  <a:pt x="225" y="4842"/>
                </a:cubicBezTo>
                <a:cubicBezTo>
                  <a:pt x="202" y="4872"/>
                  <a:pt x="96" y="5159"/>
                  <a:pt x="96" y="5159"/>
                </a:cubicBezTo>
                <a:lnTo>
                  <a:pt x="228" y="5226"/>
                </a:lnTo>
                <a:lnTo>
                  <a:pt x="126" y="5272"/>
                </a:lnTo>
                <a:lnTo>
                  <a:pt x="142" y="5351"/>
                </a:lnTo>
                <a:lnTo>
                  <a:pt x="21735" y="5351"/>
                </a:lnTo>
                <a:lnTo>
                  <a:pt x="21421" y="5123"/>
                </a:lnTo>
                <a:lnTo>
                  <a:pt x="21580" y="4885"/>
                </a:lnTo>
                <a:lnTo>
                  <a:pt x="21272" y="4627"/>
                </a:lnTo>
                <a:lnTo>
                  <a:pt x="21626" y="4432"/>
                </a:lnTo>
                <a:lnTo>
                  <a:pt x="21272" y="4171"/>
                </a:lnTo>
                <a:cubicBezTo>
                  <a:pt x="21272" y="4171"/>
                  <a:pt x="21626" y="3867"/>
                  <a:pt x="21683" y="3821"/>
                </a:cubicBezTo>
                <a:cubicBezTo>
                  <a:pt x="21738" y="3774"/>
                  <a:pt x="21445" y="3503"/>
                  <a:pt x="21445" y="3503"/>
                </a:cubicBezTo>
                <a:lnTo>
                  <a:pt x="21669" y="3321"/>
                </a:lnTo>
                <a:lnTo>
                  <a:pt x="21365" y="2779"/>
                </a:lnTo>
                <a:lnTo>
                  <a:pt x="21772" y="2534"/>
                </a:lnTo>
                <a:lnTo>
                  <a:pt x="21772" y="1506"/>
                </a:lnTo>
                <a:lnTo>
                  <a:pt x="21365" y="1089"/>
                </a:lnTo>
                <a:lnTo>
                  <a:pt x="21772" y="745"/>
                </a:lnTo>
                <a:lnTo>
                  <a:pt x="21772" y="497"/>
                </a:lnTo>
                <a:lnTo>
                  <a:pt x="21365" y="497"/>
                </a:lnTo>
                <a:lnTo>
                  <a:pt x="21772" y="1"/>
                </a:lnTo>
                <a:close/>
              </a:path>
            </a:pathLst>
          </a:custGeom>
          <a:solidFill>
            <a:srgbClr val="FFFFFF"/>
          </a:solidFill>
          <a:ln>
            <a:noFill/>
          </a:ln>
          <a:effectLst>
            <a:outerShdw blurRad="42863" dist="19050" dir="19320000" algn="bl" rotWithShape="0">
              <a:srgbClr val="000000">
                <a:alpha val="22000"/>
              </a:srgb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n-US" sz="2800">
                <a:latin typeface="Times New Roman" panose="02020603050405020304" pitchFamily="18" charset="0"/>
                <a:cs typeface="Times New Roman" panose="02020603050405020304" pitchFamily="18" charset="0"/>
              </a:rPr>
              <a:t>Hoàn thành các bài tập Luyện tập – Vận dụng</a:t>
            </a:r>
            <a:endParaRPr sz="2800">
              <a:latin typeface="Times New Roman" panose="02020603050405020304" pitchFamily="18" charset="0"/>
              <a:cs typeface="Times New Roman" panose="02020603050405020304" pitchFamily="18" charset="0"/>
            </a:endParaRPr>
          </a:p>
        </p:txBody>
      </p:sp>
      <p:sp>
        <p:nvSpPr>
          <p:cNvPr id="16" name="Google Shape;3070;p46"/>
          <p:cNvSpPr/>
          <p:nvPr/>
        </p:nvSpPr>
        <p:spPr>
          <a:xfrm>
            <a:off x="5058970" y="2056088"/>
            <a:ext cx="2829765" cy="2177869"/>
          </a:xfrm>
          <a:custGeom>
            <a:avLst/>
            <a:gdLst/>
            <a:ahLst/>
            <a:cxnLst/>
            <a:rect l="l" t="t" r="r" b="b"/>
            <a:pathLst>
              <a:path w="21772" h="5352" extrusionOk="0">
                <a:moveTo>
                  <a:pt x="0" y="1"/>
                </a:moveTo>
                <a:lnTo>
                  <a:pt x="0" y="60"/>
                </a:lnTo>
                <a:lnTo>
                  <a:pt x="66" y="163"/>
                </a:lnTo>
                <a:lnTo>
                  <a:pt x="0" y="187"/>
                </a:lnTo>
                <a:lnTo>
                  <a:pt x="0" y="226"/>
                </a:lnTo>
                <a:lnTo>
                  <a:pt x="225" y="375"/>
                </a:lnTo>
                <a:lnTo>
                  <a:pt x="0" y="375"/>
                </a:lnTo>
                <a:lnTo>
                  <a:pt x="225" y="471"/>
                </a:lnTo>
                <a:lnTo>
                  <a:pt x="92" y="533"/>
                </a:lnTo>
                <a:lnTo>
                  <a:pt x="225" y="629"/>
                </a:lnTo>
                <a:lnTo>
                  <a:pt x="92" y="722"/>
                </a:lnTo>
                <a:lnTo>
                  <a:pt x="225" y="811"/>
                </a:lnTo>
                <a:cubicBezTo>
                  <a:pt x="225" y="811"/>
                  <a:pt x="73" y="841"/>
                  <a:pt x="92" y="871"/>
                </a:cubicBezTo>
                <a:cubicBezTo>
                  <a:pt x="112" y="904"/>
                  <a:pt x="225" y="1010"/>
                  <a:pt x="225" y="1010"/>
                </a:cubicBezTo>
                <a:lnTo>
                  <a:pt x="126" y="1040"/>
                </a:lnTo>
                <a:lnTo>
                  <a:pt x="172" y="1152"/>
                </a:lnTo>
                <a:lnTo>
                  <a:pt x="136" y="1251"/>
                </a:lnTo>
                <a:lnTo>
                  <a:pt x="188" y="1410"/>
                </a:lnTo>
                <a:lnTo>
                  <a:pt x="136" y="1667"/>
                </a:lnTo>
                <a:lnTo>
                  <a:pt x="225" y="1939"/>
                </a:lnTo>
                <a:lnTo>
                  <a:pt x="165" y="2197"/>
                </a:lnTo>
                <a:lnTo>
                  <a:pt x="225" y="2468"/>
                </a:lnTo>
                <a:lnTo>
                  <a:pt x="92" y="2957"/>
                </a:lnTo>
                <a:lnTo>
                  <a:pt x="225" y="3473"/>
                </a:lnTo>
                <a:lnTo>
                  <a:pt x="126" y="3790"/>
                </a:lnTo>
                <a:lnTo>
                  <a:pt x="179" y="4161"/>
                </a:lnTo>
                <a:lnTo>
                  <a:pt x="159" y="4472"/>
                </a:lnTo>
                <a:lnTo>
                  <a:pt x="225" y="4654"/>
                </a:lnTo>
                <a:cubicBezTo>
                  <a:pt x="225" y="4654"/>
                  <a:pt x="112" y="4683"/>
                  <a:pt x="136" y="4706"/>
                </a:cubicBezTo>
                <a:cubicBezTo>
                  <a:pt x="159" y="4726"/>
                  <a:pt x="248" y="4813"/>
                  <a:pt x="225" y="4842"/>
                </a:cubicBezTo>
                <a:cubicBezTo>
                  <a:pt x="202" y="4872"/>
                  <a:pt x="96" y="5159"/>
                  <a:pt x="96" y="5159"/>
                </a:cubicBezTo>
                <a:lnTo>
                  <a:pt x="228" y="5226"/>
                </a:lnTo>
                <a:lnTo>
                  <a:pt x="126" y="5272"/>
                </a:lnTo>
                <a:lnTo>
                  <a:pt x="142" y="5351"/>
                </a:lnTo>
                <a:lnTo>
                  <a:pt x="21735" y="5351"/>
                </a:lnTo>
                <a:lnTo>
                  <a:pt x="21421" y="5123"/>
                </a:lnTo>
                <a:lnTo>
                  <a:pt x="21580" y="4885"/>
                </a:lnTo>
                <a:lnTo>
                  <a:pt x="21272" y="4627"/>
                </a:lnTo>
                <a:lnTo>
                  <a:pt x="21626" y="4432"/>
                </a:lnTo>
                <a:lnTo>
                  <a:pt x="21272" y="4171"/>
                </a:lnTo>
                <a:cubicBezTo>
                  <a:pt x="21272" y="4171"/>
                  <a:pt x="21626" y="3867"/>
                  <a:pt x="21683" y="3821"/>
                </a:cubicBezTo>
                <a:cubicBezTo>
                  <a:pt x="21738" y="3774"/>
                  <a:pt x="21445" y="3503"/>
                  <a:pt x="21445" y="3503"/>
                </a:cubicBezTo>
                <a:lnTo>
                  <a:pt x="21669" y="3321"/>
                </a:lnTo>
                <a:lnTo>
                  <a:pt x="21365" y="2779"/>
                </a:lnTo>
                <a:lnTo>
                  <a:pt x="21772" y="2534"/>
                </a:lnTo>
                <a:lnTo>
                  <a:pt x="21772" y="1506"/>
                </a:lnTo>
                <a:lnTo>
                  <a:pt x="21365" y="1089"/>
                </a:lnTo>
                <a:lnTo>
                  <a:pt x="21772" y="745"/>
                </a:lnTo>
                <a:lnTo>
                  <a:pt x="21772" y="497"/>
                </a:lnTo>
                <a:lnTo>
                  <a:pt x="21365" y="497"/>
                </a:lnTo>
                <a:lnTo>
                  <a:pt x="21772" y="1"/>
                </a:lnTo>
                <a:close/>
              </a:path>
            </a:pathLst>
          </a:custGeom>
          <a:solidFill>
            <a:srgbClr val="FFFFFF"/>
          </a:solidFill>
          <a:ln>
            <a:noFill/>
          </a:ln>
          <a:effectLst>
            <a:outerShdw blurRad="42863" dist="19050" dir="19320000" algn="bl" rotWithShape="0">
              <a:srgbClr val="000000">
                <a:alpha val="22000"/>
              </a:srgb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n-US" sz="2800">
                <a:latin typeface="Times New Roman" panose="02020603050405020304" pitchFamily="18" charset="0"/>
                <a:cs typeface="Times New Roman" panose="02020603050405020304" pitchFamily="18" charset="0"/>
              </a:rPr>
              <a:t>Xem lại những kiến thức đã học trong chủ đề 4</a:t>
            </a:r>
            <a:endParaRPr sz="2800">
              <a:latin typeface="Times New Roman" panose="02020603050405020304" pitchFamily="18" charset="0"/>
              <a:cs typeface="Times New Roman" panose="02020603050405020304" pitchFamily="18" charset="0"/>
            </a:endParaRPr>
          </a:p>
        </p:txBody>
      </p:sp>
      <p:sp>
        <p:nvSpPr>
          <p:cNvPr id="17" name="Google Shape;3071;p46"/>
          <p:cNvSpPr/>
          <p:nvPr/>
        </p:nvSpPr>
        <p:spPr>
          <a:xfrm rot="-183802">
            <a:off x="8632951" y="1861550"/>
            <a:ext cx="2829779" cy="2177874"/>
          </a:xfrm>
          <a:custGeom>
            <a:avLst/>
            <a:gdLst/>
            <a:ahLst/>
            <a:cxnLst/>
            <a:rect l="l" t="t" r="r" b="b"/>
            <a:pathLst>
              <a:path w="21772" h="5352" extrusionOk="0">
                <a:moveTo>
                  <a:pt x="0" y="1"/>
                </a:moveTo>
                <a:lnTo>
                  <a:pt x="0" y="60"/>
                </a:lnTo>
                <a:lnTo>
                  <a:pt x="66" y="163"/>
                </a:lnTo>
                <a:lnTo>
                  <a:pt x="0" y="187"/>
                </a:lnTo>
                <a:lnTo>
                  <a:pt x="0" y="226"/>
                </a:lnTo>
                <a:lnTo>
                  <a:pt x="225" y="375"/>
                </a:lnTo>
                <a:lnTo>
                  <a:pt x="0" y="375"/>
                </a:lnTo>
                <a:lnTo>
                  <a:pt x="225" y="471"/>
                </a:lnTo>
                <a:lnTo>
                  <a:pt x="92" y="533"/>
                </a:lnTo>
                <a:lnTo>
                  <a:pt x="225" y="629"/>
                </a:lnTo>
                <a:lnTo>
                  <a:pt x="92" y="722"/>
                </a:lnTo>
                <a:lnTo>
                  <a:pt x="225" y="811"/>
                </a:lnTo>
                <a:cubicBezTo>
                  <a:pt x="225" y="811"/>
                  <a:pt x="73" y="841"/>
                  <a:pt x="92" y="871"/>
                </a:cubicBezTo>
                <a:cubicBezTo>
                  <a:pt x="112" y="904"/>
                  <a:pt x="225" y="1010"/>
                  <a:pt x="225" y="1010"/>
                </a:cubicBezTo>
                <a:lnTo>
                  <a:pt x="126" y="1040"/>
                </a:lnTo>
                <a:lnTo>
                  <a:pt x="172" y="1152"/>
                </a:lnTo>
                <a:lnTo>
                  <a:pt x="136" y="1251"/>
                </a:lnTo>
                <a:lnTo>
                  <a:pt x="188" y="1410"/>
                </a:lnTo>
                <a:lnTo>
                  <a:pt x="136" y="1667"/>
                </a:lnTo>
                <a:lnTo>
                  <a:pt x="225" y="1939"/>
                </a:lnTo>
                <a:lnTo>
                  <a:pt x="165" y="2197"/>
                </a:lnTo>
                <a:lnTo>
                  <a:pt x="225" y="2468"/>
                </a:lnTo>
                <a:lnTo>
                  <a:pt x="92" y="2957"/>
                </a:lnTo>
                <a:lnTo>
                  <a:pt x="225" y="3473"/>
                </a:lnTo>
                <a:lnTo>
                  <a:pt x="126" y="3790"/>
                </a:lnTo>
                <a:lnTo>
                  <a:pt x="179" y="4161"/>
                </a:lnTo>
                <a:lnTo>
                  <a:pt x="159" y="4472"/>
                </a:lnTo>
                <a:lnTo>
                  <a:pt x="225" y="4654"/>
                </a:lnTo>
                <a:cubicBezTo>
                  <a:pt x="225" y="4654"/>
                  <a:pt x="112" y="4683"/>
                  <a:pt x="136" y="4706"/>
                </a:cubicBezTo>
                <a:cubicBezTo>
                  <a:pt x="159" y="4726"/>
                  <a:pt x="248" y="4813"/>
                  <a:pt x="225" y="4842"/>
                </a:cubicBezTo>
                <a:cubicBezTo>
                  <a:pt x="202" y="4872"/>
                  <a:pt x="96" y="5159"/>
                  <a:pt x="96" y="5159"/>
                </a:cubicBezTo>
                <a:lnTo>
                  <a:pt x="228" y="5226"/>
                </a:lnTo>
                <a:lnTo>
                  <a:pt x="126" y="5272"/>
                </a:lnTo>
                <a:lnTo>
                  <a:pt x="142" y="5351"/>
                </a:lnTo>
                <a:lnTo>
                  <a:pt x="21735" y="5351"/>
                </a:lnTo>
                <a:lnTo>
                  <a:pt x="21421" y="5123"/>
                </a:lnTo>
                <a:lnTo>
                  <a:pt x="21580" y="4885"/>
                </a:lnTo>
                <a:lnTo>
                  <a:pt x="21272" y="4627"/>
                </a:lnTo>
                <a:lnTo>
                  <a:pt x="21626" y="4432"/>
                </a:lnTo>
                <a:lnTo>
                  <a:pt x="21272" y="4171"/>
                </a:lnTo>
                <a:cubicBezTo>
                  <a:pt x="21272" y="4171"/>
                  <a:pt x="21626" y="3867"/>
                  <a:pt x="21683" y="3821"/>
                </a:cubicBezTo>
                <a:cubicBezTo>
                  <a:pt x="21738" y="3774"/>
                  <a:pt x="21445" y="3503"/>
                  <a:pt x="21445" y="3503"/>
                </a:cubicBezTo>
                <a:lnTo>
                  <a:pt x="21669" y="3321"/>
                </a:lnTo>
                <a:lnTo>
                  <a:pt x="21365" y="2779"/>
                </a:lnTo>
                <a:lnTo>
                  <a:pt x="21772" y="2534"/>
                </a:lnTo>
                <a:lnTo>
                  <a:pt x="21772" y="1506"/>
                </a:lnTo>
                <a:lnTo>
                  <a:pt x="21365" y="1089"/>
                </a:lnTo>
                <a:lnTo>
                  <a:pt x="21772" y="745"/>
                </a:lnTo>
                <a:lnTo>
                  <a:pt x="21772" y="497"/>
                </a:lnTo>
                <a:lnTo>
                  <a:pt x="21365" y="497"/>
                </a:lnTo>
                <a:lnTo>
                  <a:pt x="21772" y="1"/>
                </a:lnTo>
                <a:close/>
              </a:path>
            </a:pathLst>
          </a:custGeom>
          <a:solidFill>
            <a:srgbClr val="FFFFFF"/>
          </a:solidFill>
          <a:ln>
            <a:noFill/>
          </a:ln>
          <a:effectLst>
            <a:outerShdw blurRad="42863" dist="19050" dir="19320000" algn="bl" rotWithShape="0">
              <a:srgbClr val="000000">
                <a:alpha val="22000"/>
              </a:srgb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n-US" sz="2800">
                <a:latin typeface="Times New Roman" panose="02020603050405020304" pitchFamily="18" charset="0"/>
                <a:cs typeface="Times New Roman" panose="02020603050405020304" pitchFamily="18" charset="0"/>
              </a:rPr>
              <a:t>Đọc trước nội dung chủ đề 5 – Trả lời các câu hỏi trong SGK.</a:t>
            </a:r>
            <a:endParaRPr sz="2800">
              <a:latin typeface="Times New Roman" panose="02020603050405020304" pitchFamily="18" charset="0"/>
              <a:cs typeface="Times New Roman" panose="02020603050405020304" pitchFamily="18" charset="0"/>
            </a:endParaRPr>
          </a:p>
        </p:txBody>
      </p:sp>
      <p:sp>
        <p:nvSpPr>
          <p:cNvPr id="18" name="Google Shape;3072;p46"/>
          <p:cNvSpPr/>
          <p:nvPr/>
        </p:nvSpPr>
        <p:spPr>
          <a:xfrm rot="2469331">
            <a:off x="1644560" y="3813872"/>
            <a:ext cx="650054" cy="186294"/>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9" name="Google Shape;3073;p46"/>
          <p:cNvSpPr/>
          <p:nvPr/>
        </p:nvSpPr>
        <p:spPr>
          <a:xfrm rot="2469331">
            <a:off x="3812985" y="2067297"/>
            <a:ext cx="650054" cy="186294"/>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FFAE24">
              <a:alpha val="27230"/>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20" name="Google Shape;3074;p46"/>
          <p:cNvSpPr/>
          <p:nvPr/>
        </p:nvSpPr>
        <p:spPr>
          <a:xfrm rot="2469331">
            <a:off x="7410064" y="2076826"/>
            <a:ext cx="650054" cy="186294"/>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21" name="Google Shape;3075;p46"/>
          <p:cNvSpPr/>
          <p:nvPr/>
        </p:nvSpPr>
        <p:spPr>
          <a:xfrm rot="2469331">
            <a:off x="8907317" y="3814359"/>
            <a:ext cx="650054" cy="186294"/>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8F357D">
              <a:alpha val="28570"/>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nvGrpSpPr>
          <p:cNvPr id="22" name="Google Shape;3076;p46"/>
          <p:cNvGrpSpPr/>
          <p:nvPr/>
        </p:nvGrpSpPr>
        <p:grpSpPr>
          <a:xfrm>
            <a:off x="10844232" y="1454583"/>
            <a:ext cx="866746" cy="714563"/>
            <a:chOff x="3045198" y="1349667"/>
            <a:chExt cx="775324" cy="743831"/>
          </a:xfrm>
        </p:grpSpPr>
        <p:sp>
          <p:nvSpPr>
            <p:cNvPr id="23" name="Google Shape;3077;p46"/>
            <p:cNvSpPr/>
            <p:nvPr/>
          </p:nvSpPr>
          <p:spPr>
            <a:xfrm rot="-613802">
              <a:off x="3096173" y="1404421"/>
              <a:ext cx="673373" cy="634323"/>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24" name="Google Shape;3078;p46"/>
            <p:cNvSpPr/>
            <p:nvPr/>
          </p:nvSpPr>
          <p:spPr>
            <a:xfrm rot="-613802">
              <a:off x="3163091" y="1486417"/>
              <a:ext cx="524874" cy="494399"/>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26" name="Google Shape;3079;p46"/>
            <p:cNvSpPr/>
            <p:nvPr/>
          </p:nvSpPr>
          <p:spPr>
            <a:xfrm rot="-613802">
              <a:off x="3414835" y="1744608"/>
              <a:ext cx="58050" cy="98950"/>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27" name="Google Shape;3080;p46"/>
            <p:cNvSpPr/>
            <p:nvPr/>
          </p:nvSpPr>
          <p:spPr>
            <a:xfrm rot="-613802">
              <a:off x="3385133" y="1668368"/>
              <a:ext cx="66650" cy="40550"/>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28" name="Google Shape;3081;p46"/>
            <p:cNvSpPr/>
            <p:nvPr/>
          </p:nvSpPr>
          <p:spPr>
            <a:xfrm rot="-613802">
              <a:off x="3442859" y="1542471"/>
              <a:ext cx="177025" cy="258299"/>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29" name="Google Shape;3082;p46"/>
            <p:cNvSpPr/>
            <p:nvPr/>
          </p:nvSpPr>
          <p:spPr>
            <a:xfrm rot="-613802">
              <a:off x="3456911" y="1562499"/>
              <a:ext cx="148900" cy="218274"/>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30" name="Google Shape;3083;p46"/>
            <p:cNvSpPr/>
            <p:nvPr/>
          </p:nvSpPr>
          <p:spPr>
            <a:xfrm rot="-613802">
              <a:off x="3462011" y="1570026"/>
              <a:ext cx="138675" cy="203224"/>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31" name="Google Shape;3084;p46"/>
            <p:cNvSpPr/>
            <p:nvPr/>
          </p:nvSpPr>
          <p:spPr>
            <a:xfrm rot="-613802">
              <a:off x="3502038" y="1623441"/>
              <a:ext cx="54100" cy="88400"/>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32" name="Google Shape;3085;p46"/>
            <p:cNvSpPr/>
            <p:nvPr/>
          </p:nvSpPr>
          <p:spPr>
            <a:xfrm rot="-613802">
              <a:off x="3485601" y="1631423"/>
              <a:ext cx="120125" cy="135500"/>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33" name="Google Shape;3086;p46"/>
            <p:cNvSpPr/>
            <p:nvPr/>
          </p:nvSpPr>
          <p:spPr>
            <a:xfrm rot="-613802">
              <a:off x="3515865" y="1672644"/>
              <a:ext cx="40875" cy="38300"/>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34" name="Google Shape;3087;p46"/>
            <p:cNvSpPr/>
            <p:nvPr/>
          </p:nvSpPr>
          <p:spPr>
            <a:xfrm rot="-613802">
              <a:off x="3458064" y="1571760"/>
              <a:ext cx="127900" cy="155850"/>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35" name="Google Shape;3088;p46"/>
            <p:cNvSpPr/>
            <p:nvPr/>
          </p:nvSpPr>
          <p:spPr>
            <a:xfrm rot="-613802">
              <a:off x="3504056" y="1623773"/>
              <a:ext cx="44825" cy="70950"/>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36" name="Google Shape;3089;p46"/>
            <p:cNvSpPr/>
            <p:nvPr/>
          </p:nvSpPr>
          <p:spPr>
            <a:xfrm rot="-613802">
              <a:off x="3229701" y="1580930"/>
              <a:ext cx="177025" cy="258299"/>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37" name="Google Shape;3090;p46"/>
            <p:cNvSpPr/>
            <p:nvPr/>
          </p:nvSpPr>
          <p:spPr>
            <a:xfrm rot="-613802">
              <a:off x="3243753" y="1600956"/>
              <a:ext cx="148925" cy="218274"/>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38" name="Google Shape;3091;p46"/>
            <p:cNvSpPr/>
            <p:nvPr/>
          </p:nvSpPr>
          <p:spPr>
            <a:xfrm rot="-613802">
              <a:off x="3248877" y="1608483"/>
              <a:ext cx="138650" cy="203224"/>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39" name="Google Shape;3092;p46"/>
            <p:cNvSpPr/>
            <p:nvPr/>
          </p:nvSpPr>
          <p:spPr>
            <a:xfrm rot="-613802">
              <a:off x="3288805" y="1661907"/>
              <a:ext cx="54175" cy="88400"/>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40" name="Google Shape;3093;p46"/>
            <p:cNvSpPr/>
            <p:nvPr/>
          </p:nvSpPr>
          <p:spPr>
            <a:xfrm rot="-613802">
              <a:off x="3272443" y="1669882"/>
              <a:ext cx="120125" cy="135500"/>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41" name="Google Shape;3094;p46"/>
            <p:cNvSpPr/>
            <p:nvPr/>
          </p:nvSpPr>
          <p:spPr>
            <a:xfrm rot="-613802">
              <a:off x="3302632" y="1711110"/>
              <a:ext cx="40950" cy="38300"/>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42" name="Google Shape;3095;p46"/>
            <p:cNvSpPr/>
            <p:nvPr/>
          </p:nvSpPr>
          <p:spPr>
            <a:xfrm rot="-613802">
              <a:off x="3244931" y="1610222"/>
              <a:ext cx="127825" cy="155850"/>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43" name="Google Shape;3096;p46"/>
            <p:cNvSpPr/>
            <p:nvPr/>
          </p:nvSpPr>
          <p:spPr>
            <a:xfrm rot="-613802">
              <a:off x="3290897" y="1662232"/>
              <a:ext cx="44825" cy="70950"/>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grpSp>
        <p:nvGrpSpPr>
          <p:cNvPr id="44" name="Google Shape;3097;p46"/>
          <p:cNvGrpSpPr/>
          <p:nvPr/>
        </p:nvGrpSpPr>
        <p:grpSpPr>
          <a:xfrm rot="1929622">
            <a:off x="5000824" y="3950298"/>
            <a:ext cx="1235261" cy="146878"/>
            <a:chOff x="5889124" y="4026299"/>
            <a:chExt cx="1800075" cy="249075"/>
          </a:xfrm>
        </p:grpSpPr>
        <p:sp>
          <p:nvSpPr>
            <p:cNvPr id="45" name="Google Shape;3098;p46"/>
            <p:cNvSpPr/>
            <p:nvPr/>
          </p:nvSpPr>
          <p:spPr>
            <a:xfrm rot="10800000">
              <a:off x="5889124" y="4026299"/>
              <a:ext cx="1800075" cy="249075"/>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nvGrpSpPr>
            <p:cNvPr id="46" name="Google Shape;3099;p46"/>
            <p:cNvGrpSpPr/>
            <p:nvPr/>
          </p:nvGrpSpPr>
          <p:grpSpPr>
            <a:xfrm rot="-5400000">
              <a:off x="6116695" y="4027378"/>
              <a:ext cx="57254" cy="137072"/>
              <a:chOff x="3197462" y="129838"/>
              <a:chExt cx="465478" cy="1040001"/>
            </a:xfrm>
          </p:grpSpPr>
          <p:sp>
            <p:nvSpPr>
              <p:cNvPr id="117" name="Google Shape;3100;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18" name="Google Shape;3101;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19" name="Google Shape;3102;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20" name="Google Shape;3103;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21" name="Google Shape;3104;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22" name="Google Shape;3105;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grpSp>
          <p:nvGrpSpPr>
            <p:cNvPr id="47" name="Google Shape;3106;p46"/>
            <p:cNvGrpSpPr/>
            <p:nvPr/>
          </p:nvGrpSpPr>
          <p:grpSpPr>
            <a:xfrm rot="-5400000">
              <a:off x="6393433" y="4027378"/>
              <a:ext cx="57254" cy="137072"/>
              <a:chOff x="3197462" y="129838"/>
              <a:chExt cx="465478" cy="1040001"/>
            </a:xfrm>
          </p:grpSpPr>
          <p:sp>
            <p:nvSpPr>
              <p:cNvPr id="111" name="Google Shape;3107;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12" name="Google Shape;3108;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13" name="Google Shape;3109;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14" name="Google Shape;3110;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15" name="Google Shape;3111;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16" name="Google Shape;3112;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grpSp>
          <p:nvGrpSpPr>
            <p:cNvPr id="48" name="Google Shape;3113;p46"/>
            <p:cNvGrpSpPr/>
            <p:nvPr/>
          </p:nvGrpSpPr>
          <p:grpSpPr>
            <a:xfrm rot="-5400000">
              <a:off x="6670171" y="4027378"/>
              <a:ext cx="57254" cy="137072"/>
              <a:chOff x="3197462" y="129838"/>
              <a:chExt cx="465478" cy="1040001"/>
            </a:xfrm>
          </p:grpSpPr>
          <p:sp>
            <p:nvSpPr>
              <p:cNvPr id="105" name="Google Shape;3114;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06" name="Google Shape;3115;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07" name="Google Shape;3116;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08" name="Google Shape;3117;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09" name="Google Shape;3118;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10" name="Google Shape;3119;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grpSp>
          <p:nvGrpSpPr>
            <p:cNvPr id="49" name="Google Shape;3120;p46"/>
            <p:cNvGrpSpPr/>
            <p:nvPr/>
          </p:nvGrpSpPr>
          <p:grpSpPr>
            <a:xfrm rot="-5400000">
              <a:off x="6946909" y="4027378"/>
              <a:ext cx="57254" cy="137072"/>
              <a:chOff x="3197462" y="129838"/>
              <a:chExt cx="465478" cy="1040001"/>
            </a:xfrm>
          </p:grpSpPr>
          <p:sp>
            <p:nvSpPr>
              <p:cNvPr id="99" name="Google Shape;3121;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00" name="Google Shape;3122;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01" name="Google Shape;3123;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02" name="Google Shape;3124;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03" name="Google Shape;3125;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104" name="Google Shape;3126;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grpSp>
          <p:nvGrpSpPr>
            <p:cNvPr id="50" name="Google Shape;3127;p46"/>
            <p:cNvGrpSpPr/>
            <p:nvPr/>
          </p:nvGrpSpPr>
          <p:grpSpPr>
            <a:xfrm rot="-5400000">
              <a:off x="7223647" y="4027378"/>
              <a:ext cx="57254" cy="137072"/>
              <a:chOff x="3197462" y="129838"/>
              <a:chExt cx="465478" cy="1040001"/>
            </a:xfrm>
          </p:grpSpPr>
          <p:sp>
            <p:nvSpPr>
              <p:cNvPr id="93" name="Google Shape;3128;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4" name="Google Shape;3129;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5" name="Google Shape;3130;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6" name="Google Shape;3131;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7" name="Google Shape;3132;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8" name="Google Shape;3133;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grpSp>
          <p:nvGrpSpPr>
            <p:cNvPr id="51" name="Google Shape;3134;p46"/>
            <p:cNvGrpSpPr/>
            <p:nvPr/>
          </p:nvGrpSpPr>
          <p:grpSpPr>
            <a:xfrm rot="-5400000">
              <a:off x="7500384" y="4027378"/>
              <a:ext cx="57254" cy="137072"/>
              <a:chOff x="3197462" y="129838"/>
              <a:chExt cx="465478" cy="1040001"/>
            </a:xfrm>
          </p:grpSpPr>
          <p:sp>
            <p:nvSpPr>
              <p:cNvPr id="87" name="Google Shape;3135;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88" name="Google Shape;3136;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89" name="Google Shape;3137;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0" name="Google Shape;3138;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1" name="Google Shape;3139;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2" name="Google Shape;3140;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grpSp>
          <p:nvGrpSpPr>
            <p:cNvPr id="52" name="Google Shape;3141;p46"/>
            <p:cNvGrpSpPr/>
            <p:nvPr/>
          </p:nvGrpSpPr>
          <p:grpSpPr>
            <a:xfrm rot="-5400000">
              <a:off x="6269480" y="4131553"/>
              <a:ext cx="57254" cy="137072"/>
              <a:chOff x="3197462" y="129838"/>
              <a:chExt cx="465478" cy="1040001"/>
            </a:xfrm>
          </p:grpSpPr>
          <p:sp>
            <p:nvSpPr>
              <p:cNvPr id="81" name="Google Shape;3142;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82" name="Google Shape;3143;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83" name="Google Shape;3144;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84" name="Google Shape;3145;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85" name="Google Shape;3146;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86" name="Google Shape;3147;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grpSp>
          <p:nvGrpSpPr>
            <p:cNvPr id="53" name="Google Shape;3148;p46"/>
            <p:cNvGrpSpPr/>
            <p:nvPr/>
          </p:nvGrpSpPr>
          <p:grpSpPr>
            <a:xfrm rot="-5400000">
              <a:off x="6546218" y="4131553"/>
              <a:ext cx="57254" cy="137072"/>
              <a:chOff x="3197462" y="129838"/>
              <a:chExt cx="465478" cy="1040001"/>
            </a:xfrm>
          </p:grpSpPr>
          <p:sp>
            <p:nvSpPr>
              <p:cNvPr id="75" name="Google Shape;3149;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76" name="Google Shape;3150;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77" name="Google Shape;3151;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78" name="Google Shape;3152;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79" name="Google Shape;3153;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80" name="Google Shape;3154;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grpSp>
          <p:nvGrpSpPr>
            <p:cNvPr id="54" name="Google Shape;3155;p46"/>
            <p:cNvGrpSpPr/>
            <p:nvPr/>
          </p:nvGrpSpPr>
          <p:grpSpPr>
            <a:xfrm rot="-5400000">
              <a:off x="6822956" y="4131553"/>
              <a:ext cx="57254" cy="137072"/>
              <a:chOff x="3197462" y="129838"/>
              <a:chExt cx="465478" cy="1040001"/>
            </a:xfrm>
          </p:grpSpPr>
          <p:sp>
            <p:nvSpPr>
              <p:cNvPr id="69" name="Google Shape;3156;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70" name="Google Shape;3157;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71" name="Google Shape;3158;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72" name="Google Shape;3159;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73" name="Google Shape;3160;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74" name="Google Shape;3161;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grpSp>
          <p:nvGrpSpPr>
            <p:cNvPr id="55" name="Google Shape;3162;p46"/>
            <p:cNvGrpSpPr/>
            <p:nvPr/>
          </p:nvGrpSpPr>
          <p:grpSpPr>
            <a:xfrm rot="-5400000">
              <a:off x="7099693" y="4131553"/>
              <a:ext cx="57254" cy="137072"/>
              <a:chOff x="3197462" y="129838"/>
              <a:chExt cx="465478" cy="1040001"/>
            </a:xfrm>
          </p:grpSpPr>
          <p:sp>
            <p:nvSpPr>
              <p:cNvPr id="63" name="Google Shape;3163;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64" name="Google Shape;3164;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65" name="Google Shape;3165;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66" name="Google Shape;3166;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67" name="Google Shape;3167;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68" name="Google Shape;3168;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grpSp>
          <p:nvGrpSpPr>
            <p:cNvPr id="56" name="Google Shape;3169;p46"/>
            <p:cNvGrpSpPr/>
            <p:nvPr/>
          </p:nvGrpSpPr>
          <p:grpSpPr>
            <a:xfrm rot="-5400000">
              <a:off x="7376431" y="4131553"/>
              <a:ext cx="57254" cy="137072"/>
              <a:chOff x="3197462" y="129838"/>
              <a:chExt cx="465478" cy="1040001"/>
            </a:xfrm>
          </p:grpSpPr>
          <p:sp>
            <p:nvSpPr>
              <p:cNvPr id="57" name="Google Shape;3170;p4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58" name="Google Shape;3171;p4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59" name="Google Shape;3172;p4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60" name="Google Shape;3173;p4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61" name="Google Shape;3174;p4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62" name="Google Shape;3175;p4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grpSp>
      <p:sp>
        <p:nvSpPr>
          <p:cNvPr id="123" name="Google Shape;3176;p46"/>
          <p:cNvSpPr txBox="1"/>
          <p:nvPr/>
        </p:nvSpPr>
        <p:spPr>
          <a:xfrm flipH="1">
            <a:off x="2151953" y="2066081"/>
            <a:ext cx="1553114" cy="269047"/>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GB" sz="2800">
                <a:solidFill>
                  <a:schemeClr val="dk1"/>
                </a:solidFill>
                <a:latin typeface="Times New Roman" panose="02020603050405020304" pitchFamily="18" charset="0"/>
                <a:ea typeface="Odibee Sans"/>
                <a:cs typeface="Times New Roman" panose="02020603050405020304" pitchFamily="18" charset="0"/>
                <a:sym typeface="Odibee Sans"/>
              </a:rPr>
              <a:t>1</a:t>
            </a:r>
            <a:endParaRPr sz="2800">
              <a:solidFill>
                <a:schemeClr val="dk1"/>
              </a:solidFill>
              <a:latin typeface="Times New Roman" panose="02020603050405020304" pitchFamily="18" charset="0"/>
              <a:ea typeface="Odibee Sans"/>
              <a:cs typeface="Times New Roman" panose="02020603050405020304" pitchFamily="18" charset="0"/>
              <a:sym typeface="Odibee Sans"/>
            </a:endParaRPr>
          </a:p>
        </p:txBody>
      </p:sp>
      <p:sp>
        <p:nvSpPr>
          <p:cNvPr id="124" name="Google Shape;3177;p46"/>
          <p:cNvSpPr txBox="1"/>
          <p:nvPr/>
        </p:nvSpPr>
        <p:spPr>
          <a:xfrm flipH="1">
            <a:off x="5742890" y="2219916"/>
            <a:ext cx="1553114" cy="269047"/>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GB" sz="2800">
                <a:solidFill>
                  <a:schemeClr val="dk1"/>
                </a:solidFill>
                <a:latin typeface="Times New Roman" panose="02020603050405020304" pitchFamily="18" charset="0"/>
                <a:ea typeface="Odibee Sans"/>
                <a:cs typeface="Times New Roman" panose="02020603050405020304" pitchFamily="18" charset="0"/>
                <a:sym typeface="Odibee Sans"/>
              </a:rPr>
              <a:t>2</a:t>
            </a:r>
            <a:endParaRPr sz="2800">
              <a:solidFill>
                <a:schemeClr val="dk1"/>
              </a:solidFill>
              <a:latin typeface="Times New Roman" panose="02020603050405020304" pitchFamily="18" charset="0"/>
              <a:ea typeface="Odibee Sans"/>
              <a:cs typeface="Times New Roman" panose="02020603050405020304" pitchFamily="18" charset="0"/>
              <a:sym typeface="Odibee Sans"/>
            </a:endParaRPr>
          </a:p>
        </p:txBody>
      </p:sp>
      <p:sp>
        <p:nvSpPr>
          <p:cNvPr id="125" name="Google Shape;3178;p46"/>
          <p:cNvSpPr txBox="1"/>
          <p:nvPr/>
        </p:nvSpPr>
        <p:spPr>
          <a:xfrm flipH="1">
            <a:off x="9233361" y="1945747"/>
            <a:ext cx="1553114" cy="269047"/>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GB" sz="2800">
                <a:solidFill>
                  <a:schemeClr val="dk1"/>
                </a:solidFill>
                <a:latin typeface="Times New Roman" panose="02020603050405020304" pitchFamily="18" charset="0"/>
                <a:ea typeface="Odibee Sans"/>
                <a:cs typeface="Times New Roman" panose="02020603050405020304" pitchFamily="18" charset="0"/>
                <a:sym typeface="Odibee Sans"/>
              </a:rPr>
              <a:t>3</a:t>
            </a:r>
            <a:endParaRPr sz="2800">
              <a:solidFill>
                <a:schemeClr val="dk1"/>
              </a:solidFill>
              <a:latin typeface="Times New Roman" panose="02020603050405020304" pitchFamily="18" charset="0"/>
              <a:ea typeface="Odibee Sans"/>
              <a:cs typeface="Times New Roman" panose="02020603050405020304" pitchFamily="18" charset="0"/>
              <a:sym typeface="Odibee San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ircle(in)">
                                      <p:cBhvr>
                                        <p:cTn id="46" dur="2000"/>
                                        <p:tgtEl>
                                          <p:spTgt spid="21"/>
                                        </p:tgtEl>
                                      </p:cBhvr>
                                    </p:animEffect>
                                  </p:childTnLst>
                                </p:cTn>
                              </p:par>
                              <p:par>
                                <p:cTn id="47" presetID="6" presetClass="entr" presetSubtype="16"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circle(in)">
                                      <p:cBhvr>
                                        <p:cTn id="49" dur="2000"/>
                                        <p:tgtEl>
                                          <p:spTgt spid="22"/>
                                        </p:tgtEl>
                                      </p:cBhvr>
                                    </p:animEffect>
                                  </p:childTnLst>
                                </p:cTn>
                              </p:par>
                              <p:par>
                                <p:cTn id="50" presetID="6" presetClass="entr" presetSubtype="16"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circle(in)">
                                      <p:cBhvr>
                                        <p:cTn id="52" dur="2000"/>
                                        <p:tgtEl>
                                          <p:spTgt spid="44"/>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23"/>
                                        </p:tgtEl>
                                        <p:attrNameLst>
                                          <p:attrName>style.visibility</p:attrName>
                                        </p:attrNameLst>
                                      </p:cBhvr>
                                      <p:to>
                                        <p:strVal val="visible"/>
                                      </p:to>
                                    </p:set>
                                    <p:animEffect transition="in" filter="circle(in)">
                                      <p:cBhvr>
                                        <p:cTn id="55" dur="2000"/>
                                        <p:tgtEl>
                                          <p:spTgt spid="123"/>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24"/>
                                        </p:tgtEl>
                                        <p:attrNameLst>
                                          <p:attrName>style.visibility</p:attrName>
                                        </p:attrNameLst>
                                      </p:cBhvr>
                                      <p:to>
                                        <p:strVal val="visible"/>
                                      </p:to>
                                    </p:set>
                                    <p:animEffect transition="in" filter="circle(in)">
                                      <p:cBhvr>
                                        <p:cTn id="58" dur="2000"/>
                                        <p:tgtEl>
                                          <p:spTgt spid="124"/>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25"/>
                                        </p:tgtEl>
                                        <p:attrNameLst>
                                          <p:attrName>style.visibility</p:attrName>
                                        </p:attrNameLst>
                                      </p:cBhvr>
                                      <p:to>
                                        <p:strVal val="visible"/>
                                      </p:to>
                                    </p:set>
                                    <p:animEffect transition="in" filter="circle(in)">
                                      <p:cBhvr>
                                        <p:cTn id="61" dur="2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P spid="19" grpId="0" animBg="1"/>
      <p:bldP spid="20" grpId="0" animBg="1"/>
      <p:bldP spid="21" grpId="0" animBg="1"/>
      <p:bldP spid="123" grpId="0"/>
      <p:bldP spid="124" grpId="0"/>
      <p:bldP spid="12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2862072" y="2913288"/>
            <a:ext cx="6934200" cy="1754326"/>
          </a:xfrm>
          <a:prstGeom prst="rect">
            <a:avLst/>
          </a:prstGeom>
          <a:noFill/>
        </p:spPr>
        <p:txBody>
          <a:bodyPr wrap="square" lIns="91440" tIns="45720" rIns="91440" bIns="45720">
            <a:spAutoFit/>
          </a:bodyPr>
          <a:lstStyle/>
          <a:p>
            <a:pPr algn="ctr"/>
            <a:r>
              <a:rPr lang="en-US" altLang="zh-CN" sz="54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CHÚC CẢ LỚP HỌC NGOAN!!!</a:t>
            </a:r>
            <a:endParaRPr lang="en-US" altLang="zh-CN" sz="5400" b="1" dirty="0">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p:txBody>
      </p:sp>
      <p:cxnSp>
        <p:nvCxnSpPr>
          <p:cNvPr id="19" name="直接连接符 18"/>
          <p:cNvCxnSpPr/>
          <p:nvPr/>
        </p:nvCxnSpPr>
        <p:spPr>
          <a:xfrm>
            <a:off x="2293867" y="1229169"/>
            <a:ext cx="8374133" cy="8282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423922" y="5334000"/>
            <a:ext cx="7391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895600" y="685800"/>
            <a:ext cx="25434" cy="569787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178700" y="990600"/>
            <a:ext cx="813611" cy="559970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1843950"/>
            <a:ext cx="4114800" cy="5486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1000"/>
                                        <p:tgtEl>
                                          <p:spTgt spid="19"/>
                                        </p:tgtEl>
                                      </p:cBhvr>
                                    </p:animEffect>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1000"/>
                                        <p:tgtEl>
                                          <p:spTgt spid="26"/>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1000"/>
                                        <p:tgtEl>
                                          <p:spTgt spid="21"/>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1000"/>
                                        <p:tgtEl>
                                          <p:spTgt spid="23"/>
                                        </p:tgtEl>
                                      </p:cBhvr>
                                    </p:animEffect>
                                  </p:childTnLst>
                                </p:cTn>
                              </p:par>
                            </p:childTnLst>
                          </p:cTn>
                        </p:par>
                        <p:par>
                          <p:cTn id="26" fill="hold">
                            <p:stCondLst>
                              <p:cond delay="5000"/>
                            </p:stCondLst>
                            <p:childTnLst>
                              <p:par>
                                <p:cTn id="27" presetID="16" presetClass="entr" presetSubtype="2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876301" y="666750"/>
            <a:ext cx="4038600" cy="4901392"/>
          </a:xfrm>
          <a:prstGeom prst="rect">
            <a:avLst/>
          </a:prstGeom>
        </p:spPr>
      </p:pic>
      <p:sp>
        <p:nvSpPr>
          <p:cNvPr id="5" name="TextBox 4"/>
          <p:cNvSpPr txBox="1"/>
          <p:nvPr/>
        </p:nvSpPr>
        <p:spPr>
          <a:xfrm>
            <a:off x="334860" y="5596900"/>
            <a:ext cx="5334000" cy="523220"/>
          </a:xfrm>
          <a:prstGeom prst="rect">
            <a:avLst/>
          </a:prstGeom>
          <a:noFill/>
        </p:spPr>
        <p:txBody>
          <a:bodyPr wrap="square" rtlCol="0">
            <a:spAutoFit/>
          </a:bodyPr>
          <a:lstStyle/>
          <a:p>
            <a:pPr algn="ctr"/>
            <a:r>
              <a:rPr lang="vi-VN" sz="2800">
                <a:solidFill>
                  <a:schemeClr val="bg1"/>
                </a:solidFill>
                <a:latin typeface="Times New Roman" panose="02020603050405020304" pitchFamily="18" charset="0"/>
                <a:cs typeface="Times New Roman" panose="02020603050405020304" pitchFamily="18" charset="0"/>
              </a:rPr>
              <a:t>Ô-li-vơ Crôm-oen (1599-1658) </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410200" y="304800"/>
            <a:ext cx="6705599" cy="6282169"/>
          </a:xfrm>
          <a:prstGeom prst="rect">
            <a:avLst/>
          </a:prstGeom>
          <a:noFill/>
        </p:spPr>
        <p:txBody>
          <a:bodyPr wrap="square" rtlCol="0">
            <a:spAutoFit/>
          </a:bodyPr>
          <a:lstStyle/>
          <a:p>
            <a:pPr algn="just">
              <a:lnSpc>
                <a:spcPct val="130000"/>
              </a:lnSpc>
            </a:pPr>
            <a:r>
              <a:rPr lang="vi-VN" sz="2600" dirty="0">
                <a:solidFill>
                  <a:srgbClr val="FFFF00"/>
                </a:solidFill>
                <a:latin typeface="Times New Roman" panose="02020603050405020304" pitchFamily="18" charset="0"/>
                <a:cs typeface="Times New Roman" panose="02020603050405020304" pitchFamily="18" charset="0"/>
              </a:rPr>
              <a:t>Trong Cách mạng tư sản Anh thế kỉ XVII, ông là người lãnh đạo quân đội Quốc hội chống lại các lực lượng bảo hoàng, lật đổ chế độ quân chủ chuyên chế tồn tại lâu đời ở Anh. Sau khi vua Sác-lơ I bị xử tử (1649), Anh trở thành nước Cộng hòa do Ô-li-vơ Crôm-oen đứng đầu</a:t>
            </a:r>
            <a:r>
              <a:rPr lang="en-US" sz="2600" dirty="0">
                <a:solidFill>
                  <a:srgbClr val="FFFF00"/>
                </a:solidFill>
                <a:latin typeface="Times New Roman" panose="02020603050405020304" pitchFamily="18" charset="0"/>
                <a:cs typeface="Times New Roman" panose="02020603050405020304" pitchFamily="18" charset="0"/>
              </a:rPr>
              <a:t>. </a:t>
            </a:r>
            <a:r>
              <a:rPr lang="vi-VN" sz="2600" dirty="0">
                <a:solidFill>
                  <a:srgbClr val="FFFF00"/>
                </a:solidFill>
                <a:latin typeface="Times New Roman" panose="02020603050405020304" pitchFamily="18" charset="0"/>
                <a:cs typeface="Times New Roman" panose="02020603050405020304" pitchFamily="18" charset="0"/>
              </a:rPr>
              <a:t>Trong những năm 1653-1658, ông đứng đầu chính quyền độc tài quân sự ở Anh. Sau khi ông mất nước Anh lâm vào tình trạng không ổn định về chính trị, dẫn đến sự thỏa hiệp giữa Quốc hội với lực lượng phong kiến cũ, khiến cho nền quân chủ được phục hồi.</a:t>
            </a:r>
            <a:endParaRPr lang="en-US" sz="26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6934200" y="685800"/>
            <a:ext cx="4087709" cy="4963160"/>
          </a:xfrm>
          <a:prstGeom prst="rect">
            <a:avLst/>
          </a:prstGeom>
        </p:spPr>
      </p:pic>
      <p:sp>
        <p:nvSpPr>
          <p:cNvPr id="5" name="TextBox 4"/>
          <p:cNvSpPr txBox="1"/>
          <p:nvPr/>
        </p:nvSpPr>
        <p:spPr>
          <a:xfrm>
            <a:off x="457201" y="2133600"/>
            <a:ext cx="6019800" cy="2893100"/>
          </a:xfrm>
          <a:prstGeom prst="rect">
            <a:avLst/>
          </a:prstGeom>
          <a:noFill/>
        </p:spPr>
        <p:txBody>
          <a:bodyPr wrap="square" rtlCol="0">
            <a:spAutoFit/>
          </a:bodyPr>
          <a:lstStyle/>
          <a:p>
            <a:pPr algn="just">
              <a:lnSpc>
                <a:spcPct val="130000"/>
              </a:lnSpc>
            </a:pPr>
            <a:r>
              <a:rPr lang="vi-VN" sz="2800" dirty="0">
                <a:solidFill>
                  <a:schemeClr val="bg1"/>
                </a:solidFill>
                <a:latin typeface="Times New Roman" panose="02020603050405020304" pitchFamily="18" charset="0"/>
                <a:cs typeface="Times New Roman" panose="02020603050405020304" pitchFamily="18" charset="0"/>
              </a:rPr>
              <a:t>Ông là người lãnh đạo quân đội của 13 thuộc địa Bắc Mỹ chiến đấu chống lại ách cai trị của thực dân Anh. Ông là Tổng thống đầu tiên của Hợp chủng quốc Hoa Kì.</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477001" y="5648960"/>
            <a:ext cx="5334000" cy="523220"/>
          </a:xfrm>
          <a:prstGeom prst="rect">
            <a:avLst/>
          </a:prstGeom>
          <a:noFill/>
        </p:spPr>
        <p:txBody>
          <a:bodyPr wrap="square" rtlCol="0">
            <a:spAutoFit/>
          </a:bodyPr>
          <a:lstStyle/>
          <a:p>
            <a:pPr algn="ctr"/>
            <a:r>
              <a:rPr lang="vi-VN" sz="2800">
                <a:solidFill>
                  <a:schemeClr val="bg1"/>
                </a:solidFill>
                <a:latin typeface="Times New Roman" panose="02020603050405020304" pitchFamily="18" charset="0"/>
                <a:cs typeface="Times New Roman" panose="02020603050405020304" pitchFamily="18" charset="0"/>
              </a:rPr>
              <a:t>G. Oa-sinh-tơn (1732-1799)</a:t>
            </a:r>
            <a:endParaRPr lang="en-US" sz="28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704502">
            <a:off x="7750759" y="-590440"/>
            <a:ext cx="2591655" cy="2732506"/>
          </a:xfrm>
          <a:prstGeom prst="rect">
            <a:avLst/>
          </a:prstGeom>
        </p:spPr>
      </p:pic>
      <p:sp>
        <p:nvSpPr>
          <p:cNvPr id="2" name="Rectangle 1"/>
          <p:cNvSpPr/>
          <p:nvPr/>
        </p:nvSpPr>
        <p:spPr>
          <a:xfrm>
            <a:off x="152400" y="1295400"/>
            <a:ext cx="11852984" cy="3933384"/>
          </a:xfrm>
          <a:prstGeom prst="rect">
            <a:avLst/>
          </a:prstGeom>
          <a:noFill/>
        </p:spPr>
        <p:txBody>
          <a:bodyPr wrap="square" lIns="91440" tIns="45720" rIns="91440" bIns="45720">
            <a:spAutoFit/>
          </a:bodyPr>
          <a:lstStyle/>
          <a:p>
            <a:pPr algn="ctr">
              <a:lnSpc>
                <a:spcPct val="130000"/>
              </a:lnSpc>
            </a:pPr>
            <a:r>
              <a:rPr lang="vi-VN" sz="3200" b="1">
                <a:ln w="12700">
                  <a:solidFill>
                    <a:schemeClr val="accent5"/>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CHƯƠNG 1: CHÂU ÂU VÀ BẮC MỸ TỪ NỬA SAU </a:t>
            </a:r>
          </a:p>
          <a:p>
            <a:pPr algn="ctr">
              <a:lnSpc>
                <a:spcPct val="130000"/>
              </a:lnSpc>
            </a:pPr>
            <a:r>
              <a:rPr lang="vi-VN" sz="3200" b="1">
                <a:ln w="12700">
                  <a:solidFill>
                    <a:schemeClr val="accent5"/>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THẾ KỈ XVI ĐẾN THẾ KỈ XVIII</a:t>
            </a:r>
          </a:p>
          <a:p>
            <a:pPr algn="ctr">
              <a:lnSpc>
                <a:spcPct val="130000"/>
              </a:lnSpc>
            </a:pPr>
            <a:r>
              <a:rPr lang="vi-VN" sz="3200" b="1">
                <a:ln w="12700">
                  <a:solidFill>
                    <a:schemeClr val="accent5"/>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BÀI 1: CÁCH MẠNG TƯ SẢN ANH VÀ CHIẾN TRANH GIÀNH</a:t>
            </a:r>
          </a:p>
          <a:p>
            <a:pPr algn="ctr">
              <a:lnSpc>
                <a:spcPct val="130000"/>
              </a:lnSpc>
            </a:pPr>
            <a:r>
              <a:rPr lang="vi-VN" sz="3200" b="1">
                <a:ln w="12700">
                  <a:solidFill>
                    <a:schemeClr val="accent5"/>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ĐỘC LẬP CỦA 13 THUỘC ĐỊA ANH Ở BẮC MỸ</a:t>
            </a:r>
            <a:endParaRPr lang="en-US" sz="3200" b="1">
              <a:ln w="12700">
                <a:solidFill>
                  <a:schemeClr val="accent5"/>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a:p>
            <a:pPr algn="ctr">
              <a:lnSpc>
                <a:spcPct val="130000"/>
              </a:lnSpc>
            </a:pPr>
            <a:endParaRPr lang="en-US" sz="3200" b="1">
              <a:ln w="12700">
                <a:solidFill>
                  <a:schemeClr val="accent5"/>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a:p>
            <a:pPr algn="ctr">
              <a:lnSpc>
                <a:spcPct val="130000"/>
              </a:lnSpc>
            </a:pPr>
            <a:r>
              <a:rPr lang="en-US" sz="3200" b="1">
                <a:ln w="12700">
                  <a:solidFill>
                    <a:schemeClr val="accent5"/>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                                             Thời lượng: 2 tiết</a:t>
            </a:r>
            <a:endParaRPr lang="vi-VN" sz="3200" b="1">
              <a:ln w="12700">
                <a:solidFill>
                  <a:schemeClr val="accent5"/>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3854897" y="2133600"/>
            <a:ext cx="4294574" cy="584775"/>
          </a:xfrm>
          <a:prstGeom prst="rect">
            <a:avLst/>
          </a:prstGeom>
          <a:noFill/>
        </p:spPr>
        <p:txBody>
          <a:bodyPr wrap="none" lIns="91440" tIns="45720" rIns="91440" bIns="45720">
            <a:spAutoFit/>
          </a:bodyPr>
          <a:lstStyle/>
          <a:p>
            <a:pPr algn="ctr"/>
            <a:r>
              <a:rPr lang="vi-VN" altLang="zh-CN" sz="32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Cách mạng tư sản Anh </a:t>
            </a:r>
            <a:endParaRPr lang="en-US" altLang="zh-CN" sz="3200" b="1" dirty="0">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p:txBody>
      </p:sp>
      <p:cxnSp>
        <p:nvCxnSpPr>
          <p:cNvPr id="19" name="直接连接符 18"/>
          <p:cNvCxnSpPr/>
          <p:nvPr/>
        </p:nvCxnSpPr>
        <p:spPr>
          <a:xfrm flipV="1">
            <a:off x="4451597" y="1342144"/>
            <a:ext cx="3917914" cy="1306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600200" y="3107298"/>
            <a:ext cx="10349115" cy="584775"/>
          </a:xfrm>
          <a:prstGeom prst="rect">
            <a:avLst/>
          </a:prstGeom>
          <a:noFill/>
        </p:spPr>
        <p:txBody>
          <a:bodyPr wrap="none" lIns="91440" tIns="45720" rIns="91440" bIns="45720">
            <a:spAutoFit/>
          </a:bodyPr>
          <a:lstStyle/>
          <a:p>
            <a:pPr algn="ctr"/>
            <a:r>
              <a:rPr lang="en-US" altLang="zh-CN" sz="32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Chiến tranh giành độc lập của 13 thuộc địa Anh ở Bắc Mỹ</a:t>
            </a:r>
            <a:endParaRPr lang="en-US" altLang="zh-CN" sz="3200" b="1" dirty="0">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p:txBody>
      </p:sp>
      <p:sp>
        <p:nvSpPr>
          <p:cNvPr id="14" name="矩形 13"/>
          <p:cNvSpPr/>
          <p:nvPr/>
        </p:nvSpPr>
        <p:spPr>
          <a:xfrm>
            <a:off x="3962400" y="689039"/>
            <a:ext cx="4634603" cy="646331"/>
          </a:xfrm>
          <a:prstGeom prst="rect">
            <a:avLst/>
          </a:prstGeom>
          <a:noFill/>
        </p:spPr>
        <p:txBody>
          <a:bodyPr wrap="none" lIns="91440" tIns="45720" rIns="91440" bIns="45720">
            <a:spAutoFit/>
          </a:bodyPr>
          <a:lstStyle/>
          <a:p>
            <a:pPr algn="ctr"/>
            <a:r>
              <a:rPr lang="en-US" altLang="zh-CN" sz="36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NỘI DUNG BÀI HỌC</a:t>
            </a:r>
            <a:endParaRPr lang="zh-CN" altLang="en-US" sz="3600" b="1" dirty="0">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048042">
            <a:off x="-244788" y="8772"/>
            <a:ext cx="3140248" cy="23261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000"/>
                                        <p:tgtEl>
                                          <p:spTgt spid="16"/>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290">
                                          <p:stCondLst>
                                            <p:cond delay="0"/>
                                          </p:stCondLst>
                                        </p:cTn>
                                        <p:tgtEl>
                                          <p:spTgt spid="14"/>
                                        </p:tgtEl>
                                      </p:cBhvr>
                                    </p:animEffect>
                                    <p:anim calcmode="lin" valueType="num">
                                      <p:cBhvr>
                                        <p:cTn id="12"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17" dur="13">
                                          <p:stCondLst>
                                            <p:cond delay="325"/>
                                          </p:stCondLst>
                                        </p:cTn>
                                        <p:tgtEl>
                                          <p:spTgt spid="14"/>
                                        </p:tgtEl>
                                      </p:cBhvr>
                                      <p:to x="100000" y="60000"/>
                                    </p:animScale>
                                    <p:animScale>
                                      <p:cBhvr>
                                        <p:cTn id="18" dur="83" decel="50000">
                                          <p:stCondLst>
                                            <p:cond delay="338"/>
                                          </p:stCondLst>
                                        </p:cTn>
                                        <p:tgtEl>
                                          <p:spTgt spid="14"/>
                                        </p:tgtEl>
                                      </p:cBhvr>
                                      <p:to x="100000" y="100000"/>
                                    </p:animScale>
                                    <p:animScale>
                                      <p:cBhvr>
                                        <p:cTn id="19" dur="13">
                                          <p:stCondLst>
                                            <p:cond delay="656"/>
                                          </p:stCondLst>
                                        </p:cTn>
                                        <p:tgtEl>
                                          <p:spTgt spid="14"/>
                                        </p:tgtEl>
                                      </p:cBhvr>
                                      <p:to x="100000" y="80000"/>
                                    </p:animScale>
                                    <p:animScale>
                                      <p:cBhvr>
                                        <p:cTn id="20" dur="83" decel="50000">
                                          <p:stCondLst>
                                            <p:cond delay="669"/>
                                          </p:stCondLst>
                                        </p:cTn>
                                        <p:tgtEl>
                                          <p:spTgt spid="14"/>
                                        </p:tgtEl>
                                      </p:cBhvr>
                                      <p:to x="100000" y="100000"/>
                                    </p:animScale>
                                    <p:animScale>
                                      <p:cBhvr>
                                        <p:cTn id="21" dur="13">
                                          <p:stCondLst>
                                            <p:cond delay="821"/>
                                          </p:stCondLst>
                                        </p:cTn>
                                        <p:tgtEl>
                                          <p:spTgt spid="14"/>
                                        </p:tgtEl>
                                      </p:cBhvr>
                                      <p:to x="100000" y="90000"/>
                                    </p:animScale>
                                    <p:animScale>
                                      <p:cBhvr>
                                        <p:cTn id="22" dur="83" decel="50000">
                                          <p:stCondLst>
                                            <p:cond delay="834"/>
                                          </p:stCondLst>
                                        </p:cTn>
                                        <p:tgtEl>
                                          <p:spTgt spid="14"/>
                                        </p:tgtEl>
                                      </p:cBhvr>
                                      <p:to x="100000" y="100000"/>
                                    </p:animScale>
                                    <p:animScale>
                                      <p:cBhvr>
                                        <p:cTn id="23" dur="13">
                                          <p:stCondLst>
                                            <p:cond delay="904"/>
                                          </p:stCondLst>
                                        </p:cTn>
                                        <p:tgtEl>
                                          <p:spTgt spid="14"/>
                                        </p:tgtEl>
                                      </p:cBhvr>
                                      <p:to x="100000" y="95000"/>
                                    </p:animScale>
                                    <p:animScale>
                                      <p:cBhvr>
                                        <p:cTn id="24" dur="83" decel="50000">
                                          <p:stCondLst>
                                            <p:cond delay="917"/>
                                          </p:stCondLst>
                                        </p:cTn>
                                        <p:tgtEl>
                                          <p:spTgt spid="14"/>
                                        </p:tgtEl>
                                      </p:cBhvr>
                                      <p:to x="100000" y="100000"/>
                                    </p:animScale>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1000"/>
                                        <p:tgtEl>
                                          <p:spTgt spid="19"/>
                                        </p:tgtEl>
                                      </p:cBhvr>
                                    </p:animEffect>
                                  </p:childTnLst>
                                </p:cTn>
                              </p:par>
                            </p:childTnLst>
                          </p:cTn>
                        </p:par>
                        <p:par>
                          <p:cTn id="29" fill="hold">
                            <p:stCondLst>
                              <p:cond delay="3000"/>
                            </p:stCondLst>
                            <p:childTnLst>
                              <p:par>
                                <p:cTn id="30" presetID="26"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290">
                                          <p:stCondLst>
                                            <p:cond delay="0"/>
                                          </p:stCondLst>
                                        </p:cTn>
                                        <p:tgtEl>
                                          <p:spTgt spid="15"/>
                                        </p:tgtEl>
                                      </p:cBhvr>
                                    </p:animEffect>
                                    <p:anim calcmode="lin" valueType="num">
                                      <p:cBhvr>
                                        <p:cTn id="33"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38" dur="13">
                                          <p:stCondLst>
                                            <p:cond delay="325"/>
                                          </p:stCondLst>
                                        </p:cTn>
                                        <p:tgtEl>
                                          <p:spTgt spid="15"/>
                                        </p:tgtEl>
                                      </p:cBhvr>
                                      <p:to x="100000" y="60000"/>
                                    </p:animScale>
                                    <p:animScale>
                                      <p:cBhvr>
                                        <p:cTn id="39" dur="83" decel="50000">
                                          <p:stCondLst>
                                            <p:cond delay="338"/>
                                          </p:stCondLst>
                                        </p:cTn>
                                        <p:tgtEl>
                                          <p:spTgt spid="15"/>
                                        </p:tgtEl>
                                      </p:cBhvr>
                                      <p:to x="100000" y="100000"/>
                                    </p:animScale>
                                    <p:animScale>
                                      <p:cBhvr>
                                        <p:cTn id="40" dur="13">
                                          <p:stCondLst>
                                            <p:cond delay="656"/>
                                          </p:stCondLst>
                                        </p:cTn>
                                        <p:tgtEl>
                                          <p:spTgt spid="15"/>
                                        </p:tgtEl>
                                      </p:cBhvr>
                                      <p:to x="100000" y="80000"/>
                                    </p:animScale>
                                    <p:animScale>
                                      <p:cBhvr>
                                        <p:cTn id="41" dur="83" decel="50000">
                                          <p:stCondLst>
                                            <p:cond delay="669"/>
                                          </p:stCondLst>
                                        </p:cTn>
                                        <p:tgtEl>
                                          <p:spTgt spid="15"/>
                                        </p:tgtEl>
                                      </p:cBhvr>
                                      <p:to x="100000" y="100000"/>
                                    </p:animScale>
                                    <p:animScale>
                                      <p:cBhvr>
                                        <p:cTn id="42" dur="13">
                                          <p:stCondLst>
                                            <p:cond delay="821"/>
                                          </p:stCondLst>
                                        </p:cTn>
                                        <p:tgtEl>
                                          <p:spTgt spid="15"/>
                                        </p:tgtEl>
                                      </p:cBhvr>
                                      <p:to x="100000" y="90000"/>
                                    </p:animScale>
                                    <p:animScale>
                                      <p:cBhvr>
                                        <p:cTn id="43" dur="83" decel="50000">
                                          <p:stCondLst>
                                            <p:cond delay="834"/>
                                          </p:stCondLst>
                                        </p:cTn>
                                        <p:tgtEl>
                                          <p:spTgt spid="15"/>
                                        </p:tgtEl>
                                      </p:cBhvr>
                                      <p:to x="100000" y="100000"/>
                                    </p:animScale>
                                    <p:animScale>
                                      <p:cBhvr>
                                        <p:cTn id="44" dur="13">
                                          <p:stCondLst>
                                            <p:cond delay="904"/>
                                          </p:stCondLst>
                                        </p:cTn>
                                        <p:tgtEl>
                                          <p:spTgt spid="15"/>
                                        </p:tgtEl>
                                      </p:cBhvr>
                                      <p:to x="100000" y="95000"/>
                                    </p:animScale>
                                    <p:animScale>
                                      <p:cBhvr>
                                        <p:cTn id="45" dur="83" decel="50000">
                                          <p:stCondLst>
                                            <p:cond delay="917"/>
                                          </p:stCondLst>
                                        </p:cTn>
                                        <p:tgtEl>
                                          <p:spTgt spid="15"/>
                                        </p:tgtEl>
                                      </p:cBhvr>
                                      <p:to x="100000" y="100000"/>
                                    </p:animScale>
                                  </p:childTnLst>
                                </p:cTn>
                              </p:par>
                            </p:childTnLst>
                          </p:cTn>
                        </p:par>
                        <p:par>
                          <p:cTn id="46" fill="hold">
                            <p:stCondLst>
                              <p:cond delay="4000"/>
                            </p:stCondLst>
                            <p:childTnLst>
                              <p:par>
                                <p:cTn id="47" presetID="26"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290">
                                          <p:stCondLst>
                                            <p:cond delay="0"/>
                                          </p:stCondLst>
                                        </p:cTn>
                                        <p:tgtEl>
                                          <p:spTgt spid="10"/>
                                        </p:tgtEl>
                                      </p:cBhvr>
                                    </p:animEffect>
                                    <p:anim calcmode="lin" valueType="num">
                                      <p:cBhvr>
                                        <p:cTn id="50"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1"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2"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53"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54"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55" dur="13">
                                          <p:stCondLst>
                                            <p:cond delay="325"/>
                                          </p:stCondLst>
                                        </p:cTn>
                                        <p:tgtEl>
                                          <p:spTgt spid="10"/>
                                        </p:tgtEl>
                                      </p:cBhvr>
                                      <p:to x="100000" y="60000"/>
                                    </p:animScale>
                                    <p:animScale>
                                      <p:cBhvr>
                                        <p:cTn id="56" dur="83" decel="50000">
                                          <p:stCondLst>
                                            <p:cond delay="338"/>
                                          </p:stCondLst>
                                        </p:cTn>
                                        <p:tgtEl>
                                          <p:spTgt spid="10"/>
                                        </p:tgtEl>
                                      </p:cBhvr>
                                      <p:to x="100000" y="100000"/>
                                    </p:animScale>
                                    <p:animScale>
                                      <p:cBhvr>
                                        <p:cTn id="57" dur="13">
                                          <p:stCondLst>
                                            <p:cond delay="656"/>
                                          </p:stCondLst>
                                        </p:cTn>
                                        <p:tgtEl>
                                          <p:spTgt spid="10"/>
                                        </p:tgtEl>
                                      </p:cBhvr>
                                      <p:to x="100000" y="80000"/>
                                    </p:animScale>
                                    <p:animScale>
                                      <p:cBhvr>
                                        <p:cTn id="58" dur="83" decel="50000">
                                          <p:stCondLst>
                                            <p:cond delay="669"/>
                                          </p:stCondLst>
                                        </p:cTn>
                                        <p:tgtEl>
                                          <p:spTgt spid="10"/>
                                        </p:tgtEl>
                                      </p:cBhvr>
                                      <p:to x="100000" y="100000"/>
                                    </p:animScale>
                                    <p:animScale>
                                      <p:cBhvr>
                                        <p:cTn id="59" dur="13">
                                          <p:stCondLst>
                                            <p:cond delay="821"/>
                                          </p:stCondLst>
                                        </p:cTn>
                                        <p:tgtEl>
                                          <p:spTgt spid="10"/>
                                        </p:tgtEl>
                                      </p:cBhvr>
                                      <p:to x="100000" y="90000"/>
                                    </p:animScale>
                                    <p:animScale>
                                      <p:cBhvr>
                                        <p:cTn id="60" dur="83" decel="50000">
                                          <p:stCondLst>
                                            <p:cond delay="834"/>
                                          </p:stCondLst>
                                        </p:cTn>
                                        <p:tgtEl>
                                          <p:spTgt spid="10"/>
                                        </p:tgtEl>
                                      </p:cBhvr>
                                      <p:to x="100000" y="100000"/>
                                    </p:animScale>
                                    <p:animScale>
                                      <p:cBhvr>
                                        <p:cTn id="61" dur="13">
                                          <p:stCondLst>
                                            <p:cond delay="904"/>
                                          </p:stCondLst>
                                        </p:cTn>
                                        <p:tgtEl>
                                          <p:spTgt spid="10"/>
                                        </p:tgtEl>
                                      </p:cBhvr>
                                      <p:to x="100000" y="95000"/>
                                    </p:animScale>
                                    <p:animScale>
                                      <p:cBhvr>
                                        <p:cTn id="62" dur="83" decel="50000">
                                          <p:stCondLst>
                                            <p:cond delay="917"/>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14"/>
          <p:cNvSpPr/>
          <p:nvPr/>
        </p:nvSpPr>
        <p:spPr>
          <a:xfrm>
            <a:off x="152400" y="533400"/>
            <a:ext cx="4704942" cy="584775"/>
          </a:xfrm>
          <a:prstGeom prst="rect">
            <a:avLst/>
          </a:prstGeom>
          <a:noFill/>
        </p:spPr>
        <p:txBody>
          <a:bodyPr wrap="none" lIns="91440" tIns="45720" rIns="91440" bIns="45720">
            <a:spAutoFit/>
          </a:bodyPr>
          <a:lstStyle/>
          <a:p>
            <a:pPr algn="ctr"/>
            <a:r>
              <a:rPr lang="en-US" altLang="zh-CN" sz="32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1. </a:t>
            </a:r>
            <a:r>
              <a:rPr lang="vi-VN" altLang="zh-CN" sz="32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Cách mạng tư sản Anh </a:t>
            </a:r>
            <a:endParaRPr lang="en-US" altLang="zh-CN" sz="3200" b="1" dirty="0">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4"/>
          <a:srcRect t="9016"/>
          <a:stretch>
            <a:fillRect/>
          </a:stretch>
        </p:blipFill>
        <p:spPr>
          <a:xfrm>
            <a:off x="523150" y="4495800"/>
            <a:ext cx="3792610" cy="2039380"/>
          </a:xfrm>
          <a:prstGeom prst="rect">
            <a:avLst/>
          </a:prstGeom>
        </p:spPr>
      </p:pic>
      <p:sp>
        <p:nvSpPr>
          <p:cNvPr id="7" name="Rounded Rectangular Callout 6"/>
          <p:cNvSpPr/>
          <p:nvPr/>
        </p:nvSpPr>
        <p:spPr>
          <a:xfrm>
            <a:off x="5410200" y="533400"/>
            <a:ext cx="6477000" cy="2349787"/>
          </a:xfrm>
          <a:prstGeom prst="wedgeRoundRectCallout">
            <a:avLst>
              <a:gd name="adj1" fmla="val -94562"/>
              <a:gd name="adj2" fmla="val 117370"/>
              <a:gd name="adj3" fmla="val 16667"/>
            </a:avLst>
          </a:prstGeom>
          <a:solidFill>
            <a:srgbClr val="46C689"/>
          </a:solidFill>
          <a:ln>
            <a:solidFill>
              <a:srgbClr val="46C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n w="12700">
                  <a:solidFill>
                    <a:schemeClr val="bg1"/>
                  </a:solidFill>
                  <a:prstDash val="solid"/>
                </a:ln>
                <a:solidFill>
                  <a:schemeClr val="bg1"/>
                </a:solidFill>
                <a:latin typeface="Times New Roman" panose="02020603050405020304" pitchFamily="18" charset="0"/>
                <a:cs typeface="Times New Roman" panose="02020603050405020304" pitchFamily="18" charset="0"/>
              </a:rPr>
              <a:t>T</a:t>
            </a:r>
            <a:r>
              <a:rPr lang="vi-VN" altLang="zh-CN" sz="3200">
                <a:ln w="12700">
                  <a:solidFill>
                    <a:schemeClr val="bg1"/>
                  </a:solidFill>
                  <a:prstDash val="solid"/>
                </a:ln>
                <a:solidFill>
                  <a:schemeClr val="bg1"/>
                </a:solidFill>
                <a:latin typeface="Times New Roman" panose="02020603050405020304" pitchFamily="18" charset="0"/>
                <a:cs typeface="Times New Roman" panose="02020603050405020304" pitchFamily="18" charset="0"/>
              </a:rPr>
              <a:t>ìm hiểu thông tin mục 1.a, quan sát lược đồ, thảo luận cặp đôi để trả lời câu hỏi: Nguyên nhân nào dẫn tới sự bùng nổ của Cách mạng tư sản Anh</a:t>
            </a:r>
            <a:r>
              <a:rPr lang="en-US" altLang="zh-CN" sz="3200">
                <a:ln w="12700">
                  <a:solidFill>
                    <a:schemeClr val="bg1"/>
                  </a:solidFill>
                  <a:prstDash val="solid"/>
                </a:ln>
                <a:solidFill>
                  <a:schemeClr val="bg1"/>
                </a:solidFill>
                <a:latin typeface="Times New Roman" panose="02020603050405020304" pitchFamily="18" charset="0"/>
                <a:cs typeface="Times New Roman" panose="02020603050405020304" pitchFamily="18" charset="0"/>
              </a:rPr>
              <a:t>?</a:t>
            </a:r>
            <a:endParaRPr lang="en-US" sz="320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14"/>
          <p:cNvSpPr/>
          <p:nvPr/>
        </p:nvSpPr>
        <p:spPr>
          <a:xfrm>
            <a:off x="152400" y="1012106"/>
            <a:ext cx="4704942" cy="584775"/>
          </a:xfrm>
          <a:prstGeom prst="rect">
            <a:avLst/>
          </a:prstGeom>
          <a:noFill/>
        </p:spPr>
        <p:txBody>
          <a:bodyPr wrap="none" lIns="91440" tIns="45720" rIns="91440" bIns="45720">
            <a:spAutoFit/>
          </a:bodyPr>
          <a:lstStyle/>
          <a:p>
            <a:pPr algn="ctr"/>
            <a:r>
              <a:rPr lang="en-US" altLang="zh-CN" sz="32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1. </a:t>
            </a:r>
            <a:r>
              <a:rPr lang="vi-VN" altLang="zh-CN" sz="3200" b="1">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rPr>
              <a:t>Cách mạng tư sản Anh </a:t>
            </a:r>
            <a:endParaRPr lang="en-US" altLang="zh-CN" sz="3200" b="1" dirty="0">
              <a:ln w="12700">
                <a:solidFill>
                  <a:schemeClr val="bg1"/>
                </a:solidFill>
                <a:prstDash val="solid"/>
              </a:ln>
              <a:pattFill prst="ltDnDiag">
                <a:fgClr>
                  <a:schemeClr val="accent5">
                    <a:lumMod val="60000"/>
                    <a:lumOff val="40000"/>
                  </a:schemeClr>
                </a:fgClr>
                <a:bgClr>
                  <a:schemeClr val="bg1"/>
                </a:bgClr>
              </a:pattFill>
              <a:latin typeface="Times New Roman" panose="02020603050405020304" pitchFamily="18" charset="0"/>
              <a:cs typeface="Times New Roman" panose="02020603050405020304" pitchFamily="18" charset="0"/>
            </a:endParaRPr>
          </a:p>
        </p:txBody>
      </p:sp>
      <p:sp>
        <p:nvSpPr>
          <p:cNvPr id="2" name="Rounded Rectangle 1"/>
          <p:cNvSpPr/>
          <p:nvPr/>
        </p:nvSpPr>
        <p:spPr>
          <a:xfrm>
            <a:off x="381000" y="3187986"/>
            <a:ext cx="2743200" cy="990600"/>
          </a:xfrm>
          <a:prstGeom prst="roundRect">
            <a:avLst/>
          </a:prstGeom>
          <a:solidFill>
            <a:srgbClr val="46C689"/>
          </a:solidFill>
          <a:ln>
            <a:solidFill>
              <a:srgbClr val="46C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a) Nguyên nhân</a:t>
            </a:r>
          </a:p>
        </p:txBody>
      </p:sp>
      <p:sp>
        <p:nvSpPr>
          <p:cNvPr id="5" name="Rounded Rectangle 4"/>
          <p:cNvSpPr/>
          <p:nvPr/>
        </p:nvSpPr>
        <p:spPr>
          <a:xfrm>
            <a:off x="5257800" y="1828800"/>
            <a:ext cx="2514600" cy="1054387"/>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Nguyên nhân xâu xa</a:t>
            </a:r>
          </a:p>
        </p:txBody>
      </p:sp>
      <p:sp>
        <p:nvSpPr>
          <p:cNvPr id="6" name="Rounded Rectangle 5"/>
          <p:cNvSpPr/>
          <p:nvPr/>
        </p:nvSpPr>
        <p:spPr>
          <a:xfrm>
            <a:off x="5265821" y="4495800"/>
            <a:ext cx="2514600" cy="11430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Nguyên nhân trực tiếp</a:t>
            </a:r>
          </a:p>
        </p:txBody>
      </p:sp>
      <p:cxnSp>
        <p:nvCxnSpPr>
          <p:cNvPr id="9" name="Straight Arrow Connector 8"/>
          <p:cNvCxnSpPr/>
          <p:nvPr/>
        </p:nvCxnSpPr>
        <p:spPr>
          <a:xfrm flipV="1">
            <a:off x="3276600" y="2590800"/>
            <a:ext cx="1752600" cy="1092486"/>
          </a:xfrm>
          <a:prstGeom prst="straightConnector1">
            <a:avLst/>
          </a:prstGeom>
          <a:ln>
            <a:solidFill>
              <a:srgbClr val="46C689"/>
            </a:solidFill>
            <a:tailEnd type="triangle"/>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3276600" y="3683286"/>
            <a:ext cx="1752600" cy="1193514"/>
          </a:xfrm>
          <a:prstGeom prst="straightConnector1">
            <a:avLst/>
          </a:prstGeom>
          <a:ln>
            <a:solidFill>
              <a:srgbClr val="46C689"/>
            </a:solidFill>
            <a:tailEnd type="triangle"/>
          </a:ln>
        </p:spPr>
        <p:style>
          <a:lnRef idx="3">
            <a:schemeClr val="accent1"/>
          </a:lnRef>
          <a:fillRef idx="0">
            <a:schemeClr val="accent1"/>
          </a:fillRef>
          <a:effectRef idx="2">
            <a:schemeClr val="accent1"/>
          </a:effectRef>
          <a:fontRef idx="minor">
            <a:schemeClr val="tx1"/>
          </a:fontRef>
        </p:style>
      </p:cxnSp>
      <p:pic>
        <p:nvPicPr>
          <p:cNvPr id="12" name="Picture 11"/>
          <p:cNvPicPr>
            <a:picLocks noChangeAspect="1"/>
          </p:cNvPicPr>
          <p:nvPr/>
        </p:nvPicPr>
        <p:blipFill>
          <a:blip r:embed="rId4"/>
          <a:stretch>
            <a:fillRect/>
          </a:stretch>
        </p:blipFill>
        <p:spPr>
          <a:xfrm>
            <a:off x="152400" y="0"/>
            <a:ext cx="1066800" cy="10001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2FA6FEB1-BF01-4BF0-8709-501A99AF5A83"/>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新建 Microsoft PowerPoint 演示文稿"/>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2585</Words>
  <Application>Microsoft Office PowerPoint</Application>
  <PresentationFormat>Widescreen</PresentationFormat>
  <Paragraphs>286</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Microsoft YaHei</vt:lpstr>
      <vt:lpstr>宋体</vt:lpstr>
      <vt:lpstr>Arial</vt:lpstr>
      <vt:lpstr>Calibri</vt:lpstr>
      <vt:lpstr>Cambria Math</vt:lpstr>
      <vt:lpstr>等线</vt:lpstr>
      <vt:lpstr>Odibee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120</cp:revision>
  <dcterms:created xsi:type="dcterms:W3CDTF">2006-08-16T00:00:00Z</dcterms:created>
  <dcterms:modified xsi:type="dcterms:W3CDTF">2024-09-06T01:21:43Z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F89FCDC3F7924AE780C3B35A6DAAB171</vt:lpwstr>
  </property>
  <property fmtid="{D5CDD505-2E9C-101B-9397-08002B2CF9AE}" pid="3" name="KSOProductBuildVer">
    <vt:lpwstr>1033-11.2.0.11537</vt:lpwstr>
  </property>
</Properties>
</file>