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57" r:id="rId2"/>
    <p:sldId id="358" r:id="rId3"/>
    <p:sldId id="361" r:id="rId4"/>
    <p:sldId id="359" r:id="rId5"/>
    <p:sldId id="336" r:id="rId6"/>
    <p:sldId id="337" r:id="rId7"/>
    <p:sldId id="363" r:id="rId8"/>
    <p:sldId id="364" r:id="rId9"/>
    <p:sldId id="335" r:id="rId10"/>
    <p:sldId id="354" r:id="rId11"/>
    <p:sldId id="367" r:id="rId12"/>
    <p:sldId id="369" r:id="rId13"/>
    <p:sldId id="370" r:id="rId14"/>
    <p:sldId id="371" r:id="rId15"/>
    <p:sldId id="373" r:id="rId16"/>
    <p:sldId id="374" r:id="rId17"/>
    <p:sldId id="377" r:id="rId18"/>
    <p:sldId id="378" r:id="rId19"/>
    <p:sldId id="340" r:id="rId20"/>
    <p:sldId id="313" r:id="rId21"/>
    <p:sldId id="333" r:id="rId22"/>
    <p:sldId id="344" r:id="rId23"/>
    <p:sldId id="365" r:id="rId24"/>
    <p:sldId id="314" r:id="rId25"/>
    <p:sldId id="366" r:id="rId26"/>
    <p:sldId id="35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00A9A5"/>
    <a:srgbClr val="F7941E"/>
    <a:srgbClr val="FFDAAB"/>
    <a:srgbClr val="CBEAF0"/>
    <a:srgbClr val="48C0B6"/>
    <a:srgbClr val="FBB040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57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8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5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3.xml"/><Relationship Id="rId1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16.jpeg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image" Target="../media/image12.jpeg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audio" Target="../media/audio2.wav"/><Relationship Id="rId5" Type="http://schemas.openxmlformats.org/officeDocument/2006/relationships/image" Target="../media/image14.jpeg"/><Relationship Id="rId15" Type="http://schemas.openxmlformats.org/officeDocument/2006/relationships/slide" Target="slide18.xml"/><Relationship Id="rId10" Type="http://schemas.openxmlformats.org/officeDocument/2006/relationships/slide" Target="slide16.xml"/><Relationship Id="rId4" Type="http://schemas.openxmlformats.org/officeDocument/2006/relationships/image" Target="../media/image13.gif"/><Relationship Id="rId9" Type="http://schemas.openxmlformats.org/officeDocument/2006/relationships/audio" Target="../media/audio1.wav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9724" y="1390666"/>
            <a:ext cx="79248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232295" y="6354295"/>
            <a:ext cx="3793067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NGUYỄN THỊ THU BA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113030"/>
            <a:ext cx="508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3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6877" y="234224"/>
            <a:ext cx="112651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181359" y="842022"/>
            <a:ext cx="117241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Rock </a:t>
            </a:r>
            <a:r>
              <a:rPr lang="en-US" sz="2400" dirty="0">
                <a:sym typeface="Wingdings" panose="05000000000000000000" pitchFamily="2" charset="2"/>
              </a:rPr>
              <a:t>is very ________________ country music</a:t>
            </a:r>
            <a:r>
              <a:rPr lang="en-US" sz="2400" dirty="0" smtClean="0">
                <a:sym typeface="Wingdings" panose="05000000000000000000" pitchFamily="2" charset="2"/>
              </a:rPr>
              <a:t>.</a:t>
            </a:r>
            <a:endParaRPr lang="en-US" sz="2400" dirty="0"/>
          </a:p>
          <a:p>
            <a:r>
              <a:rPr lang="en-US" sz="2400" dirty="0"/>
              <a:t>2. Composer Hoang Long wrote many good songs for children. Composer Pham Tuyen also wrote many good songs for children.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Composer Hoang Long, </a:t>
            </a:r>
            <a:r>
              <a:rPr lang="en-US" sz="2400" dirty="0" smtClean="0">
                <a:sym typeface="Wingdings" panose="05000000000000000000" pitchFamily="2" charset="2"/>
              </a:rPr>
              <a:t>___________ </a:t>
            </a:r>
            <a:r>
              <a:rPr lang="en-US" sz="2400" dirty="0">
                <a:sym typeface="Wingdings" panose="05000000000000000000" pitchFamily="2" charset="2"/>
              </a:rPr>
              <a:t>Pham Tuyen, wrote many good songs for children</a:t>
            </a:r>
            <a:r>
              <a:rPr lang="en-US" sz="2400" dirty="0" smtClean="0">
                <a:sym typeface="Wingdings" panose="05000000000000000000" pitchFamily="2" charset="2"/>
              </a:rPr>
              <a:t>.</a:t>
            </a:r>
            <a:endParaRPr lang="en-US" sz="2400" dirty="0" smtClean="0"/>
          </a:p>
          <a:p>
            <a:r>
              <a:rPr lang="en-US" sz="2400" dirty="0" smtClean="0"/>
              <a:t>3</a:t>
            </a:r>
            <a:r>
              <a:rPr lang="en-US" sz="2400" dirty="0"/>
              <a:t>. The Vatican Museum has excellent works of art. The Louvre Museum has excellent works of art too.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The </a:t>
            </a:r>
            <a:r>
              <a:rPr lang="en-US" sz="2400" dirty="0">
                <a:sym typeface="Wingdings" panose="05000000000000000000" pitchFamily="2" charset="2"/>
              </a:rPr>
              <a:t>Vatican Museum ‘s works of arts are  </a:t>
            </a:r>
            <a:r>
              <a:rPr lang="en-US" sz="2400" dirty="0" smtClean="0">
                <a:sym typeface="Wingdings" panose="05000000000000000000" pitchFamily="2" charset="2"/>
              </a:rPr>
              <a:t>__________  </a:t>
            </a:r>
            <a:r>
              <a:rPr lang="en-US" sz="2400" dirty="0">
                <a:sym typeface="Wingdings" panose="05000000000000000000" pitchFamily="2" charset="2"/>
              </a:rPr>
              <a:t>excellent  </a:t>
            </a:r>
            <a:r>
              <a:rPr lang="en-US" sz="2400" dirty="0" smtClean="0">
                <a:sym typeface="Wingdings" panose="05000000000000000000" pitchFamily="2" charset="2"/>
              </a:rPr>
              <a:t>_________  </a:t>
            </a:r>
            <a:r>
              <a:rPr lang="en-US" sz="2400" dirty="0">
                <a:sym typeface="Wingdings" panose="05000000000000000000" pitchFamily="2" charset="2"/>
              </a:rPr>
              <a:t>the Louvre Museum’s works of art</a:t>
            </a:r>
            <a:r>
              <a:rPr lang="en-US" sz="2400" dirty="0" smtClean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Wingdings"/>
              <a:buChar char="à"/>
            </a:pPr>
            <a:endParaRPr lang="en-GB" sz="2400" dirty="0">
              <a:sym typeface="Wingdings" panose="050000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181359" y="4342534"/>
            <a:ext cx="11601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A vacation on the beach is </a:t>
            </a:r>
            <a:r>
              <a:rPr lang="en-US" sz="2400" dirty="0" smtClean="0">
                <a:sym typeface="Wingdings" panose="05000000000000000000" pitchFamily="2" charset="2"/>
              </a:rPr>
              <a:t>______________ </a:t>
            </a:r>
            <a:r>
              <a:rPr lang="en-US" sz="2400" dirty="0">
                <a:sym typeface="Wingdings" panose="05000000000000000000" pitchFamily="2" charset="2"/>
              </a:rPr>
              <a:t>a vacation in a big </a:t>
            </a:r>
            <a:r>
              <a:rPr lang="en-US" sz="2400" dirty="0" smtClean="0">
                <a:sym typeface="Wingdings" panose="05000000000000000000" pitchFamily="2" charset="2"/>
              </a:rPr>
              <a:t>city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City life is not </a:t>
            </a:r>
            <a:r>
              <a:rPr lang="en-US" sz="2400" dirty="0" smtClean="0">
                <a:sym typeface="Wingdings" panose="05000000000000000000" pitchFamily="2" charset="2"/>
              </a:rPr>
              <a:t>____________ </a:t>
            </a:r>
            <a:r>
              <a:rPr lang="en-US" sz="2400" dirty="0">
                <a:sym typeface="Wingdings" panose="05000000000000000000" pitchFamily="2" charset="2"/>
              </a:rPr>
              <a:t>peaceful </a:t>
            </a:r>
            <a:r>
              <a:rPr lang="en-US" sz="2400" dirty="0" smtClean="0">
                <a:sym typeface="Wingdings" panose="05000000000000000000" pitchFamily="2" charset="2"/>
              </a:rPr>
              <a:t>___________ </a:t>
            </a:r>
            <a:r>
              <a:rPr lang="en-US" sz="2400" dirty="0">
                <a:sym typeface="Wingdings" panose="05000000000000000000" pitchFamily="2" charset="2"/>
              </a:rPr>
              <a:t>country life</a:t>
            </a:r>
            <a:r>
              <a:rPr lang="en-US" sz="2400" dirty="0" smtClean="0">
                <a:sym typeface="Wingdings" panose="05000000000000000000" pitchFamily="2" charset="2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01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0"/>
            <a:ext cx="12152462" cy="685800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" y="431627"/>
            <a:ext cx="7820845" cy="489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" y="2844290"/>
            <a:ext cx="1199536" cy="8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78962" y="4729784"/>
            <a:ext cx="8636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8" y="3752247"/>
            <a:ext cx="1311287" cy="84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2" y="999997"/>
            <a:ext cx="1379171" cy="9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26" y="415496"/>
            <a:ext cx="1236463" cy="8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97" y="839348"/>
            <a:ext cx="1152453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29" y="2483471"/>
            <a:ext cx="1184857" cy="8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5" y="490638"/>
            <a:ext cx="1022523" cy="83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486" y="5949951"/>
            <a:ext cx="89323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8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703841" y="3104660"/>
            <a:ext cx="8636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16" name="AutoShape 3">
            <a:hlinkClick r:id="rId10" action="ppaction://hlinksldjump" highlightClick="1">
              <a:snd r:embed="rId11" name="applause.wav"/>
            </a:hlinkClick>
          </p:cNvPr>
          <p:cNvSpPr>
            <a:spLocks noChangeArrowheads="1"/>
          </p:cNvSpPr>
          <p:nvPr/>
        </p:nvSpPr>
        <p:spPr bwMode="auto">
          <a:xfrm>
            <a:off x="1244791" y="3941138"/>
            <a:ext cx="861483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2 </a:t>
            </a:r>
          </a:p>
        </p:txBody>
      </p:sp>
      <p:sp>
        <p:nvSpPr>
          <p:cNvPr id="17" name="AutoShape 3">
            <a:hlinkClick r:id="rId12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763638" y="1111872"/>
            <a:ext cx="8636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18" name="AutoShape 3">
            <a:hlinkClick r:id="rId13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2443831" y="704805"/>
            <a:ext cx="958853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19" name="AutoShape 3">
            <a:hlinkClick r:id="rId14" action="ppaction://hlinksldjump" highlightClick="1">
              <a:snd r:embed="rId11" name="applause.wav"/>
            </a:hlinkClick>
          </p:cNvPr>
          <p:cNvSpPr>
            <a:spLocks noChangeArrowheads="1"/>
          </p:cNvSpPr>
          <p:nvPr/>
        </p:nvSpPr>
        <p:spPr bwMode="auto">
          <a:xfrm>
            <a:off x="5052297" y="573677"/>
            <a:ext cx="863600" cy="59372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</a:t>
            </a:r>
          </a:p>
        </p:txBody>
      </p:sp>
      <p:sp>
        <p:nvSpPr>
          <p:cNvPr id="20" name="AutoShape 3">
            <a:hlinkClick r:id="rId15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152429" y="1080452"/>
            <a:ext cx="775157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1" name="AutoShape 3">
            <a:hlinkClick r:id="rId16" action="ppaction://hlinksldjump" highlightClick="1">
              <a:snd r:embed="rId9" name="breeze.wav"/>
            </a:hlinkClick>
          </p:cNvPr>
          <p:cNvSpPr>
            <a:spLocks noChangeArrowheads="1"/>
          </p:cNvSpPr>
          <p:nvPr/>
        </p:nvSpPr>
        <p:spPr bwMode="auto">
          <a:xfrm>
            <a:off x="6414694" y="2707309"/>
            <a:ext cx="863600" cy="5381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12542" y="3819913"/>
            <a:ext cx="4093851" cy="923318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70C0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  <p:sp>
        <p:nvSpPr>
          <p:cNvPr id="24" name="Right Arrow 23">
            <a:hlinkClick r:id="rId17" action="ppaction://hlinksldjump"/>
          </p:cNvPr>
          <p:cNvSpPr/>
          <p:nvPr/>
        </p:nvSpPr>
        <p:spPr>
          <a:xfrm>
            <a:off x="8416510" y="6153691"/>
            <a:ext cx="1012528" cy="58521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3" t="4086" r="318" b="435"/>
          <a:stretch/>
        </p:blipFill>
        <p:spPr bwMode="auto">
          <a:xfrm>
            <a:off x="10058396" y="0"/>
            <a:ext cx="2115700" cy="68246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</p:spTree>
    <p:extLst>
      <p:ext uri="{BB962C8B-B14F-4D97-AF65-F5344CB8AC3E}">
        <p14:creationId xmlns:p14="http://schemas.microsoft.com/office/powerpoint/2010/main" val="219406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6" y="17929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799" y="1827192"/>
            <a:ext cx="9340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Rock is very ________________ country music.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091476" y="2554248"/>
            <a:ext cx="24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different from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0663084" y="6341805"/>
            <a:ext cx="501444" cy="398207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6" y="17929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595" y="1554710"/>
            <a:ext cx="9364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2. Composer Hoang Long wrote many good songs for children. Composer Pham </a:t>
            </a:r>
            <a:r>
              <a:rPr lang="en-US" sz="2800" dirty="0" err="1"/>
              <a:t>Tuyen</a:t>
            </a:r>
            <a:r>
              <a:rPr lang="en-US" sz="2800" dirty="0"/>
              <a:t> also wrote many good songs for children.</a:t>
            </a:r>
            <a:br>
              <a:rPr lang="en-US" sz="2800" dirty="0"/>
            </a:br>
            <a:r>
              <a:rPr lang="en-US" sz="2800" dirty="0">
                <a:sym typeface="Wingdings" panose="05000000000000000000" pitchFamily="2" charset="2"/>
              </a:rPr>
              <a:t> Composer Hoang Long, </a:t>
            </a:r>
            <a:r>
              <a:rPr lang="en-US" sz="2800" dirty="0" smtClean="0">
                <a:sym typeface="Wingdings" panose="05000000000000000000" pitchFamily="2" charset="2"/>
              </a:rPr>
              <a:t>___________ </a:t>
            </a:r>
            <a:r>
              <a:rPr lang="en-US" sz="2800" dirty="0">
                <a:sym typeface="Wingdings" panose="05000000000000000000" pitchFamily="2" charset="2"/>
              </a:rPr>
              <a:t>Pham </a:t>
            </a:r>
            <a:r>
              <a:rPr lang="en-US" sz="2800" dirty="0" err="1">
                <a:sym typeface="Wingdings" panose="05000000000000000000" pitchFamily="2" charset="2"/>
              </a:rPr>
              <a:t>Tuyen</a:t>
            </a:r>
            <a:r>
              <a:rPr lang="en-US" sz="2800" dirty="0">
                <a:sym typeface="Wingdings" panose="05000000000000000000" pitchFamily="2" charset="2"/>
              </a:rPr>
              <a:t>, wrote many good songs for children.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4451749" y="2780417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like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0854812" y="6312308"/>
            <a:ext cx="501444" cy="427703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6" y="17929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18031" y="1781701"/>
            <a:ext cx="9415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The Vatican Museum has excellent works of art. The Louvre Museum has excellent works of art too.</a:t>
            </a:r>
          </a:p>
          <a:p>
            <a:pPr marL="342900" indent="-342900">
              <a:buFont typeface="Wingdings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The Vatican Museum ‘s works of arts are  __________  excellent  _________  the Louvre Museum’s works of art.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6923675" y="2618628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2433930" y="3072470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0751573" y="6327057"/>
            <a:ext cx="604683" cy="412955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6" y="17929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16548" y="2105373"/>
            <a:ext cx="8509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ym typeface="Wingdings" panose="05000000000000000000" pitchFamily="2" charset="2"/>
              </a:rPr>
              <a:t> A vacation on the beach is ______________ a vacation in a big city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4813114" y="3525350"/>
            <a:ext cx="24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different from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0412361" y="6356554"/>
            <a:ext cx="604683" cy="383457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76"/>
            <a:ext cx="1220359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78" y="234224"/>
            <a:ext cx="75829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:</a:t>
            </a:r>
          </a:p>
          <a:p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           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as … as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8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420105" y="1786197"/>
            <a:ext cx="96972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ym typeface="Wingdings" panose="05000000000000000000" pitchFamily="2" charset="2"/>
              </a:rPr>
              <a:t> City life is not </a:t>
            </a:r>
            <a:r>
              <a:rPr lang="en-US" sz="2800" dirty="0" smtClean="0">
                <a:sym typeface="Wingdings" panose="05000000000000000000" pitchFamily="2" charset="2"/>
              </a:rPr>
              <a:t>___________ </a:t>
            </a:r>
            <a:r>
              <a:rPr lang="en-US" sz="2800" dirty="0">
                <a:sym typeface="Wingdings" panose="05000000000000000000" pitchFamily="2" charset="2"/>
              </a:rPr>
              <a:t>peaceful </a:t>
            </a:r>
            <a:r>
              <a:rPr lang="en-US" sz="2800" dirty="0" smtClean="0">
                <a:sym typeface="Wingdings" panose="05000000000000000000" pitchFamily="2" charset="2"/>
              </a:rPr>
              <a:t>__________ </a:t>
            </a:r>
            <a:r>
              <a:rPr lang="en-US" sz="2800" dirty="0">
                <a:sym typeface="Wingdings" panose="05000000000000000000" pitchFamily="2" charset="2"/>
              </a:rPr>
              <a:t>country life.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322306" y="2555637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6666254" y="2540890"/>
            <a:ext cx="114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0781067" y="6445045"/>
            <a:ext cx="604683" cy="412955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598" cy="69343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625689"/>
            <a:ext cx="2667819" cy="203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625690"/>
            <a:ext cx="2946400" cy="206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Káº¿t quáº£ hÃ¬nh áº£nh cho app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9661" r="10760" b="7207"/>
          <a:stretch/>
        </p:blipFill>
        <p:spPr bwMode="auto">
          <a:xfrm>
            <a:off x="1778001" y="1321843"/>
            <a:ext cx="3457676" cy="280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2321" y="4735695"/>
            <a:ext cx="3758955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A GIFT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51" y="1321844"/>
            <a:ext cx="3237461" cy="294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ction Button: Home 7">
            <a:hlinkClick r:id="rId7" action="ppaction://hlinksldjump" highlightClick="1"/>
          </p:cNvPr>
          <p:cNvSpPr/>
          <p:nvPr/>
        </p:nvSpPr>
        <p:spPr>
          <a:xfrm>
            <a:off x="8740058" y="6285408"/>
            <a:ext cx="604683" cy="54569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598" cy="69343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625689"/>
            <a:ext cx="2667819" cy="203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625690"/>
            <a:ext cx="2946400" cy="206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Káº¿t quáº£ hÃ¬nh áº£nh cho app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9661" r="10760" b="7207"/>
          <a:stretch/>
        </p:blipFill>
        <p:spPr bwMode="auto">
          <a:xfrm>
            <a:off x="1778001" y="1321843"/>
            <a:ext cx="3457676" cy="280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2321" y="4735695"/>
            <a:ext cx="3758955" cy="523208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 GET A GIFT</a:t>
            </a:r>
            <a:endParaRPr lang="en-GB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51" y="1321844"/>
            <a:ext cx="3237461" cy="294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ction Button: Home 7">
            <a:hlinkClick r:id="rId7" action="ppaction://hlinksldjump" highlightClick="1"/>
          </p:cNvPr>
          <p:cNvSpPr/>
          <p:nvPr/>
        </p:nvSpPr>
        <p:spPr>
          <a:xfrm>
            <a:off x="8487952" y="6312310"/>
            <a:ext cx="604683" cy="54569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6877" y="234224"/>
            <a:ext cx="112651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second sentence in each pair, using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like, as … as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different from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5246" y="252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031" y="150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181359" y="842022"/>
            <a:ext cx="117241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Rock is very exciting. It is not like country music.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Rock </a:t>
            </a:r>
            <a:r>
              <a:rPr lang="en-US" sz="2400" dirty="0">
                <a:sym typeface="Wingdings" panose="05000000000000000000" pitchFamily="2" charset="2"/>
              </a:rPr>
              <a:t>is very ________________ country music</a:t>
            </a:r>
            <a:r>
              <a:rPr lang="en-US" sz="2400" dirty="0" smtClean="0">
                <a:sym typeface="Wingdings" panose="05000000000000000000" pitchFamily="2" charset="2"/>
              </a:rPr>
              <a:t>.</a:t>
            </a:r>
            <a:endParaRPr lang="en-US" sz="2400" dirty="0"/>
          </a:p>
          <a:p>
            <a:r>
              <a:rPr lang="en-US" sz="2400" dirty="0"/>
              <a:t>2. Composer Hoang Long wrote many good songs for children. Composer Pham Tuyen also wrote many good songs for children.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Composer Hoang Long, </a:t>
            </a:r>
            <a:r>
              <a:rPr lang="en-US" sz="2400" dirty="0" smtClean="0">
                <a:sym typeface="Wingdings" panose="05000000000000000000" pitchFamily="2" charset="2"/>
              </a:rPr>
              <a:t>___________ </a:t>
            </a:r>
            <a:r>
              <a:rPr lang="en-US" sz="2400" dirty="0">
                <a:sym typeface="Wingdings" panose="05000000000000000000" pitchFamily="2" charset="2"/>
              </a:rPr>
              <a:t>Pham Tuyen, wrote many good songs for children</a:t>
            </a:r>
            <a:r>
              <a:rPr lang="en-US" sz="2400" dirty="0" smtClean="0">
                <a:sym typeface="Wingdings" panose="05000000000000000000" pitchFamily="2" charset="2"/>
              </a:rPr>
              <a:t>.</a:t>
            </a:r>
            <a:endParaRPr lang="en-US" sz="2400" dirty="0" smtClean="0"/>
          </a:p>
          <a:p>
            <a:r>
              <a:rPr lang="en-US" sz="2400" dirty="0" smtClean="0"/>
              <a:t>3</a:t>
            </a:r>
            <a:r>
              <a:rPr lang="en-US" sz="2400" dirty="0"/>
              <a:t>. The Vatican Museum has excellent works of art. The Louvre Museum has excellent works of art too.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The </a:t>
            </a:r>
            <a:r>
              <a:rPr lang="en-US" sz="2400" dirty="0">
                <a:sym typeface="Wingdings" panose="05000000000000000000" pitchFamily="2" charset="2"/>
              </a:rPr>
              <a:t>Vatican Museum ‘s works of arts are  </a:t>
            </a:r>
            <a:r>
              <a:rPr lang="en-US" sz="2400" dirty="0" smtClean="0">
                <a:sym typeface="Wingdings" panose="05000000000000000000" pitchFamily="2" charset="2"/>
              </a:rPr>
              <a:t>__________  </a:t>
            </a:r>
            <a:r>
              <a:rPr lang="en-US" sz="2400" dirty="0">
                <a:sym typeface="Wingdings" panose="05000000000000000000" pitchFamily="2" charset="2"/>
              </a:rPr>
              <a:t>excellent  </a:t>
            </a:r>
            <a:r>
              <a:rPr lang="en-US" sz="2400" dirty="0" smtClean="0">
                <a:sym typeface="Wingdings" panose="05000000000000000000" pitchFamily="2" charset="2"/>
              </a:rPr>
              <a:t>_________  </a:t>
            </a:r>
            <a:r>
              <a:rPr lang="en-US" sz="2400" dirty="0">
                <a:sym typeface="Wingdings" panose="05000000000000000000" pitchFamily="2" charset="2"/>
              </a:rPr>
              <a:t>the Louvre Museum’s works of art</a:t>
            </a:r>
            <a:r>
              <a:rPr lang="en-US" sz="2400" dirty="0" smtClean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Wingdings"/>
              <a:buChar char="à"/>
            </a:pPr>
            <a:endParaRPr lang="en-GB" sz="2400" dirty="0"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2014843" y="1363195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different from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842387" y="2469092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like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5891288" y="3586980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as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8775737" y="3586981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mtClean="0">
                <a:solidFill>
                  <a:srgbClr val="FF0000"/>
                </a:solidFill>
              </a:rPr>
              <a:t>as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3AE67E9-3F3E-401F-B949-3B7A30678A29}"/>
              </a:ext>
            </a:extLst>
          </p:cNvPr>
          <p:cNvSpPr txBox="1"/>
          <p:nvPr/>
        </p:nvSpPr>
        <p:spPr>
          <a:xfrm>
            <a:off x="181359" y="4268794"/>
            <a:ext cx="11601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4. A vacation on the beach is relaxing, while a vacation in a big city may not be.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A vacation on the beach is </a:t>
            </a:r>
            <a:r>
              <a:rPr lang="en-US" sz="2400" dirty="0" smtClean="0">
                <a:sym typeface="Wingdings" panose="05000000000000000000" pitchFamily="2" charset="2"/>
              </a:rPr>
              <a:t>______________ </a:t>
            </a:r>
            <a:r>
              <a:rPr lang="en-US" sz="2400" dirty="0">
                <a:sym typeface="Wingdings" panose="05000000000000000000" pitchFamily="2" charset="2"/>
              </a:rPr>
              <a:t>a vacation in a big </a:t>
            </a:r>
            <a:r>
              <a:rPr lang="en-US" sz="2400" dirty="0" smtClean="0">
                <a:sym typeface="Wingdings" panose="05000000000000000000" pitchFamily="2" charset="2"/>
              </a:rPr>
              <a:t>city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5. City life is busy, but country life is peaceful.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 panose="05000000000000000000" pitchFamily="2" charset="2"/>
              </a:rPr>
              <a:t> City life is not </a:t>
            </a:r>
            <a:r>
              <a:rPr lang="en-US" sz="2400" dirty="0" smtClean="0">
                <a:sym typeface="Wingdings" panose="05000000000000000000" pitchFamily="2" charset="2"/>
              </a:rPr>
              <a:t>____________ </a:t>
            </a:r>
            <a:r>
              <a:rPr lang="en-US" sz="2400" dirty="0">
                <a:sym typeface="Wingdings" panose="05000000000000000000" pitchFamily="2" charset="2"/>
              </a:rPr>
              <a:t>peaceful </a:t>
            </a:r>
            <a:r>
              <a:rPr lang="en-US" sz="2400" dirty="0" smtClean="0">
                <a:sym typeface="Wingdings" panose="05000000000000000000" pitchFamily="2" charset="2"/>
              </a:rPr>
              <a:t>___________ </a:t>
            </a:r>
            <a:r>
              <a:rPr lang="en-US" sz="2400" dirty="0">
                <a:sym typeface="Wingdings" panose="05000000000000000000" pitchFamily="2" charset="2"/>
              </a:rPr>
              <a:t>country life</a:t>
            </a:r>
            <a:r>
              <a:rPr lang="en-US" sz="2400" dirty="0" smtClean="0">
                <a:sym typeface="Wingdings" panose="05000000000000000000" pitchFamily="2" charset="2"/>
              </a:rPr>
              <a:t>.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2680071" y="6017326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as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5699563" y="6002579"/>
            <a:ext cx="1145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as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796442" y="4930642"/>
            <a:ext cx="2475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different from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8" y="15051"/>
            <a:ext cx="1220359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35881" y="128499"/>
            <a:ext cx="221163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844" t="7873" r="14599" b="3040"/>
          <a:stretch/>
        </p:blipFill>
        <p:spPr>
          <a:xfrm>
            <a:off x="371599" y="1471961"/>
            <a:ext cx="3679902" cy="48560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00880" y="194472"/>
            <a:ext cx="3912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GAME: BRAINSTORMING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287464" y="483913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heavy, light, cheap, expensive, boring, interesting, 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fun, thin, fat, tall, short, handsome, ugly, etc.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5663381" y="1828800"/>
            <a:ext cx="3111909" cy="272914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ADJECTIVES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4124" y="1445031"/>
            <a:ext cx="635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big</a:t>
            </a:r>
          </a:p>
        </p:txBody>
      </p:sp>
    </p:spTree>
    <p:extLst>
      <p:ext uri="{BB962C8B-B14F-4D97-AF65-F5344CB8AC3E}">
        <p14:creationId xmlns:p14="http://schemas.microsoft.com/office/powerpoint/2010/main" val="36107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047" y="3138009"/>
            <a:ext cx="2686050" cy="2700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6018" y="39426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the two museums: History and Science,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9021" y="45368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806" y="3510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C656629-84D0-4AA5-914F-BF38C617A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140589"/>
              </p:ext>
            </p:extLst>
          </p:nvPr>
        </p:nvGraphicFramePr>
        <p:xfrm>
          <a:off x="487067" y="1771090"/>
          <a:ext cx="5227200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1681">
                  <a:extLst>
                    <a:ext uri="{9D8B030D-6E8A-4147-A177-3AD203B41FA5}">
                      <a16:colId xmlns="" xmlns:a16="http://schemas.microsoft.com/office/drawing/2014/main" val="386499896"/>
                    </a:ext>
                  </a:extLst>
                </a:gridCol>
                <a:gridCol w="1585262">
                  <a:extLst>
                    <a:ext uri="{9D8B030D-6E8A-4147-A177-3AD203B41FA5}">
                      <a16:colId xmlns="" xmlns:a16="http://schemas.microsoft.com/office/drawing/2014/main" val="1364760509"/>
                    </a:ext>
                  </a:extLst>
                </a:gridCol>
                <a:gridCol w="1510257">
                  <a:extLst>
                    <a:ext uri="{9D8B030D-6E8A-4147-A177-3AD203B41FA5}">
                      <a16:colId xmlns="" xmlns:a16="http://schemas.microsoft.com/office/drawing/2014/main" val="155919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Science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425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smtClean="0">
                          <a:latin typeface="ChronicaPro-Book"/>
                        </a:rPr>
                        <a:t>1. modern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430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ChronicaPro-Book"/>
                        </a:rPr>
                        <a:t>2. friendly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02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ChronicaPro-Book"/>
                        </a:rPr>
                        <a:t>3. safe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4242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ChronicaPro-Book"/>
                        </a:rPr>
                        <a:t>4. expensive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88480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035" y="1114573"/>
            <a:ext cx="3744995" cy="25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1686" y="129883"/>
            <a:ext cx="115068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sentences, using the words given at the beginning.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6992" y="1097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776" y="8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AE38385-43CD-4B31-9933-CDE59DCA73DC}"/>
              </a:ext>
            </a:extLst>
          </p:cNvPr>
          <p:cNvSpPr txBox="1"/>
          <p:nvPr/>
        </p:nvSpPr>
        <p:spPr>
          <a:xfrm>
            <a:off x="146229" y="697324"/>
            <a:ext cx="11813111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400" dirty="0"/>
              <a:t>1. I think action films are more interesting than comedies.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I think comedies are not ________________________________. </a:t>
            </a:r>
          </a:p>
          <a:p>
            <a:pPr>
              <a:lnSpc>
                <a:spcPts val="3700"/>
              </a:lnSpc>
            </a:pPr>
            <a:r>
              <a:rPr lang="en-US" sz="2400" dirty="0"/>
              <a:t>2. Our </a:t>
            </a:r>
            <a:r>
              <a:rPr lang="en-US" sz="2400" dirty="0" err="1" smtClean="0"/>
              <a:t>maths</a:t>
            </a:r>
            <a:r>
              <a:rPr lang="en-US" sz="2400" dirty="0" smtClean="0"/>
              <a:t> </a:t>
            </a:r>
            <a:r>
              <a:rPr lang="en-US" sz="2400" dirty="0"/>
              <a:t>homework is more difficult than out history homework.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Our history homework is not ______________________________.</a:t>
            </a:r>
            <a:endParaRPr lang="en-US" sz="2400" dirty="0"/>
          </a:p>
          <a:p>
            <a:pPr>
              <a:lnSpc>
                <a:spcPts val="3700"/>
              </a:lnSpc>
            </a:pPr>
            <a:r>
              <a:rPr lang="en-US" sz="2400" dirty="0"/>
              <a:t>3. This year’s music contest is different from last year’s.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This year’s music contest is not 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4. The characters in the film are not the same as the ones in the play.</a:t>
            </a:r>
          </a:p>
          <a:p>
            <a:pPr marL="342900" indent="-342900">
              <a:lnSpc>
                <a:spcPts val="3700"/>
              </a:lnSpc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The characters in the film are ________________________________.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5. This picture is brighter than that picture.</a:t>
            </a:r>
          </a:p>
          <a:p>
            <a:pPr>
              <a:lnSpc>
                <a:spcPts val="3700"/>
              </a:lnSpc>
            </a:pPr>
            <a:r>
              <a:rPr lang="en-US" sz="2400" dirty="0">
                <a:sym typeface="Wingdings" panose="05000000000000000000" pitchFamily="2" charset="2"/>
              </a:rPr>
              <a:t> That picture is not </a:t>
            </a:r>
            <a:r>
              <a:rPr lang="en-US" sz="2400" dirty="0" smtClean="0">
                <a:sym typeface="Wingdings" panose="05000000000000000000" pitchFamily="2" charset="2"/>
              </a:rPr>
              <a:t>________________________________.</a:t>
            </a:r>
            <a:endParaRPr lang="en-US" sz="2400" dirty="0"/>
          </a:p>
          <a:p>
            <a:pPr marL="457200" indent="-457200">
              <a:lnSpc>
                <a:spcPts val="3700"/>
              </a:lnSpc>
              <a:buAutoNum type="arabicPeriod"/>
            </a:pP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BD579C2-A755-40F7-A911-20AC5A02B156}"/>
              </a:ext>
            </a:extLst>
          </p:cNvPr>
          <p:cNvSpPr txBox="1"/>
          <p:nvPr/>
        </p:nvSpPr>
        <p:spPr>
          <a:xfrm>
            <a:off x="3410022" y="1227709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as interesting as action films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315BF30-29AE-48F8-9294-5BBF7B9BD7FB}"/>
              </a:ext>
            </a:extLst>
          </p:cNvPr>
          <p:cNvSpPr txBox="1"/>
          <p:nvPr/>
        </p:nvSpPr>
        <p:spPr>
          <a:xfrm>
            <a:off x="4069816" y="2161000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as difficult as our </a:t>
            </a:r>
            <a:r>
              <a:rPr lang="en-US" sz="2400" b="1" dirty="0" err="1">
                <a:solidFill>
                  <a:srgbClr val="FF0000"/>
                </a:solidFill>
              </a:rPr>
              <a:t>maths</a:t>
            </a:r>
            <a:r>
              <a:rPr lang="en-US" sz="2400" b="1" dirty="0">
                <a:solidFill>
                  <a:srgbClr val="FF0000"/>
                </a:solidFill>
              </a:rPr>
              <a:t> homework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C4BCC8E-D46B-44AE-9073-41576067B843}"/>
              </a:ext>
            </a:extLst>
          </p:cNvPr>
          <p:cNvSpPr txBox="1"/>
          <p:nvPr/>
        </p:nvSpPr>
        <p:spPr>
          <a:xfrm>
            <a:off x="4069816" y="3087094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like </a:t>
            </a:r>
            <a:r>
              <a:rPr lang="en-US" sz="2400" b="1">
                <a:solidFill>
                  <a:srgbClr val="FF0000"/>
                </a:solidFill>
              </a:rPr>
              <a:t>last </a:t>
            </a:r>
            <a:r>
              <a:rPr lang="en-US" sz="2400" b="1" smtClean="0">
                <a:solidFill>
                  <a:srgbClr val="FF0000"/>
                </a:solidFill>
              </a:rPr>
              <a:t>year’s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580C7CE-00AE-479C-8A02-7FC355A903B6}"/>
              </a:ext>
            </a:extLst>
          </p:cNvPr>
          <p:cNvSpPr txBox="1"/>
          <p:nvPr/>
        </p:nvSpPr>
        <p:spPr>
          <a:xfrm>
            <a:off x="4149523" y="4035490"/>
            <a:ext cx="482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different from the ones in </a:t>
            </a:r>
            <a:r>
              <a:rPr lang="en-US" sz="2400" b="1">
                <a:solidFill>
                  <a:srgbClr val="FF0000"/>
                </a:solidFill>
              </a:rPr>
              <a:t>the </a:t>
            </a:r>
            <a:r>
              <a:rPr lang="en-US" sz="2400" b="1" smtClean="0">
                <a:solidFill>
                  <a:srgbClr val="FF0000"/>
                </a:solidFill>
              </a:rPr>
              <a:t>play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77D8E05-187C-4801-ADD8-BC13CF4AB233}"/>
              </a:ext>
            </a:extLst>
          </p:cNvPr>
          <p:cNvSpPr txBox="1"/>
          <p:nvPr/>
        </p:nvSpPr>
        <p:spPr>
          <a:xfrm>
            <a:off x="3589854" y="4963004"/>
            <a:ext cx="316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as bright as this one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064" y="96258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two pictures and compare them,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9216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189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="" xmlns:a16="http://schemas.microsoft.com/office/drawing/2014/main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5" b="95215" l="32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25" y="1793577"/>
            <a:ext cx="3626003" cy="29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8B35E1D-D513-4694-B07F-0A154030D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52" y="2047802"/>
            <a:ext cx="3331262" cy="3083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AD3CC4-6282-4567-AF86-D32B739E8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114" y="1544938"/>
            <a:ext cx="3622973" cy="35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828" y="84459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two pictures and compare them, using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like, as … as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 from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3831" y="8036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616" y="7010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831" y="178169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B35E1D-D513-4694-B07F-0A154030D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14"/>
          <a:stretch/>
        </p:blipFill>
        <p:spPr>
          <a:xfrm>
            <a:off x="253043" y="1838963"/>
            <a:ext cx="2919808" cy="2745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7AD3CC4-6282-4567-AF86-D32B739E8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43"/>
          <a:stretch/>
        </p:blipFill>
        <p:spPr>
          <a:xfrm>
            <a:off x="3175627" y="1508665"/>
            <a:ext cx="3003947" cy="33695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79574" y="2490578"/>
            <a:ext cx="6096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Picture A is not as big as picture B.</a:t>
            </a:r>
            <a:endParaRPr lang="en-US" sz="2800" b="1" i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The cat in picture A is different from the cat in picture B.</a:t>
            </a:r>
            <a:endParaRPr lang="en-US" sz="2800" b="1" i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The cat in the house in picture A is like the cat in the house in picture B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b="1" i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7625" y="5060512"/>
            <a:ext cx="9908518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The fish in picture A is not as big as the fish in picture B.</a:t>
            </a:r>
            <a:endParaRPr lang="en-US" sz="2800" b="1" i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lvl="0"/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</a:rPr>
              <a:t>- The flower in picture A is not as small as the flower in picture B.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28983" y="103966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370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43889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=""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463222"/>
              </p:ext>
            </p:extLst>
          </p:nvPr>
        </p:nvGraphicFramePr>
        <p:xfrm>
          <a:off x="3423824" y="2417015"/>
          <a:ext cx="5507016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613D4C4-E56E-42C0-9D73-FAB4102080B1}"/>
              </a:ext>
            </a:extLst>
          </p:cNvPr>
          <p:cNvSpPr txBox="1"/>
          <p:nvPr/>
        </p:nvSpPr>
        <p:spPr>
          <a:xfrm>
            <a:off x="1341673" y="1088493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Grammar:</a:t>
            </a:r>
            <a:r>
              <a:rPr lang="en-US" sz="3200" b="1" dirty="0">
                <a:solidFill>
                  <a:srgbClr val="0FB7BD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Comparisons: </a:t>
            </a:r>
            <a:r>
              <a:rPr lang="en-US" sz="3200" b="1" i="1" dirty="0">
                <a:solidFill>
                  <a:srgbClr val="0070C0"/>
                </a:solidFill>
              </a:rPr>
              <a:t>like, different from, (not) as … as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1106129" y="2015615"/>
            <a:ext cx="8111613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Blip>
                <a:blip r:embed="rId2"/>
              </a:buBlip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exercises in the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workbook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Prepare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ommunication.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91729" y="152400"/>
            <a:ext cx="11797071" cy="6553200"/>
          </a:xfrm>
          <a:prstGeom prst="flowChartProcess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3740150" y="481013"/>
            <a:ext cx="6546849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C00000"/>
                </a:solidFill>
              </a:rPr>
              <a:t>* </a:t>
            </a:r>
            <a:r>
              <a:rPr lang="en-US" sz="54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8092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482533" y="2640278"/>
            <a:ext cx="6668287" cy="1690432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Thank you!</a:t>
            </a:r>
          </a:p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40298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8" y="15051"/>
            <a:ext cx="1220359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35881" y="128499"/>
            <a:ext cx="221163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844" t="7873" r="14599" b="3040"/>
          <a:stretch/>
        </p:blipFill>
        <p:spPr>
          <a:xfrm>
            <a:off x="3639870" y="929149"/>
            <a:ext cx="3433485" cy="42042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00880" y="194472"/>
            <a:ext cx="3912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GAME: BRAINSTORMING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462888" y="5411134"/>
            <a:ext cx="6167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/>
              <a:t>“The boy on the left is taller than </a:t>
            </a:r>
            <a:r>
              <a:rPr lang="en-GB" sz="3200" i="1" dirty="0" smtClean="0"/>
              <a:t>the </a:t>
            </a:r>
            <a:r>
              <a:rPr lang="en-GB" sz="3200" i="1" dirty="0"/>
              <a:t>boy on the right.”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2073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" y="0"/>
            <a:ext cx="12184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2906" y="1219862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17" y="853555"/>
            <a:ext cx="1344559" cy="1277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8183" y="2182209"/>
            <a:ext cx="1054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FB7BD"/>
                </a:solidFill>
              </a:rPr>
              <a:t>*Grammar</a:t>
            </a:r>
            <a:r>
              <a:rPr lang="en-US" sz="3200" b="1" dirty="0">
                <a:solidFill>
                  <a:srgbClr val="0FB7BD"/>
                </a:solidFill>
              </a:rPr>
              <a:t>: </a:t>
            </a:r>
            <a:r>
              <a:rPr lang="en-US" sz="3200" b="1" dirty="0">
                <a:solidFill>
                  <a:srgbClr val="FF0000"/>
                </a:solidFill>
              </a:rPr>
              <a:t>Comparisons: like, different from, (not) as … 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0281" y="1307074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3: A CLOSER LOOK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2A5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2A5"/>
                </a:solidFill>
                <a:latin typeface="Myriad Pro" pitchFamily="34" charset="0"/>
              </a:rPr>
              <a:t> MUSIC AND ARTS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2A5"/>
              </a:solidFill>
            </a:endParaRPr>
          </a:p>
        </p:txBody>
      </p:sp>
      <p:pic>
        <p:nvPicPr>
          <p:cNvPr id="16" name="Picture 2" descr="Let&amp;#39;s Learn to Read- CVC to Simple Sentences (Flex Class) | Small Online  Class for Ages 3-7 | Outschool">
            <a:extLst>
              <a:ext uri="{FF2B5EF4-FFF2-40B4-BE49-F238E27FC236}">
                <a16:creationId xmlns="" xmlns:a16="http://schemas.microsoft.com/office/drawing/2014/main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78" y="3047198"/>
            <a:ext cx="5351448" cy="34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1849" y="174753"/>
            <a:ext cx="324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COMPARISONS</a:t>
            </a:r>
          </a:p>
        </p:txBody>
      </p:sp>
      <p:pic>
        <p:nvPicPr>
          <p:cNvPr id="6" name="Picture 5" descr="The Most Edited #tools | Picsart">
            <a:extLst>
              <a:ext uri="{FF2B5EF4-FFF2-40B4-BE49-F238E27FC236}">
                <a16:creationId xmlns="" xmlns:a16="http://schemas.microsoft.com/office/drawing/2014/main" id="{609EE235-B543-4356-9AE5-408674CBF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34" y="585299"/>
            <a:ext cx="3998537" cy="3745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4B2675-A683-4066-A331-74A4026B8E9A}"/>
              </a:ext>
            </a:extLst>
          </p:cNvPr>
          <p:cNvSpPr txBox="1"/>
          <p:nvPr/>
        </p:nvSpPr>
        <p:spPr>
          <a:xfrm>
            <a:off x="1510847" y="4724626"/>
            <a:ext cx="956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  <a:sym typeface="Wingdings" panose="05000000000000000000" pitchFamily="2" charset="2"/>
              </a:rPr>
              <a:t> The yellow pencil </a:t>
            </a:r>
            <a:r>
              <a:rPr lang="en-US" sz="28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not as long as 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the orange one.</a:t>
            </a:r>
            <a:endParaRPr lang="en-US" sz="2800" dirty="0">
              <a:latin typeface="ChronicaPro-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1510847" y="5344613"/>
            <a:ext cx="785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  <a:sym typeface="Wingdings" panose="05000000000000000000" pitchFamily="2" charset="2"/>
              </a:rPr>
              <a:t> The pen </a:t>
            </a:r>
            <a:r>
              <a:rPr lang="en-US" sz="28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as long as 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the orange pencil.</a:t>
            </a:r>
            <a:endParaRPr lang="en-US" sz="2800" dirty="0">
              <a:latin typeface="ChronicaPro-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128" y="113198"/>
            <a:ext cx="2211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* </a:t>
            </a:r>
            <a:r>
              <a:rPr lang="en-US" sz="3200" b="1" u="sng" dirty="0" smtClean="0">
                <a:solidFill>
                  <a:srgbClr val="FF0000"/>
                </a:solidFill>
              </a:rPr>
              <a:t>Grammar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7244" y="165463"/>
            <a:ext cx="3564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* COMPARISONS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hronicaPro-Book"/>
            </a:endParaRPr>
          </a:p>
        </p:txBody>
      </p:sp>
      <p:pic>
        <p:nvPicPr>
          <p:cNvPr id="6" name="Picture 5" descr="The Most Edited #tools | Picsart">
            <a:extLst>
              <a:ext uri="{FF2B5EF4-FFF2-40B4-BE49-F238E27FC236}">
                <a16:creationId xmlns="" xmlns:a16="http://schemas.microsoft.com/office/drawing/2014/main" id="{609EE235-B543-4356-9AE5-408674CBF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7" y="880412"/>
            <a:ext cx="3750177" cy="36691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156782-26BF-4C4E-86F0-78470F94C360}"/>
              </a:ext>
            </a:extLst>
          </p:cNvPr>
          <p:cNvSpPr txBox="1"/>
          <p:nvPr/>
        </p:nvSpPr>
        <p:spPr>
          <a:xfrm>
            <a:off x="4237244" y="1878740"/>
            <a:ext cx="732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  <a:sym typeface="Wingdings" panose="05000000000000000000" pitchFamily="2" charset="2"/>
              </a:rPr>
              <a:t> The pen </a:t>
            </a:r>
            <a:r>
              <a:rPr lang="en-US" sz="2800" dirty="0">
                <a:highlight>
                  <a:srgbClr val="FFFF00"/>
                </a:highlight>
                <a:latin typeface="ChronicaPro-Book"/>
                <a:sym typeface="Wingdings" panose="05000000000000000000" pitchFamily="2" charset="2"/>
              </a:rPr>
              <a:t>is different from 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the yellow pencil.</a:t>
            </a:r>
            <a:endParaRPr lang="en-US" sz="2800" dirty="0"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42234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0533" y="3231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COMPARISONS</a:t>
            </a:r>
          </a:p>
        </p:txBody>
      </p:sp>
      <p:pic>
        <p:nvPicPr>
          <p:cNvPr id="7" name="Picture 6" descr="Comparatives | Baamboozle">
            <a:extLst>
              <a:ext uri="{FF2B5EF4-FFF2-40B4-BE49-F238E27FC236}">
                <a16:creationId xmlns="" xmlns:a16="http://schemas.microsoft.com/office/drawing/2014/main" id="{51E601B8-B4F8-4C75-9E3A-DC292B93A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20" y="1022820"/>
            <a:ext cx="5885505" cy="332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169D025-1F5B-4992-9921-BEFD6F5030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56" y="1912068"/>
            <a:ext cx="799533" cy="73461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5541986-7F65-4928-8F78-AA1676C39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5748">
            <a:off x="6039740" y="2445803"/>
            <a:ext cx="920733" cy="84597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53A474-0541-406F-AD05-5A4A2BF12E0F}"/>
              </a:ext>
            </a:extLst>
          </p:cNvPr>
          <p:cNvSpPr txBox="1"/>
          <p:nvPr/>
        </p:nvSpPr>
        <p:spPr>
          <a:xfrm>
            <a:off x="2266144" y="4729898"/>
            <a:ext cx="826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Robert’s pencil case </a:t>
            </a:r>
            <a:r>
              <a:rPr lang="en-US" sz="2800" dirty="0">
                <a:effectLst/>
                <a:highlight>
                  <a:srgbClr val="FFFF00"/>
                </a:highlight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is like</a:t>
            </a:r>
            <a:r>
              <a:rPr lang="en-US" sz="2800" dirty="0">
                <a:effectLst/>
                <a:latin typeface="ChronicaPro-Book"/>
                <a:ea typeface="Times New Roman" panose="02020603050405020304" pitchFamily="18" charset="0"/>
                <a:cs typeface="Calibri" panose="020F0502020204030204" pitchFamily="34" charset="0"/>
              </a:rPr>
              <a:t> Mary’s pencil case.</a:t>
            </a:r>
            <a:endParaRPr lang="en-US" sz="2800" dirty="0">
              <a:effectLst/>
              <a:latin typeface="ChronicaPro-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7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4553" y="565117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* </a:t>
            </a:r>
            <a:r>
              <a:rPr lang="en-US" sz="2800" b="1" dirty="0" smtClean="0">
                <a:solidFill>
                  <a:srgbClr val="FF0000"/>
                </a:solidFill>
                <a:latin typeface="ChronicaPro-Book"/>
              </a:rPr>
              <a:t>COMPARISONS</a:t>
            </a:r>
            <a:endParaRPr lang="en-US" sz="2800" b="1" dirty="0">
              <a:solidFill>
                <a:srgbClr val="FF0000"/>
              </a:solidFill>
              <a:latin typeface="ChronicaPro-Book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D9F92D96-3036-4DA0-8E86-4CE7AAFB3EE0}"/>
              </a:ext>
            </a:extLst>
          </p:cNvPr>
          <p:cNvCxnSpPr>
            <a:stCxn id="6" idx="2"/>
            <a:endCxn id="10" idx="0"/>
          </p:cNvCxnSpPr>
          <p:nvPr/>
        </p:nvCxnSpPr>
        <p:spPr>
          <a:xfrm flipH="1">
            <a:off x="2290456" y="1088337"/>
            <a:ext cx="3153087" cy="11277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D453C42B-3504-489E-921D-806C2686E091}"/>
              </a:ext>
            </a:extLst>
          </p:cNvPr>
          <p:cNvCxnSpPr/>
          <p:nvPr/>
        </p:nvCxnSpPr>
        <p:spPr>
          <a:xfrm>
            <a:off x="5458533" y="1088337"/>
            <a:ext cx="416018" cy="1275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6F72E7DE-F2B3-4A03-BD56-52E9D098D5C7}"/>
              </a:ext>
            </a:extLst>
          </p:cNvPr>
          <p:cNvCxnSpPr>
            <a:stCxn id="6" idx="2"/>
            <a:endCxn id="12" idx="0"/>
          </p:cNvCxnSpPr>
          <p:nvPr/>
        </p:nvCxnSpPr>
        <p:spPr>
          <a:xfrm>
            <a:off x="5443543" y="1088337"/>
            <a:ext cx="3848783" cy="13661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5F303DD-DBC8-4060-B25E-307C13B5748F}"/>
              </a:ext>
            </a:extLst>
          </p:cNvPr>
          <p:cNvSpPr/>
          <p:nvPr/>
        </p:nvSpPr>
        <p:spPr>
          <a:xfrm>
            <a:off x="314196" y="2216119"/>
            <a:ext cx="3952520" cy="1533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ChronicaPro-Book"/>
              </a:rPr>
              <a:t>(not) as + </a:t>
            </a:r>
            <a:r>
              <a:rPr lang="en-US" sz="2400" b="1" dirty="0" err="1">
                <a:latin typeface="ChronicaPro-Book"/>
              </a:rPr>
              <a:t>adj</a:t>
            </a:r>
            <a:r>
              <a:rPr lang="en-US" sz="2400" b="1" dirty="0">
                <a:latin typeface="ChronicaPro-Book"/>
              </a:rPr>
              <a:t> </a:t>
            </a:r>
            <a:r>
              <a:rPr lang="en-US" sz="2400" b="1" dirty="0" smtClean="0">
                <a:latin typeface="ChronicaPro-Book"/>
              </a:rPr>
              <a:t>+ as</a:t>
            </a:r>
            <a:endParaRPr lang="en-US" sz="2400" b="1" dirty="0">
              <a:latin typeface="ChronicaPro-Book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5013367-2A3C-41DE-AA58-F17E8E5DDEAB}"/>
              </a:ext>
            </a:extLst>
          </p:cNvPr>
          <p:cNvSpPr/>
          <p:nvPr/>
        </p:nvSpPr>
        <p:spPr>
          <a:xfrm>
            <a:off x="4430880" y="2348614"/>
            <a:ext cx="3244682" cy="1415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hronicaPro-Book"/>
              </a:rPr>
              <a:t>(to</a:t>
            </a:r>
            <a:r>
              <a:rPr lang="en-US" sz="2400" b="1" dirty="0" smtClean="0">
                <a:latin typeface="ChronicaPro-Book"/>
              </a:rPr>
              <a:t>) be </a:t>
            </a:r>
            <a:r>
              <a:rPr lang="en-US" sz="2400" b="1" dirty="0">
                <a:latin typeface="ChronicaPro-Book"/>
              </a:rPr>
              <a:t>different from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C9966DC-17B1-4A2D-BD14-7602C837D474}"/>
              </a:ext>
            </a:extLst>
          </p:cNvPr>
          <p:cNvSpPr/>
          <p:nvPr/>
        </p:nvSpPr>
        <p:spPr>
          <a:xfrm>
            <a:off x="7913956" y="2454515"/>
            <a:ext cx="2756739" cy="142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hronicaPro-Book"/>
              </a:rPr>
              <a:t>(to) be like</a:t>
            </a:r>
          </a:p>
        </p:txBody>
      </p:sp>
    </p:spTree>
    <p:extLst>
      <p:ext uri="{BB962C8B-B14F-4D97-AF65-F5344CB8AC3E}">
        <p14:creationId xmlns:p14="http://schemas.microsoft.com/office/powerpoint/2010/main" val="9957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370" y="917570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like, as, or different in the gaps.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7411" y="88778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196" y="7851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CBBB09-71C7-4B11-B4AE-15FA8DFC5E87}"/>
              </a:ext>
            </a:extLst>
          </p:cNvPr>
          <p:cNvSpPr txBox="1"/>
          <p:nvPr/>
        </p:nvSpPr>
        <p:spPr>
          <a:xfrm>
            <a:off x="270195" y="1675839"/>
            <a:ext cx="116612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This camera is not as expensive </a:t>
            </a:r>
            <a:r>
              <a:rPr lang="en-US" sz="2600" dirty="0" smtClean="0">
                <a:latin typeface="ChronicaPro-Book"/>
              </a:rPr>
              <a:t>_______ </a:t>
            </a:r>
            <a:r>
              <a:rPr lang="en-US" sz="2600" dirty="0">
                <a:latin typeface="ChronicaPro-Book"/>
              </a:rPr>
              <a:t>I thought at first.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Her room is lovely. It is ________ a princess’s room.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You like folk songs; I like pop music. Your taste is </a:t>
            </a:r>
            <a:r>
              <a:rPr lang="en-US" sz="2600" dirty="0" smtClean="0">
                <a:latin typeface="ChronicaPro-Book"/>
              </a:rPr>
              <a:t>__________ </a:t>
            </a:r>
            <a:r>
              <a:rPr lang="en-US" sz="2600" dirty="0">
                <a:latin typeface="ChronicaPro-Book"/>
              </a:rPr>
              <a:t>from mine.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My dad is not always as busy </a:t>
            </a:r>
            <a:r>
              <a:rPr lang="en-US" sz="2600" dirty="0" smtClean="0">
                <a:latin typeface="ChronicaPro-Book"/>
              </a:rPr>
              <a:t>_______ </a:t>
            </a:r>
            <a:r>
              <a:rPr lang="en-US" sz="2600" dirty="0">
                <a:latin typeface="ChronicaPro-Book"/>
              </a:rPr>
              <a:t>my mum.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600" dirty="0">
                <a:latin typeface="ChronicaPro-Book"/>
              </a:rPr>
              <a:t>Some of us think that </a:t>
            </a:r>
            <a:r>
              <a:rPr lang="en-US" sz="2600" i="1" dirty="0">
                <a:latin typeface="ChronicaPro-Book"/>
              </a:rPr>
              <a:t>Spiderman 2 </a:t>
            </a:r>
            <a:r>
              <a:rPr lang="en-US" sz="2600" dirty="0">
                <a:latin typeface="ChronicaPro-Book"/>
              </a:rPr>
              <a:t>is not too </a:t>
            </a:r>
            <a:r>
              <a:rPr lang="en-US" sz="2600" dirty="0" smtClean="0">
                <a:latin typeface="ChronicaPro-Book"/>
              </a:rPr>
              <a:t>__________ </a:t>
            </a:r>
            <a:r>
              <a:rPr lang="en-US" sz="2600" dirty="0">
                <a:latin typeface="ChronicaPro-Book"/>
              </a:rPr>
              <a:t>from </a:t>
            </a:r>
            <a:r>
              <a:rPr lang="en-US" sz="2600" i="1" dirty="0">
                <a:latin typeface="ChronicaPro-Book"/>
              </a:rPr>
              <a:t>Spiderman </a:t>
            </a:r>
            <a:endParaRPr lang="en-US" sz="2600" dirty="0">
              <a:latin typeface="ChronicaPro-Boo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19A3DF-4099-472C-A911-39929F5C4949}"/>
              </a:ext>
            </a:extLst>
          </p:cNvPr>
          <p:cNvSpPr txBox="1"/>
          <p:nvPr/>
        </p:nvSpPr>
        <p:spPr>
          <a:xfrm>
            <a:off x="5751579" y="1929602"/>
            <a:ext cx="6984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3E9E4BE-365C-4017-BFF4-A8CF9479D040}"/>
              </a:ext>
            </a:extLst>
          </p:cNvPr>
          <p:cNvSpPr txBox="1"/>
          <p:nvPr/>
        </p:nvSpPr>
        <p:spPr>
          <a:xfrm>
            <a:off x="5300306" y="4291117"/>
            <a:ext cx="69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82FCE8F-414F-491B-A3E9-45AD8C19197B}"/>
              </a:ext>
            </a:extLst>
          </p:cNvPr>
          <p:cNvSpPr txBox="1"/>
          <p:nvPr/>
        </p:nvSpPr>
        <p:spPr>
          <a:xfrm>
            <a:off x="4484133" y="2760938"/>
            <a:ext cx="69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like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F7BCEE6-296F-4A49-A809-0B5AC177AE2E}"/>
              </a:ext>
            </a:extLst>
          </p:cNvPr>
          <p:cNvSpPr txBox="1"/>
          <p:nvPr/>
        </p:nvSpPr>
        <p:spPr>
          <a:xfrm>
            <a:off x="8000718" y="3513290"/>
            <a:ext cx="167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different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5E5B437-2576-4F8D-9283-7AFC990B8B54}"/>
              </a:ext>
            </a:extLst>
          </p:cNvPr>
          <p:cNvSpPr txBox="1"/>
          <p:nvPr/>
        </p:nvSpPr>
        <p:spPr>
          <a:xfrm>
            <a:off x="7413792" y="5079488"/>
            <a:ext cx="159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hronicaPro-Book"/>
              </a:rPr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3282</TotalTime>
  <Words>1074</Words>
  <Application>Microsoft Office PowerPoint</Application>
  <PresentationFormat>Custom</PresentationFormat>
  <Paragraphs>173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166</cp:revision>
  <dcterms:created xsi:type="dcterms:W3CDTF">2020-12-09T02:04:09Z</dcterms:created>
  <dcterms:modified xsi:type="dcterms:W3CDTF">2022-09-21T23:31:38Z</dcterms:modified>
</cp:coreProperties>
</file>