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60" r:id="rId2"/>
    <p:sldId id="361" r:id="rId3"/>
    <p:sldId id="276" r:id="rId4"/>
    <p:sldId id="362" r:id="rId5"/>
    <p:sldId id="363" r:id="rId6"/>
    <p:sldId id="346" r:id="rId7"/>
    <p:sldId id="350" r:id="rId8"/>
    <p:sldId id="364" r:id="rId9"/>
    <p:sldId id="366" r:id="rId10"/>
    <p:sldId id="365" r:id="rId11"/>
    <p:sldId id="372" r:id="rId12"/>
    <p:sldId id="373" r:id="rId13"/>
    <p:sldId id="374" r:id="rId14"/>
    <p:sldId id="375" r:id="rId15"/>
    <p:sldId id="378" r:id="rId16"/>
    <p:sldId id="351" r:id="rId17"/>
    <p:sldId id="354" r:id="rId18"/>
    <p:sldId id="314" r:id="rId19"/>
    <p:sldId id="376" r:id="rId20"/>
    <p:sldId id="3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=""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=""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E8488D"/>
    <a:srgbClr val="00A9A5"/>
    <a:srgbClr val="F8D8F0"/>
    <a:srgbClr val="F3BFE5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09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8"/>
            <a:ext cx="583964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823200" y="6256959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NGUYỄN THỊ THU BA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8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41077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7923" y="3400794"/>
            <a:ext cx="107515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The club </a:t>
            </a:r>
            <a:r>
              <a:rPr lang="en-US" sz="3200" dirty="0" smtClean="0">
                <a:solidFill>
                  <a:srgbClr val="949599"/>
                </a:solidFill>
              </a:rPr>
              <a:t>______________ </a:t>
            </a:r>
            <a:r>
              <a:rPr lang="en-US" sz="3200" dirty="0">
                <a:solidFill>
                  <a:srgbClr val="242021"/>
                </a:solidFill>
              </a:rPr>
              <a:t>to some poor farmers last week.</a:t>
            </a:r>
            <a:br>
              <a:rPr lang="en-US" sz="3200" dirty="0">
                <a:solidFill>
                  <a:srgbClr val="242021"/>
                </a:solidFill>
              </a:rPr>
            </a:b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bottles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elderly                           </a:t>
            </a:r>
            <a:r>
              <a:rPr lang="en-GB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921909" y="3397296"/>
            <a:ext cx="2481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food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bottles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elderly                           </a:t>
            </a:r>
            <a:r>
              <a:rPr lang="en-GB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606" y="3199752"/>
            <a:ext cx="10737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b="1" dirty="0">
                <a:solidFill>
                  <a:srgbClr val="242021"/>
                </a:solidFill>
              </a:rPr>
              <a:t>Yesterday, we </a:t>
            </a:r>
            <a:r>
              <a:rPr lang="en-US" sz="2800" b="1" dirty="0" smtClean="0">
                <a:solidFill>
                  <a:srgbClr val="949599"/>
                </a:solidFill>
              </a:rPr>
              <a:t>_______________ </a:t>
            </a:r>
            <a:r>
              <a:rPr lang="en-US" sz="2800" b="1" dirty="0">
                <a:solidFill>
                  <a:srgbClr val="242021"/>
                </a:solidFill>
              </a:rPr>
              <a:t>around our area and recycled them.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C811AE-9B83-4E8F-BA49-96B74285D2ED}"/>
              </a:ext>
            </a:extLst>
          </p:cNvPr>
          <p:cNvSpPr txBox="1"/>
          <p:nvPr/>
        </p:nvSpPr>
        <p:spPr>
          <a:xfrm>
            <a:off x="3396598" y="3153178"/>
            <a:ext cx="2873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picked up bottles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32" y="-1830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bottles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elderly                           </a:t>
            </a:r>
            <a:r>
              <a:rPr lang="en-GB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272" y="3410697"/>
            <a:ext cx="9602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>
                <a:solidFill>
                  <a:srgbClr val="242021"/>
                </a:solidFill>
              </a:rPr>
              <a:t>We </a:t>
            </a:r>
            <a:r>
              <a:rPr lang="en-US" sz="2800" dirty="0">
                <a:solidFill>
                  <a:srgbClr val="949599"/>
                </a:solidFill>
              </a:rPr>
              <a:t>__________________ </a:t>
            </a:r>
            <a:r>
              <a:rPr lang="en-US" sz="2800" dirty="0">
                <a:solidFill>
                  <a:srgbClr val="242021"/>
                </a:solidFill>
              </a:rPr>
              <a:t>do the cleaning last summer.</a:t>
            </a:r>
            <a:br>
              <a:rPr lang="en-US" sz="2800" dirty="0">
                <a:solidFill>
                  <a:srgbClr val="242021"/>
                </a:solidFill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897B0DE-31B8-476F-A00B-E3063A91E459}"/>
              </a:ext>
            </a:extLst>
          </p:cNvPr>
          <p:cNvSpPr txBox="1"/>
          <p:nvPr/>
        </p:nvSpPr>
        <p:spPr>
          <a:xfrm>
            <a:off x="1884878" y="3371277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the elderly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bottles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elderly                           </a:t>
            </a:r>
            <a:r>
              <a:rPr lang="en-GB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409" y="3232806"/>
            <a:ext cx="10684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b="1" dirty="0">
                <a:solidFill>
                  <a:srgbClr val="242021"/>
                </a:solidFill>
              </a:rPr>
              <a:t>Last month, our club </a:t>
            </a:r>
            <a:r>
              <a:rPr lang="en-US" sz="2800" b="1" dirty="0" smtClean="0">
                <a:solidFill>
                  <a:srgbClr val="949599"/>
                </a:solidFill>
              </a:rPr>
              <a:t>_______________ </a:t>
            </a:r>
            <a:r>
              <a:rPr lang="en-US" sz="2800" b="1" dirty="0">
                <a:solidFill>
                  <a:srgbClr val="242021"/>
                </a:solidFill>
              </a:rPr>
              <a:t>to the community library.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C70E31-C321-4C4F-AB36-051BE3E5A527}"/>
              </a:ext>
            </a:extLst>
          </p:cNvPr>
          <p:cNvSpPr txBox="1"/>
          <p:nvPr/>
        </p:nvSpPr>
        <p:spPr>
          <a:xfrm>
            <a:off x="4335224" y="3183419"/>
            <a:ext cx="2749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books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32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bottles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elderly                           </a:t>
            </a:r>
            <a:r>
              <a:rPr lang="en-GB" sz="28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180" y="3426146"/>
            <a:ext cx="10831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5. </a:t>
            </a:r>
            <a:r>
              <a:rPr lang="en-US" sz="2800" b="1" dirty="0">
                <a:solidFill>
                  <a:srgbClr val="242021"/>
                </a:solidFill>
              </a:rPr>
              <a:t>In our recent project, </a:t>
            </a:r>
            <a:r>
              <a:rPr lang="en-US" sz="2800" b="1" dirty="0" smtClean="0">
                <a:solidFill>
                  <a:srgbClr val="242021"/>
                </a:solidFill>
              </a:rPr>
              <a:t>we   </a:t>
            </a:r>
            <a:r>
              <a:rPr lang="en-US" sz="2800" b="1" dirty="0" smtClean="0">
                <a:solidFill>
                  <a:srgbClr val="949599"/>
                </a:solidFill>
              </a:rPr>
              <a:t>________________</a:t>
            </a:r>
            <a:r>
              <a:rPr lang="en-US" sz="2800" b="1" dirty="0">
                <a:solidFill>
                  <a:srgbClr val="949599"/>
                </a:solidFill>
              </a:rPr>
              <a:t>___</a:t>
            </a:r>
            <a:r>
              <a:rPr lang="en-US" sz="2800" b="1" dirty="0" smtClean="0">
                <a:solidFill>
                  <a:srgbClr val="949599"/>
                </a:solidFill>
              </a:rPr>
              <a:t>   </a:t>
            </a:r>
            <a:r>
              <a:rPr lang="en-US" sz="2800" b="1" dirty="0" smtClean="0">
                <a:solidFill>
                  <a:srgbClr val="242021"/>
                </a:solidFill>
              </a:rPr>
              <a:t>learn </a:t>
            </a:r>
            <a:r>
              <a:rPr lang="en-US" sz="2800" b="1" dirty="0">
                <a:solidFill>
                  <a:srgbClr val="242021"/>
                </a:solidFill>
              </a:rPr>
              <a:t>to </a:t>
            </a:r>
            <a:r>
              <a:rPr lang="en-US" sz="2800" b="1" dirty="0" smtClean="0">
                <a:solidFill>
                  <a:srgbClr val="242021"/>
                </a:solidFill>
              </a:rPr>
              <a:t>read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242021"/>
                </a:solidFill>
              </a:rPr>
              <a:t> </a:t>
            </a:r>
            <a:r>
              <a:rPr lang="en-US" sz="2800" b="1" dirty="0">
                <a:solidFill>
                  <a:srgbClr val="242021"/>
                </a:solidFill>
              </a:rPr>
              <a:t>and write.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556B47-632B-4544-9B0E-6E6FA3695BC2}"/>
              </a:ext>
            </a:extLst>
          </p:cNvPr>
          <p:cNvSpPr txBox="1"/>
          <p:nvPr/>
        </p:nvSpPr>
        <p:spPr>
          <a:xfrm>
            <a:off x="4712272" y="3691591"/>
            <a:ext cx="38753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helped homeless </a:t>
            </a:r>
            <a:r>
              <a:rPr lang="en-GB" sz="2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children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315075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765" y="4177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50" y="315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4E28B9-2627-4AD8-B1DB-B673846B0290}"/>
              </a:ext>
            </a:extLst>
          </p:cNvPr>
          <p:cNvSpPr txBox="1"/>
          <p:nvPr/>
        </p:nvSpPr>
        <p:spPr>
          <a:xfrm>
            <a:off x="487067" y="1146072"/>
            <a:ext cx="114536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he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some poor farmers last week.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dirty="0">
                <a:solidFill>
                  <a:srgbClr val="242021"/>
                </a:solidFill>
              </a:rPr>
              <a:t>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esterday,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around our area and recycled them.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 the cleaning last summer.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L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ast month, our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the community library.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dirty="0">
                <a:solidFill>
                  <a:srgbClr val="242021"/>
                </a:solidFill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n our recent project,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learn to read and write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.</a:t>
            </a:r>
            <a:endParaRPr lang="en-US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479457" y="1428399"/>
            <a:ext cx="2481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food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0C811AE-9B83-4E8F-BA49-96B74285D2ED}"/>
              </a:ext>
            </a:extLst>
          </p:cNvPr>
          <p:cNvSpPr txBox="1"/>
          <p:nvPr/>
        </p:nvSpPr>
        <p:spPr>
          <a:xfrm>
            <a:off x="3145873" y="2227586"/>
            <a:ext cx="2873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picked up bottles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97B0DE-31B8-476F-A00B-E3063A91E459}"/>
              </a:ext>
            </a:extLst>
          </p:cNvPr>
          <p:cNvSpPr txBox="1"/>
          <p:nvPr/>
        </p:nvSpPr>
        <p:spPr>
          <a:xfrm>
            <a:off x="1707898" y="3028244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the elderly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C70E31-C321-4C4F-AB36-051BE3E5A527}"/>
              </a:ext>
            </a:extLst>
          </p:cNvPr>
          <p:cNvSpPr txBox="1"/>
          <p:nvPr/>
        </p:nvSpPr>
        <p:spPr>
          <a:xfrm>
            <a:off x="4069755" y="3845161"/>
            <a:ext cx="2749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books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8556B47-632B-4544-9B0E-6E6FA3695BC2}"/>
              </a:ext>
            </a:extLst>
          </p:cNvPr>
          <p:cNvSpPr txBox="1"/>
          <p:nvPr/>
        </p:nvSpPr>
        <p:spPr>
          <a:xfrm>
            <a:off x="4582787" y="4622100"/>
            <a:ext cx="3875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homeless children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2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7886" y="4858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671" y="3832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9518" y="393858"/>
            <a:ext cx="108667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full sentences about the activities the students did to help their community last year.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183735F-4A37-4564-A2C4-6940E8145BAF}"/>
              </a:ext>
            </a:extLst>
          </p:cNvPr>
          <p:cNvSpPr txBox="1"/>
          <p:nvPr/>
        </p:nvSpPr>
        <p:spPr>
          <a:xfrm>
            <a:off x="430671" y="1074569"/>
            <a:ext cx="109288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singing and dancing for the elderly at a nursing home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Mark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collecting books and setting up a community library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Lan and Mai: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growing and donating vegetables to a primary school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Minh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giving food to young patients in a hospital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om: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making and sending postcards to the elderly at Christmas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BEBB915-9BA8-4944-AC25-47FBFAE48978}"/>
              </a:ext>
            </a:extLst>
          </p:cNvPr>
          <p:cNvSpPr txBox="1"/>
          <p:nvPr/>
        </p:nvSpPr>
        <p:spPr>
          <a:xfrm>
            <a:off x="780337" y="1954096"/>
            <a:ext cx="7602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 sang and danced for the elderly at a nursing home.</a:t>
            </a:r>
            <a:endParaRPr lang="en-US" sz="2400" b="1" dirty="0">
              <a:solidFill>
                <a:srgbClr val="0070C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B332D0A-03E2-4C37-8D4E-C38C375565A7}"/>
              </a:ext>
            </a:extLst>
          </p:cNvPr>
          <p:cNvSpPr txBox="1"/>
          <p:nvPr/>
        </p:nvSpPr>
        <p:spPr>
          <a:xfrm>
            <a:off x="780337" y="2874910"/>
            <a:ext cx="10220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Mark and his friends collected books and set up a community library.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0CF011C-3901-4AA8-A882-CFDA12CEBAAE}"/>
              </a:ext>
            </a:extLst>
          </p:cNvPr>
          <p:cNvSpPr txBox="1"/>
          <p:nvPr/>
        </p:nvSpPr>
        <p:spPr>
          <a:xfrm>
            <a:off x="780337" y="3767624"/>
            <a:ext cx="10091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 and Mai grew and donated vegetables to a primary school.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F42CC9E-090F-4FCF-B54B-86D44FC4CA0C}"/>
              </a:ext>
            </a:extLst>
          </p:cNvPr>
          <p:cNvSpPr txBox="1"/>
          <p:nvPr/>
        </p:nvSpPr>
        <p:spPr>
          <a:xfrm>
            <a:off x="780337" y="4693290"/>
            <a:ext cx="10365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Minh and his friends gave food to young patients in a hospital.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F932C21-AC3D-4132-A770-BA2A3E05EDEA}"/>
              </a:ext>
            </a:extLst>
          </p:cNvPr>
          <p:cNvSpPr txBox="1"/>
          <p:nvPr/>
        </p:nvSpPr>
        <p:spPr>
          <a:xfrm>
            <a:off x="780337" y="5552717"/>
            <a:ext cx="943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Tom made and sent postcards to the elderly at Christmas.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5DEB97-FB4D-4D8D-BDF9-DDBF8707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46" y="2080883"/>
            <a:ext cx="6824867" cy="4222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1E348E6-FFF0-4F8D-9B6B-5372BA2CE76D}"/>
              </a:ext>
            </a:extLst>
          </p:cNvPr>
          <p:cNvSpPr txBox="1"/>
          <p:nvPr/>
        </p:nvSpPr>
        <p:spPr>
          <a:xfrm>
            <a:off x="7139551" y="1216042"/>
            <a:ext cx="47212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9A5"/>
                </a:solidFill>
              </a:rPr>
              <a:t>1.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hink about some environmental problems in your </a:t>
            </a:r>
            <a:r>
              <a:rPr lang="en-US" sz="2400" b="1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Discuss and find the answers to the questions.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problems can you find?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do you want to do to solve the problems?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How are you going to do them?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Present them to your class.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487067" y="1370427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09454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386348" y="2021856"/>
            <a:ext cx="9748684" cy="3840274"/>
            <a:chOff x="1985657" y="1551494"/>
            <a:chExt cx="9247239" cy="3840274"/>
          </a:xfrm>
        </p:grpSpPr>
        <p:sp>
          <p:nvSpPr>
            <p:cNvPr id="20" name="Freeform: Shape 13">
              <a:extLst>
                <a:ext uri="{FF2B5EF4-FFF2-40B4-BE49-F238E27FC236}">
                  <a16:creationId xmlns=""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1985657" y="2331371"/>
              <a:ext cx="2850919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Words related to community activities</a:t>
              </a:r>
            </a:p>
          </p:txBody>
        </p:sp>
        <p:sp>
          <p:nvSpPr>
            <p:cNvPr id="21" name="Shape 20">
              <a:extLst>
                <a:ext uri="{FF2B5EF4-FFF2-40B4-BE49-F238E27FC236}">
                  <a16:creationId xmlns=""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411117" y="2864605"/>
              <a:ext cx="2918342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19">
              <a:extLst>
                <a:ext uri="{FF2B5EF4-FFF2-40B4-BE49-F238E27FC236}">
                  <a16:creationId xmlns=""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387145" y="3892055"/>
              <a:ext cx="245457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 smtClean="0"/>
                <a:t>Vocabulary</a:t>
              </a:r>
              <a:endParaRPr lang="en-US" sz="3800" kern="1200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=""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180922" y="2729818"/>
              <a:ext cx="2794211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b="1" kern="1200" dirty="0"/>
                <a:t>The </a:t>
              </a:r>
              <a:r>
                <a:rPr lang="en-US" sz="2800" b="1" dirty="0"/>
                <a:t>p</a:t>
              </a:r>
              <a:r>
                <a:rPr lang="en-US" sz="2800" b="1" kern="1200" dirty="0" smtClean="0"/>
                <a:t>ast </a:t>
              </a:r>
              <a:r>
                <a:rPr lang="en-US" sz="2800" b="1" dirty="0"/>
                <a:t>s</a:t>
              </a:r>
              <a:r>
                <a:rPr lang="en-US" sz="2800" b="1" kern="1200" dirty="0" smtClean="0"/>
                <a:t>imple</a:t>
              </a:r>
              <a:endParaRPr lang="en-US" sz="2800" b="1" kern="1200" dirty="0"/>
            </a:p>
          </p:txBody>
        </p:sp>
        <p:sp>
          <p:nvSpPr>
            <p:cNvPr id="24" name="Arrow: Circular 21">
              <a:extLst>
                <a:ext uri="{FF2B5EF4-FFF2-40B4-BE49-F238E27FC236}">
                  <a16:creationId xmlns=""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685044" y="1551494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2">
              <a:extLst>
                <a:ext uri="{FF2B5EF4-FFF2-40B4-BE49-F238E27FC236}">
                  <a16:creationId xmlns=""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18241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=""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46451" y="2290063"/>
              <a:ext cx="288644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kern="1200" dirty="0"/>
                <a:t>Discuss some environmental problems and the solutions to them.</a:t>
              </a:r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=""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823653" y="4032746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b="1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592"/>
            <a:ext cx="12192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6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790335"/>
            <a:ext cx="3320593" cy="2494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978" y="2539604"/>
            <a:ext cx="10740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200" dirty="0" smtClean="0">
                <a:latin typeface="Calibri" pitchFamily="34" charset="0"/>
              </a:rPr>
              <a:t>- Redo </a:t>
            </a:r>
            <a:r>
              <a:rPr lang="en-US" altLang="vi-VN" sz="3200" dirty="0">
                <a:latin typeface="Calibri" pitchFamily="34" charset="0"/>
              </a:rPr>
              <a:t>all the exercises.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- Prepare </a:t>
            </a:r>
            <a:r>
              <a:rPr lang="en-US" sz="3200" dirty="0"/>
              <a:t>for the next lesson: </a:t>
            </a:r>
          </a:p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chemeClr val="accent2"/>
                </a:solidFill>
              </a:rPr>
              <a:t>REVIEW 1 ( language)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22" y="0"/>
            <a:ext cx="12192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78426" y="457632"/>
            <a:ext cx="2963151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32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5343" y="457632"/>
            <a:ext cx="4248335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Game: Who’s </a:t>
            </a:r>
            <a:r>
              <a:rPr lang="en-US" sz="3200" b="1">
                <a:solidFill>
                  <a:srgbClr val="002060"/>
                </a:solidFill>
              </a:rPr>
              <a:t>faster</a:t>
            </a:r>
            <a:r>
              <a:rPr lang="en-US" sz="3200" b="1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Who's faster? | English Quiz - Quizizz">
            <a:extLst>
              <a:ext uri="{FF2B5EF4-FFF2-40B4-BE49-F238E27FC236}">
                <a16:creationId xmlns="" xmlns:a16="http://schemas.microsoft.com/office/drawing/2014/main" id="{247C77CA-33B3-46A7-BA41-214044F5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1" y="1725561"/>
            <a:ext cx="5357521" cy="3680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mparative | Baamboozle">
            <a:extLst>
              <a:ext uri="{FF2B5EF4-FFF2-40B4-BE49-F238E27FC236}">
                <a16:creationId xmlns="" xmlns:a16="http://schemas.microsoft.com/office/drawing/2014/main" id="{009F7A9D-E2A5-4C6F-A549-256CA22B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1520" y="1725561"/>
            <a:ext cx="4689990" cy="334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025" y="1828802"/>
            <a:ext cx="8874468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1" y="265471"/>
            <a:ext cx="5549900" cy="1544279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1778407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=""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B2BF67-5275-4AB5-8C2F-A2CF8A43CF89}"/>
              </a:ext>
            </a:extLst>
          </p:cNvPr>
          <p:cNvSpPr txBox="1"/>
          <p:nvPr/>
        </p:nvSpPr>
        <p:spPr>
          <a:xfrm>
            <a:off x="3015168" y="1039062"/>
            <a:ext cx="80166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cs typeface="Arial" panose="020B0604020202020204" pitchFamily="34" charset="0"/>
              </a:rPr>
              <a:t>Look at </a:t>
            </a:r>
            <a:r>
              <a:rPr lang="en-GB" sz="3200" b="1" dirty="0" smtClean="0">
                <a:cs typeface="Arial" panose="020B0604020202020204" pitchFamily="34" charset="0"/>
              </a:rPr>
              <a:t>the </a:t>
            </a:r>
            <a:r>
              <a:rPr lang="en-GB" sz="3200" b="1" dirty="0">
                <a:cs typeface="Arial" panose="020B0604020202020204" pitchFamily="34" charset="0"/>
              </a:rPr>
              <a:t>pictures </a:t>
            </a:r>
            <a:r>
              <a:rPr lang="en-GB" sz="3200" b="1" dirty="0" smtClean="0">
                <a:cs typeface="Arial" panose="020B0604020202020204" pitchFamily="34" charset="0"/>
              </a:rPr>
              <a:t>and </a:t>
            </a:r>
            <a:r>
              <a:rPr lang="en-GB" sz="3200" b="1" dirty="0">
                <a:cs typeface="Arial" panose="020B0604020202020204" pitchFamily="34" charset="0"/>
              </a:rPr>
              <a:t>w</a:t>
            </a:r>
            <a:r>
              <a:rPr lang="en-GB" sz="3200" b="1" dirty="0" smtClean="0">
                <a:cs typeface="Arial" panose="020B0604020202020204" pitchFamily="34" charset="0"/>
              </a:rPr>
              <a:t>rite </a:t>
            </a:r>
            <a:r>
              <a:rPr lang="en-GB" sz="3200" b="1" dirty="0">
                <a:cs typeface="Arial" panose="020B0604020202020204" pitchFamily="34" charset="0"/>
              </a:rPr>
              <a:t>descriptions 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293990" y="121850"/>
            <a:ext cx="355533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2782C4-5D2B-4BF6-9178-029FC16F218B}"/>
              </a:ext>
            </a:extLst>
          </p:cNvPr>
          <p:cNvSpPr txBox="1"/>
          <p:nvPr/>
        </p:nvSpPr>
        <p:spPr>
          <a:xfrm>
            <a:off x="1177138" y="5862911"/>
            <a:ext cx="3676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vi-VN" sz="36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</a:t>
            </a:r>
            <a:r>
              <a:rPr lang="en-US" sz="3600" b="1" i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r="10716"/>
          <a:stretch/>
        </p:blipFill>
        <p:spPr>
          <a:xfrm>
            <a:off x="1326477" y="2704666"/>
            <a:ext cx="3526720" cy="2970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4036" y="196872"/>
            <a:ext cx="169609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2 teams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99" y="2704666"/>
            <a:ext cx="3102743" cy="297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9E9A723-BB98-41EC-B650-2674AC36A85D}"/>
              </a:ext>
            </a:extLst>
          </p:cNvPr>
          <p:cNvSpPr txBox="1"/>
          <p:nvPr/>
        </p:nvSpPr>
        <p:spPr>
          <a:xfrm>
            <a:off x="6488483" y="5852286"/>
            <a:ext cx="2900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elderly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21" y="1731730"/>
            <a:ext cx="8678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048DA4"/>
                </a:solidFill>
                <a:sym typeface="Wingdings"/>
              </a:rPr>
              <a:t> </a:t>
            </a:r>
            <a:r>
              <a:rPr lang="en-GB" sz="2400" b="1" i="1" dirty="0" smtClean="0">
                <a:solidFill>
                  <a:srgbClr val="048DA4"/>
                </a:solidFill>
              </a:rPr>
              <a:t>The </a:t>
            </a:r>
            <a:r>
              <a:rPr lang="en-GB" sz="2400" b="1" i="1" dirty="0">
                <a:solidFill>
                  <a:srgbClr val="048DA4"/>
                </a:solidFill>
              </a:rPr>
              <a:t>winner is who finishes </a:t>
            </a:r>
            <a:r>
              <a:rPr lang="en-GB" sz="2400" b="1" i="1" dirty="0" smtClean="0">
                <a:solidFill>
                  <a:srgbClr val="048DA4"/>
                </a:solidFill>
              </a:rPr>
              <a:t>first and has the correct answers.</a:t>
            </a:r>
            <a:endParaRPr lang="en-US" sz="2400" b="1" i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=""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B2BF67-5275-4AB5-8C2F-A2CF8A43CF89}"/>
              </a:ext>
            </a:extLst>
          </p:cNvPr>
          <p:cNvSpPr txBox="1"/>
          <p:nvPr/>
        </p:nvSpPr>
        <p:spPr>
          <a:xfrm>
            <a:off x="3015168" y="1039062"/>
            <a:ext cx="80166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cs typeface="Arial" panose="020B0604020202020204" pitchFamily="34" charset="0"/>
              </a:rPr>
              <a:t>Look at </a:t>
            </a:r>
            <a:r>
              <a:rPr lang="en-GB" sz="3200" b="1" dirty="0" smtClean="0">
                <a:cs typeface="Arial" panose="020B0604020202020204" pitchFamily="34" charset="0"/>
              </a:rPr>
              <a:t>the </a:t>
            </a:r>
            <a:r>
              <a:rPr lang="en-GB" sz="3200" b="1" dirty="0">
                <a:cs typeface="Arial" panose="020B0604020202020204" pitchFamily="34" charset="0"/>
              </a:rPr>
              <a:t>pictures </a:t>
            </a:r>
            <a:r>
              <a:rPr lang="en-GB" sz="3200" b="1" dirty="0" smtClean="0">
                <a:cs typeface="Arial" panose="020B0604020202020204" pitchFamily="34" charset="0"/>
              </a:rPr>
              <a:t>and </a:t>
            </a:r>
            <a:r>
              <a:rPr lang="en-GB" sz="3200" b="1" dirty="0">
                <a:cs typeface="Arial" panose="020B0604020202020204" pitchFamily="34" charset="0"/>
              </a:rPr>
              <a:t>w</a:t>
            </a:r>
            <a:r>
              <a:rPr lang="en-GB" sz="3200" b="1" dirty="0" smtClean="0">
                <a:cs typeface="Arial" panose="020B0604020202020204" pitchFamily="34" charset="0"/>
              </a:rPr>
              <a:t>rite </a:t>
            </a:r>
            <a:r>
              <a:rPr lang="en-GB" sz="3200" b="1" dirty="0">
                <a:cs typeface="Arial" panose="020B0604020202020204" pitchFamily="34" charset="0"/>
              </a:rPr>
              <a:t>descriptions 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293990" y="121850"/>
            <a:ext cx="355533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4036" y="196872"/>
            <a:ext cx="169609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2 teams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087421" y="1731730"/>
            <a:ext cx="8678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048DA4"/>
                </a:solidFill>
                <a:sym typeface="Wingdings"/>
              </a:rPr>
              <a:t> </a:t>
            </a:r>
            <a:r>
              <a:rPr lang="en-GB" sz="2400" b="1" i="1" dirty="0" smtClean="0">
                <a:solidFill>
                  <a:srgbClr val="048DA4"/>
                </a:solidFill>
              </a:rPr>
              <a:t>The </a:t>
            </a:r>
            <a:r>
              <a:rPr lang="en-GB" sz="2400" b="1" i="1" dirty="0">
                <a:solidFill>
                  <a:srgbClr val="048DA4"/>
                </a:solidFill>
              </a:rPr>
              <a:t>winner is who finishes </a:t>
            </a:r>
            <a:r>
              <a:rPr lang="en-GB" sz="2400" b="1" i="1" dirty="0" smtClean="0">
                <a:solidFill>
                  <a:srgbClr val="048DA4"/>
                </a:solidFill>
              </a:rPr>
              <a:t>first and has the correct answers.</a:t>
            </a:r>
            <a:endParaRPr lang="en-US" sz="2400" b="1" i="1" dirty="0">
              <a:solidFill>
                <a:srgbClr val="048DA4"/>
              </a:solidFill>
            </a:endParaRPr>
          </a:p>
        </p:txBody>
      </p:sp>
      <p:pic>
        <p:nvPicPr>
          <p:cNvPr id="15" name="Picture 14" descr="349 Food Pyramid Illustrations &amp;amp;amp; Clip Art - iStock">
            <a:extLst>
              <a:ext uri="{FF2B5EF4-FFF2-40B4-BE49-F238E27FC236}">
                <a16:creationId xmlns="" xmlns:a16="http://schemas.microsoft.com/office/drawing/2014/main" id="{A74C21D7-3B85-4E65-BF2B-D75DD5AC3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9986" y="2566218"/>
            <a:ext cx="3180706" cy="300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72" y="2566218"/>
            <a:ext cx="3311986" cy="300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D8B35D3-7CAC-4FF3-8C6F-5176BCB454DD}"/>
              </a:ext>
            </a:extLst>
          </p:cNvPr>
          <p:cNvSpPr txBox="1"/>
          <p:nvPr/>
        </p:nvSpPr>
        <p:spPr>
          <a:xfrm>
            <a:off x="7650866" y="5776915"/>
            <a:ext cx="2023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5F7BAF-886A-4659-8768-36232AC5F1EF}"/>
              </a:ext>
            </a:extLst>
          </p:cNvPr>
          <p:cNvSpPr txBox="1"/>
          <p:nvPr/>
        </p:nvSpPr>
        <p:spPr>
          <a:xfrm>
            <a:off x="2212308" y="5655076"/>
            <a:ext cx="2276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=""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88"/>
            <a:ext cx="12192000" cy="108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B2BF67-5275-4AB5-8C2F-A2CF8A43CF89}"/>
              </a:ext>
            </a:extLst>
          </p:cNvPr>
          <p:cNvSpPr txBox="1"/>
          <p:nvPr/>
        </p:nvSpPr>
        <p:spPr>
          <a:xfrm>
            <a:off x="3015168" y="1009566"/>
            <a:ext cx="80166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cs typeface="Arial" panose="020B0604020202020204" pitchFamily="34" charset="0"/>
              </a:rPr>
              <a:t>Look at </a:t>
            </a:r>
            <a:r>
              <a:rPr lang="en-GB" sz="3200" b="1" dirty="0" smtClean="0">
                <a:cs typeface="Arial" panose="020B0604020202020204" pitchFamily="34" charset="0"/>
              </a:rPr>
              <a:t>the </a:t>
            </a:r>
            <a:r>
              <a:rPr lang="en-GB" sz="3200" b="1" dirty="0">
                <a:cs typeface="Arial" panose="020B0604020202020204" pitchFamily="34" charset="0"/>
              </a:rPr>
              <a:t>pictures </a:t>
            </a:r>
            <a:r>
              <a:rPr lang="en-GB" sz="3200" b="1" dirty="0" smtClean="0">
                <a:cs typeface="Arial" panose="020B0604020202020204" pitchFamily="34" charset="0"/>
              </a:rPr>
              <a:t>and </a:t>
            </a:r>
            <a:r>
              <a:rPr lang="en-GB" sz="3200" b="1" dirty="0">
                <a:cs typeface="Arial" panose="020B0604020202020204" pitchFamily="34" charset="0"/>
              </a:rPr>
              <a:t>w</a:t>
            </a:r>
            <a:r>
              <a:rPr lang="en-GB" sz="3200" b="1" dirty="0" smtClean="0">
                <a:cs typeface="Arial" panose="020B0604020202020204" pitchFamily="34" charset="0"/>
              </a:rPr>
              <a:t>rite </a:t>
            </a:r>
            <a:r>
              <a:rPr lang="en-GB" sz="3200" b="1" dirty="0">
                <a:cs typeface="Arial" panose="020B0604020202020204" pitchFamily="34" charset="0"/>
              </a:rPr>
              <a:t>descriptions 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293990" y="121850"/>
            <a:ext cx="355533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4036" y="196872"/>
            <a:ext cx="169609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2 teams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087421" y="1672738"/>
            <a:ext cx="8678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048DA4"/>
                </a:solidFill>
                <a:sym typeface="Wingdings"/>
              </a:rPr>
              <a:t> </a:t>
            </a:r>
            <a:r>
              <a:rPr lang="en-GB" sz="2400" b="1" i="1" dirty="0" smtClean="0">
                <a:solidFill>
                  <a:srgbClr val="048DA4"/>
                </a:solidFill>
              </a:rPr>
              <a:t>The </a:t>
            </a:r>
            <a:r>
              <a:rPr lang="en-GB" sz="2400" b="1" i="1" dirty="0">
                <a:solidFill>
                  <a:srgbClr val="048DA4"/>
                </a:solidFill>
              </a:rPr>
              <a:t>winner is who finishes </a:t>
            </a:r>
            <a:r>
              <a:rPr lang="en-GB" sz="2400" b="1" i="1" dirty="0" smtClean="0">
                <a:solidFill>
                  <a:srgbClr val="048DA4"/>
                </a:solidFill>
              </a:rPr>
              <a:t>first and has the correct answers.</a:t>
            </a:r>
            <a:endParaRPr lang="en-US" sz="2400" b="1" i="1" dirty="0">
              <a:solidFill>
                <a:srgbClr val="048DA4"/>
              </a:solidFill>
            </a:endParaRPr>
          </a:p>
        </p:txBody>
      </p:sp>
      <p:pic>
        <p:nvPicPr>
          <p:cNvPr id="22" name="Picture 21" descr="UK could adopt strict Norway plastic bottle recycling system | The  Independent | The Independent">
            <a:extLst>
              <a:ext uri="{FF2B5EF4-FFF2-40B4-BE49-F238E27FC236}">
                <a16:creationId xmlns="" xmlns:a16="http://schemas.microsoft.com/office/drawing/2014/main" id="{E971C6F9-0401-4A01-B853-2967ED9682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184"/>
          <a:stretch/>
        </p:blipFill>
        <p:spPr bwMode="auto">
          <a:xfrm>
            <a:off x="6096151" y="2403987"/>
            <a:ext cx="4360455" cy="349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46153C2-38B9-4C74-B399-BA4C267024B2}"/>
              </a:ext>
            </a:extLst>
          </p:cNvPr>
          <p:cNvSpPr txBox="1"/>
          <p:nvPr/>
        </p:nvSpPr>
        <p:spPr>
          <a:xfrm>
            <a:off x="6626256" y="6144104"/>
            <a:ext cx="2721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bottles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5884DA-C726-475D-97B1-6CA3F8A3C882}"/>
              </a:ext>
            </a:extLst>
          </p:cNvPr>
          <p:cNvSpPr txBox="1"/>
          <p:nvPr/>
        </p:nvSpPr>
        <p:spPr>
          <a:xfrm>
            <a:off x="2777070" y="5851950"/>
            <a:ext cx="1864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Plant  trees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7" name="Picture 26" descr="Differences Between Community Service and Volunteer Work">
            <a:extLst>
              <a:ext uri="{FF2B5EF4-FFF2-40B4-BE49-F238E27FC236}">
                <a16:creationId xmlns="" xmlns:a16="http://schemas.microsoft.com/office/drawing/2014/main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1873045" y="2551471"/>
            <a:ext cx="3672349" cy="302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7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5" y="1022274"/>
            <a:ext cx="94597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table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862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0"/>
            <a:ext cx="12192000" cy="959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25890"/>
            <a:ext cx="494033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2D86CA-4EC6-4F13-8FCD-FFE00277C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3703" y="1654913"/>
            <a:ext cx="7344697" cy="123728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4BCEB49-D1AF-4786-9849-9CB081B65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10618"/>
              </p:ext>
            </p:extLst>
          </p:nvPr>
        </p:nvGraphicFramePr>
        <p:xfrm>
          <a:off x="1176695" y="3075048"/>
          <a:ext cx="9628020" cy="290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340">
                  <a:extLst>
                    <a:ext uri="{9D8B030D-6E8A-4147-A177-3AD203B41FA5}">
                      <a16:colId xmlns="" xmlns:a16="http://schemas.microsoft.com/office/drawing/2014/main" val="1643991251"/>
                    </a:ext>
                  </a:extLst>
                </a:gridCol>
                <a:gridCol w="3209340">
                  <a:extLst>
                    <a:ext uri="{9D8B030D-6E8A-4147-A177-3AD203B41FA5}">
                      <a16:colId xmlns="" xmlns:a16="http://schemas.microsoft.com/office/drawing/2014/main" val="3292384267"/>
                    </a:ext>
                  </a:extLst>
                </a:gridCol>
                <a:gridCol w="3209340">
                  <a:extLst>
                    <a:ext uri="{9D8B030D-6E8A-4147-A177-3AD203B41FA5}">
                      <a16:colId xmlns="" xmlns:a16="http://schemas.microsoft.com/office/drawing/2014/main" val="3566227533"/>
                    </a:ext>
                  </a:extLst>
                </a:gridCol>
              </a:tblGrid>
              <a:tr h="61864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help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pick up</a:t>
                      </a:r>
                    </a:p>
                  </a:txBody>
                  <a:tcPr anchor="ctr">
                    <a:solidFill>
                      <a:srgbClr val="E8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3355584"/>
                  </a:ext>
                </a:extLst>
              </a:tr>
              <a:tr h="618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8D8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55282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30C76A-6B80-4932-8602-5ACC3DBBC5E1}"/>
              </a:ext>
            </a:extLst>
          </p:cNvPr>
          <p:cNvSpPr txBox="1"/>
          <p:nvPr/>
        </p:nvSpPr>
        <p:spPr>
          <a:xfrm>
            <a:off x="893916" y="4017996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homeless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6A72E1-79F5-422F-B06B-24E257908599}"/>
              </a:ext>
            </a:extLst>
          </p:cNvPr>
          <p:cNvSpPr txBox="1"/>
          <p:nvPr/>
        </p:nvSpPr>
        <p:spPr>
          <a:xfrm>
            <a:off x="893916" y="4725423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elderly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744FC1-3FC6-4B6E-A8D8-BC65FA6E3003}"/>
              </a:ext>
            </a:extLst>
          </p:cNvPr>
          <p:cNvSpPr txBox="1"/>
          <p:nvPr/>
        </p:nvSpPr>
        <p:spPr>
          <a:xfrm>
            <a:off x="4022757" y="4035419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9D5EB8-7985-47F6-8F31-8C03EED9EB21}"/>
              </a:ext>
            </a:extLst>
          </p:cNvPr>
          <p:cNvSpPr txBox="1"/>
          <p:nvPr/>
        </p:nvSpPr>
        <p:spPr>
          <a:xfrm>
            <a:off x="3944959" y="4710101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bottles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CBC134F-12ED-4CD1-B581-499EB24F7E6F}"/>
              </a:ext>
            </a:extLst>
          </p:cNvPr>
          <p:cNvSpPr txBox="1"/>
          <p:nvPr/>
        </p:nvSpPr>
        <p:spPr>
          <a:xfrm>
            <a:off x="7198773" y="4017996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C77EBB1-074F-4E45-9DCE-C7F7DBA0F53F}"/>
              </a:ext>
            </a:extLst>
          </p:cNvPr>
          <p:cNvSpPr txBox="1"/>
          <p:nvPr/>
        </p:nvSpPr>
        <p:spPr>
          <a:xfrm>
            <a:off x="7198773" y="4710101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books </a:t>
            </a: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315075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765" y="4177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50" y="315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4E28B9-2627-4AD8-B1DB-B673846B0290}"/>
              </a:ext>
            </a:extLst>
          </p:cNvPr>
          <p:cNvSpPr txBox="1"/>
          <p:nvPr/>
        </p:nvSpPr>
        <p:spPr>
          <a:xfrm>
            <a:off x="487067" y="1146072"/>
            <a:ext cx="114536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he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some poor farmers last week.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dirty="0">
                <a:solidFill>
                  <a:srgbClr val="242021"/>
                </a:solidFill>
              </a:rPr>
              <a:t>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esterday,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around our area and recycled them.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 the cleaning last summer.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L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ast month, our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the community library.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dirty="0">
                <a:solidFill>
                  <a:srgbClr val="242021"/>
                </a:solidFill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n our recent project,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learn to read and write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.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3695179" y="5862181"/>
            <a:ext cx="51686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Game: Lucky number </a:t>
            </a:r>
            <a:r>
              <a:rPr lang="en-GB" sz="3200" b="1" dirty="0" smtClean="0">
                <a:solidFill>
                  <a:srgbClr val="FF0000"/>
                </a:solidFill>
                <a:sym typeface="Wingdings"/>
              </a:rPr>
              <a:t>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" y="0"/>
            <a:ext cx="120789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0705" y="739886"/>
            <a:ext cx="7987696" cy="775979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388053" y="2050863"/>
            <a:ext cx="1621977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661979" y="2050863"/>
            <a:ext cx="1632687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8395147" y="2060849"/>
            <a:ext cx="1677995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3249376" y="4136573"/>
            <a:ext cx="1647089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7" action="ppaction://hlinksldjump"/>
          </p:cNvPr>
          <p:cNvSpPr/>
          <p:nvPr/>
        </p:nvSpPr>
        <p:spPr>
          <a:xfrm>
            <a:off x="5905278" y="4136573"/>
            <a:ext cx="1629179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12" name="Oval 11">
            <a:hlinkClick r:id="rId8" action="ppaction://hlinksldjump"/>
          </p:cNvPr>
          <p:cNvSpPr/>
          <p:nvPr/>
        </p:nvSpPr>
        <p:spPr>
          <a:xfrm>
            <a:off x="5971467" y="2050863"/>
            <a:ext cx="1784210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4400" b="1" dirty="0"/>
              <a:t>3</a:t>
            </a:r>
            <a:endParaRPr lang="en-US" sz="4400" b="1" dirty="0"/>
          </a:p>
        </p:txBody>
      </p:sp>
      <p:sp>
        <p:nvSpPr>
          <p:cNvPr id="13" name="Right Arrow 12">
            <a:hlinkClick r:id="rId9" action="ppaction://hlinksldjump"/>
          </p:cNvPr>
          <p:cNvSpPr/>
          <p:nvPr/>
        </p:nvSpPr>
        <p:spPr>
          <a:xfrm>
            <a:off x="7665929" y="6413326"/>
            <a:ext cx="729218" cy="444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51" y="1946788"/>
            <a:ext cx="5088194" cy="345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595777" y="5471656"/>
            <a:ext cx="2822657" cy="960736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you get 2 plus points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3768</TotalTime>
  <Words>667</Words>
  <Application>Microsoft Office PowerPoint</Application>
  <PresentationFormat>Custom</PresentationFormat>
  <Paragraphs>137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195</cp:revision>
  <dcterms:created xsi:type="dcterms:W3CDTF">2020-12-09T02:04:09Z</dcterms:created>
  <dcterms:modified xsi:type="dcterms:W3CDTF">2022-08-24T14:39:37Z</dcterms:modified>
</cp:coreProperties>
</file>