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sldIdLst>
    <p:sldId id="359" r:id="rId2"/>
    <p:sldId id="358" r:id="rId3"/>
    <p:sldId id="279" r:id="rId4"/>
    <p:sldId id="348" r:id="rId5"/>
    <p:sldId id="341" r:id="rId6"/>
    <p:sldId id="342" r:id="rId7"/>
    <p:sldId id="344" r:id="rId8"/>
    <p:sldId id="345" r:id="rId9"/>
    <p:sldId id="362" r:id="rId10"/>
    <p:sldId id="346" r:id="rId11"/>
    <p:sldId id="314" r:id="rId12"/>
    <p:sldId id="330" r:id="rId13"/>
    <p:sldId id="36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80"/>
    <a:srgbClr val="00B2A5"/>
    <a:srgbClr val="00A9A5"/>
    <a:srgbClr val="FFDAAB"/>
    <a:srgbClr val="F7941E"/>
    <a:srgbClr val="CBEAF0"/>
    <a:srgbClr val="48C0B6"/>
    <a:srgbClr val="FBB040"/>
    <a:srgbClr val="FF9801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-917" y="-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44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7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64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13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13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09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3B526A92-8AAF-4BF0-85FE-B336BF0F8D2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B526A92-8AAF-4BF0-85FE-B336BF0F8D2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3B526A92-8AAF-4BF0-85FE-B336BF0F8D2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B526A92-8AAF-4BF0-85FE-B336BF0F8D2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B526A92-8AAF-4BF0-85FE-B336BF0F8D2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B526A92-8AAF-4BF0-85FE-B336BF0F8D2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Tom@webmail.co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o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4" descr="BlueBirds-bab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11272" y="4999700"/>
            <a:ext cx="2354826" cy="167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19" descr="3d bird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63200" y="167174"/>
            <a:ext cx="13208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72049" y="1939496"/>
            <a:ext cx="10058400" cy="769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vi-VN" sz="4400" b="1" dirty="0">
                <a:solidFill>
                  <a:srgbClr val="CC3300"/>
                </a:solidFill>
                <a:latin typeface="Times New Roman" pitchFamily="18" charset="0"/>
              </a:rPr>
              <a:t>WELCOME TO OUR CLASS</a:t>
            </a:r>
            <a:endParaRPr lang="vi-VN" altLang="vi-VN" sz="4400" b="1" dirty="0">
              <a:solidFill>
                <a:srgbClr val="CC3300"/>
              </a:solidFill>
              <a:latin typeface="Times New Roman" pitchFamily="18" charset="0"/>
            </a:endParaRPr>
          </a:p>
        </p:txBody>
      </p:sp>
      <p:pic>
        <p:nvPicPr>
          <p:cNvPr id="6" name="Picture 3" descr="Picture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152400"/>
            <a:ext cx="4267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5542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ousel Brainstorm - YouTube">
            <a:extLst>
              <a:ext uri="{FF2B5EF4-FFF2-40B4-BE49-F238E27FC236}">
                <a16:creationId xmlns="" xmlns:a16="http://schemas.microsoft.com/office/drawing/2014/main" id="{445B34F2-5590-41B3-8C98-DCCC80A931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30"/>
          <a:stretch/>
        </p:blipFill>
        <p:spPr bwMode="auto">
          <a:xfrm>
            <a:off x="758633" y="1758182"/>
            <a:ext cx="4101235" cy="457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arousel Brainstorm - YouTube">
            <a:extLst>
              <a:ext uri="{FF2B5EF4-FFF2-40B4-BE49-F238E27FC236}">
                <a16:creationId xmlns="" xmlns:a16="http://schemas.microsoft.com/office/drawing/2014/main" id="{8364B115-70DC-4F41-AECB-0EC89EE429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6"/>
          <a:stretch/>
        </p:blipFill>
        <p:spPr bwMode="auto">
          <a:xfrm>
            <a:off x="7693457" y="1758182"/>
            <a:ext cx="3955558" cy="478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POST-LISTENING &amp; WRITING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64A2296-3D88-4607-B5FA-2F9640DF5E3A}"/>
              </a:ext>
            </a:extLst>
          </p:cNvPr>
          <p:cNvSpPr txBox="1"/>
          <p:nvPr/>
        </p:nvSpPr>
        <p:spPr>
          <a:xfrm>
            <a:off x="4526244" y="1884604"/>
            <a:ext cx="37145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3600" b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 GALLERY 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C6541A1-D28A-4781-933A-644B289541B7}"/>
              </a:ext>
            </a:extLst>
          </p:cNvPr>
          <p:cNvSpPr txBox="1"/>
          <p:nvPr/>
        </p:nvSpPr>
        <p:spPr>
          <a:xfrm>
            <a:off x="3749718" y="2776192"/>
            <a:ext cx="4940369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/>
              <a:t>Students can: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go and see other’s work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give comments to each other</a:t>
            </a:r>
          </a:p>
        </p:txBody>
      </p:sp>
    </p:spTree>
    <p:extLst>
      <p:ext uri="{BB962C8B-B14F-4D97-AF65-F5344CB8AC3E}">
        <p14:creationId xmlns:p14="http://schemas.microsoft.com/office/powerpoint/2010/main" val="336566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3038" y="1320762"/>
            <a:ext cx="1081531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6" y="207665"/>
            <a:ext cx="507307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2625C90-98A3-4878-9F0E-449447B45580}"/>
              </a:ext>
            </a:extLst>
          </p:cNvPr>
          <p:cNvSpPr txBox="1"/>
          <p:nvPr/>
        </p:nvSpPr>
        <p:spPr>
          <a:xfrm>
            <a:off x="3532759" y="1865874"/>
            <a:ext cx="8152967" cy="3472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libri (Body)"/>
              </a:rPr>
              <a:t>In this lesson, we have learnt to: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vi-VN" sz="2800" dirty="0">
                <a:latin typeface="Calibri (Body)"/>
              </a:rPr>
              <a:t>listen for specific information about some community activities and their benefits;</a:t>
            </a:r>
            <a:endParaRPr lang="en-US" sz="2800" dirty="0">
              <a:latin typeface="Calibri (Body)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vi-VN" sz="2800" dirty="0">
                <a:latin typeface="Calibri (Body)"/>
              </a:rPr>
              <a:t>write an email about community activities one did last summer.</a:t>
            </a:r>
            <a:endParaRPr lang="en-US" sz="2800" dirty="0">
              <a:latin typeface="Calibri (Body)"/>
            </a:endParaRPr>
          </a:p>
        </p:txBody>
      </p:sp>
      <p:pic>
        <p:nvPicPr>
          <p:cNvPr id="10" name="Graphic 9" descr="Presentation with checklist with solid fill">
            <a:extLst>
              <a:ext uri="{FF2B5EF4-FFF2-40B4-BE49-F238E27FC236}">
                <a16:creationId xmlns="" xmlns:a16="http://schemas.microsoft.com/office/drawing/2014/main" id="{18334AD6-2727-4992-AC96-4CBD0907FB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3899" y="2389239"/>
            <a:ext cx="2330929" cy="257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3038" y="1309611"/>
            <a:ext cx="1081531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6" y="207665"/>
            <a:ext cx="452738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3038" y="2021423"/>
            <a:ext cx="88724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Rewrite the email  on your notebook.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Prepare </a:t>
            </a:r>
            <a:r>
              <a:rPr lang="en-US" sz="2800" dirty="0"/>
              <a:t>for the next lesson: </a:t>
            </a:r>
            <a:r>
              <a:rPr lang="en-US" sz="2800" b="1" dirty="0">
                <a:solidFill>
                  <a:srgbClr val="FF0000"/>
                </a:solidFill>
              </a:rPr>
              <a:t>Looking back &amp; Project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50D142E-774F-465F-B79B-16776D8315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070" y="3952567"/>
            <a:ext cx="3320593" cy="233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117986"/>
            <a:ext cx="12324735" cy="6975986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2138517" y="1799305"/>
            <a:ext cx="91734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 smtClean="0">
                <a:solidFill>
                  <a:srgbClr val="FBB040"/>
                </a:solidFill>
                <a:latin typeface="UVN Bay Buom Nang" pitchFamily="2" charset="0"/>
              </a:rPr>
              <a:t>Goodbye.</a:t>
            </a:r>
          </a:p>
          <a:p>
            <a:r>
              <a:rPr lang="en-GB" sz="8800" dirty="0" smtClean="0">
                <a:solidFill>
                  <a:srgbClr val="FBB040"/>
                </a:solidFill>
                <a:latin typeface="UVN Bay Buom Nang" pitchFamily="2" charset="0"/>
              </a:rPr>
              <a:t>See you again.</a:t>
            </a:r>
            <a:endParaRPr lang="en-US" sz="8800" dirty="0">
              <a:solidFill>
                <a:srgbClr val="FBB040"/>
              </a:solidFill>
              <a:latin typeface="UVN Bay Buom Na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77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lumen-pflanzen1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199" y="-25398"/>
            <a:ext cx="2404533" cy="144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 descr="blumen-pflanzen0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102" y="5651088"/>
            <a:ext cx="170589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838200" y="1114391"/>
            <a:ext cx="10566400" cy="11398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7" tIns="45714" rIns="91427" bIns="45714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>
                <a:solidFill>
                  <a:srgbClr val="800080"/>
                </a:solidFill>
                <a:latin typeface=".VnAristote"/>
              </a:rPr>
              <a:t>Unit 3: </a:t>
            </a:r>
            <a:r>
              <a:rPr lang="en-GB" sz="3600" b="1" kern="10" dirty="0">
                <a:solidFill>
                  <a:srgbClr val="FF0000"/>
                </a:solidFill>
                <a:latin typeface=".VnAristote"/>
              </a:rPr>
              <a:t>Community</a:t>
            </a:r>
            <a:r>
              <a:rPr lang="en-GB" sz="3600" b="1" kern="10" dirty="0">
                <a:solidFill>
                  <a:srgbClr val="800080"/>
                </a:solidFill>
                <a:latin typeface=".VnAristote"/>
              </a:rPr>
              <a:t> </a:t>
            </a:r>
            <a:r>
              <a:rPr lang="en-GB" sz="3600" b="1" kern="10" dirty="0">
                <a:solidFill>
                  <a:srgbClr val="FF0000"/>
                </a:solidFill>
                <a:latin typeface=".VnAristote"/>
              </a:rPr>
              <a:t>service </a:t>
            </a:r>
          </a:p>
        </p:txBody>
      </p:sp>
      <p:pic>
        <p:nvPicPr>
          <p:cNvPr id="5" name="Picture 2" descr="blumen-pflanzen1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24" y="2"/>
            <a:ext cx="2113935" cy="155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blumen-pflanzen0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1" y="5609298"/>
            <a:ext cx="1728716" cy="124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55510" y="2959926"/>
            <a:ext cx="4254309" cy="5847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27" tIns="45714" rIns="91427" bIns="45714" rtlCol="0">
            <a:spAutoFit/>
          </a:bodyPr>
          <a:lstStyle/>
          <a:p>
            <a:pPr algn="ctr"/>
            <a:r>
              <a:rPr lang="en-GB" sz="3200" b="1" dirty="0" smtClean="0"/>
              <a:t>LESSON 6: SKILLS 2</a:t>
            </a:r>
            <a:endParaRPr lang="en-GB" sz="3200" b="1" dirty="0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1B3482B9-8335-49EF-9BF2-98CA104254BE}"/>
              </a:ext>
            </a:extLst>
          </p:cNvPr>
          <p:cNvGrpSpPr/>
          <p:nvPr/>
        </p:nvGrpSpPr>
        <p:grpSpPr>
          <a:xfrm>
            <a:off x="1745107" y="3982044"/>
            <a:ext cx="8903227" cy="1980710"/>
            <a:chOff x="2782171" y="4203676"/>
            <a:chExt cx="8231214" cy="1980710"/>
          </a:xfrm>
        </p:grpSpPr>
        <p:sp>
          <p:nvSpPr>
            <p:cNvPr id="11" name="Freeform: Shape 5">
              <a:extLst>
                <a:ext uri="{FF2B5EF4-FFF2-40B4-BE49-F238E27FC236}">
                  <a16:creationId xmlns="" xmlns:a16="http://schemas.microsoft.com/office/drawing/2014/main" id="{F50C8B2A-8FDE-43EE-90FB-4FEC40DC4222}"/>
                </a:ext>
              </a:extLst>
            </p:cNvPr>
            <p:cNvSpPr/>
            <p:nvPr/>
          </p:nvSpPr>
          <p:spPr>
            <a:xfrm>
              <a:off x="5632022" y="4203676"/>
              <a:ext cx="5381363" cy="988145"/>
            </a:xfrm>
            <a:custGeom>
              <a:avLst/>
              <a:gdLst>
                <a:gd name="connsiteX0" fmla="*/ 0 w 4826988"/>
                <a:gd name="connsiteY0" fmla="*/ 201094 h 1608754"/>
                <a:gd name="connsiteX1" fmla="*/ 4022611 w 4826988"/>
                <a:gd name="connsiteY1" fmla="*/ 201094 h 1608754"/>
                <a:gd name="connsiteX2" fmla="*/ 4022611 w 4826988"/>
                <a:gd name="connsiteY2" fmla="*/ 0 h 1608754"/>
                <a:gd name="connsiteX3" fmla="*/ 4826988 w 4826988"/>
                <a:gd name="connsiteY3" fmla="*/ 804377 h 1608754"/>
                <a:gd name="connsiteX4" fmla="*/ 4022611 w 4826988"/>
                <a:gd name="connsiteY4" fmla="*/ 1608754 h 1608754"/>
                <a:gd name="connsiteX5" fmla="*/ 4022611 w 4826988"/>
                <a:gd name="connsiteY5" fmla="*/ 1407660 h 1608754"/>
                <a:gd name="connsiteX6" fmla="*/ 0 w 4826988"/>
                <a:gd name="connsiteY6" fmla="*/ 1407660 h 1608754"/>
                <a:gd name="connsiteX7" fmla="*/ 0 w 4826988"/>
                <a:gd name="connsiteY7" fmla="*/ 201094 h 160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26988" h="1608754">
                  <a:moveTo>
                    <a:pt x="0" y="201094"/>
                  </a:moveTo>
                  <a:lnTo>
                    <a:pt x="4022611" y="201094"/>
                  </a:lnTo>
                  <a:lnTo>
                    <a:pt x="4022611" y="0"/>
                  </a:lnTo>
                  <a:lnTo>
                    <a:pt x="4826988" y="804377"/>
                  </a:lnTo>
                  <a:lnTo>
                    <a:pt x="4022611" y="1608754"/>
                  </a:lnTo>
                  <a:lnTo>
                    <a:pt x="4022611" y="1407660"/>
                  </a:lnTo>
                  <a:lnTo>
                    <a:pt x="0" y="1407660"/>
                  </a:lnTo>
                  <a:lnTo>
                    <a:pt x="0" y="201094"/>
                  </a:lnTo>
                  <a:close/>
                </a:path>
              </a:pathLst>
            </a:custGeom>
          </p:spPr>
          <p:style>
            <a:ln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" tIns="218239" rIns="620428" bIns="218239" numCol="1" spcCol="1270" anchor="ctr" anchorCtr="0">
              <a:noAutofit/>
            </a:bodyPr>
            <a:lstStyle/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700" kern="1200" dirty="0"/>
                <a:t>Tom and Linda’s community activities last </a:t>
              </a:r>
              <a:r>
                <a:rPr lang="en-US" sz="2700" kern="1200" dirty="0" smtClean="0"/>
                <a:t>summer.</a:t>
              </a:r>
              <a:endParaRPr lang="en-US" sz="2700" kern="1200" dirty="0"/>
            </a:p>
          </p:txBody>
        </p:sp>
        <p:sp>
          <p:nvSpPr>
            <p:cNvPr id="12" name="Freeform: Shape 6">
              <a:extLst>
                <a:ext uri="{FF2B5EF4-FFF2-40B4-BE49-F238E27FC236}">
                  <a16:creationId xmlns="" xmlns:a16="http://schemas.microsoft.com/office/drawing/2014/main" id="{E156EB0D-812F-4D80-A64D-03A8CBDB3FA5}"/>
                </a:ext>
              </a:extLst>
            </p:cNvPr>
            <p:cNvSpPr/>
            <p:nvPr/>
          </p:nvSpPr>
          <p:spPr>
            <a:xfrm>
              <a:off x="2782171" y="4353547"/>
              <a:ext cx="2804413" cy="779280"/>
            </a:xfrm>
            <a:custGeom>
              <a:avLst/>
              <a:gdLst>
                <a:gd name="connsiteX0" fmla="*/ 0 w 3217992"/>
                <a:gd name="connsiteY0" fmla="*/ 268131 h 1608754"/>
                <a:gd name="connsiteX1" fmla="*/ 268131 w 3217992"/>
                <a:gd name="connsiteY1" fmla="*/ 0 h 1608754"/>
                <a:gd name="connsiteX2" fmla="*/ 2949861 w 3217992"/>
                <a:gd name="connsiteY2" fmla="*/ 0 h 1608754"/>
                <a:gd name="connsiteX3" fmla="*/ 3217992 w 3217992"/>
                <a:gd name="connsiteY3" fmla="*/ 268131 h 1608754"/>
                <a:gd name="connsiteX4" fmla="*/ 3217992 w 3217992"/>
                <a:gd name="connsiteY4" fmla="*/ 1340623 h 1608754"/>
                <a:gd name="connsiteX5" fmla="*/ 2949861 w 3217992"/>
                <a:gd name="connsiteY5" fmla="*/ 1608754 h 1608754"/>
                <a:gd name="connsiteX6" fmla="*/ 268131 w 3217992"/>
                <a:gd name="connsiteY6" fmla="*/ 1608754 h 1608754"/>
                <a:gd name="connsiteX7" fmla="*/ 0 w 3217992"/>
                <a:gd name="connsiteY7" fmla="*/ 1340623 h 1608754"/>
                <a:gd name="connsiteX8" fmla="*/ 0 w 3217992"/>
                <a:gd name="connsiteY8" fmla="*/ 268131 h 160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17992" h="1608754">
                  <a:moveTo>
                    <a:pt x="0" y="268131"/>
                  </a:moveTo>
                  <a:cubicBezTo>
                    <a:pt x="0" y="120046"/>
                    <a:pt x="120046" y="0"/>
                    <a:pt x="268131" y="0"/>
                  </a:cubicBezTo>
                  <a:lnTo>
                    <a:pt x="2949861" y="0"/>
                  </a:lnTo>
                  <a:cubicBezTo>
                    <a:pt x="3097946" y="0"/>
                    <a:pt x="3217992" y="120046"/>
                    <a:pt x="3217992" y="268131"/>
                  </a:cubicBezTo>
                  <a:lnTo>
                    <a:pt x="3217992" y="1340623"/>
                  </a:lnTo>
                  <a:cubicBezTo>
                    <a:pt x="3217992" y="1488708"/>
                    <a:pt x="3097946" y="1608754"/>
                    <a:pt x="2949861" y="1608754"/>
                  </a:cubicBezTo>
                  <a:lnTo>
                    <a:pt x="268131" y="1608754"/>
                  </a:lnTo>
                  <a:cubicBezTo>
                    <a:pt x="120046" y="1608754"/>
                    <a:pt x="0" y="1488708"/>
                    <a:pt x="0" y="1340623"/>
                  </a:cubicBezTo>
                  <a:lnTo>
                    <a:pt x="0" y="268131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61413" tIns="169973" rIns="261413" bIns="169973" numCol="1" spcCol="1270" anchor="ctr" anchorCtr="0">
              <a:noAutofit/>
            </a:bodyPr>
            <a:lstStyle/>
            <a:p>
              <a:pPr marL="0" lvl="0" indent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800" kern="1200" dirty="0"/>
                <a:t>Listening</a:t>
              </a:r>
              <a:endParaRPr lang="en-US" sz="5400" kern="1200" dirty="0"/>
            </a:p>
          </p:txBody>
        </p:sp>
        <p:sp>
          <p:nvSpPr>
            <p:cNvPr id="13" name="Freeform: Shape 7">
              <a:extLst>
                <a:ext uri="{FF2B5EF4-FFF2-40B4-BE49-F238E27FC236}">
                  <a16:creationId xmlns="" xmlns:a16="http://schemas.microsoft.com/office/drawing/2014/main" id="{C04F7AA6-CBE6-4304-8807-D2800CF99C5E}"/>
                </a:ext>
              </a:extLst>
            </p:cNvPr>
            <p:cNvSpPr/>
            <p:nvPr/>
          </p:nvSpPr>
          <p:spPr>
            <a:xfrm>
              <a:off x="5713831" y="5324574"/>
              <a:ext cx="5149568" cy="859812"/>
            </a:xfrm>
            <a:custGeom>
              <a:avLst/>
              <a:gdLst>
                <a:gd name="connsiteX0" fmla="*/ 0 w 4826988"/>
                <a:gd name="connsiteY0" fmla="*/ 201094 h 1608754"/>
                <a:gd name="connsiteX1" fmla="*/ 4022611 w 4826988"/>
                <a:gd name="connsiteY1" fmla="*/ 201094 h 1608754"/>
                <a:gd name="connsiteX2" fmla="*/ 4022611 w 4826988"/>
                <a:gd name="connsiteY2" fmla="*/ 0 h 1608754"/>
                <a:gd name="connsiteX3" fmla="*/ 4826988 w 4826988"/>
                <a:gd name="connsiteY3" fmla="*/ 804377 h 1608754"/>
                <a:gd name="connsiteX4" fmla="*/ 4022611 w 4826988"/>
                <a:gd name="connsiteY4" fmla="*/ 1608754 h 1608754"/>
                <a:gd name="connsiteX5" fmla="*/ 4022611 w 4826988"/>
                <a:gd name="connsiteY5" fmla="*/ 1407660 h 1608754"/>
                <a:gd name="connsiteX6" fmla="*/ 0 w 4826988"/>
                <a:gd name="connsiteY6" fmla="*/ 1407660 h 1608754"/>
                <a:gd name="connsiteX7" fmla="*/ 0 w 4826988"/>
                <a:gd name="connsiteY7" fmla="*/ 201094 h 160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26988" h="1608754">
                  <a:moveTo>
                    <a:pt x="0" y="201094"/>
                  </a:moveTo>
                  <a:lnTo>
                    <a:pt x="4022611" y="201094"/>
                  </a:lnTo>
                  <a:lnTo>
                    <a:pt x="4022611" y="0"/>
                  </a:lnTo>
                  <a:lnTo>
                    <a:pt x="4826988" y="804377"/>
                  </a:lnTo>
                  <a:lnTo>
                    <a:pt x="4022611" y="1608754"/>
                  </a:lnTo>
                  <a:lnTo>
                    <a:pt x="4022611" y="1407660"/>
                  </a:lnTo>
                  <a:lnTo>
                    <a:pt x="0" y="1407660"/>
                  </a:lnTo>
                  <a:lnTo>
                    <a:pt x="0" y="201094"/>
                  </a:lnTo>
                  <a:close/>
                </a:path>
              </a:pathLst>
            </a:custGeom>
          </p:spPr>
          <p:style>
            <a:lnRef idx="1">
              <a:schemeClr val="accent4">
                <a:tint val="40000"/>
                <a:alpha val="90000"/>
                <a:hueOff val="11513918"/>
                <a:satOff val="-61261"/>
                <a:lumOff val="-3490"/>
                <a:alphaOff val="0"/>
              </a:schemeClr>
            </a:lnRef>
            <a:fillRef idx="1">
              <a:schemeClr val="accent4">
                <a:tint val="40000"/>
                <a:alpha val="90000"/>
                <a:hueOff val="11513918"/>
                <a:satOff val="-61261"/>
                <a:lumOff val="-349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11513918"/>
                <a:satOff val="-61261"/>
                <a:lumOff val="-349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" tIns="218239" rIns="620428" bIns="218239" numCol="1" spcCol="1270" anchor="ctr" anchorCtr="0">
              <a:noAutofit/>
            </a:bodyPr>
            <a:lstStyle/>
            <a:p>
              <a:pPr marL="228600" lvl="1" indent="-22860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700" kern="1200" dirty="0"/>
                <a:t>Write an email about your school activities last summer.</a:t>
              </a:r>
            </a:p>
          </p:txBody>
        </p:sp>
        <p:sp>
          <p:nvSpPr>
            <p:cNvPr id="14" name="Freeform: Shape 8">
              <a:extLst>
                <a:ext uri="{FF2B5EF4-FFF2-40B4-BE49-F238E27FC236}">
                  <a16:creationId xmlns="" xmlns:a16="http://schemas.microsoft.com/office/drawing/2014/main" id="{3C024542-7E21-4B0B-A418-61E79C285FBA}"/>
                </a:ext>
              </a:extLst>
            </p:cNvPr>
            <p:cNvSpPr/>
            <p:nvPr/>
          </p:nvSpPr>
          <p:spPr>
            <a:xfrm>
              <a:off x="2782171" y="5383566"/>
              <a:ext cx="2804413" cy="663679"/>
            </a:xfrm>
            <a:custGeom>
              <a:avLst/>
              <a:gdLst>
                <a:gd name="connsiteX0" fmla="*/ 0 w 3217992"/>
                <a:gd name="connsiteY0" fmla="*/ 268131 h 1608754"/>
                <a:gd name="connsiteX1" fmla="*/ 268131 w 3217992"/>
                <a:gd name="connsiteY1" fmla="*/ 0 h 1608754"/>
                <a:gd name="connsiteX2" fmla="*/ 2949861 w 3217992"/>
                <a:gd name="connsiteY2" fmla="*/ 0 h 1608754"/>
                <a:gd name="connsiteX3" fmla="*/ 3217992 w 3217992"/>
                <a:gd name="connsiteY3" fmla="*/ 268131 h 1608754"/>
                <a:gd name="connsiteX4" fmla="*/ 3217992 w 3217992"/>
                <a:gd name="connsiteY4" fmla="*/ 1340623 h 1608754"/>
                <a:gd name="connsiteX5" fmla="*/ 2949861 w 3217992"/>
                <a:gd name="connsiteY5" fmla="*/ 1608754 h 1608754"/>
                <a:gd name="connsiteX6" fmla="*/ 268131 w 3217992"/>
                <a:gd name="connsiteY6" fmla="*/ 1608754 h 1608754"/>
                <a:gd name="connsiteX7" fmla="*/ 0 w 3217992"/>
                <a:gd name="connsiteY7" fmla="*/ 1340623 h 1608754"/>
                <a:gd name="connsiteX8" fmla="*/ 0 w 3217992"/>
                <a:gd name="connsiteY8" fmla="*/ 268131 h 160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17992" h="1608754">
                  <a:moveTo>
                    <a:pt x="0" y="268131"/>
                  </a:moveTo>
                  <a:cubicBezTo>
                    <a:pt x="0" y="120046"/>
                    <a:pt x="120046" y="0"/>
                    <a:pt x="268131" y="0"/>
                  </a:cubicBezTo>
                  <a:lnTo>
                    <a:pt x="2949861" y="0"/>
                  </a:lnTo>
                  <a:cubicBezTo>
                    <a:pt x="3097946" y="0"/>
                    <a:pt x="3217992" y="120046"/>
                    <a:pt x="3217992" y="268131"/>
                  </a:cubicBezTo>
                  <a:lnTo>
                    <a:pt x="3217992" y="1340623"/>
                  </a:lnTo>
                  <a:cubicBezTo>
                    <a:pt x="3217992" y="1488708"/>
                    <a:pt x="3097946" y="1608754"/>
                    <a:pt x="2949861" y="1608754"/>
                  </a:cubicBezTo>
                  <a:lnTo>
                    <a:pt x="268131" y="1608754"/>
                  </a:lnTo>
                  <a:cubicBezTo>
                    <a:pt x="120046" y="1608754"/>
                    <a:pt x="0" y="1488708"/>
                    <a:pt x="0" y="1340623"/>
                  </a:cubicBezTo>
                  <a:lnTo>
                    <a:pt x="0" y="268131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1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84273" tIns="181403" rIns="284273" bIns="181403" numCol="1" spcCol="1270" anchor="ctr" anchorCtr="0">
              <a:noAutofit/>
            </a:bodyPr>
            <a:lstStyle/>
            <a:p>
              <a:pPr marL="0" lvl="0" indent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800" kern="1200" dirty="0"/>
                <a:t>Writing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432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E9B930FD-8671-4C4C-ADCF-73AC1D0CD4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flipH="1">
            <a:off x="9676747" y="1083306"/>
            <a:ext cx="2514948" cy="2174333"/>
            <a:chOff x="-305" y="-4155"/>
            <a:chExt cx="2514948" cy="2174333"/>
          </a:xfrm>
        </p:grpSpPr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C35B12C1-569C-4E37-AA33-7EF215F201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F23E2660-7810-46F6-8752-187127C830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C991DC45-0378-45B3-B325-FB8F98545E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E228F5BA-5150-4554-B7EA-93F371F3B1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Picture 2" descr="Open Book Check Your Work! Teacher Stamp - Simply Stamps">
            <a:extLst>
              <a:ext uri="{FF2B5EF4-FFF2-40B4-BE49-F238E27FC236}">
                <a16:creationId xmlns="" xmlns:a16="http://schemas.microsoft.com/office/drawing/2014/main" id="{11ABFAB6-3976-4E08-BD33-AD48EBBB2A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6" b="24076"/>
          <a:stretch/>
        </p:blipFill>
        <p:spPr bwMode="auto">
          <a:xfrm>
            <a:off x="149988" y="722029"/>
            <a:ext cx="4348270" cy="219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377FA25-C29C-4503-B3C2-7491D9F6E229}"/>
              </a:ext>
            </a:extLst>
          </p:cNvPr>
          <p:cNvSpPr txBox="1"/>
          <p:nvPr/>
        </p:nvSpPr>
        <p:spPr>
          <a:xfrm>
            <a:off x="442822" y="75698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4FC7819F-F8A8-4489-A48D-07E92DFB13C3}"/>
              </a:ext>
            </a:extLst>
          </p:cNvPr>
          <p:cNvSpPr txBox="1"/>
          <p:nvPr/>
        </p:nvSpPr>
        <p:spPr>
          <a:xfrm>
            <a:off x="4969191" y="340526"/>
            <a:ext cx="670734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Your plans for </a:t>
            </a:r>
            <a:r>
              <a:rPr lang="vi-VN" sz="4000" b="1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school</a:t>
            </a:r>
            <a:r>
              <a:rPr lang="en-GB" sz="4000" b="1" i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activities next summer holiday?</a:t>
            </a:r>
            <a:endParaRPr lang="en-US" sz="4000" b="1" i="1" dirty="0">
              <a:solidFill>
                <a:srgbClr val="008A8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83457" y="2921297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.VnArial Narrow" pitchFamily="34" charset="0"/>
              </a:rPr>
              <a:t>* Example:</a:t>
            </a:r>
          </a:p>
          <a:p>
            <a:r>
              <a:rPr lang="en-GB" sz="2800" dirty="0">
                <a:latin typeface=".VnArial Narrow" pitchFamily="34" charset="0"/>
              </a:rPr>
              <a:t>- picking up litter</a:t>
            </a:r>
          </a:p>
          <a:p>
            <a:r>
              <a:rPr lang="en-GB" sz="2800" dirty="0">
                <a:latin typeface=".VnArial Narrow" pitchFamily="34" charset="0"/>
              </a:rPr>
              <a:t>- planting trees</a:t>
            </a:r>
          </a:p>
          <a:p>
            <a:r>
              <a:rPr lang="en-GB" sz="2800" dirty="0">
                <a:latin typeface=".VnArial Narrow" pitchFamily="34" charset="0"/>
              </a:rPr>
              <a:t>- donating old clothes, old books,….</a:t>
            </a:r>
          </a:p>
          <a:p>
            <a:r>
              <a:rPr lang="en-GB" sz="2800" dirty="0">
                <a:latin typeface=".VnArial Narrow" pitchFamily="34" charset="0"/>
              </a:rPr>
              <a:t>- tutoring poor children.</a:t>
            </a:r>
          </a:p>
          <a:p>
            <a:r>
              <a:rPr lang="en-GB" sz="2800" dirty="0">
                <a:latin typeface=".VnArial Narrow" pitchFamily="34" charset="0"/>
              </a:rPr>
              <a:t>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267" y="2249832"/>
            <a:ext cx="3681578" cy="245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980"/>
          <a:stretch/>
        </p:blipFill>
        <p:spPr>
          <a:xfrm>
            <a:off x="8311970" y="2333471"/>
            <a:ext cx="3559911" cy="2373274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DCD67800-37AC-4E14-89B0-F79DCB3FB8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20F1788F-A5AE-4188-8274-F7F2E3833EC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7665BBB0-CACE-4020-BB84-E18F9EB2D8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90970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7AC5289-6A5F-49E6-BD06-1A262C98462B}"/>
              </a:ext>
            </a:extLst>
          </p:cNvPr>
          <p:cNvSpPr txBox="1"/>
          <p:nvPr/>
        </p:nvSpPr>
        <p:spPr>
          <a:xfrm>
            <a:off x="487067" y="208434"/>
            <a:ext cx="323829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I/ LISTENING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C5B4E757-EF75-4271-8182-60B73BE358C9}"/>
              </a:ext>
            </a:extLst>
          </p:cNvPr>
          <p:cNvSpPr txBox="1"/>
          <p:nvPr/>
        </p:nvSpPr>
        <p:spPr>
          <a:xfrm>
            <a:off x="995419" y="1187629"/>
            <a:ext cx="99647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What community activities are the children doing in the pictures?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42" name="Rounded Rectangle 15">
            <a:extLst>
              <a:ext uri="{FF2B5EF4-FFF2-40B4-BE49-F238E27FC236}">
                <a16:creationId xmlns="" xmlns:a16="http://schemas.microsoft.com/office/drawing/2014/main" id="{18F7FBD8-FAA6-4B8A-B130-66DBB0B48DB5}"/>
              </a:ext>
            </a:extLst>
          </p:cNvPr>
          <p:cNvSpPr/>
          <p:nvPr/>
        </p:nvSpPr>
        <p:spPr>
          <a:xfrm>
            <a:off x="484632" y="1146688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81915C02-52F6-4C67-92DE-1F4490286FFD}"/>
              </a:ext>
            </a:extLst>
          </p:cNvPr>
          <p:cNvSpPr txBox="1"/>
          <p:nvPr/>
        </p:nvSpPr>
        <p:spPr>
          <a:xfrm>
            <a:off x="537417" y="104404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56245677-1275-4550-AD79-E1BBBB580019}"/>
              </a:ext>
            </a:extLst>
          </p:cNvPr>
          <p:cNvSpPr txBox="1"/>
          <p:nvPr/>
        </p:nvSpPr>
        <p:spPr>
          <a:xfrm>
            <a:off x="609344" y="4822449"/>
            <a:ext cx="30141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reading books </a:t>
            </a:r>
            <a:r>
              <a:rPr lang="en-US" sz="2400" b="1" i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 the 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elderly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73682662-9654-46FB-A604-B19CA606C971}"/>
              </a:ext>
            </a:extLst>
          </p:cNvPr>
          <p:cNvSpPr txBox="1"/>
          <p:nvPr/>
        </p:nvSpPr>
        <p:spPr>
          <a:xfrm>
            <a:off x="4805263" y="4822449"/>
            <a:ext cx="23450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picking 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up litter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E411CC3A-4A76-419A-8374-EE34AD3F3B59}"/>
              </a:ext>
            </a:extLst>
          </p:cNvPr>
          <p:cNvSpPr txBox="1"/>
          <p:nvPr/>
        </p:nvSpPr>
        <p:spPr>
          <a:xfrm>
            <a:off x="8474528" y="4822449"/>
            <a:ext cx="31133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planting trees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2186" y="2302419"/>
            <a:ext cx="3554635" cy="238812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537575" y="2341876"/>
            <a:ext cx="375574" cy="3729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a</a:t>
            </a:r>
            <a:endParaRPr lang="en-GB" sz="2000" b="1"/>
          </a:p>
        </p:txBody>
      </p:sp>
      <p:sp>
        <p:nvSpPr>
          <p:cNvPr id="17" name="Oval 16"/>
          <p:cNvSpPr/>
          <p:nvPr/>
        </p:nvSpPr>
        <p:spPr>
          <a:xfrm>
            <a:off x="7453313" y="2364180"/>
            <a:ext cx="368212" cy="3729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b</a:t>
            </a:r>
            <a:endParaRPr lang="en-GB" sz="2000" b="1"/>
          </a:p>
        </p:txBody>
      </p:sp>
      <p:sp>
        <p:nvSpPr>
          <p:cNvPr id="20" name="Oval 19"/>
          <p:cNvSpPr/>
          <p:nvPr/>
        </p:nvSpPr>
        <p:spPr>
          <a:xfrm>
            <a:off x="11408359" y="2364180"/>
            <a:ext cx="375574" cy="3729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/>
              <a:t>c</a:t>
            </a:r>
            <a:endParaRPr lang="en-GB" sz="2000" b="1"/>
          </a:p>
        </p:txBody>
      </p:sp>
    </p:spTree>
    <p:extLst>
      <p:ext uri="{BB962C8B-B14F-4D97-AF65-F5344CB8AC3E}">
        <p14:creationId xmlns:p14="http://schemas.microsoft.com/office/powerpoint/2010/main" val="416952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738370" y="427290"/>
            <a:ext cx="10499053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Listen </a:t>
            </a:r>
            <a:r>
              <a:rPr lang="en-US" sz="2400" b="1">
                <a:cs typeface="Arial" panose="020B0604020202020204" pitchFamily="34" charset="0"/>
              </a:rPr>
              <a:t>to </a:t>
            </a:r>
            <a:r>
              <a:rPr lang="en-US" sz="2400" b="1" smtClean="0">
                <a:cs typeface="Arial" panose="020B0604020202020204" pitchFamily="34" charset="0"/>
              </a:rPr>
              <a:t>Tom </a:t>
            </a:r>
            <a:r>
              <a:rPr lang="en-US" sz="2400" b="1" dirty="0">
                <a:cs typeface="Arial" panose="020B0604020202020204" pitchFamily="34" charset="0"/>
              </a:rPr>
              <a:t>and Linda talking about their community activities last summer. Circle the correct answers.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=""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227584" y="52659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280369" y="42395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8C56721-BDB0-4750-97B5-07F2F0B93C66}"/>
              </a:ext>
            </a:extLst>
          </p:cNvPr>
          <p:cNvSpPr txBox="1"/>
          <p:nvPr/>
        </p:nvSpPr>
        <p:spPr>
          <a:xfrm>
            <a:off x="280369" y="1277577"/>
            <a:ext cx="578630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400" dirty="0">
                <a:solidFill>
                  <a:srgbClr val="242021"/>
                </a:solidFill>
              </a:rPr>
              <a:t>Li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nda and her friends taught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A. </a:t>
            </a:r>
            <a:r>
              <a:rPr lang="en-US" sz="2400" dirty="0">
                <a:solidFill>
                  <a:srgbClr val="242021"/>
                </a:solidFill>
              </a:rPr>
              <a:t>E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nglish and literature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B. </a:t>
            </a:r>
            <a:r>
              <a:rPr lang="en-US" sz="2400" b="0" i="0" dirty="0" err="1">
                <a:solidFill>
                  <a:srgbClr val="242021"/>
                </a:solidFill>
                <a:effectLst/>
              </a:rPr>
              <a:t>maths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 and history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C. </a:t>
            </a:r>
            <a:r>
              <a:rPr lang="en-US" sz="2400" dirty="0">
                <a:solidFill>
                  <a:srgbClr val="242021"/>
                </a:solidFill>
              </a:rPr>
              <a:t>E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nglish and </a:t>
            </a:r>
            <a:r>
              <a:rPr lang="en-US" sz="2400" b="0" i="0" dirty="0" err="1">
                <a:solidFill>
                  <a:srgbClr val="242021"/>
                </a:solidFill>
                <a:effectLst/>
              </a:rPr>
              <a:t>maths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400" dirty="0">
                <a:solidFill>
                  <a:srgbClr val="242021"/>
                </a:solidFill>
              </a:rPr>
              <a:t>L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inda and her </a:t>
            </a:r>
            <a:r>
              <a:rPr lang="en-US" sz="2400" b="0" i="0">
                <a:solidFill>
                  <a:srgbClr val="242021"/>
                </a:solidFill>
                <a:effectLst/>
              </a:rPr>
              <a:t>friends </a:t>
            </a:r>
            <a:r>
              <a:rPr lang="en-US" sz="2400" b="0" i="0" smtClean="0">
                <a:solidFill>
                  <a:srgbClr val="949599"/>
                </a:solidFill>
                <a:effectLst/>
              </a:rPr>
              <a:t>______ </a:t>
            </a:r>
            <a:r>
              <a:rPr lang="en-US" sz="2400" b="0" i="0" smtClean="0">
                <a:solidFill>
                  <a:srgbClr val="242021"/>
                </a:solidFill>
                <a:effectLst/>
              </a:rPr>
              <a:t>the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elderly.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A.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talked to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B.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cooked for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C.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read books to</a:t>
            </a:r>
            <a:endParaRPr lang="en-US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3B54FBE-89AB-4972-A4EF-6C803BCEB577}"/>
              </a:ext>
            </a:extLst>
          </p:cNvPr>
          <p:cNvSpPr txBox="1"/>
          <p:nvPr/>
        </p:nvSpPr>
        <p:spPr>
          <a:xfrm>
            <a:off x="6446117" y="1277576"/>
            <a:ext cx="6096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400" dirty="0">
                <a:solidFill>
                  <a:srgbClr val="242021"/>
                </a:solidFill>
              </a:rPr>
              <a:t>T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om and his friends picked up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A.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books and paper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B.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bottles and books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C.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paper and bottles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400" dirty="0">
                <a:solidFill>
                  <a:srgbClr val="242021"/>
                </a:solidFill>
              </a:rPr>
              <a:t>T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om and his friends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A.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grew some trees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B.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tutored </a:t>
            </a:r>
            <a:r>
              <a:rPr lang="en-US" sz="2400" b="0" i="0" dirty="0" err="1">
                <a:solidFill>
                  <a:srgbClr val="242021"/>
                </a:solidFill>
                <a:effectLst/>
              </a:rPr>
              <a:t>maths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</a:rPr>
              <a:t>C.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cleaned schools</a:t>
            </a:r>
            <a:r>
              <a:rPr lang="en-US" sz="2400" dirty="0"/>
              <a:t> </a:t>
            </a: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BA3A66CC-CC60-459A-9B6B-0889E1DEEDE8}"/>
              </a:ext>
            </a:extLst>
          </p:cNvPr>
          <p:cNvSpPr/>
          <p:nvPr/>
        </p:nvSpPr>
        <p:spPr>
          <a:xfrm>
            <a:off x="289252" y="3116249"/>
            <a:ext cx="379268" cy="3948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9D62050A-D1D2-4381-95F2-86C107AC945B}"/>
              </a:ext>
            </a:extLst>
          </p:cNvPr>
          <p:cNvSpPr/>
          <p:nvPr/>
        </p:nvSpPr>
        <p:spPr>
          <a:xfrm>
            <a:off x="289253" y="5287289"/>
            <a:ext cx="379268" cy="3948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BE6987A3-CFDA-401A-9FAF-73E442580862}"/>
              </a:ext>
            </a:extLst>
          </p:cNvPr>
          <p:cNvSpPr/>
          <p:nvPr/>
        </p:nvSpPr>
        <p:spPr>
          <a:xfrm>
            <a:off x="6446117" y="3093946"/>
            <a:ext cx="379268" cy="3948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C144AD1E-13B4-431B-B7C8-A0B32A1F2C28}"/>
              </a:ext>
            </a:extLst>
          </p:cNvPr>
          <p:cNvSpPr/>
          <p:nvPr/>
        </p:nvSpPr>
        <p:spPr>
          <a:xfrm>
            <a:off x="6446117" y="4188408"/>
            <a:ext cx="379268" cy="3948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3" name="0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32623" y="122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58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426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997854" y="410118"/>
            <a:ext cx="9004790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Listen again and fill in each blank with no more than two words. </a:t>
            </a:r>
            <a:endParaRPr lang="en-US" sz="26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=""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87067" y="39896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39852" y="29632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69ACEA9-3DEE-430A-8FCC-3B54B0AA19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3777" y="1433075"/>
            <a:ext cx="9496818" cy="47502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DE8321F-0D2B-4F5D-B2AB-D70647450CA8}"/>
              </a:ext>
            </a:extLst>
          </p:cNvPr>
          <p:cNvSpPr txBox="1"/>
          <p:nvPr/>
        </p:nvSpPr>
        <p:spPr>
          <a:xfrm>
            <a:off x="9127561" y="2348582"/>
            <a:ext cx="13560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fun</a:t>
            </a:r>
            <a:r>
              <a:rPr lang="vi-VN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7A63A5C7-98D2-4EA0-B030-14B3C09FBF01}"/>
              </a:ext>
            </a:extLst>
          </p:cNvPr>
          <p:cNvSpPr txBox="1"/>
          <p:nvPr/>
        </p:nvSpPr>
        <p:spPr>
          <a:xfrm>
            <a:off x="7822354" y="3513344"/>
            <a:ext cx="25130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r>
              <a:rPr lang="vi-VN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vi-VN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1CBE8505-E671-4B92-85A4-B6A98F4D7F01}"/>
              </a:ext>
            </a:extLst>
          </p:cNvPr>
          <p:cNvSpPr txBox="1"/>
          <p:nvPr/>
        </p:nvSpPr>
        <p:spPr>
          <a:xfrm>
            <a:off x="8936749" y="5355459"/>
            <a:ext cx="19843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endParaRPr lang="en-US" sz="32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0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63611" y="3515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26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426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268383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II/ WRITING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989672" y="1160115"/>
            <a:ext cx="996477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Read </a:t>
            </a:r>
            <a:r>
              <a:rPr lang="en-US" sz="2800" b="1" dirty="0" smtClean="0">
                <a:cs typeface="Arial" panose="020B0604020202020204" pitchFamily="34" charset="0"/>
              </a:rPr>
              <a:t>Tom’s </a:t>
            </a:r>
            <a:r>
              <a:rPr lang="en-US" sz="2800" b="1" dirty="0">
                <a:cs typeface="Arial" panose="020B0604020202020204" pitchFamily="34" charset="0"/>
              </a:rPr>
              <a:t>email to N</a:t>
            </a:r>
            <a:r>
              <a:rPr lang="en-US" sz="2800" b="1" dirty="0" smtClean="0">
                <a:cs typeface="Arial" panose="020B0604020202020204" pitchFamily="34" charset="0"/>
              </a:rPr>
              <a:t>am </a:t>
            </a:r>
            <a:r>
              <a:rPr lang="en-US" sz="2800" b="1" dirty="0">
                <a:cs typeface="Arial" panose="020B0604020202020204" pitchFamily="34" charset="0"/>
              </a:rPr>
              <a:t>about his school activities last summer. 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=""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78014" y="117287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30799" y="107023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CC09E8B-729B-40B0-BEAF-25A4F46D32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317" y="1710813"/>
            <a:ext cx="5470761" cy="50396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9966DD2-6BFB-4F8B-89EC-B005C6991AE6}"/>
              </a:ext>
            </a:extLst>
          </p:cNvPr>
          <p:cNvSpPr txBox="1"/>
          <p:nvPr/>
        </p:nvSpPr>
        <p:spPr>
          <a:xfrm>
            <a:off x="6584977" y="2652355"/>
            <a:ext cx="5369130" cy="669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Who is writing to whom?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42052" y="3373472"/>
            <a:ext cx="5312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Tom  is </a:t>
            </a:r>
            <a:r>
              <a:rPr lang="en-US" sz="2800" b="1" i="1" dirty="0">
                <a:solidFill>
                  <a:srgbClr val="FF0000"/>
                </a:solidFill>
              </a:rPr>
              <a:t>writing </a:t>
            </a:r>
            <a:r>
              <a:rPr lang="en-US" sz="2800" b="1" i="1" dirty="0" smtClean="0">
                <a:solidFill>
                  <a:srgbClr val="FF0000"/>
                </a:solidFill>
              </a:rPr>
              <a:t>to Nam 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42052" y="4663488"/>
            <a:ext cx="5312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1" dirty="0" smtClean="0">
                <a:solidFill>
                  <a:srgbClr val="FF0000"/>
                </a:solidFill>
              </a:rPr>
              <a:t>School activities last summer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70901" y="3924824"/>
            <a:ext cx="538320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What is the subject of  the email?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to-namwebmailcom-subject165700139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495936" y="1652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53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35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042458" y="603471"/>
            <a:ext cx="1066247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You are Nam. Now write an email of about 70 words to </a:t>
            </a:r>
            <a:r>
              <a:rPr lang="en-US" sz="2400" b="1" dirty="0" smtClean="0">
                <a:cs typeface="Arial" panose="020B0604020202020204" pitchFamily="34" charset="0"/>
              </a:rPr>
              <a:t>Tom </a:t>
            </a:r>
            <a:r>
              <a:rPr lang="en-US" sz="2400" b="1" dirty="0">
                <a:cs typeface="Arial" panose="020B0604020202020204" pitchFamily="34" charset="0"/>
              </a:rPr>
              <a:t>about your school activities last summer. Start your email as shown below.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=""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75916" y="71191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28701" y="60927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ED05BEF-9BB0-46BC-AD46-9F15775C5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962" y="1372913"/>
            <a:ext cx="6436006" cy="471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96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042458" y="308511"/>
            <a:ext cx="1066247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You are Nam. Now write an email of about 70 words to </a:t>
            </a:r>
            <a:r>
              <a:rPr lang="en-US" sz="2400" b="1" dirty="0" smtClean="0">
                <a:cs typeface="Arial" panose="020B0604020202020204" pitchFamily="34" charset="0"/>
              </a:rPr>
              <a:t>Tom </a:t>
            </a:r>
            <a:r>
              <a:rPr lang="en-US" sz="2400" b="1" dirty="0">
                <a:cs typeface="Arial" panose="020B0604020202020204" pitchFamily="34" charset="0"/>
              </a:rPr>
              <a:t>about your school activities last summer. Start your email as shown below.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=""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75916" y="41695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28701" y="31431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" name="Rectangle 1"/>
          <p:cNvSpPr/>
          <p:nvPr/>
        </p:nvSpPr>
        <p:spPr>
          <a:xfrm>
            <a:off x="1224117" y="1343831"/>
            <a:ext cx="90112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0000"/>
                </a:solidFill>
                <a:latin typeface="OpenSans"/>
              </a:rPr>
              <a:t>To:</a:t>
            </a:r>
            <a:r>
              <a:rPr lang="en-GB" sz="2400" dirty="0">
                <a:solidFill>
                  <a:srgbClr val="000000"/>
                </a:solidFill>
                <a:latin typeface="OpenSans"/>
              </a:rPr>
              <a:t> </a:t>
            </a:r>
            <a:r>
              <a:rPr lang="en-GB" sz="2400" dirty="0" err="1">
                <a:solidFill>
                  <a:srgbClr val="336699"/>
                </a:solidFill>
                <a:latin typeface="OpenSans"/>
                <a:hlinkClick r:id="rId3"/>
              </a:rPr>
              <a:t>tom@webmail.com</a:t>
            </a:r>
            <a:endParaRPr lang="en-GB" sz="2400" dirty="0">
              <a:solidFill>
                <a:srgbClr val="000000"/>
              </a:solidFill>
              <a:latin typeface="OpenSans"/>
            </a:endParaRPr>
          </a:p>
          <a:p>
            <a:r>
              <a:rPr lang="en-GB" sz="2400" b="1" dirty="0">
                <a:solidFill>
                  <a:srgbClr val="000000"/>
                </a:solidFill>
                <a:latin typeface="OpenSans"/>
              </a:rPr>
              <a:t>Subject:</a:t>
            </a:r>
            <a:r>
              <a:rPr lang="en-GB" sz="2400" dirty="0">
                <a:solidFill>
                  <a:srgbClr val="000000"/>
                </a:solidFill>
                <a:latin typeface="OpenSans"/>
              </a:rPr>
              <a:t> School activities last summer</a:t>
            </a:r>
          </a:p>
          <a:p>
            <a:r>
              <a:rPr lang="en-GB" sz="2400" dirty="0">
                <a:solidFill>
                  <a:srgbClr val="000000"/>
                </a:solidFill>
                <a:latin typeface="OpenSans"/>
              </a:rPr>
              <a:t>Dear Tom,</a:t>
            </a:r>
          </a:p>
          <a:p>
            <a:pPr algn="just"/>
            <a:r>
              <a:rPr lang="en-GB" sz="2400" dirty="0">
                <a:solidFill>
                  <a:srgbClr val="000000"/>
                </a:solidFill>
                <a:latin typeface="OpenSans"/>
              </a:rPr>
              <a:t>Things are good. We also did some interesting activities last summer. </a:t>
            </a:r>
            <a:r>
              <a:rPr lang="en-GB" sz="2400" i="1" dirty="0" smtClean="0">
                <a:solidFill>
                  <a:srgbClr val="000000"/>
                </a:solidFill>
                <a:latin typeface="OpenSans"/>
              </a:rPr>
              <a:t>Latest </a:t>
            </a:r>
            <a:r>
              <a:rPr lang="en-GB" sz="2400" i="1" dirty="0">
                <a:solidFill>
                  <a:srgbClr val="000000"/>
                </a:solidFill>
                <a:latin typeface="OpenSans"/>
              </a:rPr>
              <a:t>here on Sunday, I and my brother donated books and clothes for a charity organization. In here, I met the orphan’s children. I played with them. Then I gave candies to them. They were all very happy and so did I.</a:t>
            </a:r>
          </a:p>
          <a:p>
            <a:r>
              <a:rPr lang="en-GB" sz="2400" i="1" dirty="0">
                <a:solidFill>
                  <a:srgbClr val="000000"/>
                </a:solidFill>
                <a:latin typeface="OpenSans"/>
              </a:rPr>
              <a:t>Please write back to me.</a:t>
            </a:r>
          </a:p>
          <a:p>
            <a:r>
              <a:rPr lang="en-GB" sz="2400" dirty="0">
                <a:solidFill>
                  <a:srgbClr val="000000"/>
                </a:solidFill>
                <a:latin typeface="OpenSans"/>
              </a:rPr>
              <a:t>See you soon,</a:t>
            </a:r>
          </a:p>
          <a:p>
            <a:r>
              <a:rPr lang="en-GB" sz="2400" dirty="0">
                <a:solidFill>
                  <a:srgbClr val="000000"/>
                </a:solidFill>
                <a:latin typeface="OpenSans"/>
              </a:rPr>
              <a:t>Nam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273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3549</TotalTime>
  <Words>341</Words>
  <Application>Microsoft Office PowerPoint</Application>
  <PresentationFormat>Custom</PresentationFormat>
  <Paragraphs>78</Paragraphs>
  <Slides>13</Slides>
  <Notes>9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Windows User</cp:lastModifiedBy>
  <cp:revision>207</cp:revision>
  <dcterms:created xsi:type="dcterms:W3CDTF">2020-12-09T02:04:09Z</dcterms:created>
  <dcterms:modified xsi:type="dcterms:W3CDTF">2024-10-23T03:07:25Z</dcterms:modified>
</cp:coreProperties>
</file>