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54" r:id="rId2"/>
    <p:sldId id="356" r:id="rId3"/>
    <p:sldId id="355" r:id="rId4"/>
    <p:sldId id="340" r:id="rId5"/>
    <p:sldId id="281" r:id="rId6"/>
    <p:sldId id="357" r:id="rId7"/>
    <p:sldId id="283" r:id="rId8"/>
    <p:sldId id="332" r:id="rId9"/>
    <p:sldId id="359" r:id="rId10"/>
    <p:sldId id="360" r:id="rId11"/>
    <p:sldId id="342" r:id="rId12"/>
    <p:sldId id="326" r:id="rId13"/>
    <p:sldId id="364" r:id="rId14"/>
    <p:sldId id="363" r:id="rId15"/>
    <p:sldId id="345" r:id="rId16"/>
    <p:sldId id="362" r:id="rId17"/>
    <p:sldId id="365" r:id="rId18"/>
    <p:sldId id="352" r:id="rId19"/>
    <p:sldId id="314" r:id="rId20"/>
    <p:sldId id="366" r:id="rId21"/>
    <p:sldId id="3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=""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=""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FFFF00"/>
    <a:srgbClr val="0FB7BD"/>
    <a:srgbClr val="BEE5E8"/>
    <a:srgbClr val="048DA4"/>
    <a:srgbClr val="00A9A5"/>
    <a:srgbClr val="7ED1D6"/>
    <a:srgbClr val="7DCFD4"/>
    <a:srgbClr val="00B2A5"/>
    <a:srgbClr val="FFD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917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8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8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8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8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57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1.mp3"/><Relationship Id="rId7" Type="http://schemas.openxmlformats.org/officeDocument/2006/relationships/image" Target="../media/image14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5" y="122899"/>
            <a:ext cx="11970774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79523" y="1864649"/>
            <a:ext cx="7683909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7200" b="1" dirty="0" smtClean="0">
                <a:solidFill>
                  <a:schemeClr val="accent6">
                    <a:lumMod val="75000"/>
                  </a:schemeClr>
                </a:solidFill>
                <a:latin typeface=".VnArial Narrow" pitchFamily="34" charset="0"/>
              </a:rPr>
              <a:t>Hello every one !!!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.VnArial Narrow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907954" y="807047"/>
            <a:ext cx="5798484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latin typeface="Source Sans Pro Black" pitchFamily="34" charset="0"/>
                <a:cs typeface="Times New Roman" pitchFamily="18" charset="0"/>
              </a:rPr>
              <a:t>SONG VE  SECONDARY SCHOOL</a:t>
            </a:r>
            <a:endParaRPr lang="vi-VN" sz="3200" dirty="0">
              <a:solidFill>
                <a:srgbClr val="048DA4"/>
              </a:solidFill>
              <a:latin typeface="Source Sans Pro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23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6818670" y="4739144"/>
            <a:ext cx="1086462" cy="2654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327054" y="4270217"/>
            <a:ext cx="781665" cy="2654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31144" y="3856099"/>
            <a:ext cx="956351" cy="2654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27756" y="2949675"/>
            <a:ext cx="619432" cy="2654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7498" y="264154"/>
            <a:ext cx="11149542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>
                <a:cs typeface="Arial" panose="020B0604020202020204" pitchFamily="34" charset="0"/>
              </a:rPr>
              <a:t>Read the passage and match the highlighted words with their meanings.</a:t>
            </a:r>
            <a:endParaRPr lang="en-US" sz="25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0367" y="21634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152" y="1137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496194" y="829242"/>
            <a:ext cx="1140084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1. give           </a:t>
            </a:r>
            <a:r>
              <a:rPr lang="en-GB" sz="2400" b="1" dirty="0" smtClean="0">
                <a:solidFill>
                  <a:srgbClr val="C00000"/>
                </a:solidFill>
              </a:rPr>
              <a:t>2</a:t>
            </a:r>
            <a:r>
              <a:rPr lang="en-GB" sz="2400" b="1" dirty="0">
                <a:solidFill>
                  <a:srgbClr val="C00000"/>
                </a:solidFill>
              </a:rPr>
              <a:t>. give and receive            3. every month             </a:t>
            </a:r>
            <a:r>
              <a:rPr lang="en-GB" sz="2400" b="1" dirty="0" smtClean="0">
                <a:solidFill>
                  <a:srgbClr val="C00000"/>
                </a:solidFill>
              </a:rPr>
              <a:t>4</a:t>
            </a:r>
            <a:r>
              <a:rPr lang="en-GB" sz="2400" b="1" dirty="0">
                <a:solidFill>
                  <a:srgbClr val="C00000"/>
                </a:solidFill>
              </a:rPr>
              <a:t>. </a:t>
            </a:r>
            <a:r>
              <a:rPr lang="en-GB" sz="2400" b="1" dirty="0" smtClean="0">
                <a:solidFill>
                  <a:srgbClr val="C00000"/>
                </a:solidFill>
              </a:rPr>
              <a:t>pleased            5. teach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2162" y="1389934"/>
            <a:ext cx="1056510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  <a:latin typeface="OpenSans"/>
              </a:rPr>
              <a:t>Bright Future school has many community activities for students. The school believes that a good way for students to develop themselves is through community service. All students can join any of these different projects:</a:t>
            </a:r>
          </a:p>
          <a:p>
            <a:pPr algn="just"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  <a:latin typeface="OpenSans"/>
              </a:rPr>
              <a:t>- </a:t>
            </a:r>
            <a:r>
              <a:rPr lang="en-GB" sz="2000" i="1" dirty="0">
                <a:solidFill>
                  <a:srgbClr val="000000"/>
                </a:solidFill>
                <a:latin typeface="OpenSans"/>
              </a:rPr>
              <a:t>Tutoring: </a:t>
            </a:r>
            <a:r>
              <a:rPr lang="en-GB" sz="2000" dirty="0">
                <a:solidFill>
                  <a:srgbClr val="000000"/>
                </a:solidFill>
                <a:latin typeface="OpenSans"/>
              </a:rPr>
              <a:t>Upper grade students </a:t>
            </a:r>
            <a:r>
              <a:rPr lang="en-GB" sz="2000" dirty="0" smtClean="0">
                <a:solidFill>
                  <a:srgbClr val="000000"/>
                </a:solidFill>
                <a:latin typeface="OpenSans"/>
              </a:rPr>
              <a:t> tutor</a:t>
            </a:r>
            <a:r>
              <a:rPr lang="en-GB" sz="2000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en-GB" sz="2000" dirty="0" smtClean="0">
                <a:solidFill>
                  <a:srgbClr val="000000"/>
                </a:solidFill>
                <a:latin typeface="OpenSans"/>
              </a:rPr>
              <a:t>  lower </a:t>
            </a:r>
            <a:r>
              <a:rPr lang="en-GB" sz="2000" dirty="0">
                <a:solidFill>
                  <a:srgbClr val="000000"/>
                </a:solidFill>
                <a:latin typeface="OpenSans"/>
              </a:rPr>
              <a:t>grade students.</a:t>
            </a:r>
          </a:p>
          <a:p>
            <a:pPr algn="just">
              <a:lnSpc>
                <a:spcPct val="150000"/>
              </a:lnSpc>
            </a:pPr>
            <a:r>
              <a:rPr lang="en-GB" sz="2000" i="1" dirty="0">
                <a:solidFill>
                  <a:srgbClr val="000000"/>
                </a:solidFill>
                <a:latin typeface="OpenSans"/>
              </a:rPr>
              <a:t>- Postcard-to-Help: </a:t>
            </a:r>
            <a:r>
              <a:rPr lang="en-GB" sz="2000" dirty="0">
                <a:solidFill>
                  <a:srgbClr val="000000"/>
                </a:solidFill>
                <a:latin typeface="OpenSans"/>
              </a:rPr>
              <a:t>Students make and sell postcards to raise money for local children.</a:t>
            </a:r>
          </a:p>
          <a:p>
            <a:pPr algn="just">
              <a:lnSpc>
                <a:spcPct val="150000"/>
              </a:lnSpc>
            </a:pPr>
            <a:r>
              <a:rPr lang="en-GB" sz="2000" i="1" dirty="0">
                <a:solidFill>
                  <a:srgbClr val="000000"/>
                </a:solidFill>
                <a:latin typeface="OpenSans"/>
              </a:rPr>
              <a:t>- Visit-to-Read: </a:t>
            </a:r>
            <a:r>
              <a:rPr lang="en-GB" sz="2000" dirty="0">
                <a:solidFill>
                  <a:srgbClr val="000000"/>
                </a:solidFill>
                <a:latin typeface="OpenSans"/>
              </a:rPr>
              <a:t>Students visit a nursing home monthly </a:t>
            </a:r>
            <a:r>
              <a:rPr lang="en-GB" sz="2000" dirty="0" smtClean="0">
                <a:solidFill>
                  <a:srgbClr val="000000"/>
                </a:solidFill>
                <a:latin typeface="OpenSans"/>
              </a:rPr>
              <a:t> and </a:t>
            </a:r>
            <a:r>
              <a:rPr lang="en-GB" sz="2000" dirty="0">
                <a:solidFill>
                  <a:srgbClr val="000000"/>
                </a:solidFill>
                <a:latin typeface="OpenSans"/>
              </a:rPr>
              <a:t>read books to the elderly.</a:t>
            </a:r>
          </a:p>
          <a:p>
            <a:pPr algn="just">
              <a:lnSpc>
                <a:spcPct val="150000"/>
              </a:lnSpc>
            </a:pPr>
            <a:r>
              <a:rPr lang="en-GB" sz="2000" i="1" dirty="0">
                <a:solidFill>
                  <a:srgbClr val="000000"/>
                </a:solidFill>
                <a:latin typeface="OpenSans"/>
              </a:rPr>
              <a:t>- Garden-to-Give: </a:t>
            </a:r>
            <a:r>
              <a:rPr lang="en-GB" sz="2000" dirty="0">
                <a:solidFill>
                  <a:srgbClr val="000000"/>
                </a:solidFill>
                <a:latin typeface="OpenSans"/>
              </a:rPr>
              <a:t>Students grow vegetables and donate them to local schools.</a:t>
            </a:r>
          </a:p>
          <a:p>
            <a:pPr algn="just">
              <a:lnSpc>
                <a:spcPct val="150000"/>
              </a:lnSpc>
            </a:pPr>
            <a:r>
              <a:rPr lang="en-GB" sz="2000" i="1" dirty="0">
                <a:solidFill>
                  <a:srgbClr val="000000"/>
                </a:solidFill>
                <a:latin typeface="OpenSans"/>
              </a:rPr>
              <a:t>- Paper-Plant-Exchange: </a:t>
            </a:r>
            <a:r>
              <a:rPr lang="en-GB" sz="2000" dirty="0">
                <a:solidFill>
                  <a:srgbClr val="000000"/>
                </a:solidFill>
                <a:latin typeface="OpenSans"/>
              </a:rPr>
              <a:t>Students collect paper and exchange it for plants. They then look after the plants in their school garden.</a:t>
            </a:r>
          </a:p>
          <a:p>
            <a:pPr algn="just"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  <a:latin typeface="OpenSans"/>
              </a:rPr>
              <a:t>Students learn that they can help people and the world around them when they do community service. They feel useful and </a:t>
            </a:r>
            <a:r>
              <a:rPr lang="en-GB" sz="2000" dirty="0">
                <a:solidFill>
                  <a:srgbClr val="FFC000"/>
                </a:solidFill>
                <a:latin typeface="OpenSans"/>
              </a:rPr>
              <a:t>proud</a:t>
            </a:r>
            <a:r>
              <a:rPr lang="en-GB" sz="2000" dirty="0">
                <a:solidFill>
                  <a:srgbClr val="000000"/>
                </a:solidFill>
                <a:latin typeface="OpenSans"/>
              </a:rPr>
              <a:t> because they do good </a:t>
            </a:r>
            <a:r>
              <a:rPr lang="en-GB" sz="2000" dirty="0" smtClean="0">
                <a:solidFill>
                  <a:srgbClr val="000000"/>
                </a:solidFill>
                <a:latin typeface="OpenSans"/>
              </a:rPr>
              <a:t>things. </a:t>
            </a:r>
            <a:endParaRPr lang="en-GB" sz="2000" dirty="0">
              <a:solidFill>
                <a:srgbClr val="000000"/>
              </a:solidFill>
              <a:latin typeface="OpenSans"/>
            </a:endParaRPr>
          </a:p>
        </p:txBody>
      </p:sp>
      <p:pic>
        <p:nvPicPr>
          <p:cNvPr id="8" name="bright-future-school-has-many-16569961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9511" y="1978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4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91154" y="293650"/>
            <a:ext cx="11149542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>
                <a:cs typeface="Arial" panose="020B0604020202020204" pitchFamily="34" charset="0"/>
              </a:rPr>
              <a:t>Read the passage and match the highlighted words with their meanings.</a:t>
            </a:r>
            <a:endParaRPr lang="en-US" sz="25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0367" y="27534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152" y="1727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E30A208-B151-4B5A-8DEA-092D7EF10549}"/>
              </a:ext>
            </a:extLst>
          </p:cNvPr>
          <p:cNvSpPr txBox="1"/>
          <p:nvPr/>
        </p:nvSpPr>
        <p:spPr>
          <a:xfrm>
            <a:off x="1998707" y="1242887"/>
            <a:ext cx="3054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give</a:t>
            </a:r>
            <a:r>
              <a:rPr lang="en-US" sz="2800" b="1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E2AFCA8-5944-49EF-B0DF-8ECE5275CD27}"/>
              </a:ext>
            </a:extLst>
          </p:cNvPr>
          <p:cNvSpPr txBox="1"/>
          <p:nvPr/>
        </p:nvSpPr>
        <p:spPr>
          <a:xfrm>
            <a:off x="1998706" y="2231025"/>
            <a:ext cx="305440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give and receive</a:t>
            </a:r>
            <a:r>
              <a:rPr lang="en-US" sz="2800" b="1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00FB95-FB03-4E9E-84D3-471C4D61B61B}"/>
              </a:ext>
            </a:extLst>
          </p:cNvPr>
          <p:cNvSpPr txBox="1"/>
          <p:nvPr/>
        </p:nvSpPr>
        <p:spPr>
          <a:xfrm>
            <a:off x="1998706" y="3217708"/>
            <a:ext cx="305440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every month</a:t>
            </a:r>
            <a:r>
              <a:rPr lang="en-US" sz="2800" b="1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7FE49F4-B723-4254-8414-B790CAF8900B}"/>
              </a:ext>
            </a:extLst>
          </p:cNvPr>
          <p:cNvSpPr txBox="1"/>
          <p:nvPr/>
        </p:nvSpPr>
        <p:spPr>
          <a:xfrm>
            <a:off x="1998706" y="4205846"/>
            <a:ext cx="305440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pleased</a:t>
            </a:r>
            <a:r>
              <a:rPr lang="en-US" sz="2800" b="1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4CDB8B2-38BA-4599-9B90-4D94D6E7E91E}"/>
              </a:ext>
            </a:extLst>
          </p:cNvPr>
          <p:cNvSpPr txBox="1"/>
          <p:nvPr/>
        </p:nvSpPr>
        <p:spPr>
          <a:xfrm>
            <a:off x="1998706" y="5112746"/>
            <a:ext cx="3054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teach</a:t>
            </a:r>
            <a:r>
              <a:rPr lang="en-US" sz="28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57EF0E6-2EAA-4BD2-A18D-1DD8A23B2D24}"/>
              </a:ext>
            </a:extLst>
          </p:cNvPr>
          <p:cNvSpPr txBox="1"/>
          <p:nvPr/>
        </p:nvSpPr>
        <p:spPr>
          <a:xfrm>
            <a:off x="6735857" y="1242887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donate </a:t>
            </a:r>
            <a:endParaRPr lang="en-US" sz="2800" b="1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65B99B8-071F-4D7B-B1FB-484587AF2BDF}"/>
              </a:ext>
            </a:extLst>
          </p:cNvPr>
          <p:cNvSpPr txBox="1"/>
          <p:nvPr/>
        </p:nvSpPr>
        <p:spPr>
          <a:xfrm>
            <a:off x="6735857" y="2231025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exchange </a:t>
            </a:r>
            <a:endParaRPr lang="en-US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586312F-69B1-4757-A00D-40B89280ABE4}"/>
              </a:ext>
            </a:extLst>
          </p:cNvPr>
          <p:cNvSpPr txBox="1"/>
          <p:nvPr/>
        </p:nvSpPr>
        <p:spPr>
          <a:xfrm>
            <a:off x="6735857" y="3217708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monthly</a:t>
            </a:r>
            <a:endParaRPr lang="en-US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63638AA-B4AB-43F7-BFF5-B08F4CADCEBD}"/>
              </a:ext>
            </a:extLst>
          </p:cNvPr>
          <p:cNvSpPr txBox="1"/>
          <p:nvPr/>
        </p:nvSpPr>
        <p:spPr>
          <a:xfrm>
            <a:off x="6735857" y="4205846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proud </a:t>
            </a:r>
            <a:endParaRPr lang="en-US" sz="2800" b="1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EE5B9EF-416F-4ACF-AB5D-4E67542B3A62}"/>
              </a:ext>
            </a:extLst>
          </p:cNvPr>
          <p:cNvSpPr txBox="1"/>
          <p:nvPr/>
        </p:nvSpPr>
        <p:spPr>
          <a:xfrm>
            <a:off x="6735857" y="5112746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tutor</a:t>
            </a:r>
            <a:endParaRPr lang="en-US" sz="2800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F56798C3-72C2-406A-A7F8-A1D45B5D4248}"/>
              </a:ext>
            </a:extLst>
          </p:cNvPr>
          <p:cNvCxnSpPr/>
          <p:nvPr/>
        </p:nvCxnSpPr>
        <p:spPr>
          <a:xfrm>
            <a:off x="5105892" y="1454133"/>
            <a:ext cx="1682750" cy="0"/>
          </a:xfrm>
          <a:prstGeom prst="straightConnector1">
            <a:avLst/>
          </a:prstGeom>
          <a:ln w="57150">
            <a:solidFill>
              <a:srgbClr val="008A8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910031D1-CAE2-438D-B1C4-5DE6EE271E13}"/>
              </a:ext>
            </a:extLst>
          </p:cNvPr>
          <p:cNvCxnSpPr/>
          <p:nvPr/>
        </p:nvCxnSpPr>
        <p:spPr>
          <a:xfrm>
            <a:off x="5053107" y="2501447"/>
            <a:ext cx="1682750" cy="0"/>
          </a:xfrm>
          <a:prstGeom prst="straightConnector1">
            <a:avLst/>
          </a:prstGeom>
          <a:ln w="57150">
            <a:solidFill>
              <a:srgbClr val="008A8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58E6D8D3-50EA-4783-BE91-4FC5589CE414}"/>
              </a:ext>
            </a:extLst>
          </p:cNvPr>
          <p:cNvCxnSpPr/>
          <p:nvPr/>
        </p:nvCxnSpPr>
        <p:spPr>
          <a:xfrm>
            <a:off x="5053106" y="3466647"/>
            <a:ext cx="1682750" cy="0"/>
          </a:xfrm>
          <a:prstGeom prst="straightConnector1">
            <a:avLst/>
          </a:prstGeom>
          <a:ln w="57150">
            <a:solidFill>
              <a:srgbClr val="008A8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878BCEDB-1194-4BAF-A76A-F59FC4AD7A9C}"/>
              </a:ext>
            </a:extLst>
          </p:cNvPr>
          <p:cNvCxnSpPr/>
          <p:nvPr/>
        </p:nvCxnSpPr>
        <p:spPr>
          <a:xfrm>
            <a:off x="5053106" y="4495347"/>
            <a:ext cx="1682750" cy="0"/>
          </a:xfrm>
          <a:prstGeom prst="straightConnector1">
            <a:avLst/>
          </a:prstGeom>
          <a:ln w="57150">
            <a:solidFill>
              <a:srgbClr val="008A8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32DDB25F-92CE-4059-B227-4D9F54E4A352}"/>
              </a:ext>
            </a:extLst>
          </p:cNvPr>
          <p:cNvCxnSpPr/>
          <p:nvPr/>
        </p:nvCxnSpPr>
        <p:spPr>
          <a:xfrm>
            <a:off x="5053106" y="5371647"/>
            <a:ext cx="1682750" cy="0"/>
          </a:xfrm>
          <a:prstGeom prst="straightConnector1">
            <a:avLst/>
          </a:prstGeom>
          <a:ln w="57150">
            <a:solidFill>
              <a:srgbClr val="008A8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5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3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71035" y="377000"/>
            <a:ext cx="1033824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Read the passage again and tick True or False.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5480" y="36951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265" y="2668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191EA30A-66F5-4186-9630-2904DE78F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507826"/>
              </p:ext>
            </p:extLst>
          </p:nvPr>
        </p:nvGraphicFramePr>
        <p:xfrm>
          <a:off x="375480" y="1120723"/>
          <a:ext cx="10934159" cy="39332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22324">
                  <a:extLst>
                    <a:ext uri="{9D8B030D-6E8A-4147-A177-3AD203B41FA5}">
                      <a16:colId xmlns="" xmlns:a16="http://schemas.microsoft.com/office/drawing/2014/main" val="2030766106"/>
                    </a:ext>
                  </a:extLst>
                </a:gridCol>
                <a:gridCol w="1053245">
                  <a:extLst>
                    <a:ext uri="{9D8B030D-6E8A-4147-A177-3AD203B41FA5}">
                      <a16:colId xmlns="" xmlns:a16="http://schemas.microsoft.com/office/drawing/2014/main" val="60489512"/>
                    </a:ext>
                  </a:extLst>
                </a:gridCol>
                <a:gridCol w="1058590">
                  <a:extLst>
                    <a:ext uri="{9D8B030D-6E8A-4147-A177-3AD203B41FA5}">
                      <a16:colId xmlns="" xmlns:a16="http://schemas.microsoft.com/office/drawing/2014/main" val="2898724641"/>
                    </a:ext>
                  </a:extLst>
                </a:gridCol>
              </a:tblGrid>
              <a:tr h="65778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54387482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1. Community service allows students to develop themselves.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05306630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2. Each student can join only one project.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39765250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3. They tutor younger students.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85048017"/>
                  </a:ext>
                </a:extLst>
              </a:tr>
              <a:tr h="644361">
                <a:tc>
                  <a:txBody>
                    <a:bodyPr/>
                    <a:lstStyle/>
                    <a:p>
                      <a:r>
                        <a:rPr lang="en-US" sz="2400" dirty="0"/>
                        <a:t>4. Local children receive postcards from the </a:t>
                      </a:r>
                      <a:r>
                        <a:rPr lang="en-US" sz="2400" i="1" dirty="0"/>
                        <a:t>Postcard-to-Help</a:t>
                      </a:r>
                      <a:r>
                        <a:rPr lang="en-US" sz="2400" dirty="0"/>
                        <a:t> project.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94921334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5. Students receive plants when they give paper.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24228538"/>
                  </a:ext>
                </a:extLst>
              </a:tr>
            </a:tbl>
          </a:graphicData>
        </a:graphic>
      </p:graphicFrame>
      <p:pic>
        <p:nvPicPr>
          <p:cNvPr id="6" name="Graphic 5" descr="Checkmark with solid fill">
            <a:extLst>
              <a:ext uri="{FF2B5EF4-FFF2-40B4-BE49-F238E27FC236}">
                <a16:creationId xmlns="" xmlns:a16="http://schemas.microsoft.com/office/drawing/2014/main" id="{55C70306-4E9C-4379-AC35-BE75E12AFD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65796" y="1783641"/>
            <a:ext cx="631371" cy="631371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="" xmlns:a16="http://schemas.microsoft.com/office/drawing/2014/main" id="{2AB18EB3-DD93-4733-8416-18E76F4B45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43482" y="2455987"/>
            <a:ext cx="631371" cy="631371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="" xmlns:a16="http://schemas.microsoft.com/office/drawing/2014/main" id="{AB1CC721-42A5-4E70-B2A6-674C33D38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65795" y="3103132"/>
            <a:ext cx="631371" cy="631371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="" xmlns:a16="http://schemas.microsoft.com/office/drawing/2014/main" id="{1ED5249B-37DB-4939-93AC-0EB32D442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43482" y="3754990"/>
            <a:ext cx="631371" cy="631371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="" xmlns:a16="http://schemas.microsoft.com/office/drawing/2014/main" id="{7AA8B6B9-4A0A-475F-80AB-FE17A62F8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65795" y="4422623"/>
            <a:ext cx="631371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3282" y="931803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about these students. Write the names of the projects you think they should join in the Projects column.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6644" y="100099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429" y="8983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406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356873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II/ SPEAKING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78726AF-0347-4AB4-85EE-DB2701121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44" y="2500597"/>
            <a:ext cx="5336046" cy="1747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9349199-CD25-4F2B-9681-652F0ADEE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7755" y="1671275"/>
            <a:ext cx="6110842" cy="50644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B415E6A-6C0E-4C90-B780-B0B93FE7637F}"/>
              </a:ext>
            </a:extLst>
          </p:cNvPr>
          <p:cNvSpPr txBox="1"/>
          <p:nvPr/>
        </p:nvSpPr>
        <p:spPr>
          <a:xfrm>
            <a:off x="10615497" y="2441604"/>
            <a:ext cx="59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AC89117-AD49-42A3-A434-73C4B6771A1D}"/>
              </a:ext>
            </a:extLst>
          </p:cNvPr>
          <p:cNvSpPr txBox="1"/>
          <p:nvPr/>
        </p:nvSpPr>
        <p:spPr>
          <a:xfrm>
            <a:off x="10615497" y="3293040"/>
            <a:ext cx="59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7DE582F-CBCD-42C7-BA48-CE1979D052F1}"/>
              </a:ext>
            </a:extLst>
          </p:cNvPr>
          <p:cNvSpPr txBox="1"/>
          <p:nvPr/>
        </p:nvSpPr>
        <p:spPr>
          <a:xfrm>
            <a:off x="10615497" y="4086949"/>
            <a:ext cx="59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F88D75A-E18B-4B5C-85A1-A0D39B26885B}"/>
              </a:ext>
            </a:extLst>
          </p:cNvPr>
          <p:cNvSpPr txBox="1"/>
          <p:nvPr/>
        </p:nvSpPr>
        <p:spPr>
          <a:xfrm>
            <a:off x="10615497" y="5087201"/>
            <a:ext cx="59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B3E0089-4D65-4D7E-84B6-56C7DFA29974}"/>
              </a:ext>
            </a:extLst>
          </p:cNvPr>
          <p:cNvSpPr txBox="1"/>
          <p:nvPr/>
        </p:nvSpPr>
        <p:spPr>
          <a:xfrm>
            <a:off x="10615497" y="6089436"/>
            <a:ext cx="59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55297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7724" y="1040849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 which project in Task 4 you would like to join, and why. Report your group’s answers to the class.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0727" y="114348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12" y="10408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30967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536D98A-58E4-4CB6-894F-289FEF59F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" t="21244" r="-275" b="-2854"/>
          <a:stretch/>
        </p:blipFill>
        <p:spPr>
          <a:xfrm>
            <a:off x="5995906" y="1748735"/>
            <a:ext cx="6150077" cy="51092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3512" y="2269075"/>
            <a:ext cx="37415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/>
              <a:t>A.</a:t>
            </a:r>
            <a:r>
              <a:rPr lang="vi-VN" sz="2000" dirty="0"/>
              <a:t> </a:t>
            </a:r>
            <a:r>
              <a:rPr lang="vi-VN" sz="2000" i="1" dirty="0"/>
              <a:t>Tutoring                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b="1" dirty="0"/>
              <a:t>B.</a:t>
            </a:r>
            <a:r>
              <a:rPr lang="vi-VN" sz="2000" dirty="0"/>
              <a:t> </a:t>
            </a:r>
            <a:r>
              <a:rPr lang="vi-VN" sz="2000" i="1" dirty="0"/>
              <a:t>Postcard-to-Help                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b="1" dirty="0"/>
              <a:t>C.</a:t>
            </a:r>
            <a:r>
              <a:rPr lang="vi-VN" sz="2000" dirty="0"/>
              <a:t> </a:t>
            </a:r>
            <a:r>
              <a:rPr lang="vi-VN" sz="2000" i="1" dirty="0"/>
              <a:t>Visit-to-Read </a:t>
            </a:r>
            <a:r>
              <a:rPr lang="vi-VN" sz="2000" i="1" dirty="0" smtClean="0"/>
              <a:t> </a:t>
            </a:r>
            <a:r>
              <a:rPr lang="vi-VN" sz="2000" i="1" dirty="0"/>
              <a:t>            </a:t>
            </a:r>
            <a:r>
              <a:rPr lang="vi-VN" sz="2000" b="1" dirty="0"/>
              <a:t> 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b="1" dirty="0"/>
              <a:t>D.</a:t>
            </a:r>
            <a:r>
              <a:rPr lang="vi-VN" sz="2000" dirty="0"/>
              <a:t> </a:t>
            </a:r>
            <a:r>
              <a:rPr lang="vi-VN" sz="2000" i="1" dirty="0" smtClean="0"/>
              <a:t>Garden-to-Give</a:t>
            </a:r>
            <a:endParaRPr lang="en-GB" sz="2000" i="1" dirty="0" smtClean="0"/>
          </a:p>
          <a:p>
            <a:pPr>
              <a:lnSpc>
                <a:spcPct val="150000"/>
              </a:lnSpc>
            </a:pPr>
            <a:r>
              <a:rPr lang="vi-VN" sz="2000" b="1" dirty="0" smtClean="0"/>
              <a:t>E</a:t>
            </a:r>
            <a:r>
              <a:rPr lang="vi-VN" sz="2000" b="1" dirty="0"/>
              <a:t>.</a:t>
            </a:r>
            <a:r>
              <a:rPr lang="vi-VN" sz="2000" dirty="0"/>
              <a:t> </a:t>
            </a:r>
            <a:r>
              <a:rPr lang="vi-VN" sz="2000" i="1" dirty="0"/>
              <a:t>Paper-Plant-Exchange </a:t>
            </a:r>
            <a:endParaRPr lang="vi-VN" sz="2000" dirty="0"/>
          </a:p>
        </p:txBody>
      </p:sp>
      <p:sp>
        <p:nvSpPr>
          <p:cNvPr id="2" name="Rectangle 1"/>
          <p:cNvSpPr/>
          <p:nvPr/>
        </p:nvSpPr>
        <p:spPr>
          <a:xfrm>
            <a:off x="1891306" y="2403035"/>
            <a:ext cx="1507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i="1" dirty="0">
                <a:solidFill>
                  <a:prstClr val="black"/>
                </a:solidFill>
              </a:rPr>
              <a:t>(Dạy kèm) 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43288" y="2827884"/>
            <a:ext cx="2523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i="1" dirty="0">
                <a:solidFill>
                  <a:prstClr val="black"/>
                </a:solidFill>
              </a:rPr>
              <a:t>(Bưu thiếp giúp đỡ) 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4523" y="3271287"/>
            <a:ext cx="2932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i="1" dirty="0">
                <a:solidFill>
                  <a:prstClr val="black"/>
                </a:solidFill>
              </a:rPr>
              <a:t>(Thăm hỏi và đọc sách)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71214" y="3671397"/>
            <a:ext cx="22252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000" i="1" dirty="0">
                <a:solidFill>
                  <a:prstClr val="black"/>
                </a:solidFill>
              </a:rPr>
              <a:t>(Khu vườn cho đi)</a:t>
            </a:r>
            <a:endParaRPr lang="vi-VN" sz="20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9614" y="4189495"/>
            <a:ext cx="3256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i="1" dirty="0">
                <a:solidFill>
                  <a:prstClr val="black"/>
                </a:solidFill>
              </a:rPr>
              <a:t>(Trao đổi cây xanh và giấy)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5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7724" y="1040849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Discuss which project in Task 4 you would like to join, and why. Report your group’s answers to the class.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0727" y="114348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12" y="10408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30967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536D98A-58E4-4CB6-894F-289FEF59F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794" y="1601678"/>
            <a:ext cx="5368412" cy="51652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A612314-8D07-4F4F-87DA-F2B04E36009D}"/>
              </a:ext>
            </a:extLst>
          </p:cNvPr>
          <p:cNvSpPr txBox="1"/>
          <p:nvPr/>
        </p:nvSpPr>
        <p:spPr>
          <a:xfrm>
            <a:off x="487067" y="2160441"/>
            <a:ext cx="56126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FF0000"/>
                </a:solidFill>
                <a:effectLst/>
              </a:rPr>
              <a:t>Example</a:t>
            </a:r>
            <a:r>
              <a:rPr lang="en-US" sz="2800" b="0" i="0" dirty="0">
                <a:solidFill>
                  <a:srgbClr val="FF0000"/>
                </a:solidFill>
                <a:effectLst/>
              </a:rPr>
              <a:t>:</a:t>
            </a:r>
            <a:r>
              <a:rPr lang="en-US" sz="2800" b="0" i="0" dirty="0">
                <a:solidFill>
                  <a:srgbClr val="4494D0"/>
                </a:solidFill>
                <a:effectLst/>
              </a:rPr>
              <a:t/>
            </a:r>
            <a:br>
              <a:rPr lang="en-US" sz="2800" b="0" i="0" dirty="0">
                <a:solidFill>
                  <a:srgbClr val="4494D0"/>
                </a:solidFill>
                <a:effectLst/>
              </a:rPr>
            </a:br>
            <a:r>
              <a:rPr lang="en-US" sz="2800" dirty="0">
                <a:solidFill>
                  <a:srgbClr val="242021"/>
                </a:solidFill>
              </a:rPr>
              <a:t>L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an will join the </a:t>
            </a:r>
            <a:r>
              <a:rPr lang="en-US" sz="2800" b="1" i="1" dirty="0">
                <a:solidFill>
                  <a:srgbClr val="FF0000"/>
                </a:solidFill>
                <a:effectLst/>
              </a:rPr>
              <a:t>Tutoring</a:t>
            </a:r>
            <a:r>
              <a:rPr lang="en-US" sz="2800" b="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project because she is good at </a:t>
            </a:r>
            <a:r>
              <a:rPr lang="en-US" sz="28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 and English. She also loves children.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13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7724" y="1040849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Discuss which project in Task 4 you would like to join, and why. Report your group’s answers to the class.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0727" y="114348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12" y="10408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30967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536D98A-58E4-4CB6-894F-289FEF59F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794" y="1601678"/>
            <a:ext cx="5368412" cy="51652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A612314-8D07-4F4F-87DA-F2B04E36009D}"/>
              </a:ext>
            </a:extLst>
          </p:cNvPr>
          <p:cNvSpPr txBox="1"/>
          <p:nvPr/>
        </p:nvSpPr>
        <p:spPr>
          <a:xfrm>
            <a:off x="487067" y="2160441"/>
            <a:ext cx="56126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FF0000"/>
                </a:solidFill>
                <a:effectLst/>
              </a:rPr>
              <a:t>Example</a:t>
            </a:r>
            <a:r>
              <a:rPr lang="en-US" sz="2800" b="0" i="0" dirty="0">
                <a:solidFill>
                  <a:srgbClr val="FF0000"/>
                </a:solidFill>
                <a:effectLst/>
              </a:rPr>
              <a:t>:</a:t>
            </a:r>
            <a:r>
              <a:rPr lang="en-US" sz="2800" b="0" i="0" dirty="0">
                <a:solidFill>
                  <a:srgbClr val="4494D0"/>
                </a:solidFill>
                <a:effectLst/>
              </a:rPr>
              <a:t/>
            </a:r>
            <a:br>
              <a:rPr lang="en-US" sz="2800" b="0" i="0" dirty="0">
                <a:solidFill>
                  <a:srgbClr val="4494D0"/>
                </a:solidFill>
                <a:effectLst/>
              </a:rPr>
            </a:br>
            <a:r>
              <a:rPr lang="en-GB" sz="2800" dirty="0"/>
              <a:t>Minh will join the Visit-to-Read project because she wants to help elderly people less lonely</a:t>
            </a:r>
            <a:r>
              <a:rPr lang="en-GB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385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7724" y="1040849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Discuss which project in Task 4 you would like to join, and why. Report your group’s answers to the class.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0727" y="114348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12" y="10408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30967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536D98A-58E4-4CB6-894F-289FEF59F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794" y="1601678"/>
            <a:ext cx="5368412" cy="51652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A612314-8D07-4F4F-87DA-F2B04E36009D}"/>
              </a:ext>
            </a:extLst>
          </p:cNvPr>
          <p:cNvSpPr txBox="1"/>
          <p:nvPr/>
        </p:nvSpPr>
        <p:spPr>
          <a:xfrm>
            <a:off x="487067" y="2160441"/>
            <a:ext cx="56126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FF0000"/>
                </a:solidFill>
                <a:effectLst/>
              </a:rPr>
              <a:t>Example</a:t>
            </a:r>
            <a:r>
              <a:rPr lang="en-US" sz="2800" b="0" i="0" dirty="0">
                <a:solidFill>
                  <a:srgbClr val="FF0000"/>
                </a:solidFill>
                <a:effectLst/>
              </a:rPr>
              <a:t>:</a:t>
            </a:r>
            <a:r>
              <a:rPr lang="en-US" sz="2800" b="0" i="0" dirty="0">
                <a:solidFill>
                  <a:srgbClr val="4494D0"/>
                </a:solidFill>
                <a:effectLst/>
              </a:rPr>
              <a:t/>
            </a:r>
            <a:br>
              <a:rPr lang="en-US" sz="2800" b="0" i="0" dirty="0">
                <a:solidFill>
                  <a:srgbClr val="4494D0"/>
                </a:solidFill>
                <a:effectLst/>
              </a:rPr>
            </a:br>
            <a:r>
              <a:rPr lang="en-GB" sz="2800" dirty="0" err="1"/>
              <a:t>Linh</a:t>
            </a:r>
            <a:r>
              <a:rPr lang="en-GB" sz="2800" dirty="0"/>
              <a:t> will join the Postcard-to-Help project because she likes making postcards</a:t>
            </a:r>
            <a:r>
              <a:rPr lang="en-GB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051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743345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POST-READING &amp; SPEAKING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080A5E7-947E-49FC-8DF3-65F732CC196B}"/>
              </a:ext>
            </a:extLst>
          </p:cNvPr>
          <p:cNvSpPr txBox="1"/>
          <p:nvPr/>
        </p:nvSpPr>
        <p:spPr>
          <a:xfrm>
            <a:off x="721680" y="1648542"/>
            <a:ext cx="450824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Let’s give comments for your friends and vote for the most interesting and informative presentation.</a:t>
            </a:r>
            <a:endParaRPr lang="en-US" sz="3200" dirty="0"/>
          </a:p>
        </p:txBody>
      </p:sp>
      <p:pic>
        <p:nvPicPr>
          <p:cNvPr id="3076" name="Picture 4" descr="O Que é Feedback - Jornada do Gestor">
            <a:extLst>
              <a:ext uri="{FF2B5EF4-FFF2-40B4-BE49-F238E27FC236}">
                <a16:creationId xmlns="" xmlns:a16="http://schemas.microsoft.com/office/drawing/2014/main" id="{C883EC24-7B58-4E4C-8D7E-37C021F8E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68" y="1463648"/>
            <a:ext cx="6219622" cy="47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2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8002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83710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Bright Future School &amp; Academy - Home | Facebook">
            <a:extLst>
              <a:ext uri="{FF2B5EF4-FFF2-40B4-BE49-F238E27FC236}">
                <a16:creationId xmlns="" xmlns:a16="http://schemas.microsoft.com/office/drawing/2014/main" id="{67080C77-0FE9-427D-B591-3B7FDF84D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26" y="2021856"/>
            <a:ext cx="3911725" cy="22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Best CBSE School in Patna |Top Boarding School in Bihar">
            <a:extLst>
              <a:ext uri="{FF2B5EF4-FFF2-40B4-BE49-F238E27FC236}">
                <a16:creationId xmlns="" xmlns:a16="http://schemas.microsoft.com/office/drawing/2014/main" id="{9C892CB4-A42D-4546-8A0D-1650878D6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3"/>
          <a:stretch/>
        </p:blipFill>
        <p:spPr bwMode="auto">
          <a:xfrm>
            <a:off x="6796593" y="2157254"/>
            <a:ext cx="3893584" cy="27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13DC22B-8272-48AE-A2F8-E498AB91F562}"/>
              </a:ext>
            </a:extLst>
          </p:cNvPr>
          <p:cNvSpPr/>
          <p:nvPr/>
        </p:nvSpPr>
        <p:spPr>
          <a:xfrm>
            <a:off x="2596956" y="4884150"/>
            <a:ext cx="2406863" cy="5816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READING</a:t>
            </a:r>
            <a:endParaRPr lang="en-GB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4F79300-709C-4679-9BF7-CAD4C3B678CD}"/>
              </a:ext>
            </a:extLst>
          </p:cNvPr>
          <p:cNvSpPr/>
          <p:nvPr/>
        </p:nvSpPr>
        <p:spPr>
          <a:xfrm>
            <a:off x="7539292" y="4877075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0B4E95F-AB5B-44F4-A9F7-F95E8EB2AF58}"/>
              </a:ext>
            </a:extLst>
          </p:cNvPr>
          <p:cNvSpPr txBox="1"/>
          <p:nvPr/>
        </p:nvSpPr>
        <p:spPr>
          <a:xfrm>
            <a:off x="1620134" y="5745100"/>
            <a:ext cx="43605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Projects in Bright Future School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6D9E0F0-4BDF-4606-9C15-1192E41CE6AF}"/>
              </a:ext>
            </a:extLst>
          </p:cNvPr>
          <p:cNvSpPr txBox="1"/>
          <p:nvPr/>
        </p:nvSpPr>
        <p:spPr>
          <a:xfrm>
            <a:off x="6563131" y="5745100"/>
            <a:ext cx="436050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project you can do?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6200"/>
            <a:ext cx="1192653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08671" y="1018266"/>
            <a:ext cx="5973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8A80"/>
                </a:solidFill>
              </a:rPr>
              <a:t>GAME : </a:t>
            </a:r>
            <a:endParaRPr lang="en-US" sz="3200" b="1" dirty="0">
              <a:solidFill>
                <a:srgbClr val="008A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55660" y="981080"/>
            <a:ext cx="2438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Kim’s Game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1200" y="818852"/>
            <a:ext cx="128311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4 GROUPS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592"/>
            <a:ext cx="12192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23600" y="381002"/>
            <a:ext cx="79248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algn="ctr">
              <a:defRPr/>
            </a:pP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homework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523600" y="2765314"/>
            <a:ext cx="7347116" cy="193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altLang="vi-VN" sz="4000" dirty="0" smtClean="0">
                <a:latin typeface="Calibri" pitchFamily="34" charset="0"/>
              </a:rPr>
              <a:t>Redo all the exercises. 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altLang="vi-VN" sz="4000" dirty="0" smtClean="0">
                <a:latin typeface="Calibri" pitchFamily="34" charset="0"/>
              </a:rPr>
              <a:t>Prepare SKILLS </a:t>
            </a:r>
            <a:r>
              <a:rPr lang="en-US" altLang="vi-VN" sz="4000" dirty="0">
                <a:latin typeface="Calibri" pitchFamily="34" charset="0"/>
              </a:rPr>
              <a:t>2</a:t>
            </a:r>
            <a:endParaRPr lang="en-US" altLang="vi-VN" sz="4000" dirty="0" smtClean="0">
              <a:latin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70" y="3790335"/>
            <a:ext cx="3320593" cy="249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2025" y="1828802"/>
            <a:ext cx="8874468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54401" y="265471"/>
            <a:ext cx="5549900" cy="1544279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129408735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4343613" y="2229337"/>
            <a:ext cx="2750362" cy="228857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Kim’s Game</a:t>
            </a: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24" name="Picture 23" descr="50 Community Service Ideas">
            <a:extLst>
              <a:ext uri="{FF2B5EF4-FFF2-40B4-BE49-F238E27FC236}">
                <a16:creationId xmlns="" xmlns:a16="http://schemas.microsoft.com/office/drawing/2014/main" id="{0CB695BC-6FF3-4208-89F1-844FFF6FD7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7" r="19791" b="-3"/>
          <a:stretch/>
        </p:blipFill>
        <p:spPr bwMode="auto">
          <a:xfrm>
            <a:off x="1766415" y="955077"/>
            <a:ext cx="2577198" cy="2369047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171142" y="1476794"/>
            <a:ext cx="29885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4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collecting </a:t>
            </a:r>
            <a:endParaRPr lang="en-GB" sz="2400" b="1" i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rubbish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95" y="32227"/>
            <a:ext cx="2462980" cy="219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Differences Between Community Service and Volunteer Work">
            <a:extLst>
              <a:ext uri="{FF2B5EF4-FFF2-40B4-BE49-F238E27FC236}">
                <a16:creationId xmlns="" xmlns:a16="http://schemas.microsoft.com/office/drawing/2014/main" id="{5AC76D91-87CA-4D40-AF68-054FFADF66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8" r="19622"/>
          <a:stretch/>
        </p:blipFill>
        <p:spPr bwMode="auto">
          <a:xfrm>
            <a:off x="7369569" y="1160387"/>
            <a:ext cx="2548230" cy="2312711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9543AE8-EF59-4A38-B637-5EDE13EDC9FC}"/>
              </a:ext>
            </a:extLst>
          </p:cNvPr>
          <p:cNvSpPr txBox="1"/>
          <p:nvPr/>
        </p:nvSpPr>
        <p:spPr>
          <a:xfrm>
            <a:off x="6491961" y="32227"/>
            <a:ext cx="3099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4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donating 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clothes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AD82DCE-CA18-4650-BBBA-F19915130C04}"/>
              </a:ext>
            </a:extLst>
          </p:cNvPr>
          <p:cNvSpPr txBox="1"/>
          <p:nvPr/>
        </p:nvSpPr>
        <p:spPr>
          <a:xfrm>
            <a:off x="9980647" y="1510507"/>
            <a:ext cx="2926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p</a:t>
            </a:r>
            <a:r>
              <a:rPr lang="vi-VN" sz="24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lanting</a:t>
            </a:r>
            <a:r>
              <a:rPr lang="en-GB" sz="2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vi-VN" sz="24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trees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45" y="3473747"/>
            <a:ext cx="2510896" cy="2297788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E16539D-F7CC-4742-AB4A-BAE13CC62B31}"/>
              </a:ext>
            </a:extLst>
          </p:cNvPr>
          <p:cNvSpPr txBox="1"/>
          <p:nvPr/>
        </p:nvSpPr>
        <p:spPr>
          <a:xfrm>
            <a:off x="700342" y="5859901"/>
            <a:ext cx="34337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4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tutoring </a:t>
            </a:r>
            <a:endParaRPr lang="en-GB" sz="2400" b="1" i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homeless 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children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26" y="3766219"/>
            <a:ext cx="2550118" cy="222172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672205A-385E-45F3-A109-E2C4637FB529}"/>
              </a:ext>
            </a:extLst>
          </p:cNvPr>
          <p:cNvSpPr txBox="1"/>
          <p:nvPr/>
        </p:nvSpPr>
        <p:spPr>
          <a:xfrm>
            <a:off x="9860280" y="4473467"/>
            <a:ext cx="304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4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cleaning </a:t>
            </a:r>
            <a:endParaRPr lang="en-GB" sz="2400" b="1" i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street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2" name="Picture 31" descr="The elderly can apply for council-owned accommodation - Germiston City News">
            <a:extLst>
              <a:ext uri="{FF2B5EF4-FFF2-40B4-BE49-F238E27FC236}">
                <a16:creationId xmlns="" xmlns:a16="http://schemas.microsoft.com/office/drawing/2014/main" id="{E60DAAB0-6E29-40D5-9E15-B2DBFE5509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8" r="10691" b="-1"/>
          <a:stretch/>
        </p:blipFill>
        <p:spPr bwMode="auto">
          <a:xfrm>
            <a:off x="4134047" y="4595780"/>
            <a:ext cx="2750363" cy="226222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9EEC046-9B47-4068-AFC7-83628E82195A}"/>
              </a:ext>
            </a:extLst>
          </p:cNvPr>
          <p:cNvSpPr txBox="1"/>
          <p:nvPr/>
        </p:nvSpPr>
        <p:spPr>
          <a:xfrm>
            <a:off x="6848827" y="5976015"/>
            <a:ext cx="3390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h</a:t>
            </a:r>
            <a:r>
              <a:rPr lang="vi-VN" sz="24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elping</a:t>
            </a:r>
            <a:endParaRPr lang="en-GB" sz="2400" b="1" i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old people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6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30" grpId="0"/>
      <p:bldP spid="31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807" y="5386304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41640" y="155064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1" y="118433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4411" y="163785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5697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4" name="Picture 2" descr="Bright Future School &amp; Academy - Home | Facebook">
            <a:extLst>
              <a:ext uri="{FF2B5EF4-FFF2-40B4-BE49-F238E27FC236}">
                <a16:creationId xmlns="" xmlns:a16="http://schemas.microsoft.com/office/drawing/2014/main" id="{537886CF-4049-4FB8-844B-A432988B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83" y="2336955"/>
            <a:ext cx="3911725" cy="22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Best CBSE School in Patna |Top Boarding School in Bihar">
            <a:extLst>
              <a:ext uri="{FF2B5EF4-FFF2-40B4-BE49-F238E27FC236}">
                <a16:creationId xmlns="" xmlns:a16="http://schemas.microsoft.com/office/drawing/2014/main" id="{9B1A5114-4CD6-43A4-A59D-02642C812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3"/>
          <a:stretch/>
        </p:blipFill>
        <p:spPr bwMode="auto">
          <a:xfrm>
            <a:off x="6753050" y="2472353"/>
            <a:ext cx="3893584" cy="27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0E82077-EA37-4239-B27B-39A1542EC2A6}"/>
              </a:ext>
            </a:extLst>
          </p:cNvPr>
          <p:cNvSpPr/>
          <p:nvPr/>
        </p:nvSpPr>
        <p:spPr>
          <a:xfrm>
            <a:off x="2553413" y="5199249"/>
            <a:ext cx="2406863" cy="5816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READING</a:t>
            </a:r>
            <a:endParaRPr lang="en-GB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AF3E32E-DB73-4AE4-B713-82B4B7973DD8}"/>
              </a:ext>
            </a:extLst>
          </p:cNvPr>
          <p:cNvSpPr/>
          <p:nvPr/>
        </p:nvSpPr>
        <p:spPr>
          <a:xfrm>
            <a:off x="7495749" y="5192174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E5781C5-4464-4F00-BAC3-C219B70FCBCD}"/>
              </a:ext>
            </a:extLst>
          </p:cNvPr>
          <p:cNvSpPr txBox="1"/>
          <p:nvPr/>
        </p:nvSpPr>
        <p:spPr>
          <a:xfrm>
            <a:off x="1576591" y="6060199"/>
            <a:ext cx="43605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Projects in Bright Future School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D8C0BC5-8ACE-4A89-829B-54F71D2D26BA}"/>
              </a:ext>
            </a:extLst>
          </p:cNvPr>
          <p:cNvSpPr txBox="1"/>
          <p:nvPr/>
        </p:nvSpPr>
        <p:spPr>
          <a:xfrm>
            <a:off x="6519588" y="6060199"/>
            <a:ext cx="436050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project you can do?</a:t>
            </a:r>
          </a:p>
        </p:txBody>
      </p:sp>
    </p:spTree>
    <p:extLst>
      <p:ext uri="{BB962C8B-B14F-4D97-AF65-F5344CB8AC3E}">
        <p14:creationId xmlns:p14="http://schemas.microsoft.com/office/powerpoint/2010/main" val="23204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4799" y="1442236"/>
            <a:ext cx="5231128" cy="101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- proud </a:t>
            </a:r>
            <a:r>
              <a:rPr lang="en-US" sz="3600" b="1" dirty="0">
                <a:cs typeface="Calibri" panose="020F0502020204030204" pitchFamily="34" charset="0"/>
              </a:rPr>
              <a:t>(</a:t>
            </a:r>
            <a:r>
              <a:rPr lang="en-US" sz="3600" b="1" dirty="0" err="1">
                <a:cs typeface="Calibri" panose="020F0502020204030204" pitchFamily="34" charset="0"/>
              </a:rPr>
              <a:t>adj</a:t>
            </a:r>
            <a:r>
              <a:rPr lang="en-US" sz="3600" b="1" dirty="0" smtClean="0">
                <a:cs typeface="Calibri" panose="020F0502020204030204" pitchFamily="34" charset="0"/>
              </a:rPr>
              <a:t>): </a:t>
            </a:r>
            <a:endParaRPr lang="en-US" sz="36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9868" y="1624741"/>
            <a:ext cx="4484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/>
              <a:t>- </a:t>
            </a:r>
            <a:r>
              <a:rPr lang="en-US" sz="3200" b="1" dirty="0" err="1" smtClean="0"/>
              <a:t>hài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lòng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tự</a:t>
            </a:r>
            <a:r>
              <a:rPr lang="en-US" sz="3200" b="1" dirty="0" smtClean="0"/>
              <a:t> </a:t>
            </a:r>
            <a:r>
              <a:rPr lang="en-US" sz="3200" b="1" dirty="0" err="1"/>
              <a:t>hào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3371412" y="1627010"/>
            <a:ext cx="1576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</a:t>
            </a:r>
            <a:r>
              <a:rPr lang="vi-VN" sz="2800" b="1" dirty="0">
                <a:solidFill>
                  <a:srgbClr val="0FB7BD"/>
                </a:solidFill>
              </a:rPr>
              <a:t>praʊd</a:t>
            </a:r>
            <a:r>
              <a:rPr lang="en-US" sz="28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37280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roud">
            <a:hlinkClick r:id="" action="ppaction://media"/>
            <a:extLst>
              <a:ext uri="{FF2B5EF4-FFF2-40B4-BE49-F238E27FC236}">
                <a16:creationId xmlns="" xmlns:a16="http://schemas.microsoft.com/office/drawing/2014/main" id="{BD6764A4-6CB8-4BB2-8FCF-11EF9B8E0E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34" y="1498419"/>
            <a:ext cx="903514" cy="9035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375" y="2605597"/>
            <a:ext cx="4557252" cy="358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3504" y="1518573"/>
            <a:ext cx="3864696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- monthly </a:t>
            </a:r>
            <a:r>
              <a:rPr lang="en-US" sz="3200" b="1" dirty="0">
                <a:cs typeface="Calibri" panose="020F0502020204030204" pitchFamily="34" charset="0"/>
              </a:rPr>
              <a:t>(</a:t>
            </a:r>
            <a:r>
              <a:rPr lang="en-US" sz="3200" b="1" dirty="0" err="1">
                <a:cs typeface="Calibri" panose="020F0502020204030204" pitchFamily="34" charset="0"/>
              </a:rPr>
              <a:t>adj</a:t>
            </a:r>
            <a:r>
              <a:rPr lang="en-US" sz="3200" b="1" dirty="0">
                <a:cs typeface="Calibri" panose="020F0502020204030204" pitchFamily="34" charset="0"/>
              </a:rPr>
              <a:t>/</a:t>
            </a:r>
            <a:r>
              <a:rPr lang="en-US" sz="3200" b="1" dirty="0" err="1">
                <a:cs typeface="Calibri" panose="020F0502020204030204" pitchFamily="34" charset="0"/>
              </a:rPr>
              <a:t>adv</a:t>
            </a:r>
            <a:r>
              <a:rPr lang="en-US" sz="3200" b="1" dirty="0" smtClean="0">
                <a:cs typeface="Calibri" panose="020F0502020204030204" pitchFamily="34" charset="0"/>
              </a:rPr>
              <a:t>): 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7368" y="1668709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 smtClean="0"/>
              <a:t>hằng</a:t>
            </a:r>
            <a:r>
              <a:rPr lang="en-US" sz="3200" b="1" dirty="0" smtClean="0"/>
              <a:t> </a:t>
            </a:r>
            <a:r>
              <a:rPr lang="en-US" sz="3200" b="1" dirty="0" err="1"/>
              <a:t>tháng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4286369" y="1729669"/>
            <a:ext cx="1592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vi-VN" sz="2400" b="1" dirty="0">
                <a:solidFill>
                  <a:srgbClr val="0FB7BD"/>
                </a:solidFill>
              </a:rPr>
              <a:t>ˈ</a:t>
            </a:r>
            <a:r>
              <a:rPr lang="vi-VN" sz="2400" b="1" dirty="0" smtClean="0">
                <a:solidFill>
                  <a:srgbClr val="0FB7BD"/>
                </a:solidFill>
              </a:rPr>
              <a:t>mʌnθli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38489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onthly">
            <a:hlinkClick r:id="" action="ppaction://media"/>
            <a:extLst>
              <a:ext uri="{FF2B5EF4-FFF2-40B4-BE49-F238E27FC236}">
                <a16:creationId xmlns="" xmlns:a16="http://schemas.microsoft.com/office/drawing/2014/main" id="{754A79F4-4E6C-47E6-B763-65ACA5666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568" y="1518573"/>
            <a:ext cx="1013791" cy="775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7573" y="2577239"/>
            <a:ext cx="5059590" cy="360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324995"/>
              </p:ext>
            </p:extLst>
          </p:nvPr>
        </p:nvGraphicFramePr>
        <p:xfrm>
          <a:off x="1648978" y="1533866"/>
          <a:ext cx="9613755" cy="269714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931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526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680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648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(adj/adv)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vi-VN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ˈ</a:t>
                      </a:r>
                      <a:r>
                        <a:rPr lang="vi-VN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mʌnθli</a:t>
                      </a: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4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hằng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tháng</a:t>
                      </a:r>
                      <a:endParaRPr 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proud (adj)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/praʊd/</a:t>
                      </a:r>
                      <a:endParaRPr lang="en-US" sz="4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hài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lòng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tự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hào</a:t>
                      </a:r>
                      <a:endParaRPr 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399644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onthly">
            <a:hlinkClick r:id="" action="ppaction://media"/>
            <a:extLst>
              <a:ext uri="{FF2B5EF4-FFF2-40B4-BE49-F238E27FC236}">
                <a16:creationId xmlns="" xmlns:a16="http://schemas.microsoft.com/office/drawing/2014/main" id="{923C14DF-55D7-40E7-988B-9D6612106C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8701" y="2168534"/>
            <a:ext cx="713903" cy="713903"/>
          </a:xfrm>
          <a:prstGeom prst="rect">
            <a:avLst/>
          </a:prstGeom>
        </p:spPr>
      </p:pic>
      <p:pic>
        <p:nvPicPr>
          <p:cNvPr id="8" name="proud">
            <a:hlinkClick r:id="" action="ppaction://media"/>
            <a:extLst>
              <a:ext uri="{FF2B5EF4-FFF2-40B4-BE49-F238E27FC236}">
                <a16:creationId xmlns="" xmlns:a16="http://schemas.microsoft.com/office/drawing/2014/main" id="{A8B385B0-4D47-4FAD-8E0D-CEFFAFD78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8701" y="3327494"/>
            <a:ext cx="713903" cy="7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27870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I/ READING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026" y="1376226"/>
            <a:ext cx="986441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cs typeface="Arial" panose="020B0604020202020204" pitchFamily="34" charset="0"/>
              </a:rPr>
              <a:t>Work in pairs. Circle </a:t>
            </a:r>
            <a:r>
              <a:rPr lang="en-US" sz="2600" b="1" dirty="0">
                <a:cs typeface="Arial" panose="020B0604020202020204" pitchFamily="34" charset="0"/>
              </a:rPr>
              <a:t>the activities you would like to do at your school.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B6D9FFD-09E1-4AFC-BAD3-001743F6DFA9}"/>
              </a:ext>
            </a:extLst>
          </p:cNvPr>
          <p:cNvSpPr txBox="1"/>
          <p:nvPr/>
        </p:nvSpPr>
        <p:spPr>
          <a:xfrm>
            <a:off x="539852" y="1962833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growing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vegetables in the school garden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dirty="0" smtClean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utoring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other students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dirty="0" smtClean="0">
                <a:solidFill>
                  <a:srgbClr val="242021"/>
                </a:solidFill>
                <a:latin typeface="ChronicaPro-Book"/>
              </a:rPr>
              <a:t>c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ollecting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books for the school library</a:t>
            </a:r>
            <a:r>
              <a:rPr lang="en-US" sz="24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793" t="4297" r="4765"/>
          <a:stretch/>
        </p:blipFill>
        <p:spPr>
          <a:xfrm>
            <a:off x="6635852" y="4025363"/>
            <a:ext cx="4794148" cy="2431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7030" t="2510" r="20998" b="9684"/>
          <a:stretch/>
        </p:blipFill>
        <p:spPr>
          <a:xfrm>
            <a:off x="7642541" y="1962833"/>
            <a:ext cx="3033132" cy="20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54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27870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I/ READING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659" y="1081897"/>
            <a:ext cx="986441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cs typeface="Arial" panose="020B0604020202020204" pitchFamily="34" charset="0"/>
              </a:rPr>
              <a:t>Work in pairs. Circle </a:t>
            </a:r>
            <a:r>
              <a:rPr lang="en-US" sz="2600" b="1" dirty="0">
                <a:cs typeface="Arial" panose="020B0604020202020204" pitchFamily="34" charset="0"/>
              </a:rPr>
              <a:t>the activities you would like to do at your school.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6700" y="106325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485" y="9606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B6D9FFD-09E1-4AFC-BAD3-001743F6DFA9}"/>
              </a:ext>
            </a:extLst>
          </p:cNvPr>
          <p:cNvSpPr txBox="1"/>
          <p:nvPr/>
        </p:nvSpPr>
        <p:spPr>
          <a:xfrm>
            <a:off x="449485" y="1668504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growing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vegetables in the school garden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dirty="0" smtClean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utoring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other students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dirty="0" smtClean="0">
                <a:solidFill>
                  <a:srgbClr val="242021"/>
                </a:solidFill>
                <a:latin typeface="ChronicaPro-Book"/>
              </a:rPr>
              <a:t>c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ollecting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books for the school library</a:t>
            </a:r>
            <a:r>
              <a:rPr lang="en-US" sz="24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793" t="4297" r="4765"/>
          <a:stretch/>
        </p:blipFill>
        <p:spPr>
          <a:xfrm>
            <a:off x="7683909" y="4187595"/>
            <a:ext cx="4266637" cy="2431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7030" t="2510" r="20998" b="9684"/>
          <a:stretch/>
        </p:blipFill>
        <p:spPr>
          <a:xfrm>
            <a:off x="9100875" y="1964442"/>
            <a:ext cx="3033132" cy="2062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21227" y="3761501"/>
            <a:ext cx="50881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A: </a:t>
            </a:r>
            <a:r>
              <a:rPr lang="en-GB" sz="2400" b="1" dirty="0">
                <a:solidFill>
                  <a:srgbClr val="0070C0"/>
                </a:solidFill>
              </a:rPr>
              <a:t>What would you like to do at your school? 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7030A0"/>
                </a:solidFill>
              </a:rPr>
              <a:t>B: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>
                <a:solidFill>
                  <a:srgbClr val="C00000"/>
                </a:solidFill>
              </a:rPr>
              <a:t>I would like to grow vegetables in the school garden.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76" y="1476990"/>
            <a:ext cx="2371930" cy="1945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65" y="3143686"/>
            <a:ext cx="2421501" cy="20878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6699" y="3378586"/>
            <a:ext cx="2007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* </a:t>
            </a:r>
            <a:r>
              <a:rPr lang="en-GB" sz="2800" b="1" u="sng" dirty="0" smtClean="0">
                <a:solidFill>
                  <a:srgbClr val="C00000"/>
                </a:solidFill>
              </a:rPr>
              <a:t>Example: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3813</TotalTime>
  <Words>614</Words>
  <Application>Microsoft Office PowerPoint</Application>
  <PresentationFormat>Custom</PresentationFormat>
  <Paragraphs>147</Paragraphs>
  <Slides>21</Slides>
  <Notes>15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222</cp:revision>
  <dcterms:created xsi:type="dcterms:W3CDTF">2020-12-09T02:04:09Z</dcterms:created>
  <dcterms:modified xsi:type="dcterms:W3CDTF">2024-10-22T01:35:40Z</dcterms:modified>
</cp:coreProperties>
</file>