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72" r:id="rId2"/>
    <p:sldId id="376" r:id="rId3"/>
    <p:sldId id="375" r:id="rId4"/>
    <p:sldId id="377" r:id="rId5"/>
    <p:sldId id="281" r:id="rId6"/>
    <p:sldId id="346" r:id="rId7"/>
    <p:sldId id="379" r:id="rId8"/>
    <p:sldId id="367" r:id="rId9"/>
    <p:sldId id="368" r:id="rId10"/>
    <p:sldId id="369" r:id="rId11"/>
    <p:sldId id="370" r:id="rId12"/>
    <p:sldId id="381" r:id="rId13"/>
    <p:sldId id="382" r:id="rId14"/>
    <p:sldId id="384" r:id="rId15"/>
    <p:sldId id="3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48DA4"/>
    <a:srgbClr val="00A9A5"/>
    <a:srgbClr val="F7941E"/>
    <a:srgbClr val="0FB7BD"/>
    <a:srgbClr val="FFDAAB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8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823200" y="6256959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325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47499" y="1094178"/>
            <a:ext cx="54969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which activities in Task 3 you want to join. Give reasons.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16427" y="119681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269212" y="10941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3A6812-79DC-4E7B-BCB5-B27F84161526}"/>
              </a:ext>
            </a:extLst>
          </p:cNvPr>
          <p:cNvSpPr txBox="1"/>
          <p:nvPr/>
        </p:nvSpPr>
        <p:spPr>
          <a:xfrm>
            <a:off x="354335" y="2027445"/>
            <a:ext cx="675869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r>
              <a:rPr lang="en-US" sz="24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400" b="0" i="0" dirty="0">
                <a:solidFill>
                  <a:srgbClr val="4494D0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Which activity do you want to join?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I want to join some clean-up activities.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Why do you want to join these activities?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because they make the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cleaner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43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721600" y="943897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8854208" y="3051277"/>
            <a:ext cx="1955800" cy="1524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42952" y="1079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59117" y="1069276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28046" y="11719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280831" y="1069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D8F8E5-93D9-4052-9497-649E87AF593B}"/>
              </a:ext>
            </a:extLst>
          </p:cNvPr>
          <p:cNvSpPr txBox="1"/>
          <p:nvPr/>
        </p:nvSpPr>
        <p:spPr>
          <a:xfrm>
            <a:off x="419770" y="2027870"/>
            <a:ext cx="6096000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5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500" b="0" i="0" dirty="0">
                <a:solidFill>
                  <a:srgbClr val="4494D0"/>
                </a:solidFill>
                <a:effectLst/>
              </a:rPr>
            </a:br>
            <a:r>
              <a:rPr lang="en-US" sz="2500" dirty="0">
                <a:solidFill>
                  <a:srgbClr val="242021"/>
                </a:solidFill>
              </a:rPr>
              <a:t>M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ai wants to donate food to street children because this helps feed them. Lan wants to join clean-up activities because these activities make our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 cleaner …</a:t>
            </a:r>
            <a:r>
              <a:rPr lang="en-US" sz="25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5" t="14412" r="7143" b="17345"/>
          <a:stretch/>
        </p:blipFill>
        <p:spPr>
          <a:xfrm rot="21339857">
            <a:off x="8240348" y="3864664"/>
            <a:ext cx="3586866" cy="2392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43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42952" y="1079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59117" y="1069276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28046" y="11719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280831" y="1069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348" y="2304357"/>
            <a:ext cx="7801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err="1">
                <a:solidFill>
                  <a:srgbClr val="0033CC"/>
                </a:solidFill>
                <a:latin typeface=".VnArial Narrow" pitchFamily="34" charset="0"/>
              </a:rPr>
              <a:t>Nga</a:t>
            </a:r>
            <a:r>
              <a:rPr lang="en-GB" sz="3200" dirty="0">
                <a:solidFill>
                  <a:srgbClr val="0033CC"/>
                </a:solidFill>
                <a:latin typeface=".VnArial Narrow" pitchFamily="34" charset="0"/>
              </a:rPr>
              <a:t> wants to donate food to street children and teach them English because this helps feed them and helps them have a better future.</a:t>
            </a:r>
          </a:p>
          <a:p>
            <a:pPr>
              <a:lnSpc>
                <a:spcPct val="150000"/>
              </a:lnSpc>
            </a:pPr>
            <a:endParaRPr lang="en-GB" sz="3200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956" t="33467" r="55927" b="6964"/>
          <a:stretch/>
        </p:blipFill>
        <p:spPr>
          <a:xfrm>
            <a:off x="8458200" y="986426"/>
            <a:ext cx="3454323" cy="25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6631" y="1382106"/>
            <a:ext cx="34220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884" y="13411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69" y="12385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7665"/>
            <a:ext cx="47338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4252711" y="1589977"/>
            <a:ext cx="71035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discuss and present the benefits of 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r>
              <a:rPr lang="en-US" sz="2800" dirty="0" smtClean="0">
                <a:latin typeface="Calibri (Body)"/>
              </a:rPr>
              <a:t>community </a:t>
            </a:r>
            <a:r>
              <a:rPr lang="en-US" sz="2800" dirty="0">
                <a:latin typeface="Calibri (Body)"/>
              </a:rPr>
              <a:t>activities</a:t>
            </a:r>
          </a:p>
        </p:txBody>
      </p:sp>
      <p:pic>
        <p:nvPicPr>
          <p:cNvPr id="11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5669" y="1843174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592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523600" y="2765314"/>
            <a:ext cx="7347116" cy="18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 smtClean="0">
                <a:latin typeface="Calibri" pitchFamily="34" charset="0"/>
              </a:rPr>
              <a:t>Redo all the exercises. 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 smtClean="0">
                <a:latin typeface="Calibri" pitchFamily="34" charset="0"/>
              </a:rPr>
              <a:t>Prepare SKILLS </a:t>
            </a:r>
            <a:r>
              <a:rPr lang="en-US" altLang="vi-VN" sz="4000" dirty="0">
                <a:latin typeface="Calibri" pitchFamily="34" charset="0"/>
              </a:rPr>
              <a:t>1</a:t>
            </a:r>
            <a:r>
              <a:rPr lang="en-US" altLang="vi-VN" sz="40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790335"/>
            <a:ext cx="3320593" cy="24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025" y="1828802"/>
            <a:ext cx="8874468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265471"/>
            <a:ext cx="5549900" cy="1544279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34352827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2" y="0"/>
            <a:ext cx="12192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8426" y="457632"/>
            <a:ext cx="2963151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32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4013" y="520932"/>
            <a:ext cx="4070555" cy="528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Alphabet game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Alphabet Games for Kids to Build Literacy Skills - Osmo Blog">
            <a:extLst>
              <a:ext uri="{FF2B5EF4-FFF2-40B4-BE49-F238E27FC236}">
                <a16:creationId xmlns:a16="http://schemas.microsoft.com/office/drawing/2014/main" xmlns="" id="{EA34F026-89C6-40A7-9712-184CE6FC9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7049" r="4422"/>
          <a:stretch/>
        </p:blipFill>
        <p:spPr bwMode="auto">
          <a:xfrm>
            <a:off x="2964427" y="1548582"/>
            <a:ext cx="5560141" cy="342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13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" y="10131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81530" y="2138017"/>
            <a:ext cx="1661265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A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0704" y="2138017"/>
            <a:ext cx="1661265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D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1305" y="2138017"/>
            <a:ext cx="1661265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P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22067" y="2138017"/>
            <a:ext cx="1661264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T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9304" y="3509987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0067" y="3509987"/>
            <a:ext cx="1661264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09079" y="3509987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99842" y="3509987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8559" y="4647085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49322" y="4647085"/>
            <a:ext cx="1661264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08334" y="4647085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99097" y="4647085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1083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70591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0603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21843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81530" y="3502082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49335" y="3510467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09031" y="3498123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99842" y="3521018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59477" y="4664212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9959" y="4664212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0560" y="4637568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499842" y="4634344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75096" y="84255"/>
            <a:ext cx="321525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.VnTifani Heavy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61D6996-5B52-45D2-BA88-F7503986A7E8}"/>
              </a:ext>
            </a:extLst>
          </p:cNvPr>
          <p:cNvSpPr txBox="1"/>
          <p:nvPr/>
        </p:nvSpPr>
        <p:spPr>
          <a:xfrm>
            <a:off x="6419835" y="95940"/>
            <a:ext cx="294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ALPHABET GAME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116" y="812877"/>
            <a:ext cx="502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sz="3200" b="1" dirty="0"/>
              <a:t>: He </a:t>
            </a:r>
            <a:r>
              <a:rPr lang="en-GB" sz="3200" b="1" dirty="0">
                <a:solidFill>
                  <a:srgbClr val="FF0000"/>
                </a:solidFill>
              </a:rPr>
              <a:t>asked</a:t>
            </a:r>
            <a:r>
              <a:rPr lang="en-GB" sz="3200" b="1" dirty="0"/>
              <a:t> me my name.</a:t>
            </a:r>
          </a:p>
        </p:txBody>
      </p:sp>
    </p:spTree>
    <p:extLst>
      <p:ext uri="{BB962C8B-B14F-4D97-AF65-F5344CB8AC3E}">
        <p14:creationId xmlns:p14="http://schemas.microsoft.com/office/powerpoint/2010/main" val="42346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2" y="0"/>
            <a:ext cx="12192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4: COMMUNICATION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378690"/>
            <a:ext cx="855823" cy="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915" y="370440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7149" y="406740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Montserrat Black" pitchFamily="2" charset="0"/>
              </a:rPr>
              <a:t>COMMUNITY SERVICE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0490" y="38175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5446" y="3503269"/>
            <a:ext cx="6381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Montserrat Black" pitchFamily="2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40804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aise in Public: 6 Ways to Take Employee Appreciation To The Next Level">
            <a:extLst>
              <a:ext uri="{FF2B5EF4-FFF2-40B4-BE49-F238E27FC236}">
                <a16:creationId xmlns:a16="http://schemas.microsoft.com/office/drawing/2014/main" xmlns="" id="{E1BEDBE8-804C-4CC8-B8A9-903CAD7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3" y="1971813"/>
            <a:ext cx="3287842" cy="263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5BE3F2-0E44-47E6-B3B1-2AAE9EFF1E80}"/>
              </a:ext>
            </a:extLst>
          </p:cNvPr>
          <p:cNvSpPr txBox="1"/>
          <p:nvPr/>
        </p:nvSpPr>
        <p:spPr>
          <a:xfrm>
            <a:off x="5813568" y="4454142"/>
            <a:ext cx="4909457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give compliments: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Sounds like great work!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Wonderful!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E6A1BB-B089-45E0-B7F6-42ADE9C7E05C}"/>
              </a:ext>
            </a:extLst>
          </p:cNvPr>
          <p:cNvSpPr txBox="1"/>
          <p:nvPr/>
        </p:nvSpPr>
        <p:spPr>
          <a:xfrm>
            <a:off x="989672" y="373833"/>
            <a:ext cx="103331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Lan and Mark. Pay attention to the highlighted parts.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F7B578F-F6CF-4B52-B31D-0FF280559CD2}"/>
              </a:ext>
            </a:extLst>
          </p:cNvPr>
          <p:cNvSpPr/>
          <p:nvPr/>
        </p:nvSpPr>
        <p:spPr>
          <a:xfrm>
            <a:off x="434281" y="4823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EEE428-0D43-41D0-B29E-355E25FB45C6}"/>
              </a:ext>
            </a:extLst>
          </p:cNvPr>
          <p:cNvSpPr txBox="1"/>
          <p:nvPr/>
        </p:nvSpPr>
        <p:spPr>
          <a:xfrm>
            <a:off x="3945557" y="1330419"/>
            <a:ext cx="7072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did you do to help your community last summer, Mark?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planted some trees in the schoolyard and picked up a lot of rubbish along the nearby roads.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dirty="0">
                <a:solidFill>
                  <a:srgbClr val="242021"/>
                </a:solidFill>
                <a:highlight>
                  <a:srgbClr val="FFFF00"/>
                </a:highlight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ounds like great work!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books and warm clothes for our friends in the mountainous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Wonderful!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3559B2-B238-401C-9F56-8632B36B7A1A}"/>
              </a:ext>
            </a:extLst>
          </p:cNvPr>
          <p:cNvSpPr txBox="1"/>
          <p:nvPr/>
        </p:nvSpPr>
        <p:spPr>
          <a:xfrm>
            <a:off x="487066" y="379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3185" y="179731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6000" y="4395609"/>
            <a:ext cx="4765288" cy="210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88" y="516282"/>
            <a:ext cx="106096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4976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3950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D5997A-AA85-4F75-B660-7510DF30B06E}"/>
              </a:ext>
            </a:extLst>
          </p:cNvPr>
          <p:cNvSpPr txBox="1"/>
          <p:nvPr/>
        </p:nvSpPr>
        <p:spPr>
          <a:xfrm>
            <a:off x="5059551" y="1514016"/>
            <a:ext cx="688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helped lonely elderly people.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om and his friends cleaned and decorated parts of their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neighbourhood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51401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9461" y="324558"/>
            <a:ext cx="664442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9825" y="30591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610" y="2032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917290"/>
            <a:ext cx="3389428" cy="32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99" t="1158" r="8327" b="4633"/>
          <a:stretch/>
        </p:blipFill>
        <p:spPr>
          <a:xfrm>
            <a:off x="8656510" y="305919"/>
            <a:ext cx="2800939" cy="2182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6949" y="2698810"/>
            <a:ext cx="7492229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Mi: What did you do to help your community last summer, Tom?</a:t>
            </a:r>
          </a:p>
          <a:p>
            <a:pPr>
              <a:lnSpc>
                <a:spcPct val="150000"/>
              </a:lnSpc>
            </a:pPr>
            <a:r>
              <a:rPr lang="vi-VN" sz="2400" dirty="0" smtClean="0"/>
              <a:t>Tom</a:t>
            </a:r>
            <a:r>
              <a:rPr lang="vi-VN" sz="2400" dirty="0"/>
              <a:t>: My friends and I cleaned and decorated parts of our neighbourhood</a:t>
            </a:r>
            <a:r>
              <a:rPr lang="vi-VN" sz="2400" dirty="0" smtClean="0"/>
              <a:t>.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 smtClean="0"/>
              <a:t> </a:t>
            </a:r>
            <a:r>
              <a:rPr lang="vi-VN" sz="2400" dirty="0"/>
              <a:t>Mi: Sounds like great work! I helped lonely elderly people in the area</a:t>
            </a:r>
            <a:r>
              <a:rPr lang="vi-VN" sz="2400" dirty="0" smtClean="0"/>
              <a:t>.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 smtClean="0"/>
              <a:t>Tom</a:t>
            </a:r>
            <a:r>
              <a:rPr lang="vi-VN" sz="2400" dirty="0"/>
              <a:t>: Wonderful</a:t>
            </a:r>
            <a:r>
              <a:rPr lang="vi-VN" sz="2400" dirty="0" smtClean="0"/>
              <a:t>!</a:t>
            </a:r>
            <a:endParaRPr lang="vi-V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9" y="817001"/>
            <a:ext cx="2698955" cy="186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82" b="2841"/>
          <a:stretch/>
        </p:blipFill>
        <p:spPr>
          <a:xfrm>
            <a:off x="1165122" y="1725196"/>
            <a:ext cx="9940413" cy="5177049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53872" y="97186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06657" y="8692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36835" y="854478"/>
            <a:ext cx="106046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   Read the poster about the volunteer activities for teenagers at </a:t>
            </a:r>
            <a:r>
              <a:rPr lang="en-US" sz="2400" b="1" i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Lending Hand.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" y="0"/>
            <a:ext cx="12155422" cy="912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69736" y="198479"/>
            <a:ext cx="82301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welcome-to-lending-handhere-ar165699565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5617" y="151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54405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F82D78-4000-4BD9-8FCD-43C81402C18D}"/>
              </a:ext>
            </a:extLst>
          </p:cNvPr>
          <p:cNvSpPr txBox="1"/>
          <p:nvPr/>
        </p:nvSpPr>
        <p:spPr>
          <a:xfrm>
            <a:off x="386120" y="2385767"/>
            <a:ext cx="67512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B. making the </a:t>
            </a:r>
            <a:r>
              <a:rPr lang="en-US" sz="2400" dirty="0" err="1"/>
              <a:t>neighbourhood</a:t>
            </a:r>
            <a:r>
              <a:rPr lang="en-US" sz="2400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E. making the </a:t>
            </a:r>
            <a:r>
              <a:rPr lang="en-US" sz="2400" dirty="0" err="1"/>
              <a:t>neighbourhood</a:t>
            </a:r>
            <a:r>
              <a:rPr lang="en-US" sz="2400" dirty="0"/>
              <a:t> cleaner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5ABB52-6491-4FB2-92D4-0D25401B98B4}"/>
              </a:ext>
            </a:extLst>
          </p:cNvPr>
          <p:cNvSpPr txBox="1"/>
          <p:nvPr/>
        </p:nvSpPr>
        <p:spPr>
          <a:xfrm>
            <a:off x="698758" y="3487983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DD49D0-9319-4F51-9641-F21B877186D6}"/>
              </a:ext>
            </a:extLst>
          </p:cNvPr>
          <p:cNvSpPr txBox="1"/>
          <p:nvPr/>
        </p:nvSpPr>
        <p:spPr>
          <a:xfrm>
            <a:off x="698758" y="5133104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CAC7EF-E1B5-4662-A065-B76CB498E9BD}"/>
              </a:ext>
            </a:extLst>
          </p:cNvPr>
          <p:cNvSpPr txBox="1"/>
          <p:nvPr/>
        </p:nvSpPr>
        <p:spPr>
          <a:xfrm>
            <a:off x="698758" y="4046180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1E5A4F-DBC2-4277-A5B8-908244F58A12}"/>
              </a:ext>
            </a:extLst>
          </p:cNvPr>
          <p:cNvSpPr txBox="1"/>
          <p:nvPr/>
        </p:nvSpPr>
        <p:spPr>
          <a:xfrm>
            <a:off x="698758" y="4604377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5359E9-BCD0-4E9E-BEA1-5E7482E34F76}"/>
              </a:ext>
            </a:extLst>
          </p:cNvPr>
          <p:cNvSpPr txBox="1"/>
          <p:nvPr/>
        </p:nvSpPr>
        <p:spPr>
          <a:xfrm>
            <a:off x="698757" y="2947275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91742" y="1138422"/>
            <a:ext cx="656770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project number (1 – 3) next to its benefit (A – E)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60671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13456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70410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3282</TotalTime>
  <Words>415</Words>
  <Application>Microsoft Office PowerPoint</Application>
  <PresentationFormat>Custom</PresentationFormat>
  <Paragraphs>102</Paragraphs>
  <Slides>15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213</cp:revision>
  <dcterms:created xsi:type="dcterms:W3CDTF">2020-12-09T02:04:09Z</dcterms:created>
  <dcterms:modified xsi:type="dcterms:W3CDTF">2022-08-24T14:39:20Z</dcterms:modified>
</cp:coreProperties>
</file>