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44" r:id="rId2"/>
    <p:sldId id="345" r:id="rId3"/>
    <p:sldId id="346" r:id="rId4"/>
    <p:sldId id="347" r:id="rId5"/>
    <p:sldId id="348" r:id="rId6"/>
    <p:sldId id="362" r:id="rId7"/>
    <p:sldId id="357" r:id="rId8"/>
    <p:sldId id="359" r:id="rId9"/>
    <p:sldId id="360" r:id="rId10"/>
    <p:sldId id="358" r:id="rId11"/>
    <p:sldId id="361" r:id="rId12"/>
    <p:sldId id="351" r:id="rId13"/>
    <p:sldId id="354" r:id="rId14"/>
    <p:sldId id="355" r:id="rId15"/>
    <p:sldId id="353" r:id="rId16"/>
    <p:sldId id="365" r:id="rId17"/>
    <p:sldId id="314" r:id="rId18"/>
    <p:sldId id="363" r:id="rId19"/>
    <p:sldId id="3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=""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F9801"/>
    <a:srgbClr val="F7941E"/>
    <a:srgbClr val="FFDAAB"/>
    <a:srgbClr val="CBEAF0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1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1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NULL" TargetMode="Externa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NULL" TargetMode="Externa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NULL" TargetMode="Externa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NULL" TargetMode="Externa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NULL" TargetMode="Externa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16283" y="34338"/>
            <a:ext cx="6840807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Song </a:t>
            </a:r>
            <a:r>
              <a:rPr lang="en-GB" sz="3200" b="1" dirty="0" err="1" smtClean="0">
                <a:solidFill>
                  <a:srgbClr val="005AAB"/>
                </a:solidFill>
                <a:latin typeface="VNI-Ariston" pitchFamily="2" charset="0"/>
              </a:rPr>
              <a:t>Ve</a:t>
            </a:r>
            <a:r>
              <a:rPr lang="en-GB" sz="3200" b="1" smtClean="0">
                <a:solidFill>
                  <a:srgbClr val="005AAB"/>
                </a:solidFill>
                <a:latin typeface="VNI-Ariston" pitchFamily="2" charset="0"/>
              </a:rPr>
              <a:t> secondary </a:t>
            </a:r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school.</a:t>
            </a:r>
            <a:endParaRPr lang="en-US" sz="3200" b="1" dirty="0">
              <a:solidFill>
                <a:srgbClr val="005AAB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6749" y="6319996"/>
            <a:ext cx="2890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FFFF00"/>
                </a:solidFill>
              </a:rPr>
              <a:t>Mrs Thu Ba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0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" y="17929"/>
            <a:ext cx="1214838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xmlns="" id="{21501217-C02E-4EB5-A550-B5A8FC278C5B}"/>
              </a:ext>
            </a:extLst>
          </p:cNvPr>
          <p:cNvSpPr/>
          <p:nvPr/>
        </p:nvSpPr>
        <p:spPr>
          <a:xfrm>
            <a:off x="1925270" y="455008"/>
            <a:ext cx="8873951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xmlns="" id="{B3C0FBCF-690C-4AD1-B426-EA44C48A395A}"/>
              </a:ext>
            </a:extLst>
          </p:cNvPr>
          <p:cNvSpPr/>
          <p:nvPr/>
        </p:nvSpPr>
        <p:spPr>
          <a:xfrm>
            <a:off x="2647603" y="5123175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xmlns="" id="{ABBC749F-9E48-4250-9AA2-DC3E1C8E7555}"/>
              </a:ext>
            </a:extLst>
          </p:cNvPr>
          <p:cNvSpPr/>
          <p:nvPr/>
        </p:nvSpPr>
        <p:spPr>
          <a:xfrm>
            <a:off x="2647603" y="3811185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xmlns="" id="{2A5ECF2F-A4D3-4920-B733-C5208692906D}"/>
              </a:ext>
            </a:extLst>
          </p:cNvPr>
          <p:cNvSpPr/>
          <p:nvPr/>
        </p:nvSpPr>
        <p:spPr>
          <a:xfrm>
            <a:off x="2565251" y="2507969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xmlns="" id="{F803C83A-E4B8-40AF-9030-E62B71477C05}"/>
              </a:ext>
            </a:extLst>
          </p:cNvPr>
          <p:cNvSpPr txBox="1"/>
          <p:nvPr/>
        </p:nvSpPr>
        <p:spPr>
          <a:xfrm>
            <a:off x="3209737" y="5266553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c.  </a:t>
            </a:r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make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xmlns="" id="{B6CB0B9D-2E77-4D08-9E59-5ADCFF4EFA55}"/>
              </a:ext>
            </a:extLst>
          </p:cNvPr>
          <p:cNvSpPr txBox="1"/>
          <p:nvPr/>
        </p:nvSpPr>
        <p:spPr>
          <a:xfrm>
            <a:off x="3209737" y="3969715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b.  </a:t>
            </a:r>
            <a:r>
              <a:rPr lang="en-US" sz="3200" b="1" noProof="0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 making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xmlns="" id="{C5BF58E0-BA96-4C8E-BD6F-31343ABF4934}"/>
              </a:ext>
            </a:extLst>
          </p:cNvPr>
          <p:cNvSpPr txBox="1"/>
          <p:nvPr/>
        </p:nvSpPr>
        <p:spPr>
          <a:xfrm>
            <a:off x="3141313" y="2615030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a.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made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xmlns="" id="{67654437-D6ED-4895-AD04-A2F764A3F5E5}"/>
              </a:ext>
            </a:extLst>
          </p:cNvPr>
          <p:cNvGrpSpPr/>
          <p:nvPr/>
        </p:nvGrpSpPr>
        <p:grpSpPr>
          <a:xfrm>
            <a:off x="321751" y="332005"/>
            <a:ext cx="152127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xmlns="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xmlns="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xmlns="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xmlns="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xmlns="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xmlns="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xmlns="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xmlns="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xmlns="" id="{FE1A25AC-E1B1-4A97-A3CC-612FC7188357}"/>
              </a:ext>
            </a:extLst>
          </p:cNvPr>
          <p:cNvGrpSpPr/>
          <p:nvPr/>
        </p:nvGrpSpPr>
        <p:grpSpPr>
          <a:xfrm>
            <a:off x="361646" y="354219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xmlns="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xmlns="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xmlns="" id="{12356E96-4AA6-4089-B0E1-57D8069AAB2A}"/>
              </a:ext>
            </a:extLst>
          </p:cNvPr>
          <p:cNvSpPr/>
          <p:nvPr/>
        </p:nvSpPr>
        <p:spPr>
          <a:xfrm>
            <a:off x="911565" y="33200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xmlns="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186450" y="2556432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xmlns="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164319" y="3888462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xmlns="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xmlns="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xmlns="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203236" y="5212303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104089" y="534039"/>
            <a:ext cx="8544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4</a:t>
            </a:r>
            <a:r>
              <a:rPr lang="en-GB" sz="3200" b="1" dirty="0" smtClean="0">
                <a:solidFill>
                  <a:srgbClr val="0033CC"/>
                </a:solidFill>
              </a:rPr>
              <a:t>.</a:t>
            </a:r>
            <a:r>
              <a:rPr lang="en-US" sz="3200" b="1" dirty="0">
                <a:solidFill>
                  <a:srgbClr val="242021"/>
                </a:solidFill>
              </a:rPr>
              <a:t> Our school club </a:t>
            </a:r>
            <a:r>
              <a:rPr lang="en-US" sz="3200" b="1" dirty="0">
                <a:solidFill>
                  <a:srgbClr val="949599"/>
                </a:solidFill>
              </a:rPr>
              <a:t>______ </a:t>
            </a:r>
            <a:r>
              <a:rPr lang="en-US" sz="3200" b="1" dirty="0">
                <a:solidFill>
                  <a:srgbClr val="242021"/>
                </a:solidFill>
              </a:rPr>
              <a:t>gloves for old people in nursing homes last winter.</a:t>
            </a:r>
            <a:br>
              <a:rPr lang="en-US" sz="3200" b="1" dirty="0">
                <a:solidFill>
                  <a:srgbClr val="242021"/>
                </a:solidFill>
              </a:rPr>
            </a:br>
            <a:r>
              <a:rPr lang="en-GB" sz="3200" b="1" dirty="0" smtClean="0">
                <a:solidFill>
                  <a:srgbClr val="0033CC"/>
                </a:solidFill>
              </a:rPr>
              <a:t> 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4" y="17929"/>
            <a:ext cx="1229658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xmlns="" id="{21501217-C02E-4EB5-A550-B5A8FC278C5B}"/>
              </a:ext>
            </a:extLst>
          </p:cNvPr>
          <p:cNvSpPr/>
          <p:nvPr/>
        </p:nvSpPr>
        <p:spPr>
          <a:xfrm>
            <a:off x="1925270" y="455008"/>
            <a:ext cx="8873951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xmlns="" id="{B3C0FBCF-690C-4AD1-B426-EA44C48A395A}"/>
              </a:ext>
            </a:extLst>
          </p:cNvPr>
          <p:cNvSpPr/>
          <p:nvPr/>
        </p:nvSpPr>
        <p:spPr>
          <a:xfrm>
            <a:off x="2830691" y="3668061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xmlns="" id="{ABBC749F-9E48-4250-9AA2-DC3E1C8E7555}"/>
              </a:ext>
            </a:extLst>
          </p:cNvPr>
          <p:cNvSpPr/>
          <p:nvPr/>
        </p:nvSpPr>
        <p:spPr>
          <a:xfrm>
            <a:off x="2830691" y="2356071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xmlns="" id="{2A5ECF2F-A4D3-4920-B733-C5208692906D}"/>
              </a:ext>
            </a:extLst>
          </p:cNvPr>
          <p:cNvSpPr/>
          <p:nvPr/>
        </p:nvSpPr>
        <p:spPr>
          <a:xfrm>
            <a:off x="2699542" y="5087753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xmlns="" id="{F803C83A-E4B8-40AF-9030-E62B71477C05}"/>
              </a:ext>
            </a:extLst>
          </p:cNvPr>
          <p:cNvSpPr txBox="1"/>
          <p:nvPr/>
        </p:nvSpPr>
        <p:spPr>
          <a:xfrm>
            <a:off x="3324401" y="3741271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reuse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xmlns="" id="{B6CB0B9D-2E77-4D08-9E59-5ADCFF4EFA55}"/>
              </a:ext>
            </a:extLst>
          </p:cNvPr>
          <p:cNvSpPr txBox="1"/>
          <p:nvPr/>
        </p:nvSpPr>
        <p:spPr>
          <a:xfrm>
            <a:off x="3392825" y="2446609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3200" b="1" dirty="0">
                <a:solidFill>
                  <a:srgbClr val="242021"/>
                </a:solidFill>
              </a:rPr>
              <a:t>are </a:t>
            </a:r>
            <a:r>
              <a:rPr lang="en-US" sz="3200" b="1" dirty="0" smtClean="0">
                <a:solidFill>
                  <a:srgbClr val="242021"/>
                </a:solidFill>
              </a:rPr>
              <a:t>reusing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xmlns="" id="{C5BF58E0-BA96-4C8E-BD6F-31343ABF4934}"/>
              </a:ext>
            </a:extLst>
          </p:cNvPr>
          <p:cNvSpPr txBox="1"/>
          <p:nvPr/>
        </p:nvSpPr>
        <p:spPr>
          <a:xfrm>
            <a:off x="3275604" y="5227030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.reused 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xmlns="" id="{67654437-D6ED-4895-AD04-A2F764A3F5E5}"/>
              </a:ext>
            </a:extLst>
          </p:cNvPr>
          <p:cNvGrpSpPr/>
          <p:nvPr/>
        </p:nvGrpSpPr>
        <p:grpSpPr>
          <a:xfrm>
            <a:off x="321751" y="332005"/>
            <a:ext cx="152127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xmlns="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xmlns="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xmlns="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xmlns="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xmlns="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xmlns="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xmlns="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xmlns="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xmlns="" id="{FE1A25AC-E1B1-4A97-A3CC-612FC7188357}"/>
              </a:ext>
            </a:extLst>
          </p:cNvPr>
          <p:cNvGrpSpPr/>
          <p:nvPr/>
        </p:nvGrpSpPr>
        <p:grpSpPr>
          <a:xfrm>
            <a:off x="361646" y="354219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xmlns="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xmlns="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xmlns="" id="{12356E96-4AA6-4089-B0E1-57D8069AAB2A}"/>
              </a:ext>
            </a:extLst>
          </p:cNvPr>
          <p:cNvSpPr/>
          <p:nvPr/>
        </p:nvSpPr>
        <p:spPr>
          <a:xfrm>
            <a:off x="911565" y="33200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xmlns="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320741" y="5136216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xmlns="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347407" y="2433348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xmlns="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xmlns="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xmlns="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386324" y="3757189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50026" y="525477"/>
            <a:ext cx="8736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26548"/>
                </a:solidFill>
              </a:rPr>
              <a:t> 5.</a:t>
            </a:r>
            <a:r>
              <a:rPr lang="en-US" sz="3200" b="1" dirty="0">
                <a:solidFill>
                  <a:srgbClr val="F26548"/>
                </a:solidFill>
              </a:rPr>
              <a:t> </a:t>
            </a:r>
            <a:r>
              <a:rPr lang="en-US" sz="3200" b="1" dirty="0" smtClean="0">
                <a:solidFill>
                  <a:srgbClr val="F26548"/>
                </a:solidFill>
              </a:rPr>
              <a:t> </a:t>
            </a:r>
            <a:r>
              <a:rPr lang="en-US" sz="3200" b="1" dirty="0">
                <a:solidFill>
                  <a:srgbClr val="242021"/>
                </a:solidFill>
              </a:rPr>
              <a:t>We </a:t>
            </a:r>
            <a:r>
              <a:rPr lang="en-US" sz="3200" b="1" dirty="0">
                <a:solidFill>
                  <a:srgbClr val="949599"/>
                </a:solidFill>
              </a:rPr>
              <a:t>______ </a:t>
            </a:r>
            <a:r>
              <a:rPr lang="en-US" sz="3200" b="1" dirty="0">
                <a:solidFill>
                  <a:srgbClr val="242021"/>
                </a:solidFill>
              </a:rPr>
              <a:t>bottles to help the environment last month.</a:t>
            </a:r>
            <a:r>
              <a:rPr lang="en-US" sz="3200" b="1" dirty="0" smtClean="0">
                <a:solidFill>
                  <a:srgbClr val="F26548"/>
                </a:solidFill>
              </a:rPr>
              <a:t> 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079" y="837509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1" y="0"/>
            <a:ext cx="12568800" cy="68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753" y="410412"/>
            <a:ext cx="1049197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the the past simple form of the given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verbs.</a:t>
            </a:r>
            <a:endParaRPr lang="en-US" sz="2800" b="1" i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04946" y="3694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7731" y="2668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CC6649-A4B9-4DE0-953C-0592BE8F8EAE}"/>
              </a:ext>
            </a:extLst>
          </p:cNvPr>
          <p:cNvSpPr txBox="1"/>
          <p:nvPr/>
        </p:nvSpPr>
        <p:spPr>
          <a:xfrm>
            <a:off x="591441" y="1333319"/>
            <a:ext cx="1178750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b="0" i="1" dirty="0">
                <a:solidFill>
                  <a:srgbClr val="242021"/>
                </a:solidFill>
                <a:effectLst/>
              </a:rPr>
              <a:t>Care for Animals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(take) </a:t>
            </a:r>
            <a:r>
              <a:rPr lang="en-US" sz="2500" dirty="0" smtClean="0">
                <a:solidFill>
                  <a:srgbClr val="949599"/>
                </a:solidFill>
              </a:rPr>
              <a:t>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care of thousands of homeless dogs </a:t>
            </a:r>
            <a:r>
              <a:rPr lang="en-US" sz="2500" b="0" i="0" dirty="0" smtClean="0">
                <a:solidFill>
                  <a:srgbClr val="242021"/>
                </a:solidFill>
                <a:effectLst/>
              </a:rPr>
              <a:t>and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cats last year.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teenagers (join)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1" dirty="0">
                <a:solidFill>
                  <a:srgbClr val="242021"/>
                </a:solidFill>
                <a:effectLst/>
              </a:rPr>
              <a:t>Lending Hand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in 2015?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We (help)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elderly in a village last summer.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dirty="0">
                <a:solidFill>
                  <a:srgbClr val="242021"/>
                </a:solidFill>
              </a:rPr>
              <a:t>L</a:t>
            </a:r>
            <a:r>
              <a:rPr lang="en-US" sz="2500" b="0" i="0" dirty="0" smtClean="0">
                <a:solidFill>
                  <a:srgbClr val="242021"/>
                </a:solidFill>
                <a:effectLst/>
              </a:rPr>
              <a:t>ast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year, we (send)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textbooks to help children in a rural village.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om (volunteer) </a:t>
            </a:r>
            <a:r>
              <a:rPr lang="en-US" sz="2500" dirty="0" smtClean="0">
                <a:solidFill>
                  <a:srgbClr val="949599"/>
                </a:solidFill>
              </a:rPr>
              <a:t>______________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to teach English in our village last winter.</a:t>
            </a:r>
            <a:r>
              <a:rPr lang="en-US" sz="25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0E62B7-3CC5-4F73-A43E-8BB79CE7AE21}"/>
              </a:ext>
            </a:extLst>
          </p:cNvPr>
          <p:cNvSpPr txBox="1"/>
          <p:nvPr/>
        </p:nvSpPr>
        <p:spPr>
          <a:xfrm>
            <a:off x="4153139" y="1330335"/>
            <a:ext cx="891526" cy="7804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solidFill>
                  <a:srgbClr val="FF0000"/>
                </a:solidFill>
                <a:latin typeface="+mn-lt"/>
              </a:rPr>
              <a:t>took </a:t>
            </a:r>
            <a:endParaRPr lang="en-US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2235D75-C331-43D0-B81C-F29832D145DC}"/>
              </a:ext>
            </a:extLst>
          </p:cNvPr>
          <p:cNvSpPr txBox="1"/>
          <p:nvPr/>
        </p:nvSpPr>
        <p:spPr>
          <a:xfrm>
            <a:off x="5330046" y="2058184"/>
            <a:ext cx="785793" cy="7804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solidFill>
                  <a:srgbClr val="FF0000"/>
                </a:solidFill>
                <a:latin typeface="+mn-lt"/>
              </a:rPr>
              <a:t>join </a:t>
            </a:r>
            <a:endParaRPr lang="en-US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93BBC23-4FC2-43A8-B9C2-C3FE1584E619}"/>
              </a:ext>
            </a:extLst>
          </p:cNvPr>
          <p:cNvSpPr txBox="1"/>
          <p:nvPr/>
        </p:nvSpPr>
        <p:spPr>
          <a:xfrm>
            <a:off x="2552723" y="2819657"/>
            <a:ext cx="1217000" cy="7804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solidFill>
                  <a:srgbClr val="FF0000"/>
                </a:solidFill>
                <a:latin typeface="+mn-lt"/>
              </a:rPr>
              <a:t>helped </a:t>
            </a:r>
            <a:endParaRPr lang="en-US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76F1AFE-5DC3-4CF6-9159-449588EEAD4E}"/>
              </a:ext>
            </a:extLst>
          </p:cNvPr>
          <p:cNvSpPr txBox="1"/>
          <p:nvPr/>
        </p:nvSpPr>
        <p:spPr>
          <a:xfrm>
            <a:off x="1536052" y="2075808"/>
            <a:ext cx="731290" cy="7804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solidFill>
                  <a:srgbClr val="FF0000"/>
                </a:solidFill>
                <a:latin typeface="+mn-lt"/>
              </a:rPr>
              <a:t>Did </a:t>
            </a:r>
            <a:endParaRPr lang="en-US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22BF53A-15A7-4E22-896C-CB086C69F61B}"/>
              </a:ext>
            </a:extLst>
          </p:cNvPr>
          <p:cNvSpPr txBox="1"/>
          <p:nvPr/>
        </p:nvSpPr>
        <p:spPr>
          <a:xfrm>
            <a:off x="3953461" y="3597504"/>
            <a:ext cx="853247" cy="7804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solidFill>
                  <a:srgbClr val="FF0000"/>
                </a:solidFill>
                <a:latin typeface="+mn-lt"/>
              </a:rPr>
              <a:t>sent </a:t>
            </a:r>
            <a:endParaRPr lang="en-US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B50CF51-6C2E-414E-9D02-FA9AFB2F6EE6}"/>
              </a:ext>
            </a:extLst>
          </p:cNvPr>
          <p:cNvSpPr txBox="1"/>
          <p:nvPr/>
        </p:nvSpPr>
        <p:spPr>
          <a:xfrm>
            <a:off x="3219774" y="4375351"/>
            <a:ext cx="1866729" cy="7804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solidFill>
                  <a:srgbClr val="FF0000"/>
                </a:solidFill>
                <a:latin typeface="+mn-lt"/>
              </a:rPr>
              <a:t>volunteered</a:t>
            </a:r>
            <a:endParaRPr lang="en-US" sz="2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70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24" y="188472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681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1" y="0"/>
            <a:ext cx="12568800" cy="68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0649" y="162275"/>
            <a:ext cx="1113139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forms of the verbs from the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18043" y="12126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043" y="179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988E71-8C0A-4F84-94AA-A45CABA67C2F}"/>
              </a:ext>
            </a:extLst>
          </p:cNvPr>
          <p:cNvSpPr txBox="1"/>
          <p:nvPr/>
        </p:nvSpPr>
        <p:spPr>
          <a:xfrm>
            <a:off x="1269346" y="1427446"/>
            <a:ext cx="11177187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i="0" dirty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2500" dirty="0" smtClean="0">
                <a:solidFill>
                  <a:srgbClr val="242021"/>
                </a:solidFill>
              </a:rPr>
              <a:t>T</a:t>
            </a:r>
            <a:r>
              <a:rPr lang="en-US" sz="2500" b="0" i="0" dirty="0" smtClean="0">
                <a:solidFill>
                  <a:srgbClr val="242021"/>
                </a:solidFill>
                <a:effectLst/>
              </a:rPr>
              <a:t>he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club members </a:t>
            </a:r>
            <a:r>
              <a:rPr lang="en-US" sz="2500" dirty="0" smtClean="0">
                <a:solidFill>
                  <a:srgbClr val="949599"/>
                </a:solidFill>
              </a:rPr>
              <a:t>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food for patients every </a:t>
            </a:r>
            <a:r>
              <a:rPr lang="en-US" sz="2500" dirty="0">
                <a:solidFill>
                  <a:srgbClr val="242021"/>
                </a:solidFill>
              </a:rPr>
              <a:t>S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unday.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dirty="0">
                <a:solidFill>
                  <a:srgbClr val="949599"/>
                </a:solidFill>
              </a:rPr>
              <a:t>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you </a:t>
            </a:r>
            <a:r>
              <a:rPr lang="en-US" sz="2500" dirty="0" smtClean="0">
                <a:solidFill>
                  <a:srgbClr val="949599"/>
                </a:solidFill>
              </a:rPr>
              <a:t>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those trees in the playground last month?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dirty="0">
                <a:solidFill>
                  <a:srgbClr val="242021"/>
                </a:solidFill>
              </a:rPr>
              <a:t>N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ick and his friends </a:t>
            </a:r>
            <a:r>
              <a:rPr lang="en-US" sz="2500" dirty="0">
                <a:solidFill>
                  <a:srgbClr val="949599"/>
                </a:solidFill>
              </a:rPr>
              <a:t>_________________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rubbish</a:t>
            </a:r>
            <a:r>
              <a:rPr lang="en-US" sz="2500" dirty="0">
                <a:solidFill>
                  <a:srgbClr val="242021"/>
                </a:solidFill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on the beach now.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om </a:t>
            </a:r>
            <a:r>
              <a:rPr lang="en-US" sz="2500" dirty="0" smtClean="0">
                <a:solidFill>
                  <a:srgbClr val="949599"/>
                </a:solidFill>
              </a:rPr>
              <a:t>______________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plastic bottles, and now he has some nice vases.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We often </a:t>
            </a:r>
            <a:r>
              <a:rPr lang="en-US" sz="2500" dirty="0" smtClean="0">
                <a:solidFill>
                  <a:srgbClr val="949599"/>
                </a:solidFill>
              </a:rPr>
              <a:t>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books to old people in a nursing home.</a:t>
            </a:r>
            <a:r>
              <a:rPr lang="en-US" sz="2500" dirty="0"/>
              <a:t> </a:t>
            </a:r>
            <a:endParaRPr lang="en-US" sz="2500" dirty="0" smtClean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459259-4A77-401E-9BD2-B85400D116D9}"/>
              </a:ext>
            </a:extLst>
          </p:cNvPr>
          <p:cNvSpPr txBox="1"/>
          <p:nvPr/>
        </p:nvSpPr>
        <p:spPr>
          <a:xfrm>
            <a:off x="4495679" y="1678857"/>
            <a:ext cx="104007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cook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83BD31B-817A-4E62-86E9-81C071087B30}"/>
              </a:ext>
            </a:extLst>
          </p:cNvPr>
          <p:cNvSpPr txBox="1"/>
          <p:nvPr/>
        </p:nvSpPr>
        <p:spPr>
          <a:xfrm>
            <a:off x="3937123" y="2429754"/>
            <a:ext cx="132300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 smtClean="0">
                <a:solidFill>
                  <a:srgbClr val="FF0000"/>
                </a:solidFill>
              </a:rPr>
              <a:t>plant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E75C003-DE5E-4A12-B21F-FAA26BF2D824}"/>
              </a:ext>
            </a:extLst>
          </p:cNvPr>
          <p:cNvSpPr txBox="1"/>
          <p:nvPr/>
        </p:nvSpPr>
        <p:spPr>
          <a:xfrm>
            <a:off x="1782416" y="2475614"/>
            <a:ext cx="72020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Did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0B06FEE-BE19-4364-9831-DFE1357B892B}"/>
              </a:ext>
            </a:extLst>
          </p:cNvPr>
          <p:cNvSpPr txBox="1"/>
          <p:nvPr/>
        </p:nvSpPr>
        <p:spPr>
          <a:xfrm>
            <a:off x="4469041" y="3180038"/>
            <a:ext cx="2353529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are picking up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CA299F4-1F02-4485-B90C-F364FE6AFBD1}"/>
              </a:ext>
            </a:extLst>
          </p:cNvPr>
          <p:cNvSpPr txBox="1"/>
          <p:nvPr/>
        </p:nvSpPr>
        <p:spPr>
          <a:xfrm>
            <a:off x="2502466" y="3921606"/>
            <a:ext cx="16662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recycled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EF8A20-A440-4D48-A2A0-9A5E8A303B56}"/>
              </a:ext>
            </a:extLst>
          </p:cNvPr>
          <p:cNvSpPr txBox="1"/>
          <p:nvPr/>
        </p:nvSpPr>
        <p:spPr>
          <a:xfrm>
            <a:off x="3335572" y="4690462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read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6405" y="788595"/>
            <a:ext cx="1018957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/>
              <a:t>plant               </a:t>
            </a:r>
            <a:r>
              <a:rPr lang="en-GB" sz="2800" dirty="0" smtClean="0"/>
              <a:t>read                </a:t>
            </a:r>
            <a:r>
              <a:rPr lang="en-GB" sz="2800" dirty="0"/>
              <a:t>cook             </a:t>
            </a:r>
            <a:r>
              <a:rPr lang="en-GB" sz="2800" dirty="0" smtClean="0"/>
              <a:t>    recycle                      </a:t>
            </a:r>
            <a:r>
              <a:rPr lang="en-GB" sz="2800" dirty="0"/>
              <a:t>pick up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70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1" y="0"/>
            <a:ext cx="12568800" cy="68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1261" y="303122"/>
            <a:ext cx="6366179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complete sentences from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prompts.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54623" y="27333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7408" y="1706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9D70C45-2E01-4C97-9CE3-884BFC01720C}"/>
              </a:ext>
            </a:extLst>
          </p:cNvPr>
          <p:cNvSpPr txBox="1"/>
          <p:nvPr/>
        </p:nvSpPr>
        <p:spPr>
          <a:xfrm>
            <a:off x="1757229" y="795565"/>
            <a:ext cx="10484214" cy="485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last year / our club / donate / books / children in rural areas.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br>
              <a:rPr lang="en-US" sz="2400" b="0" i="0" dirty="0" smtClean="0">
                <a:solidFill>
                  <a:srgbClr val="949599"/>
                </a:solidFill>
                <a:effectLst/>
              </a:rPr>
            </a:br>
            <a:r>
              <a:rPr lang="en-US" sz="2400" b="1" i="0" dirty="0" smtClean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/ send / you thank-you cards / a week ago?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/ teach / two children in grade 2 / last summer.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i="0" dirty="0" smtClean="0">
                <a:effectLst/>
              </a:rPr>
              <a:t>L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ast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spring / we / help / the elderly / nursing home.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How / you / help / people / in flooded areas / last year?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72E09B5-470C-472E-9515-7DC35605BA85}"/>
              </a:ext>
            </a:extLst>
          </p:cNvPr>
          <p:cNvSpPr txBox="1"/>
          <p:nvPr/>
        </p:nvSpPr>
        <p:spPr>
          <a:xfrm>
            <a:off x="1757228" y="1292755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year, our club donated books to children in rural areas.</a:t>
            </a:r>
            <a:endParaRPr lang="en-US" sz="2800" b="1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F9C31E5-BB2B-4F8C-9A5B-3893609608F5}"/>
              </a:ext>
            </a:extLst>
          </p:cNvPr>
          <p:cNvSpPr txBox="1"/>
          <p:nvPr/>
        </p:nvSpPr>
        <p:spPr>
          <a:xfrm>
            <a:off x="1757228" y="2269005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48DA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Did c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hildren send you 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thank-you cards 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week 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ago?</a:t>
            </a:r>
            <a:endParaRPr lang="en-US" sz="2400" b="1" dirty="0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C86E914-A71C-428B-A40D-C5E072CABE23}"/>
              </a:ext>
            </a:extLst>
          </p:cNvPr>
          <p:cNvSpPr txBox="1"/>
          <p:nvPr/>
        </p:nvSpPr>
        <p:spPr>
          <a:xfrm>
            <a:off x="1757228" y="3206664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taught two children in grade 2 last summer.</a:t>
            </a:r>
            <a:endParaRPr lang="en-US" sz="2800" b="1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2C59FDE-1B27-4081-AA8C-F917E26D5435}"/>
              </a:ext>
            </a:extLst>
          </p:cNvPr>
          <p:cNvSpPr txBox="1"/>
          <p:nvPr/>
        </p:nvSpPr>
        <p:spPr>
          <a:xfrm>
            <a:off x="1757228" y="4124921"/>
            <a:ext cx="6979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 spring, we helped the elderly in a nursing home.</a:t>
            </a:r>
            <a:endParaRPr lang="en-US" sz="2400" b="1" dirty="0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CE0F1C5-C622-41F5-8DD8-E1F8EFCBD796}"/>
              </a:ext>
            </a:extLst>
          </p:cNvPr>
          <p:cNvSpPr txBox="1"/>
          <p:nvPr/>
        </p:nvSpPr>
        <p:spPr>
          <a:xfrm>
            <a:off x="1768379" y="5093848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48DA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did you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help the 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 in flooded areas last 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year?</a:t>
            </a:r>
            <a:endParaRPr lang="en-US" sz="24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943" y="1451336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1" y="0"/>
            <a:ext cx="12568800" cy="68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1908" y="829314"/>
            <a:ext cx="44514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Red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Cross in 2016 and 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2020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66517" y="78849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302" y="6858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8711" y="60185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2800" b="1" u="sng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ABDA11-34FF-4A61-B529-3013C3C52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3" y="1408492"/>
            <a:ext cx="5250455" cy="42263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AB4D8A-25F2-46D0-9E72-C1230B6635B3}"/>
              </a:ext>
            </a:extLst>
          </p:cNvPr>
          <p:cNvSpPr txBox="1"/>
          <p:nvPr/>
        </p:nvSpPr>
        <p:spPr>
          <a:xfrm>
            <a:off x="5973363" y="1904554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Tom: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’m from the </a:t>
            </a:r>
            <a:r>
              <a:rPr lang="en-US" sz="24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ed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Cross.</a:t>
            </a:r>
            <a:r>
              <a:rPr lang="en-US" sz="24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 worked on the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Help Lonely People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project in 2016.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Lan: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 What did you do?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Tom: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 We helped 200 lonely people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else?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Tom: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I also answered calls from lonely people and visited museums with them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7419" y="629529"/>
            <a:ext cx="5647046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Tom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</a:rPr>
              <a:t>is </a:t>
            </a:r>
            <a:r>
              <a:rPr lang="en-US" sz="2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from the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</a:rPr>
              <a:t>Red Cross. Look at the </a:t>
            </a:r>
            <a:r>
              <a:rPr lang="en-US" sz="2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fact sheet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</a:rPr>
              <a:t>and ask </a:t>
            </a:r>
            <a:r>
              <a:rPr lang="en-US" sz="2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Tom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</a:rPr>
              <a:t>about </a:t>
            </a:r>
            <a:r>
              <a:rPr lang="en-US" sz="26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his projects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</a:rPr>
              <a:t>in 2016 and 2020.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943" y="1451336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1" y="-26663"/>
            <a:ext cx="12568800" cy="68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1908" y="602505"/>
            <a:ext cx="44514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Red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Cross in 2016 and 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2020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66517" y="56168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302" y="4590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8711" y="0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2800" b="1" u="sng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ABDA11-34FF-4A61-B529-3013C3C52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34" y="1302472"/>
            <a:ext cx="5498776" cy="4552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AB4D8A-25F2-46D0-9E72-C1230B6635B3}"/>
              </a:ext>
            </a:extLst>
          </p:cNvPr>
          <p:cNvSpPr txBox="1"/>
          <p:nvPr/>
        </p:nvSpPr>
        <p:spPr>
          <a:xfrm>
            <a:off x="5986110" y="1152357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>
                <a:solidFill>
                  <a:srgbClr val="4494D0"/>
                </a:solidFill>
                <a:effectLst/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600" b="0" i="0" dirty="0">
                <a:solidFill>
                  <a:srgbClr val="4494D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600" b="0" i="0" dirty="0">
                <a:solidFill>
                  <a:srgbClr val="4494D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I’m from the Red Cross. I worked on the 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Support Ill People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project in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2020.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What did you do?</a:t>
            </a:r>
          </a:p>
          <a:p>
            <a:pPr>
              <a:lnSpc>
                <a:spcPct val="150000"/>
              </a:lnSpc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 I and my friends helped ill people at their homes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GB" sz="2600" dirty="0" smtClean="0">
                <a:latin typeface="Times New Roman" pitchFamily="18" charset="0"/>
                <a:cs typeface="Times New Roman" pitchFamily="18" charset="0"/>
              </a:rPr>
              <a:t>………………….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2133" y="13072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Tất tần tận kiến thức về thì quá khứ đơn trong tiếng Anh">
            <a:extLst>
              <a:ext uri="{FF2B5EF4-FFF2-40B4-BE49-F238E27FC236}">
                <a16:creationId xmlns="" xmlns:a16="http://schemas.microsoft.com/office/drawing/2014/main" id="{8DB3E3EF-4E77-4DD1-996F-82A8016D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31" y="2095916"/>
            <a:ext cx="6868337" cy="404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113"/>
            <a:ext cx="12192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6571" y="2556601"/>
            <a:ext cx="10578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- </a:t>
            </a:r>
            <a:r>
              <a:rPr lang="en-GB" sz="3600" b="1" dirty="0" smtClean="0"/>
              <a:t>   </a:t>
            </a:r>
            <a:r>
              <a:rPr lang="en-US" sz="3600" b="1" dirty="0" smtClean="0"/>
              <a:t>Complete </a:t>
            </a:r>
            <a:r>
              <a:rPr lang="en-US" sz="3600" b="1" dirty="0"/>
              <a:t>exercises in the Workbook</a:t>
            </a:r>
            <a:r>
              <a:rPr lang="en-US" sz="3600" b="1" dirty="0" smtClean="0"/>
              <a:t>.</a:t>
            </a:r>
            <a:r>
              <a:rPr lang="en-GB" sz="3600" b="1" dirty="0" smtClean="0"/>
              <a:t>    </a:t>
            </a:r>
            <a:endParaRPr lang="en-GB" sz="3600" b="1" dirty="0"/>
          </a:p>
          <a:p>
            <a:r>
              <a:rPr lang="en-GB" sz="3600" b="1" dirty="0"/>
              <a:t>- </a:t>
            </a:r>
            <a:r>
              <a:rPr lang="en-GB" sz="3600" b="1" dirty="0" smtClean="0"/>
              <a:t>   </a:t>
            </a:r>
            <a:r>
              <a:rPr lang="en-GB" sz="3600" b="1" dirty="0" smtClean="0"/>
              <a:t>Prepare lesson 4: Communication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032000" y="381002"/>
            <a:ext cx="79248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6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89" y="4067032"/>
            <a:ext cx="4583423" cy="261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0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232503">
            <a:off x="482533" y="2640278"/>
            <a:ext cx="6668287" cy="1690432"/>
          </a:xfrm>
          <a:prstGeom prst="rect">
            <a:avLst/>
          </a:prstGeom>
          <a:noFill/>
        </p:spPr>
        <p:txBody>
          <a:bodyPr wrap="square" lIns="89123" tIns="44562" rIns="89123" bIns="44562">
            <a:spAutoFit/>
          </a:bodyPr>
          <a:lstStyle/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Thank you!</a:t>
            </a:r>
          </a:p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792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2"/>
            <a:ext cx="2928244" cy="646319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>
              <a:defRPr/>
            </a:pP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* Warm 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up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: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2821453" y="2"/>
            <a:ext cx="4781003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US" sz="4400" b="1" dirty="0">
                <a:solidFill>
                  <a:srgbClr val="00A9A5"/>
                </a:solidFill>
              </a:rPr>
              <a:t>Game</a:t>
            </a:r>
            <a:r>
              <a:rPr lang="en-US" sz="4400" b="1" dirty="0" smtClean="0">
                <a:solidFill>
                  <a:srgbClr val="00A9A5"/>
                </a:solidFill>
              </a:rPr>
              <a:t>: </a:t>
            </a:r>
            <a:r>
              <a:rPr lang="en-US" sz="4400" b="1" dirty="0" err="1" smtClean="0">
                <a:solidFill>
                  <a:srgbClr val="7030A0"/>
                </a:solidFill>
              </a:rPr>
              <a:t>Pelmanism</a:t>
            </a:r>
            <a:endParaRPr lang="en-US" sz="44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936" y="1179442"/>
            <a:ext cx="2614011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WRITE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96168" y="1179442"/>
            <a:ext cx="2614011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LIVE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10302" y="1179442"/>
            <a:ext cx="2614011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6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PLAY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264651" y="1179442"/>
            <a:ext cx="2614010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GET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4300" y="2979667"/>
            <a:ext cx="2615999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GOT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68651" y="2979667"/>
            <a:ext cx="2614010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TOOK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180667" y="2979667"/>
            <a:ext cx="2615999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WROTE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235018" y="2979667"/>
            <a:ext cx="2615999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HAD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14300" y="4779892"/>
            <a:ext cx="2615999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HAVE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68651" y="4779892"/>
            <a:ext cx="2614010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6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PLAYED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80667" y="4779892"/>
            <a:ext cx="2615999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LIVED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235018" y="4779892"/>
            <a:ext cx="2615999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TAKE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43339" y="1179871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196016" y="1179871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209366" y="1165123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3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264352" y="1179871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4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43935" y="2971687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167675" y="2980072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80603" y="2967728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235018" y="2990623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15524" y="4796944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181419" y="4796944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210302" y="4770300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236011" y="4767076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1" y="0"/>
            <a:ext cx="12568800" cy="68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3: A CLOSER LOOK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15" y="7937"/>
            <a:ext cx="11411085" cy="1303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7150" y="229764"/>
            <a:ext cx="662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 descr="Tất tần tận kiến thức về thì quá khứ đơn trong tiếng Anh">
            <a:extLst>
              <a:ext uri="{FF2B5EF4-FFF2-40B4-BE49-F238E27FC236}">
                <a16:creationId xmlns="" xmlns:a16="http://schemas.microsoft.com/office/drawing/2014/main" id="{1D21CDA1-DDC1-4449-99D2-E227B879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668863"/>
            <a:ext cx="5638800" cy="332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8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1" y="0"/>
            <a:ext cx="12568800" cy="68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8928" y="103236"/>
            <a:ext cx="262486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2800" b="1" u="sng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GRAMMAR:</a:t>
            </a:r>
            <a:endParaRPr lang="en-US" sz="2800" b="1" u="sng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Past Simple Tense (Simple Past): Definition, Rules and Useful Examples •  7ESL | Simple past tense, English past tense, English grammar">
            <a:extLst>
              <a:ext uri="{FF2B5EF4-FFF2-40B4-BE49-F238E27FC236}">
                <a16:creationId xmlns="" xmlns:a16="http://schemas.microsoft.com/office/drawing/2014/main" id="{B294A89A-EB31-4940-83D9-CCF899FC2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48" y="973394"/>
            <a:ext cx="9466840" cy="5272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1" y="0"/>
            <a:ext cx="12568800" cy="68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8928" y="103236"/>
            <a:ext cx="262486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2800" b="1" u="sng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GRAMMAR:</a:t>
            </a:r>
            <a:endParaRPr lang="en-US" sz="2800" b="1" u="sng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0658" y="674167"/>
            <a:ext cx="113513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* </a:t>
            </a:r>
            <a:r>
              <a:rPr lang="en-US" sz="2400" b="1" dirty="0" err="1" smtClean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Cách</a:t>
            </a:r>
            <a:r>
              <a:rPr lang="en-US" sz="2400" b="1" dirty="0" smtClean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sử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dụng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thì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quá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khứ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đơn</a:t>
            </a:r>
            <a:endParaRPr lang="en-US" sz="2400" b="1" dirty="0">
              <a:solidFill>
                <a:srgbClr val="048DA4"/>
              </a:solidFill>
              <a:latin typeface="Cambria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diễn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tả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một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hành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đã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xảy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kết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thúc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quá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khứ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2400" b="1" i="1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Ví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dụ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sz="2400" b="1" i="1" dirty="0" smtClean="0">
                <a:latin typeface="Times New Roman"/>
                <a:ea typeface="Times New Roman"/>
              </a:rPr>
              <a:t>  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They went to the concert last night.</a:t>
            </a:r>
            <a:endParaRPr lang="en-US" sz="2400" b="1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* 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Dấu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hiệu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nhận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biết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thì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quá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khứ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đơn</a:t>
            </a:r>
            <a:endParaRPr lang="en-US" sz="2400" b="1" dirty="0">
              <a:solidFill>
                <a:srgbClr val="048DA4"/>
              </a:solidFill>
              <a:latin typeface="Cambria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trạng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từ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chỉ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gian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quá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khứ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:</a:t>
            </a:r>
            <a:endParaRPr lang="en-US" sz="2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- yesterday: 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hôm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qua </a:t>
            </a:r>
            <a:endParaRPr lang="en-US" sz="2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- last night/ last week/ last month/ last year: 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tối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qua/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tuần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trước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/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tháng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trước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/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năm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ngoái</a:t>
            </a:r>
            <a:endParaRPr lang="en-US" sz="2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- ago: 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đây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 (two hours 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ago, 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two weeks 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ago, …)</a:t>
            </a:r>
            <a:endParaRPr lang="en-US" sz="2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 when: 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khi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(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kể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en-US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70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19"/>
            <a:ext cx="12063175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8171" y="830641"/>
            <a:ext cx="752683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A, </a:t>
            </a:r>
            <a:r>
              <a:rPr lang="en-GB" sz="3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B, </a:t>
            </a:r>
            <a:r>
              <a:rPr lang="en-GB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C to complete each sentence.</a:t>
            </a:r>
            <a:endParaRPr lang="en-US" sz="3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6117" y="8144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247" y="168091"/>
            <a:ext cx="348025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u="sng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3332" y="9170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225" y="82797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19"/>
            <a:ext cx="12063175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xmlns="" id="{21501217-C02E-4EB5-A550-B5A8FC278C5B}"/>
              </a:ext>
            </a:extLst>
          </p:cNvPr>
          <p:cNvSpPr/>
          <p:nvPr/>
        </p:nvSpPr>
        <p:spPr>
          <a:xfrm>
            <a:off x="1770230" y="503949"/>
            <a:ext cx="8873951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xmlns="" id="{B3C0FBCF-690C-4AD1-B426-EA44C48A395A}"/>
              </a:ext>
            </a:extLst>
          </p:cNvPr>
          <p:cNvSpPr/>
          <p:nvPr/>
        </p:nvSpPr>
        <p:spPr>
          <a:xfrm>
            <a:off x="2509782" y="4667275"/>
            <a:ext cx="5122543" cy="113872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xmlns="" id="{ABBC749F-9E48-4250-9AA2-DC3E1C8E7555}"/>
              </a:ext>
            </a:extLst>
          </p:cNvPr>
          <p:cNvSpPr/>
          <p:nvPr/>
        </p:nvSpPr>
        <p:spPr>
          <a:xfrm>
            <a:off x="2397666" y="1974161"/>
            <a:ext cx="5122543" cy="113956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xmlns="" id="{2A5ECF2F-A4D3-4920-B733-C5208692906D}"/>
              </a:ext>
            </a:extLst>
          </p:cNvPr>
          <p:cNvSpPr/>
          <p:nvPr/>
        </p:nvSpPr>
        <p:spPr>
          <a:xfrm>
            <a:off x="2315316" y="3279765"/>
            <a:ext cx="5122543" cy="117938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xmlns="" id="{F803C83A-E4B8-40AF-9030-E62B71477C05}"/>
              </a:ext>
            </a:extLst>
          </p:cNvPr>
          <p:cNvSpPr txBox="1"/>
          <p:nvPr/>
        </p:nvSpPr>
        <p:spPr>
          <a:xfrm>
            <a:off x="3044832" y="4816551"/>
            <a:ext cx="4806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GB" sz="3200" b="1" noProof="0" dirty="0" smtClean="0"/>
              <a:t>grows</a:t>
            </a:r>
            <a:endParaRPr lang="en-GB" sz="3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xmlns="" id="{B6CB0B9D-2E77-4D08-9E59-5ADCFF4EFA55}"/>
              </a:ext>
            </a:extLst>
          </p:cNvPr>
          <p:cNvSpPr txBox="1"/>
          <p:nvPr/>
        </p:nvSpPr>
        <p:spPr>
          <a:xfrm>
            <a:off x="3071916" y="2193029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GB" sz="3200" b="1" dirty="0"/>
              <a:t>i</a:t>
            </a:r>
            <a:r>
              <a:rPr lang="en-GB" sz="3200" b="1" noProof="0" dirty="0" smtClean="0"/>
              <a:t>s growing</a:t>
            </a:r>
            <a:r>
              <a:rPr lang="en-GB" sz="3200" b="1" dirty="0"/>
              <a:t>  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xmlns="" id="{C5BF58E0-BA96-4C8E-BD6F-31343ABF4934}"/>
              </a:ext>
            </a:extLst>
          </p:cNvPr>
          <p:cNvSpPr txBox="1"/>
          <p:nvPr/>
        </p:nvSpPr>
        <p:spPr>
          <a:xfrm>
            <a:off x="3003493" y="3538450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GB" sz="3200" b="1" noProof="0" dirty="0" smtClean="0"/>
              <a:t>grew</a:t>
            </a:r>
            <a:r>
              <a:rPr lang="en-GB" sz="3200" b="1" dirty="0"/>
              <a:t>   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xmlns="" id="{67654437-D6ED-4895-AD04-A2F764A3F5E5}"/>
              </a:ext>
            </a:extLst>
          </p:cNvPr>
          <p:cNvGrpSpPr/>
          <p:nvPr/>
        </p:nvGrpSpPr>
        <p:grpSpPr>
          <a:xfrm>
            <a:off x="212912" y="380946"/>
            <a:ext cx="1521279" cy="1331216"/>
            <a:chOff x="3628809" y="1877210"/>
            <a:chExt cx="2998906" cy="2644350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xmlns="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xmlns="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xmlns="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xmlns="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xmlns="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xmlns="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xmlns="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xmlns="" id="{F66D67BD-0F04-4DC5-9FC1-E006029082EE}"/>
                </a:ext>
              </a:extLst>
            </p:cNvPr>
            <p:cNvSpPr/>
            <p:nvPr/>
          </p:nvSpPr>
          <p:spPr>
            <a:xfrm>
              <a:off x="5051063" y="3143132"/>
              <a:ext cx="933451" cy="115500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xmlns="" id="{FE1A25AC-E1B1-4A97-A3CC-612FC7188357}"/>
              </a:ext>
            </a:extLst>
          </p:cNvPr>
          <p:cNvGrpSpPr/>
          <p:nvPr/>
        </p:nvGrpSpPr>
        <p:grpSpPr>
          <a:xfrm>
            <a:off x="206606" y="403160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xmlns="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xmlns="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xmlns="" id="{12356E96-4AA6-4089-B0E1-57D8069AAB2A}"/>
              </a:ext>
            </a:extLst>
          </p:cNvPr>
          <p:cNvSpPr/>
          <p:nvPr/>
        </p:nvSpPr>
        <p:spPr>
          <a:xfrm>
            <a:off x="756525" y="380947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xmlns="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936515" y="3279765"/>
            <a:ext cx="883659" cy="1121710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xmlns="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6914382" y="1963158"/>
            <a:ext cx="851941" cy="1121710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xmlns="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xmlns="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xmlns="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065415" y="4667275"/>
            <a:ext cx="851941" cy="112171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39231" y="589166"/>
            <a:ext cx="85983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r>
              <a:rPr lang="en-US" sz="2800" b="1" i="1" dirty="0">
                <a:solidFill>
                  <a:srgbClr val="242021"/>
                </a:solidFill>
              </a:rPr>
              <a:t>Green School </a:t>
            </a:r>
            <a:r>
              <a:rPr lang="en-US" sz="2800" b="1" dirty="0">
                <a:solidFill>
                  <a:srgbClr val="949599"/>
                </a:solidFill>
              </a:rPr>
              <a:t>______ </a:t>
            </a:r>
            <a:r>
              <a:rPr lang="en-US" sz="2800" b="1" dirty="0">
                <a:solidFill>
                  <a:srgbClr val="242021"/>
                </a:solidFill>
              </a:rPr>
              <a:t>vegetables for an orphanage last spring.</a:t>
            </a:r>
            <a:br>
              <a:rPr lang="en-US" sz="2800" b="1" dirty="0">
                <a:solidFill>
                  <a:srgbClr val="242021"/>
                </a:solidFill>
              </a:rPr>
            </a:br>
            <a:endParaRPr lang="en-US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4" y="17929"/>
            <a:ext cx="1229658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xmlns="" id="{21501217-C02E-4EB5-A550-B5A8FC278C5B}"/>
              </a:ext>
            </a:extLst>
          </p:cNvPr>
          <p:cNvSpPr/>
          <p:nvPr/>
        </p:nvSpPr>
        <p:spPr>
          <a:xfrm>
            <a:off x="1925270" y="455008"/>
            <a:ext cx="8873951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xmlns="" id="{B3C0FBCF-690C-4AD1-B426-EA44C48A395A}"/>
              </a:ext>
            </a:extLst>
          </p:cNvPr>
          <p:cNvSpPr/>
          <p:nvPr/>
        </p:nvSpPr>
        <p:spPr>
          <a:xfrm>
            <a:off x="2830691" y="3668061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xmlns="" id="{ABBC749F-9E48-4250-9AA2-DC3E1C8E7555}"/>
              </a:ext>
            </a:extLst>
          </p:cNvPr>
          <p:cNvSpPr/>
          <p:nvPr/>
        </p:nvSpPr>
        <p:spPr>
          <a:xfrm>
            <a:off x="2830691" y="2356071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xmlns="" id="{2A5ECF2F-A4D3-4920-B733-C5208692906D}"/>
              </a:ext>
            </a:extLst>
          </p:cNvPr>
          <p:cNvSpPr/>
          <p:nvPr/>
        </p:nvSpPr>
        <p:spPr>
          <a:xfrm>
            <a:off x="2699542" y="5087753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xmlns="" id="{F803C83A-E4B8-40AF-9030-E62B71477C05}"/>
              </a:ext>
            </a:extLst>
          </p:cNvPr>
          <p:cNvSpPr txBox="1"/>
          <p:nvPr/>
        </p:nvSpPr>
        <p:spPr>
          <a:xfrm>
            <a:off x="3324401" y="3741271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 </a:t>
            </a:r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collect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xmlns="" id="{B6CB0B9D-2E77-4D08-9E59-5ADCFF4EFA55}"/>
              </a:ext>
            </a:extLst>
          </p:cNvPr>
          <p:cNvSpPr txBox="1"/>
          <p:nvPr/>
        </p:nvSpPr>
        <p:spPr>
          <a:xfrm>
            <a:off x="3392825" y="2446609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3200" b="1" dirty="0">
                <a:solidFill>
                  <a:srgbClr val="242021"/>
                </a:solidFill>
              </a:rPr>
              <a:t>are collecting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xmlns="" id="{C5BF58E0-BA96-4C8E-BD6F-31343ABF4934}"/>
              </a:ext>
            </a:extLst>
          </p:cNvPr>
          <p:cNvSpPr txBox="1"/>
          <p:nvPr/>
        </p:nvSpPr>
        <p:spPr>
          <a:xfrm>
            <a:off x="3275604" y="5138542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collected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xmlns="" id="{67654437-D6ED-4895-AD04-A2F764A3F5E5}"/>
              </a:ext>
            </a:extLst>
          </p:cNvPr>
          <p:cNvGrpSpPr/>
          <p:nvPr/>
        </p:nvGrpSpPr>
        <p:grpSpPr>
          <a:xfrm>
            <a:off x="321751" y="332005"/>
            <a:ext cx="152127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xmlns="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xmlns="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xmlns="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xmlns="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xmlns="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xmlns="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xmlns="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xmlns="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xmlns="" id="{FE1A25AC-E1B1-4A97-A3CC-612FC7188357}"/>
              </a:ext>
            </a:extLst>
          </p:cNvPr>
          <p:cNvGrpSpPr/>
          <p:nvPr/>
        </p:nvGrpSpPr>
        <p:grpSpPr>
          <a:xfrm>
            <a:off x="361646" y="354219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xmlns="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xmlns="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xmlns="" id="{12356E96-4AA6-4089-B0E1-57D8069AAB2A}"/>
              </a:ext>
            </a:extLst>
          </p:cNvPr>
          <p:cNvSpPr/>
          <p:nvPr/>
        </p:nvSpPr>
        <p:spPr>
          <a:xfrm>
            <a:off x="911565" y="33200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xmlns="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320741" y="5136216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xmlns="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347407" y="2433348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xmlns="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xmlns="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xmlns="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386324" y="3757189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50026" y="525477"/>
            <a:ext cx="8736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26548"/>
                </a:solidFill>
              </a:rPr>
              <a:t> </a:t>
            </a:r>
            <a:r>
              <a:rPr lang="en-US" sz="3200" b="1" dirty="0">
                <a:solidFill>
                  <a:srgbClr val="F26548"/>
                </a:solidFill>
              </a:rPr>
              <a:t>2. </a:t>
            </a:r>
            <a:r>
              <a:rPr lang="en-US" sz="3200" b="1" dirty="0">
                <a:solidFill>
                  <a:srgbClr val="242021"/>
                </a:solidFill>
              </a:rPr>
              <a:t>Children </a:t>
            </a:r>
            <a:r>
              <a:rPr lang="en-US" sz="3200" b="1" dirty="0">
                <a:solidFill>
                  <a:srgbClr val="949599"/>
                </a:solidFill>
              </a:rPr>
              <a:t>______ </a:t>
            </a:r>
            <a:r>
              <a:rPr lang="en-US" sz="3200" b="1" dirty="0">
                <a:solidFill>
                  <a:srgbClr val="242021"/>
                </a:solidFill>
              </a:rPr>
              <a:t>plastic bottles for recycling a month ago</a:t>
            </a:r>
            <a:r>
              <a:rPr lang="en-US" sz="3200" b="1" dirty="0" smtClean="0">
                <a:solidFill>
                  <a:srgbClr val="242021"/>
                </a:solidFill>
              </a:rPr>
              <a:t>.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6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0" y="0"/>
            <a:ext cx="1191569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xmlns="" id="{21501217-C02E-4EB5-A550-B5A8FC278C5B}"/>
              </a:ext>
            </a:extLst>
          </p:cNvPr>
          <p:cNvSpPr/>
          <p:nvPr/>
        </p:nvSpPr>
        <p:spPr>
          <a:xfrm>
            <a:off x="1925270" y="455008"/>
            <a:ext cx="8873951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xmlns="" id="{B3C0FBCF-690C-4AD1-B426-EA44C48A395A}"/>
              </a:ext>
            </a:extLst>
          </p:cNvPr>
          <p:cNvSpPr/>
          <p:nvPr/>
        </p:nvSpPr>
        <p:spPr>
          <a:xfrm>
            <a:off x="2647603" y="4855166"/>
            <a:ext cx="5122543" cy="1256623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xmlns="" id="{ABBC749F-9E48-4250-9AA2-DC3E1C8E7555}"/>
              </a:ext>
            </a:extLst>
          </p:cNvPr>
          <p:cNvSpPr/>
          <p:nvPr/>
        </p:nvSpPr>
        <p:spPr>
          <a:xfrm>
            <a:off x="2535487" y="2162900"/>
            <a:ext cx="5122543" cy="1256623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xmlns="" id="{2A5ECF2F-A4D3-4920-B733-C5208692906D}"/>
              </a:ext>
            </a:extLst>
          </p:cNvPr>
          <p:cNvSpPr/>
          <p:nvPr/>
        </p:nvSpPr>
        <p:spPr>
          <a:xfrm>
            <a:off x="2453137" y="3508321"/>
            <a:ext cx="5122543" cy="1256623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xmlns="" id="{F803C83A-E4B8-40AF-9030-E62B71477C05}"/>
              </a:ext>
            </a:extLst>
          </p:cNvPr>
          <p:cNvSpPr txBox="1"/>
          <p:nvPr/>
        </p:nvSpPr>
        <p:spPr>
          <a:xfrm>
            <a:off x="3151472" y="5266552"/>
            <a:ext cx="4806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teach </a:t>
            </a:r>
            <a:endParaRPr lang="en-GB" sz="3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xmlns="" id="{B6CB0B9D-2E77-4D08-9E59-5ADCFF4EFA55}"/>
              </a:ext>
            </a:extLst>
          </p:cNvPr>
          <p:cNvSpPr txBox="1"/>
          <p:nvPr/>
        </p:nvSpPr>
        <p:spPr>
          <a:xfrm>
            <a:off x="3209737" y="2498823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3200" b="1" dirty="0">
                <a:solidFill>
                  <a:srgbClr val="242021"/>
                </a:solidFill>
              </a:rPr>
              <a:t>are teaching </a:t>
            </a:r>
            <a:r>
              <a:rPr lang="en-GB" sz="3200" b="1" dirty="0"/>
              <a:t>  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xmlns="" id="{C5BF58E0-BA96-4C8E-BD6F-31343ABF4934}"/>
              </a:ext>
            </a:extLst>
          </p:cNvPr>
          <p:cNvSpPr txBox="1"/>
          <p:nvPr/>
        </p:nvSpPr>
        <p:spPr>
          <a:xfrm>
            <a:off x="3141314" y="3844244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GB" sz="3200" b="1" dirty="0" smtClean="0"/>
              <a:t>taught</a:t>
            </a:r>
            <a:r>
              <a:rPr lang="en-GB" sz="3200" b="1" dirty="0"/>
              <a:t>   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xmlns="" id="{67654437-D6ED-4895-AD04-A2F764A3F5E5}"/>
              </a:ext>
            </a:extLst>
          </p:cNvPr>
          <p:cNvGrpSpPr/>
          <p:nvPr/>
        </p:nvGrpSpPr>
        <p:grpSpPr>
          <a:xfrm>
            <a:off x="321751" y="332005"/>
            <a:ext cx="152127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xmlns="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xmlns="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xmlns="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xmlns="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xmlns="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xmlns="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xmlns="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xmlns="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xmlns="" id="{FE1A25AC-E1B1-4A97-A3CC-612FC7188357}"/>
              </a:ext>
            </a:extLst>
          </p:cNvPr>
          <p:cNvGrpSpPr/>
          <p:nvPr/>
        </p:nvGrpSpPr>
        <p:grpSpPr>
          <a:xfrm>
            <a:off x="361646" y="354219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xmlns="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xmlns="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xmlns="" id="{12356E96-4AA6-4089-B0E1-57D8069AAB2A}"/>
              </a:ext>
            </a:extLst>
          </p:cNvPr>
          <p:cNvSpPr/>
          <p:nvPr/>
        </p:nvSpPr>
        <p:spPr>
          <a:xfrm>
            <a:off x="911565" y="33200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xmlns="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074336" y="3585559"/>
            <a:ext cx="883659" cy="1121710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xmlns="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052203" y="2268952"/>
            <a:ext cx="851941" cy="1121710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xmlns="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xmlns="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xmlns="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203236" y="4973069"/>
            <a:ext cx="851941" cy="112171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94271" y="540225"/>
            <a:ext cx="8598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48"/>
                </a:solidFill>
              </a:rPr>
              <a:t> </a:t>
            </a:r>
            <a:r>
              <a:rPr lang="en-US" sz="2800" b="1" dirty="0">
                <a:solidFill>
                  <a:srgbClr val="F26548"/>
                </a:solidFill>
              </a:rPr>
              <a:t>3. </a:t>
            </a:r>
            <a:r>
              <a:rPr lang="en-US" sz="2800" b="1" dirty="0">
                <a:solidFill>
                  <a:srgbClr val="242021"/>
                </a:solidFill>
              </a:rPr>
              <a:t>We </a:t>
            </a:r>
            <a:r>
              <a:rPr lang="en-US" sz="2800" b="1" dirty="0">
                <a:solidFill>
                  <a:srgbClr val="949599"/>
                </a:solidFill>
              </a:rPr>
              <a:t>______ </a:t>
            </a:r>
            <a:r>
              <a:rPr lang="en-US" sz="2800" b="1" dirty="0">
                <a:solidFill>
                  <a:srgbClr val="242021"/>
                </a:solidFill>
              </a:rPr>
              <a:t>English to children in a primary school last summer</a:t>
            </a:r>
            <a:r>
              <a:rPr lang="en-US" sz="2800" b="1" dirty="0" smtClean="0">
                <a:solidFill>
                  <a:srgbClr val="242021"/>
                </a:solidFill>
              </a:rPr>
              <a:t>.</a:t>
            </a:r>
            <a:endParaRPr lang="en-US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3135</TotalTime>
  <Words>521</Words>
  <Application>Microsoft Office PowerPoint</Application>
  <PresentationFormat>Custom</PresentationFormat>
  <Paragraphs>143</Paragraphs>
  <Slides>19</Slides>
  <Notes>2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181</cp:revision>
  <dcterms:created xsi:type="dcterms:W3CDTF">2020-12-09T02:04:09Z</dcterms:created>
  <dcterms:modified xsi:type="dcterms:W3CDTF">2022-08-23T13:08:31Z</dcterms:modified>
</cp:coreProperties>
</file>