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80" r:id="rId2"/>
    <p:sldId id="256" r:id="rId3"/>
    <p:sldId id="375" r:id="rId4"/>
    <p:sldId id="355" r:id="rId5"/>
    <p:sldId id="315" r:id="rId6"/>
    <p:sldId id="281" r:id="rId7"/>
    <p:sldId id="357" r:id="rId8"/>
    <p:sldId id="283" r:id="rId9"/>
    <p:sldId id="335" r:id="rId10"/>
    <p:sldId id="336" r:id="rId11"/>
    <p:sldId id="389" r:id="rId12"/>
    <p:sldId id="382" r:id="rId13"/>
    <p:sldId id="384" r:id="rId14"/>
    <p:sldId id="386" r:id="rId15"/>
    <p:sldId id="387" r:id="rId16"/>
    <p:sldId id="388" r:id="rId17"/>
    <p:sldId id="379" r:id="rId18"/>
    <p:sldId id="390" r:id="rId19"/>
    <p:sldId id="337" r:id="rId20"/>
    <p:sldId id="358" r:id="rId21"/>
    <p:sldId id="359" r:id="rId22"/>
    <p:sldId id="360" r:id="rId23"/>
    <p:sldId id="361" r:id="rId24"/>
    <p:sldId id="362" r:id="rId25"/>
    <p:sldId id="369" r:id="rId26"/>
    <p:sldId id="313" r:id="rId27"/>
    <p:sldId id="340" r:id="rId28"/>
    <p:sldId id="372" r:id="rId29"/>
    <p:sldId id="341" r:id="rId30"/>
    <p:sldId id="365" r:id="rId31"/>
    <p:sldId id="314" r:id="rId32"/>
    <p:sldId id="330" r:id="rId33"/>
    <p:sldId id="376" r:id="rId34"/>
    <p:sldId id="3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0B2A5"/>
    <a:srgbClr val="0FB7BD"/>
    <a:srgbClr val="48C0B6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</a:t>
          </a:r>
          <a:r>
            <a:rPr lang="en-US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kern="1200" dirty="0" smtClean="0">
              <a:solidFill>
                <a:schemeClr val="bg1"/>
              </a:solidFill>
            </a:rPr>
            <a:t>/t/ ,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smtClean="0">
              <a:solidFill>
                <a:schemeClr val="bg1"/>
              </a:solidFill>
            </a:rPr>
            <a:t>/d/ , /</a:t>
          </a:r>
          <a:r>
            <a:rPr lang="en-US" sz="2800" b="1" kern="1200" dirty="0" err="1" smtClean="0">
              <a:solidFill>
                <a:schemeClr val="bg1"/>
              </a:solidFill>
            </a:rPr>
            <a:t>ɪd</a:t>
          </a:r>
          <a:r>
            <a:rPr lang="en-US" sz="2800" b="1" kern="1200" dirty="0" smtClean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</a:t>
          </a:r>
          <a:r>
            <a:rPr lang="en-US" dirty="0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22158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00A9A5"/>
              </a:solidFill>
            </a:rPr>
            <a:t>Vocabulary</a:t>
          </a:r>
        </a:p>
      </dsp:txBody>
      <dsp:txXfrm>
        <a:off x="4836" y="2022158"/>
        <a:ext cx="2473748" cy="534600"/>
      </dsp:txXfrm>
    </dsp:sp>
    <dsp:sp modelId="{2C4071AB-9767-40E1-A9A1-7E23A961AB97}">
      <dsp:nvSpPr>
        <dsp:cNvPr id="0" name=""/>
        <dsp:cNvSpPr/>
      </dsp:nvSpPr>
      <dsp:spPr>
        <a:xfrm>
          <a:off x="2478585" y="1997099"/>
          <a:ext cx="494749" cy="5847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17505"/>
          <a:ext cx="6728596" cy="94390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Use words related to </a:t>
          </a:r>
          <a:r>
            <a:rPr lang="en-US" sz="2700" kern="1200"/>
            <a:t>community </a:t>
          </a:r>
          <a:r>
            <a:rPr lang="en-US" sz="2700" kern="1200" smtClean="0"/>
            <a:t>activities </a:t>
          </a:r>
          <a:endParaRPr lang="en-US" sz="2700" kern="1200" dirty="0"/>
        </a:p>
      </dsp:txBody>
      <dsp:txXfrm>
        <a:off x="3171234" y="1817505"/>
        <a:ext cx="6728596" cy="943905"/>
      </dsp:txXfrm>
    </dsp:sp>
    <dsp:sp modelId="{B84E59AF-421C-458D-A572-11BCEA9DFE25}">
      <dsp:nvSpPr>
        <dsp:cNvPr id="0" name=""/>
        <dsp:cNvSpPr/>
      </dsp:nvSpPr>
      <dsp:spPr>
        <a:xfrm>
          <a:off x="4836" y="3074569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00A9A5"/>
              </a:solidFill>
            </a:rPr>
            <a:t>Pronunciation</a:t>
          </a:r>
        </a:p>
      </dsp:txBody>
      <dsp:txXfrm>
        <a:off x="4836" y="3074569"/>
        <a:ext cx="2473748" cy="534600"/>
      </dsp:txXfrm>
    </dsp:sp>
    <dsp:sp modelId="{8A51E734-E47B-4D61-A1B5-7BE99A7E9367}">
      <dsp:nvSpPr>
        <dsp:cNvPr id="0" name=""/>
        <dsp:cNvSpPr/>
      </dsp:nvSpPr>
      <dsp:spPr>
        <a:xfrm>
          <a:off x="2478585" y="3032803"/>
          <a:ext cx="494749" cy="6181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58611"/>
          <a:ext cx="6728596" cy="9665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bg1"/>
              </a:solidFill>
            </a:rPr>
            <a:t>/t/ ,</a:t>
          </a:r>
          <a:r>
            <a:rPr lang="en-US" sz="2800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smtClean="0">
              <a:solidFill>
                <a:schemeClr val="bg1"/>
              </a:solidFill>
            </a:rPr>
            <a:t>/d/ , /</a:t>
          </a:r>
          <a:r>
            <a:rPr lang="en-US" sz="2800" b="1" kern="1200" dirty="0" err="1" smtClean="0">
              <a:solidFill>
                <a:schemeClr val="bg1"/>
              </a:solidFill>
            </a:rPr>
            <a:t>ɪd</a:t>
          </a:r>
          <a:r>
            <a:rPr lang="en-US" sz="2800" b="1" kern="1200" dirty="0" smtClean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1234" y="2858611"/>
        <a:ext cx="6728596" cy="966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community </a:t>
          </a:r>
          <a:r>
            <a:rPr lang="en-US" sz="2800" kern="1200" dirty="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9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audio" Target="../media/audio2.wav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  <a:ln>
            <a:solidFill>
              <a:srgbClr val="00A9A5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13355" y="1524001"/>
            <a:ext cx="4626608" cy="4433888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FFC000"/>
            </a:solidFill>
            <a:round/>
            <a:headEnd/>
            <a:tailEnd/>
          </a:ln>
          <a:extLst/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6" name="Oval 3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333068" y="149450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" name="Oval 6">
            <a:hlinkClick r:id="rId6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905756" y="231124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8" name="Oval 8">
            <a:hlinkClick r:id="rId7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672347" y="3796143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9" name="_s3086">
            <a:hlinkClick r:id="rId8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268228" y="4950233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10" name="Oval 10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028429" y="403293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3</a:t>
            </a:r>
          </a:p>
        </p:txBody>
      </p:sp>
      <p:sp>
        <p:nvSpPr>
          <p:cNvPr id="11" name="Oval 11">
            <a:hlinkClick r:id="rId10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6924832" y="2325990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2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8421935" y="6105830"/>
            <a:ext cx="1253007" cy="56683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38734" y="2717802"/>
            <a:ext cx="1590241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000024" y="2735265"/>
            <a:ext cx="1828777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977377" y="3398581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932689" y="3398555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977377" y="344947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18" name="_s3086"/>
          <p:cNvSpPr>
            <a:spLocks noChangeArrowheads="1"/>
          </p:cNvSpPr>
          <p:nvPr/>
        </p:nvSpPr>
        <p:spPr bwMode="auto">
          <a:xfrm>
            <a:off x="977377" y="3340100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10110250" y="3340100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10177980" y="338296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1" name="_s3086"/>
          <p:cNvSpPr>
            <a:spLocks noChangeArrowheads="1"/>
          </p:cNvSpPr>
          <p:nvPr/>
        </p:nvSpPr>
        <p:spPr bwMode="auto">
          <a:xfrm>
            <a:off x="10184739" y="3354079"/>
            <a:ext cx="1002183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2" name="Oval 32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9984" y="341798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3" name="Oval 34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84739" y="3354080"/>
            <a:ext cx="1002183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4" name="Oval 35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77983" y="3382962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6658" y="250716"/>
            <a:ext cx="5368413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Lucky number Game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79084" y="2431961"/>
            <a:ext cx="11058010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800" b="1" dirty="0">
                <a:solidFill>
                  <a:srgbClr val="242021"/>
                </a:solidFill>
              </a:rPr>
              <a:t>S</a:t>
            </a:r>
            <a:r>
              <a:rPr lang="en-US" sz="2800" b="1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3282274" y="2683894"/>
            <a:ext cx="1618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5888" y="6046839"/>
            <a:ext cx="622074" cy="58157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083" y="2550817"/>
            <a:ext cx="10472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b="1" dirty="0">
                <a:solidFill>
                  <a:srgbClr val="242021"/>
                </a:solidFill>
              </a:rPr>
              <a:t>Children in our village exchange </a:t>
            </a:r>
            <a:r>
              <a:rPr lang="en-US" sz="2800" b="1" dirty="0" smtClean="0">
                <a:solidFill>
                  <a:srgbClr val="949599"/>
                </a:solidFill>
              </a:rPr>
              <a:t>_____________________  </a:t>
            </a:r>
            <a:r>
              <a:rPr lang="en-US" sz="2800" b="1" dirty="0" smtClean="0">
                <a:solidFill>
                  <a:srgbClr val="242021"/>
                </a:solidFill>
              </a:rPr>
              <a:t>school </a:t>
            </a:r>
            <a:r>
              <a:rPr lang="en-US" sz="2800" b="1" dirty="0">
                <a:solidFill>
                  <a:srgbClr val="242021"/>
                </a:solidFill>
              </a:rPr>
              <a:t>year.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841608" y="2520513"/>
            <a:ext cx="4094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used paper for </a:t>
            </a:r>
            <a:r>
              <a:rPr lang="en-US" sz="2800" b="1" dirty="0" smtClean="0">
                <a:solidFill>
                  <a:srgbClr val="FF0000"/>
                </a:solidFill>
              </a:rPr>
              <a:t>notebooks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9034157" y="6076335"/>
            <a:ext cx="611287" cy="582230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4" y="2619138"/>
            <a:ext cx="104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b="1" dirty="0">
                <a:solidFill>
                  <a:srgbClr val="242021"/>
                </a:solidFill>
              </a:rPr>
              <a:t>Tom and his friends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the plants in their </a:t>
            </a:r>
            <a:r>
              <a:rPr lang="en-US" sz="2800" b="1" dirty="0" err="1">
                <a:solidFill>
                  <a:srgbClr val="242021"/>
                </a:solidFill>
              </a:rPr>
              <a:t>neighbourhood</a:t>
            </a:r>
            <a:r>
              <a:rPr lang="en-US" sz="2800" b="1" dirty="0">
                <a:solidFill>
                  <a:srgbClr val="242021"/>
                </a:solidFill>
              </a:rPr>
              <a:t> every weekend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4252756" y="2805726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02738" y="6061587"/>
            <a:ext cx="654213" cy="53798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3" y="2459504"/>
            <a:ext cx="1004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b="1" dirty="0">
                <a:solidFill>
                  <a:srgbClr val="242021"/>
                </a:solidFill>
              </a:rPr>
              <a:t>We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old textbooks to children in rural areas.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866551" y="2426558"/>
            <a:ext cx="2253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96516" y="6150077"/>
            <a:ext cx="658395" cy="53732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600" y="2386384"/>
            <a:ext cx="9667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b="1" dirty="0">
                <a:solidFill>
                  <a:srgbClr val="242021"/>
                </a:solidFill>
              </a:rPr>
              <a:t>Minh and his friends often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small children in their village.</a:t>
            </a:r>
            <a:r>
              <a:rPr lang="en-US" sz="2800" b="1" dirty="0"/>
              <a:t> 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5446888" y="2543476"/>
            <a:ext cx="167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9040761" y="6135328"/>
            <a:ext cx="631755" cy="47833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315496"/>
            <a:ext cx="4949588" cy="332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9173497" y="6061587"/>
            <a:ext cx="643647" cy="566824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	    litter	        water        donate	            used </a:t>
            </a:r>
            <a:r>
              <a:rPr lang="en-US" sz="2400" b="1" dirty="0"/>
              <a:t>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751344" y="1961226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354508" y="2683398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3856850" y="3430089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748568" y="4169703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4722047" y="4897374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1858" y="35989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9920" y="3546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05" y="252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271707" y="136258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5. </a:t>
            </a:r>
            <a:r>
              <a:rPr lang="en-US" sz="2400" dirty="0"/>
              <a:t>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4345433" y="5020731"/>
            <a:ext cx="757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dirty="0" smtClean="0">
                <a:latin typeface="ChronicaPro-Medium"/>
              </a:rPr>
              <a:t>0. </a:t>
            </a:r>
            <a:r>
              <a:rPr lang="en-US" sz="2400" i="1" dirty="0" err="1" smtClean="0">
                <a:latin typeface="ChronicaPro-Medium"/>
              </a:rPr>
              <a:t>L</a:t>
            </a:r>
            <a:r>
              <a:rPr lang="en-US" sz="2400" b="0" i="1" dirty="0" err="1" smtClean="0">
                <a:solidFill>
                  <a:srgbClr val="242021"/>
                </a:solidFill>
                <a:effectLst/>
                <a:latin typeface="ChronicaPro-Book"/>
              </a:rPr>
              <a:t>an</a:t>
            </a:r>
            <a:r>
              <a:rPr lang="en-US" sz="2400" b="0" i="1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42" r="3097" b="1292"/>
          <a:stretch/>
        </p:blipFill>
        <p:spPr>
          <a:xfrm>
            <a:off x="6181421" y="959943"/>
            <a:ext cx="5852904" cy="3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33253"/>
              </p:ext>
            </p:extLst>
          </p:nvPr>
        </p:nvGraphicFramePr>
        <p:xfrm>
          <a:off x="1037647" y="130395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5045" y="4595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258" y="4431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43" y="340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660709-6751-4D9C-9C33-BA593BFD6E04}"/>
              </a:ext>
            </a:extLst>
          </p:cNvPr>
          <p:cNvSpPr txBox="1"/>
          <p:nvPr/>
        </p:nvSpPr>
        <p:spPr>
          <a:xfrm>
            <a:off x="6533335" y="16420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9CDCE4F-8F28-4A86-BBB4-54D6086F5BEF}"/>
              </a:ext>
            </a:extLst>
          </p:cNvPr>
          <p:cNvSpPr txBox="1"/>
          <p:nvPr/>
        </p:nvSpPr>
        <p:spPr>
          <a:xfrm>
            <a:off x="6359936" y="44595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367043" y="12740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8" t="5812" r="3765" b="4475"/>
          <a:stretch/>
        </p:blipFill>
        <p:spPr>
          <a:xfrm>
            <a:off x="7267836" y="16420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452337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6100" y="4136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85" y="311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274331-5F3C-4404-AD3F-F3FA131AE806}"/>
              </a:ext>
            </a:extLst>
          </p:cNvPr>
          <p:cNvSpPr txBox="1"/>
          <p:nvPr/>
        </p:nvSpPr>
        <p:spPr>
          <a:xfrm>
            <a:off x="6645177" y="1612587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730059-D819-4E46-B087-27B5A5A4E899}"/>
              </a:ext>
            </a:extLst>
          </p:cNvPr>
          <p:cNvSpPr txBox="1"/>
          <p:nvPr/>
        </p:nvSpPr>
        <p:spPr>
          <a:xfrm>
            <a:off x="6977754" y="4552583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They’re giving gifts to old </a:t>
            </a:r>
            <a:r>
              <a:rPr lang="en-US" sz="2400" b="1" dirty="0" smtClean="0">
                <a:solidFill>
                  <a:srgbClr val="FF0000"/>
                </a:solidFill>
              </a:rPr>
              <a:t>people.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65" r="9752" b="3443"/>
          <a:stretch/>
        </p:blipFill>
        <p:spPr>
          <a:xfrm>
            <a:off x="7411195" y="1631778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478885" y="1244593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62" y="1568342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354" y="385789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567" y="3694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52" y="2668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1C23C1-0F71-460D-9BA3-B975C0A69646}"/>
              </a:ext>
            </a:extLst>
          </p:cNvPr>
          <p:cNvSpPr txBox="1"/>
          <p:nvPr/>
        </p:nvSpPr>
        <p:spPr>
          <a:xfrm>
            <a:off x="6470644" y="156834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BA54D7-D6EE-473C-9FC4-958770742B42}"/>
              </a:ext>
            </a:extLst>
          </p:cNvPr>
          <p:cNvSpPr txBox="1"/>
          <p:nvPr/>
        </p:nvSpPr>
        <p:spPr>
          <a:xfrm>
            <a:off x="5411080" y="4616668"/>
            <a:ext cx="657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They are </a:t>
            </a:r>
            <a:r>
              <a:rPr lang="en-US" sz="2400" b="1" dirty="0">
                <a:solidFill>
                  <a:srgbClr val="FF0000"/>
                </a:solidFill>
              </a:rPr>
              <a:t>exchanging used paper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for </a:t>
            </a:r>
            <a:r>
              <a:rPr lang="en-US" sz="2400" b="1" dirty="0">
                <a:solidFill>
                  <a:srgbClr val="FF0000"/>
                </a:solidFill>
              </a:rPr>
              <a:t>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304352" y="1200348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1906639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577518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00D609-BB37-4D23-AB64-AE4821D82D5F}"/>
              </a:ext>
            </a:extLst>
          </p:cNvPr>
          <p:cNvSpPr txBox="1"/>
          <p:nvPr/>
        </p:nvSpPr>
        <p:spPr>
          <a:xfrm>
            <a:off x="6090961" y="1906639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E518F3-0511-49C4-A4C1-605D92062E01}"/>
              </a:ext>
            </a:extLst>
          </p:cNvPr>
          <p:cNvSpPr txBox="1"/>
          <p:nvPr/>
        </p:nvSpPr>
        <p:spPr>
          <a:xfrm>
            <a:off x="6218058" y="4436948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586574" y="1389847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7630" y="566367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6843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28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27D96B-7635-4B61-A13B-6AA093CDF443}"/>
              </a:ext>
            </a:extLst>
          </p:cNvPr>
          <p:cNvSpPr txBox="1"/>
          <p:nvPr/>
        </p:nvSpPr>
        <p:spPr>
          <a:xfrm>
            <a:off x="6655920" y="1760071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814D6C-CE70-4CF1-BF60-FD9EE8ED681E}"/>
              </a:ext>
            </a:extLst>
          </p:cNvPr>
          <p:cNvSpPr txBox="1"/>
          <p:nvPr/>
        </p:nvSpPr>
        <p:spPr>
          <a:xfrm>
            <a:off x="6964999" y="4688363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489628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338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=""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90" y="1076632"/>
            <a:ext cx="3530387" cy="49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=""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3" y="1487024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=""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41108"/>
            <a:ext cx="9525000" cy="53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275" y="92141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0393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9367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00" y="2007638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=""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9446" y="2543278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=""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0464" y="2986279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=""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98273" y="3429280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=""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98272" y="3925061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=""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0463" y="4368062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0137" y="1253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grate STEM into Community Activities">
            <a:extLst>
              <a:ext uri="{FF2B5EF4-FFF2-40B4-BE49-F238E27FC236}">
                <a16:creationId xmlns="" xmlns:a16="http://schemas.microsoft.com/office/drawing/2014/main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62" y="0"/>
            <a:ext cx="3782515" cy="25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247717" y="811552"/>
            <a:ext cx="6138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96195"/>
              </p:ext>
            </p:extLst>
          </p:nvPr>
        </p:nvGraphicFramePr>
        <p:xfrm>
          <a:off x="808834" y="1460090"/>
          <a:ext cx="5812513" cy="747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=""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=""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="" xmlns:a16="http://schemas.microsoft.com/office/drawing/2014/main" val="3495621926"/>
                    </a:ext>
                  </a:extLst>
                </a:gridCol>
              </a:tblGrid>
              <a:tr h="747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recycle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help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plant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94785"/>
              </p:ext>
            </p:extLst>
          </p:nvPr>
        </p:nvGraphicFramePr>
        <p:xfrm>
          <a:off x="801859" y="3406877"/>
          <a:ext cx="10598645" cy="192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594">
                  <a:extLst>
                    <a:ext uri="{9D8B030D-6E8A-4147-A177-3AD203B41FA5}">
                      <a16:colId xmlns="" xmlns:a16="http://schemas.microsoft.com/office/drawing/2014/main" val="2328449315"/>
                    </a:ext>
                  </a:extLst>
                </a:gridCol>
                <a:gridCol w="2650017">
                  <a:extLst>
                    <a:ext uri="{9D8B030D-6E8A-4147-A177-3AD203B41FA5}">
                      <a16:colId xmlns="" xmlns:a16="http://schemas.microsoft.com/office/drawing/2014/main" val="1232814332"/>
                    </a:ext>
                  </a:extLst>
                </a:gridCol>
                <a:gridCol w="2650017">
                  <a:extLst>
                    <a:ext uri="{9D8B030D-6E8A-4147-A177-3AD203B41FA5}">
                      <a16:colId xmlns="" xmlns:a16="http://schemas.microsoft.com/office/drawing/2014/main" val="2139125746"/>
                    </a:ext>
                  </a:extLst>
                </a:gridCol>
                <a:gridCol w="2650017">
                  <a:extLst>
                    <a:ext uri="{9D8B030D-6E8A-4147-A177-3AD203B41FA5}">
                      <a16:colId xmlns="" xmlns:a16="http://schemas.microsoft.com/office/drawing/2014/main" val="2484416979"/>
                    </a:ext>
                  </a:extLst>
                </a:gridCol>
              </a:tblGrid>
              <a:tr h="107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=""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="" xmlns:a16="http://schemas.microsoft.com/office/drawing/2014/main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="" xmlns:a16="http://schemas.microsoft.com/office/drawing/2014/main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="" xmlns:a16="http://schemas.microsoft.com/office/drawing/2014/main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9550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1589" y="3153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36" y="3028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721" y="200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242" y="1215862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42" y="2531287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03123" y="376085"/>
            <a:ext cx="10972800" cy="9048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 smtClean="0">
                <a:solidFill>
                  <a:srgbClr val="FF0000"/>
                </a:solidFill>
              </a:rPr>
              <a:t>Mrs Thu Ba -  </a:t>
            </a:r>
            <a:r>
              <a:rPr lang="en-GB" b="1" i="1" dirty="0" err="1" smtClean="0">
                <a:solidFill>
                  <a:srgbClr val="0070C0"/>
                </a:solidFill>
              </a:rPr>
              <a:t>liên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hệ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fb</a:t>
            </a:r>
            <a:r>
              <a:rPr lang="en-GB" b="1" i="1" dirty="0" smtClean="0">
                <a:solidFill>
                  <a:srgbClr val="0070C0"/>
                </a:solidFill>
              </a:rPr>
              <a:t> ( </a:t>
            </a:r>
            <a:r>
              <a:rPr lang="en-GB" b="1" i="1" dirty="0" err="1" smtClean="0">
                <a:solidFill>
                  <a:srgbClr val="0070C0"/>
                </a:solidFill>
              </a:rPr>
              <a:t>Côi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N</a:t>
            </a:r>
            <a:r>
              <a:rPr lang="en-GB" b="1" i="1" dirty="0" err="1" smtClean="0">
                <a:solidFill>
                  <a:srgbClr val="0070C0"/>
                </a:solidFill>
              </a:rPr>
              <a:t>guyễn</a:t>
            </a:r>
            <a:r>
              <a:rPr lang="en-GB" b="1" i="1" dirty="0" smtClean="0">
                <a:solidFill>
                  <a:srgbClr val="0070C0"/>
                </a:solidFill>
              </a:rPr>
              <a:t> )  </a:t>
            </a:r>
            <a:r>
              <a:rPr lang="en-GB" b="1" i="1" dirty="0" err="1" smtClean="0">
                <a:solidFill>
                  <a:srgbClr val="0070C0"/>
                </a:solidFill>
              </a:rPr>
              <a:t>để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mua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giáo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án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chính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</a:rPr>
              <a:t>chủ</a:t>
            </a:r>
            <a:r>
              <a:rPr lang="en-GB" b="1" i="1" dirty="0" smtClean="0">
                <a:solidFill>
                  <a:srgbClr val="0070C0"/>
                </a:solidFill>
              </a:rPr>
              <a:t> </a:t>
            </a:r>
            <a:r>
              <a:rPr lang="en-GB" b="1" i="1" smtClean="0">
                <a:solidFill>
                  <a:srgbClr val="0070C0"/>
                </a:solidFill>
              </a:rPr>
              <a:t>nhé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marL="0" indent="0">
              <a:buFont typeface="Wingdings"/>
              <a:buNone/>
            </a:pPr>
            <a:r>
              <a:rPr lang="en-GB" b="1" i="1" dirty="0" smtClean="0">
                <a:solidFill>
                  <a:srgbClr val="0070C0"/>
                </a:solidFill>
              </a:rPr>
              <a:t>Gmail : thubahai@gmail.com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1438658" y="752584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109865" y="1702273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3604864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5651910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7698956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109865" y="300999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3604864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5651910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7698956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109865" y="4317720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3604864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5651910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2758" y="160922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exchange </a:t>
            </a:r>
            <a:r>
              <a:rPr lang="en-US" sz="3200" b="1" dirty="0">
                <a:cs typeface="Calibri" panose="020F0502020204030204" pitchFamily="34" charset="0"/>
              </a:rPr>
              <a:t>(v</a:t>
            </a:r>
            <a:r>
              <a:rPr lang="en-US" sz="3200" b="1" dirty="0" smtClean="0">
                <a:cs typeface="Calibri" panose="020F0502020204030204" pitchFamily="34" charset="0"/>
              </a:rPr>
              <a:t>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8980" y="1697000"/>
            <a:ext cx="365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trao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225385" y="1763042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ɪksˈʧeɪnʤ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=""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21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=""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537" y="1578902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pick </a:t>
            </a:r>
            <a:r>
              <a:rPr lang="en-US" sz="3200" b="1" dirty="0"/>
              <a:t>up </a:t>
            </a:r>
            <a:r>
              <a:rPr lang="en-US" sz="3200" b="1" dirty="0" smtClean="0">
                <a:cs typeface="Calibri" panose="020F0502020204030204" pitchFamily="34" charset="0"/>
              </a:rPr>
              <a:t>(phr. </a:t>
            </a:r>
            <a:r>
              <a:rPr lang="en-US" sz="3200" b="1" dirty="0">
                <a:cs typeface="Calibri" panose="020F0502020204030204" pitchFamily="34" charset="0"/>
              </a:rPr>
              <a:t>v</a:t>
            </a:r>
            <a:r>
              <a:rPr lang="en-US" sz="3200" b="1" dirty="0" smtClean="0">
                <a:cs typeface="Calibri" panose="020F0502020204030204" pitchFamily="34" charset="0"/>
              </a:rPr>
              <a:t>.):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1974" y="186305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nhặt</a:t>
            </a:r>
            <a:r>
              <a:rPr lang="en-US" sz="3200" b="1" dirty="0"/>
              <a:t> </a:t>
            </a:r>
            <a:r>
              <a:rPr lang="en-US" sz="3200" b="1" dirty="0" err="1" smtClean="0"/>
              <a:t>lên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924537" y="1793365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 smtClean="0">
                <a:solidFill>
                  <a:srgbClr val="0FB7BD"/>
                </a:solidFill>
              </a:rPr>
              <a:t>ʌp</a:t>
            </a:r>
            <a:r>
              <a:rPr lang="en-US" sz="3600" b="1" dirty="0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8194" name="Picture 2" descr="Picking Up Things - Fitness365">
            <a:extLst>
              <a:ext uri="{FF2B5EF4-FFF2-40B4-BE49-F238E27FC236}">
                <a16:creationId xmlns=""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29082" r="21794"/>
          <a:stretch/>
        </p:blipFill>
        <p:spPr bwMode="auto">
          <a:xfrm>
            <a:off x="7620000" y="2033436"/>
            <a:ext cx="4023360" cy="414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=""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20" y="1618450"/>
            <a:ext cx="921414" cy="921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tutor </a:t>
            </a:r>
            <a:r>
              <a:rPr lang="en-US" sz="3200" b="1" dirty="0">
                <a:cs typeface="Calibri" panose="020F0502020204030204" pitchFamily="34" charset="0"/>
              </a:rPr>
              <a:t>(v</a:t>
            </a:r>
            <a:r>
              <a:rPr lang="en-US" sz="3200" b="1" dirty="0" smtClean="0">
                <a:cs typeface="Calibri" panose="020F0502020204030204" pitchFamily="34" charset="0"/>
              </a:rPr>
              <a:t>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015" y="1914789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dạy</a:t>
            </a:r>
            <a:r>
              <a:rPr lang="en-US" sz="3200" b="1" dirty="0"/>
              <a:t> </a:t>
            </a:r>
            <a:r>
              <a:rPr lang="en-US" sz="3200" b="1" dirty="0" err="1"/>
              <a:t>kèm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846520" y="187234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/ˈ</a:t>
            </a:r>
            <a:r>
              <a:rPr lang="en-US" sz="3200" b="1" dirty="0" err="1">
                <a:solidFill>
                  <a:srgbClr val="0FB7BD"/>
                </a:solidFill>
              </a:rPr>
              <a:t>tjuːtə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=""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80" y="1372152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=""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14" y="1711365"/>
            <a:ext cx="866306" cy="866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44195"/>
              </p:ext>
            </p:extLst>
          </p:nvPr>
        </p:nvGraphicFramePr>
        <p:xfrm>
          <a:off x="1190889" y="1656769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(phr.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7" name="exchange">
            <a:hlinkClick r:id="" action="ppaction://media"/>
            <a:extLst>
              <a:ext uri="{FF2B5EF4-FFF2-40B4-BE49-F238E27FC236}">
                <a16:creationId xmlns=""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2431223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=""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3294909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=""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4158595"/>
            <a:ext cx="595143" cy="595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91585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8" y="1506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713" y="480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7138" y="75589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0592" y="164965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0592" y="240269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60592" y="321202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0592" y="4012408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37" y="965283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3387</TotalTime>
  <Words>1177</Words>
  <Application>Microsoft Office PowerPoint</Application>
  <PresentationFormat>Custom</PresentationFormat>
  <Paragraphs>252</Paragraphs>
  <Slides>34</Slides>
  <Notes>21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207</cp:revision>
  <dcterms:created xsi:type="dcterms:W3CDTF">2020-12-09T02:04:09Z</dcterms:created>
  <dcterms:modified xsi:type="dcterms:W3CDTF">2022-08-21T12:05:18Z</dcterms:modified>
</cp:coreProperties>
</file>