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344" r:id="rId2"/>
    <p:sldId id="256" r:id="rId3"/>
    <p:sldId id="308" r:id="rId4"/>
    <p:sldId id="342" r:id="rId5"/>
    <p:sldId id="279" r:id="rId6"/>
    <p:sldId id="281" r:id="rId7"/>
    <p:sldId id="315" r:id="rId8"/>
    <p:sldId id="316" r:id="rId9"/>
    <p:sldId id="317" r:id="rId10"/>
    <p:sldId id="283" r:id="rId11"/>
    <p:sldId id="345" r:id="rId12"/>
    <p:sldId id="276" r:id="rId13"/>
    <p:sldId id="298" r:id="rId14"/>
    <p:sldId id="327" r:id="rId15"/>
    <p:sldId id="339" r:id="rId16"/>
    <p:sldId id="325" r:id="rId17"/>
    <p:sldId id="347" r:id="rId18"/>
    <p:sldId id="346" r:id="rId19"/>
    <p:sldId id="351" r:id="rId20"/>
    <p:sldId id="352" r:id="rId21"/>
    <p:sldId id="353" r:id="rId22"/>
    <p:sldId id="354" r:id="rId23"/>
    <p:sldId id="350" r:id="rId24"/>
    <p:sldId id="355" r:id="rId25"/>
    <p:sldId id="313" r:id="rId26"/>
    <p:sldId id="314" r:id="rId27"/>
    <p:sldId id="330" r:id="rId28"/>
    <p:sldId id="349" r:id="rId29"/>
    <p:sldId id="35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066CC"/>
    <a:srgbClr val="FBB040"/>
    <a:srgbClr val="00A9A5"/>
    <a:srgbClr val="048DA4"/>
    <a:srgbClr val="FFDAAB"/>
    <a:srgbClr val="F7941E"/>
    <a:srgbClr val="CBEAF0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12" Type="http://schemas.openxmlformats.org/officeDocument/2006/relationships/slide" Target="slide1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slide" Target="slide20.xml"/><Relationship Id="rId5" Type="http://schemas.openxmlformats.org/officeDocument/2006/relationships/image" Target="../media/image28.jpeg"/><Relationship Id="rId15" Type="http://schemas.openxmlformats.org/officeDocument/2006/relationships/slide" Target="slide22.xml"/><Relationship Id="rId10" Type="http://schemas.openxmlformats.org/officeDocument/2006/relationships/slide" Target="slide21.xml"/><Relationship Id="rId4" Type="http://schemas.openxmlformats.org/officeDocument/2006/relationships/image" Target="../media/image27.gif"/><Relationship Id="rId9" Type="http://schemas.openxmlformats.org/officeDocument/2006/relationships/audio" Target="../media/audio1.wav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Ve</a:t>
            </a:r>
            <a:r>
              <a:rPr lang="en-GB" sz="3200" b="1" smtClean="0">
                <a:solidFill>
                  <a:srgbClr val="005AAB"/>
                </a:solidFill>
                <a:latin typeface="VNI-Ariston" pitchFamily="2" charset="0"/>
              </a:rPr>
              <a:t> secondary 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0749"/>
              </p:ext>
            </p:extLst>
          </p:nvPr>
        </p:nvGraphicFramePr>
        <p:xfrm>
          <a:off x="1261127" y="1453314"/>
          <a:ext cx="1040304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həʊmləs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xmlns="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xmlns="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xmlns="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xmlns="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523" y="1064792"/>
            <a:ext cx="8013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 smtClean="0">
                <a:latin typeface="Times New Roman"/>
                <a:ea typeface="Times New Roman"/>
                <a:cs typeface="Times New Roman"/>
              </a:rPr>
              <a:t>- What can you see in the pictures? </a:t>
            </a:r>
            <a:endParaRPr lang="en-US" sz="2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b="1" i="1" dirty="0" smtClean="0">
                <a:latin typeface="Times New Roman"/>
                <a:ea typeface="Times New Roman"/>
                <a:cs typeface="Times New Roman"/>
              </a:rPr>
              <a:t>Where do you think the boys and the girls are?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b="1" i="1" dirty="0" smtClean="0">
                <a:latin typeface="Times New Roman"/>
                <a:ea typeface="Times New Roman"/>
                <a:cs typeface="Times New Roman"/>
              </a:rPr>
              <a:t>What do you think they are doing? </a:t>
            </a:r>
            <a:endParaRPr lang="en-US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923" y="5015649"/>
            <a:ext cx="7556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rgbClr val="048DA4"/>
                </a:solidFill>
                <a:sym typeface="Wingdings"/>
              </a:rPr>
              <a:t> </a:t>
            </a:r>
            <a:r>
              <a:rPr lang="en-US" sz="2200" i="1" dirty="0" smtClean="0">
                <a:solidFill>
                  <a:srgbClr val="048DA4"/>
                </a:solidFill>
              </a:rPr>
              <a:t>In </a:t>
            </a:r>
            <a:r>
              <a:rPr lang="en-US" sz="2200" i="1" dirty="0">
                <a:solidFill>
                  <a:srgbClr val="048DA4"/>
                </a:solidFill>
              </a:rPr>
              <a:t>picture 3:  </a:t>
            </a:r>
            <a:r>
              <a:rPr lang="en-US" sz="2200" i="1" dirty="0">
                <a:solidFill>
                  <a:srgbClr val="FF0000"/>
                </a:solidFill>
              </a:rPr>
              <a:t>I can see two girls and a boy. They are in the </a:t>
            </a:r>
            <a:r>
              <a:rPr lang="en-US" sz="2200" i="1" dirty="0" err="1">
                <a:solidFill>
                  <a:srgbClr val="FF0000"/>
                </a:solidFill>
              </a:rPr>
              <a:t>garden.They</a:t>
            </a:r>
            <a:r>
              <a:rPr lang="en-US" sz="2200" i="1" dirty="0">
                <a:solidFill>
                  <a:srgbClr val="FF0000"/>
                </a:solidFill>
              </a:rPr>
              <a:t> are gardening.</a:t>
            </a:r>
          </a:p>
          <a:p>
            <a:r>
              <a:rPr lang="en-US" sz="2200" i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523" y="481128"/>
            <a:ext cx="578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48DA4"/>
                </a:solidFill>
              </a:rPr>
              <a:t>* Answer some questions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923" y="3014898"/>
            <a:ext cx="8013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 smtClean="0">
                <a:solidFill>
                  <a:srgbClr val="048DA4"/>
                </a:solidFill>
                <a:sym typeface="Wingdings"/>
              </a:rPr>
              <a:t></a:t>
            </a:r>
            <a:r>
              <a:rPr lang="en-GB" sz="2200" i="1" dirty="0" smtClean="0">
                <a:solidFill>
                  <a:srgbClr val="048DA4"/>
                </a:solidFill>
              </a:rPr>
              <a:t> </a:t>
            </a:r>
            <a:r>
              <a:rPr lang="en-GB" sz="2200" i="1" dirty="0">
                <a:solidFill>
                  <a:srgbClr val="048DA4"/>
                </a:solidFill>
              </a:rPr>
              <a:t>In picture 1:  </a:t>
            </a:r>
            <a:r>
              <a:rPr lang="en-GB" sz="2200" i="1" dirty="0">
                <a:solidFill>
                  <a:srgbClr val="FF0000"/>
                </a:solidFill>
              </a:rPr>
              <a:t>I can see a boy with a box. He is arranging books and toys (and may be clothes).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947" y="3937293"/>
            <a:ext cx="780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A9A5"/>
                </a:solidFill>
                <a:sym typeface="Wingdings"/>
              </a:rPr>
              <a:t></a:t>
            </a:r>
            <a:r>
              <a:rPr lang="en-US" sz="2200" i="1" dirty="0" smtClean="0">
                <a:solidFill>
                  <a:srgbClr val="00A9A5"/>
                </a:solidFill>
              </a:rPr>
              <a:t>I n </a:t>
            </a:r>
            <a:r>
              <a:rPr lang="en-US" sz="2200" i="1" dirty="0">
                <a:solidFill>
                  <a:srgbClr val="00A9A5"/>
                </a:solidFill>
              </a:rPr>
              <a:t>picture 2: </a:t>
            </a:r>
            <a:r>
              <a:rPr lang="en-US" sz="2200" i="1" dirty="0">
                <a:solidFill>
                  <a:srgbClr val="FF0000"/>
                </a:solidFill>
              </a:rPr>
              <a:t>I can see a girl and some small children. They are in a classroom. The girl is teaching the small children.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57" y="481128"/>
            <a:ext cx="4408487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083306"/>
            <a:ext cx="33869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35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0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2783"/>
            <a:ext cx="29640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ED1EB4-113D-4AEB-89E8-CDE9E15413C6}"/>
              </a:ext>
            </a:extLst>
          </p:cNvPr>
          <p:cNvSpPr txBox="1"/>
          <p:nvPr/>
        </p:nvSpPr>
        <p:spPr>
          <a:xfrm>
            <a:off x="309717" y="1601665"/>
            <a:ext cx="11812874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i, Tom. Are you back in Ha </a:t>
            </a:r>
            <a:r>
              <a:rPr lang="en-US" sz="2100" b="0" i="0" dirty="0" err="1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es.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came back yesterday. Can we meet up this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Sunday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morning?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ure,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can’t wait!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Green School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School gardening?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That’s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fantastic!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es. We donate books to homeless children. We also have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... So, let’s meet in the afternoon then.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9888" y="341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5" y="738468"/>
            <a:ext cx="99284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7010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5984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72104"/>
              </p:ext>
            </p:extLst>
          </p:nvPr>
        </p:nvGraphicFramePr>
        <p:xfrm>
          <a:off x="1078804" y="1650226"/>
          <a:ext cx="9809763" cy="372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55901">
                  <a:extLst>
                    <a:ext uri="{9D8B030D-6E8A-4147-A177-3AD203B41FA5}">
                      <a16:colId xmlns:a16="http://schemas.microsoft.com/office/drawing/2014/main" xmlns="" val="879033425"/>
                    </a:ext>
                  </a:extLst>
                </a:gridCol>
                <a:gridCol w="1902633">
                  <a:extLst>
                    <a:ext uri="{9D8B030D-6E8A-4147-A177-3AD203B41FA5}">
                      <a16:colId xmlns:a16="http://schemas.microsoft.com/office/drawing/2014/main" xmlns="" val="1137353043"/>
                    </a:ext>
                  </a:extLst>
                </a:gridCol>
                <a:gridCol w="1851229">
                  <a:extLst>
                    <a:ext uri="{9D8B030D-6E8A-4147-A177-3AD203B41FA5}">
                      <a16:colId xmlns:a16="http://schemas.microsoft.com/office/drawing/2014/main" xmlns="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31313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        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5. </a:t>
                      </a:r>
                      <a:r>
                        <a:rPr lang="en-US" sz="2400"/>
                        <a:t>teaching </a:t>
                      </a:r>
                      <a:r>
                        <a:rPr lang="en-US" sz="2400" smtClean="0"/>
                        <a:t>English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41128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745895" y="2284091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5406" y="2864174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95246" y="3476878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9542" y="4171190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55170" y="4677533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6382" y="6787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67" y="5761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46A3D0-D1E2-4E65-BCCB-BF32391E5194}"/>
              </a:ext>
            </a:extLst>
          </p:cNvPr>
          <p:cNvSpPr txBox="1"/>
          <p:nvPr/>
        </p:nvSpPr>
        <p:spPr>
          <a:xfrm>
            <a:off x="976202" y="1371348"/>
            <a:ext cx="1059165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pick </a:t>
            </a:r>
            <a:r>
              <a:rPr lang="en-US" sz="2400" b="1" dirty="0" smtClean="0">
                <a:solidFill>
                  <a:srgbClr val="FF0000"/>
                </a:solidFill>
              </a:rPr>
              <a:t>up		clean		donate	recycle		help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C74C3C-513A-4FC9-BBB3-5BFB3586ABBC}"/>
              </a:ext>
            </a:extLst>
          </p:cNvPr>
          <p:cNvSpPr txBox="1"/>
          <p:nvPr/>
        </p:nvSpPr>
        <p:spPr>
          <a:xfrm>
            <a:off x="576298" y="5092101"/>
            <a:ext cx="44878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F0000"/>
                </a:solidFill>
                <a:effectLst/>
              </a:rPr>
              <a:t>1. </a:t>
            </a:r>
            <a:r>
              <a:rPr lang="en-US" sz="26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6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F1F3CC-B829-4711-AC99-A059FD50060B}"/>
              </a:ext>
            </a:extLst>
          </p:cNvPr>
          <p:cNvSpPr txBox="1"/>
          <p:nvPr/>
        </p:nvSpPr>
        <p:spPr>
          <a:xfrm>
            <a:off x="3642360" y="5108033"/>
            <a:ext cx="46140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F0000"/>
                </a:solidFill>
                <a:effectLst/>
              </a:rPr>
              <a:t>2. </a:t>
            </a:r>
            <a:r>
              <a:rPr lang="en-US" sz="2600" b="0" i="0" dirty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D200BE-A9D8-4DD9-A53A-D8A9ECFA1DEA}"/>
              </a:ext>
            </a:extLst>
          </p:cNvPr>
          <p:cNvSpPr txBox="1"/>
          <p:nvPr/>
        </p:nvSpPr>
        <p:spPr>
          <a:xfrm>
            <a:off x="7925692" y="5108033"/>
            <a:ext cx="4127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F0000"/>
                </a:solidFill>
                <a:effectLst/>
              </a:rPr>
              <a:t>3. </a:t>
            </a:r>
            <a:r>
              <a:rPr lang="en-US" sz="2600" b="0" i="0" dirty="0" smtClean="0">
                <a:solidFill>
                  <a:srgbClr val="949599"/>
                </a:solidFill>
                <a:effectLst/>
              </a:rPr>
              <a:t>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4DED0FC-3853-409A-9D77-2C0FF218F983}"/>
              </a:ext>
            </a:extLst>
          </p:cNvPr>
          <p:cNvSpPr txBox="1"/>
          <p:nvPr/>
        </p:nvSpPr>
        <p:spPr>
          <a:xfrm>
            <a:off x="977037" y="5068648"/>
            <a:ext cx="13769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B00F91-96D3-4383-B518-CD7FC1F337AE}"/>
              </a:ext>
            </a:extLst>
          </p:cNvPr>
          <p:cNvSpPr txBox="1"/>
          <p:nvPr/>
        </p:nvSpPr>
        <p:spPr>
          <a:xfrm>
            <a:off x="4217813" y="5092101"/>
            <a:ext cx="9948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DCC7E56-CA6D-4BAC-9A10-348E9D9E0D47}"/>
              </a:ext>
            </a:extLst>
          </p:cNvPr>
          <p:cNvSpPr txBox="1"/>
          <p:nvPr/>
        </p:nvSpPr>
        <p:spPr>
          <a:xfrm>
            <a:off x="8412298" y="5087765"/>
            <a:ext cx="15038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1" y="222658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33" y="222658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549" y="222658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01" y="70612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865" y="6581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650" y="555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46A3D0-D1E2-4E65-BCCB-BF32391E5194}"/>
              </a:ext>
            </a:extLst>
          </p:cNvPr>
          <p:cNvSpPr txBox="1"/>
          <p:nvPr/>
        </p:nvSpPr>
        <p:spPr>
          <a:xfrm>
            <a:off x="1165123" y="1335689"/>
            <a:ext cx="1047769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pick </a:t>
            </a:r>
            <a:r>
              <a:rPr lang="en-US" sz="2400" dirty="0" smtClean="0"/>
              <a:t>up	clean		donate	   recycle	      help 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4194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2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40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20278C4-C073-4DFF-BA2E-5B2EF60A6547}"/>
              </a:ext>
            </a:extLst>
          </p:cNvPr>
          <p:cNvSpPr txBox="1"/>
          <p:nvPr/>
        </p:nvSpPr>
        <p:spPr>
          <a:xfrm>
            <a:off x="7011174" y="5573841"/>
            <a:ext cx="116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93" y="2182761"/>
            <a:ext cx="3705187" cy="2693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40" y="2182761"/>
            <a:ext cx="3567461" cy="27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old </a:t>
            </a:r>
            <a:r>
              <a:rPr lang="en-US" sz="2400" dirty="0" smtClean="0"/>
              <a:t>people	homeless children	   planted            litter	        taught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38457" y="1767237"/>
            <a:ext cx="114455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13" y="0"/>
            <a:ext cx="12228775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767556"/>
            <a:ext cx="7820845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1" y="3144186"/>
            <a:ext cx="108074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7168" y="5065713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3" y="1335926"/>
            <a:ext cx="1199535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74" y="1026836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16" y="2819400"/>
            <a:ext cx="1024976" cy="8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02" y="826567"/>
            <a:ext cx="1150192" cy="8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210138" y="3382540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147096" y="1447801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812540" y="1064418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0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987306" y="1267940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871892" y="3043238"/>
            <a:ext cx="8636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8399" y="736520"/>
            <a:ext cx="4737104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4" name="Right Arrow 23">
            <a:hlinkClick r:id="rId13" action="ppaction://hlinksldjump"/>
          </p:cNvPr>
          <p:cNvSpPr/>
          <p:nvPr/>
        </p:nvSpPr>
        <p:spPr>
          <a:xfrm>
            <a:off x="8501399" y="6094699"/>
            <a:ext cx="1217788" cy="5852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5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27" y="1430440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139759" y="1671544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pic>
        <p:nvPicPr>
          <p:cNvPr id="27" name="Picture 26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27" y="3581401"/>
            <a:ext cx="108074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290884" y="3819755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7181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828116" y="1451363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487945" y="2304557"/>
            <a:ext cx="11445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60BE08-BA52-4908-A709-72DF96270ED1}"/>
              </a:ext>
            </a:extLst>
          </p:cNvPr>
          <p:cNvSpPr txBox="1"/>
          <p:nvPr/>
        </p:nvSpPr>
        <p:spPr>
          <a:xfrm>
            <a:off x="7375819" y="2520000"/>
            <a:ext cx="386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homeless children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292253" y="1912151"/>
            <a:ext cx="11445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on the street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84696F-7C3F-446E-9786-057A0A26BE52}"/>
              </a:ext>
            </a:extLst>
          </p:cNvPr>
          <p:cNvSpPr txBox="1"/>
          <p:nvPr/>
        </p:nvSpPr>
        <p:spPr>
          <a:xfrm>
            <a:off x="6386459" y="2202615"/>
            <a:ext cx="1008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22" name="Action Button: Home 21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0838" y="1439806"/>
            <a:ext cx="578270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64" y="111862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492012"/>
            <a:ext cx="501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277803" y="249108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Sounds like great work!</a:t>
            </a:r>
          </a:p>
        </p:txBody>
      </p:sp>
      <p:pic>
        <p:nvPicPr>
          <p:cNvPr id="19" name="Picture 18" descr="Community &amp;amp; Preventive Dentistry - JCD Dental College">
            <a:extLst>
              <a:ext uri="{FF2B5EF4-FFF2-40B4-BE49-F238E27FC236}">
                <a16:creationId xmlns:a16="http://schemas.microsoft.com/office/drawing/2014/main" xmlns="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580" y="3505554"/>
            <a:ext cx="3849329" cy="2950830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45038" y="2083995"/>
            <a:ext cx="114455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in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nursing home last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268528-D828-46E9-942B-1F9BF5510B22}"/>
              </a:ext>
            </a:extLst>
          </p:cNvPr>
          <p:cNvSpPr txBox="1"/>
          <p:nvPr/>
        </p:nvSpPr>
        <p:spPr>
          <a:xfrm>
            <a:off x="2659228" y="2319262"/>
            <a:ext cx="2167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old people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45038" y="2003211"/>
            <a:ext cx="114455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dirty="0">
                <a:solidFill>
                  <a:srgbClr val="242021"/>
                </a:solidFill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primary students during school holidays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60F290-5B09-49D4-AA44-EFB5F25A6F0B}"/>
              </a:ext>
            </a:extLst>
          </p:cNvPr>
          <p:cNvSpPr txBox="1"/>
          <p:nvPr/>
        </p:nvSpPr>
        <p:spPr>
          <a:xfrm>
            <a:off x="3956878" y="2274008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taught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old </a:t>
            </a:r>
            <a:r>
              <a:rPr lang="en-US" sz="2400" b="1" dirty="0" smtClean="0">
                <a:solidFill>
                  <a:srgbClr val="FF0000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292253" y="1944217"/>
            <a:ext cx="11445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</a:rPr>
              <a:t>5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172ACF-FE86-40E4-8E49-A9892B523FC5}"/>
              </a:ext>
            </a:extLst>
          </p:cNvPr>
          <p:cNvSpPr txBox="1"/>
          <p:nvPr/>
        </p:nvSpPr>
        <p:spPr>
          <a:xfrm>
            <a:off x="1484950" y="2190437"/>
            <a:ext cx="1729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planted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66" y="4869176"/>
            <a:ext cx="2815303" cy="197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3" y="4869176"/>
            <a:ext cx="2718618" cy="177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60" y="2060850"/>
            <a:ext cx="4173795" cy="29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2664" y="3545025"/>
            <a:ext cx="2605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you get </a:t>
            </a:r>
            <a:r>
              <a:rPr lang="en-GB" b="1" dirty="0" smtClean="0">
                <a:solidFill>
                  <a:schemeClr val="bg1"/>
                </a:solidFill>
              </a:rPr>
              <a:t>1 </a:t>
            </a:r>
            <a:r>
              <a:rPr lang="en-GB" b="1" dirty="0">
                <a:solidFill>
                  <a:schemeClr val="bg1"/>
                </a:solidFill>
              </a:rPr>
              <a:t>plus </a:t>
            </a:r>
            <a:r>
              <a:rPr lang="en-GB" b="1" dirty="0" smtClean="0">
                <a:solidFill>
                  <a:schemeClr val="bg1"/>
                </a:solidFill>
              </a:rPr>
              <a:t>point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569122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38457" y="1767237"/>
            <a:ext cx="114455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60BE08-BA52-4908-A709-72DF96270ED1}"/>
              </a:ext>
            </a:extLst>
          </p:cNvPr>
          <p:cNvSpPr txBox="1"/>
          <p:nvPr/>
        </p:nvSpPr>
        <p:spPr>
          <a:xfrm>
            <a:off x="5987720" y="2008057"/>
            <a:ext cx="3860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84696F-7C3F-446E-9786-057A0A26BE52}"/>
              </a:ext>
            </a:extLst>
          </p:cNvPr>
          <p:cNvSpPr txBox="1"/>
          <p:nvPr/>
        </p:nvSpPr>
        <p:spPr>
          <a:xfrm>
            <a:off x="5201852" y="2760859"/>
            <a:ext cx="100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268528-D828-46E9-942B-1F9BF5510B22}"/>
              </a:ext>
            </a:extLst>
          </p:cNvPr>
          <p:cNvSpPr txBox="1"/>
          <p:nvPr/>
        </p:nvSpPr>
        <p:spPr>
          <a:xfrm>
            <a:off x="2231524" y="3454889"/>
            <a:ext cx="216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60F290-5B09-49D4-AA44-EFB5F25A6F0B}"/>
              </a:ext>
            </a:extLst>
          </p:cNvPr>
          <p:cNvSpPr txBox="1"/>
          <p:nvPr/>
        </p:nvSpPr>
        <p:spPr>
          <a:xfrm>
            <a:off x="3344547" y="4220795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172ACF-FE86-40E4-8E49-A9892B523FC5}"/>
              </a:ext>
            </a:extLst>
          </p:cNvPr>
          <p:cNvSpPr txBox="1"/>
          <p:nvPr/>
        </p:nvSpPr>
        <p:spPr>
          <a:xfrm>
            <a:off x="1366963" y="4923412"/>
            <a:ext cx="1729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3712" y="11880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Game: </a:t>
            </a:r>
            <a:r>
              <a:rPr lang="en-US" sz="2400" b="1" dirty="0"/>
              <a:t>Vocabulary </a:t>
            </a:r>
            <a:r>
              <a:rPr lang="en-US" sz="2400" b="1" dirty="0" smtClean="0"/>
              <a:t>Ping-pong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2004" y="11649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789" y="10623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3622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xmlns="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10" y="1523673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74BCE9-C5A7-42EA-958E-49E5B5110208}"/>
              </a:ext>
            </a:extLst>
          </p:cNvPr>
          <p:cNvSpPr txBox="1"/>
          <p:nvPr/>
        </p:nvSpPr>
        <p:spPr>
          <a:xfrm>
            <a:off x="604789" y="1852786"/>
            <a:ext cx="54912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0B8B02-D3FD-4E7E-9CCB-8F38E5D565EE}"/>
              </a:ext>
            </a:extLst>
          </p:cNvPr>
          <p:cNvSpPr txBox="1"/>
          <p:nvPr/>
        </p:nvSpPr>
        <p:spPr>
          <a:xfrm>
            <a:off x="3990012" y="3719245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effectLst/>
                <a:latin typeface="ChronicaPro-Medium"/>
              </a:rPr>
              <a:t>Example:</a:t>
            </a:r>
            <a: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  <a:t/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the park. </a:t>
            </a:r>
            <a:r>
              <a:rPr lang="en-US" sz="2400" b="1" i="1" dirty="0">
                <a:solidFill>
                  <a:srgbClr val="FF0000"/>
                </a:solidFill>
                <a:latin typeface="ChronicaPro-Book"/>
              </a:rPr>
              <a:t>T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hronicaPro-Book"/>
              </a:rPr>
              <a:t>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 smtClean="0">
                <a:solidFill>
                  <a:srgbClr val="242021"/>
                </a:solidFill>
                <a:effectLst/>
                <a:latin typeface="ChronicaProMediumIt"/>
              </a:rPr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942235" y="2721209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the </a:t>
            </a:r>
            <a:r>
              <a:rPr lang="en-US" sz="2800" dirty="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8139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843" y="7729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628" y="6703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1589" y="1582347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</a:t>
            </a:r>
            <a:r>
              <a:rPr lang="en-GB" sz="2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for the Project lesson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87195" y="1849171"/>
            <a:ext cx="9985109" cy="26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FBB04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367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70387" y="700549"/>
            <a:ext cx="10972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Mrs Thu Ba - 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liên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hệ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fb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smtClean="0">
                <a:solidFill>
                  <a:srgbClr val="0070C0"/>
                </a:solidFill>
              </a:rPr>
              <a:t>(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Côi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N</a:t>
            </a:r>
            <a:r>
              <a:rPr lang="en-GB" sz="2400" b="1" i="1" dirty="0" err="1" smtClean="0">
                <a:solidFill>
                  <a:srgbClr val="0070C0"/>
                </a:solidFill>
              </a:rPr>
              <a:t>guyễn</a:t>
            </a:r>
            <a:r>
              <a:rPr lang="en-GB" sz="2400" b="1" i="1" dirty="0" smtClean="0">
                <a:solidFill>
                  <a:srgbClr val="0070C0"/>
                </a:solidFill>
              </a:rPr>
              <a:t> )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để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mua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giáo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án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chính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err="1" smtClean="0">
                <a:solidFill>
                  <a:srgbClr val="0070C0"/>
                </a:solidFill>
              </a:rPr>
              <a:t>chủ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smtClean="0">
                <a:solidFill>
                  <a:srgbClr val="0070C0"/>
                </a:solidFill>
              </a:rPr>
              <a:t>nhé</a:t>
            </a:r>
            <a:endParaRPr lang="en-GB" sz="24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i="1" dirty="0" smtClean="0">
                <a:solidFill>
                  <a:srgbClr val="0070C0"/>
                </a:solidFill>
              </a:rPr>
              <a:t>Gmail : thubahai@gmail.com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0325" y="0"/>
            <a:ext cx="236997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WARM-UP</a:t>
            </a:r>
            <a:endParaRPr lang="en-GB" sz="28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3057" y="24320"/>
            <a:ext cx="5000504" cy="699274"/>
          </a:xfrm>
          <a:prstGeom prst="rect">
            <a:avLst/>
          </a:prstGeom>
          <a:solidFill>
            <a:srgbClr val="FFDAAB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Describe the </a:t>
            </a:r>
            <a:r>
              <a:rPr lang="en-US" sz="2800" dirty="0" smtClean="0">
                <a:solidFill>
                  <a:schemeClr val="tx1"/>
                </a:solidFill>
              </a:rPr>
              <a:t>picture.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8DD102-E715-4860-97CF-707803E0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2" y="1164613"/>
            <a:ext cx="3776506" cy="186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77974F-F790-48ED-B3C1-1CEBCC06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41" y="4104197"/>
            <a:ext cx="2657475" cy="2500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5253A6-2B73-4F0A-B800-76FC8D58A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9257"/>
            <a:ext cx="4177210" cy="2264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7F9192-7514-47D2-88CC-84760C467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441" y="899149"/>
            <a:ext cx="2787534" cy="22204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2" y="4361375"/>
            <a:ext cx="338296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2" y="944814"/>
            <a:ext cx="3530847" cy="21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855804" y="3225159"/>
            <a:ext cx="536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ym typeface="Wingdings"/>
              </a:rPr>
              <a:t>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441713" y="380020"/>
            <a:ext cx="5026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* Community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8486" y="2973369"/>
            <a:ext cx="2869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 pick </a:t>
            </a:r>
            <a:r>
              <a:rPr lang="en-US" sz="3200" b="1" dirty="0">
                <a:solidFill>
                  <a:srgbClr val="00B050"/>
                </a:solidFill>
              </a:rPr>
              <a:t>up litter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4746" y="3580552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 </a:t>
            </a:r>
            <a:r>
              <a:rPr lang="en-GB" sz="3200" b="1" dirty="0" smtClean="0">
                <a:solidFill>
                  <a:srgbClr val="00B050"/>
                </a:solidFill>
              </a:rPr>
              <a:t>- help homeless people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242" y="1134133"/>
            <a:ext cx="6684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 donate</a:t>
            </a:r>
            <a:r>
              <a:rPr lang="en-US" sz="3200" b="1" dirty="0">
                <a:solidFill>
                  <a:srgbClr val="00B050"/>
                </a:solidFill>
              </a:rPr>
              <a:t> </a:t>
            </a:r>
            <a:r>
              <a:rPr lang="en-US" sz="3200" b="1" dirty="0" smtClean="0">
                <a:solidFill>
                  <a:srgbClr val="00B050"/>
                </a:solidFill>
              </a:rPr>
              <a:t>clothes, book, money,….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7278" y="1754847"/>
            <a:ext cx="3780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 clean</a:t>
            </a:r>
            <a:r>
              <a:rPr lang="en-US" sz="3200" b="1" dirty="0">
                <a:solidFill>
                  <a:srgbClr val="00B050"/>
                </a:solidFill>
              </a:rPr>
              <a:t> the </a:t>
            </a:r>
            <a:r>
              <a:rPr lang="en-US" sz="3200" b="1" dirty="0" smtClean="0">
                <a:solidFill>
                  <a:srgbClr val="00B050"/>
                </a:solidFill>
              </a:rPr>
              <a:t>street,..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1347" y="2339622"/>
            <a:ext cx="5601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 Planting trees,  </a:t>
            </a:r>
            <a:r>
              <a:rPr lang="en-US" sz="3200" b="1" dirty="0">
                <a:solidFill>
                  <a:srgbClr val="00B050"/>
                </a:solidFill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23080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0759" y="853305"/>
            <a:ext cx="5409383" cy="6720806"/>
            <a:chOff x="-49980" y="-230001"/>
            <a:chExt cx="5409383" cy="67208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49980" y="-78734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-23000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mmunity &amp;amp; Preventive Dentistry - JCD Dental College">
            <a:extLst>
              <a:ext uri="{FF2B5EF4-FFF2-40B4-BE49-F238E27FC236}">
                <a16:creationId xmlns:a16="http://schemas.microsoft.com/office/drawing/2014/main" xmlns="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884" y="427703"/>
            <a:ext cx="3849329" cy="2797456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36127" y="2887246"/>
            <a:ext cx="391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F21077-98FE-482D-97B2-39E0B4D9B128}"/>
              </a:ext>
            </a:extLst>
          </p:cNvPr>
          <p:cNvSpPr txBox="1"/>
          <p:nvPr/>
        </p:nvSpPr>
        <p:spPr>
          <a:xfrm>
            <a:off x="120412" y="3942598"/>
            <a:ext cx="4650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work that people do to help others </a:t>
            </a:r>
            <a:r>
              <a:rPr lang="en-US" sz="2800" u="sng" dirty="0"/>
              <a:t>without paying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19" y="3367877"/>
            <a:ext cx="4100261" cy="308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41147" y="1475828"/>
            <a:ext cx="5077988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community </a:t>
            </a:r>
            <a:r>
              <a:rPr lang="en-US" b="1" dirty="0">
                <a:solidFill>
                  <a:srgbClr val="002060"/>
                </a:solidFill>
              </a:rPr>
              <a:t>activity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cs typeface="Calibri" panose="020F0502020204030204" pitchFamily="34" charset="0"/>
              </a:rPr>
              <a:t>n.phr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.):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4834" y="164619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63689" y="2179207"/>
            <a:ext cx="337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kəˈmjuːnɪti ækˈtɪvɪti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1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xmlns="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3382057" y="2330823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xmlns="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553928"/>
            <a:ext cx="658433" cy="6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41902" y="602859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donate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(v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):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5984" y="691473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344" y="1238427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d</a:t>
            </a:r>
            <a:r>
              <a:rPr lang="vi-VN" sz="24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2400" b="1" dirty="0">
                <a:solidFill>
                  <a:srgbClr val="0FB7BD"/>
                </a:solidFill>
              </a:rPr>
              <a:t>ʊˈneɪt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xmlns="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80" y="602859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xmlns="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468" y="719837"/>
            <a:ext cx="508981" cy="6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0570" y="703915"/>
            <a:ext cx="469506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nursing home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cs typeface="Calibri" panose="020F0502020204030204" pitchFamily="34" charset="0"/>
              </a:rPr>
              <a:t>n.phr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.):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1217" y="849558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v</a:t>
            </a:r>
            <a:r>
              <a:rPr lang="en-US" sz="2800" dirty="0" err="1" smtClean="0"/>
              <a:t>iện</a:t>
            </a:r>
            <a:r>
              <a:rPr lang="en-US" sz="2800" dirty="0" smtClean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 </a:t>
            </a:r>
            <a:r>
              <a:rPr lang="en-US" sz="2800" dirty="0" err="1"/>
              <a:t>lão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25957" y="1495889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ˈnɜːsɪŋ həʊm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xmlns="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1413152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xmlns="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623" y="809183"/>
            <a:ext cx="651531" cy="6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69904" y="644923"/>
            <a:ext cx="3382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homeless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cs typeface="Calibri" panose="020F0502020204030204" pitchFamily="34" charset="0"/>
              </a:rPr>
              <a:t>adj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):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1535" y="775138"/>
            <a:ext cx="25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vô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cư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07919" y="1302364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vi-VN" sz="2400" b="1" dirty="0" smtClean="0">
                <a:solidFill>
                  <a:srgbClr val="0FB7BD"/>
                </a:solidFill>
              </a:rPr>
              <a:t>həʊml</a:t>
            </a:r>
            <a:r>
              <a:rPr lang="en-GB" sz="2400" b="1" dirty="0">
                <a:solidFill>
                  <a:srgbClr val="0FB7BD"/>
                </a:solidFill>
              </a:rPr>
              <a:t>ə</a:t>
            </a:r>
            <a:r>
              <a:rPr lang="vi-VN" sz="2400" b="1" dirty="0" smtClean="0">
                <a:solidFill>
                  <a:srgbClr val="0FB7BD"/>
                </a:solidFill>
              </a:rPr>
              <a:t>s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xmlns="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81" y="-525967"/>
            <a:ext cx="5898993" cy="57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xmlns="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91" y="659222"/>
            <a:ext cx="677406" cy="6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3457</TotalTime>
  <Words>754</Words>
  <Application>Microsoft Office PowerPoint</Application>
  <PresentationFormat>Custom</PresentationFormat>
  <Paragraphs>186</Paragraphs>
  <Slides>29</Slides>
  <Notes>20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162</cp:revision>
  <dcterms:created xsi:type="dcterms:W3CDTF">2020-12-09T02:04:09Z</dcterms:created>
  <dcterms:modified xsi:type="dcterms:W3CDTF">2022-08-23T14:25:20Z</dcterms:modified>
</cp:coreProperties>
</file>