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42" r:id="rId2"/>
    <p:sldId id="279" r:id="rId3"/>
    <p:sldId id="256" r:id="rId4"/>
    <p:sldId id="275" r:id="rId5"/>
    <p:sldId id="281" r:id="rId6"/>
    <p:sldId id="335" r:id="rId7"/>
    <p:sldId id="326" r:id="rId8"/>
    <p:sldId id="332" r:id="rId9"/>
    <p:sldId id="313" r:id="rId10"/>
    <p:sldId id="333" r:id="rId11"/>
    <p:sldId id="334" r:id="rId12"/>
    <p:sldId id="314" r:id="rId13"/>
    <p:sldId id="330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7941E"/>
    <a:srgbClr val="FFDAAB"/>
    <a:srgbClr val="00A9A5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16283" y="34338"/>
            <a:ext cx="684080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Song </a:t>
            </a:r>
            <a:r>
              <a:rPr lang="en-GB" sz="3200" b="1" dirty="0" err="1" smtClean="0">
                <a:solidFill>
                  <a:srgbClr val="005AAB"/>
                </a:solidFill>
                <a:latin typeface="VNI-Ariston" pitchFamily="2" charset="0"/>
              </a:rPr>
              <a:t>Ve</a:t>
            </a:r>
            <a:r>
              <a:rPr lang="en-GB" sz="3200" b="1" smtClean="0">
                <a:solidFill>
                  <a:srgbClr val="005AAB"/>
                </a:solidFill>
                <a:latin typeface="VNI-Ariston" pitchFamily="2" charset="0"/>
              </a:rPr>
              <a:t> secondary </a:t>
            </a:r>
            <a:r>
              <a:rPr lang="en-GB" sz="3200" b="1" dirty="0" smtClean="0">
                <a:solidFill>
                  <a:srgbClr val="005AAB"/>
                </a:solidFill>
                <a:latin typeface="VNI-Ariston" pitchFamily="2" charset="0"/>
              </a:rPr>
              <a:t>school.</a:t>
            </a:r>
            <a:endParaRPr lang="en-US" sz="3200" b="1" dirty="0">
              <a:solidFill>
                <a:srgbClr val="005AAB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2890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FF00"/>
                </a:solidFill>
              </a:rPr>
              <a:t>Mrs Thu Ba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7918874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:a16="http://schemas.microsoft.com/office/drawing/2014/main" xmlns="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:a16="http://schemas.microsoft.com/office/drawing/2014/main" xmlns="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</a:t>
            </a:r>
            <a:r>
              <a:rPr lang="en-US" sz="2400" smtClean="0">
                <a:latin typeface="ChronicaPro-Book"/>
                <a:sym typeface="Wingdings" panose="05000000000000000000" pitchFamily="2" charset="2"/>
              </a:rPr>
              <a:t>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5344295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466AD2-EF8D-4BE1-BDE8-12309756E44B}"/>
              </a:ext>
            </a:extLst>
          </p:cNvPr>
          <p:cNvSpPr txBox="1"/>
          <p:nvPr/>
        </p:nvSpPr>
        <p:spPr>
          <a:xfrm>
            <a:off x="1763403" y="3604888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841082-E88D-4181-B7E2-36D750438C38}"/>
              </a:ext>
            </a:extLst>
          </p:cNvPr>
          <p:cNvSpPr txBox="1"/>
          <p:nvPr/>
        </p:nvSpPr>
        <p:spPr>
          <a:xfrm>
            <a:off x="3611146" y="4682553"/>
            <a:ext cx="385153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 hat and suncream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6FA16-5C16-4D73-B4C0-F2F649EEEB86}"/>
              </a:ext>
            </a:extLst>
          </p:cNvPr>
          <p:cNvSpPr txBox="1"/>
          <p:nvPr/>
        </p:nvSpPr>
        <p:spPr>
          <a:xfrm>
            <a:off x="2780261" y="5747290"/>
            <a:ext cx="624575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read and downloaded the health tips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671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560057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7607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house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last /</a:t>
            </a:r>
            <a:r>
              <a:rPr lang="en-GB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8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rial Narrow" pitchFamily="34" charset="0"/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xmlns="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</a:t>
            </a:r>
            <a:r>
              <a:rPr lang="en-US" sz="2800" smtClean="0"/>
              <a:t>sentences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83" y="2778206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108636" y="2794405"/>
            <a:ext cx="35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3 types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of </a:t>
            </a:r>
            <a:r>
              <a:rPr lang="en-US" sz="2400" b="1" dirty="0"/>
              <a:t>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6245" y="1703772"/>
            <a:ext cx="727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 subject and a </a:t>
            </a:r>
            <a:r>
              <a:rPr lang="en-US" sz="2400" b="1" dirty="0" smtClean="0">
                <a:solidFill>
                  <a:srgbClr val="002060"/>
                </a:solidFill>
              </a:rPr>
              <a:t>verb </a:t>
            </a:r>
            <a:r>
              <a:rPr lang="en-US" sz="2000" b="1" i="1" dirty="0" smtClean="0">
                <a:solidFill>
                  <a:srgbClr val="048DA4"/>
                </a:solidFill>
              </a:rPr>
              <a:t>(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một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chủ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ngữ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và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một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động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từ</a:t>
            </a:r>
            <a:r>
              <a:rPr lang="en-US" sz="2000" b="1" i="1" dirty="0" smtClean="0">
                <a:solidFill>
                  <a:srgbClr val="048DA4"/>
                </a:solidFill>
              </a:rPr>
              <a:t>)</a:t>
            </a:r>
            <a:endParaRPr lang="en-US" sz="2000" b="1" i="1" dirty="0">
              <a:solidFill>
                <a:srgbClr val="048DA4"/>
              </a:solidFill>
            </a:endParaRPr>
          </a:p>
          <a:p>
            <a:r>
              <a:rPr lang="en-US" sz="2400" i="1" dirty="0" err="1" smtClean="0"/>
              <a:t>E.g</a:t>
            </a:r>
            <a:r>
              <a:rPr lang="en-US" sz="2400" b="1" i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It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rained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      S     V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03F3E46-CD1A-420A-BD5A-DDA614180BC4}"/>
              </a:ext>
            </a:extLst>
          </p:cNvPr>
          <p:cNvSpPr txBox="1"/>
          <p:nvPr/>
        </p:nvSpPr>
        <p:spPr>
          <a:xfrm>
            <a:off x="4719485" y="2902638"/>
            <a:ext cx="6828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 a verb and an </a:t>
            </a:r>
            <a:r>
              <a:rPr lang="en-US" sz="2400" b="1" dirty="0" smtClean="0"/>
              <a:t>object </a:t>
            </a:r>
            <a:r>
              <a:rPr lang="en-US" sz="2400" b="1" dirty="0" smtClean="0">
                <a:solidFill>
                  <a:schemeClr val="accent2"/>
                </a:solidFill>
              </a:rPr>
              <a:t>.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,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từ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và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một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tân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ngữ</a:t>
            </a:r>
            <a:r>
              <a:rPr lang="en-US" sz="2000" b="1" i="1" dirty="0" smtClean="0">
                <a:solidFill>
                  <a:srgbClr val="048DA4"/>
                </a:solidFill>
              </a:rPr>
              <a:t>)</a:t>
            </a:r>
            <a:endParaRPr lang="en-US" sz="2000" b="1" i="1" dirty="0">
              <a:solidFill>
                <a:srgbClr val="048DA4"/>
              </a:solidFill>
            </a:endParaRPr>
          </a:p>
          <a:p>
            <a:r>
              <a:rPr lang="en-US" sz="2400" i="1" dirty="0" err="1" smtClean="0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 </a:t>
            </a:r>
            <a:r>
              <a:rPr lang="en-US" sz="2400" b="1" u="sng" dirty="0" smtClean="0">
                <a:solidFill>
                  <a:srgbClr val="FF0000"/>
                </a:solidFill>
                <a:latin typeface=".VnArial Narrow" pitchFamily="34" charset="0"/>
              </a:rPr>
              <a:t>read   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science books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       S      V               O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119CD9-A511-416F-ACB7-91EAFAD4BFC3}"/>
              </a:ext>
            </a:extLst>
          </p:cNvPr>
          <p:cNvSpPr txBox="1"/>
          <p:nvPr/>
        </p:nvSpPr>
        <p:spPr>
          <a:xfrm>
            <a:off x="4616245" y="4302918"/>
            <a:ext cx="74725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a verb, and object and an adverb</a:t>
            </a:r>
            <a:r>
              <a:rPr lang="en-US" sz="2400" b="1" dirty="0" smtClean="0"/>
              <a:t>.</a:t>
            </a:r>
          </a:p>
          <a:p>
            <a:r>
              <a:rPr lang="en-US" sz="2000" b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ngữ</a:t>
            </a:r>
            <a:r>
              <a:rPr lang="en-US" sz="2000" b="1" i="1" dirty="0" smtClean="0">
                <a:solidFill>
                  <a:srgbClr val="048DA4"/>
                </a:solidFill>
              </a:rPr>
              <a:t>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,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ngữ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và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một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trạng</a:t>
            </a:r>
            <a:r>
              <a:rPr lang="en-US" sz="2000" b="1" i="1" dirty="0" smtClean="0">
                <a:solidFill>
                  <a:srgbClr val="048DA4"/>
                </a:solidFill>
              </a:rPr>
              <a:t> </a:t>
            </a:r>
            <a:r>
              <a:rPr lang="en-US" sz="2000" b="1" i="1" dirty="0" err="1" smtClean="0">
                <a:solidFill>
                  <a:srgbClr val="048DA4"/>
                </a:solidFill>
              </a:rPr>
              <a:t>từ</a:t>
            </a:r>
            <a:r>
              <a:rPr lang="en-US" sz="2000" b="1" i="1" dirty="0" smtClean="0">
                <a:solidFill>
                  <a:srgbClr val="048DA4"/>
                </a:solidFill>
              </a:rPr>
              <a:t>)</a:t>
            </a:r>
            <a:endParaRPr lang="en-US" sz="2000" b="1" i="1" dirty="0">
              <a:solidFill>
                <a:srgbClr val="048DA4"/>
              </a:solidFill>
            </a:endParaRPr>
          </a:p>
          <a:p>
            <a:r>
              <a:rPr lang="en-US" sz="2400" i="1" dirty="0" err="1" smtClean="0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 </a:t>
            </a:r>
            <a:r>
              <a:rPr lang="en-US" sz="2400" b="1" u="sng" dirty="0" smtClean="0">
                <a:solidFill>
                  <a:srgbClr val="FF0000"/>
                </a:solidFill>
                <a:latin typeface=".VnArial Narrow" pitchFamily="34" charset="0"/>
              </a:rPr>
              <a:t>watched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 smtClean="0">
                <a:solidFill>
                  <a:srgbClr val="FF0000"/>
                </a:solidFill>
                <a:latin typeface=".VnArial Narrow" pitchFamily="34" charset="0"/>
              </a:rPr>
              <a:t>T.V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   </a:t>
            </a:r>
            <a:r>
              <a:rPr lang="en-US" sz="2400" b="1" u="sng" dirty="0" smtClean="0">
                <a:solidFill>
                  <a:srgbClr val="FF0000"/>
                </a:solidFill>
                <a:latin typeface=".VnArial Narrow" pitchFamily="34" charset="0"/>
              </a:rPr>
              <a:t>last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night.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        S        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V        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O     </a:t>
            </a:r>
            <a:r>
              <a:rPr lang="en-US" sz="2400" b="1" dirty="0" smtClean="0">
                <a:solidFill>
                  <a:srgbClr val="FF0000"/>
                </a:solidFill>
                <a:latin typeface=".VnArial Narrow" pitchFamily="34" charset="0"/>
              </a:rPr>
              <a:t>       A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F2114839-8343-433A-B5C1-E4F7CFAB2C16}"/>
              </a:ext>
            </a:extLst>
          </p:cNvPr>
          <p:cNvCxnSpPr/>
          <p:nvPr/>
        </p:nvCxnSpPr>
        <p:spPr>
          <a:xfrm flipV="1">
            <a:off x="3626771" y="1973740"/>
            <a:ext cx="886236" cy="1236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39F0F7A-C349-4C0D-A685-1BFE56BC0638}"/>
              </a:ext>
            </a:extLst>
          </p:cNvPr>
          <p:cNvCxnSpPr/>
          <p:nvPr/>
        </p:nvCxnSpPr>
        <p:spPr>
          <a:xfrm>
            <a:off x="3626771" y="3209905"/>
            <a:ext cx="9894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401D49A-EE69-4CA3-BA12-B7CE46D9DF65}"/>
              </a:ext>
            </a:extLst>
          </p:cNvPr>
          <p:cNvCxnSpPr>
            <a:stCxn id="3" idx="3"/>
          </p:cNvCxnSpPr>
          <p:nvPr/>
        </p:nvCxnSpPr>
        <p:spPr>
          <a:xfrm>
            <a:off x="3688178" y="3209904"/>
            <a:ext cx="824829" cy="1391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854" y="460954"/>
            <a:ext cx="7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 Grammar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>
                <a:solidFill>
                  <a:srgbClr val="002060"/>
                </a:solidFill>
              </a:rPr>
              <a:t>Simple </a:t>
            </a:r>
            <a:r>
              <a:rPr lang="en-US" sz="2400" b="1" dirty="0" smtClean="0">
                <a:solidFill>
                  <a:srgbClr val="002060"/>
                </a:solidFill>
              </a:rPr>
              <a:t>sentences </a:t>
            </a:r>
            <a:r>
              <a:rPr lang="en-US" sz="2400" b="1" dirty="0" smtClean="0">
                <a:solidFill>
                  <a:srgbClr val="0FB7BD"/>
                </a:solidFill>
              </a:rPr>
              <a:t>: </a:t>
            </a:r>
            <a:r>
              <a:rPr lang="en-US" sz="2400" b="1" i="1" dirty="0" smtClean="0">
                <a:solidFill>
                  <a:srgbClr val="0FB7BD"/>
                </a:solidFill>
              </a:rPr>
              <a:t>(</a:t>
            </a:r>
            <a:r>
              <a:rPr lang="en-US" sz="2400" b="1" i="1" dirty="0" err="1" smtClean="0">
                <a:solidFill>
                  <a:srgbClr val="0FB7BD"/>
                </a:solidFill>
              </a:rPr>
              <a:t>Câu</a:t>
            </a:r>
            <a:r>
              <a:rPr lang="en-US" sz="2400" b="1" i="1" dirty="0" smtClean="0">
                <a:solidFill>
                  <a:srgbClr val="0FB7BD"/>
                </a:solidFill>
              </a:rPr>
              <a:t> </a:t>
            </a:r>
            <a:r>
              <a:rPr lang="en-US" sz="2400" b="1" i="1" dirty="0" err="1" smtClean="0">
                <a:solidFill>
                  <a:srgbClr val="0FB7BD"/>
                </a:solidFill>
              </a:rPr>
              <a:t>đơn</a:t>
            </a:r>
            <a:r>
              <a:rPr lang="en-US" sz="2400" b="1" i="1" dirty="0" smtClean="0">
                <a:solidFill>
                  <a:srgbClr val="0FB7BD"/>
                </a:solidFill>
              </a:rPr>
              <a:t>)</a:t>
            </a:r>
            <a:endParaRPr lang="en-US" sz="2400" b="1" i="1" dirty="0">
              <a:solidFill>
                <a:srgbClr val="0FB7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738" y="3972220"/>
            <a:ext cx="262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i="1" dirty="0" err="1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i="1" dirty="0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400" b="1" i="1" dirty="0" err="1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i="1" dirty="0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i="1" dirty="0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sz="2400" b="1" i="1" dirty="0" smtClean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8361" y="5855268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400" b="1" i="1" dirty="0">
                <a:solidFill>
                  <a:srgbClr val="FF0000"/>
                </a:solidFill>
              </a:rPr>
              <a:t>Simple sentence (câu đơn) là câu chỉ có 1 chủ ngữ và 1 động từ</a:t>
            </a:r>
            <a:r>
              <a:rPr lang="vi-VN" sz="2400" b="1" i="1" dirty="0" smtClean="0">
                <a:solidFill>
                  <a:srgbClr val="FF0000"/>
                </a:solidFill>
              </a:rPr>
              <a:t>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6" y="2278055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:a16="http://schemas.microsoft.com/office/drawing/2014/main" xmlns="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:a16="http://schemas.microsoft.com/office/drawing/2014/main" xmlns="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:a16="http://schemas.microsoft.com/office/drawing/2014/main" xmlns="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7637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subject 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2246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03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98" y="1542274"/>
            <a:ext cx="116158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7941E"/>
                </a:solidFill>
              </a:rPr>
              <a:t>. </a:t>
            </a:r>
            <a:r>
              <a:rPr lang="en-US" sz="2400" dirty="0" smtClean="0"/>
              <a:t>Vegetarians eat a </a:t>
            </a:r>
            <a:r>
              <a:rPr lang="en-US" sz="2400" dirty="0"/>
              <a:t>lot of vegetables and fruit</a:t>
            </a:r>
            <a:r>
              <a:rPr lang="en-US" sz="2400" dirty="0" smtClean="0"/>
              <a:t>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dirty="0" smtClean="0"/>
              <a:t>Acne causes black and white pimples on </a:t>
            </a:r>
            <a:r>
              <a:rPr lang="en-US" sz="2400" dirty="0"/>
              <a:t>the face</a:t>
            </a:r>
            <a:r>
              <a:rPr lang="en-US" sz="2400" dirty="0" smtClean="0"/>
              <a:t>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dirty="0"/>
              <a:t>On </a:t>
            </a:r>
            <a:r>
              <a:rPr lang="en-US" sz="2400" dirty="0" smtClean="0"/>
              <a:t>Saturdays, </a:t>
            </a:r>
            <a:r>
              <a:rPr lang="en-US" sz="2400" dirty="0"/>
              <a:t>my </a:t>
            </a:r>
            <a:r>
              <a:rPr lang="en-US" sz="2400" dirty="0" smtClean="0"/>
              <a:t>brother often spends </a:t>
            </a:r>
            <a:r>
              <a:rPr lang="en-US" sz="2400" dirty="0"/>
              <a:t>two hours </a:t>
            </a:r>
            <a:r>
              <a:rPr lang="en-US" sz="2400" dirty="0" smtClean="0"/>
              <a:t>exercising </a:t>
            </a:r>
            <a:r>
              <a:rPr lang="en-US" sz="2400" dirty="0"/>
              <a:t>at the sports center</a:t>
            </a:r>
            <a:r>
              <a:rPr lang="en-US" sz="2400" dirty="0" smtClean="0"/>
              <a:t>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 smtClean="0"/>
              <a:t>My mother didn’t buy my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cheesecake.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 smtClean="0"/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19" y="2489201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8674" y="2520176"/>
            <a:ext cx="41985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7283" y="3396476"/>
            <a:ext cx="60716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72172" y="3396476"/>
            <a:ext cx="8032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76820" y="4315638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25496" y="4325976"/>
            <a:ext cx="86514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08682" y="5230038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29807" y="5230038"/>
            <a:ext cx="6835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3028" y="6147613"/>
            <a:ext cx="3841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67545" y="6102593"/>
            <a:ext cx="191775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40021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8674" y="2489201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2744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6357" y="4281334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8046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499" y="61025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7520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1355" y="43156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4051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3141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300BCB9-3EB3-4A29-8BDC-8421BAB670DE}"/>
              </a:ext>
            </a:extLst>
          </p:cNvPr>
          <p:cNvSpPr txBox="1"/>
          <p:nvPr/>
        </p:nvSpPr>
        <p:spPr>
          <a:xfrm>
            <a:off x="628983" y="6174065"/>
            <a:ext cx="6759959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2999</TotalTime>
  <Words>776</Words>
  <Application>Microsoft Office PowerPoint</Application>
  <PresentationFormat>Custom</PresentationFormat>
  <Paragraphs>131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149</cp:revision>
  <dcterms:created xsi:type="dcterms:W3CDTF">2020-12-09T02:04:09Z</dcterms:created>
  <dcterms:modified xsi:type="dcterms:W3CDTF">2022-08-02T15:51:25Z</dcterms:modified>
</cp:coreProperties>
</file>