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58" r:id="rId2"/>
    <p:sldId id="348" r:id="rId3"/>
    <p:sldId id="256" r:id="rId4"/>
    <p:sldId id="279" r:id="rId5"/>
    <p:sldId id="359" r:id="rId6"/>
    <p:sldId id="360" r:id="rId7"/>
    <p:sldId id="361" r:id="rId8"/>
    <p:sldId id="283" r:id="rId9"/>
    <p:sldId id="337" r:id="rId10"/>
    <p:sldId id="298" r:id="rId11"/>
    <p:sldId id="318" r:id="rId12"/>
    <p:sldId id="331" r:id="rId13"/>
    <p:sldId id="342" r:id="rId14"/>
    <p:sldId id="313" r:id="rId15"/>
    <p:sldId id="356" r:id="rId16"/>
    <p:sldId id="347" r:id="rId17"/>
    <p:sldId id="314" r:id="rId18"/>
    <p:sldId id="354" r:id="rId19"/>
    <p:sldId id="357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=""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6600FF"/>
    <a:srgbClr val="00A9A5"/>
    <a:srgbClr val="CBEAF0"/>
    <a:srgbClr val="FF9900"/>
    <a:srgbClr val="9999FF"/>
    <a:srgbClr val="F7941E"/>
    <a:srgbClr val="FFDAAB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243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7601" y="2794350"/>
            <a:ext cx="9277081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60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60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189" y="308908"/>
            <a:ext cx="711166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are Mark and </a:t>
            </a:r>
            <a:r>
              <a:rPr lang="en-US" sz="2800" b="1" dirty="0" err="1">
                <a:solidFill>
                  <a:srgbClr val="C00000"/>
                </a:solidFill>
              </a:rPr>
              <a:t>Mi</a:t>
            </a:r>
            <a:r>
              <a:rPr lang="en-US" sz="2800" b="1" dirty="0">
                <a:solidFill>
                  <a:srgbClr val="C00000"/>
                </a:solidFill>
              </a:rPr>
              <a:t> talking about?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162" y="3618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947" y="259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19" y="1256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26649"/>
                </a:solidFill>
              </a:rPr>
              <a:t> </a:t>
            </a:r>
            <a:r>
              <a:rPr lang="en-US" sz="2800" dirty="0" smtClean="0">
                <a:solidFill>
                  <a:srgbClr val="00AAA5"/>
                </a:solidFill>
              </a:rPr>
              <a:t>A</a:t>
            </a:r>
            <a:r>
              <a:rPr lang="en-US" sz="2800" dirty="0">
                <a:solidFill>
                  <a:srgbClr val="00AAA5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2135" y="3718500"/>
            <a:ext cx="6790366" cy="2308324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 smtClean="0">
                <a:solidFill>
                  <a:srgbClr val="000000"/>
                </a:solidFill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/>
              <a:t>Mi</a:t>
            </a:r>
            <a:r>
              <a:rPr lang="en-GB" sz="2400" dirty="0" smtClean="0"/>
              <a:t>: Outdoor </a:t>
            </a:r>
            <a:r>
              <a:rPr lang="en-GB" sz="2400" dirty="0"/>
              <a:t>activities are good for our health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074189" y="4291417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8950" y="202375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48" y="967068"/>
            <a:ext cx="3845459" cy="3300686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74189" y="5874410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969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0104" y="12613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23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=""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0363"/>
              </p:ext>
            </p:extLst>
          </p:nvPr>
        </p:nvGraphicFramePr>
        <p:xfrm>
          <a:off x="1026018" y="864608"/>
          <a:ext cx="9490007" cy="822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90007">
                  <a:extLst>
                    <a:ext uri="{9D8B030D-6E8A-4147-A177-3AD203B41FA5}">
                      <a16:colId xmlns=""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69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6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cycling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t="3726" r="5046" b="3659"/>
          <a:stretch/>
        </p:blipFill>
        <p:spPr>
          <a:xfrm>
            <a:off x="4884610" y="2212258"/>
            <a:ext cx="1781661" cy="1736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29113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3175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12" y="21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29618" y="1058504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7308470" y="1200208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69842" y="1969561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7317" y="2934004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  <a:r>
              <a:rPr lang="en-US" sz="2800" dirty="0"/>
              <a:t>The people in Mark’s </a:t>
            </a:r>
            <a:r>
              <a:rPr lang="en-US" sz="2800" dirty="0" err="1"/>
              <a:t>neighbourhood</a:t>
            </a:r>
            <a:r>
              <a:rPr lang="en-US" sz="2800" dirty="0"/>
              <a:t> love to go to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00"/>
                </a:solidFill>
              </a:rPr>
              <a:t>______.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893886" y="3063366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16204" y="3892742"/>
            <a:ext cx="900393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579407" y="4873330"/>
            <a:ext cx="1021587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26649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716224" y="4991894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470627" y="5783959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air. 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649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913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887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81768" y="1294283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628983" y="2752630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749080" y="2068233"/>
            <a:ext cx="256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suncream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78735" y="4139670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678735" y="5408324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79189" y="4289987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6057" y="102936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060" y="10558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45" y="9531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3948" y="2200495"/>
            <a:ext cx="669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rgbClr val="0070C0"/>
                </a:solidFill>
              </a:rPr>
              <a:t>good for </a:t>
            </a:r>
            <a:r>
              <a:rPr lang="en-US" sz="2800" dirty="0">
                <a:solidFill>
                  <a:srgbClr val="000000"/>
                </a:solidFill>
              </a:rPr>
              <a:t>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" y="2023515"/>
            <a:ext cx="3793678" cy="30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666" y="330141"/>
            <a:ext cx="6987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54" y="2539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" y="1091381"/>
            <a:ext cx="3381875" cy="27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69" y="3565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55" y="253941"/>
            <a:ext cx="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7303" y="4101095"/>
            <a:ext cx="6096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.VnArial Narrow" pitchFamily="34" charset="0"/>
              </a:rPr>
              <a:t>Minh:   </a:t>
            </a:r>
            <a:r>
              <a:rPr lang="vi-VN" sz="2400" dirty="0" smtClean="0"/>
              <a:t>I </a:t>
            </a:r>
            <a:r>
              <a:rPr lang="vi-VN" sz="2400" dirty="0"/>
              <a:t>usually eat fast food.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00B050"/>
                </a:solidFill>
              </a:rPr>
              <a:t>Nam</a:t>
            </a:r>
            <a:r>
              <a:rPr lang="vi-VN" sz="2400" dirty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not good for you.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Minh</a:t>
            </a:r>
            <a:r>
              <a:rPr lang="vi-VN" sz="2400" dirty="0">
                <a:solidFill>
                  <a:srgbClr val="FF0000"/>
                </a:solidFill>
              </a:rPr>
              <a:t>:</a:t>
            </a:r>
            <a:r>
              <a:rPr lang="vi-VN" sz="2400" dirty="0"/>
              <a:t> I and my brother go swimming.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B050"/>
                </a:solidFill>
                <a:latin typeface=".VnArial Narrow" pitchFamily="34" charset="0"/>
              </a:rPr>
              <a:t>Nam</a:t>
            </a:r>
            <a:r>
              <a:rPr lang="vi-VN" sz="2400" dirty="0" smtClean="0">
                <a:solidFill>
                  <a:srgbClr val="00B050"/>
                </a:solidFill>
              </a:rPr>
              <a:t>:</a:t>
            </a:r>
            <a:r>
              <a:rPr lang="vi-VN" sz="2400" dirty="0"/>
              <a:t> It’s a good activity. It makes you stronger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sp>
        <p:nvSpPr>
          <p:cNvPr id="10" name="Rectangle 9"/>
          <p:cNvSpPr/>
          <p:nvPr/>
        </p:nvSpPr>
        <p:spPr>
          <a:xfrm>
            <a:off x="4847303" y="1113695"/>
            <a:ext cx="490884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A: I walk to </a:t>
            </a:r>
            <a:r>
              <a:rPr lang="en-GB" sz="2400" dirty="0" smtClean="0"/>
              <a:t>school 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good for your </a:t>
            </a:r>
            <a:r>
              <a:rPr lang="en-GB" sz="2400" dirty="0" smtClean="0"/>
              <a:t>health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A: I usually </a:t>
            </a:r>
            <a:r>
              <a:rPr lang="en-US" sz="2400" dirty="0" smtClean="0"/>
              <a:t> stay </a:t>
            </a:r>
            <a:r>
              <a:rPr lang="en-US" sz="2400" dirty="0"/>
              <a:t>up </a:t>
            </a:r>
            <a:r>
              <a:rPr lang="en-US" sz="2400" dirty="0" smtClean="0"/>
              <a:t>late.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B: </a:t>
            </a:r>
            <a:r>
              <a:rPr lang="en-GB" sz="2400" dirty="0"/>
              <a:t>It’s bad for your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926721"/>
            <a:ext cx="67514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021" y="9531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8505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3792263" cy="2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=""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46582"/>
              </p:ext>
            </p:extLst>
          </p:nvPr>
        </p:nvGraphicFramePr>
        <p:xfrm>
          <a:off x="4734233" y="2004181"/>
          <a:ext cx="7057800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0328">
                  <a:extLst>
                    <a:ext uri="{9D8B030D-6E8A-4147-A177-3AD203B41FA5}">
                      <a16:colId xmlns="" xmlns:a16="http://schemas.microsoft.com/office/drawing/2014/main" val="1531560564"/>
                    </a:ext>
                  </a:extLst>
                </a:gridCol>
                <a:gridCol w="2070374">
                  <a:extLst>
                    <a:ext uri="{9D8B030D-6E8A-4147-A177-3AD203B41FA5}">
                      <a16:colId xmlns="" xmlns:a16="http://schemas.microsoft.com/office/drawing/2014/main" val="855179287"/>
                    </a:ext>
                  </a:extLst>
                </a:gridCol>
                <a:gridCol w="1572687">
                  <a:extLst>
                    <a:ext uri="{9D8B030D-6E8A-4147-A177-3AD203B41FA5}">
                      <a16:colId xmlns="" xmlns:a16="http://schemas.microsoft.com/office/drawing/2014/main" val="2307782294"/>
                    </a:ext>
                  </a:extLst>
                </a:gridCol>
                <a:gridCol w="1334411">
                  <a:extLst>
                    <a:ext uri="{9D8B030D-6E8A-4147-A177-3AD203B41FA5}">
                      <a16:colId xmlns=""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ea typeface="+mn-ea"/>
                          <a:cs typeface="+mn-cs"/>
                        </a:rPr>
                        <a:t>√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.VnTifani Heavy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7240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067" y="16342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6041" y="110108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295" y="106013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80" y="957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9403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36108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69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181" y="301273"/>
            <a:ext cx="46896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14" y="2162485"/>
            <a:ext cx="774746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Learn </a:t>
            </a:r>
            <a:r>
              <a:rPr lang="en-US" sz="3200" dirty="0">
                <a:cs typeface="Times New Roman" pitchFamily="18" charset="0"/>
              </a:rPr>
              <a:t>new words by </a:t>
            </a:r>
            <a:r>
              <a:rPr lang="en-US" sz="3200" dirty="0" smtClean="0">
                <a:cs typeface="Times New Roman" pitchFamily="18" charset="0"/>
              </a:rPr>
              <a:t>heart</a:t>
            </a:r>
            <a:endParaRPr lang="en-US" sz="3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92" y="217056"/>
            <a:ext cx="3076092" cy="3076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914" y="2971877"/>
            <a:ext cx="918163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</a:t>
            </a:r>
            <a:r>
              <a:rPr lang="en-US" sz="3200" dirty="0" smtClean="0"/>
              <a:t> </a:t>
            </a:r>
            <a:r>
              <a:rPr lang="en-US" sz="3200" dirty="0"/>
              <a:t>for the next lesson: </a:t>
            </a:r>
            <a:r>
              <a:rPr lang="en-US" sz="3200" dirty="0" smtClean="0"/>
              <a:t>A </a:t>
            </a:r>
            <a:r>
              <a:rPr lang="en-US" sz="3200" dirty="0"/>
              <a:t>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234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8606" y="0"/>
            <a:ext cx="262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* EXERCISE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98" y="868926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 </a:t>
            </a:r>
            <a:r>
              <a:rPr lang="en-GB" sz="2400" dirty="0" smtClean="0">
                <a:latin typeface=".VnArial Narrow" pitchFamily="34" charset="0"/>
              </a:rPr>
              <a:t>1. Drink </a:t>
            </a:r>
            <a:r>
              <a:rPr lang="en-GB" sz="2400" dirty="0">
                <a:latin typeface=".VnArial Narrow" pitchFamily="34" charset="0"/>
              </a:rPr>
              <a:t>/ lots / water / be / good / our health.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57" y="14258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Drinking lots of water is good for our health.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466" y="1916979"/>
            <a:ext cx="525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.VnArial Narrow" pitchFamily="34" charset="0"/>
              </a:rPr>
              <a:t>2. Watch </a:t>
            </a:r>
            <a:r>
              <a:rPr lang="en-GB" sz="2400" dirty="0">
                <a:latin typeface=".VnArial Narrow" pitchFamily="34" charset="0"/>
              </a:rPr>
              <a:t>/ much / TV / not / good / your eyes.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57" y="2477419"/>
            <a:ext cx="5656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Watch too much TV is not good for your eyes.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057" y="3554986"/>
            <a:ext cx="587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Doing exercise regularly helps you stay healthy.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66" y="3024046"/>
            <a:ext cx="6195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.VnArial Narrow" pitchFamily="34" charset="0"/>
              </a:rPr>
              <a:t>3. Do </a:t>
            </a:r>
            <a:r>
              <a:rPr lang="en-GB" sz="2400" dirty="0">
                <a:latin typeface=".VnArial Narrow" pitchFamily="34" charset="0"/>
              </a:rPr>
              <a:t>/ exercise / regularly / help / you / stay / healthy.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6" y="4650939"/>
            <a:ext cx="660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.VnArial Narrow" pitchFamily="34" charset="0"/>
              </a:rPr>
              <a:t>Healthy </a:t>
            </a:r>
            <a:r>
              <a:rPr lang="en-GB" sz="2400" dirty="0">
                <a:solidFill>
                  <a:srgbClr val="FF0000"/>
                </a:solidFill>
                <a:latin typeface=".VnArial Narrow" pitchFamily="34" charset="0"/>
              </a:rPr>
              <a:t>food, love, and laughter bring a healthy life.</a:t>
            </a:r>
            <a:endParaRPr lang="en-US" sz="2400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223" y="4142431"/>
            <a:ext cx="596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.VnArial Narrow" pitchFamily="34" charset="0"/>
              </a:rPr>
              <a:t>4. Healthy </a:t>
            </a:r>
            <a:r>
              <a:rPr lang="en-GB" sz="2400" dirty="0">
                <a:latin typeface=".VnArial Narrow" pitchFamily="34" charset="0"/>
              </a:rPr>
              <a:t>food / love / laughter / bring / healthy life.</a:t>
            </a:r>
            <a:endParaRPr lang="en-US" sz="2400" dirty="0">
              <a:latin typeface=".VnArial Narrow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3058" y="292387"/>
            <a:ext cx="2536723" cy="11083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13058" y="579410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GROUP WORK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22774" y="2477419"/>
            <a:ext cx="2639961" cy="1895844"/>
          </a:xfrm>
          <a:prstGeom prst="ellipse">
            <a:avLst/>
          </a:prstGeom>
          <a:noFill/>
          <a:ln w="38100"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7013" y="3194508"/>
            <a:ext cx="236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4 GROUPS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8571" y="6338455"/>
            <a:ext cx="1477646" cy="3418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6376" tIns="33188" rIns="66376" bIns="33188" rtlCol="0" anchor="ctr"/>
          <a:lstStyle/>
          <a:p>
            <a:pPr algn="ctr"/>
            <a:r>
              <a:rPr lang="en-GB" sz="1700" b="1" i="1" dirty="0">
                <a:solidFill>
                  <a:srgbClr val="7030A0"/>
                </a:solidFill>
              </a:rPr>
              <a:t>Mrs Thu Ba</a:t>
            </a:r>
            <a:endParaRPr lang="en-US" sz="17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7" y="1757476"/>
            <a:ext cx="512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90" y="23944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6458" y="304932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2693" y="29698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781" y="2572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53" y="3935442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3442" y="412891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2663914"/>
            <a:ext cx="3569110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191727" y="56331"/>
            <a:ext cx="11459500" cy="1047135"/>
          </a:xfrm>
          <a:prstGeom prst="round2SameRect">
            <a:avLst/>
          </a:prstGeom>
          <a:noFill/>
          <a:ln>
            <a:solidFill>
              <a:srgbClr val="66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/>
          <p:nvPr/>
        </p:nvSpPr>
        <p:spPr>
          <a:xfrm>
            <a:off x="8535833" y="4729338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weak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9093310" y="3872663"/>
            <a:ext cx="1363296" cy="50760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strong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6953719" y="5209891"/>
            <a:ext cx="979959" cy="4469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sick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4506868" y="3434683"/>
            <a:ext cx="734969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ill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95394" y="2114312"/>
            <a:ext cx="3580253" cy="300550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HEALTH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Text Box 10"/>
          <p:cNvSpPr txBox="1"/>
          <p:nvPr/>
        </p:nvSpPr>
        <p:spPr>
          <a:xfrm>
            <a:off x="8168348" y="1733560"/>
            <a:ext cx="1285368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eating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279997" y="1733560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exercise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Text Box 10"/>
          <p:cNvSpPr txBox="1"/>
          <p:nvPr/>
        </p:nvSpPr>
        <p:spPr>
          <a:xfrm>
            <a:off x="4305989" y="200694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drinking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9217481" y="2882905"/>
            <a:ext cx="1347444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traveling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Text Box 10"/>
          <p:cNvSpPr txBox="1"/>
          <p:nvPr/>
        </p:nvSpPr>
        <p:spPr>
          <a:xfrm>
            <a:off x="4506868" y="4545162"/>
            <a:ext cx="1405041" cy="4379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medicine</a:t>
            </a:r>
            <a:endParaRPr lang="en-US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85567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popular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878" y="98942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: </a:t>
            </a:r>
            <a:r>
              <a:rPr lang="en-US" sz="3200" dirty="0" err="1" smtClean="0"/>
              <a:t>phổ</a:t>
            </a:r>
            <a:r>
              <a:rPr lang="en-US" sz="3200" dirty="0" smtClean="0"/>
              <a:t> </a:t>
            </a:r>
            <a:r>
              <a:rPr lang="en-US" sz="3200" dirty="0" err="1"/>
              <a:t>biến</a:t>
            </a:r>
            <a:r>
              <a:rPr lang="en-US" sz="3200" dirty="0"/>
              <a:t>,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26471" y="989424"/>
            <a:ext cx="2281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/ˈ</a:t>
            </a:r>
            <a:r>
              <a:rPr lang="en-US" sz="3000" b="1" dirty="0" err="1">
                <a:solidFill>
                  <a:srgbClr val="0FB7BD"/>
                </a:solidFill>
              </a:rPr>
              <a:t>pɒpjələ</a:t>
            </a:r>
            <a:r>
              <a:rPr lang="en-US" sz="3000" b="1" dirty="0">
                <a:solidFill>
                  <a:srgbClr val="0FB7BD"/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39" y="1812687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1566" y="42228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fresh </a:t>
            </a:r>
            <a:r>
              <a:rPr lang="en-US" sz="3200" b="1" dirty="0"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3495" y="540463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: </a:t>
            </a:r>
            <a:r>
              <a:rPr lang="en-US" sz="3200" dirty="0" err="1" smtClean="0"/>
              <a:t>tươi</a:t>
            </a:r>
            <a:r>
              <a:rPr lang="en-US" sz="3200" dirty="0"/>
              <a:t>, </a:t>
            </a:r>
            <a:r>
              <a:rPr lang="en-US" sz="3200" dirty="0" err="1" smtClean="0"/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88016" y="525715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freʃ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675893"/>
            <a:ext cx="4445382" cy="44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9760" y="323578"/>
            <a:ext cx="2441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join </a:t>
            </a:r>
            <a:r>
              <a:rPr lang="en-US" sz="3200" b="1" dirty="0"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270" y="4094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: </a:t>
            </a:r>
            <a:r>
              <a:rPr lang="en-US" sz="3600" dirty="0" err="1" smtClean="0"/>
              <a:t>tham</a:t>
            </a:r>
            <a:r>
              <a:rPr lang="en-US" sz="3600" dirty="0" smtClean="0"/>
              <a:t> </a:t>
            </a:r>
            <a:r>
              <a:rPr lang="en-US" sz="3600" dirty="0" err="1"/>
              <a:t>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29973" y="468455"/>
            <a:ext cx="1441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FB7BD"/>
                </a:solidFill>
              </a:rPr>
              <a:t>/</a:t>
            </a:r>
            <a:r>
              <a:rPr lang="en-US" sz="3000" b="1" dirty="0" err="1">
                <a:solidFill>
                  <a:srgbClr val="0FB7BD"/>
                </a:solidFill>
              </a:rPr>
              <a:t>dʒɔɪn</a:t>
            </a:r>
            <a:r>
              <a:rPr lang="en-US" sz="3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73" y="1650933"/>
            <a:ext cx="440442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92350"/>
              </p:ext>
            </p:extLst>
          </p:nvPr>
        </p:nvGraphicFramePr>
        <p:xfrm>
          <a:off x="1278045" y="1333588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lành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61349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1. LISTEN </a:t>
            </a:r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.VnBlack" pitchFamily="34" charset="0"/>
                <a:cs typeface="Arial" panose="020B0604020202020204" pitchFamily="34" charset="0"/>
              </a:rPr>
              <a:t>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024553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picture, Mark.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57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3611</TotalTime>
  <Words>797</Words>
  <Application>Microsoft Office PowerPoint</Application>
  <PresentationFormat>Custom</PresentationFormat>
  <Paragraphs>159</Paragraphs>
  <Slides>20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145</cp:revision>
  <dcterms:created xsi:type="dcterms:W3CDTF">2020-12-09T02:04:09Z</dcterms:created>
  <dcterms:modified xsi:type="dcterms:W3CDTF">2024-09-27T02:55:53Z</dcterms:modified>
</cp:coreProperties>
</file>