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58" r:id="rId2"/>
    <p:sldId id="359" r:id="rId3"/>
    <p:sldId id="361" r:id="rId4"/>
    <p:sldId id="362" r:id="rId5"/>
    <p:sldId id="363" r:id="rId6"/>
    <p:sldId id="364" r:id="rId7"/>
    <p:sldId id="366" r:id="rId8"/>
    <p:sldId id="365" r:id="rId9"/>
    <p:sldId id="367" r:id="rId10"/>
    <p:sldId id="345" r:id="rId11"/>
    <p:sldId id="368" r:id="rId12"/>
    <p:sldId id="346" r:id="rId13"/>
    <p:sldId id="314" r:id="rId14"/>
    <p:sldId id="330" r:id="rId15"/>
    <p:sldId id="3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0B2A5"/>
    <a:srgbClr val="00A9A5"/>
    <a:srgbClr val="FFDAAB"/>
    <a:srgbClr val="F7941E"/>
    <a:srgbClr val="CBEAF0"/>
    <a:srgbClr val="48C0B6"/>
    <a:srgbClr val="FBB040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31" autoAdjust="0"/>
    <p:restoredTop sz="94671"/>
  </p:normalViewPr>
  <p:slideViewPr>
    <p:cSldViewPr snapToGrid="0" showGuides="1">
      <p:cViewPr varScale="1">
        <p:scale>
          <a:sx n="65" d="100"/>
          <a:sy n="65" d="100"/>
        </p:scale>
        <p:origin x="-112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3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9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m4a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8.jpeg"/><Relationship Id="rId4" Type="http://schemas.openxmlformats.org/officeDocument/2006/relationships/audio" Target="../media/media2.m4a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087893" y="6312311"/>
            <a:ext cx="1961536" cy="501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i="1" dirty="0" smtClean="0">
                <a:solidFill>
                  <a:srgbClr val="7030A0"/>
                </a:solidFill>
              </a:rPr>
              <a:t>Mrs Thu Ba</a:t>
            </a:r>
            <a:endParaRPr lang="en-US" sz="2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36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19339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Now write a paragraph of about 70 words about your hobby. Use the notes in Task 3. Start your paragraph as shown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03AF381-69B4-4677-85EF-443683D8902E}"/>
              </a:ext>
            </a:extLst>
          </p:cNvPr>
          <p:cNvSpPr txBox="1"/>
          <p:nvPr/>
        </p:nvSpPr>
        <p:spPr>
          <a:xfrm>
            <a:off x="345688" y="2144526"/>
            <a:ext cx="684852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1" dirty="0">
                <a:solidFill>
                  <a:schemeClr val="accent2"/>
                </a:solidFill>
                <a:effectLst/>
                <a:latin typeface="ChronicaProBookIt"/>
              </a:rPr>
              <a:t>My hobby is </a:t>
            </a: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</a:t>
            </a:r>
            <a:b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</a:t>
            </a:r>
            <a:r>
              <a:rPr lang="en-US" dirty="0"/>
              <a:t/>
            </a:r>
            <a:br>
              <a:rPr lang="en-US" dirty="0"/>
            </a:br>
            <a:r>
              <a:rPr lang="en-US" sz="1800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 ___________________________________________________ ___________________________________________________ ___________________________________________________ ___________________________________________________</a:t>
            </a:r>
            <a:endParaRPr lang="en-US" dirty="0"/>
          </a:p>
        </p:txBody>
      </p:sp>
      <p:pic>
        <p:nvPicPr>
          <p:cNvPr id="2050" name="Picture 2" descr="Hobbies For Children - Littlepanda">
            <a:extLst>
              <a:ext uri="{FF2B5EF4-FFF2-40B4-BE49-F238E27FC236}">
                <a16:creationId xmlns="" xmlns:a16="http://schemas.microsoft.com/office/drawing/2014/main" id="{0B3DA249-5998-4209-A2B0-3B7E816B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56" y="2024388"/>
            <a:ext cx="3960586" cy="458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103312" y="208434"/>
            <a:ext cx="24903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II. WRITING</a:t>
            </a:r>
            <a:endParaRPr lang="en-US" sz="32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.VnVogue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9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2638" y="2395368"/>
            <a:ext cx="636860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i="1" dirty="0">
                <a:solidFill>
                  <a:srgbClr val="0070C0"/>
                </a:solidFill>
              </a:rPr>
              <a:t>My hobby is arranging flowers. I started this hobby 3 years ago. I share my hobby with my mom. We often arrange flowers at weekend. To arrange flowers, I need flowers, vase and scissors. When I arranging flowers, I feel happy. It helps me to develop my creativity and to be more patient.</a:t>
            </a:r>
            <a:endParaRPr lang="en-US" sz="2800" i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042458" y="1193391"/>
            <a:ext cx="1066247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Now write a paragraph of about 70 words about your hobby. Use the notes in Task 3. Start your paragraph as shown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493023" y="10036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3312" y="208434"/>
            <a:ext cx="24903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II. WRITING</a:t>
            </a:r>
            <a:endParaRPr lang="en-US" sz="32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.VnVogue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592638" y="125868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645423" y="115604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716" y="2292129"/>
            <a:ext cx="4350774" cy="3171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ousel Brainstorm - YouTube">
            <a:extLst>
              <a:ext uri="{FF2B5EF4-FFF2-40B4-BE49-F238E27FC236}">
                <a16:creationId xmlns="" xmlns:a16="http://schemas.microsoft.com/office/drawing/2014/main" id="{445B34F2-5590-41B3-8C98-DCCC80A931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30"/>
          <a:stretch/>
        </p:blipFill>
        <p:spPr bwMode="auto">
          <a:xfrm>
            <a:off x="487067" y="854475"/>
            <a:ext cx="4527385" cy="457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rousel Brainstorm - YouTube">
            <a:extLst>
              <a:ext uri="{FF2B5EF4-FFF2-40B4-BE49-F238E27FC236}">
                <a16:creationId xmlns="" xmlns:a16="http://schemas.microsoft.com/office/drawing/2014/main" id="{8364B115-70DC-4F41-AECB-0EC89EE429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06"/>
          <a:stretch/>
        </p:blipFill>
        <p:spPr bwMode="auto">
          <a:xfrm>
            <a:off x="8236442" y="791125"/>
            <a:ext cx="3955558" cy="47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405338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solidFill>
                <a:srgbClr val="008A8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64A2296-3D88-4607-B5FA-2F9640DF5E3A}"/>
              </a:ext>
            </a:extLst>
          </p:cNvPr>
          <p:cNvSpPr txBox="1"/>
          <p:nvPr/>
        </p:nvSpPr>
        <p:spPr>
          <a:xfrm>
            <a:off x="4540447" y="249265"/>
            <a:ext cx="34724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vi-VN" sz="36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CLASS GALLERY 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C6541A1-D28A-4781-933A-644B289541B7}"/>
              </a:ext>
            </a:extLst>
          </p:cNvPr>
          <p:cNvSpPr txBox="1"/>
          <p:nvPr/>
        </p:nvSpPr>
        <p:spPr>
          <a:xfrm>
            <a:off x="3810195" y="1738226"/>
            <a:ext cx="533852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/>
              <a:t>Students can: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go and see others’ work</a:t>
            </a:r>
          </a:p>
          <a:p>
            <a:pPr marL="457200" indent="-4572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/>
              <a:t>give comments to one another</a:t>
            </a:r>
          </a:p>
        </p:txBody>
      </p:sp>
    </p:spTree>
    <p:extLst>
      <p:ext uri="{BB962C8B-B14F-4D97-AF65-F5344CB8AC3E}">
        <p14:creationId xmlns:p14="http://schemas.microsoft.com/office/powerpoint/2010/main" val="336566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2625C90-98A3-4878-9F0E-449447B45580}"/>
              </a:ext>
            </a:extLst>
          </p:cNvPr>
          <p:cNvSpPr txBox="1"/>
          <p:nvPr/>
        </p:nvSpPr>
        <p:spPr>
          <a:xfrm>
            <a:off x="3306020" y="2284128"/>
            <a:ext cx="86592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 (Body)"/>
              </a:rPr>
              <a:t>In this lesson, we have learnt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listen for specific information about Trang’s hobby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write a passage about her hobbies</a:t>
            </a:r>
          </a:p>
        </p:txBody>
      </p:sp>
      <p:pic>
        <p:nvPicPr>
          <p:cNvPr id="10" name="Graphic 9" descr="Presentation with checklist with solid fill">
            <a:extLst>
              <a:ext uri="{FF2B5EF4-FFF2-40B4-BE49-F238E27FC236}">
                <a16:creationId xmlns="" xmlns:a16="http://schemas.microsoft.com/office/drawing/2014/main" id="{18334AD6-2727-4992-AC96-4CBD0907FB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3899" y="2630855"/>
            <a:ext cx="2330929" cy="233092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066" y="207665"/>
            <a:ext cx="483710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achen" pitchFamily="18" charset="0"/>
                <a:ea typeface="Aachen" pitchFamily="18" charset="0"/>
                <a:cs typeface="Aachen" pitchFamily="18" charset="0"/>
              </a:rPr>
              <a:t>* CONSOLIDATION</a:t>
            </a:r>
            <a:endParaRPr lang="en-US" sz="3200" b="1" dirty="0">
              <a:solidFill>
                <a:srgbClr val="008A80"/>
              </a:solidFill>
              <a:effectLst>
                <a:glow rad="88900">
                  <a:schemeClr val="bg1"/>
                </a:glow>
              </a:effectLst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202729" y="106013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8983" y="101919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68" y="916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6" y="207665"/>
            <a:ext cx="483710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A80"/>
                </a:solidFill>
                <a:effectLst>
                  <a:glow rad="88900">
                    <a:schemeClr val="bg1"/>
                  </a:glow>
                </a:effectLst>
                <a:latin typeface="Aachen" pitchFamily="18" charset="0"/>
                <a:ea typeface="Aachen" pitchFamily="18" charset="0"/>
                <a:cs typeface="Aachen" pitchFamily="18" charset="0"/>
              </a:rPr>
              <a:t>* CONSOLIDATION</a:t>
            </a:r>
            <a:endParaRPr lang="en-US" sz="3200" b="1" dirty="0">
              <a:solidFill>
                <a:srgbClr val="008A80"/>
              </a:solidFill>
              <a:effectLst>
                <a:glow rad="88900">
                  <a:schemeClr val="bg1"/>
                </a:glow>
              </a:effectLst>
              <a:latin typeface="Aachen" pitchFamily="18" charset="0"/>
              <a:ea typeface="Aachen" pitchFamily="18" charset="0"/>
              <a:cs typeface="Aache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0285" y="1730739"/>
            <a:ext cx="959890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next lesson: </a:t>
            </a:r>
            <a:r>
              <a:rPr lang="en-US" sz="3200" b="1" dirty="0">
                <a:solidFill>
                  <a:schemeClr val="accent2"/>
                </a:solidFill>
              </a:rPr>
              <a:t>Looking back &amp; Project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51" y="2781895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-1"/>
            <a:ext cx="12192000" cy="604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39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66097" y="69507"/>
            <a:ext cx="2483632" cy="646331"/>
          </a:xfrm>
          <a:prstGeom prst="rect">
            <a:avLst/>
          </a:prstGeom>
          <a:solidFill>
            <a:srgbClr val="FFDAAB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CBDFF1-B1D0-45EE-9B1C-3A5B84FE7D82}"/>
              </a:ext>
            </a:extLst>
          </p:cNvPr>
          <p:cNvSpPr txBox="1"/>
          <p:nvPr/>
        </p:nvSpPr>
        <p:spPr>
          <a:xfrm>
            <a:off x="1297896" y="786591"/>
            <a:ext cx="1007311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will you mention when you talk about someone’s hobby?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83389" y="4011568"/>
            <a:ext cx="72542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Name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of the hobby</a:t>
            </a:r>
            <a:endParaRPr lang="en-US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The time he / she started the hobby</a:t>
            </a:r>
            <a:endParaRPr lang="en-US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His / Her feeling about the hobby</a:t>
            </a:r>
            <a:endParaRPr lang="en-US" sz="28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2800" b="1" dirty="0">
                <a:latin typeface="Times New Roman" pitchFamily="18" charset="0"/>
                <a:ea typeface="Calibri"/>
                <a:cs typeface="Times New Roman" pitchFamily="18" charset="0"/>
              </a:rPr>
              <a:t>His / Her future plan about the hobby</a:t>
            </a:r>
            <a:endParaRPr lang="en-US" sz="2800" b="1" dirty="0">
              <a:effectLst/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10" name="Picture 4" descr="HOBBIES STORE">
            <a:extLst>
              <a:ext uri="{FF2B5EF4-FFF2-40B4-BE49-F238E27FC236}">
                <a16:creationId xmlns="" xmlns:a16="http://schemas.microsoft.com/office/drawing/2014/main" id="{A486A195-6434-4FE7-BB64-82C7317E9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309811"/>
            <a:ext cx="3881265" cy="283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Blog - Hobee.in">
            <a:extLst>
              <a:ext uri="{FF2B5EF4-FFF2-40B4-BE49-F238E27FC236}">
                <a16:creationId xmlns="" xmlns:a16="http://schemas.microsoft.com/office/drawing/2014/main" id="{49A1F73E-A741-4320-81E3-DE6CD6A2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83" y="1464823"/>
            <a:ext cx="4353618" cy="25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95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232" y="-36872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39859" y="228023"/>
            <a:ext cx="213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9801"/>
                </a:solidFill>
                <a:latin typeface="Montserrat Black" pitchFamily="2" charset="0"/>
              </a:rPr>
              <a:t>Unit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1305" y="154347"/>
            <a:ext cx="495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9801"/>
                </a:solidFill>
                <a:latin typeface=".VnBlackH" pitchFamily="34" charset="0"/>
              </a:rPr>
              <a:t>HOBBIES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74070" y="141276"/>
            <a:ext cx="81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65794" y="1059020"/>
            <a:ext cx="529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48DA4"/>
                </a:solidFill>
                <a:latin typeface=".VnBahamasBH" pitchFamily="34" charset="0"/>
              </a:rPr>
              <a:t>LESSON </a:t>
            </a:r>
            <a:r>
              <a:rPr lang="en-US" sz="3200" b="1" dirty="0" smtClean="0">
                <a:solidFill>
                  <a:srgbClr val="048DA4"/>
                </a:solidFill>
                <a:latin typeface=".VnBahamasBH" pitchFamily="34" charset="0"/>
              </a:rPr>
              <a:t>6:  SKILL 1</a:t>
            </a:r>
            <a:endParaRPr lang="en-US" sz="3200" b="1" dirty="0">
              <a:solidFill>
                <a:srgbClr val="048DA4"/>
              </a:solidFill>
              <a:latin typeface=".VnBahamasBH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696598" y="2576753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LISTENING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696597" y="3794791"/>
            <a:ext cx="1883767" cy="57814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WRITING</a:t>
            </a:r>
            <a:endParaRPr lang="en-GB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1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Google Shape;1881;p31"/>
          <p:cNvSpPr txBox="1">
            <a:spLocks/>
          </p:cNvSpPr>
          <p:nvPr/>
        </p:nvSpPr>
        <p:spPr>
          <a:xfrm>
            <a:off x="229342" y="1187460"/>
            <a:ext cx="449014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/>
              <a:t>- decorate</a:t>
            </a:r>
            <a:r>
              <a:rPr lang="en-US" sz="3600" dirty="0" smtClean="0"/>
              <a:t> </a:t>
            </a:r>
            <a:r>
              <a:rPr lang="en-US" sz="3600" b="1" dirty="0" smtClean="0">
                <a:cs typeface="Calibri" panose="020F0502020204030204" pitchFamily="34" charset="0"/>
              </a:rPr>
              <a:t>(v) </a:t>
            </a:r>
            <a:endParaRPr lang="en-US" sz="3600" b="1" dirty="0"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37296" y="1314335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 smtClean="0"/>
              <a:t>trang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trí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3833003" y="1332701"/>
            <a:ext cx="25823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smtClean="0">
                <a:solidFill>
                  <a:srgbClr val="0FB7BD"/>
                </a:solidFill>
              </a:rPr>
              <a:t>ˈ</a:t>
            </a:r>
            <a:r>
              <a:rPr lang="en-US" sz="3600" b="1" dirty="0" err="1" smtClean="0">
                <a:solidFill>
                  <a:srgbClr val="0FB7BD"/>
                </a:solidFill>
              </a:rPr>
              <a:t>dekəreɪt</a:t>
            </a:r>
            <a:r>
              <a:rPr lang="en-US" sz="3600" b="1" dirty="0" smtClean="0">
                <a:solidFill>
                  <a:srgbClr val="0FB7BD"/>
                </a:solidFill>
              </a:rPr>
              <a:t>/: </a:t>
            </a:r>
            <a:endParaRPr lang="en-US" sz="3600" b="1" dirty="0">
              <a:solidFill>
                <a:srgbClr val="0FB7B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29123" y="269384"/>
            <a:ext cx="353924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5795" y="269384"/>
            <a:ext cx="4365523" cy="3274399"/>
          </a:xfrm>
          <a:prstGeom prst="rect">
            <a:avLst/>
          </a:prstGeom>
        </p:spPr>
      </p:pic>
      <p:pic>
        <p:nvPicPr>
          <p:cNvPr id="11" name="decorate__gb_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4706" y="1332701"/>
            <a:ext cx="609600" cy="609600"/>
          </a:xfrm>
          <a:prstGeom prst="rect">
            <a:avLst/>
          </a:prstGeom>
        </p:spPr>
      </p:pic>
      <p:sp>
        <p:nvSpPr>
          <p:cNvPr id="12" name="Google Shape;1881;p31"/>
          <p:cNvSpPr txBox="1">
            <a:spLocks/>
          </p:cNvSpPr>
          <p:nvPr/>
        </p:nvSpPr>
        <p:spPr>
          <a:xfrm>
            <a:off x="-737487" y="1879015"/>
            <a:ext cx="5974783" cy="1058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 dirty="0" smtClean="0"/>
              <a:t>- benefit </a:t>
            </a:r>
            <a:r>
              <a:rPr lang="en-US" sz="3600" b="1" dirty="0">
                <a:cs typeface="Calibri" panose="020F0502020204030204" pitchFamily="34" charset="0"/>
              </a:rPr>
              <a:t>(n</a:t>
            </a:r>
            <a:r>
              <a:rPr lang="en-US" sz="3600" b="1" dirty="0" smtClean="0">
                <a:cs typeface="Calibri" panose="020F0502020204030204" pitchFamily="34" charset="0"/>
              </a:rPr>
              <a:t>) </a:t>
            </a:r>
            <a:endParaRPr lang="en-US" sz="3600" b="1" dirty="0"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01252" y="209467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/>
              <a:t>lợi</a:t>
            </a:r>
            <a:r>
              <a:rPr lang="en-US" sz="3600" b="1" dirty="0"/>
              <a:t> </a:t>
            </a:r>
            <a:r>
              <a:rPr lang="en-US" sz="3600" b="1" dirty="0" err="1"/>
              <a:t>ích</a:t>
            </a:r>
            <a:endParaRPr lang="en-US" sz="3600" b="1" dirty="0"/>
          </a:p>
        </p:txBody>
      </p:sp>
      <p:sp>
        <p:nvSpPr>
          <p:cNvPr id="14" name="Rectangle 13"/>
          <p:cNvSpPr/>
          <p:nvPr/>
        </p:nvSpPr>
        <p:spPr>
          <a:xfrm>
            <a:off x="3577987" y="2085182"/>
            <a:ext cx="22829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benɪfɪt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  <a:r>
              <a:rPr lang="en-US" sz="3600" b="1" dirty="0" smtClean="0">
                <a:solidFill>
                  <a:srgbClr val="0FB7BD"/>
                </a:solidFill>
              </a:rPr>
              <a:t>:</a:t>
            </a:r>
            <a:endParaRPr lang="en-US" sz="3600" b="1" dirty="0">
              <a:solidFill>
                <a:srgbClr val="0FB7BD"/>
              </a:solidFill>
            </a:endParaRPr>
          </a:p>
        </p:txBody>
      </p:sp>
      <p:pic>
        <p:nvPicPr>
          <p:cNvPr id="15" name="benefit.m4a" descr="benefit.m4a">
            <a:hlinkClick r:id="" action="ppaction://media"/>
            <a:extLst>
              <a:ext uri="{FF2B5EF4-FFF2-40B4-BE49-F238E27FC236}">
                <a16:creationId xmlns="" xmlns:a16="http://schemas.microsoft.com/office/drawing/2014/main" id="{8F514443-75A8-0D48-9C1F-F8FD89B338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29342" y="2011442"/>
            <a:ext cx="812800" cy="8128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67"/>
          <a:stretch/>
        </p:blipFill>
        <p:spPr>
          <a:xfrm>
            <a:off x="7303700" y="1960666"/>
            <a:ext cx="4888300" cy="305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  <p:bldP spid="12" grpId="0"/>
      <p:bldP spid="12" grpId="1"/>
      <p:bldP spid="13" grpId="0"/>
      <p:bldP spid="13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72456" y="31453"/>
            <a:ext cx="320003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I. LISTENING</a:t>
            </a:r>
            <a:endParaRPr lang="en-US" sz="3200" b="1" dirty="0">
              <a:solidFill>
                <a:srgbClr val="00A9A5"/>
              </a:solidFill>
              <a:effectLst>
                <a:glow rad="88900">
                  <a:schemeClr val="bg1"/>
                </a:glow>
              </a:effectLst>
              <a:latin typeface=".VnVogue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796784" y="993337"/>
            <a:ext cx="44144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Look at the picture.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1241393" y="952396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1294178" y="8497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3E9946E-5E43-4BBE-B7BF-879601B11634}"/>
              </a:ext>
            </a:extLst>
          </p:cNvPr>
          <p:cNvSpPr txBox="1"/>
          <p:nvPr/>
        </p:nvSpPr>
        <p:spPr>
          <a:xfrm>
            <a:off x="785973" y="1962833"/>
            <a:ext cx="535053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What hobby is it?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 smtClean="0"/>
              <a:t>Do </a:t>
            </a:r>
            <a:r>
              <a:rPr lang="en-US" sz="2800" dirty="0"/>
              <a:t>you think it is a good hobby? Why or why not</a:t>
            </a:r>
            <a:r>
              <a:rPr lang="en-US" sz="2800" dirty="0" smtClean="0"/>
              <a:t>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294" t="8862" r="1703" b="3065"/>
          <a:stretch/>
        </p:blipFill>
        <p:spPr>
          <a:xfrm>
            <a:off x="6811084" y="599576"/>
            <a:ext cx="5380916" cy="357932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34621" y="26720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sz="2400" b="1" i="1" dirty="0" smtClean="0">
                <a:solidFill>
                  <a:srgbClr val="FF0000"/>
                </a:solidFill>
              </a:rPr>
              <a:t>In </a:t>
            </a:r>
            <a:r>
              <a:rPr lang="en-GB" sz="2400" b="1" i="1" dirty="0">
                <a:solidFill>
                  <a:srgbClr val="FF0000"/>
                </a:solidFill>
              </a:rPr>
              <a:t>the picture, I can see two girls. They build a dollhouse. In my opinion, their hobby is </a:t>
            </a:r>
            <a:r>
              <a:rPr lang="en-GB" sz="2400" b="1" i="1" dirty="0" smtClean="0">
                <a:solidFill>
                  <a:srgbClr val="FF0000"/>
                </a:solidFill>
              </a:rPr>
              <a:t>building dollhouse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71717" y="518281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sz="2400" b="1" i="1" dirty="0">
                <a:solidFill>
                  <a:srgbClr val="FF0000"/>
                </a:solidFill>
              </a:rPr>
              <a:t>Because it develops your creativity. It also makes you more patient</a:t>
            </a:r>
            <a:r>
              <a:rPr lang="en-GB" sz="2400" b="1" i="1" dirty="0" smtClean="0">
                <a:solidFill>
                  <a:srgbClr val="FF0000"/>
                </a:solidFill>
              </a:rPr>
              <a:t>.</a:t>
            </a:r>
            <a:endParaRPr lang="en-GB" sz="2400" b="1" i="1" dirty="0">
              <a:solidFill>
                <a:srgbClr val="FF0000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72456" y="31453"/>
            <a:ext cx="320003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A9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I. LISTENING</a:t>
            </a:r>
            <a:endParaRPr lang="en-US" sz="3200" b="1" dirty="0">
              <a:solidFill>
                <a:srgbClr val="00A9A5"/>
              </a:solidFill>
              <a:effectLst>
                <a:glow rad="88900">
                  <a:schemeClr val="bg1"/>
                </a:glow>
              </a:effectLst>
              <a:latin typeface=".VnVogue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113613" y="874345"/>
            <a:ext cx="9964774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Listen to an interview about Trang’s hobby. Fill in each blank in the mind map with one word or number.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558222" y="102868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611007" y="92604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93F91EBB-2260-4034-B647-DBB01F1637E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949" t="3261" r="937" b="2353"/>
          <a:stretch/>
        </p:blipFill>
        <p:spPr>
          <a:xfrm>
            <a:off x="3111190" y="1882318"/>
            <a:ext cx="6021659" cy="49756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DB34C51-B520-45C7-BACA-922DAEEC0A5A}"/>
              </a:ext>
            </a:extLst>
          </p:cNvPr>
          <p:cNvSpPr txBox="1"/>
          <p:nvPr/>
        </p:nvSpPr>
        <p:spPr>
          <a:xfrm>
            <a:off x="4050629" y="2429323"/>
            <a:ext cx="1598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dollhouses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0F726A0-D171-4AC6-89E0-B09249964665}"/>
              </a:ext>
            </a:extLst>
          </p:cNvPr>
          <p:cNvSpPr txBox="1"/>
          <p:nvPr/>
        </p:nvSpPr>
        <p:spPr>
          <a:xfrm>
            <a:off x="7750249" y="2160524"/>
            <a:ext cx="12814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three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59EE888C-8F30-42FC-91F4-D88ACE97C1E1}"/>
              </a:ext>
            </a:extLst>
          </p:cNvPr>
          <p:cNvSpPr txBox="1"/>
          <p:nvPr/>
        </p:nvSpPr>
        <p:spPr>
          <a:xfrm>
            <a:off x="7228114" y="3561401"/>
            <a:ext cx="121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cousin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DAAFB59-C6D5-4729-ADC7-8B1E7F7412A9}"/>
              </a:ext>
            </a:extLst>
          </p:cNvPr>
          <p:cNvSpPr txBox="1"/>
          <p:nvPr/>
        </p:nvSpPr>
        <p:spPr>
          <a:xfrm>
            <a:off x="7316026" y="5440539"/>
            <a:ext cx="1219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house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F045899-7016-4C96-BF32-66F58AA022EE}"/>
              </a:ext>
            </a:extLst>
          </p:cNvPr>
          <p:cNvSpPr txBox="1"/>
          <p:nvPr/>
        </p:nvSpPr>
        <p:spPr>
          <a:xfrm>
            <a:off x="6951951" y="6042614"/>
            <a:ext cx="11569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cloth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FF89561-FA44-498F-BAA3-FB19C9F2E51A}"/>
              </a:ext>
            </a:extLst>
          </p:cNvPr>
          <p:cNvSpPr txBox="1"/>
          <p:nvPr/>
        </p:nvSpPr>
        <p:spPr>
          <a:xfrm>
            <a:off x="4306893" y="5887163"/>
            <a:ext cx="14493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0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creative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3" name="00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59101" y="96942"/>
            <a:ext cx="1038572" cy="103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339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879988" y="982175"/>
            <a:ext cx="1126776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err="1" smtClean="0"/>
              <a:t>Lan</a:t>
            </a:r>
            <a:r>
              <a:rPr lang="en-GB" sz="2400" b="1" dirty="0"/>
              <a:t>: </a:t>
            </a:r>
            <a:r>
              <a:rPr lang="en-GB" sz="2400" dirty="0"/>
              <a:t>Today we’ll talk about hobbies. I know that your hobby is building dollhouses. It’s quite unusual, isn’t it?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Not really. A lot of girls like it.</a:t>
            </a:r>
          </a:p>
          <a:p>
            <a:r>
              <a:rPr lang="en-GB" sz="2400" b="1" dirty="0" err="1"/>
              <a:t>Lan</a:t>
            </a:r>
            <a:r>
              <a:rPr lang="en-GB" sz="2400" b="1" dirty="0"/>
              <a:t>: </a:t>
            </a:r>
            <a:r>
              <a:rPr lang="en-GB" sz="2400" dirty="0"/>
              <a:t>When did you start doing this?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Three years ago. I read an article about building dollhouses. I loved the idea right away.</a:t>
            </a:r>
          </a:p>
          <a:p>
            <a:r>
              <a:rPr lang="en-GB" sz="2400" b="1" dirty="0" err="1"/>
              <a:t>Lan</a:t>
            </a:r>
            <a:r>
              <a:rPr lang="en-GB" sz="2400" dirty="0"/>
              <a:t>: Do any of your friends or relatives build dollhouses too?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Yes, my cousin </a:t>
            </a:r>
            <a:r>
              <a:rPr lang="en-GB" sz="2400" dirty="0" err="1"/>
              <a:t>Mi</a:t>
            </a:r>
            <a:r>
              <a:rPr lang="en-GB" sz="2400" dirty="0"/>
              <a:t> loves building them too.</a:t>
            </a:r>
          </a:p>
          <a:p>
            <a:r>
              <a:rPr lang="en-GB" sz="2400" b="1" dirty="0" err="1"/>
              <a:t>Lan</a:t>
            </a:r>
            <a:r>
              <a:rPr lang="en-GB" sz="2400" b="1" dirty="0"/>
              <a:t>: </a:t>
            </a:r>
            <a:r>
              <a:rPr lang="en-GB" sz="2400" dirty="0"/>
              <a:t>Is it hard to build a dollhouse?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No, it isn’t. I use cardboard and glue to build the house and make the furniture. Then I make the dolls from cloth. Finally, I decorate the house.</a:t>
            </a:r>
          </a:p>
          <a:p>
            <a:r>
              <a:rPr lang="en-GB" sz="2400" b="1" dirty="0" err="1"/>
              <a:t>Lan</a:t>
            </a:r>
            <a:r>
              <a:rPr lang="en-GB" sz="2400" b="1" dirty="0"/>
              <a:t>: </a:t>
            </a:r>
            <a:r>
              <a:rPr lang="en-GB" sz="2400" dirty="0"/>
              <a:t>What are the benefits of the hobby?</a:t>
            </a:r>
          </a:p>
          <a:p>
            <a:r>
              <a:rPr lang="en-GB" sz="2400" b="1" dirty="0" err="1">
                <a:solidFill>
                  <a:srgbClr val="FF0000"/>
                </a:solidFill>
              </a:rPr>
              <a:t>Trang</a:t>
            </a:r>
            <a:r>
              <a:rPr lang="en-GB" sz="2400" b="1" dirty="0">
                <a:solidFill>
                  <a:srgbClr val="FF0000"/>
                </a:solidFill>
              </a:rPr>
              <a:t>: </a:t>
            </a:r>
            <a:r>
              <a:rPr lang="en-GB" sz="2400" dirty="0"/>
              <a:t>Well, I’m more patient and creative now.</a:t>
            </a:r>
          </a:p>
        </p:txBody>
      </p:sp>
      <p:sp>
        <p:nvSpPr>
          <p:cNvPr id="7" name="Rectangle 6"/>
          <p:cNvSpPr/>
          <p:nvPr/>
        </p:nvSpPr>
        <p:spPr>
          <a:xfrm>
            <a:off x="5150407" y="0"/>
            <a:ext cx="205716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800" b="1" dirty="0"/>
              <a:t>Audio script </a:t>
            </a:r>
          </a:p>
        </p:txBody>
      </p:sp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3312" y="208434"/>
            <a:ext cx="24903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II. WRITING</a:t>
            </a:r>
            <a:endParaRPr lang="en-US" sz="32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.VnVogue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8837C03-15B0-4F4A-8CD7-DE20B1C80534}"/>
              </a:ext>
            </a:extLst>
          </p:cNvPr>
          <p:cNvSpPr txBox="1"/>
          <p:nvPr/>
        </p:nvSpPr>
        <p:spPr>
          <a:xfrm>
            <a:off x="1366079" y="1003323"/>
            <a:ext cx="9964774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is your hobby? Fill in the blanks below.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="" xmlns:a16="http://schemas.microsoft.com/office/drawing/2014/main" id="{5F4478E5-4CEE-4FE8-99C8-B83F9434EE16}"/>
              </a:ext>
            </a:extLst>
          </p:cNvPr>
          <p:cNvSpPr/>
          <p:nvPr/>
        </p:nvSpPr>
        <p:spPr>
          <a:xfrm>
            <a:off x="738370" y="98285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F65E3ED-02EC-4DEA-B1D6-6965B40AAA46}"/>
              </a:ext>
            </a:extLst>
          </p:cNvPr>
          <p:cNvSpPr txBox="1"/>
          <p:nvPr/>
        </p:nvSpPr>
        <p:spPr>
          <a:xfrm>
            <a:off x="791155" y="88021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9ADCCC8-B4E7-465F-B57E-465DD3D2E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8" r="2525"/>
          <a:stretch/>
        </p:blipFill>
        <p:spPr>
          <a:xfrm>
            <a:off x="2977376" y="1681776"/>
            <a:ext cx="5263375" cy="51762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39617" y="2085036"/>
            <a:ext cx="2449004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Arranging flowers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80999" y="2077040"/>
            <a:ext cx="11568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3 years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80999" y="3665600"/>
            <a:ext cx="13092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my mom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938385" y="5198196"/>
            <a:ext cx="4495703" cy="589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flowers, </a:t>
            </a:r>
            <a:r>
              <a:rPr lang="en-GB" sz="2400" b="1" dirty="0" smtClean="0">
                <a:solidFill>
                  <a:srgbClr val="FF0000"/>
                </a:solidFill>
              </a:rPr>
              <a:t>vase, scissors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09022" y="5993356"/>
            <a:ext cx="5080302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400" b="1" dirty="0">
                <a:solidFill>
                  <a:srgbClr val="FF0000"/>
                </a:solidFill>
              </a:rPr>
              <a:t>develop creativity, </a:t>
            </a:r>
            <a:r>
              <a:rPr lang="en-GB" sz="2400" b="1" dirty="0" smtClean="0">
                <a:solidFill>
                  <a:srgbClr val="FF0000"/>
                </a:solidFill>
              </a:rPr>
              <a:t>to </a:t>
            </a:r>
            <a:r>
              <a:rPr lang="en-GB" sz="2400" b="1" dirty="0">
                <a:solidFill>
                  <a:srgbClr val="FF0000"/>
                </a:solidFill>
              </a:rPr>
              <a:t>be more patient.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3312" y="208434"/>
            <a:ext cx="249030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2A5"/>
                </a:solidFill>
                <a:effectLst>
                  <a:glow rad="88900">
                    <a:schemeClr val="bg1"/>
                  </a:glow>
                </a:effectLst>
                <a:latin typeface=".VnVogue" pitchFamily="34" charset="0"/>
                <a:cs typeface="Arial" panose="020B0604020202020204" pitchFamily="34" charset="0"/>
              </a:rPr>
              <a:t>II. WRITING</a:t>
            </a:r>
            <a:endParaRPr lang="en-US" sz="3200" b="1" dirty="0">
              <a:solidFill>
                <a:srgbClr val="00B2A5"/>
              </a:solidFill>
              <a:effectLst>
                <a:glow rad="88900">
                  <a:schemeClr val="bg1"/>
                </a:glow>
              </a:effectLst>
              <a:latin typeface=".VnVogue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22987" y="989186"/>
            <a:ext cx="8146025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* </a:t>
            </a:r>
            <a:r>
              <a:rPr lang="en-GB" sz="2800" b="1" u="sng" dirty="0" smtClean="0">
                <a:solidFill>
                  <a:srgbClr val="FF0000"/>
                </a:solidFill>
              </a:rPr>
              <a:t>Example:</a:t>
            </a:r>
            <a:endParaRPr lang="en-GB" sz="2800" b="1" u="sng" dirty="0">
              <a:solidFill>
                <a:srgbClr val="FF0000"/>
              </a:solidFill>
            </a:endParaRPr>
          </a:p>
          <a:p>
            <a:endParaRPr lang="en-GB" sz="2800" dirty="0"/>
          </a:p>
          <a:p>
            <a:pPr>
              <a:lnSpc>
                <a:spcPct val="150000"/>
              </a:lnSpc>
            </a:pPr>
            <a:r>
              <a:rPr lang="en-GB" sz="2800" dirty="0"/>
              <a:t>1. My hobby: </a:t>
            </a:r>
            <a:r>
              <a:rPr lang="en-GB" sz="2800" b="1" dirty="0">
                <a:solidFill>
                  <a:srgbClr val="FF0000"/>
                </a:solidFill>
              </a:rPr>
              <a:t>Arranging </a:t>
            </a:r>
            <a:r>
              <a:rPr lang="en-GB" sz="2800" b="1" dirty="0" smtClean="0">
                <a:solidFill>
                  <a:srgbClr val="FF0000"/>
                </a:solidFill>
              </a:rPr>
              <a:t>flowers</a:t>
            </a:r>
            <a:endParaRPr lang="en-GB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dirty="0"/>
              <a:t>2. Started: </a:t>
            </a:r>
            <a:r>
              <a:rPr lang="en-GB" sz="2800" b="1" dirty="0">
                <a:solidFill>
                  <a:srgbClr val="FF0000"/>
                </a:solidFill>
              </a:rPr>
              <a:t>3 years </a:t>
            </a:r>
            <a:r>
              <a:rPr lang="en-GB" sz="2800" b="1" dirty="0" smtClean="0">
                <a:solidFill>
                  <a:srgbClr val="FF0000"/>
                </a:solidFill>
              </a:rPr>
              <a:t>ago</a:t>
            </a:r>
            <a:endParaRPr lang="en-GB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dirty="0"/>
              <a:t>3. I share my hobby with: </a:t>
            </a:r>
            <a:r>
              <a:rPr lang="en-GB" sz="2800" b="1" dirty="0">
                <a:solidFill>
                  <a:srgbClr val="FF0000"/>
                </a:solidFill>
              </a:rPr>
              <a:t>my </a:t>
            </a:r>
            <a:r>
              <a:rPr lang="en-GB" sz="2800" b="1" dirty="0" smtClean="0">
                <a:solidFill>
                  <a:srgbClr val="FF0000"/>
                </a:solidFill>
              </a:rPr>
              <a:t>mom</a:t>
            </a:r>
            <a:endParaRPr lang="en-GB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dirty="0"/>
              <a:t>4. To do my hobby I need: </a:t>
            </a:r>
            <a:r>
              <a:rPr lang="en-GB" sz="2800" b="1" dirty="0">
                <a:solidFill>
                  <a:srgbClr val="FF0000"/>
                </a:solidFill>
              </a:rPr>
              <a:t>flowers, vase, </a:t>
            </a:r>
            <a:r>
              <a:rPr lang="en-GB" sz="2800" b="1" dirty="0" smtClean="0">
                <a:solidFill>
                  <a:srgbClr val="FF0000"/>
                </a:solidFill>
              </a:rPr>
              <a:t>scissors</a:t>
            </a:r>
            <a:endParaRPr lang="en-GB" sz="2800" b="1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800" dirty="0"/>
              <a:t>5. Benefits: </a:t>
            </a:r>
            <a:r>
              <a:rPr lang="en-GB" sz="2800" b="1" dirty="0">
                <a:solidFill>
                  <a:srgbClr val="FF0000"/>
                </a:solidFill>
              </a:rPr>
              <a:t>develop creativity, to be more patient.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3195</TotalTime>
  <Words>617</Words>
  <Application>Microsoft Office PowerPoint</Application>
  <PresentationFormat>Custom</PresentationFormat>
  <Paragraphs>93</Paragraphs>
  <Slides>15</Slides>
  <Notes>4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214</cp:revision>
  <dcterms:created xsi:type="dcterms:W3CDTF">2020-12-09T02:04:09Z</dcterms:created>
  <dcterms:modified xsi:type="dcterms:W3CDTF">2022-08-02T10:59:27Z</dcterms:modified>
</cp:coreProperties>
</file>