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5"/>
  </p:notesMasterIdLst>
  <p:sldIdLst>
    <p:sldId id="367" r:id="rId2"/>
    <p:sldId id="340" r:id="rId3"/>
    <p:sldId id="316" r:id="rId4"/>
    <p:sldId id="376" r:id="rId5"/>
    <p:sldId id="377" r:id="rId6"/>
    <p:sldId id="378" r:id="rId7"/>
    <p:sldId id="379" r:id="rId8"/>
    <p:sldId id="380" r:id="rId9"/>
    <p:sldId id="364" r:id="rId10"/>
    <p:sldId id="365" r:id="rId11"/>
    <p:sldId id="362" r:id="rId12"/>
    <p:sldId id="366" r:id="rId13"/>
    <p:sldId id="363" r:id="rId14"/>
    <p:sldId id="368" r:id="rId15"/>
    <p:sldId id="369" r:id="rId16"/>
    <p:sldId id="370" r:id="rId17"/>
    <p:sldId id="371" r:id="rId18"/>
    <p:sldId id="372" r:id="rId19"/>
    <p:sldId id="375" r:id="rId20"/>
    <p:sldId id="314" r:id="rId21"/>
    <p:sldId id="330" r:id="rId22"/>
    <p:sldId id="374" r:id="rId23"/>
    <p:sldId id="3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5" clrIdx="0">
    <p:extLst>
      <p:ext uri="{19B8F6BF-5375-455C-9EA6-DF929625EA0E}">
        <p15:presenceInfo xmlns:p15="http://schemas.microsoft.com/office/powerpoint/2012/main" xmlns="" userId="e44a7bdf1da03790" providerId="Windows Live"/>
      </p:ext>
    </p:extLst>
  </p:cmAuthor>
  <p:cmAuthor id="2" name="NGOC ANH" initials="NA" lastIdx="3" clrIdx="1">
    <p:extLst>
      <p:ext uri="{19B8F6BF-5375-455C-9EA6-DF929625EA0E}">
        <p15:presenceInfo xmlns:p15="http://schemas.microsoft.com/office/powerpoint/2012/main" xmlns="" userId="NGOC AN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A80"/>
    <a:srgbClr val="CBEAF0"/>
    <a:srgbClr val="F7941E"/>
    <a:srgbClr val="00A9A5"/>
    <a:srgbClr val="0FB7BD"/>
    <a:srgbClr val="BEE5E8"/>
    <a:srgbClr val="7ED1D6"/>
    <a:srgbClr val="7DCFD4"/>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7" autoAdjust="0"/>
    <p:restoredTop sz="94649"/>
  </p:normalViewPr>
  <p:slideViewPr>
    <p:cSldViewPr snapToGrid="0" showGuides="1">
      <p:cViewPr varScale="1">
        <p:scale>
          <a:sx n="82" d="100"/>
          <a:sy n="82" d="100"/>
        </p:scale>
        <p:origin x="-917"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314041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321118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337588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337588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337588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418517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52502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408887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91043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82199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74445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65029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314041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B526A92-8AAF-4BF0-85FE-B336BF0F8D2D}" type="datetimeFigureOut">
              <a:rPr lang="en-US" smtClean="0"/>
              <a:t>9/18/2024</a:t>
            </a:fld>
            <a:endParaRPr lang="en-US"/>
          </a:p>
        </p:txBody>
      </p:sp>
      <p:sp>
        <p:nvSpPr>
          <p:cNvPr id="8" name="Slide Number Placeholder 7"/>
          <p:cNvSpPr>
            <a:spLocks noGrp="1"/>
          </p:cNvSpPr>
          <p:nvPr>
            <p:ph type="sldNum" sz="quarter" idx="11"/>
          </p:nvPr>
        </p:nvSpPr>
        <p:spPr/>
        <p:txBody>
          <a:bodyPr/>
          <a:lstStyle/>
          <a:p>
            <a:fld id="{52AF2F91-6C79-4775-9E01-5F8EDCA63F8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26A92-8AAF-4BF0-85FE-B336BF0F8D2D}" type="datetimeFigureOut">
              <a:rPr lang="en-US" smtClean="0"/>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2AF2F91-6C79-4775-9E01-5F8EDCA63F89}" type="slidenum">
              <a:rPr lang="en-US" smtClean="0"/>
              <a:t>‹#›</a:t>
            </a:fld>
            <a:endParaRPr 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3B526A92-8AAF-4BF0-85FE-B336BF0F8D2D}" type="datetimeFigureOut">
              <a:rPr lang="en-US" smtClean="0"/>
              <a:t>9/18/2024</a:t>
            </a:fld>
            <a:endParaRPr lang="en-US"/>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52AF2F91-6C79-4775-9E01-5F8EDCA63F89}" type="slidenum">
              <a:rPr lang="en-US" smtClean="0"/>
              <a:t>‹#›</a:t>
            </a:fld>
            <a:endParaRPr lang="en-US"/>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9.xml"/><Relationship Id="rId3" Type="http://schemas.microsoft.com/office/2007/relationships/media" Target="../media/media7.mp3"/><Relationship Id="rId7"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audio" Target="../media/media8.mp3"/><Relationship Id="rId11" Type="http://schemas.openxmlformats.org/officeDocument/2006/relationships/image" Target="../media/image18.png"/><Relationship Id="rId5" Type="http://schemas.microsoft.com/office/2007/relationships/media" Target="../media/media8.mp3"/><Relationship Id="rId10" Type="http://schemas.openxmlformats.org/officeDocument/2006/relationships/image" Target="../media/image17.png"/><Relationship Id="rId4" Type="http://schemas.openxmlformats.org/officeDocument/2006/relationships/audio" Target="../media/media7.mp3"/><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png"/><Relationship Id="rId5" Type="http://schemas.openxmlformats.org/officeDocument/2006/relationships/image" Target="../media/image11.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0.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2.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0"/>
            <a:ext cx="1239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529724" y="1390666"/>
            <a:ext cx="792480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p>
            <a:r>
              <a:rPr lang="en-GB" sz="4400" b="1" dirty="0" smtClean="0">
                <a:solidFill>
                  <a:srgbClr val="0000FF"/>
                </a:solidFill>
                <a:latin typeface="VNI-Ariston" pitchFamily="2" charset="0"/>
              </a:rPr>
              <a:t>Hello every one !!!</a:t>
            </a:r>
            <a:endParaRPr lang="en-US" sz="4400" b="1" dirty="0">
              <a:solidFill>
                <a:srgbClr val="0000FF"/>
              </a:solidFill>
              <a:latin typeface="VNI-Ariston" pitchFamily="2" charset="0"/>
            </a:endParaRPr>
          </a:p>
        </p:txBody>
      </p:sp>
      <p:sp>
        <p:nvSpPr>
          <p:cNvPr id="7" name="Horizontal Scroll 6"/>
          <p:cNvSpPr/>
          <p:nvPr/>
        </p:nvSpPr>
        <p:spPr>
          <a:xfrm>
            <a:off x="8232295" y="6354295"/>
            <a:ext cx="3793067" cy="509657"/>
          </a:xfrm>
          <a:prstGeom prst="horizontalScroll">
            <a:avLst/>
          </a:prstGeom>
        </p:spPr>
        <p:style>
          <a:lnRef idx="1">
            <a:schemeClr val="accent6"/>
          </a:lnRef>
          <a:fillRef idx="2">
            <a:schemeClr val="accent6"/>
          </a:fillRef>
          <a:effectRef idx="1">
            <a:schemeClr val="accent6"/>
          </a:effectRef>
          <a:fontRef idx="minor">
            <a:schemeClr val="dk1"/>
          </a:fontRef>
        </p:style>
        <p:txBody>
          <a:bodyPr lIns="91427" tIns="45714" rIns="91427" bIns="45714" rtlCol="0" anchor="ctr"/>
          <a:lstStyle/>
          <a:p>
            <a:pPr algn="ctr"/>
            <a:r>
              <a:rPr lang="en-US" b="1" dirty="0" smtClean="0">
                <a:solidFill>
                  <a:srgbClr val="C00000"/>
                </a:solidFill>
              </a:rPr>
              <a:t>NGUYỄN THỊ THU BA</a:t>
            </a:r>
            <a:endParaRPr lang="en-GB" b="1" dirty="0">
              <a:solidFill>
                <a:srgbClr val="C00000"/>
              </a:solidFill>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952124" y="2113030"/>
            <a:ext cx="5080000" cy="3810000"/>
          </a:xfrm>
          <a:prstGeom prst="rect">
            <a:avLst/>
          </a:prstGeom>
          <a:noFill/>
        </p:spPr>
      </p:pic>
    </p:spTree>
    <p:extLst>
      <p:ext uri="{BB962C8B-B14F-4D97-AF65-F5344CB8AC3E}">
        <p14:creationId xmlns:p14="http://schemas.microsoft.com/office/powerpoint/2010/main" val="105427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067" y="208434"/>
            <a:ext cx="5766249" cy="646331"/>
          </a:xfrm>
          <a:prstGeom prst="rect">
            <a:avLst/>
          </a:prstGeom>
          <a:noFill/>
          <a:effectLst/>
        </p:spPr>
        <p:txBody>
          <a:bodyPr wrap="square" rtlCol="0">
            <a:spAutoFit/>
          </a:bodyPr>
          <a:lstStyle/>
          <a:p>
            <a:r>
              <a:rPr lang="en-US" sz="3600" b="1" dirty="0" smtClean="0">
                <a:solidFill>
                  <a:srgbClr val="FF0000"/>
                </a:solidFill>
                <a:effectLst>
                  <a:glow rad="88900">
                    <a:schemeClr val="bg1"/>
                  </a:glow>
                </a:effectLst>
                <a:latin typeface="Arial" panose="020B0604020202020204" pitchFamily="34" charset="0"/>
                <a:cs typeface="Arial" panose="020B0604020202020204" pitchFamily="34" charset="0"/>
              </a:rPr>
              <a:t>* Checking vocabulary</a:t>
            </a:r>
            <a:endParaRPr lang="en-US" sz="36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46658143"/>
              </p:ext>
            </p:extLst>
          </p:nvPr>
        </p:nvGraphicFramePr>
        <p:xfrm>
          <a:off x="1651610" y="1397157"/>
          <a:ext cx="9399936" cy="4946845"/>
        </p:xfrm>
        <a:graphic>
          <a:graphicData uri="http://schemas.openxmlformats.org/drawingml/2006/table">
            <a:tbl>
              <a:tblPr firstRow="1" bandRow="1">
                <a:tableStyleId>{5DA37D80-6434-44D0-A028-1B22A696006F}</a:tableStyleId>
              </a:tblPr>
              <a:tblGrid>
                <a:gridCol w="3024329">
                  <a:extLst>
                    <a:ext uri="{9D8B030D-6E8A-4147-A177-3AD203B41FA5}">
                      <a16:colId xmlns:a16="http://schemas.microsoft.com/office/drawing/2014/main" xmlns="" val="20000"/>
                    </a:ext>
                  </a:extLst>
                </a:gridCol>
                <a:gridCol w="2799546">
                  <a:extLst>
                    <a:ext uri="{9D8B030D-6E8A-4147-A177-3AD203B41FA5}">
                      <a16:colId xmlns:a16="http://schemas.microsoft.com/office/drawing/2014/main" xmlns="" val="20001"/>
                    </a:ext>
                  </a:extLst>
                </a:gridCol>
                <a:gridCol w="3576061">
                  <a:extLst>
                    <a:ext uri="{9D8B030D-6E8A-4147-A177-3AD203B41FA5}">
                      <a16:colId xmlns:a16="http://schemas.microsoft.com/office/drawing/2014/main" xmlns="" val="20002"/>
                    </a:ext>
                  </a:extLst>
                </a:gridCol>
              </a:tblGrid>
              <a:tr h="574128">
                <a:tc>
                  <a:txBody>
                    <a:bodyPr/>
                    <a:lstStyle/>
                    <a:p>
                      <a:pPr algn="ctr"/>
                      <a:r>
                        <a:rPr lang="en-US" sz="2500" b="1" dirty="0">
                          <a:solidFill>
                            <a:srgbClr val="0070C0"/>
                          </a:solidFill>
                        </a:rPr>
                        <a:t>New words</a:t>
                      </a:r>
                    </a:p>
                  </a:txBody>
                  <a:tcPr/>
                </a:tc>
                <a:tc>
                  <a:txBody>
                    <a:bodyPr/>
                    <a:lstStyle/>
                    <a:p>
                      <a:pPr algn="ctr"/>
                      <a:r>
                        <a:rPr lang="en-US" sz="2500" b="1" dirty="0">
                          <a:solidFill>
                            <a:srgbClr val="0070C0"/>
                          </a:solidFill>
                        </a:rPr>
                        <a:t>Pronunciation</a:t>
                      </a:r>
                    </a:p>
                  </a:txBody>
                  <a:tcPr/>
                </a:tc>
                <a:tc>
                  <a:txBody>
                    <a:bodyPr/>
                    <a:lstStyle/>
                    <a:p>
                      <a:pPr algn="ctr"/>
                      <a:r>
                        <a:rPr lang="en-US" sz="2500" b="1" dirty="0">
                          <a:solidFill>
                            <a:srgbClr val="0070C0"/>
                          </a:solidFill>
                        </a:rPr>
                        <a:t>Meaning</a:t>
                      </a:r>
                    </a:p>
                  </a:txBody>
                  <a:tcPr/>
                </a:tc>
                <a:extLst>
                  <a:ext uri="{0D108BD9-81ED-4DB2-BD59-A6C34878D82A}">
                    <a16:rowId xmlns:a16="http://schemas.microsoft.com/office/drawing/2014/main" xmlns="" val="10000"/>
                  </a:ext>
                </a:extLst>
              </a:tr>
              <a:tr h="818141">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1.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aʊtdɔ</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ː(r)/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n</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goài</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trời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xmlns="" val="10001"/>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2.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peɪʃnt</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kiên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nhẫn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xmlns="" val="10002"/>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3.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/rɪˌspɒnsəˈbɪləti/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smtClean="0">
                          <a:effectLst/>
                          <a:latin typeface="Calibri" panose="020F0502020204030204" pitchFamily="34" charset="0"/>
                          <a:ea typeface="Times New Roman" panose="02020603050405020304" pitchFamily="18" charset="0"/>
                          <a:cs typeface="Times New Roman" panose="02020603050405020304" pitchFamily="18" charset="0"/>
                        </a:rPr>
                        <a:t>trách</a:t>
                      </a: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nhiệm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xmlns="" val="1883787907"/>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4.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məˈtjʊərəti/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sự</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trưởng</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thành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xmlns="" val="4086747854"/>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5.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væljuəbl</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quý</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giá</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quan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trọng</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smtClean="0">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07000"/>
                        </a:lnSpc>
                        <a:spcBef>
                          <a:spcPts val="0"/>
                        </a:spcBef>
                        <a:spcAft>
                          <a:spcPts val="0"/>
                        </a:spcAft>
                      </a:pPr>
                      <a:r>
                        <a:rPr lang="en-US" sz="2400" dirty="0" err="1" smtClean="0">
                          <a:effectLst/>
                          <a:latin typeface="Calibri" panose="020F0502020204030204" pitchFamily="34" charset="0"/>
                          <a:ea typeface="Times New Roman" panose="02020603050405020304" pitchFamily="18" charset="0"/>
                          <a:cs typeface="Calibri" panose="020F0502020204030204" pitchFamily="34" charset="0"/>
                        </a:rPr>
                        <a:t>hữu</a:t>
                      </a:r>
                      <a:r>
                        <a:rPr lang="en-US" sz="240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ích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xmlns="" val="1249178309"/>
                  </a:ext>
                </a:extLst>
              </a:tr>
            </a:tbl>
          </a:graphicData>
        </a:graphic>
      </p:graphicFrame>
      <p:sp>
        <p:nvSpPr>
          <p:cNvPr id="11" name="Rectangle 10"/>
          <p:cNvSpPr/>
          <p:nvPr/>
        </p:nvSpPr>
        <p:spPr>
          <a:xfrm>
            <a:off x="2161883" y="2181049"/>
            <a:ext cx="1880387"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o</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utdoor</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adj</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161883" y="2980728"/>
            <a:ext cx="1764266"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patient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adj</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203172" y="3860162"/>
            <a:ext cx="2334037"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responsibility (n)</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2161883" y="4739596"/>
            <a:ext cx="1951496"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maturity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adj</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2203172" y="5615026"/>
            <a:ext cx="1924245"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valuable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adj</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292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093" y="208433"/>
            <a:ext cx="3259023" cy="646331"/>
          </a:xfrm>
          <a:prstGeom prst="rect">
            <a:avLst/>
          </a:prstGeom>
          <a:noFill/>
          <a:effectLst/>
        </p:spPr>
        <p:txBody>
          <a:bodyPr wrap="square" rtlCol="0">
            <a:spAutoFit/>
          </a:bodyPr>
          <a:lstStyle/>
          <a:p>
            <a:r>
              <a:rPr lang="en-US" sz="3600" b="1" dirty="0" smtClean="0">
                <a:solidFill>
                  <a:srgbClr val="FF0000"/>
                </a:solidFill>
                <a:effectLst>
                  <a:glow rad="88900">
                    <a:schemeClr val="bg1"/>
                  </a:glow>
                </a:effectLst>
                <a:latin typeface="Arial" panose="020B0604020202020204" pitchFamily="34" charset="0"/>
                <a:cs typeface="Arial" panose="020B0604020202020204" pitchFamily="34" charset="0"/>
              </a:rPr>
              <a:t>I. READING</a:t>
            </a:r>
            <a:endParaRPr lang="en-US" sz="36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6" name="TextBox 5"/>
          <p:cNvSpPr txBox="1"/>
          <p:nvPr/>
        </p:nvSpPr>
        <p:spPr>
          <a:xfrm>
            <a:off x="989673" y="1126754"/>
            <a:ext cx="10498647"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pairs. Look at the picture and discuss the questions below.</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8" name="Rounded Rectangle 7"/>
          <p:cNvSpPr/>
          <p:nvPr/>
        </p:nvSpPr>
        <p:spPr>
          <a:xfrm>
            <a:off x="468714" y="108581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21499" y="98317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5" name="TextBox 14">
            <a:extLst>
              <a:ext uri="{FF2B5EF4-FFF2-40B4-BE49-F238E27FC236}">
                <a16:creationId xmlns:a16="http://schemas.microsoft.com/office/drawing/2014/main" xmlns="" id="{78AB01D9-31A4-4611-98CE-96DF2A5A0F50}"/>
              </a:ext>
            </a:extLst>
          </p:cNvPr>
          <p:cNvSpPr txBox="1"/>
          <p:nvPr/>
        </p:nvSpPr>
        <p:spPr>
          <a:xfrm>
            <a:off x="118357" y="1865384"/>
            <a:ext cx="7845772" cy="1107996"/>
          </a:xfrm>
          <a:prstGeom prst="rect">
            <a:avLst/>
          </a:prstGeom>
          <a:noFill/>
        </p:spPr>
        <p:txBody>
          <a:bodyPr wrap="square">
            <a:spAutoFit/>
          </a:bodyPr>
          <a:lstStyle/>
          <a:p>
            <a:pPr>
              <a:lnSpc>
                <a:spcPct val="150000"/>
              </a:lnSpc>
            </a:pPr>
            <a:r>
              <a:rPr lang="en-US" sz="2200" b="1" i="1" dirty="0">
                <a:solidFill>
                  <a:srgbClr val="F26548"/>
                </a:solidFill>
                <a:effectLst/>
                <a:latin typeface="ChronicaPro-Bold"/>
              </a:rPr>
              <a:t>1. </a:t>
            </a:r>
            <a:r>
              <a:rPr lang="en-US" sz="2200" b="1" i="1" dirty="0">
                <a:solidFill>
                  <a:srgbClr val="242021"/>
                </a:solidFill>
                <a:effectLst/>
                <a:latin typeface="ChronicaPro-Book"/>
              </a:rPr>
              <a:t>What can you see in the picture?</a:t>
            </a:r>
            <a:br>
              <a:rPr lang="en-US" sz="2200" b="1" i="1" dirty="0">
                <a:solidFill>
                  <a:srgbClr val="242021"/>
                </a:solidFill>
                <a:effectLst/>
                <a:latin typeface="ChronicaPro-Book"/>
              </a:rPr>
            </a:br>
            <a:r>
              <a:rPr lang="en-US" sz="2200" b="1" i="1" dirty="0">
                <a:solidFill>
                  <a:srgbClr val="F26548"/>
                </a:solidFill>
                <a:effectLst/>
                <a:latin typeface="ChronicaPro-Bold"/>
              </a:rPr>
              <a:t>2. </a:t>
            </a:r>
            <a:r>
              <a:rPr lang="en-US" sz="2200" b="1" i="1" dirty="0">
                <a:solidFill>
                  <a:srgbClr val="242021"/>
                </a:solidFill>
                <a:latin typeface="ChronicaPro-Book"/>
              </a:rPr>
              <a:t>I</a:t>
            </a:r>
            <a:r>
              <a:rPr lang="en-US" sz="2200" b="1" i="1" dirty="0">
                <a:solidFill>
                  <a:srgbClr val="242021"/>
                </a:solidFill>
                <a:effectLst/>
                <a:latin typeface="ChronicaPro-Book"/>
              </a:rPr>
              <a:t>n your opinion, what is good about gardening?</a:t>
            </a:r>
            <a:r>
              <a:rPr lang="en-US" sz="2200" b="1" i="1" dirty="0"/>
              <a:t> </a:t>
            </a:r>
          </a:p>
        </p:txBody>
      </p:sp>
      <p:pic>
        <p:nvPicPr>
          <p:cNvPr id="2" name="Picture 1"/>
          <p:cNvPicPr>
            <a:picLocks noChangeAspect="1"/>
          </p:cNvPicPr>
          <p:nvPr/>
        </p:nvPicPr>
        <p:blipFill rotWithShape="1">
          <a:blip r:embed="rId3"/>
          <a:srcRect l="3245" t="3595" r="2876" b="4074"/>
          <a:stretch/>
        </p:blipFill>
        <p:spPr>
          <a:xfrm>
            <a:off x="7580670" y="1659113"/>
            <a:ext cx="4338957" cy="3281597"/>
          </a:xfrm>
          <a:prstGeom prst="rect">
            <a:avLst/>
          </a:prstGeom>
        </p:spPr>
      </p:pic>
      <p:sp>
        <p:nvSpPr>
          <p:cNvPr id="3" name="Rectangle 2"/>
          <p:cNvSpPr/>
          <p:nvPr/>
        </p:nvSpPr>
        <p:spPr>
          <a:xfrm>
            <a:off x="-14371" y="3299911"/>
            <a:ext cx="8096494" cy="1200329"/>
          </a:xfrm>
          <a:prstGeom prst="rect">
            <a:avLst/>
          </a:prstGeom>
        </p:spPr>
        <p:txBody>
          <a:bodyPr wrap="square">
            <a:spAutoFit/>
          </a:bodyPr>
          <a:lstStyle/>
          <a:p>
            <a:pPr marL="342900" indent="-342900">
              <a:lnSpc>
                <a:spcPct val="150000"/>
              </a:lnSpc>
              <a:buFont typeface="Wingdings" pitchFamily="2" charset="2"/>
              <a:buChar char="Ø"/>
            </a:pPr>
            <a:r>
              <a:rPr lang="en-GB" sz="2400" b="1" dirty="0" smtClean="0">
                <a:solidFill>
                  <a:srgbClr val="FF0000"/>
                </a:solidFill>
                <a:latin typeface=".VnArial Narrow" pitchFamily="34" charset="0"/>
              </a:rPr>
              <a:t>1. </a:t>
            </a:r>
            <a:r>
              <a:rPr lang="en-GB" sz="2400" b="1" dirty="0" smtClean="0">
                <a:solidFill>
                  <a:srgbClr val="0033CC"/>
                </a:solidFill>
                <a:latin typeface=".VnArial Narrow" pitchFamily="34" charset="0"/>
              </a:rPr>
              <a:t>In </a:t>
            </a:r>
            <a:r>
              <a:rPr lang="en-GB" sz="2400" b="1" dirty="0">
                <a:solidFill>
                  <a:srgbClr val="0033CC"/>
                </a:solidFill>
                <a:latin typeface=".VnArial Narrow" pitchFamily="34" charset="0"/>
              </a:rPr>
              <a:t>the picture, I can see 3 people. Maybe It’s a family. They are gardening together. There are a lot of plants around</a:t>
            </a:r>
            <a:r>
              <a:rPr lang="en-GB" sz="2400" b="1" dirty="0" smtClean="0">
                <a:solidFill>
                  <a:srgbClr val="0033CC"/>
                </a:solidFill>
                <a:latin typeface=".VnArial Narrow" pitchFamily="34" charset="0"/>
              </a:rPr>
              <a:t>.</a:t>
            </a:r>
            <a:endParaRPr lang="en-GB" sz="2400" b="1" dirty="0">
              <a:solidFill>
                <a:srgbClr val="0033CC"/>
              </a:solidFill>
              <a:latin typeface=".VnArial Narrow" pitchFamily="34" charset="0"/>
            </a:endParaRPr>
          </a:p>
        </p:txBody>
      </p:sp>
      <p:sp>
        <p:nvSpPr>
          <p:cNvPr id="4" name="Rectangle 3"/>
          <p:cNvSpPr/>
          <p:nvPr/>
        </p:nvSpPr>
        <p:spPr>
          <a:xfrm>
            <a:off x="118356" y="4756650"/>
            <a:ext cx="8465205" cy="1200329"/>
          </a:xfrm>
          <a:prstGeom prst="rect">
            <a:avLst/>
          </a:prstGeom>
        </p:spPr>
        <p:txBody>
          <a:bodyPr wrap="square">
            <a:spAutoFit/>
          </a:bodyPr>
          <a:lstStyle/>
          <a:p>
            <a:pPr marL="285750" indent="-285750">
              <a:lnSpc>
                <a:spcPct val="150000"/>
              </a:lnSpc>
              <a:buFont typeface="Wingdings" pitchFamily="2" charset="2"/>
              <a:buChar char="Ø"/>
            </a:pPr>
            <a:r>
              <a:rPr lang="en-GB" sz="2400" b="1" dirty="0" smtClean="0">
                <a:solidFill>
                  <a:srgbClr val="FF0000"/>
                </a:solidFill>
                <a:latin typeface=".VnArial Narrow" pitchFamily="34" charset="0"/>
              </a:rPr>
              <a:t>2</a:t>
            </a:r>
            <a:r>
              <a:rPr lang="en-GB" sz="2400" dirty="0" smtClean="0">
                <a:latin typeface=".VnArial Narrow" pitchFamily="34" charset="0"/>
              </a:rPr>
              <a:t>. </a:t>
            </a:r>
            <a:r>
              <a:rPr lang="en-GB" sz="2400" b="1" dirty="0" smtClean="0">
                <a:solidFill>
                  <a:srgbClr val="0033CC"/>
                </a:solidFill>
                <a:latin typeface=".VnArial Narrow" pitchFamily="34" charset="0"/>
              </a:rPr>
              <a:t>In </a:t>
            </a:r>
            <a:r>
              <a:rPr lang="en-GB" sz="2400" b="1" dirty="0">
                <a:solidFill>
                  <a:srgbClr val="0033CC"/>
                </a:solidFill>
                <a:latin typeface=".VnArial Narrow" pitchFamily="34" charset="0"/>
              </a:rPr>
              <a:t>my opinion, gardening is very good</a:t>
            </a:r>
            <a:r>
              <a:rPr lang="en-GB" sz="2400" b="1" dirty="0" smtClean="0">
                <a:solidFill>
                  <a:srgbClr val="0033CC"/>
                </a:solidFill>
                <a:latin typeface=".VnArial Narrow" pitchFamily="34" charset="0"/>
              </a:rPr>
              <a:t>. </a:t>
            </a:r>
            <a:r>
              <a:rPr lang="en-GB" sz="2400" b="1" dirty="0">
                <a:solidFill>
                  <a:srgbClr val="0033CC"/>
                </a:solidFill>
                <a:latin typeface=".VnArial Narrow" pitchFamily="34" charset="0"/>
              </a:rPr>
              <a:t>It </a:t>
            </a:r>
            <a:r>
              <a:rPr lang="en-GB" sz="2400" b="1" dirty="0" smtClean="0">
                <a:solidFill>
                  <a:srgbClr val="0033CC"/>
                </a:solidFill>
                <a:latin typeface=".VnArial Narrow" pitchFamily="34" charset="0"/>
              </a:rPr>
              <a:t> </a:t>
            </a:r>
            <a:r>
              <a:rPr lang="en-GB" sz="2400" b="1" dirty="0">
                <a:solidFill>
                  <a:srgbClr val="0033CC"/>
                </a:solidFill>
                <a:latin typeface=".VnArial Narrow" pitchFamily="34" charset="0"/>
              </a:rPr>
              <a:t>helps people protect our environment. Gardening can help us </a:t>
            </a:r>
            <a:r>
              <a:rPr lang="en-GB" sz="2400" b="1" dirty="0" smtClean="0">
                <a:solidFill>
                  <a:srgbClr val="0033CC"/>
                </a:solidFill>
                <a:latin typeface=".VnArial Narrow" pitchFamily="34" charset="0"/>
              </a:rPr>
              <a:t> </a:t>
            </a:r>
            <a:r>
              <a:rPr lang="en-GB" sz="2400" b="1" dirty="0">
                <a:solidFill>
                  <a:srgbClr val="0033CC"/>
                </a:solidFill>
                <a:latin typeface=".VnArial Narrow" pitchFamily="34" charset="0"/>
              </a:rPr>
              <a:t>have clean food to eat</a:t>
            </a:r>
            <a:r>
              <a:rPr lang="en-GB" sz="2400" b="1" dirty="0" smtClean="0">
                <a:solidFill>
                  <a:srgbClr val="0033CC"/>
                </a:solidFill>
                <a:latin typeface=".VnArial Narrow" pitchFamily="34" charset="0"/>
              </a:rPr>
              <a:t>.</a:t>
            </a:r>
            <a:endParaRPr lang="en-GB" sz="2400" b="1" dirty="0">
              <a:solidFill>
                <a:srgbClr val="0033CC"/>
              </a:solidFill>
              <a:latin typeface=".VnArial Narrow" pitchFamily="34" charset="0"/>
            </a:endParaRPr>
          </a:p>
        </p:txBody>
      </p:sp>
    </p:spTree>
    <p:extLst>
      <p:ext uri="{BB962C8B-B14F-4D97-AF65-F5344CB8AC3E}">
        <p14:creationId xmlns:p14="http://schemas.microsoft.com/office/powerpoint/2010/main" val="243475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38369" y="835630"/>
            <a:ext cx="1114954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Read the text about gardening. Match each word in column A with its definition in column B.</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204332" y="90081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57117" y="79817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288549" y="31453"/>
            <a:ext cx="2557890"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I. READING</a:t>
            </a:r>
            <a:endParaRPr lang="en-US" sz="28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2" name="Rectangle 1"/>
          <p:cNvSpPr/>
          <p:nvPr/>
        </p:nvSpPr>
        <p:spPr>
          <a:xfrm>
            <a:off x="968476" y="1787481"/>
            <a:ext cx="10705364" cy="4493538"/>
          </a:xfrm>
          <a:prstGeom prst="rect">
            <a:avLst/>
          </a:prstGeom>
        </p:spPr>
        <p:txBody>
          <a:bodyPr wrap="square">
            <a:spAutoFit/>
          </a:bodyPr>
          <a:lstStyle/>
          <a:p>
            <a:r>
              <a:rPr lang="en-GB" sz="2200" dirty="0">
                <a:latin typeface=".VnArial Narrow" pitchFamily="34" charset="0"/>
                <a:cs typeface="Times New Roman" pitchFamily="18" charset="0"/>
              </a:rPr>
              <a:t>People divide hobbies into four big groups: doing things, making things, collecting things, and learning things. Gardening belongs to the most popular group - doing things.</a:t>
            </a:r>
          </a:p>
          <a:p>
            <a:endParaRPr lang="en-GB" sz="2200" dirty="0">
              <a:latin typeface=".VnArial Narrow" pitchFamily="34" charset="0"/>
              <a:cs typeface="Times New Roman" pitchFamily="18" charset="0"/>
            </a:endParaRPr>
          </a:p>
          <a:p>
            <a:r>
              <a:rPr lang="en-GB" sz="2200" dirty="0">
                <a:latin typeface=".VnArial Narrow" pitchFamily="34" charset="0"/>
                <a:cs typeface="Times New Roman" pitchFamily="18" charset="0"/>
              </a:rPr>
              <a:t>Gardening is one of the oldest outdoor activities. It has something for everyone, even for </a:t>
            </a:r>
            <a:r>
              <a:rPr lang="en-GB" sz="2200" dirty="0" smtClean="0">
                <a:latin typeface=".VnArial Narrow" pitchFamily="34" charset="0"/>
                <a:cs typeface="Times New Roman" pitchFamily="18" charset="0"/>
              </a:rPr>
              <a:t>children</a:t>
            </a:r>
            <a:r>
              <a:rPr lang="en-GB" sz="2200" dirty="0">
                <a:latin typeface=".VnArial Narrow" pitchFamily="34" charset="0"/>
                <a:cs typeface="Times New Roman" pitchFamily="18" charset="0"/>
              </a:rPr>
              <a:t>. Gardening teaches children about flowers, fruits, and vegetables. They can also learn about insects and bugs. When gardening, children learn to be patient and take on responsibility. They learn to wait for the plants to grow to maturity And if they don’t water their plants, their plants will die. This teaches them valuable lessons about responsibility.</a:t>
            </a:r>
          </a:p>
          <a:p>
            <a:endParaRPr lang="en-GB" sz="2200" dirty="0">
              <a:latin typeface=".VnArial Narrow" pitchFamily="34" charset="0"/>
              <a:cs typeface="Times New Roman" pitchFamily="18" charset="0"/>
            </a:endParaRPr>
          </a:p>
          <a:p>
            <a:r>
              <a:rPr lang="en-GB" sz="2200" dirty="0">
                <a:latin typeface=".VnArial Narrow" pitchFamily="34" charset="0"/>
                <a:cs typeface="Times New Roman" pitchFamily="18" charset="0"/>
              </a:rPr>
              <a:t>Gardening is also good because everyone in the family can join in and do something together. My mum and I love gardening. We usually spend an hour a day in our garden. It really makes us happy, and we love spending time together.</a:t>
            </a:r>
          </a:p>
          <a:p>
            <a:endParaRPr lang="en-GB" sz="2200" dirty="0">
              <a:latin typeface=".VnArial Narrow" pitchFamily="34" charset="0"/>
              <a:cs typeface="Times New Roman" pitchFamily="18" charset="0"/>
            </a:endParaRPr>
          </a:p>
        </p:txBody>
      </p:sp>
      <p:pic>
        <p:nvPicPr>
          <p:cNvPr id="4" name="mp3-output-ttsfree(dot)com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23997" y="1787481"/>
            <a:ext cx="609600" cy="609600"/>
          </a:xfrm>
          <a:prstGeom prst="rect">
            <a:avLst/>
          </a:prstGeom>
        </p:spPr>
      </p:pic>
      <p:pic>
        <p:nvPicPr>
          <p:cNvPr id="5" name="mp3-output-ttsfree(dot)com (2).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23997" y="3131574"/>
            <a:ext cx="609600" cy="609600"/>
          </a:xfrm>
          <a:prstGeom prst="rect">
            <a:avLst/>
          </a:prstGeom>
        </p:spPr>
      </p:pic>
      <p:pic>
        <p:nvPicPr>
          <p:cNvPr id="6" name="mp3-output-ttsfree(dot)com (3).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402138" y="4569542"/>
            <a:ext cx="609600" cy="609600"/>
          </a:xfrm>
          <a:prstGeom prst="rect">
            <a:avLst/>
          </a:prstGeom>
        </p:spPr>
      </p:pic>
    </p:spTree>
    <p:extLst>
      <p:ext uri="{BB962C8B-B14F-4D97-AF65-F5344CB8AC3E}">
        <p14:creationId xmlns:p14="http://schemas.microsoft.com/office/powerpoint/2010/main" val="2838766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9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1793"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5153"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38369" y="770447"/>
            <a:ext cx="1114954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Read the text about gardening. Match each word in column A with its definition in column B.</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204332" y="835630"/>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57117" y="73299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288549" y="31453"/>
            <a:ext cx="2557890" cy="584775"/>
          </a:xfrm>
          <a:prstGeom prst="rect">
            <a:avLst/>
          </a:prstGeom>
          <a:noFill/>
          <a:effectLst/>
        </p:spPr>
        <p:txBody>
          <a:bodyPr wrap="square" rtlCol="0">
            <a:spAutoFit/>
          </a:bodyPr>
          <a:lstStyle/>
          <a:p>
            <a:r>
              <a:rPr lang="en-US" sz="3200" b="1" dirty="0" smtClean="0">
                <a:solidFill>
                  <a:srgbClr val="FF0000"/>
                </a:solidFill>
                <a:effectLst>
                  <a:glow rad="88900">
                    <a:schemeClr val="bg1"/>
                  </a:glow>
                </a:effectLst>
                <a:latin typeface="Arial" panose="020B0604020202020204" pitchFamily="34" charset="0"/>
                <a:cs typeface="Arial" panose="020B0604020202020204" pitchFamily="34" charset="0"/>
              </a:rPr>
              <a:t>II. </a:t>
            </a:r>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READING</a:t>
            </a:r>
            <a:endParaRPr lang="en-US" sz="28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96919382-68F6-489E-9ACE-4AE25907E5F9}"/>
              </a:ext>
            </a:extLst>
          </p:cNvPr>
          <p:cNvPicPr>
            <a:picLocks noChangeAspect="1"/>
          </p:cNvPicPr>
          <p:nvPr/>
        </p:nvPicPr>
        <p:blipFill>
          <a:blip r:embed="rId3"/>
          <a:stretch>
            <a:fillRect/>
          </a:stretch>
        </p:blipFill>
        <p:spPr>
          <a:xfrm>
            <a:off x="1289816" y="1864904"/>
            <a:ext cx="6880664" cy="3905875"/>
          </a:xfrm>
          <a:prstGeom prst="rect">
            <a:avLst/>
          </a:prstGeom>
        </p:spPr>
      </p:pic>
      <p:sp>
        <p:nvSpPr>
          <p:cNvPr id="18" name="TextBox 17">
            <a:extLst>
              <a:ext uri="{FF2B5EF4-FFF2-40B4-BE49-F238E27FC236}">
                <a16:creationId xmlns:a16="http://schemas.microsoft.com/office/drawing/2014/main" xmlns="" id="{43393575-5658-42ED-BEA5-2A42D7BB2080}"/>
              </a:ext>
            </a:extLst>
          </p:cNvPr>
          <p:cNvSpPr txBox="1"/>
          <p:nvPr/>
        </p:nvSpPr>
        <p:spPr>
          <a:xfrm>
            <a:off x="8994914" y="2189368"/>
            <a:ext cx="1426975" cy="3785652"/>
          </a:xfrm>
          <a:prstGeom prst="rect">
            <a:avLst/>
          </a:prstGeom>
          <a:noFill/>
        </p:spPr>
        <p:txBody>
          <a:bodyPr wrap="square">
            <a:spAutoFit/>
          </a:bodyPr>
          <a:lstStyle/>
          <a:p>
            <a:pPr marL="0" marR="0" indent="0">
              <a:lnSpc>
                <a:spcPct val="150000"/>
              </a:lnSpc>
              <a:spcBef>
                <a:spcPts val="0"/>
              </a:spcBef>
              <a:spcAft>
                <a:spcPts val="0"/>
              </a:spcAft>
            </a:pPr>
            <a:r>
              <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 b </a:t>
            </a:r>
          </a:p>
          <a:p>
            <a:pPr marL="0" marR="0" indent="0">
              <a:lnSpc>
                <a:spcPct val="150000"/>
              </a:lnSpc>
              <a:spcBef>
                <a:spcPts val="0"/>
              </a:spcBef>
              <a:spcAft>
                <a:spcPts val="0"/>
              </a:spcAft>
            </a:pPr>
            <a:r>
              <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e </a:t>
            </a:r>
          </a:p>
          <a:p>
            <a:pPr marL="0" marR="0" indent="0">
              <a:lnSpc>
                <a:spcPct val="150000"/>
              </a:lnSpc>
              <a:spcBef>
                <a:spcPts val="0"/>
              </a:spcBef>
              <a:spcAft>
                <a:spcPts val="0"/>
              </a:spcAft>
            </a:pPr>
            <a:r>
              <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 c </a:t>
            </a:r>
          </a:p>
          <a:p>
            <a:pPr marL="0" marR="0" indent="0">
              <a:lnSpc>
                <a:spcPct val="150000"/>
              </a:lnSpc>
              <a:spcBef>
                <a:spcPts val="0"/>
              </a:spcBef>
              <a:spcAft>
                <a:spcPts val="0"/>
              </a:spcAft>
            </a:pPr>
            <a:r>
              <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 a </a:t>
            </a:r>
          </a:p>
          <a:p>
            <a:pPr marL="0" marR="0" indent="0">
              <a:lnSpc>
                <a:spcPct val="150000"/>
              </a:lnSpc>
              <a:spcBef>
                <a:spcPts val="0"/>
              </a:spcBef>
              <a:spcAft>
                <a:spcPts val="0"/>
              </a:spcAft>
            </a:pPr>
            <a:r>
              <a:rPr lang="en-US" sz="3200" b="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5</a:t>
            </a:r>
            <a:r>
              <a:rPr lang="en-US" sz="3200" b="1"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vi-VN" sz="3200" b="1"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a:t>
            </a:r>
            <a:endPar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83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arn(inVertic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arn(inVertical)">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barn(inVertical)">
                                      <p:cBhvr>
                                        <p:cTn id="2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8092" y="711277"/>
            <a:ext cx="10338245"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Read the text again. Complete each sentence with no more than THREE words.</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269518" y="81391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22303" y="71127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5" name="TextBox 14">
            <a:extLst>
              <a:ext uri="{FF2B5EF4-FFF2-40B4-BE49-F238E27FC236}">
                <a16:creationId xmlns:a16="http://schemas.microsoft.com/office/drawing/2014/main" xmlns="" id="{B00FC01F-BBD6-4EA8-B04D-EC62E503ADEB}"/>
              </a:ext>
            </a:extLst>
          </p:cNvPr>
          <p:cNvSpPr txBox="1"/>
          <p:nvPr/>
        </p:nvSpPr>
        <p:spPr>
          <a:xfrm>
            <a:off x="180387" y="1626828"/>
            <a:ext cx="11704933" cy="3785652"/>
          </a:xfrm>
          <a:prstGeom prst="rect">
            <a:avLst/>
          </a:prstGeom>
          <a:noFill/>
        </p:spPr>
        <p:txBody>
          <a:bodyPr wrap="square">
            <a:spAutoFit/>
          </a:bodyPr>
          <a:lstStyle/>
          <a:p>
            <a:pPr>
              <a:lnSpc>
                <a:spcPct val="200000"/>
              </a:lnSpc>
            </a:pPr>
            <a:r>
              <a:rPr lang="en-US" sz="2400" b="1" i="0" dirty="0">
                <a:solidFill>
                  <a:srgbClr val="F26548"/>
                </a:solidFill>
                <a:effectLst/>
                <a:latin typeface="ChronicaPro-Bold"/>
              </a:rPr>
              <a:t>1. </a:t>
            </a:r>
            <a:r>
              <a:rPr lang="en-US" sz="2400" dirty="0">
                <a:solidFill>
                  <a:srgbClr val="242021"/>
                </a:solidFill>
                <a:latin typeface="ChronicaPro-Book"/>
              </a:rPr>
              <a:t>G</a:t>
            </a:r>
            <a:r>
              <a:rPr lang="en-US" sz="2400" b="0" i="0" dirty="0">
                <a:solidFill>
                  <a:srgbClr val="242021"/>
                </a:solidFill>
                <a:effectLst/>
                <a:latin typeface="ChronicaPro-Book"/>
              </a:rPr>
              <a:t>ardening belongs to the group of </a:t>
            </a:r>
            <a:r>
              <a:rPr lang="en-US" sz="2400" b="0" i="0" dirty="0" smtClean="0">
                <a:solidFill>
                  <a:srgbClr val="949599"/>
                </a:solidFill>
                <a:effectLst/>
                <a:latin typeface="ChronicaPro-Book"/>
              </a:rPr>
              <a:t>_______________</a:t>
            </a:r>
            <a:r>
              <a:rPr lang="en-US" sz="2400" b="0" i="0" dirty="0" smtClean="0">
                <a:solidFill>
                  <a:srgbClr val="242021"/>
                </a:solidFill>
                <a:effectLst/>
                <a:latin typeface="ChronicaPro-Book"/>
              </a:rPr>
              <a:t>.</a:t>
            </a:r>
            <a:r>
              <a:rPr lang="en-US" sz="2400" b="0" i="0" dirty="0">
                <a:solidFill>
                  <a:srgbClr val="242021"/>
                </a:solidFill>
                <a:effectLst/>
                <a:latin typeface="ChronicaPro-Book"/>
              </a:rPr>
              <a:t/>
            </a:r>
            <a:br>
              <a:rPr lang="en-US" sz="2400" b="0" i="0" dirty="0">
                <a:solidFill>
                  <a:srgbClr val="242021"/>
                </a:solidFill>
                <a:effectLst/>
                <a:latin typeface="ChronicaPro-Book"/>
              </a:rPr>
            </a:br>
            <a:r>
              <a:rPr lang="en-US" sz="2400" b="1" i="0" dirty="0">
                <a:solidFill>
                  <a:srgbClr val="F26548"/>
                </a:solidFill>
                <a:effectLst/>
                <a:latin typeface="ChronicaPro-Bold"/>
              </a:rPr>
              <a:t>2. </a:t>
            </a:r>
            <a:r>
              <a:rPr lang="en-US" sz="2400" dirty="0">
                <a:solidFill>
                  <a:srgbClr val="242021"/>
                </a:solidFill>
                <a:latin typeface="ChronicaPro-Book"/>
              </a:rPr>
              <a:t>G</a:t>
            </a:r>
            <a:r>
              <a:rPr lang="en-US" sz="2400" b="0" i="0" dirty="0">
                <a:solidFill>
                  <a:srgbClr val="242021"/>
                </a:solidFill>
                <a:effectLst/>
                <a:latin typeface="ChronicaPro-Book"/>
              </a:rPr>
              <a:t>ardening teaches children about flowers, fruits, vegetables, </a:t>
            </a:r>
            <a:r>
              <a:rPr lang="en-US" sz="2400" b="0" i="0" dirty="0" smtClean="0">
                <a:solidFill>
                  <a:srgbClr val="949599"/>
                </a:solidFill>
                <a:effectLst/>
                <a:latin typeface="ChronicaPro-Book"/>
              </a:rPr>
              <a:t>_______________</a:t>
            </a:r>
            <a:r>
              <a:rPr lang="en-US" sz="2400" b="0" i="0" dirty="0" smtClean="0">
                <a:solidFill>
                  <a:srgbClr val="242021"/>
                </a:solidFill>
                <a:effectLst/>
                <a:latin typeface="ChronicaPro-Book"/>
              </a:rPr>
              <a:t>.</a:t>
            </a:r>
            <a:r>
              <a:rPr lang="en-US" sz="2400" b="0" i="0" dirty="0">
                <a:solidFill>
                  <a:srgbClr val="242021"/>
                </a:solidFill>
                <a:effectLst/>
                <a:latin typeface="ChronicaPro-Book"/>
              </a:rPr>
              <a:t/>
            </a:r>
            <a:br>
              <a:rPr lang="en-US" sz="2400" b="0" i="0" dirty="0">
                <a:solidFill>
                  <a:srgbClr val="242021"/>
                </a:solidFill>
                <a:effectLst/>
                <a:latin typeface="ChronicaPro-Book"/>
              </a:rPr>
            </a:br>
            <a:r>
              <a:rPr lang="en-US" sz="2400" b="1" i="0" dirty="0">
                <a:solidFill>
                  <a:srgbClr val="F26548"/>
                </a:solidFill>
                <a:effectLst/>
                <a:latin typeface="ChronicaPro-Bold"/>
              </a:rPr>
              <a:t>3. </a:t>
            </a:r>
            <a:r>
              <a:rPr lang="en-US" sz="2400" dirty="0">
                <a:solidFill>
                  <a:srgbClr val="242021"/>
                </a:solidFill>
                <a:latin typeface="ChronicaPro-Book"/>
              </a:rPr>
              <a:t>G</a:t>
            </a:r>
            <a:r>
              <a:rPr lang="en-US" sz="2400" b="0" i="0" dirty="0">
                <a:solidFill>
                  <a:srgbClr val="242021"/>
                </a:solidFill>
                <a:effectLst/>
                <a:latin typeface="ChronicaPro-Book"/>
              </a:rPr>
              <a:t>ardening makes children become </a:t>
            </a:r>
            <a:r>
              <a:rPr lang="en-US" sz="2400" b="0" i="0" dirty="0" smtClean="0">
                <a:solidFill>
                  <a:srgbClr val="949599"/>
                </a:solidFill>
                <a:effectLst/>
                <a:latin typeface="ChronicaPro-Book"/>
              </a:rPr>
              <a:t>______________ </a:t>
            </a:r>
            <a:r>
              <a:rPr lang="en-US" sz="2400" b="0" i="0" dirty="0">
                <a:solidFill>
                  <a:srgbClr val="242021"/>
                </a:solidFill>
                <a:effectLst/>
                <a:latin typeface="ChronicaPro-Book"/>
              </a:rPr>
              <a:t>and responsible.</a:t>
            </a:r>
            <a:br>
              <a:rPr lang="en-US" sz="2400" b="0" i="0" dirty="0">
                <a:solidFill>
                  <a:srgbClr val="242021"/>
                </a:solidFill>
                <a:effectLst/>
                <a:latin typeface="ChronicaPro-Book"/>
              </a:rPr>
            </a:br>
            <a:r>
              <a:rPr lang="en-US" sz="2400" b="1" i="0" dirty="0">
                <a:solidFill>
                  <a:srgbClr val="F26548"/>
                </a:solidFill>
                <a:effectLst/>
                <a:latin typeface="ChronicaPro-Bold"/>
              </a:rPr>
              <a:t>4. </a:t>
            </a:r>
            <a:r>
              <a:rPr lang="en-US" sz="2400" dirty="0">
                <a:solidFill>
                  <a:srgbClr val="242021"/>
                </a:solidFill>
                <a:latin typeface="ChronicaPro-Book"/>
              </a:rPr>
              <a:t>I</a:t>
            </a:r>
            <a:r>
              <a:rPr lang="en-US" sz="2400" b="0" i="0" dirty="0">
                <a:solidFill>
                  <a:srgbClr val="242021"/>
                </a:solidFill>
                <a:effectLst/>
                <a:latin typeface="ChronicaPro-Book"/>
              </a:rPr>
              <a:t>t is an activity that everyone in the family can </a:t>
            </a:r>
            <a:r>
              <a:rPr lang="en-US" sz="2400" b="0" i="0" dirty="0" smtClean="0">
                <a:solidFill>
                  <a:srgbClr val="949599"/>
                </a:solidFill>
                <a:effectLst/>
                <a:latin typeface="ChronicaPro-Book"/>
              </a:rPr>
              <a:t>______________</a:t>
            </a:r>
            <a:r>
              <a:rPr lang="en-US" sz="2400" b="0" i="0" dirty="0" smtClean="0">
                <a:solidFill>
                  <a:srgbClr val="242021"/>
                </a:solidFill>
                <a:effectLst/>
                <a:latin typeface="ChronicaPro-Book"/>
              </a:rPr>
              <a:t>.</a:t>
            </a:r>
            <a:r>
              <a:rPr lang="en-US" sz="2400" b="0" i="0" dirty="0">
                <a:solidFill>
                  <a:srgbClr val="242021"/>
                </a:solidFill>
                <a:effectLst/>
                <a:latin typeface="ChronicaPro-Book"/>
              </a:rPr>
              <a:t/>
            </a:r>
            <a:br>
              <a:rPr lang="en-US" sz="2400" b="0" i="0" dirty="0">
                <a:solidFill>
                  <a:srgbClr val="242021"/>
                </a:solidFill>
                <a:effectLst/>
                <a:latin typeface="ChronicaPro-Book"/>
              </a:rPr>
            </a:br>
            <a:r>
              <a:rPr lang="en-US" sz="2400" b="1" i="0" dirty="0">
                <a:solidFill>
                  <a:srgbClr val="F26548"/>
                </a:solidFill>
                <a:effectLst/>
                <a:latin typeface="ChronicaPro-Bold"/>
              </a:rPr>
              <a:t>5. </a:t>
            </a:r>
            <a:r>
              <a:rPr lang="en-US" sz="2400" dirty="0">
                <a:solidFill>
                  <a:srgbClr val="242021"/>
                </a:solidFill>
                <a:latin typeface="ChronicaPro-Book"/>
              </a:rPr>
              <a:t>T</a:t>
            </a:r>
            <a:r>
              <a:rPr lang="en-US" sz="2400" b="0" i="0" dirty="0">
                <a:solidFill>
                  <a:srgbClr val="242021"/>
                </a:solidFill>
                <a:effectLst/>
                <a:latin typeface="ChronicaPro-Book"/>
              </a:rPr>
              <a:t>he author and her mother usually garden for </a:t>
            </a:r>
            <a:r>
              <a:rPr lang="en-US" sz="2400" b="0" i="0" dirty="0" smtClean="0">
                <a:solidFill>
                  <a:srgbClr val="949599"/>
                </a:solidFill>
                <a:effectLst/>
                <a:latin typeface="ChronicaPro-Book"/>
              </a:rPr>
              <a:t>______________ </a:t>
            </a:r>
            <a:r>
              <a:rPr lang="en-US" sz="2400" b="0" i="0" dirty="0">
                <a:solidFill>
                  <a:srgbClr val="242021"/>
                </a:solidFill>
                <a:effectLst/>
                <a:latin typeface="ChronicaPro-Book"/>
              </a:rPr>
              <a:t>a day.</a:t>
            </a:r>
            <a:r>
              <a:rPr lang="en-US" sz="2400" dirty="0"/>
              <a:t> </a:t>
            </a:r>
          </a:p>
        </p:txBody>
      </p:sp>
      <p:sp>
        <p:nvSpPr>
          <p:cNvPr id="21" name="TextBox 20">
            <a:extLst>
              <a:ext uri="{FF2B5EF4-FFF2-40B4-BE49-F238E27FC236}">
                <a16:creationId xmlns:a16="http://schemas.microsoft.com/office/drawing/2014/main" xmlns="" id="{CBD65DAE-E7CD-4915-B091-CAD50930526A}"/>
              </a:ext>
            </a:extLst>
          </p:cNvPr>
          <p:cNvSpPr txBox="1"/>
          <p:nvPr/>
        </p:nvSpPr>
        <p:spPr>
          <a:xfrm>
            <a:off x="5556538" y="1818090"/>
            <a:ext cx="2176811"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doing things </a:t>
            </a:r>
            <a:endParaRPr lang="en-US" sz="2800" b="1" dirty="0">
              <a:solidFill>
                <a:srgbClr val="FF0000"/>
              </a:solidFill>
            </a:endParaRPr>
          </a:p>
        </p:txBody>
      </p:sp>
      <p:sp>
        <p:nvSpPr>
          <p:cNvPr id="22" name="TextBox 21">
            <a:extLst>
              <a:ext uri="{FF2B5EF4-FFF2-40B4-BE49-F238E27FC236}">
                <a16:creationId xmlns:a16="http://schemas.microsoft.com/office/drawing/2014/main" xmlns="" id="{662DD8E9-4212-480C-9287-5C7A6398413F}"/>
              </a:ext>
            </a:extLst>
          </p:cNvPr>
          <p:cNvSpPr txBox="1"/>
          <p:nvPr/>
        </p:nvSpPr>
        <p:spPr>
          <a:xfrm>
            <a:off x="8816344" y="2544051"/>
            <a:ext cx="2775327"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insects and bugs </a:t>
            </a:r>
            <a:endParaRPr lang="en-US" sz="2800" b="1" dirty="0">
              <a:solidFill>
                <a:srgbClr val="FF0000"/>
              </a:solidFill>
            </a:endParaRPr>
          </a:p>
        </p:txBody>
      </p:sp>
      <p:sp>
        <p:nvSpPr>
          <p:cNvPr id="23" name="TextBox 22">
            <a:extLst>
              <a:ext uri="{FF2B5EF4-FFF2-40B4-BE49-F238E27FC236}">
                <a16:creationId xmlns:a16="http://schemas.microsoft.com/office/drawing/2014/main" xmlns="" id="{1B960296-B501-4B39-BA9B-5BCD8670054C}"/>
              </a:ext>
            </a:extLst>
          </p:cNvPr>
          <p:cNvSpPr txBox="1"/>
          <p:nvPr/>
        </p:nvSpPr>
        <p:spPr>
          <a:xfrm>
            <a:off x="5780535" y="3255421"/>
            <a:ext cx="1584824"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patient</a:t>
            </a:r>
            <a:endParaRPr lang="en-US" sz="2800" b="1" dirty="0">
              <a:solidFill>
                <a:srgbClr val="FF0000"/>
              </a:solidFill>
            </a:endParaRPr>
          </a:p>
        </p:txBody>
      </p:sp>
      <p:sp>
        <p:nvSpPr>
          <p:cNvPr id="24" name="TextBox 23">
            <a:extLst>
              <a:ext uri="{FF2B5EF4-FFF2-40B4-BE49-F238E27FC236}">
                <a16:creationId xmlns:a16="http://schemas.microsoft.com/office/drawing/2014/main" xmlns="" id="{62B0FC2D-B727-46E1-AA18-CA2A14977F56}"/>
              </a:ext>
            </a:extLst>
          </p:cNvPr>
          <p:cNvSpPr txBox="1"/>
          <p:nvPr/>
        </p:nvSpPr>
        <p:spPr>
          <a:xfrm>
            <a:off x="7234071" y="3995645"/>
            <a:ext cx="2182349"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join in</a:t>
            </a:r>
            <a:endParaRPr lang="en-US" sz="2800" b="1" dirty="0">
              <a:solidFill>
                <a:srgbClr val="FF0000"/>
              </a:solidFill>
            </a:endParaRPr>
          </a:p>
        </p:txBody>
      </p:sp>
      <p:sp>
        <p:nvSpPr>
          <p:cNvPr id="25" name="TextBox 24">
            <a:extLst>
              <a:ext uri="{FF2B5EF4-FFF2-40B4-BE49-F238E27FC236}">
                <a16:creationId xmlns:a16="http://schemas.microsoft.com/office/drawing/2014/main" xmlns="" id="{F2F783C7-59DB-4428-81DD-7337E1C67A78}"/>
              </a:ext>
            </a:extLst>
          </p:cNvPr>
          <p:cNvSpPr txBox="1"/>
          <p:nvPr/>
        </p:nvSpPr>
        <p:spPr>
          <a:xfrm>
            <a:off x="7222920" y="4760489"/>
            <a:ext cx="1682553"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an hour</a:t>
            </a:r>
            <a:r>
              <a:rPr lang="en-US" sz="2800" b="1" i="1" dirty="0">
                <a:solidFill>
                  <a:srgbClr val="FF0000"/>
                </a:solidFill>
                <a:effectLst/>
                <a:latin typeface="Calibri" panose="020F0502020204030204" pitchFamily="34" charset="0"/>
                <a:ea typeface="Times New Roman" panose="02020603050405020304" pitchFamily="18" charset="0"/>
              </a:rPr>
              <a:t> </a:t>
            </a:r>
            <a:endParaRPr lang="en-US" sz="2800" b="1" dirty="0">
              <a:solidFill>
                <a:srgbClr val="FF0000"/>
              </a:solidFill>
            </a:endParaRPr>
          </a:p>
        </p:txBody>
      </p:sp>
      <p:sp>
        <p:nvSpPr>
          <p:cNvPr id="13" name="TextBox 12"/>
          <p:cNvSpPr txBox="1"/>
          <p:nvPr/>
        </p:nvSpPr>
        <p:spPr>
          <a:xfrm>
            <a:off x="288549" y="31453"/>
            <a:ext cx="2557890"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I. READING</a:t>
            </a:r>
            <a:endParaRPr lang="en-US" sz="28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26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26018" y="757444"/>
            <a:ext cx="10815315" cy="861774"/>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pairs. Match each hobby with its benefit(s). One hobby may have more than one benefit.</a:t>
            </a:r>
            <a:endParaRPr lang="en-US" sz="2400" dirty="0">
              <a:latin typeface="Arial" panose="020B0604020202020204" pitchFamily="34" charset="0"/>
              <a:cs typeface="Arial" panose="020B0604020202020204" pitchFamily="34" charset="0"/>
            </a:endParaRPr>
          </a:p>
        </p:txBody>
      </p:sp>
      <p:sp>
        <p:nvSpPr>
          <p:cNvPr id="16" name="Rounded Rectangle 15"/>
          <p:cNvSpPr/>
          <p:nvPr/>
        </p:nvSpPr>
        <p:spPr>
          <a:xfrm>
            <a:off x="419021" y="860084"/>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71806" y="75744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78169"/>
            <a:ext cx="2831320"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II. SPEAKING</a:t>
            </a:r>
            <a:endParaRPr lang="en-US" sz="28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F5D0359D-9A89-48B3-B075-76BAEEF9FEC8}"/>
              </a:ext>
            </a:extLst>
          </p:cNvPr>
          <p:cNvPicPr>
            <a:picLocks noChangeAspect="1"/>
          </p:cNvPicPr>
          <p:nvPr/>
        </p:nvPicPr>
        <p:blipFill>
          <a:blip r:embed="rId3"/>
          <a:stretch>
            <a:fillRect/>
          </a:stretch>
        </p:blipFill>
        <p:spPr>
          <a:xfrm>
            <a:off x="1307231" y="1874910"/>
            <a:ext cx="5563180" cy="4110145"/>
          </a:xfrm>
          <a:prstGeom prst="rect">
            <a:avLst/>
          </a:prstGeom>
        </p:spPr>
      </p:pic>
      <p:sp>
        <p:nvSpPr>
          <p:cNvPr id="20" name="TextBox 19">
            <a:extLst>
              <a:ext uri="{FF2B5EF4-FFF2-40B4-BE49-F238E27FC236}">
                <a16:creationId xmlns:a16="http://schemas.microsoft.com/office/drawing/2014/main" xmlns="" id="{AAD27F21-B1A0-4F0F-AC7A-4797853C09BF}"/>
              </a:ext>
            </a:extLst>
          </p:cNvPr>
          <p:cNvSpPr txBox="1"/>
          <p:nvPr/>
        </p:nvSpPr>
        <p:spPr>
          <a:xfrm>
            <a:off x="7386433" y="2437838"/>
            <a:ext cx="2394857" cy="2499467"/>
          </a:xfrm>
          <a:prstGeom prst="rect">
            <a:avLst/>
          </a:prstGeom>
          <a:noFill/>
        </p:spPr>
        <p:txBody>
          <a:bodyPr wrap="square">
            <a:spAutoFit/>
          </a:bodyPr>
          <a:lstStyle/>
          <a:p>
            <a:pPr>
              <a:lnSpc>
                <a:spcPct val="150000"/>
              </a:lnSpc>
            </a:pPr>
            <a:r>
              <a:rPr lang="en-US"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1. c, d </a:t>
            </a:r>
          </a:p>
          <a:p>
            <a:pPr>
              <a:lnSpc>
                <a:spcPct val="150000"/>
              </a:lnSpc>
            </a:pPr>
            <a:r>
              <a:rPr lang="en-US"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2. b, c </a:t>
            </a:r>
          </a:p>
          <a:p>
            <a:pPr>
              <a:lnSpc>
                <a:spcPct val="150000"/>
              </a:lnSpc>
            </a:pPr>
            <a:r>
              <a:rPr lang="en-US"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3. a, c, d, e</a:t>
            </a:r>
            <a:endParaRPr lang="en-US"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943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barn(inVertical)">
                                      <p:cBhvr>
                                        <p:cTn id="1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3263" y="844872"/>
            <a:ext cx="10815315" cy="861774"/>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groups. Ask one another the following questions. Then present your partners’ answers to the class.</a:t>
            </a:r>
            <a:endParaRPr lang="en-US" sz="2400" dirty="0">
              <a:latin typeface="Arial" panose="020B0604020202020204" pitchFamily="34" charset="0"/>
              <a:cs typeface="Arial" panose="020B0604020202020204" pitchFamily="34" charset="0"/>
            </a:endParaRPr>
          </a:p>
        </p:txBody>
      </p:sp>
      <p:sp>
        <p:nvSpPr>
          <p:cNvPr id="16" name="Rounded Rectangle 15"/>
          <p:cNvSpPr/>
          <p:nvPr/>
        </p:nvSpPr>
        <p:spPr>
          <a:xfrm>
            <a:off x="286266" y="947512"/>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9051" y="84487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TextBox 9">
            <a:extLst>
              <a:ext uri="{FF2B5EF4-FFF2-40B4-BE49-F238E27FC236}">
                <a16:creationId xmlns:a16="http://schemas.microsoft.com/office/drawing/2014/main" xmlns="" id="{8CC3CCB8-701B-4C33-B7C6-45005772353B}"/>
              </a:ext>
            </a:extLst>
          </p:cNvPr>
          <p:cNvSpPr txBox="1"/>
          <p:nvPr/>
        </p:nvSpPr>
        <p:spPr>
          <a:xfrm>
            <a:off x="112069" y="1873748"/>
            <a:ext cx="6412635" cy="4616648"/>
          </a:xfrm>
          <a:prstGeom prst="rect">
            <a:avLst/>
          </a:prstGeom>
          <a:noFill/>
        </p:spPr>
        <p:txBody>
          <a:bodyPr wrap="square">
            <a:spAutoFit/>
          </a:bodyPr>
          <a:lstStyle/>
          <a:p>
            <a:pPr marL="514350" indent="-514350">
              <a:lnSpc>
                <a:spcPct val="150000"/>
              </a:lnSpc>
              <a:buAutoNum type="arabicPeriod"/>
            </a:pPr>
            <a:r>
              <a:rPr lang="en-US" sz="2800" dirty="0">
                <a:solidFill>
                  <a:schemeClr val="bg2">
                    <a:lumMod val="10000"/>
                  </a:schemeClr>
                </a:solidFill>
                <a:latin typeface="ChronicaPro-Bold"/>
              </a:rPr>
              <a:t>What is your </a:t>
            </a:r>
            <a:r>
              <a:rPr lang="en-US" sz="2800" dirty="0" err="1">
                <a:solidFill>
                  <a:schemeClr val="bg2">
                    <a:lumMod val="10000"/>
                  </a:schemeClr>
                </a:solidFill>
                <a:latin typeface="ChronicaPro-Bold"/>
              </a:rPr>
              <a:t>favourite</a:t>
            </a:r>
            <a:r>
              <a:rPr lang="en-US" sz="2800" dirty="0">
                <a:solidFill>
                  <a:schemeClr val="bg2">
                    <a:lumMod val="10000"/>
                  </a:schemeClr>
                </a:solidFill>
                <a:latin typeface="ChronicaPro-Bold"/>
              </a:rPr>
              <a:t> hobby?</a:t>
            </a:r>
          </a:p>
          <a:p>
            <a:pPr marL="514350" indent="-514350">
              <a:lnSpc>
                <a:spcPct val="150000"/>
              </a:lnSpc>
              <a:buAutoNum type="arabicPeriod"/>
            </a:pPr>
            <a:r>
              <a:rPr lang="en-US" sz="2800" b="1" i="0" dirty="0" smtClean="0">
                <a:solidFill>
                  <a:srgbClr val="F26548"/>
                </a:solidFill>
                <a:effectLst/>
                <a:latin typeface="ChronicaPro-Bold"/>
              </a:rPr>
              <a:t> </a:t>
            </a:r>
            <a:r>
              <a:rPr lang="en-US" sz="2800" b="0" i="0" dirty="0">
                <a:solidFill>
                  <a:srgbClr val="242021"/>
                </a:solidFill>
                <a:effectLst/>
                <a:latin typeface="ChronicaPro-Book"/>
              </a:rPr>
              <a:t>What are i</a:t>
            </a:r>
            <a:r>
              <a:rPr lang="en-US" sz="2800" b="0" i="0" dirty="0">
                <a:solidFill>
                  <a:srgbClr val="231F1F"/>
                </a:solidFill>
                <a:effectLst/>
                <a:latin typeface="ChronicaPro-Book"/>
              </a:rPr>
              <a:t>ts benef</a:t>
            </a:r>
            <a:r>
              <a:rPr lang="en-US" sz="2800" b="0" i="0" dirty="0">
                <a:solidFill>
                  <a:srgbClr val="242021"/>
                </a:solidFill>
                <a:effectLst/>
                <a:latin typeface="ChronicaPro-Book"/>
              </a:rPr>
              <a:t>i</a:t>
            </a:r>
            <a:r>
              <a:rPr lang="en-US" sz="2800" b="0" i="0" dirty="0">
                <a:solidFill>
                  <a:srgbClr val="231F1F"/>
                </a:solidFill>
                <a:effectLst/>
                <a:latin typeface="ChronicaPro-Book"/>
              </a:rPr>
              <a:t>ts?</a:t>
            </a:r>
            <a:br>
              <a:rPr lang="en-US" sz="2800" b="0" i="0" dirty="0">
                <a:solidFill>
                  <a:srgbClr val="231F1F"/>
                </a:solidFill>
                <a:effectLst/>
                <a:latin typeface="ChronicaPro-Book"/>
              </a:rPr>
            </a:br>
            <a:r>
              <a:rPr lang="en-US" sz="2800" b="1" i="1" dirty="0">
                <a:solidFill>
                  <a:srgbClr val="4494D0"/>
                </a:solidFill>
                <a:effectLst/>
                <a:latin typeface="ChronicaPro-Medium"/>
              </a:rPr>
              <a:t>Example</a:t>
            </a:r>
            <a:r>
              <a:rPr lang="en-US" sz="2800" b="0" i="0" dirty="0">
                <a:solidFill>
                  <a:srgbClr val="4494D0"/>
                </a:solidFill>
                <a:effectLst/>
                <a:latin typeface="ChronicaPro-Medium"/>
              </a:rPr>
              <a:t>:</a:t>
            </a:r>
            <a:br>
              <a:rPr lang="en-US" sz="2800" b="0" i="0" dirty="0">
                <a:solidFill>
                  <a:srgbClr val="4494D0"/>
                </a:solidFill>
                <a:effectLst/>
                <a:latin typeface="ChronicaPro-Medium"/>
              </a:rPr>
            </a:br>
            <a:r>
              <a:rPr lang="en-US" sz="2800" dirty="0">
                <a:solidFill>
                  <a:srgbClr val="242021"/>
                </a:solidFill>
                <a:latin typeface="ChronicaPro-Book"/>
              </a:rPr>
              <a:t>M</a:t>
            </a:r>
            <a:r>
              <a:rPr lang="en-US" sz="2800" b="0" i="0" dirty="0">
                <a:solidFill>
                  <a:srgbClr val="242021"/>
                </a:solidFill>
                <a:effectLst/>
                <a:latin typeface="ChronicaPro-Book"/>
              </a:rPr>
              <a:t>y friend Mi’s </a:t>
            </a:r>
            <a:r>
              <a:rPr lang="en-US" sz="2800" b="0" i="0" dirty="0" err="1">
                <a:solidFill>
                  <a:srgbClr val="242021"/>
                </a:solidFill>
                <a:effectLst/>
                <a:latin typeface="ChronicaPro-Book"/>
              </a:rPr>
              <a:t>favourite</a:t>
            </a:r>
            <a:r>
              <a:rPr lang="en-US" sz="2800" b="0" i="0" dirty="0">
                <a:solidFill>
                  <a:srgbClr val="242021"/>
                </a:solidFill>
                <a:effectLst/>
                <a:latin typeface="ChronicaPro-Book"/>
              </a:rPr>
              <a:t> hobby is </a:t>
            </a:r>
            <a:endParaRPr lang="en-US" sz="2800" b="0" i="0" dirty="0" smtClean="0">
              <a:solidFill>
                <a:srgbClr val="242021"/>
              </a:solidFill>
              <a:effectLst/>
              <a:latin typeface="ChronicaPro-Book"/>
            </a:endParaRPr>
          </a:p>
          <a:p>
            <a:pPr marL="463550" indent="-463550">
              <a:lnSpc>
                <a:spcPct val="150000"/>
              </a:lnSpc>
            </a:pPr>
            <a:r>
              <a:rPr lang="en-US" sz="2800" b="0" i="0" dirty="0" smtClean="0">
                <a:solidFill>
                  <a:srgbClr val="242021"/>
                </a:solidFill>
                <a:effectLst/>
                <a:latin typeface="ChronicaPro-Book"/>
              </a:rPr>
              <a:t>     collecting </a:t>
            </a:r>
            <a:r>
              <a:rPr lang="en-US" sz="2800" b="0" i="0" dirty="0">
                <a:solidFill>
                  <a:srgbClr val="242021"/>
                </a:solidFill>
                <a:effectLst/>
                <a:latin typeface="ChronicaPro-Book"/>
              </a:rPr>
              <a:t>stamps. It helps her be more patient.</a:t>
            </a:r>
            <a:r>
              <a:rPr lang="en-US" sz="2800" dirty="0"/>
              <a:t> </a:t>
            </a:r>
            <a:br>
              <a:rPr lang="en-US" sz="2800" dirty="0"/>
            </a:b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194" y="1552757"/>
            <a:ext cx="4156167" cy="3103435"/>
          </a:xfrm>
          <a:prstGeom prst="rect">
            <a:avLst/>
          </a:prstGeom>
        </p:spPr>
      </p:pic>
      <p:sp>
        <p:nvSpPr>
          <p:cNvPr id="8" name="TextBox 7"/>
          <p:cNvSpPr txBox="1"/>
          <p:nvPr/>
        </p:nvSpPr>
        <p:spPr>
          <a:xfrm>
            <a:off x="487067" y="178169"/>
            <a:ext cx="2831320"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II. SPEAKING</a:t>
            </a:r>
            <a:endParaRPr lang="en-US" sz="28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41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3263" y="844872"/>
            <a:ext cx="10815315" cy="861774"/>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groups. Ask one another the following questions. Then present your partners’ answers to the class.</a:t>
            </a:r>
            <a:endParaRPr lang="en-US" sz="2400" dirty="0">
              <a:latin typeface="Arial" panose="020B0604020202020204" pitchFamily="34" charset="0"/>
              <a:cs typeface="Arial" panose="020B0604020202020204" pitchFamily="34" charset="0"/>
            </a:endParaRPr>
          </a:p>
        </p:txBody>
      </p:sp>
      <p:sp>
        <p:nvSpPr>
          <p:cNvPr id="16" name="Rounded Rectangle 15"/>
          <p:cNvSpPr/>
          <p:nvPr/>
        </p:nvSpPr>
        <p:spPr>
          <a:xfrm>
            <a:off x="286266" y="947512"/>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9051" y="84487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TextBox 9">
            <a:extLst>
              <a:ext uri="{FF2B5EF4-FFF2-40B4-BE49-F238E27FC236}">
                <a16:creationId xmlns:a16="http://schemas.microsoft.com/office/drawing/2014/main" xmlns="" id="{8CC3CCB8-701B-4C33-B7C6-45005772353B}"/>
              </a:ext>
            </a:extLst>
          </p:cNvPr>
          <p:cNvSpPr txBox="1"/>
          <p:nvPr/>
        </p:nvSpPr>
        <p:spPr>
          <a:xfrm>
            <a:off x="112069" y="1873748"/>
            <a:ext cx="6412635" cy="658835"/>
          </a:xfrm>
          <a:prstGeom prst="rect">
            <a:avLst/>
          </a:prstGeom>
          <a:noFill/>
        </p:spPr>
        <p:txBody>
          <a:bodyPr wrap="square">
            <a:spAutoFit/>
          </a:bodyPr>
          <a:lstStyle/>
          <a:p>
            <a:pPr>
              <a:lnSpc>
                <a:spcPct val="150000"/>
              </a:lnSpc>
            </a:pPr>
            <a:r>
              <a:rPr lang="en-US" sz="2800" dirty="0" smtClean="0">
                <a:solidFill>
                  <a:srgbClr val="FF0000"/>
                </a:solidFill>
                <a:latin typeface="ChronicaPro-Bold"/>
              </a:rPr>
              <a:t>1. </a:t>
            </a:r>
            <a:r>
              <a:rPr lang="en-US" sz="2800" dirty="0" smtClean="0">
                <a:solidFill>
                  <a:schemeClr val="bg2">
                    <a:lumMod val="10000"/>
                  </a:schemeClr>
                </a:solidFill>
                <a:latin typeface="ChronicaPro-Bold"/>
              </a:rPr>
              <a:t>What </a:t>
            </a:r>
            <a:r>
              <a:rPr lang="en-US" sz="2800" dirty="0">
                <a:solidFill>
                  <a:schemeClr val="bg2">
                    <a:lumMod val="10000"/>
                  </a:schemeClr>
                </a:solidFill>
                <a:latin typeface="ChronicaPro-Bold"/>
              </a:rPr>
              <a:t>is your </a:t>
            </a:r>
            <a:r>
              <a:rPr lang="en-US" sz="2800" dirty="0" err="1">
                <a:solidFill>
                  <a:schemeClr val="bg2">
                    <a:lumMod val="10000"/>
                  </a:schemeClr>
                </a:solidFill>
                <a:latin typeface="ChronicaPro-Bold"/>
              </a:rPr>
              <a:t>favourite</a:t>
            </a:r>
            <a:r>
              <a:rPr lang="en-US" sz="2800" dirty="0">
                <a:solidFill>
                  <a:schemeClr val="bg2">
                    <a:lumMod val="10000"/>
                  </a:schemeClr>
                </a:solidFill>
                <a:latin typeface="ChronicaPro-Bold"/>
              </a:rPr>
              <a:t> hobby</a:t>
            </a:r>
            <a:r>
              <a:rPr lang="en-US" sz="2800" dirty="0" smtClean="0">
                <a:solidFill>
                  <a:schemeClr val="bg2">
                    <a:lumMod val="10000"/>
                  </a:schemeClr>
                </a:solidFill>
                <a:latin typeface="ChronicaPro-Bold"/>
              </a:rPr>
              <a:t>?</a:t>
            </a:r>
            <a:endParaRPr lang="en-US" sz="2800" dirty="0">
              <a:solidFill>
                <a:schemeClr val="bg2">
                  <a:lumMod val="10000"/>
                </a:schemeClr>
              </a:solidFill>
              <a:latin typeface="ChronicaPro-Bold"/>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194" y="1552757"/>
            <a:ext cx="4156167" cy="3103435"/>
          </a:xfrm>
          <a:prstGeom prst="rect">
            <a:avLst/>
          </a:prstGeom>
        </p:spPr>
      </p:pic>
      <p:sp>
        <p:nvSpPr>
          <p:cNvPr id="8" name="TextBox 7"/>
          <p:cNvSpPr txBox="1"/>
          <p:nvPr/>
        </p:nvSpPr>
        <p:spPr>
          <a:xfrm>
            <a:off x="487067" y="178169"/>
            <a:ext cx="2831320"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II. SPEAKING</a:t>
            </a:r>
            <a:endParaRPr lang="en-US" sz="28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3" name="Rectangle 2"/>
          <p:cNvSpPr/>
          <p:nvPr/>
        </p:nvSpPr>
        <p:spPr>
          <a:xfrm>
            <a:off x="537569" y="2735142"/>
            <a:ext cx="6074099" cy="461665"/>
          </a:xfrm>
          <a:prstGeom prst="rect">
            <a:avLst/>
          </a:prstGeom>
        </p:spPr>
        <p:txBody>
          <a:bodyPr wrap="none">
            <a:spAutoFit/>
          </a:bodyPr>
          <a:lstStyle/>
          <a:p>
            <a:pPr marL="285750" indent="-285750">
              <a:buFont typeface="Wingdings" pitchFamily="2" charset="2"/>
              <a:buChar char="Ø"/>
            </a:pPr>
            <a:r>
              <a:rPr lang="en-GB" sz="2400" b="1" dirty="0">
                <a:solidFill>
                  <a:srgbClr val="FF0000"/>
                </a:solidFill>
                <a:latin typeface="OpenSans"/>
              </a:rPr>
              <a:t>My favourite hobby is playing football.</a:t>
            </a:r>
            <a:endParaRPr lang="en-US" sz="2400" b="1" dirty="0">
              <a:solidFill>
                <a:srgbClr val="FF0000"/>
              </a:solidFill>
            </a:endParaRPr>
          </a:p>
        </p:txBody>
      </p:sp>
      <p:sp>
        <p:nvSpPr>
          <p:cNvPr id="4" name="Rectangle 3"/>
          <p:cNvSpPr/>
          <p:nvPr/>
        </p:nvSpPr>
        <p:spPr>
          <a:xfrm>
            <a:off x="204920" y="3271197"/>
            <a:ext cx="6096000" cy="738664"/>
          </a:xfrm>
          <a:prstGeom prst="rect">
            <a:avLst/>
          </a:prstGeom>
        </p:spPr>
        <p:txBody>
          <a:bodyPr>
            <a:spAutoFit/>
          </a:bodyPr>
          <a:lstStyle/>
          <a:p>
            <a:pPr lvl="0">
              <a:lnSpc>
                <a:spcPct val="150000"/>
              </a:lnSpc>
            </a:pPr>
            <a:r>
              <a:rPr lang="en-US" sz="2800" b="1" dirty="0">
                <a:solidFill>
                  <a:srgbClr val="F26548"/>
                </a:solidFill>
                <a:latin typeface="ChronicaPro-Bold"/>
              </a:rPr>
              <a:t>2.  </a:t>
            </a:r>
            <a:r>
              <a:rPr lang="en-US" sz="2800" dirty="0">
                <a:solidFill>
                  <a:srgbClr val="242021"/>
                </a:solidFill>
                <a:latin typeface="ChronicaPro-Book"/>
              </a:rPr>
              <a:t>What are i</a:t>
            </a:r>
            <a:r>
              <a:rPr lang="en-US" sz="2800" dirty="0">
                <a:solidFill>
                  <a:srgbClr val="231F1F"/>
                </a:solidFill>
                <a:latin typeface="ChronicaPro-Book"/>
              </a:rPr>
              <a:t>ts benef</a:t>
            </a:r>
            <a:r>
              <a:rPr lang="en-US" sz="2800" dirty="0">
                <a:solidFill>
                  <a:srgbClr val="242021"/>
                </a:solidFill>
                <a:latin typeface="ChronicaPro-Book"/>
              </a:rPr>
              <a:t>i</a:t>
            </a:r>
            <a:r>
              <a:rPr lang="en-US" sz="2800" dirty="0">
                <a:solidFill>
                  <a:srgbClr val="231F1F"/>
                </a:solidFill>
                <a:latin typeface="ChronicaPro-Book"/>
              </a:rPr>
              <a:t>ts</a:t>
            </a:r>
            <a:r>
              <a:rPr lang="en-US" sz="2800" dirty="0" smtClean="0">
                <a:solidFill>
                  <a:srgbClr val="231F1F"/>
                </a:solidFill>
                <a:latin typeface="ChronicaPro-Book"/>
              </a:rPr>
              <a:t>?</a:t>
            </a:r>
            <a:endParaRPr lang="en-US" sz="2800" dirty="0">
              <a:solidFill>
                <a:srgbClr val="000000"/>
              </a:solidFill>
            </a:endParaRPr>
          </a:p>
        </p:txBody>
      </p:sp>
      <p:sp>
        <p:nvSpPr>
          <p:cNvPr id="5" name="Rectangle 4"/>
          <p:cNvSpPr/>
          <p:nvPr/>
        </p:nvSpPr>
        <p:spPr>
          <a:xfrm>
            <a:off x="618102" y="4009861"/>
            <a:ext cx="3363421" cy="461665"/>
          </a:xfrm>
          <a:prstGeom prst="rect">
            <a:avLst/>
          </a:prstGeom>
        </p:spPr>
        <p:txBody>
          <a:bodyPr wrap="none">
            <a:spAutoFit/>
          </a:bodyPr>
          <a:lstStyle/>
          <a:p>
            <a:pPr marL="285750" indent="-285750">
              <a:buFont typeface="Wingdings" pitchFamily="2" charset="2"/>
              <a:buChar char="Ø"/>
            </a:pPr>
            <a:r>
              <a:rPr lang="en-US" sz="2400" b="1" dirty="0">
                <a:solidFill>
                  <a:srgbClr val="FF0000"/>
                </a:solidFill>
                <a:latin typeface="OpenSans"/>
              </a:rPr>
              <a:t>It makes me strong.</a:t>
            </a:r>
            <a:endParaRPr lang="en-US" sz="2400" b="1" dirty="0">
              <a:solidFill>
                <a:srgbClr val="FF0000"/>
              </a:solidFill>
            </a:endParaRPr>
          </a:p>
        </p:txBody>
      </p:sp>
      <p:sp>
        <p:nvSpPr>
          <p:cNvPr id="6" name="Rectangle 5"/>
          <p:cNvSpPr/>
          <p:nvPr/>
        </p:nvSpPr>
        <p:spPr>
          <a:xfrm>
            <a:off x="1455174" y="4932092"/>
            <a:ext cx="8853948" cy="1200329"/>
          </a:xfrm>
          <a:prstGeom prst="rect">
            <a:avLst/>
          </a:prstGeom>
        </p:spPr>
        <p:txBody>
          <a:bodyPr wrap="square">
            <a:spAutoFit/>
          </a:bodyPr>
          <a:lstStyle/>
          <a:p>
            <a:pPr marL="342900" indent="-342900">
              <a:lnSpc>
                <a:spcPct val="150000"/>
              </a:lnSpc>
              <a:buFont typeface="Wingdings" pitchFamily="2" charset="2"/>
              <a:buChar char="Ø"/>
            </a:pPr>
            <a:r>
              <a:rPr lang="en-GB" sz="2400" b="1" i="1" dirty="0" smtClean="0">
                <a:solidFill>
                  <a:srgbClr val="0033CC"/>
                </a:solidFill>
                <a:latin typeface="OpenSans"/>
              </a:rPr>
              <a:t>My </a:t>
            </a:r>
            <a:r>
              <a:rPr lang="en-GB" sz="2400" b="1" i="1" dirty="0">
                <a:solidFill>
                  <a:srgbClr val="0033CC"/>
                </a:solidFill>
                <a:latin typeface="OpenSans"/>
              </a:rPr>
              <a:t>friend </a:t>
            </a:r>
            <a:r>
              <a:rPr lang="en-GB" sz="2400" b="1" i="1" dirty="0" err="1">
                <a:solidFill>
                  <a:srgbClr val="0033CC"/>
                </a:solidFill>
                <a:latin typeface="OpenSans"/>
              </a:rPr>
              <a:t>Phong’s</a:t>
            </a:r>
            <a:r>
              <a:rPr lang="en-GB" sz="2400" b="1" i="1" dirty="0">
                <a:solidFill>
                  <a:srgbClr val="0033CC"/>
                </a:solidFill>
                <a:latin typeface="OpenSans"/>
              </a:rPr>
              <a:t> favourite hobby is playing football. </a:t>
            </a:r>
            <a:endParaRPr lang="en-GB" sz="2400" b="1" i="1" dirty="0" smtClean="0">
              <a:solidFill>
                <a:srgbClr val="0033CC"/>
              </a:solidFill>
              <a:latin typeface="OpenSans"/>
            </a:endParaRPr>
          </a:p>
          <a:p>
            <a:pPr>
              <a:lnSpc>
                <a:spcPct val="150000"/>
              </a:lnSpc>
            </a:pPr>
            <a:r>
              <a:rPr lang="en-GB" sz="2400" b="1" i="1" dirty="0" err="1" smtClean="0">
                <a:solidFill>
                  <a:srgbClr val="0033CC"/>
                </a:solidFill>
                <a:latin typeface="OpenSans"/>
              </a:rPr>
              <a:t>lt</a:t>
            </a:r>
            <a:r>
              <a:rPr lang="en-GB" sz="2400" b="1" i="1" dirty="0" smtClean="0">
                <a:solidFill>
                  <a:srgbClr val="0033CC"/>
                </a:solidFill>
                <a:latin typeface="OpenSans"/>
              </a:rPr>
              <a:t> </a:t>
            </a:r>
            <a:r>
              <a:rPr lang="en-GB" sz="2400" b="1" i="1" dirty="0">
                <a:solidFill>
                  <a:srgbClr val="0033CC"/>
                </a:solidFill>
                <a:latin typeface="OpenSans"/>
              </a:rPr>
              <a:t>makes him </a:t>
            </a:r>
            <a:r>
              <a:rPr lang="en-GB" sz="2400" b="1" i="1" dirty="0" smtClean="0">
                <a:solidFill>
                  <a:srgbClr val="0033CC"/>
                </a:solidFill>
                <a:latin typeface="OpenSans"/>
              </a:rPr>
              <a:t>strong</a:t>
            </a:r>
            <a:endParaRPr lang="en-US" sz="2400" b="1" i="1" dirty="0">
              <a:solidFill>
                <a:srgbClr val="0033CC"/>
              </a:solidFill>
            </a:endParaRPr>
          </a:p>
        </p:txBody>
      </p:sp>
    </p:spTree>
    <p:extLst>
      <p:ext uri="{BB962C8B-B14F-4D97-AF65-F5344CB8AC3E}">
        <p14:creationId xmlns:p14="http://schemas.microsoft.com/office/powerpoint/2010/main" val="244107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3263" y="844872"/>
            <a:ext cx="10815315" cy="861774"/>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groups. Ask one another the following questions. Then present your partners’ answers to the class.</a:t>
            </a:r>
            <a:endParaRPr lang="en-US" sz="2400" dirty="0">
              <a:latin typeface="Arial" panose="020B0604020202020204" pitchFamily="34" charset="0"/>
              <a:cs typeface="Arial" panose="020B0604020202020204" pitchFamily="34" charset="0"/>
            </a:endParaRPr>
          </a:p>
        </p:txBody>
      </p:sp>
      <p:sp>
        <p:nvSpPr>
          <p:cNvPr id="16" name="Rounded Rectangle 15"/>
          <p:cNvSpPr/>
          <p:nvPr/>
        </p:nvSpPr>
        <p:spPr>
          <a:xfrm>
            <a:off x="286266" y="947512"/>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9051" y="84487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TextBox 9">
            <a:extLst>
              <a:ext uri="{FF2B5EF4-FFF2-40B4-BE49-F238E27FC236}">
                <a16:creationId xmlns:a16="http://schemas.microsoft.com/office/drawing/2014/main" xmlns="" id="{8CC3CCB8-701B-4C33-B7C6-45005772353B}"/>
              </a:ext>
            </a:extLst>
          </p:cNvPr>
          <p:cNvSpPr txBox="1"/>
          <p:nvPr/>
        </p:nvSpPr>
        <p:spPr>
          <a:xfrm>
            <a:off x="112069" y="1873748"/>
            <a:ext cx="6412635" cy="658835"/>
          </a:xfrm>
          <a:prstGeom prst="rect">
            <a:avLst/>
          </a:prstGeom>
          <a:noFill/>
        </p:spPr>
        <p:txBody>
          <a:bodyPr wrap="square">
            <a:spAutoFit/>
          </a:bodyPr>
          <a:lstStyle/>
          <a:p>
            <a:pPr>
              <a:lnSpc>
                <a:spcPct val="150000"/>
              </a:lnSpc>
            </a:pPr>
            <a:r>
              <a:rPr lang="en-US" sz="2800" dirty="0" smtClean="0">
                <a:solidFill>
                  <a:srgbClr val="FF0000"/>
                </a:solidFill>
                <a:latin typeface="ChronicaPro-Bold"/>
              </a:rPr>
              <a:t>1. </a:t>
            </a:r>
            <a:r>
              <a:rPr lang="en-US" sz="2800" dirty="0" smtClean="0">
                <a:solidFill>
                  <a:schemeClr val="bg2">
                    <a:lumMod val="10000"/>
                  </a:schemeClr>
                </a:solidFill>
                <a:latin typeface="ChronicaPro-Bold"/>
              </a:rPr>
              <a:t>What </a:t>
            </a:r>
            <a:r>
              <a:rPr lang="en-US" sz="2800" dirty="0">
                <a:solidFill>
                  <a:schemeClr val="bg2">
                    <a:lumMod val="10000"/>
                  </a:schemeClr>
                </a:solidFill>
                <a:latin typeface="ChronicaPro-Bold"/>
              </a:rPr>
              <a:t>is your </a:t>
            </a:r>
            <a:r>
              <a:rPr lang="en-US" sz="2800" dirty="0" err="1">
                <a:solidFill>
                  <a:schemeClr val="bg2">
                    <a:lumMod val="10000"/>
                  </a:schemeClr>
                </a:solidFill>
                <a:latin typeface="ChronicaPro-Bold"/>
              </a:rPr>
              <a:t>favourite</a:t>
            </a:r>
            <a:r>
              <a:rPr lang="en-US" sz="2800" dirty="0">
                <a:solidFill>
                  <a:schemeClr val="bg2">
                    <a:lumMod val="10000"/>
                  </a:schemeClr>
                </a:solidFill>
                <a:latin typeface="ChronicaPro-Bold"/>
              </a:rPr>
              <a:t> hobby</a:t>
            </a:r>
            <a:r>
              <a:rPr lang="en-US" sz="2800" dirty="0" smtClean="0">
                <a:solidFill>
                  <a:schemeClr val="bg2">
                    <a:lumMod val="10000"/>
                  </a:schemeClr>
                </a:solidFill>
                <a:latin typeface="ChronicaPro-Bold"/>
              </a:rPr>
              <a:t>?</a:t>
            </a:r>
            <a:endParaRPr lang="en-US" sz="2800" dirty="0">
              <a:solidFill>
                <a:schemeClr val="bg2">
                  <a:lumMod val="10000"/>
                </a:schemeClr>
              </a:solidFill>
              <a:latin typeface="ChronicaPro-Bold"/>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194" y="1552757"/>
            <a:ext cx="4156167" cy="3103435"/>
          </a:xfrm>
          <a:prstGeom prst="rect">
            <a:avLst/>
          </a:prstGeom>
        </p:spPr>
      </p:pic>
      <p:sp>
        <p:nvSpPr>
          <p:cNvPr id="8" name="TextBox 7"/>
          <p:cNvSpPr txBox="1"/>
          <p:nvPr/>
        </p:nvSpPr>
        <p:spPr>
          <a:xfrm>
            <a:off x="487067" y="178169"/>
            <a:ext cx="2831320"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II. SPEAKING</a:t>
            </a:r>
            <a:endParaRPr lang="en-US" sz="28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3" name="Rectangle 2"/>
          <p:cNvSpPr/>
          <p:nvPr/>
        </p:nvSpPr>
        <p:spPr>
          <a:xfrm>
            <a:off x="537569" y="2735142"/>
            <a:ext cx="7526419" cy="461665"/>
          </a:xfrm>
          <a:prstGeom prst="rect">
            <a:avLst/>
          </a:prstGeom>
        </p:spPr>
        <p:txBody>
          <a:bodyPr wrap="none">
            <a:spAutoFit/>
          </a:bodyPr>
          <a:lstStyle/>
          <a:p>
            <a:pPr marL="285750" indent="-285750">
              <a:buFont typeface="Wingdings" pitchFamily="2" charset="2"/>
              <a:buChar char="Ø"/>
            </a:pPr>
            <a:r>
              <a:rPr lang="en-GB" sz="2400" b="1" dirty="0">
                <a:solidFill>
                  <a:srgbClr val="FF0000"/>
                </a:solidFill>
                <a:latin typeface="OpenSans"/>
              </a:rPr>
              <a:t>My favourite hobby is </a:t>
            </a:r>
            <a:r>
              <a:rPr lang="en-GB" sz="2400" b="1" dirty="0" smtClean="0">
                <a:solidFill>
                  <a:srgbClr val="FF0000"/>
                </a:solidFill>
                <a:latin typeface="OpenSans"/>
              </a:rPr>
              <a:t>listening to English music</a:t>
            </a:r>
            <a:endParaRPr lang="en-US" sz="2400" b="1" dirty="0">
              <a:solidFill>
                <a:srgbClr val="FF0000"/>
              </a:solidFill>
            </a:endParaRPr>
          </a:p>
        </p:txBody>
      </p:sp>
      <p:sp>
        <p:nvSpPr>
          <p:cNvPr id="4" name="Rectangle 3"/>
          <p:cNvSpPr/>
          <p:nvPr/>
        </p:nvSpPr>
        <p:spPr>
          <a:xfrm>
            <a:off x="204920" y="3271197"/>
            <a:ext cx="6096000" cy="738664"/>
          </a:xfrm>
          <a:prstGeom prst="rect">
            <a:avLst/>
          </a:prstGeom>
        </p:spPr>
        <p:txBody>
          <a:bodyPr>
            <a:spAutoFit/>
          </a:bodyPr>
          <a:lstStyle/>
          <a:p>
            <a:pPr lvl="0">
              <a:lnSpc>
                <a:spcPct val="150000"/>
              </a:lnSpc>
            </a:pPr>
            <a:r>
              <a:rPr lang="en-US" sz="2800" b="1" dirty="0">
                <a:solidFill>
                  <a:srgbClr val="F26548"/>
                </a:solidFill>
                <a:latin typeface="ChronicaPro-Bold"/>
              </a:rPr>
              <a:t>2.  </a:t>
            </a:r>
            <a:r>
              <a:rPr lang="en-US" sz="2800" dirty="0">
                <a:solidFill>
                  <a:srgbClr val="242021"/>
                </a:solidFill>
                <a:latin typeface="ChronicaPro-Book"/>
              </a:rPr>
              <a:t>What are i</a:t>
            </a:r>
            <a:r>
              <a:rPr lang="en-US" sz="2800" dirty="0">
                <a:solidFill>
                  <a:srgbClr val="231F1F"/>
                </a:solidFill>
                <a:latin typeface="ChronicaPro-Book"/>
              </a:rPr>
              <a:t>ts benef</a:t>
            </a:r>
            <a:r>
              <a:rPr lang="en-US" sz="2800" dirty="0">
                <a:solidFill>
                  <a:srgbClr val="242021"/>
                </a:solidFill>
                <a:latin typeface="ChronicaPro-Book"/>
              </a:rPr>
              <a:t>i</a:t>
            </a:r>
            <a:r>
              <a:rPr lang="en-US" sz="2800" dirty="0">
                <a:solidFill>
                  <a:srgbClr val="231F1F"/>
                </a:solidFill>
                <a:latin typeface="ChronicaPro-Book"/>
              </a:rPr>
              <a:t>ts</a:t>
            </a:r>
            <a:r>
              <a:rPr lang="en-US" sz="2800" dirty="0" smtClean="0">
                <a:solidFill>
                  <a:srgbClr val="231F1F"/>
                </a:solidFill>
                <a:latin typeface="ChronicaPro-Book"/>
              </a:rPr>
              <a:t>?</a:t>
            </a:r>
            <a:endParaRPr lang="en-US" sz="2800" dirty="0">
              <a:solidFill>
                <a:srgbClr val="000000"/>
              </a:solidFill>
            </a:endParaRPr>
          </a:p>
        </p:txBody>
      </p:sp>
      <p:sp>
        <p:nvSpPr>
          <p:cNvPr id="6" name="Rectangle 5"/>
          <p:cNvSpPr/>
          <p:nvPr/>
        </p:nvSpPr>
        <p:spPr>
          <a:xfrm>
            <a:off x="1455174" y="4932092"/>
            <a:ext cx="8853948" cy="1200329"/>
          </a:xfrm>
          <a:prstGeom prst="rect">
            <a:avLst/>
          </a:prstGeom>
        </p:spPr>
        <p:txBody>
          <a:bodyPr wrap="square">
            <a:spAutoFit/>
          </a:bodyPr>
          <a:lstStyle/>
          <a:p>
            <a:pPr marL="342900" indent="-342900">
              <a:lnSpc>
                <a:spcPct val="150000"/>
              </a:lnSpc>
              <a:buFont typeface="Wingdings" pitchFamily="2" charset="2"/>
              <a:buChar char="Ø"/>
            </a:pPr>
            <a:r>
              <a:rPr lang="en-GB" sz="2400" b="1" i="1" dirty="0" smtClean="0">
                <a:solidFill>
                  <a:srgbClr val="0033CC"/>
                </a:solidFill>
                <a:latin typeface="OpenSans"/>
              </a:rPr>
              <a:t>My </a:t>
            </a:r>
            <a:r>
              <a:rPr lang="en-GB" sz="2400" b="1" i="1" dirty="0">
                <a:solidFill>
                  <a:srgbClr val="0033CC"/>
                </a:solidFill>
                <a:latin typeface="OpenSans"/>
              </a:rPr>
              <a:t>friend </a:t>
            </a:r>
            <a:r>
              <a:rPr lang="en-GB" sz="2400" b="1" i="1" dirty="0" err="1" smtClean="0">
                <a:solidFill>
                  <a:srgbClr val="0033CC"/>
                </a:solidFill>
                <a:latin typeface="OpenSans"/>
              </a:rPr>
              <a:t>Hoa’s</a:t>
            </a:r>
            <a:r>
              <a:rPr lang="en-GB" sz="2400" b="1" i="1" dirty="0" smtClean="0">
                <a:solidFill>
                  <a:srgbClr val="0033CC"/>
                </a:solidFill>
                <a:latin typeface="OpenSans"/>
              </a:rPr>
              <a:t> </a:t>
            </a:r>
            <a:r>
              <a:rPr lang="en-GB" sz="2400" b="1" i="1" dirty="0">
                <a:solidFill>
                  <a:srgbClr val="0033CC"/>
                </a:solidFill>
                <a:latin typeface="OpenSans"/>
              </a:rPr>
              <a:t>favourite hobby </a:t>
            </a:r>
            <a:r>
              <a:rPr lang="en-GB" sz="2400" b="1" i="1" dirty="0" smtClean="0">
                <a:solidFill>
                  <a:srgbClr val="0033CC"/>
                </a:solidFill>
                <a:latin typeface="OpenSans"/>
              </a:rPr>
              <a:t>is listening to music </a:t>
            </a:r>
          </a:p>
          <a:p>
            <a:pPr>
              <a:lnSpc>
                <a:spcPct val="150000"/>
              </a:lnSpc>
            </a:pPr>
            <a:r>
              <a:rPr lang="en-GB" sz="2400" b="1" i="1" dirty="0" err="1" smtClean="0">
                <a:solidFill>
                  <a:srgbClr val="0033CC"/>
                </a:solidFill>
                <a:latin typeface="OpenSans"/>
              </a:rPr>
              <a:t>lt</a:t>
            </a:r>
            <a:r>
              <a:rPr lang="en-GB" sz="2400" b="1" i="1" dirty="0" smtClean="0">
                <a:solidFill>
                  <a:srgbClr val="0033CC"/>
                </a:solidFill>
                <a:latin typeface="OpenSans"/>
              </a:rPr>
              <a:t> </a:t>
            </a:r>
            <a:r>
              <a:rPr lang="en-GB" sz="2400" b="1" i="1" dirty="0">
                <a:solidFill>
                  <a:srgbClr val="0033CC"/>
                </a:solidFill>
                <a:latin typeface="OpenSans"/>
              </a:rPr>
              <a:t>makes </a:t>
            </a:r>
            <a:r>
              <a:rPr lang="en-GB" sz="2400" b="1" i="1" dirty="0" smtClean="0">
                <a:solidFill>
                  <a:srgbClr val="0033CC"/>
                </a:solidFill>
                <a:latin typeface="OpenSans"/>
              </a:rPr>
              <a:t>her </a:t>
            </a:r>
            <a:r>
              <a:rPr lang="en-GB" sz="2400" b="1" i="1" dirty="0">
                <a:solidFill>
                  <a:srgbClr val="0033CC"/>
                </a:solidFill>
              </a:rPr>
              <a:t>happy and helps me improve my </a:t>
            </a:r>
            <a:r>
              <a:rPr lang="en-GB" sz="2400" b="1" i="1" dirty="0" err="1">
                <a:solidFill>
                  <a:srgbClr val="0033CC"/>
                </a:solidFill>
              </a:rPr>
              <a:t>english</a:t>
            </a:r>
            <a:endParaRPr lang="en-US" sz="2400" b="1" i="1" dirty="0">
              <a:solidFill>
                <a:srgbClr val="0033CC"/>
              </a:solidFill>
            </a:endParaRPr>
          </a:p>
        </p:txBody>
      </p:sp>
      <p:sp>
        <p:nvSpPr>
          <p:cNvPr id="9" name="Rectangle 8"/>
          <p:cNvSpPr/>
          <p:nvPr/>
        </p:nvSpPr>
        <p:spPr>
          <a:xfrm>
            <a:off x="693082" y="4009861"/>
            <a:ext cx="8308685" cy="461665"/>
          </a:xfrm>
          <a:prstGeom prst="rect">
            <a:avLst/>
          </a:prstGeom>
        </p:spPr>
        <p:txBody>
          <a:bodyPr wrap="none">
            <a:spAutoFit/>
          </a:bodyPr>
          <a:lstStyle/>
          <a:p>
            <a:pPr marL="342900" indent="-342900">
              <a:buFont typeface="Wingdings" pitchFamily="2" charset="2"/>
              <a:buChar char="Ø"/>
            </a:pPr>
            <a:r>
              <a:rPr lang="en-GB" sz="2400" b="1" dirty="0">
                <a:solidFill>
                  <a:srgbClr val="FF0000"/>
                </a:solidFill>
              </a:rPr>
              <a:t>It makes me happy and helps me improve my </a:t>
            </a:r>
            <a:r>
              <a:rPr lang="en-GB" sz="2400" b="1" dirty="0" err="1">
                <a:solidFill>
                  <a:srgbClr val="FF0000"/>
                </a:solidFill>
              </a:rPr>
              <a:t>english</a:t>
            </a:r>
            <a:endParaRPr lang="en-GB" sz="2400" b="1" dirty="0">
              <a:solidFill>
                <a:srgbClr val="FF0000"/>
              </a:solidFill>
            </a:endParaRPr>
          </a:p>
        </p:txBody>
      </p:sp>
    </p:spTree>
    <p:extLst>
      <p:ext uri="{BB962C8B-B14F-4D97-AF65-F5344CB8AC3E}">
        <p14:creationId xmlns:p14="http://schemas.microsoft.com/office/powerpoint/2010/main" val="186451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066" y="207665"/>
            <a:ext cx="4055437" cy="646331"/>
          </a:xfrm>
          <a:prstGeom prst="rect">
            <a:avLst/>
          </a:prstGeom>
          <a:noFill/>
          <a:effectLst/>
        </p:spPr>
        <p:txBody>
          <a:bodyPr wrap="square" rtlCol="0">
            <a:spAutoFit/>
          </a:bodyPr>
          <a:lstStyle/>
          <a:p>
            <a:r>
              <a:rPr lang="en-US" sz="3600" b="1" dirty="0" smtClean="0">
                <a:solidFill>
                  <a:srgbClr val="FF0000"/>
                </a:solidFill>
                <a:effectLst>
                  <a:glow rad="88900">
                    <a:schemeClr val="bg1"/>
                  </a:glow>
                </a:effectLst>
                <a:latin typeface="Arial" panose="020B0604020202020204" pitchFamily="34" charset="0"/>
                <a:cs typeface="Arial" panose="020B0604020202020204" pitchFamily="34" charset="0"/>
              </a:rPr>
              <a:t>PRODUCTION</a:t>
            </a:r>
            <a:endParaRPr lang="en-US" sz="36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5080A5E7-947E-49FC-8DF3-65F732CC196B}"/>
              </a:ext>
            </a:extLst>
          </p:cNvPr>
          <p:cNvSpPr txBox="1"/>
          <p:nvPr/>
        </p:nvSpPr>
        <p:spPr>
          <a:xfrm>
            <a:off x="487066" y="1279832"/>
            <a:ext cx="4508241" cy="2970685"/>
          </a:xfrm>
          <a:prstGeom prst="rect">
            <a:avLst/>
          </a:prstGeom>
          <a:noFill/>
        </p:spPr>
        <p:txBody>
          <a:bodyPr wrap="square">
            <a:spAutoFit/>
          </a:bodyPr>
          <a:lstStyle/>
          <a:p>
            <a:pPr>
              <a:lnSpc>
                <a:spcPct val="150000"/>
              </a:lnSpc>
            </a:pPr>
            <a:r>
              <a:rPr lang="en-US" sz="3200" b="1" i="1" dirty="0">
                <a:solidFill>
                  <a:srgbClr val="0033CC"/>
                </a:solidFill>
                <a:effectLst/>
                <a:latin typeface="Calibri" panose="020F0502020204030204" pitchFamily="34" charset="0"/>
                <a:ea typeface="Times New Roman" panose="02020603050405020304" pitchFamily="18" charset="0"/>
              </a:rPr>
              <a:t>Let’s give comments for your friends and vote for the most interesting and informative presentation.</a:t>
            </a:r>
            <a:endParaRPr lang="en-US" sz="3200" b="1" i="1" dirty="0">
              <a:solidFill>
                <a:srgbClr val="0033CC"/>
              </a:solidFill>
            </a:endParaRPr>
          </a:p>
        </p:txBody>
      </p:sp>
      <p:pic>
        <p:nvPicPr>
          <p:cNvPr id="3076" name="Picture 4" descr="O Que é Feedback - Jornada do Gestor">
            <a:extLst>
              <a:ext uri="{FF2B5EF4-FFF2-40B4-BE49-F238E27FC236}">
                <a16:creationId xmlns:a16="http://schemas.microsoft.com/office/drawing/2014/main" xmlns="" id="{C883EC24-7B58-4E4C-8D7E-37C021F8E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181" y="530830"/>
            <a:ext cx="6219622" cy="47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892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35807" y="5386304"/>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2" name="Rounded Rectangle 11"/>
          <p:cNvSpPr/>
          <p:nvPr/>
        </p:nvSpPr>
        <p:spPr>
          <a:xfrm>
            <a:off x="3966181" y="1320183"/>
            <a:ext cx="3730760"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411" y="961258"/>
            <a:ext cx="1344559" cy="1277694"/>
          </a:xfrm>
          <a:prstGeom prst="rect">
            <a:avLst/>
          </a:prstGeom>
        </p:spPr>
      </p:pic>
      <p:sp>
        <p:nvSpPr>
          <p:cNvPr id="15" name="TextBox 14"/>
          <p:cNvSpPr txBox="1"/>
          <p:nvPr/>
        </p:nvSpPr>
        <p:spPr>
          <a:xfrm>
            <a:off x="4718952" y="1407395"/>
            <a:ext cx="2888779" cy="461665"/>
          </a:xfrm>
          <a:prstGeom prst="rect">
            <a:avLst/>
          </a:prstGeom>
          <a:noFill/>
        </p:spPr>
        <p:txBody>
          <a:bodyPr wrap="square" rtlCol="0">
            <a:spAutoFit/>
          </a:bodyPr>
          <a:lstStyle/>
          <a:p>
            <a:r>
              <a:rPr lang="en-US" sz="2400" b="1" dirty="0">
                <a:solidFill>
                  <a:schemeClr val="bg1"/>
                </a:solidFill>
                <a:latin typeface=".VnBahamasB" pitchFamily="34" charset="0"/>
              </a:rPr>
              <a:t>LESSON 5: SKILLS 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614" y="185133"/>
            <a:ext cx="855823" cy="848808"/>
          </a:xfrm>
          <a:prstGeom prst="rect">
            <a:avLst/>
          </a:prstGeom>
        </p:spPr>
      </p:pic>
      <p:sp>
        <p:nvSpPr>
          <p:cNvPr id="16" name="TextBox 15"/>
          <p:cNvSpPr txBox="1"/>
          <p:nvPr/>
        </p:nvSpPr>
        <p:spPr>
          <a:xfrm>
            <a:off x="1007009" y="250623"/>
            <a:ext cx="1570913" cy="769441"/>
          </a:xfrm>
          <a:prstGeom prst="rect">
            <a:avLst/>
          </a:prstGeom>
          <a:noFill/>
        </p:spPr>
        <p:txBody>
          <a:bodyPr wrap="square" rtlCol="0">
            <a:spAutoFit/>
          </a:bodyPr>
          <a:lstStyle/>
          <a:p>
            <a:pPr algn="ctr"/>
            <a:r>
              <a:rPr lang="en-US" sz="4400" b="1" dirty="0">
                <a:solidFill>
                  <a:srgbClr val="F7941E"/>
                </a:solidFill>
                <a:latin typeface="Montserrat Black" pitchFamily="2" charset="0"/>
              </a:rPr>
              <a:t>Unit</a:t>
            </a:r>
          </a:p>
        </p:txBody>
      </p:sp>
      <p:sp>
        <p:nvSpPr>
          <p:cNvPr id="17" name="TextBox 16"/>
          <p:cNvSpPr txBox="1"/>
          <p:nvPr/>
        </p:nvSpPr>
        <p:spPr>
          <a:xfrm>
            <a:off x="3803217" y="242679"/>
            <a:ext cx="3663586" cy="769441"/>
          </a:xfrm>
          <a:prstGeom prst="rect">
            <a:avLst/>
          </a:prstGeom>
          <a:noFill/>
        </p:spPr>
        <p:txBody>
          <a:bodyPr wrap="square" rtlCol="0">
            <a:spAutoFit/>
          </a:bodyPr>
          <a:lstStyle/>
          <a:p>
            <a:r>
              <a:rPr lang="en-US" sz="4400" b="1" dirty="0">
                <a:solidFill>
                  <a:srgbClr val="F7941E"/>
                </a:solidFill>
                <a:latin typeface="Montserrat Black" pitchFamily="2" charset="0"/>
              </a:rPr>
              <a:t>HOBBIES</a:t>
            </a:r>
          </a:p>
        </p:txBody>
      </p:sp>
      <p:sp>
        <p:nvSpPr>
          <p:cNvPr id="18" name="TextBox 17"/>
          <p:cNvSpPr txBox="1"/>
          <p:nvPr/>
        </p:nvSpPr>
        <p:spPr>
          <a:xfrm>
            <a:off x="2711305" y="202944"/>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20" name="Rectangle 19">
            <a:extLst>
              <a:ext uri="{FF2B5EF4-FFF2-40B4-BE49-F238E27FC236}">
                <a16:creationId xmlns:a16="http://schemas.microsoft.com/office/drawing/2014/main" xmlns="" id="{D0E82077-EA37-4239-B27B-39A1542EC2A6}"/>
              </a:ext>
            </a:extLst>
          </p:cNvPr>
          <p:cNvSpPr/>
          <p:nvPr/>
        </p:nvSpPr>
        <p:spPr>
          <a:xfrm>
            <a:off x="2553413" y="5199249"/>
            <a:ext cx="2406863" cy="581653"/>
          </a:xfrm>
          <a:prstGeom prst="rect">
            <a:avLst/>
          </a:prstGeom>
          <a:solidFill>
            <a:srgbClr val="008A80"/>
          </a:solidFill>
          <a:ln>
            <a:solidFill>
              <a:srgbClr val="CBEA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READING</a:t>
            </a:r>
            <a:endParaRPr lang="en-GB" sz="3200" dirty="0"/>
          </a:p>
        </p:txBody>
      </p:sp>
      <p:sp>
        <p:nvSpPr>
          <p:cNvPr id="21" name="Rectangle 20">
            <a:extLst>
              <a:ext uri="{FF2B5EF4-FFF2-40B4-BE49-F238E27FC236}">
                <a16:creationId xmlns:a16="http://schemas.microsoft.com/office/drawing/2014/main" xmlns="" id="{4AF3E32E-DB73-4AE4-B713-82B4B7973DD8}"/>
              </a:ext>
            </a:extLst>
          </p:cNvPr>
          <p:cNvSpPr/>
          <p:nvPr/>
        </p:nvSpPr>
        <p:spPr>
          <a:xfrm>
            <a:off x="7495749" y="5192174"/>
            <a:ext cx="2408185" cy="581653"/>
          </a:xfrm>
          <a:prstGeom prst="rect">
            <a:avLst/>
          </a:prstGeom>
          <a:solidFill>
            <a:srgbClr val="008A8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solidFill>
                  <a:schemeClr val="bg1"/>
                </a:solidFill>
              </a:rPr>
              <a:t>SPEAKING</a:t>
            </a:r>
            <a:endParaRPr lang="en-GB" sz="1600" dirty="0">
              <a:solidFill>
                <a:schemeClr val="bg1"/>
              </a:solidFill>
            </a:endParaRPr>
          </a:p>
        </p:txBody>
      </p:sp>
      <p:sp>
        <p:nvSpPr>
          <p:cNvPr id="22" name="TextBox 21">
            <a:extLst>
              <a:ext uri="{FF2B5EF4-FFF2-40B4-BE49-F238E27FC236}">
                <a16:creationId xmlns:a16="http://schemas.microsoft.com/office/drawing/2014/main" xmlns="" id="{AE5781C5-4464-4F00-BAC3-C219B70FCBCD}"/>
              </a:ext>
            </a:extLst>
          </p:cNvPr>
          <p:cNvSpPr txBox="1"/>
          <p:nvPr/>
        </p:nvSpPr>
        <p:spPr>
          <a:xfrm>
            <a:off x="1576591" y="6060199"/>
            <a:ext cx="436050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a:t>Gardening as a hobby</a:t>
            </a:r>
          </a:p>
        </p:txBody>
      </p:sp>
      <p:sp>
        <p:nvSpPr>
          <p:cNvPr id="23" name="TextBox 22">
            <a:extLst>
              <a:ext uri="{FF2B5EF4-FFF2-40B4-BE49-F238E27FC236}">
                <a16:creationId xmlns:a16="http://schemas.microsoft.com/office/drawing/2014/main" xmlns="" id="{6D8C0BC5-8ACE-4A89-829B-54F71D2D26BA}"/>
              </a:ext>
            </a:extLst>
          </p:cNvPr>
          <p:cNvSpPr txBox="1"/>
          <p:nvPr/>
        </p:nvSpPr>
        <p:spPr>
          <a:xfrm>
            <a:off x="6519588" y="6060199"/>
            <a:ext cx="434170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t>Benefits of hobbies</a:t>
            </a:r>
          </a:p>
        </p:txBody>
      </p:sp>
      <p:pic>
        <p:nvPicPr>
          <p:cNvPr id="1026" name="Picture 2" descr="Vector Illustration Of A Cartoon Happy Children Helping Their Father  Planting The Young Tree Family Enjoying Time At Home Concept Stock  Illustration - Download Image Now - iStock">
            <a:extLst>
              <a:ext uri="{FF2B5EF4-FFF2-40B4-BE49-F238E27FC236}">
                <a16:creationId xmlns:a16="http://schemas.microsoft.com/office/drawing/2014/main" xmlns="" id="{FE5276F0-EAA5-4E8E-BEF4-1AE5F4FE8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997" y="2244571"/>
            <a:ext cx="2920479" cy="29204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ELTS Speaking) Part 2 - Describe an interest or hobby that you en joy.">
            <a:extLst>
              <a:ext uri="{FF2B5EF4-FFF2-40B4-BE49-F238E27FC236}">
                <a16:creationId xmlns:a16="http://schemas.microsoft.com/office/drawing/2014/main" xmlns="" id="{406B5F64-804B-460B-BEB7-C78432B0DB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948"/>
          <a:stretch/>
        </p:blipFill>
        <p:spPr bwMode="auto">
          <a:xfrm>
            <a:off x="5937097" y="2238952"/>
            <a:ext cx="4653285" cy="285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461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59697" y="1311441"/>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xmlns="" id="{213DC22B-8272-48AE-A2F8-E498AB91F562}"/>
              </a:ext>
            </a:extLst>
          </p:cNvPr>
          <p:cNvSpPr/>
          <p:nvPr/>
        </p:nvSpPr>
        <p:spPr>
          <a:xfrm>
            <a:off x="2596956" y="4884150"/>
            <a:ext cx="2406863" cy="5816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READING</a:t>
            </a:r>
            <a:endParaRPr lang="en-GB" sz="3200" dirty="0"/>
          </a:p>
        </p:txBody>
      </p:sp>
      <p:sp>
        <p:nvSpPr>
          <p:cNvPr id="24" name="Rectangle 23">
            <a:extLst>
              <a:ext uri="{FF2B5EF4-FFF2-40B4-BE49-F238E27FC236}">
                <a16:creationId xmlns:a16="http://schemas.microsoft.com/office/drawing/2014/main" xmlns="" id="{74F79300-709C-4679-9BF7-CAD4C3B678CD}"/>
              </a:ext>
            </a:extLst>
          </p:cNvPr>
          <p:cNvSpPr/>
          <p:nvPr/>
        </p:nvSpPr>
        <p:spPr>
          <a:xfrm>
            <a:off x="7539292" y="4877075"/>
            <a:ext cx="2408185" cy="581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SPEAKING</a:t>
            </a:r>
            <a:endParaRPr lang="en-GB" sz="1600" dirty="0"/>
          </a:p>
        </p:txBody>
      </p:sp>
      <p:sp>
        <p:nvSpPr>
          <p:cNvPr id="13" name="TextBox 12">
            <a:extLst>
              <a:ext uri="{FF2B5EF4-FFF2-40B4-BE49-F238E27FC236}">
                <a16:creationId xmlns:a16="http://schemas.microsoft.com/office/drawing/2014/main" xmlns="" id="{A7D71B1C-301A-4988-B509-A0FED1FDB8D6}"/>
              </a:ext>
            </a:extLst>
          </p:cNvPr>
          <p:cNvSpPr txBox="1"/>
          <p:nvPr/>
        </p:nvSpPr>
        <p:spPr>
          <a:xfrm>
            <a:off x="1624358" y="5828187"/>
            <a:ext cx="436050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a:t>Gardening as a hobby</a:t>
            </a:r>
          </a:p>
        </p:txBody>
      </p:sp>
      <p:sp>
        <p:nvSpPr>
          <p:cNvPr id="14" name="TextBox 13">
            <a:extLst>
              <a:ext uri="{FF2B5EF4-FFF2-40B4-BE49-F238E27FC236}">
                <a16:creationId xmlns:a16="http://schemas.microsoft.com/office/drawing/2014/main" xmlns="" id="{AB4CABAF-56A3-4782-B8B1-23EEDD4B9E05}"/>
              </a:ext>
            </a:extLst>
          </p:cNvPr>
          <p:cNvSpPr txBox="1"/>
          <p:nvPr/>
        </p:nvSpPr>
        <p:spPr>
          <a:xfrm>
            <a:off x="6567355" y="5828187"/>
            <a:ext cx="436050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t>Benefits of hobbies</a:t>
            </a:r>
          </a:p>
        </p:txBody>
      </p:sp>
      <p:pic>
        <p:nvPicPr>
          <p:cNvPr id="15" name="Picture 2" descr="Vector Illustration Of A Cartoon Happy Children Helping Their Father  Planting The Young Tree Family Enjoying Time At Home Concept Stock  Illustration - Download Image Now - iStock">
            <a:extLst>
              <a:ext uri="{FF2B5EF4-FFF2-40B4-BE49-F238E27FC236}">
                <a16:creationId xmlns:a16="http://schemas.microsoft.com/office/drawing/2014/main" xmlns="" id="{7425B09A-2794-4784-BE4F-CE223F76C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242" y="1743768"/>
            <a:ext cx="3165309" cy="31653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ELTS Speaking) Part 2 - Describe an interest or hobby that you en joy.">
            <a:extLst>
              <a:ext uri="{FF2B5EF4-FFF2-40B4-BE49-F238E27FC236}">
                <a16:creationId xmlns:a16="http://schemas.microsoft.com/office/drawing/2014/main" xmlns="" id="{85A5C728-7072-4366-9DF7-F354D4B0DB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948"/>
          <a:stretch/>
        </p:blipFill>
        <p:spPr bwMode="auto">
          <a:xfrm>
            <a:off x="6409639" y="1914416"/>
            <a:ext cx="4653285" cy="285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523220"/>
          </a:xfrm>
          <a:prstGeom prst="rect">
            <a:avLst/>
          </a:prstGeom>
          <a:noFill/>
          <a:effectLst/>
        </p:spPr>
        <p:txBody>
          <a:bodyPr wrap="square" rtlCol="0">
            <a:spAutoFit/>
          </a:bodyPr>
          <a:lstStyle/>
          <a:p>
            <a:r>
              <a:rPr lang="en-US" sz="2800" b="1" dirty="0" smtClean="0">
                <a:effectLst>
                  <a:glow rad="88900">
                    <a:schemeClr val="bg1"/>
                  </a:glow>
                </a:effectLst>
                <a:latin typeface="Arial" panose="020B0604020202020204" pitchFamily="34" charset="0"/>
                <a:cs typeface="Arial" panose="020B0604020202020204" pitchFamily="34" charset="0"/>
              </a:rPr>
              <a:t>HOMEWORK</a:t>
            </a:r>
            <a:endParaRPr lang="en-US" sz="28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8" name="TextBox 17">
            <a:extLst>
              <a:ext uri="{FF2B5EF4-FFF2-40B4-BE49-F238E27FC236}">
                <a16:creationId xmlns:a16="http://schemas.microsoft.com/office/drawing/2014/main" xmlns="" id="{35CCF00B-D588-4061-B624-88E7E5518CE7}"/>
              </a:ext>
            </a:extLst>
          </p:cNvPr>
          <p:cNvSpPr txBox="1"/>
          <p:nvPr/>
        </p:nvSpPr>
        <p:spPr>
          <a:xfrm>
            <a:off x="1098211" y="2500197"/>
            <a:ext cx="6096000" cy="2677656"/>
          </a:xfrm>
          <a:prstGeom prst="rect">
            <a:avLst/>
          </a:prstGeom>
          <a:noFill/>
        </p:spPr>
        <p:txBody>
          <a:bodyPr wrap="square">
            <a:spAutoFit/>
          </a:bodyPr>
          <a:lstStyle/>
          <a:p>
            <a:pPr marL="457200" indent="-457200">
              <a:lnSpc>
                <a:spcPct val="150000"/>
              </a:lnSpc>
              <a:buFont typeface="Wingdings" panose="05000000000000000000" pitchFamily="2" charset="2"/>
              <a:buChar char="Ø"/>
            </a:pPr>
            <a:r>
              <a:rPr lang="en-US" sz="2800" dirty="0">
                <a:effectLst/>
                <a:latin typeface="Calibri" panose="020F0502020204030204" pitchFamily="34" charset="0"/>
                <a:ea typeface="Times New Roman" panose="02020603050405020304" pitchFamily="18" charset="0"/>
              </a:rPr>
              <a:t>Write down your </a:t>
            </a:r>
            <a:r>
              <a:rPr lang="en-US" sz="2800" dirty="0" smtClean="0">
                <a:effectLst/>
                <a:latin typeface="Calibri" panose="020F0502020204030204" pitchFamily="34" charset="0"/>
                <a:ea typeface="Times New Roman" panose="02020603050405020304" pitchFamily="18" charset="0"/>
              </a:rPr>
              <a:t>opinions </a:t>
            </a:r>
            <a:r>
              <a:rPr lang="en-US" sz="2800" dirty="0">
                <a:effectLst/>
                <a:latin typeface="Calibri" panose="020F0502020204030204" pitchFamily="34" charset="0"/>
                <a:ea typeface="Times New Roman" panose="02020603050405020304" pitchFamily="18" charset="0"/>
              </a:rPr>
              <a:t>about carving eggshells.</a:t>
            </a:r>
          </a:p>
          <a:p>
            <a:pPr marL="457200" indent="-457200">
              <a:lnSpc>
                <a:spcPct val="150000"/>
              </a:lnSpc>
              <a:buFont typeface="Wingdings" panose="05000000000000000000" pitchFamily="2" charset="2"/>
              <a:buChar char="Ø"/>
            </a:pPr>
            <a:r>
              <a:rPr lang="en-US" sz="2800" dirty="0">
                <a:latin typeface="Calibri" panose="020F0502020204030204" pitchFamily="34" charset="0"/>
                <a:ea typeface="Times New Roman" panose="02020603050405020304" pitchFamily="18" charset="0"/>
              </a:rPr>
              <a:t>S</a:t>
            </a:r>
            <a:r>
              <a:rPr lang="en-US" sz="2800" dirty="0">
                <a:effectLst/>
                <a:latin typeface="Calibri" panose="020F0502020204030204" pitchFamily="34" charset="0"/>
                <a:ea typeface="Times New Roman" panose="02020603050405020304" pitchFamily="18" charset="0"/>
              </a:rPr>
              <a:t>earch for more information about this unique hobby.</a:t>
            </a:r>
            <a:endParaRPr lang="en-US" sz="4400" dirty="0"/>
          </a:p>
        </p:txBody>
      </p:sp>
      <p:pic>
        <p:nvPicPr>
          <p:cNvPr id="19" name="Picture 18">
            <a:extLst>
              <a:ext uri="{FF2B5EF4-FFF2-40B4-BE49-F238E27FC236}">
                <a16:creationId xmlns:a16="http://schemas.microsoft.com/office/drawing/2014/main" xmlns="" id="{84C1BA86-4921-4750-A3F3-65C4ABCDCA2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7194211" y="2300336"/>
            <a:ext cx="4314350" cy="3010563"/>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64000"/>
                    </a14:imgEffect>
                  </a14:imgLayer>
                </a14:imgProps>
              </a:ext>
            </a:extLst>
          </a:blip>
          <a:srcRect l="30000"/>
          <a:stretch>
            <a:fillRect/>
          </a:stretch>
        </p:blipFill>
        <p:spPr bwMode="auto">
          <a:xfrm>
            <a:off x="0" y="0"/>
            <a:ext cx="12192000" cy="6858000"/>
          </a:xfrm>
          <a:prstGeom prst="rect">
            <a:avLst/>
          </a:prstGeom>
          <a:noFill/>
          <a:ln w="9525">
            <a:noFill/>
            <a:miter lim="800000"/>
            <a:headEnd/>
            <a:tailEnd/>
          </a:ln>
        </p:spPr>
      </p:pic>
      <p:sp>
        <p:nvSpPr>
          <p:cNvPr id="8197" name="AutoShape 5"/>
          <p:cNvSpPr>
            <a:spLocks noChangeArrowheads="1"/>
          </p:cNvSpPr>
          <p:nvPr/>
        </p:nvSpPr>
        <p:spPr bwMode="auto">
          <a:xfrm>
            <a:off x="812800" y="1905000"/>
            <a:ext cx="10668000" cy="3124200"/>
          </a:xfrm>
          <a:prstGeom prst="bevel">
            <a:avLst>
              <a:gd name="adj" fmla="val 5741"/>
            </a:avLst>
          </a:prstGeom>
          <a:gradFill flip="none" rotWithShape="1">
            <a:gsLst>
              <a:gs pos="0">
                <a:srgbClr val="3366FF">
                  <a:alpha val="67998"/>
                </a:srgbClr>
              </a:gs>
              <a:gs pos="100000">
                <a:srgbClr val="FFFFFF"/>
              </a:gs>
            </a:gsLst>
            <a:lin ang="10800000" scaled="1"/>
            <a:tileRect/>
          </a:gradFill>
          <a:ln w="9525">
            <a:solidFill>
              <a:schemeClr val="tx1"/>
            </a:solidFill>
            <a:miter lim="800000"/>
            <a:headEnd/>
            <a:tailEnd/>
          </a:ln>
        </p:spPr>
        <p:txBody>
          <a:bodyPr wrap="none" lIns="91427" tIns="45714" rIns="91427" bIns="45714" anchor="ctr"/>
          <a:lstStyle/>
          <a:p>
            <a:endParaRPr lang="en-US" dirty="0"/>
          </a:p>
        </p:txBody>
      </p:sp>
      <p:sp>
        <p:nvSpPr>
          <p:cNvPr id="17412" name="AutoShape 6"/>
          <p:cNvSpPr>
            <a:spLocks noChangeArrowheads="1"/>
          </p:cNvSpPr>
          <p:nvPr/>
        </p:nvSpPr>
        <p:spPr bwMode="auto">
          <a:xfrm>
            <a:off x="2032000" y="228600"/>
            <a:ext cx="8026400" cy="1295400"/>
          </a:xfrm>
          <a:prstGeom prst="ribbon2">
            <a:avLst>
              <a:gd name="adj1" fmla="val 12500"/>
              <a:gd name="adj2" fmla="val 50000"/>
            </a:avLst>
          </a:prstGeom>
          <a:gradFill rotWithShape="1">
            <a:gsLst>
              <a:gs pos="0">
                <a:srgbClr val="5E9EFF"/>
              </a:gs>
              <a:gs pos="39999">
                <a:srgbClr val="85C2FF"/>
              </a:gs>
              <a:gs pos="70000">
                <a:srgbClr val="C4D6EB"/>
              </a:gs>
              <a:gs pos="100000">
                <a:srgbClr val="FFEBFA"/>
              </a:gs>
            </a:gsLst>
            <a:lin ang="5400000" scaled="0"/>
          </a:gradFill>
          <a:ln w="9525">
            <a:solidFill>
              <a:schemeClr val="tx1"/>
            </a:solidFill>
            <a:round/>
            <a:headEnd/>
            <a:tailEnd/>
          </a:ln>
        </p:spPr>
        <p:txBody>
          <a:bodyPr wrap="none" lIns="91427" tIns="45714" rIns="91427" bIns="45714" anchor="ctr"/>
          <a:lstStyle/>
          <a:p>
            <a:pPr algn="ctr" eaLnBrk="0" hangingPunct="0"/>
            <a:endParaRPr lang="af-ZA">
              <a:latin typeface="Comic Sans MS" pitchFamily="66" charset="0"/>
            </a:endParaRPr>
          </a:p>
        </p:txBody>
      </p:sp>
      <p:sp>
        <p:nvSpPr>
          <p:cNvPr id="17413" name="WordArt 7"/>
          <p:cNvSpPr>
            <a:spLocks noChangeArrowheads="1" noChangeShapeType="1" noTextEdit="1"/>
          </p:cNvSpPr>
          <p:nvPr/>
        </p:nvSpPr>
        <p:spPr bwMode="auto">
          <a:xfrm>
            <a:off x="4165600" y="304800"/>
            <a:ext cx="3759200" cy="838200"/>
          </a:xfrm>
          <a:prstGeom prst="rect">
            <a:avLst/>
          </a:prstGeom>
        </p:spPr>
        <p:txBody>
          <a:bodyPr wrap="none" lIns="91427" tIns="45714" rIns="91427" bIns="45714" fromWordArt="1">
            <a:prstTxWarp prst="textSlantUp">
              <a:avLst>
                <a:gd name="adj" fmla="val 32056"/>
              </a:avLst>
            </a:prstTxWarp>
          </a:bodyPr>
          <a:lstStyle/>
          <a:p>
            <a:pPr algn="ctr"/>
            <a:r>
              <a:rPr lang="en-US" sz="3200" b="1" kern="10" dirty="0">
                <a:ln w="9525">
                  <a:solidFill>
                    <a:schemeClr val="hlink"/>
                  </a:solidFill>
                  <a:round/>
                  <a:headEnd/>
                  <a:tailEnd/>
                </a:ln>
                <a:solidFill>
                  <a:schemeClr val="bg2"/>
                </a:solidFill>
                <a:effectLst>
                  <a:outerShdw dist="53882" dir="2700000" algn="ctr" rotWithShape="0">
                    <a:srgbClr val="9999FF">
                      <a:alpha val="79999"/>
                    </a:srgbClr>
                  </a:outerShdw>
                </a:effectLst>
                <a:latin typeface="Times New Roman"/>
                <a:cs typeface="Times New Roman"/>
              </a:rPr>
              <a:t>HOMEWORK</a:t>
            </a:r>
          </a:p>
        </p:txBody>
      </p:sp>
      <p:sp>
        <p:nvSpPr>
          <p:cNvPr id="2" name="TextBox 1"/>
          <p:cNvSpPr txBox="1"/>
          <p:nvPr/>
        </p:nvSpPr>
        <p:spPr>
          <a:xfrm>
            <a:off x="2032000" y="2300748"/>
            <a:ext cx="6905523" cy="369332"/>
          </a:xfrm>
          <a:prstGeom prst="rect">
            <a:avLst/>
          </a:prstGeom>
          <a:noFill/>
        </p:spPr>
        <p:txBody>
          <a:bodyPr wrap="square" rtlCol="0">
            <a:spAutoFit/>
          </a:bodyPr>
          <a:lstStyle/>
          <a:p>
            <a:endParaRPr lang="en-US" dirty="0"/>
          </a:p>
        </p:txBody>
      </p:sp>
      <p:sp>
        <p:nvSpPr>
          <p:cNvPr id="7" name="Text Box 10"/>
          <p:cNvSpPr txBox="1">
            <a:spLocks noChangeArrowheads="1"/>
          </p:cNvSpPr>
          <p:nvPr/>
        </p:nvSpPr>
        <p:spPr bwMode="auto">
          <a:xfrm>
            <a:off x="1676400" y="2590801"/>
            <a:ext cx="6629400" cy="156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ct val="50000"/>
              </a:spcBef>
              <a:spcAft>
                <a:spcPts val="0"/>
              </a:spcAft>
              <a:buClrTx/>
              <a:buSzTx/>
              <a:buFontTx/>
              <a:buChar char="-"/>
              <a:tabLst/>
              <a:defRPr/>
            </a:pPr>
            <a:r>
              <a:rPr kumimoji="0" lang="en-US" sz="1800" b="0" i="0" u="none" strike="noStrike" kern="0" cap="none" spc="0" normalizeH="0" baseline="0" noProof="0" dirty="0">
                <a:ln>
                  <a:noFill/>
                </a:ln>
                <a:solidFill>
                  <a:srgbClr val="0000FF"/>
                </a:solidFill>
                <a:effectLst/>
                <a:uLnTx/>
                <a:uFillTx/>
                <a:latin typeface="Arial" charset="0"/>
                <a:cs typeface="Arial" charset="0"/>
              </a:rPr>
              <a:t> </a:t>
            </a:r>
            <a:r>
              <a:rPr kumimoji="0" lang="en-US" sz="2400" b="1" i="0" u="none" strike="noStrike" kern="0" cap="none" spc="0" normalizeH="0" baseline="0" noProof="0" dirty="0" smtClean="0">
                <a:ln>
                  <a:noFill/>
                </a:ln>
                <a:solidFill>
                  <a:srgbClr val="0000FF"/>
                </a:solidFill>
                <a:effectLst/>
                <a:uLnTx/>
                <a:uFillTx/>
                <a:latin typeface="Arial" charset="0"/>
                <a:cs typeface="Arial" charset="0"/>
              </a:rPr>
              <a:t>Learn new words</a:t>
            </a:r>
            <a:r>
              <a:rPr kumimoji="0" lang="en-US" sz="2400" b="1" i="0" u="none" strike="noStrike" kern="0" cap="none" spc="0" normalizeH="0" noProof="0" dirty="0" smtClean="0">
                <a:ln>
                  <a:noFill/>
                </a:ln>
                <a:solidFill>
                  <a:srgbClr val="0000FF"/>
                </a:solidFill>
                <a:effectLst/>
                <a:uLnTx/>
                <a:uFillTx/>
                <a:latin typeface="Arial" charset="0"/>
                <a:cs typeface="Arial" charset="0"/>
              </a:rPr>
              <a:t> </a:t>
            </a:r>
            <a:r>
              <a:rPr kumimoji="0" lang="en-US" sz="2400" b="1" i="0" u="none" strike="noStrike" kern="0" cap="none" spc="0" normalizeH="0" baseline="0" noProof="0" dirty="0" smtClean="0">
                <a:ln>
                  <a:noFill/>
                </a:ln>
                <a:solidFill>
                  <a:srgbClr val="0000FF"/>
                </a:solidFill>
                <a:effectLst/>
                <a:uLnTx/>
                <a:uFillTx/>
                <a:latin typeface="Arial" charset="0"/>
                <a:cs typeface="Arial" charset="0"/>
              </a:rPr>
              <a:t> </a:t>
            </a:r>
            <a:r>
              <a:rPr kumimoji="0" lang="en-US" sz="2400" b="1" i="0" u="none" strike="noStrike" kern="0" cap="none" spc="0" normalizeH="0" baseline="0" noProof="0" dirty="0">
                <a:ln>
                  <a:noFill/>
                </a:ln>
                <a:solidFill>
                  <a:srgbClr val="0000FF"/>
                </a:solidFill>
                <a:effectLst/>
                <a:uLnTx/>
                <a:uFillTx/>
                <a:latin typeface="Arial" charset="0"/>
                <a:cs typeface="Arial" charset="0"/>
              </a:rPr>
              <a:t>by heart </a:t>
            </a:r>
            <a:r>
              <a:rPr kumimoji="0" lang="en-US" sz="2400" b="1" i="0" u="none" strike="noStrike" kern="0" cap="none" spc="0" normalizeH="0" baseline="0" noProof="0" dirty="0" smtClean="0">
                <a:ln>
                  <a:noFill/>
                </a:ln>
                <a:solidFill>
                  <a:srgbClr val="0000FF"/>
                </a:solidFill>
                <a:effectLst/>
                <a:uLnTx/>
                <a:uFillTx/>
                <a:latin typeface="Arial" charset="0"/>
                <a:cs typeface="Arial" charset="0"/>
              </a:rPr>
              <a:t>.</a:t>
            </a:r>
            <a:endParaRPr kumimoji="0" lang="en-US" sz="2400" b="1" i="0" u="none" strike="noStrike" kern="0" cap="none" spc="0" normalizeH="0" baseline="0" noProof="0" dirty="0">
              <a:ln>
                <a:noFill/>
              </a:ln>
              <a:solidFill>
                <a:srgbClr val="0000FF"/>
              </a:solidFill>
              <a:effectLst/>
              <a:uLnTx/>
              <a:uFillTx/>
              <a:latin typeface="Arial" charset="0"/>
              <a:cs typeface="Arial" charset="0"/>
            </a:endParaRP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sz="2400" b="1" i="0" u="none" strike="noStrike" kern="0" cap="none" spc="0" normalizeH="0" baseline="0" noProof="0" dirty="0">
                <a:ln>
                  <a:noFill/>
                </a:ln>
                <a:solidFill>
                  <a:srgbClr val="0000FF"/>
                </a:solidFill>
                <a:effectLst/>
                <a:uLnTx/>
                <a:uFillTx/>
                <a:latin typeface="Arial" charset="0"/>
                <a:cs typeface="Arial" charset="0"/>
              </a:rPr>
              <a:t> Do more exercises in workbook.</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sz="2400" b="1" i="0" u="none" strike="noStrike" kern="0" cap="none" spc="0" normalizeH="0" baseline="0" noProof="0" dirty="0">
                <a:ln>
                  <a:noFill/>
                </a:ln>
                <a:solidFill>
                  <a:srgbClr val="0000FF"/>
                </a:solidFill>
                <a:effectLst/>
                <a:uLnTx/>
                <a:uFillTx/>
                <a:latin typeface="Arial" charset="0"/>
                <a:cs typeface="Arial" charset="0"/>
              </a:rPr>
              <a:t> Prepare</a:t>
            </a:r>
            <a:r>
              <a:rPr kumimoji="0" lang="en-US" sz="2400" b="1" i="0" u="none" strike="noStrike" kern="0" cap="none" spc="0" normalizeH="0" baseline="0" noProof="0" dirty="0" smtClean="0">
                <a:ln>
                  <a:noFill/>
                </a:ln>
                <a:solidFill>
                  <a:srgbClr val="0000FF"/>
                </a:solidFill>
                <a:effectLst/>
                <a:uLnTx/>
                <a:uFillTx/>
                <a:latin typeface="Arial" charset="0"/>
                <a:cs typeface="Arial" charset="0"/>
              </a:rPr>
              <a:t>:</a:t>
            </a:r>
            <a:r>
              <a:rPr kumimoji="0" lang="en-US" sz="2400" b="1" i="0" u="none" strike="noStrike" kern="0" cap="none" spc="0" normalizeH="0" noProof="0" dirty="0" smtClean="0">
                <a:ln>
                  <a:noFill/>
                </a:ln>
                <a:solidFill>
                  <a:srgbClr val="0000FF"/>
                </a:solidFill>
                <a:effectLst/>
                <a:uLnTx/>
                <a:uFillTx/>
                <a:latin typeface="Arial" charset="0"/>
                <a:cs typeface="Arial" charset="0"/>
              </a:rPr>
              <a:t> Skills 2</a:t>
            </a:r>
            <a:endParaRPr kumimoji="0" lang="en-US" sz="2400" b="1" i="0" u="none" strike="noStrike" kern="0" cap="none" spc="0" normalizeH="0" baseline="0" noProof="0" dirty="0">
              <a:ln>
                <a:noFill/>
              </a:ln>
              <a:solidFill>
                <a:srgbClr val="0000FF"/>
              </a:solidFill>
              <a:effectLst/>
              <a:uLnTx/>
              <a:uFillTx/>
              <a:latin typeface="Arial" charset="0"/>
              <a:cs typeface="Arial" charset="0"/>
            </a:endParaRPr>
          </a:p>
        </p:txBody>
      </p:sp>
    </p:spTree>
    <p:extLst>
      <p:ext uri="{BB962C8B-B14F-4D97-AF65-F5344CB8AC3E}">
        <p14:creationId xmlns:p14="http://schemas.microsoft.com/office/powerpoint/2010/main" val="234353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amond(in)">
                                      <p:cBhvr>
                                        <p:cTn id="7"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ictur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rot="21244735">
            <a:off x="1965089" y="2425669"/>
            <a:ext cx="4961615" cy="2585323"/>
          </a:xfrm>
          <a:prstGeom prst="rect">
            <a:avLst/>
          </a:prstGeom>
        </p:spPr>
        <p:txBody>
          <a:bodyPr wrap="none">
            <a:spAutoFit/>
          </a:bodyPr>
          <a:lstStyle/>
          <a:p>
            <a:pPr>
              <a:lnSpc>
                <a:spcPct val="150000"/>
              </a:lnSpc>
            </a:pPr>
            <a:r>
              <a:rPr lang="en-US" sz="5400" dirty="0">
                <a:solidFill>
                  <a:srgbClr val="0084B1"/>
                </a:solidFill>
                <a:latin typeface=".VnArabia" pitchFamily="34" charset="0"/>
              </a:rPr>
              <a:t>Goodbye</a:t>
            </a:r>
            <a:r>
              <a:rPr lang="en-US" sz="5400" dirty="0" smtClean="0">
                <a:solidFill>
                  <a:srgbClr val="0084B1"/>
                </a:solidFill>
                <a:latin typeface=".VnArabia" pitchFamily="34" charset="0"/>
              </a:rPr>
              <a:t>.</a:t>
            </a:r>
          </a:p>
          <a:p>
            <a:pPr>
              <a:lnSpc>
                <a:spcPct val="150000"/>
              </a:lnSpc>
            </a:pPr>
            <a:r>
              <a:rPr lang="en-US" sz="5400" dirty="0" smtClean="0">
                <a:solidFill>
                  <a:srgbClr val="0084B1"/>
                </a:solidFill>
                <a:latin typeface=".VnArabia" pitchFamily="34" charset="0"/>
              </a:rPr>
              <a:t> </a:t>
            </a:r>
            <a:r>
              <a:rPr lang="en-US" sz="5400" dirty="0">
                <a:solidFill>
                  <a:srgbClr val="0084B1"/>
                </a:solidFill>
                <a:latin typeface=".VnArabia" pitchFamily="34" charset="0"/>
              </a:rPr>
              <a:t>See you again</a:t>
            </a:r>
          </a:p>
        </p:txBody>
      </p:sp>
    </p:spTree>
    <p:extLst>
      <p:ext uri="{BB962C8B-B14F-4D97-AF65-F5344CB8AC3E}">
        <p14:creationId xmlns:p14="http://schemas.microsoft.com/office/powerpoint/2010/main" val="83975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500" fill="hold"/>
                                        <p:tgtEl>
                                          <p:spTgt spid="8"/>
                                        </p:tgtEl>
                                        <p:attrNameLst>
                                          <p:attrName>style.color</p:attrName>
                                        </p:attrNameLst>
                                      </p:cBhvr>
                                      <p:by>
                                        <p:hsl h="7200000" s="0" l="0"/>
                                      </p:by>
                                    </p:animClr>
                                    <p:animClr clrSpc="hsl" dir="cw">
                                      <p:cBhvr>
                                        <p:cTn id="7" dur="2500" fill="hold"/>
                                        <p:tgtEl>
                                          <p:spTgt spid="8"/>
                                        </p:tgtEl>
                                        <p:attrNameLst>
                                          <p:attrName>fillcolor</p:attrName>
                                        </p:attrNameLst>
                                      </p:cBhvr>
                                      <p:by>
                                        <p:hsl h="7200000" s="0" l="0"/>
                                      </p:by>
                                    </p:animClr>
                                    <p:animClr clrSpc="hsl" dir="cw">
                                      <p:cBhvr>
                                        <p:cTn id="8" dur="2500" fill="hold"/>
                                        <p:tgtEl>
                                          <p:spTgt spid="8"/>
                                        </p:tgtEl>
                                        <p:attrNameLst>
                                          <p:attrName>stroke.color</p:attrName>
                                        </p:attrNameLst>
                                      </p:cBhvr>
                                      <p:by>
                                        <p:hsl h="7200000" s="0" l="0"/>
                                      </p:by>
                                    </p:animClr>
                                    <p:set>
                                      <p:cBhvr>
                                        <p:cTn id="9" dur="2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7066" y="1957"/>
            <a:ext cx="3155785" cy="646331"/>
          </a:xfrm>
          <a:prstGeom prst="rect">
            <a:avLst/>
          </a:prstGeom>
          <a:noFill/>
          <a:effectLst/>
        </p:spPr>
        <p:txBody>
          <a:bodyPr wrap="square" rtlCol="0">
            <a:spAutoFit/>
          </a:bodyPr>
          <a:lstStyle/>
          <a:p>
            <a:r>
              <a:rPr lang="en-US" sz="3600" b="1" dirty="0" smtClean="0">
                <a:solidFill>
                  <a:srgbClr val="008A80"/>
                </a:solidFill>
                <a:effectLst>
                  <a:glow rad="88900">
                    <a:schemeClr val="bg1"/>
                  </a:glow>
                </a:effectLst>
                <a:latin typeface="Arial" panose="020B0604020202020204" pitchFamily="34" charset="0"/>
                <a:cs typeface="Arial" panose="020B0604020202020204" pitchFamily="34" charset="0"/>
              </a:rPr>
              <a:t>* </a:t>
            </a:r>
            <a:r>
              <a:rPr lang="en-US" sz="3600" b="1" u="sng" dirty="0" smtClean="0">
                <a:solidFill>
                  <a:srgbClr val="008A80"/>
                </a:solidFill>
                <a:effectLst>
                  <a:glow rad="88900">
                    <a:schemeClr val="bg1"/>
                  </a:glow>
                </a:effectLst>
                <a:latin typeface="Arial" panose="020B0604020202020204" pitchFamily="34" charset="0"/>
                <a:cs typeface="Arial" panose="020B0604020202020204" pitchFamily="34" charset="0"/>
              </a:rPr>
              <a:t>WARM-UP</a:t>
            </a:r>
            <a:endParaRPr lang="en-US" sz="3600" b="1" u="sng" dirty="0">
              <a:solidFill>
                <a:srgbClr val="008A80"/>
              </a:solidFill>
              <a:effectLst>
                <a:glow rad="88900">
                  <a:schemeClr val="bg1"/>
                </a:glow>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7B0E7BBE-2898-405E-9D29-4F8E0AE576D7}"/>
              </a:ext>
            </a:extLst>
          </p:cNvPr>
          <p:cNvSpPr txBox="1"/>
          <p:nvPr/>
        </p:nvSpPr>
        <p:spPr>
          <a:xfrm>
            <a:off x="780595" y="900718"/>
            <a:ext cx="10351918" cy="523220"/>
          </a:xfrm>
          <a:prstGeom prst="rect">
            <a:avLst/>
          </a:prstGeom>
          <a:noFill/>
        </p:spPr>
        <p:txBody>
          <a:bodyPr wrap="square">
            <a:spAutoFit/>
          </a:bodyPr>
          <a:lstStyle/>
          <a:p>
            <a:pPr marR="0" lvl="0">
              <a:spcBef>
                <a:spcPts val="0"/>
              </a:spcBef>
              <a:spcAft>
                <a:spcPts val="0"/>
              </a:spcAft>
            </a:pPr>
            <a:r>
              <a:rPr lang="en-US" sz="2800" b="1" dirty="0">
                <a:latin typeface="Calibri" panose="020F0502020204030204" pitchFamily="34" charset="0"/>
                <a:ea typeface="Times New Roman" panose="02020603050405020304" pitchFamily="18" charset="0"/>
                <a:cs typeface="Calibri" panose="020F0502020204030204" pitchFamily="34" charset="0"/>
              </a:rPr>
              <a:t>L</a:t>
            </a:r>
            <a:r>
              <a:rPr lang="en-US" sz="2800" b="1" dirty="0">
                <a:effectLst/>
                <a:latin typeface="Calibri" panose="020F0502020204030204" pitchFamily="34" charset="0"/>
                <a:ea typeface="Times New Roman" panose="02020603050405020304" pitchFamily="18" charset="0"/>
                <a:cs typeface="Calibri" panose="020F0502020204030204" pitchFamily="34" charset="0"/>
              </a:rPr>
              <a:t>ist out as many hobbies that you know as possible in 1 minute.</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30" name="Picture 6" descr="Gehören Hobbies und Interessen in den Lebenslauf? | Blog 📄  myLebenslauf.online | Lebenslauf Tipps und Tricks">
            <a:extLst>
              <a:ext uri="{FF2B5EF4-FFF2-40B4-BE49-F238E27FC236}">
                <a16:creationId xmlns:a16="http://schemas.microsoft.com/office/drawing/2014/main" xmlns="" id="{40F6C391-B6E1-4DD2-923F-B0C756CCC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920" y="1607574"/>
            <a:ext cx="3996992" cy="32376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9290416" y="3718679"/>
            <a:ext cx="6096000" cy="369332"/>
          </a:xfrm>
          <a:prstGeom prst="rect">
            <a:avLst/>
          </a:prstGeom>
        </p:spPr>
        <p:txBody>
          <a:bodyPr>
            <a:spAutoFit/>
          </a:bodyPr>
          <a:lstStyle/>
          <a:p>
            <a:r>
              <a:rPr lang="en-GB" dirty="0"/>
              <a:t>- 	</a:t>
            </a:r>
            <a:r>
              <a:rPr lang="en-GB" dirty="0" smtClean="0"/>
              <a:t>-</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99781536"/>
              </p:ext>
            </p:extLst>
          </p:nvPr>
        </p:nvGraphicFramePr>
        <p:xfrm>
          <a:off x="203199" y="1798320"/>
          <a:ext cx="6551562" cy="5029200"/>
        </p:xfrm>
        <a:graphic>
          <a:graphicData uri="http://schemas.openxmlformats.org/drawingml/2006/table">
            <a:tbl>
              <a:tblPr firstRow="1" bandRow="1">
                <a:tableStyleId>{5C22544A-7EE6-4342-B048-85BDC9FD1C3A}</a:tableStyleId>
              </a:tblPr>
              <a:tblGrid>
                <a:gridCol w="3275781"/>
                <a:gridCol w="3275781"/>
              </a:tblGrid>
              <a:tr h="4305054">
                <a:tc>
                  <a:txBody>
                    <a:bodyPr/>
                    <a:lstStyle/>
                    <a:p>
                      <a:pPr>
                        <a:lnSpc>
                          <a:spcPct val="150000"/>
                        </a:lnSpc>
                      </a:pPr>
                      <a:r>
                        <a:rPr lang="en-GB" dirty="0" smtClean="0">
                          <a:solidFill>
                            <a:srgbClr val="FF0000"/>
                          </a:solidFill>
                        </a:rPr>
                        <a:t>- playing badminton</a:t>
                      </a:r>
                    </a:p>
                    <a:p>
                      <a:pPr>
                        <a:lnSpc>
                          <a:spcPct val="150000"/>
                        </a:lnSpc>
                      </a:pPr>
                      <a:r>
                        <a:rPr lang="en-GB" dirty="0" smtClean="0">
                          <a:solidFill>
                            <a:srgbClr val="FF0000"/>
                          </a:solidFill>
                        </a:rPr>
                        <a:t>- playing tennis</a:t>
                      </a:r>
                    </a:p>
                    <a:p>
                      <a:pPr>
                        <a:lnSpc>
                          <a:spcPct val="150000"/>
                        </a:lnSpc>
                      </a:pPr>
                      <a:r>
                        <a:rPr lang="en-GB" dirty="0" smtClean="0">
                          <a:solidFill>
                            <a:srgbClr val="FF0000"/>
                          </a:solidFill>
                        </a:rPr>
                        <a:t>- playing football</a:t>
                      </a:r>
                    </a:p>
                    <a:p>
                      <a:pPr>
                        <a:lnSpc>
                          <a:spcPct val="150000"/>
                        </a:lnSpc>
                      </a:pPr>
                      <a:r>
                        <a:rPr lang="en-GB" dirty="0" smtClean="0">
                          <a:solidFill>
                            <a:srgbClr val="FF0000"/>
                          </a:solidFill>
                        </a:rPr>
                        <a:t>- playing basketball</a:t>
                      </a:r>
                    </a:p>
                    <a:p>
                      <a:pPr>
                        <a:lnSpc>
                          <a:spcPct val="150000"/>
                        </a:lnSpc>
                      </a:pPr>
                      <a:r>
                        <a:rPr lang="en-GB" dirty="0" smtClean="0">
                          <a:solidFill>
                            <a:srgbClr val="FF0000"/>
                          </a:solidFill>
                        </a:rPr>
                        <a:t>- riding a bike</a:t>
                      </a:r>
                    </a:p>
                    <a:p>
                      <a:pPr>
                        <a:lnSpc>
                          <a:spcPct val="150000"/>
                        </a:lnSpc>
                      </a:pPr>
                      <a:r>
                        <a:rPr lang="en-GB" dirty="0" smtClean="0">
                          <a:solidFill>
                            <a:srgbClr val="FF0000"/>
                          </a:solidFill>
                        </a:rPr>
                        <a:t>- taking photos</a:t>
                      </a:r>
                    </a:p>
                    <a:p>
                      <a:pPr>
                        <a:lnSpc>
                          <a:spcPct val="150000"/>
                        </a:lnSpc>
                      </a:pPr>
                      <a:r>
                        <a:rPr lang="en-GB" dirty="0" smtClean="0">
                          <a:solidFill>
                            <a:srgbClr val="FF0000"/>
                          </a:solidFill>
                        </a:rPr>
                        <a:t>- arranging flowers</a:t>
                      </a:r>
                    </a:p>
                    <a:p>
                      <a:pPr>
                        <a:lnSpc>
                          <a:spcPct val="150000"/>
                        </a:lnSpc>
                      </a:pPr>
                      <a:r>
                        <a:rPr lang="en-GB" dirty="0" smtClean="0">
                          <a:solidFill>
                            <a:srgbClr val="FF0000"/>
                          </a:solidFill>
                        </a:rPr>
                        <a:t>- ice – skating</a:t>
                      </a:r>
                    </a:p>
                    <a:p>
                      <a:pPr>
                        <a:lnSpc>
                          <a:spcPct val="150000"/>
                        </a:lnSpc>
                      </a:pPr>
                      <a:r>
                        <a:rPr lang="en-GB" dirty="0" smtClean="0">
                          <a:solidFill>
                            <a:srgbClr val="FF0000"/>
                          </a:solidFill>
                        </a:rPr>
                        <a:t>- gardening </a:t>
                      </a:r>
                    </a:p>
                    <a:p>
                      <a:pPr>
                        <a:lnSpc>
                          <a:spcPct val="150000"/>
                        </a:lnSpc>
                      </a:pPr>
                      <a:r>
                        <a:rPr lang="en-GB" dirty="0" smtClean="0">
                          <a:solidFill>
                            <a:srgbClr val="FF0000"/>
                          </a:solidFill>
                        </a:rPr>
                        <a:t>- listening to music</a:t>
                      </a:r>
                    </a:p>
                    <a:p>
                      <a:pPr>
                        <a:lnSpc>
                          <a:spcPct val="150000"/>
                        </a:lnSpc>
                      </a:pPr>
                      <a:r>
                        <a:rPr lang="en-GB" dirty="0" smtClean="0">
                          <a:solidFill>
                            <a:srgbClr val="FF0000"/>
                          </a:solidFill>
                        </a:rPr>
                        <a:t>………….</a:t>
                      </a:r>
                    </a:p>
                    <a:p>
                      <a:pPr>
                        <a:lnSpc>
                          <a:spcPct val="150000"/>
                        </a:lnSpc>
                      </a:pPr>
                      <a:endParaRPr lang="en-US" dirty="0">
                        <a:solidFill>
                          <a:srgbClr val="FF0000"/>
                        </a:solidFill>
                      </a:endParaRPr>
                    </a:p>
                  </a:txBody>
                  <a:tcPr>
                    <a:solidFill>
                      <a:schemeClr val="bg2">
                        <a:lumMod val="40000"/>
                        <a:lumOff val="60000"/>
                      </a:schemeClr>
                    </a:solidFill>
                  </a:tcPr>
                </a:tc>
                <a:tc>
                  <a:txBody>
                    <a:bodyPr/>
                    <a:lstStyle/>
                    <a:p>
                      <a:pPr>
                        <a:lnSpc>
                          <a:spcPct val="150000"/>
                        </a:lnSpc>
                      </a:pPr>
                      <a:r>
                        <a:rPr lang="en-GB" dirty="0" smtClean="0">
                          <a:solidFill>
                            <a:srgbClr val="FF0000"/>
                          </a:solidFill>
                        </a:rPr>
                        <a:t>- collecting dolls</a:t>
                      </a:r>
                    </a:p>
                    <a:p>
                      <a:pPr>
                        <a:lnSpc>
                          <a:spcPct val="150000"/>
                        </a:lnSpc>
                      </a:pPr>
                      <a:r>
                        <a:rPr lang="en-GB" dirty="0" smtClean="0">
                          <a:solidFill>
                            <a:srgbClr val="FF0000"/>
                          </a:solidFill>
                        </a:rPr>
                        <a:t>- collecting bottles</a:t>
                      </a:r>
                    </a:p>
                    <a:p>
                      <a:pPr>
                        <a:lnSpc>
                          <a:spcPct val="150000"/>
                        </a:lnSpc>
                      </a:pPr>
                      <a:r>
                        <a:rPr lang="en-GB" dirty="0" smtClean="0">
                          <a:solidFill>
                            <a:srgbClr val="FF0000"/>
                          </a:solidFill>
                        </a:rPr>
                        <a:t>-. collecting stamps</a:t>
                      </a:r>
                    </a:p>
                    <a:p>
                      <a:pPr>
                        <a:lnSpc>
                          <a:spcPct val="150000"/>
                        </a:lnSpc>
                      </a:pPr>
                      <a:r>
                        <a:rPr lang="en-GB" dirty="0" smtClean="0">
                          <a:solidFill>
                            <a:srgbClr val="FF0000"/>
                          </a:solidFill>
                        </a:rPr>
                        <a:t>- collecting coins</a:t>
                      </a:r>
                    </a:p>
                    <a:p>
                      <a:pPr>
                        <a:lnSpc>
                          <a:spcPct val="150000"/>
                        </a:lnSpc>
                      </a:pPr>
                      <a:r>
                        <a:rPr lang="en-GB" dirty="0" smtClean="0">
                          <a:solidFill>
                            <a:srgbClr val="FF0000"/>
                          </a:solidFill>
                        </a:rPr>
                        <a:t>- carving wood</a:t>
                      </a:r>
                    </a:p>
                    <a:p>
                      <a:pPr>
                        <a:lnSpc>
                          <a:spcPct val="150000"/>
                        </a:lnSpc>
                      </a:pPr>
                      <a:r>
                        <a:rPr lang="en-GB" dirty="0" smtClean="0">
                          <a:solidFill>
                            <a:srgbClr val="FF0000"/>
                          </a:solidFill>
                        </a:rPr>
                        <a:t>-  reading book</a:t>
                      </a:r>
                    </a:p>
                    <a:p>
                      <a:pPr>
                        <a:lnSpc>
                          <a:spcPct val="150000"/>
                        </a:lnSpc>
                      </a:pPr>
                      <a:r>
                        <a:rPr lang="en-GB" dirty="0" smtClean="0">
                          <a:solidFill>
                            <a:srgbClr val="FF0000"/>
                          </a:solidFill>
                        </a:rPr>
                        <a:t>-  playing games</a:t>
                      </a:r>
                    </a:p>
                    <a:p>
                      <a:pPr>
                        <a:lnSpc>
                          <a:spcPct val="150000"/>
                        </a:lnSpc>
                      </a:pPr>
                      <a:r>
                        <a:rPr lang="en-GB" dirty="0" smtClean="0">
                          <a:solidFill>
                            <a:srgbClr val="FF0000"/>
                          </a:solidFill>
                        </a:rPr>
                        <a:t>- cooking</a:t>
                      </a:r>
                    </a:p>
                    <a:p>
                      <a:pPr>
                        <a:lnSpc>
                          <a:spcPct val="150000"/>
                        </a:lnSpc>
                      </a:pPr>
                      <a:r>
                        <a:rPr lang="en-GB" dirty="0" smtClean="0">
                          <a:solidFill>
                            <a:srgbClr val="FF0000"/>
                          </a:solidFill>
                        </a:rPr>
                        <a:t>- . playing the guitar</a:t>
                      </a:r>
                    </a:p>
                    <a:p>
                      <a:pPr>
                        <a:lnSpc>
                          <a:spcPct val="150000"/>
                        </a:lnSpc>
                      </a:pPr>
                      <a:r>
                        <a:rPr lang="en-GB" dirty="0" smtClean="0">
                          <a:solidFill>
                            <a:srgbClr val="FF0000"/>
                          </a:solidFill>
                        </a:rPr>
                        <a:t>-  cycling</a:t>
                      </a:r>
                    </a:p>
                    <a:p>
                      <a:pPr>
                        <a:lnSpc>
                          <a:spcPct val="150000"/>
                        </a:lnSpc>
                      </a:pPr>
                      <a:r>
                        <a:rPr lang="en-GB" dirty="0" smtClean="0">
                          <a:solidFill>
                            <a:srgbClr val="FF0000"/>
                          </a:solidFill>
                        </a:rPr>
                        <a:t>……………….</a:t>
                      </a:r>
                    </a:p>
                    <a:p>
                      <a:pPr>
                        <a:lnSpc>
                          <a:spcPct val="150000"/>
                        </a:lnSpc>
                      </a:pPr>
                      <a:endParaRPr lang="en-US" dirty="0">
                        <a:solidFill>
                          <a:srgbClr val="FF0000"/>
                        </a:solidFill>
                      </a:endParaRPr>
                    </a:p>
                  </a:txBody>
                  <a:tcPr>
                    <a:solidFill>
                      <a:schemeClr val="bg2">
                        <a:lumMod val="40000"/>
                        <a:lumOff val="60000"/>
                      </a:schemeClr>
                    </a:solidFill>
                  </a:tcPr>
                </a:tc>
              </a:tr>
            </a:tbl>
          </a:graphicData>
        </a:graphic>
      </p:graphicFrame>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6702" y="913631"/>
            <a:ext cx="4209344"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t>- outdoor</a:t>
            </a:r>
            <a:r>
              <a:rPr lang="en-US" sz="3200" dirty="0" smtClean="0"/>
              <a:t> </a:t>
            </a:r>
            <a:r>
              <a:rPr lang="en-US" sz="3200" b="1" dirty="0">
                <a:cs typeface="Calibri" panose="020F0502020204030204" pitchFamily="34" charset="0"/>
              </a:rPr>
              <a:t>(adj)</a:t>
            </a:r>
          </a:p>
        </p:txBody>
      </p:sp>
      <p:sp>
        <p:nvSpPr>
          <p:cNvPr id="12" name="Rectangle 11"/>
          <p:cNvSpPr/>
          <p:nvPr/>
        </p:nvSpPr>
        <p:spPr>
          <a:xfrm>
            <a:off x="5476340" y="1046364"/>
            <a:ext cx="4050892" cy="646331"/>
          </a:xfrm>
          <a:prstGeom prst="rect">
            <a:avLst/>
          </a:prstGeom>
        </p:spPr>
        <p:txBody>
          <a:bodyPr wrap="square">
            <a:spAutoFit/>
          </a:bodyPr>
          <a:lstStyle/>
          <a:p>
            <a:pPr lvl="0"/>
            <a:r>
              <a:rPr lang="en-US" sz="3600" dirty="0" smtClean="0"/>
              <a:t>: </a:t>
            </a:r>
            <a:r>
              <a:rPr lang="en-US" sz="3600" dirty="0" err="1" smtClean="0"/>
              <a:t>ngoài</a:t>
            </a:r>
            <a:r>
              <a:rPr lang="en-US" sz="3600" dirty="0" smtClean="0"/>
              <a:t> </a:t>
            </a:r>
            <a:r>
              <a:rPr lang="en-US" sz="3600" dirty="0" err="1"/>
              <a:t>trời</a:t>
            </a:r>
            <a:endParaRPr lang="en-US" sz="3600" dirty="0"/>
          </a:p>
        </p:txBody>
      </p:sp>
      <p:sp>
        <p:nvSpPr>
          <p:cNvPr id="2" name="Rectangle 1"/>
          <p:cNvSpPr/>
          <p:nvPr/>
        </p:nvSpPr>
        <p:spPr>
          <a:xfrm>
            <a:off x="3329965" y="1060034"/>
            <a:ext cx="2327880" cy="584775"/>
          </a:xfrm>
          <a:prstGeom prst="rect">
            <a:avLst/>
          </a:prstGeom>
        </p:spPr>
        <p:txBody>
          <a:bodyPr wrap="none">
            <a:spAutoFit/>
          </a:bodyPr>
          <a:lstStyle/>
          <a:p>
            <a:pPr algn="ctr"/>
            <a:r>
              <a:rPr lang="en-US" sz="3200" b="1" dirty="0">
                <a:solidFill>
                  <a:srgbClr val="0FB7BD"/>
                </a:solidFill>
              </a:rPr>
              <a:t>/ˈ</a:t>
            </a:r>
            <a:r>
              <a:rPr lang="en-US" sz="3200" b="1" dirty="0" err="1">
                <a:solidFill>
                  <a:srgbClr val="0FB7BD"/>
                </a:solidFill>
              </a:rPr>
              <a:t>aʊtdɔ</a:t>
            </a:r>
            <a:r>
              <a:rPr lang="en-US" sz="3200" b="1" dirty="0">
                <a:solidFill>
                  <a:srgbClr val="0FB7BD"/>
                </a:solidFill>
              </a:rPr>
              <a:t>ː(r)/ </a:t>
            </a:r>
          </a:p>
        </p:txBody>
      </p:sp>
      <p:sp>
        <p:nvSpPr>
          <p:cNvPr id="10" name="TextBox 9"/>
          <p:cNvSpPr txBox="1"/>
          <p:nvPr/>
        </p:nvSpPr>
        <p:spPr>
          <a:xfrm>
            <a:off x="487067" y="208434"/>
            <a:ext cx="3248592" cy="646331"/>
          </a:xfrm>
          <a:prstGeom prst="rect">
            <a:avLst/>
          </a:prstGeom>
          <a:noFill/>
          <a:effectLst/>
        </p:spPr>
        <p:txBody>
          <a:bodyPr wrap="square" rtlCol="0">
            <a:spAutoFit/>
          </a:bodyPr>
          <a:lstStyle/>
          <a:p>
            <a:r>
              <a:rPr lang="en-US" sz="3600" b="1" dirty="0" smtClean="0">
                <a:solidFill>
                  <a:srgbClr val="FF000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pic>
        <p:nvPicPr>
          <p:cNvPr id="8194" name="Picture 2" descr="Children playground in outside house Royalty Free Vector">
            <a:extLst>
              <a:ext uri="{FF2B5EF4-FFF2-40B4-BE49-F238E27FC236}">
                <a16:creationId xmlns:a16="http://schemas.microsoft.com/office/drawing/2014/main" xmlns="" id="{45E37C46-815E-4701-90D9-51A18FC249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562"/>
          <a:stretch/>
        </p:blipFill>
        <p:spPr bwMode="auto">
          <a:xfrm>
            <a:off x="3913091" y="1839560"/>
            <a:ext cx="4365333" cy="39847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outdoor">
            <a:hlinkClick r:id="" action="ppaction://media"/>
            <a:extLst>
              <a:ext uri="{FF2B5EF4-FFF2-40B4-BE49-F238E27FC236}">
                <a16:creationId xmlns:a16="http://schemas.microsoft.com/office/drawing/2014/main" xmlns="" id="{B5AA358B-73A7-4491-9B04-5E44EFCD97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1359" y="1638018"/>
            <a:ext cx="901515" cy="901515"/>
          </a:xfrm>
          <a:prstGeom prst="rect">
            <a:avLst/>
          </a:prstGeom>
        </p:spPr>
      </p:pic>
    </p:spTree>
    <p:extLst>
      <p:ext uri="{BB962C8B-B14F-4D97-AF65-F5344CB8AC3E}">
        <p14:creationId xmlns:p14="http://schemas.microsoft.com/office/powerpoint/2010/main" val="328824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0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47970" y="530121"/>
            <a:ext cx="3276896"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t>patient</a:t>
            </a:r>
            <a:r>
              <a:rPr lang="en-US" sz="3600" dirty="0"/>
              <a:t> </a:t>
            </a:r>
            <a:r>
              <a:rPr lang="en-US" sz="3600" b="1" dirty="0">
                <a:cs typeface="Calibri" panose="020F0502020204030204" pitchFamily="34" charset="0"/>
              </a:rPr>
              <a:t>(adj)</a:t>
            </a:r>
          </a:p>
        </p:txBody>
      </p:sp>
      <p:sp>
        <p:nvSpPr>
          <p:cNvPr id="12" name="Rectangle 11"/>
          <p:cNvSpPr/>
          <p:nvPr/>
        </p:nvSpPr>
        <p:spPr>
          <a:xfrm>
            <a:off x="4994714" y="736288"/>
            <a:ext cx="4050892" cy="646331"/>
          </a:xfrm>
          <a:prstGeom prst="rect">
            <a:avLst/>
          </a:prstGeom>
        </p:spPr>
        <p:txBody>
          <a:bodyPr wrap="square">
            <a:spAutoFit/>
          </a:bodyPr>
          <a:lstStyle/>
          <a:p>
            <a:pPr lvl="0"/>
            <a:r>
              <a:rPr lang="en-US" sz="3600" dirty="0" smtClean="0"/>
              <a:t>: </a:t>
            </a:r>
            <a:r>
              <a:rPr lang="en-US" sz="3600" dirty="0" err="1" smtClean="0"/>
              <a:t>kiên</a:t>
            </a:r>
            <a:r>
              <a:rPr lang="en-US" sz="3600" dirty="0" smtClean="0"/>
              <a:t> </a:t>
            </a:r>
            <a:r>
              <a:rPr lang="en-US" sz="3600" dirty="0" err="1"/>
              <a:t>nhẫn</a:t>
            </a:r>
            <a:endParaRPr lang="en-US" sz="3600" dirty="0"/>
          </a:p>
        </p:txBody>
      </p:sp>
      <p:sp>
        <p:nvSpPr>
          <p:cNvPr id="2" name="Rectangle 1"/>
          <p:cNvSpPr/>
          <p:nvPr/>
        </p:nvSpPr>
        <p:spPr>
          <a:xfrm>
            <a:off x="3096982" y="736288"/>
            <a:ext cx="1829347" cy="584775"/>
          </a:xfrm>
          <a:prstGeom prst="rect">
            <a:avLst/>
          </a:prstGeom>
        </p:spPr>
        <p:txBody>
          <a:bodyPr wrap="none">
            <a:spAutoFit/>
          </a:bodyPr>
          <a:lstStyle/>
          <a:p>
            <a:pPr algn="ctr"/>
            <a:r>
              <a:rPr lang="en-US" sz="3200" b="1" dirty="0">
                <a:solidFill>
                  <a:srgbClr val="0FB7BD"/>
                </a:solidFill>
              </a:rPr>
              <a:t>/ˈ</a:t>
            </a:r>
            <a:r>
              <a:rPr lang="en-US" sz="3200" b="1" dirty="0" err="1">
                <a:solidFill>
                  <a:srgbClr val="0FB7BD"/>
                </a:solidFill>
              </a:rPr>
              <a:t>peɪʃnt</a:t>
            </a:r>
            <a:r>
              <a:rPr lang="en-US" sz="3200" b="1" dirty="0">
                <a:solidFill>
                  <a:srgbClr val="0FB7BD"/>
                </a:solidFill>
              </a:rPr>
              <a:t>/ </a:t>
            </a:r>
          </a:p>
        </p:txBody>
      </p:sp>
      <p:pic>
        <p:nvPicPr>
          <p:cNvPr id="7170" name="Picture 2" descr="Adjectives For Describing People">
            <a:extLst>
              <a:ext uri="{FF2B5EF4-FFF2-40B4-BE49-F238E27FC236}">
                <a16:creationId xmlns:a16="http://schemas.microsoft.com/office/drawing/2014/main" xmlns="" id="{167D8A2C-7EAF-46C9-AE99-08C355D4B9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365" y="1961535"/>
            <a:ext cx="5236751" cy="4033635"/>
          </a:xfrm>
          <a:prstGeom prst="rect">
            <a:avLst/>
          </a:prstGeom>
          <a:noFill/>
          <a:extLst>
            <a:ext uri="{909E8E84-426E-40DD-AFC4-6F175D3DCCD1}">
              <a14:hiddenFill xmlns:a14="http://schemas.microsoft.com/office/drawing/2010/main">
                <a:solidFill>
                  <a:srgbClr val="FFFFFF"/>
                </a:solidFill>
              </a14:hiddenFill>
            </a:ext>
          </a:extLst>
        </p:spPr>
      </p:pic>
      <p:pic>
        <p:nvPicPr>
          <p:cNvPr id="3" name="patient">
            <a:hlinkClick r:id="" action="ppaction://media"/>
            <a:extLst>
              <a:ext uri="{FF2B5EF4-FFF2-40B4-BE49-F238E27FC236}">
                <a16:creationId xmlns:a16="http://schemas.microsoft.com/office/drawing/2014/main" xmlns="" id="{FD030038-0ED8-44A7-AFD4-C099793C0A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08510" y="430133"/>
            <a:ext cx="952486" cy="952486"/>
          </a:xfrm>
          <a:prstGeom prst="rect">
            <a:avLst/>
          </a:prstGeom>
        </p:spPr>
      </p:pic>
    </p:spTree>
    <p:extLst>
      <p:ext uri="{BB962C8B-B14F-4D97-AF65-F5344CB8AC3E}">
        <p14:creationId xmlns:p14="http://schemas.microsoft.com/office/powerpoint/2010/main" val="315807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1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86831" y="544057"/>
            <a:ext cx="5974783"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t>- responsibility </a:t>
            </a:r>
            <a:r>
              <a:rPr lang="en-US" sz="3200" b="1" dirty="0">
                <a:cs typeface="Calibri" panose="020F0502020204030204" pitchFamily="34" charset="0"/>
              </a:rPr>
              <a:t>(n)</a:t>
            </a:r>
          </a:p>
        </p:txBody>
      </p:sp>
      <p:sp>
        <p:nvSpPr>
          <p:cNvPr id="12" name="Rectangle 11"/>
          <p:cNvSpPr/>
          <p:nvPr/>
        </p:nvSpPr>
        <p:spPr>
          <a:xfrm>
            <a:off x="7669430" y="571331"/>
            <a:ext cx="4050892" cy="646331"/>
          </a:xfrm>
          <a:prstGeom prst="rect">
            <a:avLst/>
          </a:prstGeom>
        </p:spPr>
        <p:txBody>
          <a:bodyPr wrap="square">
            <a:spAutoFit/>
          </a:bodyPr>
          <a:lstStyle/>
          <a:p>
            <a:pPr lvl="0"/>
            <a:r>
              <a:rPr lang="en-US" sz="3600" dirty="0" smtClean="0"/>
              <a:t> : </a:t>
            </a:r>
            <a:r>
              <a:rPr lang="en-US" sz="3600" dirty="0" err="1" smtClean="0"/>
              <a:t>trách</a:t>
            </a:r>
            <a:r>
              <a:rPr lang="en-US" sz="3600" dirty="0" smtClean="0"/>
              <a:t> </a:t>
            </a:r>
            <a:r>
              <a:rPr lang="en-US" sz="3600" dirty="0" err="1"/>
              <a:t>nhiệm</a:t>
            </a:r>
            <a:endParaRPr lang="en-US" sz="3600" dirty="0"/>
          </a:p>
        </p:txBody>
      </p:sp>
      <p:sp>
        <p:nvSpPr>
          <p:cNvPr id="2" name="Rectangle 1"/>
          <p:cNvSpPr/>
          <p:nvPr/>
        </p:nvSpPr>
        <p:spPr>
          <a:xfrm>
            <a:off x="4054818" y="610931"/>
            <a:ext cx="3567002" cy="584775"/>
          </a:xfrm>
          <a:prstGeom prst="rect">
            <a:avLst/>
          </a:prstGeom>
        </p:spPr>
        <p:txBody>
          <a:bodyPr wrap="none">
            <a:spAutoFit/>
          </a:bodyPr>
          <a:lstStyle/>
          <a:p>
            <a:pPr algn="ctr"/>
            <a:r>
              <a:rPr lang="en-US" sz="3200" b="1" dirty="0">
                <a:solidFill>
                  <a:srgbClr val="0FB7BD"/>
                </a:solidFill>
              </a:rPr>
              <a:t>/</a:t>
            </a:r>
            <a:r>
              <a:rPr lang="en-US" sz="3200" b="1" dirty="0" err="1">
                <a:solidFill>
                  <a:srgbClr val="0FB7BD"/>
                </a:solidFill>
              </a:rPr>
              <a:t>rɪˌspɒnsəˈbɪləti</a:t>
            </a:r>
            <a:r>
              <a:rPr lang="en-US" sz="3200" b="1" dirty="0">
                <a:solidFill>
                  <a:srgbClr val="0FB7BD"/>
                </a:solidFill>
              </a:rPr>
              <a:t>/ </a:t>
            </a:r>
          </a:p>
        </p:txBody>
      </p:sp>
      <p:pic>
        <p:nvPicPr>
          <p:cNvPr id="6146" name="Picture 2" descr="Responsibility Clipart School - Responsible Clipart, HD Png Download ,  Transparent Png Image - PNGitem">
            <a:extLst>
              <a:ext uri="{FF2B5EF4-FFF2-40B4-BE49-F238E27FC236}">
                <a16:creationId xmlns:a16="http://schemas.microsoft.com/office/drawing/2014/main" xmlns="" id="{D448057A-B452-422F-A11D-37B6F8FF31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3423" y="1352646"/>
            <a:ext cx="4723159" cy="5016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responsibility">
            <a:hlinkClick r:id="" action="ppaction://media"/>
            <a:extLst>
              <a:ext uri="{FF2B5EF4-FFF2-40B4-BE49-F238E27FC236}">
                <a16:creationId xmlns:a16="http://schemas.microsoft.com/office/drawing/2014/main" xmlns="" id="{5F86612B-245C-4BFE-B01F-835D938115B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12905" y="1417229"/>
            <a:ext cx="864371" cy="864371"/>
          </a:xfrm>
          <a:prstGeom prst="rect">
            <a:avLst/>
          </a:prstGeom>
        </p:spPr>
      </p:pic>
    </p:spTree>
    <p:extLst>
      <p:ext uri="{BB962C8B-B14F-4D97-AF65-F5344CB8AC3E}">
        <p14:creationId xmlns:p14="http://schemas.microsoft.com/office/powerpoint/2010/main" val="345632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09181" y="225803"/>
            <a:ext cx="5974783"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t>- maturity </a:t>
            </a:r>
            <a:r>
              <a:rPr lang="en-US" sz="3200" b="1" dirty="0">
                <a:cs typeface="Calibri" panose="020F0502020204030204" pitchFamily="34" charset="0"/>
              </a:rPr>
              <a:t>(n)</a:t>
            </a:r>
          </a:p>
        </p:txBody>
      </p:sp>
      <p:sp>
        <p:nvSpPr>
          <p:cNvPr id="12" name="Rectangle 11"/>
          <p:cNvSpPr/>
          <p:nvPr/>
        </p:nvSpPr>
        <p:spPr>
          <a:xfrm>
            <a:off x="5655023" y="328734"/>
            <a:ext cx="4050892" cy="646331"/>
          </a:xfrm>
          <a:prstGeom prst="rect">
            <a:avLst/>
          </a:prstGeom>
        </p:spPr>
        <p:txBody>
          <a:bodyPr wrap="square">
            <a:spAutoFit/>
          </a:bodyPr>
          <a:lstStyle/>
          <a:p>
            <a:pPr lvl="0"/>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sự</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trưởng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endParaRPr lang="en-US" sz="3600" dirty="0">
              <a:latin typeface="Times New Roman" pitchFamily="18" charset="0"/>
              <a:cs typeface="Times New Roman" pitchFamily="18" charset="0"/>
            </a:endParaRPr>
          </a:p>
        </p:txBody>
      </p:sp>
      <p:sp>
        <p:nvSpPr>
          <p:cNvPr id="2" name="Rectangle 1"/>
          <p:cNvSpPr/>
          <p:nvPr/>
        </p:nvSpPr>
        <p:spPr>
          <a:xfrm>
            <a:off x="3019565" y="343482"/>
            <a:ext cx="2626039" cy="584775"/>
          </a:xfrm>
          <a:prstGeom prst="rect">
            <a:avLst/>
          </a:prstGeom>
        </p:spPr>
        <p:txBody>
          <a:bodyPr wrap="none">
            <a:spAutoFit/>
          </a:bodyPr>
          <a:lstStyle/>
          <a:p>
            <a:pPr algn="ctr"/>
            <a:r>
              <a:rPr lang="en-US" sz="3200" b="1" dirty="0">
                <a:solidFill>
                  <a:srgbClr val="0FB7BD"/>
                </a:solidFill>
              </a:rPr>
              <a:t>/</a:t>
            </a:r>
            <a:r>
              <a:rPr lang="en-US" sz="3200" b="1" dirty="0" err="1">
                <a:solidFill>
                  <a:srgbClr val="0FB7BD"/>
                </a:solidFill>
              </a:rPr>
              <a:t>məˈtjʊərəti</a:t>
            </a:r>
            <a:r>
              <a:rPr lang="en-US" sz="3200" b="1" dirty="0">
                <a:solidFill>
                  <a:srgbClr val="0FB7BD"/>
                </a:solidFill>
              </a:rPr>
              <a:t>/ </a:t>
            </a:r>
          </a:p>
        </p:txBody>
      </p:sp>
      <p:pic>
        <p:nvPicPr>
          <p:cNvPr id="5122" name="Picture 2" descr="What will the classic cartoon characters look like when they mature?">
            <a:extLst>
              <a:ext uri="{FF2B5EF4-FFF2-40B4-BE49-F238E27FC236}">
                <a16:creationId xmlns:a16="http://schemas.microsoft.com/office/drawing/2014/main" xmlns="" id="{DCAAFF8B-315A-4DEA-9FB7-4B95D8B91C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123"/>
          <a:stretch/>
        </p:blipFill>
        <p:spPr bwMode="auto">
          <a:xfrm>
            <a:off x="5974378" y="1730139"/>
            <a:ext cx="5429656" cy="4068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maturity">
            <a:hlinkClick r:id="" action="ppaction://media"/>
            <a:extLst>
              <a:ext uri="{FF2B5EF4-FFF2-40B4-BE49-F238E27FC236}">
                <a16:creationId xmlns:a16="http://schemas.microsoft.com/office/drawing/2014/main" xmlns="" id="{B1FCE71E-47B5-44F3-B622-E1A7EC9C65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2793" y="1170508"/>
            <a:ext cx="965935" cy="882154"/>
          </a:xfrm>
          <a:prstGeom prst="rect">
            <a:avLst/>
          </a:prstGeom>
        </p:spPr>
      </p:pic>
    </p:spTree>
    <p:extLst>
      <p:ext uri="{BB962C8B-B14F-4D97-AF65-F5344CB8AC3E}">
        <p14:creationId xmlns:p14="http://schemas.microsoft.com/office/powerpoint/2010/main" val="20592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46642" y="202025"/>
            <a:ext cx="5974783"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t>- valuable </a:t>
            </a:r>
            <a:r>
              <a:rPr lang="en-US" sz="3200" b="1" dirty="0">
                <a:cs typeface="Calibri" panose="020F0502020204030204" pitchFamily="34" charset="0"/>
              </a:rPr>
              <a:t>(adj)</a:t>
            </a:r>
          </a:p>
        </p:txBody>
      </p:sp>
      <p:sp>
        <p:nvSpPr>
          <p:cNvPr id="12" name="Rectangle 11"/>
          <p:cNvSpPr/>
          <p:nvPr/>
        </p:nvSpPr>
        <p:spPr>
          <a:xfrm>
            <a:off x="5621996" y="231521"/>
            <a:ext cx="6309449" cy="646331"/>
          </a:xfrm>
          <a:prstGeom prst="rect">
            <a:avLst/>
          </a:prstGeom>
        </p:spPr>
        <p:txBody>
          <a:bodyPr wrap="square">
            <a:spAutoFit/>
          </a:bodyPr>
          <a:lstStyle/>
          <a:p>
            <a:pPr lvl="0"/>
            <a:r>
              <a:rPr lang="en-US" sz="3600" dirty="0" smtClean="0"/>
              <a:t>: </a:t>
            </a:r>
            <a:r>
              <a:rPr lang="en-US" sz="3600" dirty="0" err="1" smtClean="0"/>
              <a:t>quý</a:t>
            </a:r>
            <a:r>
              <a:rPr lang="en-US" sz="3600" dirty="0" smtClean="0"/>
              <a:t> </a:t>
            </a:r>
            <a:r>
              <a:rPr lang="en-US" sz="3600" dirty="0" err="1"/>
              <a:t>giá</a:t>
            </a:r>
            <a:r>
              <a:rPr lang="en-US" sz="3600" dirty="0"/>
              <a:t>, </a:t>
            </a:r>
            <a:r>
              <a:rPr lang="en-US" sz="3600" dirty="0" err="1"/>
              <a:t>quan</a:t>
            </a:r>
            <a:r>
              <a:rPr lang="en-US" sz="3600" dirty="0"/>
              <a:t> </a:t>
            </a:r>
            <a:r>
              <a:rPr lang="en-US" sz="3600" dirty="0" err="1"/>
              <a:t>trọng</a:t>
            </a:r>
            <a:r>
              <a:rPr lang="en-US" sz="3600" dirty="0"/>
              <a:t>, </a:t>
            </a:r>
            <a:r>
              <a:rPr lang="en-US" sz="3600" dirty="0" err="1"/>
              <a:t>hữu</a:t>
            </a:r>
            <a:r>
              <a:rPr lang="en-US" sz="3600" dirty="0"/>
              <a:t> </a:t>
            </a:r>
            <a:r>
              <a:rPr lang="en-US" sz="3600" dirty="0" err="1"/>
              <a:t>ích</a:t>
            </a:r>
            <a:endParaRPr lang="en-US" sz="3600" dirty="0"/>
          </a:p>
        </p:txBody>
      </p:sp>
      <p:sp>
        <p:nvSpPr>
          <p:cNvPr id="2" name="Rectangle 1"/>
          <p:cNvSpPr/>
          <p:nvPr/>
        </p:nvSpPr>
        <p:spPr>
          <a:xfrm>
            <a:off x="3234033" y="290208"/>
            <a:ext cx="2463816" cy="646331"/>
          </a:xfrm>
          <a:prstGeom prst="rect">
            <a:avLst/>
          </a:prstGeom>
        </p:spPr>
        <p:txBody>
          <a:bodyPr wrap="none">
            <a:spAutoFit/>
          </a:bodyPr>
          <a:lstStyle/>
          <a:p>
            <a:pPr algn="ctr"/>
            <a:r>
              <a:rPr lang="en-US" sz="3600" b="1" dirty="0">
                <a:solidFill>
                  <a:srgbClr val="0FB7BD"/>
                </a:solidFill>
              </a:rPr>
              <a:t>/ˈ</a:t>
            </a:r>
            <a:r>
              <a:rPr lang="en-US" sz="3600" b="1" dirty="0" err="1">
                <a:solidFill>
                  <a:srgbClr val="0FB7BD"/>
                </a:solidFill>
              </a:rPr>
              <a:t>væljuəbl</a:t>
            </a:r>
            <a:r>
              <a:rPr lang="en-US" sz="3600" b="1" dirty="0">
                <a:solidFill>
                  <a:srgbClr val="0FB7BD"/>
                </a:solidFill>
              </a:rPr>
              <a:t>/ </a:t>
            </a:r>
          </a:p>
        </p:txBody>
      </p:sp>
      <p:pic>
        <p:nvPicPr>
          <p:cNvPr id="4098" name="Picture 2" descr="Valuable Objects Icons Set Stock Illustration - Download Image Now - iStock">
            <a:extLst>
              <a:ext uri="{FF2B5EF4-FFF2-40B4-BE49-F238E27FC236}">
                <a16:creationId xmlns:a16="http://schemas.microsoft.com/office/drawing/2014/main" xmlns="" id="{F80FE4B2-90C1-4D5F-8DAC-CD56BF913D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005" y="1555815"/>
            <a:ext cx="4658135" cy="4492953"/>
          </a:xfrm>
          <a:prstGeom prst="rect">
            <a:avLst/>
          </a:prstGeom>
          <a:noFill/>
          <a:extLst>
            <a:ext uri="{909E8E84-426E-40DD-AFC4-6F175D3DCCD1}">
              <a14:hiddenFill xmlns:a14="http://schemas.microsoft.com/office/drawing/2010/main">
                <a:solidFill>
                  <a:srgbClr val="FFFFFF"/>
                </a:solidFill>
              </a14:hiddenFill>
            </a:ext>
          </a:extLst>
        </p:spPr>
      </p:pic>
      <p:pic>
        <p:nvPicPr>
          <p:cNvPr id="3" name="valuable">
            <a:hlinkClick r:id="" action="ppaction://media"/>
            <a:extLst>
              <a:ext uri="{FF2B5EF4-FFF2-40B4-BE49-F238E27FC236}">
                <a16:creationId xmlns:a16="http://schemas.microsoft.com/office/drawing/2014/main" xmlns="" id="{FF7F3097-F231-43DC-B578-D333299017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7241" y="901380"/>
            <a:ext cx="809229" cy="809229"/>
          </a:xfrm>
          <a:prstGeom prst="rect">
            <a:avLst/>
          </a:prstGeom>
        </p:spPr>
      </p:pic>
    </p:spTree>
    <p:extLst>
      <p:ext uri="{BB962C8B-B14F-4D97-AF65-F5344CB8AC3E}">
        <p14:creationId xmlns:p14="http://schemas.microsoft.com/office/powerpoint/2010/main" val="213785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683200079"/>
              </p:ext>
            </p:extLst>
          </p:nvPr>
        </p:nvGraphicFramePr>
        <p:xfrm>
          <a:off x="1651610" y="1397157"/>
          <a:ext cx="9399936" cy="4946845"/>
        </p:xfrm>
        <a:graphic>
          <a:graphicData uri="http://schemas.openxmlformats.org/drawingml/2006/table">
            <a:tbl>
              <a:tblPr firstRow="1" bandRow="1">
                <a:tableStyleId>{5DA37D80-6434-44D0-A028-1B22A696006F}</a:tableStyleId>
              </a:tblPr>
              <a:tblGrid>
                <a:gridCol w="3024329">
                  <a:extLst>
                    <a:ext uri="{9D8B030D-6E8A-4147-A177-3AD203B41FA5}">
                      <a16:colId xmlns:a16="http://schemas.microsoft.com/office/drawing/2014/main" xmlns="" val="20000"/>
                    </a:ext>
                  </a:extLst>
                </a:gridCol>
                <a:gridCol w="2799546">
                  <a:extLst>
                    <a:ext uri="{9D8B030D-6E8A-4147-A177-3AD203B41FA5}">
                      <a16:colId xmlns:a16="http://schemas.microsoft.com/office/drawing/2014/main" xmlns="" val="20001"/>
                    </a:ext>
                  </a:extLst>
                </a:gridCol>
                <a:gridCol w="3576061">
                  <a:extLst>
                    <a:ext uri="{9D8B030D-6E8A-4147-A177-3AD203B41FA5}">
                      <a16:colId xmlns:a16="http://schemas.microsoft.com/office/drawing/2014/main" xmlns="" val="20002"/>
                    </a:ext>
                  </a:extLst>
                </a:gridCol>
              </a:tblGrid>
              <a:tr h="574128">
                <a:tc>
                  <a:txBody>
                    <a:bodyPr/>
                    <a:lstStyle/>
                    <a:p>
                      <a:pPr algn="ctr"/>
                      <a:r>
                        <a:rPr lang="en-US" sz="2500" b="1" dirty="0">
                          <a:solidFill>
                            <a:srgbClr val="0070C0"/>
                          </a:solidFill>
                        </a:rPr>
                        <a:t>New words</a:t>
                      </a:r>
                    </a:p>
                  </a:txBody>
                  <a:tcPr/>
                </a:tc>
                <a:tc>
                  <a:txBody>
                    <a:bodyPr/>
                    <a:lstStyle/>
                    <a:p>
                      <a:pPr algn="ctr"/>
                      <a:r>
                        <a:rPr lang="en-US" sz="2500" b="1" dirty="0">
                          <a:solidFill>
                            <a:srgbClr val="0070C0"/>
                          </a:solidFill>
                        </a:rPr>
                        <a:t>Pronunciation</a:t>
                      </a:r>
                    </a:p>
                  </a:txBody>
                  <a:tcPr/>
                </a:tc>
                <a:tc>
                  <a:txBody>
                    <a:bodyPr/>
                    <a:lstStyle/>
                    <a:p>
                      <a:pPr algn="ctr"/>
                      <a:r>
                        <a:rPr lang="en-US" sz="2500" b="1" dirty="0">
                          <a:solidFill>
                            <a:srgbClr val="0070C0"/>
                          </a:solidFill>
                        </a:rPr>
                        <a:t>Meaning</a:t>
                      </a:r>
                    </a:p>
                  </a:txBody>
                  <a:tcPr/>
                </a:tc>
                <a:extLst>
                  <a:ext uri="{0D108BD9-81ED-4DB2-BD59-A6C34878D82A}">
                    <a16:rowId xmlns:a16="http://schemas.microsoft.com/office/drawing/2014/main" xmlns="" val="10000"/>
                  </a:ext>
                </a:extLst>
              </a:tr>
              <a:tr h="818141">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1. o</a:t>
                      </a:r>
                      <a:r>
                        <a:rPr lang="en-US" sz="2400" b="1" dirty="0">
                          <a:effectLst/>
                          <a:latin typeface="Calibri" panose="020F0502020204030204" pitchFamily="34" charset="0"/>
                          <a:ea typeface="Calibri" panose="020F0502020204030204" pitchFamily="34" charset="0"/>
                          <a:cs typeface="Times New Roman" panose="02020603050405020304" pitchFamily="18" charset="0"/>
                        </a:rPr>
                        <a:t>utdoor</a:t>
                      </a:r>
                      <a:r>
                        <a:rPr lang="en-US" sz="2400" b="1" dirty="0">
                          <a:effectLst/>
                          <a:latin typeface="Calibri" panose="020F0502020204030204" pitchFamily="34" charset="0"/>
                          <a:ea typeface="Calibri" panose="020F0502020204030204" pitchFamily="34" charset="0"/>
                          <a:cs typeface="Calibri" panose="020F0502020204030204" pitchFamily="34" charset="0"/>
                        </a:rPr>
                        <a:t> (adj)</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aʊtdɔ</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ː(r)/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n</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goài</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trời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xmlns="" val="10001"/>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2. patient (adj)</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peɪʃnt</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kiên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nhẫn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xmlns="" val="10002"/>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3. responsibility (n)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/rɪˌspɒnsəˈbɪləti/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smtClean="0">
                          <a:effectLst/>
                          <a:latin typeface="Calibri" panose="020F0502020204030204" pitchFamily="34" charset="0"/>
                          <a:ea typeface="Times New Roman" panose="02020603050405020304" pitchFamily="18" charset="0"/>
                          <a:cs typeface="Times New Roman" panose="02020603050405020304" pitchFamily="18" charset="0"/>
                        </a:rPr>
                        <a:t>trách</a:t>
                      </a: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nhiệm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xmlns="" val="1883787907"/>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4. maturity </a:t>
                      </a:r>
                      <a:r>
                        <a:rPr lang="en-US" sz="2400" b="1" dirty="0" smtClean="0">
                          <a:effectLst/>
                          <a:latin typeface="Calibri" panose="020F0502020204030204" pitchFamily="34" charset="0"/>
                          <a:ea typeface="Calibri" panose="020F0502020204030204" pitchFamily="34" charset="0"/>
                          <a:cs typeface="Calibri" panose="020F0502020204030204" pitchFamily="34" charset="0"/>
                        </a:rPr>
                        <a:t>(n)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məˈtjʊərəti/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sự</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trưởng</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thành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xmlns="" val="4086747854"/>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5. valuable (adj)</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væljuəbl</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quý</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giá</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quan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trọng</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smtClean="0">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07000"/>
                        </a:lnSpc>
                        <a:spcBef>
                          <a:spcPts val="0"/>
                        </a:spcBef>
                        <a:spcAft>
                          <a:spcPts val="0"/>
                        </a:spcAft>
                      </a:pPr>
                      <a:r>
                        <a:rPr lang="en-US" sz="2400" dirty="0" err="1" smtClean="0">
                          <a:effectLst/>
                          <a:latin typeface="Calibri" panose="020F0502020204030204" pitchFamily="34" charset="0"/>
                          <a:ea typeface="Times New Roman" panose="02020603050405020304" pitchFamily="18" charset="0"/>
                          <a:cs typeface="Calibri" panose="020F0502020204030204" pitchFamily="34" charset="0"/>
                        </a:rPr>
                        <a:t>hữu</a:t>
                      </a:r>
                      <a:r>
                        <a:rPr lang="en-US" sz="240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ích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xmlns="" val="1249178309"/>
                  </a:ext>
                </a:extLst>
              </a:tr>
            </a:tbl>
          </a:graphicData>
        </a:graphic>
      </p:graphicFrame>
      <p:pic>
        <p:nvPicPr>
          <p:cNvPr id="9" name="outdoor">
            <a:hlinkClick r:id="" action="ppaction://media"/>
            <a:extLst>
              <a:ext uri="{FF2B5EF4-FFF2-40B4-BE49-F238E27FC236}">
                <a16:creationId xmlns:a16="http://schemas.microsoft.com/office/drawing/2014/main" xmlns="" id="{248DD95D-7CED-4BE3-9CAA-B4967F1699DA}"/>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93378" y="2029547"/>
            <a:ext cx="639008" cy="639008"/>
          </a:xfrm>
          <a:prstGeom prst="rect">
            <a:avLst/>
          </a:prstGeom>
        </p:spPr>
      </p:pic>
      <p:pic>
        <p:nvPicPr>
          <p:cNvPr id="10" name="patient">
            <a:hlinkClick r:id="" action="ppaction://media"/>
            <a:extLst>
              <a:ext uri="{FF2B5EF4-FFF2-40B4-BE49-F238E27FC236}">
                <a16:creationId xmlns:a16="http://schemas.microsoft.com/office/drawing/2014/main" xmlns="" id="{AEE8AC20-4836-44CF-90EA-230521A13F71}"/>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893378" y="2904977"/>
            <a:ext cx="639008" cy="639008"/>
          </a:xfrm>
          <a:prstGeom prst="rect">
            <a:avLst/>
          </a:prstGeom>
        </p:spPr>
      </p:pic>
      <p:pic>
        <p:nvPicPr>
          <p:cNvPr id="12" name="responsibility">
            <a:hlinkClick r:id="" action="ppaction://media"/>
            <a:extLst>
              <a:ext uri="{FF2B5EF4-FFF2-40B4-BE49-F238E27FC236}">
                <a16:creationId xmlns:a16="http://schemas.microsoft.com/office/drawing/2014/main" xmlns="" id="{C426DC57-573F-44C1-BFC3-842A8C2FDF0A}"/>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893378" y="3784411"/>
            <a:ext cx="639008" cy="639008"/>
          </a:xfrm>
          <a:prstGeom prst="rect">
            <a:avLst/>
          </a:prstGeom>
        </p:spPr>
      </p:pic>
      <p:pic>
        <p:nvPicPr>
          <p:cNvPr id="13" name="maturity">
            <a:hlinkClick r:id="" action="ppaction://media"/>
            <a:extLst>
              <a:ext uri="{FF2B5EF4-FFF2-40B4-BE49-F238E27FC236}">
                <a16:creationId xmlns:a16="http://schemas.microsoft.com/office/drawing/2014/main" xmlns="" id="{86C2A87A-5C10-4A7E-9022-7BF725FB67D8}"/>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893378" y="4663845"/>
            <a:ext cx="699696" cy="639008"/>
          </a:xfrm>
          <a:prstGeom prst="rect">
            <a:avLst/>
          </a:prstGeom>
        </p:spPr>
      </p:pic>
      <p:pic>
        <p:nvPicPr>
          <p:cNvPr id="14" name="valuable">
            <a:hlinkClick r:id="" action="ppaction://media"/>
            <a:extLst>
              <a:ext uri="{FF2B5EF4-FFF2-40B4-BE49-F238E27FC236}">
                <a16:creationId xmlns:a16="http://schemas.microsoft.com/office/drawing/2014/main" xmlns="" id="{A516C453-AC79-44CB-9508-5386CF834406}"/>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893378" y="5539275"/>
            <a:ext cx="639008" cy="639008"/>
          </a:xfrm>
          <a:prstGeom prst="rect">
            <a:avLst/>
          </a:prstGeom>
        </p:spPr>
      </p:pic>
      <p:sp>
        <p:nvSpPr>
          <p:cNvPr id="15" name="TextBox 14"/>
          <p:cNvSpPr txBox="1"/>
          <p:nvPr/>
        </p:nvSpPr>
        <p:spPr>
          <a:xfrm>
            <a:off x="487067" y="208434"/>
            <a:ext cx="3244275" cy="646331"/>
          </a:xfrm>
          <a:prstGeom prst="rect">
            <a:avLst/>
          </a:prstGeom>
          <a:noFill/>
          <a:effectLst/>
        </p:spPr>
        <p:txBody>
          <a:bodyPr wrap="square" rtlCol="0">
            <a:spAutoFit/>
          </a:bodyPr>
          <a:lstStyle/>
          <a:p>
            <a:r>
              <a:rPr lang="en-US" sz="3600" b="1" dirty="0" smtClean="0">
                <a:solidFill>
                  <a:srgbClr val="008A8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008A8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12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0"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04" fill="hold"/>
                                        <p:tgtEl>
                                          <p:spTgt spid="10"/>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488"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200" fill="hold"/>
                                        <p:tgtEl>
                                          <p:spTgt spid="13"/>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12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audio>
              <p:cMediaNode vol="80000">
                <p:cTn id="27" fill="hold" display="0">
                  <p:stCondLst>
                    <p:cond delay="indefinite"/>
                  </p:stCondLst>
                  <p:endCondLst>
                    <p:cond evt="onStopAudio" delay="0">
                      <p:tgtEl>
                        <p:sldTgt/>
                      </p:tgtEl>
                    </p:cond>
                  </p:endCondLst>
                </p:cTn>
                <p:tgtEl>
                  <p:spTgt spid="1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3726</TotalTime>
  <Words>998</Words>
  <Application>Microsoft Office PowerPoint</Application>
  <PresentationFormat>Custom</PresentationFormat>
  <Paragraphs>195</Paragraphs>
  <Slides>23</Slides>
  <Notes>18</Notes>
  <HiddenSlides>0</HiddenSlides>
  <MMClips>13</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Windows User</cp:lastModifiedBy>
  <cp:revision>235</cp:revision>
  <dcterms:created xsi:type="dcterms:W3CDTF">2020-12-09T02:04:09Z</dcterms:created>
  <dcterms:modified xsi:type="dcterms:W3CDTF">2024-09-18T02:36:31Z</dcterms:modified>
</cp:coreProperties>
</file>