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8"/>
  </p:notesMasterIdLst>
  <p:sldIdLst>
    <p:sldId id="379" r:id="rId2"/>
    <p:sldId id="380" r:id="rId3"/>
    <p:sldId id="381" r:id="rId4"/>
    <p:sldId id="382" r:id="rId5"/>
    <p:sldId id="383" r:id="rId6"/>
    <p:sldId id="384" r:id="rId7"/>
    <p:sldId id="385" r:id="rId8"/>
    <p:sldId id="386" r:id="rId9"/>
    <p:sldId id="387" r:id="rId10"/>
    <p:sldId id="388" r:id="rId11"/>
    <p:sldId id="368" r:id="rId12"/>
    <p:sldId id="389" r:id="rId13"/>
    <p:sldId id="370" r:id="rId14"/>
    <p:sldId id="314" r:id="rId15"/>
    <p:sldId id="330" r:id="rId16"/>
    <p:sldId id="3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801"/>
    <a:srgbClr val="F7941E"/>
    <a:srgbClr val="CBEAF0"/>
    <a:srgbClr val="FFFF00"/>
    <a:srgbClr val="048DA4"/>
    <a:srgbClr val="0FB7BD"/>
    <a:srgbClr val="FFDAAB"/>
    <a:srgbClr val="00A9A5"/>
    <a:srgbClr val="48C0B6"/>
    <a:srgbClr val="FBB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7" autoAdjust="0"/>
    <p:restoredTop sz="94649"/>
  </p:normalViewPr>
  <p:slideViewPr>
    <p:cSldViewPr snapToGrid="0" showGuides="1">
      <p:cViewPr varScale="1">
        <p:scale>
          <a:sx n="65" d="100"/>
          <a:sy n="65" d="100"/>
        </p:scale>
        <p:origin x="-111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39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382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4" y="-22536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469881" y="1002408"/>
            <a:ext cx="7924800" cy="76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7" tIns="45714" rIns="91427" bIns="45714">
            <a:spAutoFit/>
          </a:bodyPr>
          <a:lstStyle/>
          <a:p>
            <a:r>
              <a:rPr lang="en-GB" sz="4400" b="1" dirty="0" smtClean="0">
                <a:solidFill>
                  <a:srgbClr val="0000FF"/>
                </a:solidFill>
                <a:latin typeface="VNI-Ariston" pitchFamily="2" charset="0"/>
              </a:rPr>
              <a:t>Hello every one !!!</a:t>
            </a:r>
            <a:endParaRPr lang="en-US" sz="4400" b="1" dirty="0">
              <a:solidFill>
                <a:srgbClr val="0000FF"/>
              </a:solidFill>
              <a:latin typeface="VNI-Ariston" pitchFamily="2" charset="0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087809" y="251138"/>
            <a:ext cx="5839649" cy="523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7" tIns="45714" rIns="91427" bIns="45714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 VE  SECONDARY SCHOOL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7823200" y="6256959"/>
            <a:ext cx="3793067" cy="509657"/>
          </a:xfrm>
          <a:prstGeom prst="horizontalScroll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7" tIns="45714" rIns="91427" bIns="45714"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NGUYỄN THỊ THU BA</a:t>
            </a:r>
            <a:endParaRPr lang="en-GB" b="1" dirty="0">
              <a:solidFill>
                <a:srgbClr val="FF0000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52124" y="2446958"/>
            <a:ext cx="5080000" cy="3810000"/>
          </a:xfrm>
          <a:prstGeom prst="rect">
            <a:avLst/>
          </a:prstGeom>
          <a:noFill/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84124" y="3132759"/>
            <a:ext cx="1422400" cy="46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7" tIns="45714" rIns="91427" bIns="45714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love</a:t>
            </a:r>
          </a:p>
        </p:txBody>
      </p:sp>
    </p:spTree>
    <p:extLst>
      <p:ext uri="{BB962C8B-B14F-4D97-AF65-F5344CB8AC3E}">
        <p14:creationId xmlns:p14="http://schemas.microsoft.com/office/powerpoint/2010/main" val="226428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86697" y="88492"/>
            <a:ext cx="11149781" cy="4862870"/>
          </a:xfrm>
          <a:prstGeom prst="rect">
            <a:avLst/>
          </a:prstGeom>
          <a:noFill/>
          <a:ln w="38100">
            <a:solidFill>
              <a:srgbClr val="FF980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rgbClr val="C00000"/>
                </a:solidFill>
              </a:rPr>
              <a:t>A (Me</a:t>
            </a:r>
            <a:r>
              <a:rPr lang="vi-VN" sz="3200" b="1" dirty="0" smtClean="0">
                <a:solidFill>
                  <a:srgbClr val="C00000"/>
                </a:solidFill>
              </a:rPr>
              <a:t>)</a:t>
            </a:r>
            <a:endParaRPr lang="en-GB" sz="3200" b="1" dirty="0" smtClean="0">
              <a:solidFill>
                <a:srgbClr val="C00000"/>
              </a:solidFill>
            </a:endParaRPr>
          </a:p>
          <a:p>
            <a:pPr algn="ctr"/>
            <a:endParaRPr lang="vi-VN" dirty="0"/>
          </a:p>
          <a:p>
            <a:r>
              <a:rPr lang="vi-VN" sz="2400" dirty="0"/>
              <a:t>- Amount of free time per day: </a:t>
            </a:r>
            <a:r>
              <a:rPr lang="vi-VN" sz="2400" b="1" dirty="0">
                <a:solidFill>
                  <a:srgbClr val="FF0000"/>
                </a:solidFill>
              </a:rPr>
              <a:t>2 hours </a:t>
            </a:r>
          </a:p>
          <a:p>
            <a:endParaRPr lang="vi-VN" sz="2400" dirty="0">
              <a:solidFill>
                <a:srgbClr val="FF0000"/>
              </a:solidFill>
            </a:endParaRPr>
          </a:p>
          <a:p>
            <a:r>
              <a:rPr lang="vi-VN" sz="2400" dirty="0" smtClean="0"/>
              <a:t>- </a:t>
            </a:r>
            <a:r>
              <a:rPr lang="vi-VN" sz="2400" dirty="0"/>
              <a:t>Thing(s) you like doing every day: </a:t>
            </a:r>
            <a:r>
              <a:rPr lang="vi-VN" sz="2400" b="1" dirty="0" smtClean="0">
                <a:solidFill>
                  <a:srgbClr val="FF0000"/>
                </a:solidFill>
              </a:rPr>
              <a:t>reading books, listening </a:t>
            </a:r>
            <a:r>
              <a:rPr lang="vi-VN" sz="2400" b="1" dirty="0">
                <a:solidFill>
                  <a:srgbClr val="FF0000"/>
                </a:solidFill>
              </a:rPr>
              <a:t>to music, playing sports</a:t>
            </a:r>
          </a:p>
          <a:p>
            <a:endParaRPr lang="vi-VN" sz="2400" dirty="0"/>
          </a:p>
          <a:p>
            <a:r>
              <a:rPr lang="vi-VN" sz="2400" dirty="0" smtClean="0"/>
              <a:t>- </a:t>
            </a:r>
            <a:r>
              <a:rPr lang="vi-VN" sz="2400" dirty="0"/>
              <a:t>Thing(s) you don't like doing: </a:t>
            </a:r>
            <a:r>
              <a:rPr lang="vi-VN" sz="2400" b="1" dirty="0">
                <a:solidFill>
                  <a:srgbClr val="FF0000"/>
                </a:solidFill>
              </a:rPr>
              <a:t>washing the dishes, cooking</a:t>
            </a:r>
          </a:p>
          <a:p>
            <a:endParaRPr lang="vi-VN" sz="2400" dirty="0"/>
          </a:p>
          <a:p>
            <a:r>
              <a:rPr lang="vi-VN" sz="2400" dirty="0"/>
              <a:t>- Thing(s) you love doing in the summer: </a:t>
            </a:r>
            <a:r>
              <a:rPr lang="vi-VN" sz="2400" b="1" dirty="0">
                <a:solidFill>
                  <a:srgbClr val="FF0000"/>
                </a:solidFill>
              </a:rPr>
              <a:t>eating ice cream, going </a:t>
            </a:r>
            <a:r>
              <a:rPr lang="vi-VN" sz="2400" b="1" dirty="0" smtClean="0">
                <a:solidFill>
                  <a:srgbClr val="FF0000"/>
                </a:solidFill>
              </a:rPr>
              <a:t>swimming</a:t>
            </a:r>
            <a:endParaRPr lang="vi-VN" sz="2400" b="1" dirty="0">
              <a:solidFill>
                <a:srgbClr val="FF0000"/>
              </a:solidFill>
            </a:endParaRPr>
          </a:p>
          <a:p>
            <a:endParaRPr lang="vi-VN" sz="2400" dirty="0">
              <a:solidFill>
                <a:srgbClr val="FF0000"/>
              </a:solidFill>
            </a:endParaRPr>
          </a:p>
          <a:p>
            <a:r>
              <a:rPr lang="vi-VN" sz="2400" dirty="0"/>
              <a:t>- Thing(s) you love doing in the winter: </a:t>
            </a:r>
            <a:r>
              <a:rPr lang="vi-VN" sz="2400" b="1" dirty="0">
                <a:solidFill>
                  <a:srgbClr val="FF0000"/>
                </a:solidFill>
              </a:rPr>
              <a:t>lying under the warm blanket, drinking hot chocolate</a:t>
            </a:r>
          </a:p>
          <a:p>
            <a:endParaRPr lang="vi-VN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35" y="4951362"/>
            <a:ext cx="2934929" cy="16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Do You NEED To Exercise To Be Healthy? - Integrative Osteopathy | Exercise  for kids, Animated clipart, Clip art">
            <a:extLst>
              <a:ext uri="{FF2B5EF4-FFF2-40B4-BE49-F238E27FC236}">
                <a16:creationId xmlns="" xmlns:a16="http://schemas.microsoft.com/office/drawing/2014/main" id="{DE94756C-E808-48F3-9BC0-18D8091EF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699" y="5069349"/>
            <a:ext cx="3521475" cy="16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75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24556" y="568519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16380" y="70537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69165" y="60273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200" y="1535154"/>
            <a:ext cx="9942888" cy="4798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19105" y="45299"/>
            <a:ext cx="958248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 ABOUT YOUR HOBBIES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42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4968" y="1356853"/>
            <a:ext cx="11149781" cy="3908762"/>
          </a:xfrm>
          <a:prstGeom prst="rect">
            <a:avLst/>
          </a:prstGeom>
          <a:noFill/>
          <a:ln w="38100">
            <a:solidFill>
              <a:srgbClr val="FF980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C00000"/>
                </a:solidFill>
              </a:rPr>
              <a:t>B </a:t>
            </a:r>
            <a:r>
              <a:rPr lang="vi-VN" sz="3200" b="1" dirty="0" smtClean="0">
                <a:solidFill>
                  <a:srgbClr val="C00000"/>
                </a:solidFill>
              </a:rPr>
              <a:t>(M</a:t>
            </a:r>
            <a:r>
              <a:rPr lang="en-GB" sz="3200" b="1" dirty="0" smtClean="0">
                <a:solidFill>
                  <a:srgbClr val="C00000"/>
                </a:solidFill>
              </a:rPr>
              <a:t>y friend</a:t>
            </a:r>
            <a:r>
              <a:rPr lang="vi-VN" sz="3200" b="1" dirty="0" smtClean="0">
                <a:solidFill>
                  <a:srgbClr val="C00000"/>
                </a:solidFill>
              </a:rPr>
              <a:t>)</a:t>
            </a:r>
            <a:endParaRPr lang="en-GB" sz="3200" b="1" dirty="0" smtClean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 smtClean="0"/>
              <a:t>- </a:t>
            </a:r>
            <a:r>
              <a:rPr lang="vi-VN" sz="2400" dirty="0" smtClean="0"/>
              <a:t>Amount </a:t>
            </a:r>
            <a:r>
              <a:rPr lang="vi-VN" sz="2400" dirty="0"/>
              <a:t>of free time per day: </a:t>
            </a:r>
            <a:r>
              <a:rPr lang="vi-VN" sz="2400" b="1" dirty="0">
                <a:solidFill>
                  <a:srgbClr val="FF0000"/>
                </a:solidFill>
              </a:rPr>
              <a:t>3 hours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 smtClean="0"/>
              <a:t>- </a:t>
            </a:r>
            <a:r>
              <a:rPr lang="vi-VN" sz="2400" dirty="0"/>
              <a:t>Thing(s) he/she likes doing every day: </a:t>
            </a:r>
            <a:r>
              <a:rPr lang="vi-VN" sz="2400" b="1" dirty="0">
                <a:solidFill>
                  <a:srgbClr val="FF0000"/>
                </a:solidFill>
              </a:rPr>
              <a:t> listening to music</a:t>
            </a:r>
            <a:r>
              <a:rPr lang="vi-VN" sz="2400" b="1" dirty="0" smtClean="0">
                <a:solidFill>
                  <a:srgbClr val="FF0000"/>
                </a:solidFill>
              </a:rPr>
              <a:t>, </a:t>
            </a:r>
            <a:r>
              <a:rPr lang="vi-VN" sz="2400" b="1" dirty="0">
                <a:solidFill>
                  <a:srgbClr val="FF0000"/>
                </a:solidFill>
              </a:rPr>
              <a:t>arranging flowers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vi-VN" sz="2400" dirty="0" smtClean="0"/>
              <a:t>- </a:t>
            </a:r>
            <a:r>
              <a:rPr lang="vi-VN" sz="2400" dirty="0"/>
              <a:t>Thing(s) he/she doesn't like doing: </a:t>
            </a:r>
            <a:r>
              <a:rPr lang="vi-VN" sz="2400" b="1" dirty="0">
                <a:solidFill>
                  <a:srgbClr val="FF0000"/>
                </a:solidFill>
              </a:rPr>
              <a:t>doing homework, </a:t>
            </a:r>
            <a:r>
              <a:rPr lang="en-GB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clearning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the house</a:t>
            </a: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2400" dirty="0" smtClean="0"/>
              <a:t>- </a:t>
            </a:r>
            <a:r>
              <a:rPr lang="vi-VN" sz="2400" dirty="0"/>
              <a:t>Thing(s) he/she loves doing in the summer: </a:t>
            </a:r>
            <a:r>
              <a:rPr lang="vi-VN" sz="2400" b="1" dirty="0">
                <a:solidFill>
                  <a:srgbClr val="FF0000"/>
                </a:solidFill>
              </a:rPr>
              <a:t>making cold drink, going to the beach</a:t>
            </a:r>
            <a:endParaRPr lang="vi-VN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- Thing(s) he/she loves doing in the winter: </a:t>
            </a:r>
            <a:r>
              <a:rPr lang="en-GB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making a snowman, </a:t>
            </a:r>
            <a:r>
              <a:rPr lang="en-GB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cooking</a:t>
            </a:r>
            <a: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4556" y="187233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Now interview your friend, using the questions in Task 3. Write his / her answers in column B.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9166" y="351428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51" y="24878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084689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95242" y="799848"/>
            <a:ext cx="1100647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Compare your answers with your friend’s. Then present them to the class.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39852" y="72187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2637" y="61923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11103" y="16493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D3ABDAD-D05E-49BB-95FA-53151C9EBE14}"/>
              </a:ext>
            </a:extLst>
          </p:cNvPr>
          <p:cNvSpPr txBox="1"/>
          <p:nvPr/>
        </p:nvSpPr>
        <p:spPr>
          <a:xfrm>
            <a:off x="5396116" y="1850949"/>
            <a:ext cx="6096000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>
                <a:solidFill>
                  <a:srgbClr val="4494D0"/>
                </a:solidFill>
                <a:effectLst/>
                <a:latin typeface="ChronicaPro-Medium"/>
              </a:rPr>
              <a:t>Example</a:t>
            </a:r>
            <a: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  <a:t>:</a:t>
            </a:r>
            <a:br>
              <a:rPr lang="en-US" sz="2400" b="0" i="0" dirty="0">
                <a:solidFill>
                  <a:srgbClr val="4494D0"/>
                </a:solidFill>
                <a:effectLst/>
                <a:latin typeface="ChronicaPro-Medium"/>
              </a:rPr>
            </a:b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have only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one hour of free time a day, but my friend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has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about 3 hours.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I like listening to music every day, and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likes it 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, too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 like </a:t>
            </a:r>
            <a:r>
              <a:rPr lang="en-US" sz="2400" dirty="0" smtClean="0">
                <a:solidFill>
                  <a:srgbClr val="242021"/>
                </a:solidFill>
                <a:latin typeface="ChronicaPro-Book"/>
              </a:rPr>
              <a:t>read</a:t>
            </a:r>
            <a:r>
              <a:rPr lang="en-US" sz="2400" b="0" i="0" dirty="0" smtClean="0">
                <a:solidFill>
                  <a:srgbClr val="242021"/>
                </a:solidFill>
                <a:effectLst/>
                <a:latin typeface="ChronicaPro-Book"/>
              </a:rPr>
              <a:t>ing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, but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L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an does.</a:t>
            </a:r>
            <a:r>
              <a:rPr lang="en-US" sz="2400" dirty="0"/>
              <a:t> </a:t>
            </a:r>
            <a:r>
              <a:rPr lang="en-GB" sz="2400" dirty="0"/>
              <a:t>In the winter, I like lying in the warm blanket but </a:t>
            </a:r>
            <a:r>
              <a:rPr lang="en-GB" sz="2400"/>
              <a:t>Ly </a:t>
            </a:r>
            <a:r>
              <a:rPr lang="en-GB" sz="2400" smtClean="0"/>
              <a:t>likes </a:t>
            </a:r>
            <a:r>
              <a:rPr lang="en-GB" sz="2400" dirty="0"/>
              <a:t>cooking.</a:t>
            </a:r>
          </a:p>
          <a:p>
            <a:endParaRPr lang="en-US" sz="2400" dirty="0"/>
          </a:p>
        </p:txBody>
      </p:sp>
      <p:pic>
        <p:nvPicPr>
          <p:cNvPr id="11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xmlns="" id="{116B1B74-EF9B-4D16-BB63-4BDFF02D4D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37" y="1680786"/>
            <a:ext cx="4132696" cy="369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12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17757" y="726666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44011" y="68572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6796" y="58308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188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CONSOLIDATION</a:t>
            </a:r>
            <a:endParaRPr lang="en-US" sz="32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43B4EE5-D525-4443-B04E-58910A374BDA}"/>
              </a:ext>
            </a:extLst>
          </p:cNvPr>
          <p:cNvSpPr txBox="1"/>
          <p:nvPr/>
        </p:nvSpPr>
        <p:spPr>
          <a:xfrm>
            <a:off x="3586167" y="1613521"/>
            <a:ext cx="885859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alibri (Body)"/>
              </a:rPr>
              <a:t>In this lesson, we have learn to: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 smtClean="0">
                <a:latin typeface="Calibri (Body)"/>
              </a:rPr>
              <a:t>Hobbies</a:t>
            </a:r>
            <a:endParaRPr lang="en-US" sz="2800" i="1" dirty="0">
              <a:latin typeface="Calibri (Body)"/>
            </a:endParaRP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sz="2800" dirty="0">
                <a:latin typeface="Calibri (Body)"/>
              </a:rPr>
              <a:t>describe and give opinions about </a:t>
            </a:r>
            <a:r>
              <a:rPr lang="en-US" sz="2800" dirty="0" smtClean="0">
                <a:latin typeface="Calibri (Body)"/>
              </a:rPr>
              <a:t>hobbies</a:t>
            </a:r>
            <a:endParaRPr lang="en-US" sz="2800" dirty="0">
              <a:latin typeface="Calibri (Body)"/>
            </a:endParaRPr>
          </a:p>
        </p:txBody>
      </p:sp>
      <p:pic>
        <p:nvPicPr>
          <p:cNvPr id="5" name="Graphic 4" descr="Presentation with checklist with solid fill">
            <a:extLst>
              <a:ext uri="{FF2B5EF4-FFF2-40B4-BE49-F238E27FC236}">
                <a16:creationId xmlns:a16="http://schemas.microsoft.com/office/drawing/2014/main" xmlns="" id="{2646EDC4-49B4-46DA-9BC2-C7511D64D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23899" y="1613521"/>
            <a:ext cx="2610843" cy="26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078803" y="365836"/>
            <a:ext cx="287376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05057" y="32489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7842" y="2222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56360" y="1543443"/>
            <a:ext cx="8963958" cy="2543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use the lexical items related to the topic </a:t>
            </a:r>
            <a:r>
              <a:rPr lang="en-US" sz="2800" i="1" dirty="0">
                <a:latin typeface="Calibri (Body)"/>
              </a:rPr>
              <a:t>Hobbies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talk about likes and dislikes</a:t>
            </a:r>
          </a:p>
          <a:p>
            <a:pPr marL="457200" marR="0" indent="-45720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latin typeface="Calibri (Body)"/>
              </a:rPr>
              <a:t>ask and answer about hobbies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50D142E-774F-465F-B79B-16776D8315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1610" y="2420910"/>
            <a:ext cx="4478162" cy="312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op 123+] Hình nền Powerpoint “ĐẸP NHỨC NÁCH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6"/>
            <a:ext cx="12192000" cy="68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ết quả hình ảnh cho The E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735" y="278311"/>
            <a:ext cx="4224003" cy="2118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Kết quả hình ảnh cho Chữ Thank you động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362200"/>
            <a:ext cx="7823473" cy="3407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1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2333841" y="1473677"/>
            <a:ext cx="6051652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052" y="1107370"/>
            <a:ext cx="1344559" cy="12776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6611" y="1560889"/>
            <a:ext cx="54758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.VnBodoni" pitchFamily="34" charset="0"/>
              </a:rPr>
              <a:t>LESSON 4: COMMUNICATION</a:t>
            </a:r>
          </a:p>
        </p:txBody>
      </p:sp>
      <p:pic>
        <p:nvPicPr>
          <p:cNvPr id="8" name="Picture 2" descr="Regular Activity Illustrations Images &amp; Vectors - Royalty Free">
            <a:extLst>
              <a:ext uri="{FF2B5EF4-FFF2-40B4-BE49-F238E27FC236}">
                <a16:creationId xmlns:a16="http://schemas.microsoft.com/office/drawing/2014/main" xmlns="" id="{B5ACF7C1-C5BD-4EDF-8D4C-B4212FFA2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611" y="2385064"/>
            <a:ext cx="5838825" cy="385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712122" y="445857"/>
            <a:ext cx="21373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  <a:latin typeface="Montserrat Black" pitchFamily="2" charset="0"/>
              </a:rPr>
              <a:t>Unit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93992" y="362496"/>
            <a:ext cx="4958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70C0"/>
                </a:solidFill>
                <a:latin typeface=".VnBlackH" pitchFamily="34" charset="0"/>
              </a:rPr>
              <a:t>HOBBIES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46333" y="349425"/>
            <a:ext cx="817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Myriad Pro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5715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29978" y="323165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WARM-UP</a:t>
            </a:r>
            <a:endParaRPr lang="en-US" sz="36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0821A3-BD4A-4D22-A164-BC3CD54DC5F5}"/>
              </a:ext>
            </a:extLst>
          </p:cNvPr>
          <p:cNvSpPr txBox="1"/>
          <p:nvPr/>
        </p:nvSpPr>
        <p:spPr>
          <a:xfrm>
            <a:off x="650422" y="964288"/>
            <a:ext cx="10927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0D8940-356E-4EE0-AB71-AFC17A7808FA}"/>
              </a:ext>
            </a:extLst>
          </p:cNvPr>
          <p:cNvSpPr txBox="1"/>
          <p:nvPr/>
        </p:nvSpPr>
        <p:spPr>
          <a:xfrm>
            <a:off x="2748115" y="2095147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BD6C0F9-1D9F-451B-876E-83E9F30ED423}"/>
              </a:ext>
            </a:extLst>
          </p:cNvPr>
          <p:cNvSpPr txBox="1"/>
          <p:nvPr/>
        </p:nvSpPr>
        <p:spPr>
          <a:xfrm>
            <a:off x="815901" y="2679922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DF58409-DF2B-4FDE-B3F3-1AB624F03C06}"/>
              </a:ext>
            </a:extLst>
          </p:cNvPr>
          <p:cNvSpPr txBox="1"/>
          <p:nvPr/>
        </p:nvSpPr>
        <p:spPr>
          <a:xfrm>
            <a:off x="4778301" y="4237043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7852BD5-36FA-4B08-A9B0-11AF050B454D}"/>
              </a:ext>
            </a:extLst>
          </p:cNvPr>
          <p:cNvSpPr txBox="1"/>
          <p:nvPr/>
        </p:nvSpPr>
        <p:spPr>
          <a:xfrm>
            <a:off x="1692201" y="3899586"/>
            <a:ext cx="17292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8FE758C-E6AB-4902-8096-74C213DC5B46}"/>
              </a:ext>
            </a:extLst>
          </p:cNvPr>
          <p:cNvSpPr txBox="1"/>
          <p:nvPr/>
        </p:nvSpPr>
        <p:spPr>
          <a:xfrm>
            <a:off x="2622930" y="4879300"/>
            <a:ext cx="1729205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07034D9-9B1C-44E6-836C-0E69205EEDCF}"/>
              </a:ext>
            </a:extLst>
          </p:cNvPr>
          <p:cNvSpPr txBox="1"/>
          <p:nvPr/>
        </p:nvSpPr>
        <p:spPr>
          <a:xfrm>
            <a:off x="3369058" y="3074861"/>
            <a:ext cx="157790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  <p:sp>
        <p:nvSpPr>
          <p:cNvPr id="13" name="Arrow: Down 17">
            <a:extLst>
              <a:ext uri="{FF2B5EF4-FFF2-40B4-BE49-F238E27FC236}">
                <a16:creationId xmlns:a16="http://schemas.microsoft.com/office/drawing/2014/main" xmlns="" id="{DB17022C-979C-456C-8D69-11C011BBFF3E}"/>
              </a:ext>
            </a:extLst>
          </p:cNvPr>
          <p:cNvSpPr/>
          <p:nvPr/>
        </p:nvSpPr>
        <p:spPr>
          <a:xfrm>
            <a:off x="7011174" y="1565875"/>
            <a:ext cx="1646130" cy="4667422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85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0669" y="422168"/>
            <a:ext cx="3059800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48DA4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C0821A3-BD4A-4D22-A164-BC3CD54DC5F5}"/>
              </a:ext>
            </a:extLst>
          </p:cNvPr>
          <p:cNvSpPr txBox="1"/>
          <p:nvPr/>
        </p:nvSpPr>
        <p:spPr>
          <a:xfrm>
            <a:off x="527956" y="1117536"/>
            <a:ext cx="114329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/>
              <a:t>Arrange the following verbs of liking in descending order of preference.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A0D8940-356E-4EE0-AB71-AFC17A7808FA}"/>
              </a:ext>
            </a:extLst>
          </p:cNvPr>
          <p:cNvSpPr txBox="1"/>
          <p:nvPr/>
        </p:nvSpPr>
        <p:spPr>
          <a:xfrm>
            <a:off x="3901739" y="3294892"/>
            <a:ext cx="14806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like</a:t>
            </a:r>
          </a:p>
        </p:txBody>
      </p:sp>
      <p:sp>
        <p:nvSpPr>
          <p:cNvPr id="8" name="Arrow: Down 3">
            <a:extLst>
              <a:ext uri="{FF2B5EF4-FFF2-40B4-BE49-F238E27FC236}">
                <a16:creationId xmlns:a16="http://schemas.microsoft.com/office/drawing/2014/main" xmlns="" id="{340077D3-000A-4105-87D1-E496135C94D0}"/>
              </a:ext>
            </a:extLst>
          </p:cNvPr>
          <p:cNvSpPr/>
          <p:nvPr/>
        </p:nvSpPr>
        <p:spPr>
          <a:xfrm>
            <a:off x="6198625" y="1668813"/>
            <a:ext cx="1544278" cy="4667422"/>
          </a:xfrm>
          <a:prstGeom prst="downArrow">
            <a:avLst/>
          </a:prstGeom>
          <a:solidFill>
            <a:srgbClr val="FFFF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BD6C0F9-1D9F-451B-876E-83E9F30ED423}"/>
              </a:ext>
            </a:extLst>
          </p:cNvPr>
          <p:cNvSpPr txBox="1"/>
          <p:nvPr/>
        </p:nvSpPr>
        <p:spPr>
          <a:xfrm>
            <a:off x="3901739" y="1668813"/>
            <a:ext cx="148063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DF58409-DF2B-4FDE-B3F3-1AB624F03C06}"/>
              </a:ext>
            </a:extLst>
          </p:cNvPr>
          <p:cNvSpPr txBox="1"/>
          <p:nvPr/>
        </p:nvSpPr>
        <p:spPr>
          <a:xfrm>
            <a:off x="3901739" y="2476036"/>
            <a:ext cx="1480631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852BD5-36FA-4B08-A9B0-11AF050B454D}"/>
              </a:ext>
            </a:extLst>
          </p:cNvPr>
          <p:cNvSpPr txBox="1"/>
          <p:nvPr/>
        </p:nvSpPr>
        <p:spPr>
          <a:xfrm>
            <a:off x="3901740" y="4113748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dislike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8FE758C-E6AB-4902-8096-74C213DC5B46}"/>
              </a:ext>
            </a:extLst>
          </p:cNvPr>
          <p:cNvSpPr txBox="1"/>
          <p:nvPr/>
        </p:nvSpPr>
        <p:spPr>
          <a:xfrm>
            <a:off x="3901740" y="5751460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detest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407034D9-9B1C-44E6-836C-0E69205EEDCF}"/>
              </a:ext>
            </a:extLst>
          </p:cNvPr>
          <p:cNvSpPr txBox="1"/>
          <p:nvPr/>
        </p:nvSpPr>
        <p:spPr>
          <a:xfrm>
            <a:off x="3901739" y="4932604"/>
            <a:ext cx="1480632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hate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02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.VnArial Narrow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xmlns="" id="{11AF987F-54E6-447D-98E4-CC35CE8A0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1042" y="2512737"/>
            <a:ext cx="7467600" cy="1015663"/>
          </a:xfrm>
          <a:prstGeom prst="rect">
            <a:avLst/>
          </a:prstGeom>
          <a:noFill/>
          <a:ln w="9525">
            <a:solidFill>
              <a:srgbClr val="048DA4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000" dirty="0"/>
              <a:t>We often use  the </a:t>
            </a:r>
            <a:r>
              <a:rPr lang="en-US" sz="3000" i="1" dirty="0" smtClean="0"/>
              <a:t>–</a:t>
            </a:r>
            <a:r>
              <a:rPr lang="en-US" sz="3000" i="1" dirty="0" err="1" smtClean="0"/>
              <a:t>ing</a:t>
            </a:r>
            <a:r>
              <a:rPr lang="en-US" sz="3000" i="1" dirty="0" smtClean="0"/>
              <a:t> </a:t>
            </a:r>
            <a:r>
              <a:rPr lang="en-US" sz="3000" dirty="0"/>
              <a:t>form after verbs of liking and </a:t>
            </a:r>
            <a:r>
              <a:rPr lang="en-US" sz="3000" dirty="0" smtClean="0"/>
              <a:t>disliking</a:t>
            </a:r>
            <a:r>
              <a:rPr lang="en-US" sz="3000" dirty="0"/>
              <a:t>. 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xmlns="" id="{5863CA69-26AE-46D2-9433-8FBDA0D6B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8241" y="4172885"/>
            <a:ext cx="8147139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1" i="1" dirty="0"/>
              <a:t> </a:t>
            </a:r>
            <a:r>
              <a:rPr lang="en-US" sz="2800" b="1" i="1" dirty="0">
                <a:solidFill>
                  <a:srgbClr val="C00000"/>
                </a:solidFill>
              </a:rPr>
              <a:t>Example:   </a:t>
            </a:r>
            <a:r>
              <a:rPr lang="en-US" sz="2800" i="1" dirty="0"/>
              <a:t>I </a:t>
            </a:r>
            <a:r>
              <a:rPr lang="en-US" sz="2800" b="1" i="1" dirty="0"/>
              <a:t>like</a:t>
            </a:r>
            <a:r>
              <a:rPr lang="en-US" sz="2800" i="1" dirty="0"/>
              <a:t> </a:t>
            </a:r>
            <a:r>
              <a:rPr lang="en-US" sz="2800" b="1" i="1" dirty="0"/>
              <a:t>going</a:t>
            </a:r>
            <a:r>
              <a:rPr lang="en-US" sz="2800" i="1" dirty="0"/>
              <a:t> to the cinema.</a:t>
            </a:r>
          </a:p>
          <a:p>
            <a:pPr>
              <a:spcBef>
                <a:spcPct val="50000"/>
              </a:spcBef>
            </a:pPr>
            <a:r>
              <a:rPr lang="en-US" sz="2800" i="1" dirty="0"/>
              <a:t>                        She </a:t>
            </a:r>
            <a:r>
              <a:rPr lang="en-US" sz="2800" b="1" i="1" dirty="0"/>
              <a:t>hates</a:t>
            </a:r>
            <a:r>
              <a:rPr lang="en-US" sz="2800" i="1" dirty="0"/>
              <a:t> </a:t>
            </a:r>
            <a:r>
              <a:rPr lang="en-US" sz="2800" b="1" i="1" dirty="0"/>
              <a:t>cleaning</a:t>
            </a:r>
            <a:r>
              <a:rPr lang="en-US" sz="2800" i="1" dirty="0"/>
              <a:t> the floors.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9680A05-717B-46A5-AB41-C8874942EEE8}"/>
              </a:ext>
            </a:extLst>
          </p:cNvPr>
          <p:cNvSpPr txBox="1"/>
          <p:nvPr/>
        </p:nvSpPr>
        <p:spPr>
          <a:xfrm>
            <a:off x="925761" y="1449837"/>
            <a:ext cx="6041571" cy="646331"/>
          </a:xfrm>
          <a:prstGeom prst="rect">
            <a:avLst/>
          </a:prstGeom>
          <a:solidFill>
            <a:srgbClr val="048DA4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VERBS OF </a:t>
            </a:r>
            <a:r>
              <a:rPr lang="en-US" sz="3600" b="1" dirty="0" smtClean="0">
                <a:solidFill>
                  <a:srgbClr val="FFFF00"/>
                </a:solidFill>
              </a:rPr>
              <a:t>LIKING + </a:t>
            </a:r>
            <a:r>
              <a:rPr lang="en-US" sz="3600" b="1" dirty="0">
                <a:solidFill>
                  <a:srgbClr val="FFFF00"/>
                </a:solidFill>
              </a:rPr>
              <a:t>V-ING</a:t>
            </a: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305618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 the dialogue below. Pay attention to the questions and answers.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pic>
        <p:nvPicPr>
          <p:cNvPr id="8" name="Picture 2" descr="Tiếng Anh 6 Tập 1 - Global Success - UNIT 3 MY FRIENDS - A CLOSER LOOK 2 -  3 Work in pairs. Look at the pictures. Ask and answer. | Sách Mềm">
            <a:extLst>
              <a:ext uri="{FF2B5EF4-FFF2-40B4-BE49-F238E27FC236}">
                <a16:creationId xmlns:a16="http://schemas.microsoft.com/office/drawing/2014/main" xmlns="" id="{DFBD1DC8-9C18-4851-A05F-5D4295046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77" y="2448231"/>
            <a:ext cx="3560200" cy="335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636A206-8EBA-4419-866F-158CD68EDDEA}"/>
              </a:ext>
            </a:extLst>
          </p:cNvPr>
          <p:cNvSpPr txBox="1"/>
          <p:nvPr/>
        </p:nvSpPr>
        <p:spPr>
          <a:xfrm>
            <a:off x="3946423" y="2137913"/>
            <a:ext cx="776114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D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 you like reading books?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Y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es, very much, especially books about science.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Mi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What about painting? Do you like it?</a:t>
            </a:r>
            <a:b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400" b="1" i="1" dirty="0">
                <a:solidFill>
                  <a:srgbClr val="242021"/>
                </a:solidFill>
                <a:effectLst/>
                <a:latin typeface="ChronicaProMediumIt"/>
              </a:rPr>
              <a:t>Ann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MediumIt"/>
              </a:rPr>
              <a:t>: N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o,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 don’t. </a:t>
            </a:r>
            <a:r>
              <a:rPr lang="en-US" sz="24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400" b="0" i="0" dirty="0">
                <a:solidFill>
                  <a:srgbClr val="242021"/>
                </a:solidFill>
                <a:effectLst/>
                <a:latin typeface="ChronicaPro-Book"/>
              </a:rPr>
              <a:t>’m not interested in art.</a:t>
            </a:r>
            <a:r>
              <a:rPr lang="en-US" sz="2400" dirty="0"/>
              <a:t> </a:t>
            </a:r>
          </a:p>
        </p:txBody>
      </p:sp>
      <p:pic>
        <p:nvPicPr>
          <p:cNvPr id="10" name="0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06200" y="1721116"/>
            <a:ext cx="609600" cy="6096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.Vn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5418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2458" y="1254947"/>
            <a:ext cx="10609690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Ask and answer questions about what you like and don’t like doing.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8" name="Picture 2" descr="NSSC Social Web">
            <a:extLst>
              <a:ext uri="{FF2B5EF4-FFF2-40B4-BE49-F238E27FC236}">
                <a16:creationId xmlns:a16="http://schemas.microsoft.com/office/drawing/2014/main" xmlns="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2543" y="2085945"/>
            <a:ext cx="6061586" cy="360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26511" y="387370"/>
            <a:ext cx="427666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EVERYDAY ENGLISH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.VnArial Narrow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BEAF0">
            <a:alpha val="4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84206" y="3818639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000" b="1" dirty="0">
                <a:solidFill>
                  <a:srgbClr val="00B050"/>
                </a:solidFill>
              </a:rPr>
              <a:t>Nam</a:t>
            </a:r>
            <a:r>
              <a:rPr lang="vi-VN" sz="2000" b="1" dirty="0">
                <a:solidFill>
                  <a:srgbClr val="002060"/>
                </a:solidFill>
              </a:rPr>
              <a:t>: </a:t>
            </a:r>
            <a:r>
              <a:rPr lang="vi-VN" sz="2000" b="1" dirty="0"/>
              <a:t>Do you like playing soccer?</a:t>
            </a:r>
          </a:p>
          <a:p>
            <a:endParaRPr lang="vi-VN" sz="2000" b="1" dirty="0"/>
          </a:p>
          <a:p>
            <a:r>
              <a:rPr lang="vi-VN" sz="2000" b="1" dirty="0" smtClean="0">
                <a:solidFill>
                  <a:srgbClr val="FF0000"/>
                </a:solidFill>
              </a:rPr>
              <a:t>Hai</a:t>
            </a:r>
            <a:r>
              <a:rPr lang="vi-VN" sz="2000" b="1" dirty="0"/>
              <a:t>: Yes, I love it. I love playing football with my friends every Sunday.</a:t>
            </a:r>
          </a:p>
          <a:p>
            <a:endParaRPr lang="vi-VN" sz="2000" b="1" dirty="0"/>
          </a:p>
          <a:p>
            <a:r>
              <a:rPr lang="vi-VN" sz="2000" b="1" dirty="0" smtClean="0">
                <a:solidFill>
                  <a:srgbClr val="00B050"/>
                </a:solidFill>
              </a:rPr>
              <a:t>Nam</a:t>
            </a:r>
            <a:r>
              <a:rPr lang="vi-VN" sz="2000" b="1" dirty="0"/>
              <a:t>: What about playing guitar? Do you like it?</a:t>
            </a:r>
          </a:p>
          <a:p>
            <a:r>
              <a:rPr lang="en-US" sz="2000" b="1" dirty="0" err="1" smtClean="0">
                <a:solidFill>
                  <a:srgbClr val="FF0000"/>
                </a:solidFill>
              </a:rPr>
              <a:t>Hai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No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, I don't</a:t>
            </a:r>
            <a:endParaRPr lang="vi-VN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vi-VN" sz="2000" b="1" dirty="0"/>
          </a:p>
        </p:txBody>
      </p:sp>
      <p:pic>
        <p:nvPicPr>
          <p:cNvPr id="6" name="Picture 2" descr="NSSC Social Web">
            <a:extLst>
              <a:ext uri="{FF2B5EF4-FFF2-40B4-BE49-F238E27FC236}">
                <a16:creationId xmlns:a16="http://schemas.microsoft.com/office/drawing/2014/main" xmlns="" id="{67ED40B2-2839-4106-A5BC-A1FD3F389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02" y="589759"/>
            <a:ext cx="3598607" cy="2649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455606" y="3467101"/>
            <a:ext cx="6324600" cy="2874706"/>
          </a:xfrm>
          <a:prstGeom prst="roundRect">
            <a:avLst/>
          </a:prstGeom>
          <a:noFill/>
          <a:ln w="38100">
            <a:solidFill>
              <a:srgbClr val="FF98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2" descr="Hobbies For Children - Littlepanda">
            <a:extLst>
              <a:ext uri="{FF2B5EF4-FFF2-40B4-BE49-F238E27FC236}">
                <a16:creationId xmlns="" xmlns:a16="http://schemas.microsoft.com/office/drawing/2014/main" id="{0B3DA249-5998-4209-A2B0-3B7E816BC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6581" y="330252"/>
            <a:ext cx="3347882" cy="338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Blog - Hobee.in">
            <a:extLst>
              <a:ext uri="{FF2B5EF4-FFF2-40B4-BE49-F238E27FC236}">
                <a16:creationId xmlns="" xmlns:a16="http://schemas.microsoft.com/office/drawing/2014/main" id="{49A1F73E-A741-4320-81E3-DE6CD6A2C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33" y="541513"/>
            <a:ext cx="4002133" cy="2745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984522" y="3518402"/>
            <a:ext cx="6096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i="1" dirty="0" err="1">
                <a:latin typeface=".VnArial Narrow" pitchFamily="34" charset="0"/>
              </a:rPr>
              <a:t>Linh</a:t>
            </a:r>
            <a:r>
              <a:rPr lang="en-GB" sz="2000" b="1" i="1" dirty="0">
                <a:latin typeface=".VnArial Narrow" pitchFamily="34" charset="0"/>
              </a:rPr>
              <a:t>:</a:t>
            </a:r>
            <a:r>
              <a:rPr lang="en-GB" sz="2000" b="1" dirty="0">
                <a:latin typeface=".VnArial Narrow" pitchFamily="34" charset="0"/>
              </a:rPr>
              <a:t> </a:t>
            </a:r>
            <a:r>
              <a:rPr lang="en-GB" sz="2000" dirty="0">
                <a:latin typeface=".VnArial Narrow" pitchFamily="34" charset="0"/>
              </a:rPr>
              <a:t>Do you like watching movies</a:t>
            </a:r>
            <a:r>
              <a:rPr lang="en-GB" sz="2000" dirty="0" smtClean="0">
                <a:latin typeface=".VnArial Narrow" pitchFamily="34" charset="0"/>
              </a:rPr>
              <a:t>?</a:t>
            </a:r>
            <a:endParaRPr lang="en-GB" sz="2000" dirty="0">
              <a:latin typeface=".Vn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i="1" dirty="0">
                <a:solidFill>
                  <a:srgbClr val="FF0000"/>
                </a:solidFill>
                <a:latin typeface=".VnArial Narrow" pitchFamily="34" charset="0"/>
              </a:rPr>
              <a:t>Dung:</a:t>
            </a:r>
            <a:r>
              <a:rPr lang="en-GB" sz="2000" b="1" dirty="0">
                <a:solidFill>
                  <a:srgbClr val="FF0000"/>
                </a:solidFill>
                <a:latin typeface=".VnArial Narrow" pitchFamily="34" charset="0"/>
              </a:rPr>
              <a:t> </a:t>
            </a:r>
            <a:r>
              <a:rPr lang="en-GB" sz="2000" dirty="0">
                <a:latin typeface=".VnArial Narrow" pitchFamily="34" charset="0"/>
              </a:rPr>
              <a:t>Yes, I do. I enjoy going to the movie </a:t>
            </a:r>
            <a:r>
              <a:rPr lang="en-GB" sz="2000" dirty="0" err="1">
                <a:latin typeface=".VnArial Narrow" pitchFamily="34" charset="0"/>
              </a:rPr>
              <a:t>theater</a:t>
            </a:r>
            <a:r>
              <a:rPr lang="en-GB" sz="2000" dirty="0">
                <a:latin typeface=".VnArial Narrow" pitchFamily="34" charset="0"/>
              </a:rPr>
              <a:t> with my friends at weekends</a:t>
            </a:r>
            <a:r>
              <a:rPr lang="en-GB" sz="2000" dirty="0" smtClean="0">
                <a:latin typeface=".VnArial Narrow" pitchFamily="34" charset="0"/>
              </a:rPr>
              <a:t>.</a:t>
            </a:r>
            <a:endParaRPr lang="en-GB" sz="2000" dirty="0">
              <a:latin typeface=".Vn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.VnArial Narrow" pitchFamily="34" charset="0"/>
              </a:rPr>
              <a:t>How about you? What do you do in your free time</a:t>
            </a:r>
            <a:r>
              <a:rPr lang="en-GB" sz="2000" dirty="0" smtClean="0">
                <a:latin typeface=".VnArial Narrow" pitchFamily="34" charset="0"/>
              </a:rPr>
              <a:t>?</a:t>
            </a:r>
            <a:endParaRPr lang="en-GB" sz="2000" dirty="0">
              <a:latin typeface=".VnArial Narrow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i="1" dirty="0" err="1">
                <a:latin typeface=".VnArial Narrow" pitchFamily="34" charset="0"/>
              </a:rPr>
              <a:t>Linh</a:t>
            </a:r>
            <a:r>
              <a:rPr lang="en-GB" sz="2000" b="1" i="1" dirty="0">
                <a:latin typeface=".VnArial Narrow" pitchFamily="34" charset="0"/>
              </a:rPr>
              <a:t>: </a:t>
            </a:r>
            <a:r>
              <a:rPr lang="en-GB" sz="2000" dirty="0">
                <a:latin typeface=".VnArial Narrow" pitchFamily="34" charset="0"/>
              </a:rPr>
              <a:t>I don’t like watching movies, but I love going outside with my friends.</a:t>
            </a:r>
            <a:endParaRPr lang="en-US" sz="2000" dirty="0">
              <a:latin typeface=".Vn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9" grpId="0" animBg="1"/>
      <p:bldP spid="9" grpId="1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2278" y="972284"/>
            <a:ext cx="971649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Answer the questions. Fill in column A with your answers.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936887" y="938430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9672" y="83579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1571" y="213079"/>
            <a:ext cx="572200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.VnArial Narrow" pitchFamily="34" charset="0"/>
                <a:cs typeface="Arial" panose="020B0604020202020204" pitchFamily="34" charset="0"/>
              </a:rPr>
              <a:t>ALL ABOUT YOUR HOBBIES</a:t>
            </a:r>
            <a:endParaRPr lang="en-US" sz="36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.VnArial Narrow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F5B20F5-C434-4CCC-9CA6-F0638D085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40" y="1691160"/>
            <a:ext cx="10005835" cy="4843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3164</TotalTime>
  <Words>476</Words>
  <Application>Microsoft Office PowerPoint</Application>
  <PresentationFormat>Custom</PresentationFormat>
  <Paragraphs>90</Paragraphs>
  <Slides>16</Slides>
  <Notes>4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Oriel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THU BA</cp:lastModifiedBy>
  <cp:revision>233</cp:revision>
  <dcterms:created xsi:type="dcterms:W3CDTF">2020-12-09T02:04:09Z</dcterms:created>
  <dcterms:modified xsi:type="dcterms:W3CDTF">2022-08-02T10:55:22Z</dcterms:modified>
</cp:coreProperties>
</file>