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0" r:id="rId2"/>
    <p:sldId id="352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60" r:id="rId11"/>
    <p:sldId id="359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CC6600"/>
    <a:srgbClr val="048DA4"/>
    <a:srgbClr val="00A9A5"/>
    <a:srgbClr val="F7941E"/>
    <a:srgbClr val="FF9801"/>
    <a:srgbClr val="FFDAAB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82" d="100"/>
          <a:sy n="82" d="100"/>
        </p:scale>
        <p:origin x="-91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5713" y="392331"/>
            <a:ext cx="3673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20321" y="3515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106" y="24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6" y="207665"/>
            <a:ext cx="29788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1" y="1143361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0" y="0"/>
            <a:ext cx="2472813" cy="2227006"/>
          </a:xfrm>
          <a:prstGeom prst="flowChartMagneticTap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973" y="851893"/>
            <a:ext cx="200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.VnBodoni" pitchFamily="34" charset="0"/>
              </a:rPr>
              <a:t>Example:</a:t>
            </a:r>
            <a:endParaRPr lang="en-US" sz="2800" b="1" dirty="0">
              <a:solidFill>
                <a:srgbClr val="002060"/>
              </a:solidFill>
              <a:latin typeface=".VnBodoni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>
            <a:off x="3165987" y="1337016"/>
            <a:ext cx="1257889" cy="830997"/>
          </a:xfrm>
          <a:prstGeom prst="flowChartDelay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863" y="1381261"/>
            <a:ext cx="106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go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298" y="137511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I go to school at 7 </a:t>
            </a:r>
            <a:r>
              <a:rPr lang="en-GB" sz="3200" b="1" dirty="0" err="1">
                <a:solidFill>
                  <a:srgbClr val="0070C0"/>
                </a:solidFill>
              </a:rPr>
              <a:t>a.m</a:t>
            </a:r>
            <a:r>
              <a:rPr lang="en-GB" sz="3200" b="1" dirty="0">
                <a:solidFill>
                  <a:srgbClr val="0070C0"/>
                </a:solidFill>
              </a:rPr>
              <a:t> every day.</a:t>
            </a:r>
          </a:p>
          <a:p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244" y="267118"/>
            <a:ext cx="53835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Game</a:t>
            </a:r>
            <a:r>
              <a:rPr lang="en-GB" sz="32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 Race</a:t>
            </a:r>
            <a:endParaRPr lang="en-US" sz="3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3181947" y="2379406"/>
            <a:ext cx="1241929" cy="776749"/>
          </a:xfrm>
          <a:prstGeom prst="flowChartDelay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.VnArial Narrow" pitchFamily="34" charset="0"/>
              </a:rPr>
              <a:t>watch</a:t>
            </a:r>
            <a:endParaRPr lang="en-US" sz="2800" b="1" dirty="0">
              <a:solidFill>
                <a:srgbClr val="002060"/>
              </a:solidFill>
              <a:latin typeface=".Vn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241" y="2538870"/>
            <a:ext cx="616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My brother watches TV at the weekend.</a:t>
            </a:r>
          </a:p>
        </p:txBody>
      </p:sp>
      <p:sp>
        <p:nvSpPr>
          <p:cNvPr id="18" name="Flowchart: Delay 17"/>
          <p:cNvSpPr/>
          <p:nvPr/>
        </p:nvSpPr>
        <p:spPr>
          <a:xfrm>
            <a:off x="3181947" y="3340198"/>
            <a:ext cx="1241929" cy="776749"/>
          </a:xfrm>
          <a:prstGeom prst="flowChartDelay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.VnArial Narrow" pitchFamily="34" charset="0"/>
              </a:rPr>
              <a:t>listen</a:t>
            </a:r>
            <a:endParaRPr lang="en-US" sz="2800" b="1" dirty="0">
              <a:solidFill>
                <a:srgbClr val="7030A0"/>
              </a:solidFill>
              <a:latin typeface=".Vn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9241" y="3525178"/>
            <a:ext cx="526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My father usually listens to music.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Flowchart: Delay 19"/>
          <p:cNvSpPr/>
          <p:nvPr/>
        </p:nvSpPr>
        <p:spPr>
          <a:xfrm>
            <a:off x="3181947" y="4392251"/>
            <a:ext cx="1241929" cy="776749"/>
          </a:xfrm>
          <a:prstGeom prst="flowChartDelay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C6600"/>
                </a:solidFill>
                <a:latin typeface=".VnArial Narrow" pitchFamily="34" charset="0"/>
              </a:rPr>
              <a:t>play</a:t>
            </a:r>
            <a:endParaRPr lang="en-US" sz="2800" b="1" dirty="0">
              <a:solidFill>
                <a:srgbClr val="CC6600"/>
              </a:solidFill>
              <a:latin typeface=".Vn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21046" y="4581211"/>
            <a:ext cx="6140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C6600"/>
                </a:solidFill>
              </a:rPr>
              <a:t>We play football every Sunday morning.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6" grpId="0" animBg="1"/>
      <p:bldP spid="11" grpId="0"/>
      <p:bldP spid="18" grpId="0" animBg="1"/>
      <p:bldP spid="17" grpId="0"/>
      <p:bldP spid="20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919" y="1060138"/>
            <a:ext cx="20962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983" y="10441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68" y="9415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2215" y="194104"/>
            <a:ext cx="40406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Thì Hiện Tại Đơn trong tiếng Anh (Present simple Tense) - Ms. Nhung">
            <a:extLst>
              <a:ext uri="{FF2B5EF4-FFF2-40B4-BE49-F238E27FC236}">
                <a16:creationId xmlns=""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4" y="1546771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3234812" y="185555"/>
            <a:ext cx="56896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4115721"/>
            <a:ext cx="3625849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11348" y="2018650"/>
            <a:ext cx="6934200" cy="16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Practise</a:t>
            </a: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the exercises again.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 marL="265075" indent="-2650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Do exercises 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in workbook.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communication.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86"/>
            <a:ext cx="12324735" cy="69759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4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ctangle 4">
            <a:extLst>
              <a:ext uri="{FF2B5EF4-FFF2-40B4-BE49-F238E27FC236}">
                <a16:creationId xmlns=""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8" name="Freeform: Shape 22">
              <a:extLst>
                <a:ext uri="{FF2B5EF4-FFF2-40B4-BE49-F238E27FC236}">
                  <a16:creationId xmlns=""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=""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=""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=""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13" name="Freeform: Shape 28">
              <a:extLst>
                <a:ext uri="{FF2B5EF4-FFF2-40B4-BE49-F238E27FC236}">
                  <a16:creationId xmlns=""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=""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=""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=""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27723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8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=""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132735" y="1550563"/>
            <a:ext cx="4685528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507960" y="550884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Example: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W</a:t>
            </a:r>
            <a:r>
              <a:rPr lang="en-US" sz="2400" b="1" dirty="0" smtClean="0">
                <a:solidFill>
                  <a:srgbClr val="0070C0"/>
                </a:solidFill>
              </a:rPr>
              <a:t>ater</a:t>
            </a:r>
            <a:r>
              <a:rPr lang="en-US" sz="2400" b="1" dirty="0">
                <a:solidFill>
                  <a:srgbClr val="0070C0"/>
                </a:solidFill>
              </a:rPr>
              <a:t>, grow, flowers, </a:t>
            </a:r>
            <a:r>
              <a:rPr lang="en-US" sz="2400" b="1" dirty="0" smtClean="0">
                <a:solidFill>
                  <a:srgbClr val="0070C0"/>
                </a:solidFill>
              </a:rPr>
              <a:t>vegetables.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B: </a:t>
            </a:r>
            <a:r>
              <a:rPr lang="en-US" sz="2400" b="1" dirty="0"/>
              <a:t>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Yes, it is.</a:t>
            </a:r>
          </a:p>
        </p:txBody>
      </p:sp>
      <p:pic>
        <p:nvPicPr>
          <p:cNvPr id="20" name="Content Placeholder 3" descr="diffic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6" y="5194613"/>
            <a:ext cx="1342646" cy="1577181"/>
          </a:xfrm>
          <a:prstGeom prst="rect">
            <a:avLst/>
          </a:prstGeom>
        </p:spPr>
      </p:pic>
      <p:pic>
        <p:nvPicPr>
          <p:cNvPr id="21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80" y="5194613"/>
            <a:ext cx="2209801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3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4438" y="1414486"/>
            <a:ext cx="567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latin typeface=".VnBahamasB" pitchFamily="34" charset="0"/>
              </a:rPr>
              <a:t>LESSON 3: </a:t>
            </a:r>
            <a:r>
              <a:rPr lang="en-US" sz="3200" b="1" dirty="0">
                <a:solidFill>
                  <a:srgbClr val="FF0000"/>
                </a:solidFill>
                <a:latin typeface=".VnBahamasB" pitchFamily="34" charset="0"/>
              </a:rPr>
              <a:t>A CLOSER LOOK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792" y="260995"/>
            <a:ext cx="309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C6600"/>
                </a:solidFill>
                <a:latin typeface="Myriad Pro" pitchFamily="34" charset="0"/>
              </a:rPr>
              <a:t>Unit 1:</a:t>
            </a:r>
            <a:endParaRPr lang="en-US" sz="4800" b="1" dirty="0">
              <a:solidFill>
                <a:srgbClr val="CC6600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1689" y="260995"/>
            <a:ext cx="39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541" y="2196395"/>
            <a:ext cx="35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48DA4"/>
                </a:solidFill>
                <a:latin typeface=".VnBodoni" pitchFamily="34" charset="0"/>
              </a:rPr>
              <a:t>GRAMMAR</a:t>
            </a:r>
            <a:endParaRPr lang="en-US" sz="3200" b="1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44" y="1253156"/>
            <a:ext cx="8803562" cy="412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3206344" y="287404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present simple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1729"/>
            <a:ext cx="30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48DA4"/>
                </a:solidFill>
              </a:rPr>
              <a:t>* </a:t>
            </a:r>
            <a:r>
              <a:rPr lang="en-GB" sz="3600" b="1" u="sng" dirty="0" smtClean="0">
                <a:solidFill>
                  <a:srgbClr val="048DA4"/>
                </a:solidFill>
              </a:rPr>
              <a:t>Grammar</a:t>
            </a:r>
            <a:r>
              <a:rPr lang="en-GB" sz="3600" b="1" dirty="0" smtClean="0">
                <a:solidFill>
                  <a:srgbClr val="048DA4"/>
                </a:solidFill>
              </a:rPr>
              <a:t>:</a:t>
            </a:r>
            <a:endParaRPr lang="en-US" sz="36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=""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727680" y="527480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39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133064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36" y="1891552"/>
            <a:ext cx="10463469" cy="3886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1991968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72599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469943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2374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01600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429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9105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067" y="9593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56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383866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1753958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make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2676861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2660712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583615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540522" y="4490369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doesn’t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397048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Does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985139" y="5397048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91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112" y="1014453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812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786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459797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9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cannot cook very well.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9213032" y="1649177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enjoys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4528457" y="2413991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spends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3811110" y="3154398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1078804" y="3871862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9726366" y="3871862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begins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569255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enjoy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323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17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195" y="80488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075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048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1635880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300" b="0" i="0" dirty="0" smtClean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dirty="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097545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</a:t>
            </a:r>
            <a:r>
              <a:rPr lang="en-US" sz="2400" b="1" i="1" dirty="0" smtClean="0">
                <a:solidFill>
                  <a:srgbClr val="0070C0"/>
                </a:solidFill>
              </a:rPr>
              <a:t>sun </a:t>
            </a:r>
            <a:r>
              <a:rPr lang="en-US" sz="2400" b="1" i="1" dirty="0">
                <a:solidFill>
                  <a:srgbClr val="0070C0"/>
                </a:solidFill>
              </a:rPr>
              <a:t>sets in the west every evening.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295848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Trang and Minh play basketball every day after school?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383098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flight from Ho Chi Minh City doesn’t arrive at 10:30.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468412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70C0"/>
                </a:solidFill>
              </a:rPr>
              <a:t>Our </a:t>
            </a:r>
            <a:r>
              <a:rPr lang="en-US" sz="2400" b="1" i="1" dirty="0">
                <a:solidFill>
                  <a:srgbClr val="0070C0"/>
                </a:solidFill>
              </a:rPr>
              <a:t>science teacher starts our lessons </a:t>
            </a:r>
            <a:r>
              <a:rPr lang="en-US" sz="2400" b="1" i="1">
                <a:solidFill>
                  <a:srgbClr val="0070C0"/>
                </a:solidFill>
              </a:rPr>
              <a:t>at </a:t>
            </a:r>
            <a:r>
              <a:rPr lang="en-US" sz="2400" b="1" i="1" smtClean="0">
                <a:solidFill>
                  <a:srgbClr val="0070C0"/>
                </a:solidFill>
              </a:rPr>
              <a:t>1 p.m. </a:t>
            </a:r>
            <a:r>
              <a:rPr lang="en-US" sz="2400" b="1" i="1" dirty="0">
                <a:solidFill>
                  <a:srgbClr val="0070C0"/>
                </a:solidFill>
              </a:rPr>
              <a:t>on Fridays.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59482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you make models at the weekend?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067" y="11114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3073</TotalTime>
  <Words>392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189</cp:revision>
  <dcterms:created xsi:type="dcterms:W3CDTF">2020-12-09T02:04:09Z</dcterms:created>
  <dcterms:modified xsi:type="dcterms:W3CDTF">2024-09-09T13:19:04Z</dcterms:modified>
</cp:coreProperties>
</file>