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sldIdLst>
    <p:sldId id="317" r:id="rId3"/>
    <p:sldId id="298" r:id="rId4"/>
    <p:sldId id="265" r:id="rId5"/>
    <p:sldId id="257" r:id="rId6"/>
    <p:sldId id="258" r:id="rId7"/>
    <p:sldId id="259" r:id="rId8"/>
    <p:sldId id="268" r:id="rId9"/>
    <p:sldId id="269" r:id="rId10"/>
    <p:sldId id="299" r:id="rId11"/>
    <p:sldId id="301" r:id="rId12"/>
    <p:sldId id="302" r:id="rId13"/>
    <p:sldId id="303" r:id="rId14"/>
    <p:sldId id="304" r:id="rId15"/>
    <p:sldId id="305" r:id="rId16"/>
    <p:sldId id="306" r:id="rId17"/>
    <p:sldId id="307" r:id="rId18"/>
    <p:sldId id="308" r:id="rId19"/>
    <p:sldId id="309" r:id="rId20"/>
    <p:sldId id="311" r:id="rId21"/>
    <p:sldId id="310" r:id="rId22"/>
    <p:sldId id="300" r:id="rId23"/>
    <p:sldId id="312" r:id="rId24"/>
    <p:sldId id="313" r:id="rId25"/>
    <p:sldId id="314" r:id="rId26"/>
    <p:sldId id="315" r:id="rId27"/>
    <p:sldId id="316" r:id="rId28"/>
    <p:sldId id="264" r:id="rId29"/>
    <p:sldId id="274" r:id="rId30"/>
  </p:sldIdLst>
  <p:sldSz cx="12192000" cy="6858000"/>
  <p:notesSz cx="6858000" cy="9144000"/>
  <p:embeddedFontLs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Tahoma" panose="020B0604030504040204" pitchFamily="34" charset="0"/>
      <p:regular r:id="rId37"/>
      <p:bold r:id="rId38"/>
    </p:embeddedFont>
    <p:embeddedFont>
      <p:font typeface=".VnTime" panose="020B7200000000000000" pitchFamily="34" charset="0"/>
      <p:regular r:id="rId39"/>
      <p:bold r:id="rId40"/>
      <p:italic r:id="rId41"/>
      <p:boldItalic r:id="rId42"/>
    </p:embeddedFont>
    <p:embeddedFont>
      <p:font typeface="Wingdings 3" panose="05040102010807070707" pitchFamily="18" charset="2"/>
      <p:regular r:id="rId43"/>
    </p:embeddedFont>
    <p:embeddedFont>
      <p:font typeface="Century Gothic" panose="020B0502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2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4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29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1051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7268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3985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51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15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82279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5069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3887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91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9597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478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548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500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8541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143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1334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3792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0268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79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95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94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19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18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1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AFF1FC-8BB6-4DBB-9940-F696B5579502}" type="datetimeFigureOut">
              <a:rPr lang="en-US" smtClean="0"/>
              <a:t>9/28/2024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242359313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file:///D:\BAI%20DU%20THI%20GVG%20_SINH%208\Nh&#7899;%20&#416;n%20Th&#7847;y%20C&#244;.mp3" TargetMode="External"/><Relationship Id="rId7" Type="http://schemas.openxmlformats.org/officeDocument/2006/relationships/image" Target="../media/image9.png"/><Relationship Id="rId2" Type="http://schemas.openxmlformats.org/officeDocument/2006/relationships/audio" Target="file:///H:\Proud%20of%20you%20-%20%20Fiona%20Fung.MP3" TargetMode="External"/><Relationship Id="rId1" Type="http://schemas.openxmlformats.org/officeDocument/2006/relationships/vmlDrawing" Target="../drawings/vmlDrawing1.v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slideLayout" Target="../slideLayouts/slideLayout12.xml"/><Relationship Id="rId9" Type="http://schemas.openxmlformats.org/officeDocument/2006/relationships/image" Target="../media/image6.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6560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9"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9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flow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83196" y="3809930"/>
            <a:ext cx="6507381" cy="28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roud of you -  Fiona Fung.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819977" y="8153601"/>
            <a:ext cx="304370" cy="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4" name="Object 4"/>
          <p:cNvGraphicFramePr>
            <a:graphicFrameLocks noChangeAspect="1"/>
          </p:cNvGraphicFramePr>
          <p:nvPr/>
        </p:nvGraphicFramePr>
        <p:xfrm>
          <a:off x="306419" y="2133711"/>
          <a:ext cx="5078657" cy="3657433"/>
        </p:xfrm>
        <a:graphic>
          <a:graphicData uri="http://schemas.openxmlformats.org/presentationml/2006/ole">
            <mc:AlternateContent xmlns:mc="http://schemas.openxmlformats.org/markup-compatibility/2006">
              <mc:Choice xmlns:v="urn:schemas-microsoft-com:vml" Requires="v">
                <p:oleObj spid="_x0000_s1029" name="Clip" r:id="rId8" imgW="1060704" imgH="1335024" progId="MS_ClipArt_Gallery.2">
                  <p:embed/>
                </p:oleObj>
              </mc:Choice>
              <mc:Fallback>
                <p:oleObj name="Clip" r:id="rId8" imgW="1060704" imgH="1335024"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19" y="2133711"/>
                        <a:ext cx="5078657" cy="3657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9336" name="Nhớ Ơn Thầy Cô.mp3">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52048" y="6553006"/>
            <a:ext cx="304994" cy="3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2"/>
          <p:cNvSpPr txBox="1">
            <a:spLocks noChangeArrowheads="1"/>
          </p:cNvSpPr>
          <p:nvPr/>
        </p:nvSpPr>
        <p:spPr bwMode="auto">
          <a:xfrm>
            <a:off x="509540" y="287495"/>
            <a:ext cx="10969800" cy="118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chemeClr val="accent2"/>
                </a:solidFill>
                <a:latin typeface="Tahoma" panose="020B0604030504040204" pitchFamily="34" charset="0"/>
                <a:cs typeface="Tahoma" panose="020B0604030504040204" pitchFamily="34" charset="0"/>
              </a:rPr>
              <a:t>TRƯỜNG THCS AN HẢI</a:t>
            </a:r>
          </a:p>
          <a:p>
            <a:pPr>
              <a:spcBef>
                <a:spcPct val="50000"/>
              </a:spcBef>
            </a:pPr>
            <a:r>
              <a:rPr lang="en-US" altLang="en-US" sz="2126"/>
              <a:t>                                            </a:t>
            </a:r>
          </a:p>
        </p:txBody>
      </p:sp>
      <p:sp>
        <p:nvSpPr>
          <p:cNvPr id="13" name="Text Box 9"/>
          <p:cNvSpPr txBox="1">
            <a:spLocks noChangeArrowheads="1"/>
          </p:cNvSpPr>
          <p:nvPr/>
        </p:nvSpPr>
        <p:spPr bwMode="auto">
          <a:xfrm>
            <a:off x="2928246" y="3076819"/>
            <a:ext cx="9141708" cy="69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rgbClr val="FF9900"/>
                </a:solidFill>
                <a:latin typeface="Tahoma" panose="020B0604030504040204" pitchFamily="34" charset="0"/>
                <a:cs typeface="Tahoma" panose="020B0604030504040204" pitchFamily="34" charset="0"/>
              </a:rPr>
              <a:t>BỘ MÔN KHTN LỚP 7</a:t>
            </a:r>
            <a:endParaRPr lang="en-US" altLang="en-US" sz="4291" b="1">
              <a:solidFill>
                <a:srgbClr val="FF99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0604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1168" fill="hold"/>
                                        <p:tgtEl>
                                          <p:spTgt spid="99336"/>
                                        </p:tgtEl>
                                      </p:cBhvr>
                                    </p:cmd>
                                  </p:childTnLst>
                                </p:cTn>
                              </p:par>
                              <p:par>
                                <p:cTn id="7" presetID="23" presetClass="entr" presetSubtype="16" fill="hold" nodeType="withEffect">
                                  <p:stCondLst>
                                    <p:cond delay="0"/>
                                  </p:stCondLst>
                                  <p:childTnLst>
                                    <p:set>
                                      <p:cBhvr>
                                        <p:cTn id="8" dur="1" fill="hold">
                                          <p:stCondLst>
                                            <p:cond delay="0"/>
                                          </p:stCondLst>
                                        </p:cTn>
                                        <p:tgtEl>
                                          <p:spTgt spid="99337"/>
                                        </p:tgtEl>
                                        <p:attrNameLst>
                                          <p:attrName>style.visibility</p:attrName>
                                        </p:attrNameLst>
                                      </p:cBhvr>
                                      <p:to>
                                        <p:strVal val="visible"/>
                                      </p:to>
                                    </p:set>
                                    <p:anim calcmode="lin" valueType="num">
                                      <p:cBhvr>
                                        <p:cTn id="9" dur="1000" fill="hold"/>
                                        <p:tgtEl>
                                          <p:spTgt spid="99337"/>
                                        </p:tgtEl>
                                        <p:attrNameLst>
                                          <p:attrName>ppt_w</p:attrName>
                                        </p:attrNameLst>
                                      </p:cBhvr>
                                      <p:tavLst>
                                        <p:tav tm="0">
                                          <p:val>
                                            <p:fltVal val="0"/>
                                          </p:val>
                                        </p:tav>
                                        <p:tav tm="100000">
                                          <p:val>
                                            <p:strVal val="#ppt_w"/>
                                          </p:val>
                                        </p:tav>
                                      </p:tavLst>
                                    </p:anim>
                                    <p:anim calcmode="lin" valueType="num">
                                      <p:cBhvr>
                                        <p:cTn id="10" dur="1000" fill="hold"/>
                                        <p:tgtEl>
                                          <p:spTgt spid="99337"/>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99338"/>
                                        </p:tgtEl>
                                        <p:attrNameLst>
                                          <p:attrName>style.visibility</p:attrName>
                                        </p:attrNameLst>
                                      </p:cBhvr>
                                      <p:to>
                                        <p:strVal val="visible"/>
                                      </p:to>
                                    </p:set>
                                    <p:anim calcmode="lin" valueType="num">
                                      <p:cBhvr>
                                        <p:cTn id="13" dur="1000" fill="hold"/>
                                        <p:tgtEl>
                                          <p:spTgt spid="99338"/>
                                        </p:tgtEl>
                                        <p:attrNameLst>
                                          <p:attrName>ppt_w</p:attrName>
                                        </p:attrNameLst>
                                      </p:cBhvr>
                                      <p:tavLst>
                                        <p:tav tm="0">
                                          <p:val>
                                            <p:fltVal val="0"/>
                                          </p:val>
                                        </p:tav>
                                        <p:tav tm="100000">
                                          <p:val>
                                            <p:strVal val="#ppt_w"/>
                                          </p:val>
                                        </p:tav>
                                      </p:tavLst>
                                    </p:anim>
                                    <p:anim calcmode="lin" valueType="num">
                                      <p:cBhvr>
                                        <p:cTn id="14" dur="1000" fill="hold"/>
                                        <p:tgtEl>
                                          <p:spTgt spid="99338"/>
                                        </p:tgtEl>
                                        <p:attrNameLst>
                                          <p:attrName>ppt_h</p:attrName>
                                        </p:attrNameLst>
                                      </p:cBhvr>
                                      <p:tavLst>
                                        <p:tav tm="0">
                                          <p:val>
                                            <p:fltVal val="0"/>
                                          </p:val>
                                        </p:tav>
                                        <p:tav tm="100000">
                                          <p:val>
                                            <p:strVal val="#ppt_h"/>
                                          </p:val>
                                        </p:tav>
                                      </p:tavLst>
                                    </p:anim>
                                  </p:childTnLst>
                                </p:cTn>
                              </p:par>
                              <p:par>
                                <p:cTn id="15" presetID="34"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from="(-#ppt_w/2)" to="(#ppt_x)" calcmode="lin" valueType="num">
                                      <p:cBhvr>
                                        <p:cTn id="17" dur="3000" fill="hold">
                                          <p:stCondLst>
                                            <p:cond delay="0"/>
                                          </p:stCondLst>
                                        </p:cTn>
                                        <p:tgtEl>
                                          <p:spTgt spid="13">
                                            <p:txEl>
                                              <p:pRg st="0" end="0"/>
                                            </p:txEl>
                                          </p:spTgt>
                                        </p:tgtEl>
                                        <p:attrNameLst>
                                          <p:attrName>ppt_x</p:attrName>
                                        </p:attrNameLst>
                                      </p:cBhvr>
                                    </p:anim>
                                    <p:anim from="0" to="-1.0" calcmode="lin" valueType="num">
                                      <p:cBhvr>
                                        <p:cTn id="18" dur="1000" decel="50000" autoRev="1" fill="hold">
                                          <p:stCondLst>
                                            <p:cond delay="3000"/>
                                          </p:stCondLst>
                                        </p:cTn>
                                        <p:tgtEl>
                                          <p:spTgt spid="13">
                                            <p:txEl>
                                              <p:pRg st="0" end="0"/>
                                            </p:txEl>
                                          </p:spTgt>
                                        </p:tgtEl>
                                        <p:attrNameLst>
                                          <p:attrName>xshear</p:attrName>
                                        </p:attrNameLst>
                                      </p:cBhvr>
                                    </p:anim>
                                    <p:animScale>
                                      <p:cBhvr>
                                        <p:cTn id="19" dur="1000" decel="100000" autoRev="1" fill="hold">
                                          <p:stCondLst>
                                            <p:cond delay="3000"/>
                                          </p:stCondLst>
                                        </p:cTn>
                                        <p:tgtEl>
                                          <p:spTgt spid="13">
                                            <p:txEl>
                                              <p:pRg st="0" end="0"/>
                                            </p:txEl>
                                          </p:spTgt>
                                        </p:tgtEl>
                                      </p:cBhvr>
                                      <p:from x="100000" y="100000"/>
                                      <p:to x="80000" y="100000"/>
                                    </p:animScale>
                                    <p:anim by="(#ppt_h/3+#ppt_w*0.1)" calcmode="lin" valueType="num">
                                      <p:cBhvr additive="sum">
                                        <p:cTn id="20" dur="1000" decel="100000" autoRev="1" fill="hold">
                                          <p:stCondLst>
                                            <p:cond delay="3000"/>
                                          </p:stCondLst>
                                        </p:cTn>
                                        <p:tgtEl>
                                          <p:spTgt spid="13">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99331"/>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993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51555"/>
            <a:ext cx="10880035" cy="1531471"/>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20311" y="2494435"/>
            <a:ext cx="3416802" cy="2369880"/>
          </a:xfrm>
          <a:prstGeom prst="rect">
            <a:avLst/>
          </a:prstGeom>
          <a:noFill/>
        </p:spPr>
        <p:txBody>
          <a:bodyPr wrap="square" rtlCol="0">
            <a:spAutoFit/>
          </a:bodyPr>
          <a:lstStyle/>
          <a:p>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effectLst/>
                <a:latin typeface="Times New Roman" panose="02020603050405020304" pitchFamily="18" charset="0"/>
                <a:ea typeface="Times New Roman" panose="02020603050405020304" pitchFamily="18" charset="0"/>
              </a:rPr>
              <a:t>NỘI DUNG BÀI HỌC</a:t>
            </a:r>
            <a:endParaRPr lang="en-US" sz="4400" dirty="0">
              <a:effectLst/>
              <a:latin typeface="Times New Roman" panose="02020603050405020304" pitchFamily="18" charset="0"/>
              <a:ea typeface="Calibri" panose="020F0502020204030204" pitchFamily="34" charset="0"/>
            </a:endParaRPr>
          </a:p>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988904" y="1934458"/>
            <a:ext cx="7882785"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t>1: Thực Hành Thí Nghiệm Chứng Minh Tinh Bột Được Tạo Thành Trong Quang Hợp.</a:t>
            </a:r>
            <a:endParaRPr lang="en-US" sz="2800" dirty="0"/>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0D19D521-DEB8-0C69-A813-53973821C03F}"/>
              </a:ext>
            </a:extLst>
          </p:cNvPr>
          <p:cNvSpPr txBox="1"/>
          <p:nvPr/>
        </p:nvSpPr>
        <p:spPr>
          <a:xfrm>
            <a:off x="3988904" y="4813995"/>
            <a:ext cx="7882785" cy="1754326"/>
          </a:xfrm>
          <a:prstGeom prst="rect">
            <a:avLst/>
          </a:prstGeom>
          <a:noFill/>
          <a:ln w="38100">
            <a:solidFill>
              <a:srgbClr val="FF0000"/>
            </a:solidFill>
          </a:ln>
        </p:spPr>
        <p:txBody>
          <a:bodyPr wrap="square" rtlCol="0">
            <a:spAutoFit/>
          </a:bodyPr>
          <a:lstStyle/>
          <a:p>
            <a:pPr algn="just"/>
            <a:r>
              <a:rPr lang="vi-VN" sz="3600" b="1" dirty="0"/>
              <a:t>2: Thực Hành Thí Nghiệm Chứng Minh Quang Hợp Giải Phóng Khí Oxygen.</a:t>
            </a:r>
            <a:endParaRPr lang="en-US" sz="3600" dirty="0"/>
          </a:p>
        </p:txBody>
      </p:sp>
    </p:spTree>
    <p:extLst>
      <p:ext uri="{BB962C8B-B14F-4D97-AF65-F5344CB8AC3E}">
        <p14:creationId xmlns:p14="http://schemas.microsoft.com/office/powerpoint/2010/main" val="126817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486694"/>
            <a:ext cx="12025219"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latin typeface="+mj-lt"/>
              </a:rPr>
              <a:t>1: Thực Hành Thí Nghiệm Chứng Minh Tinh Bột Được Tạo Thành Trong Quang Hợp.</a:t>
            </a:r>
            <a:endParaRPr lang="en-US" sz="2800" dirty="0">
              <a:latin typeface="+mj-lt"/>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266328"/>
            <a:ext cx="11602843" cy="2246769"/>
          </a:xfrm>
          <a:prstGeom prst="rect">
            <a:avLst/>
          </a:prstGeom>
          <a:noFill/>
        </p:spPr>
        <p:txBody>
          <a:bodyPr wrap="square">
            <a:spAutoFit/>
          </a:bodyPr>
          <a:lstStyle/>
          <a:p>
            <a:pPr algn="just"/>
            <a:r>
              <a:rPr lang="vi-VN" sz="2800" dirty="0">
                <a:latin typeface="+mj-lt"/>
              </a:rPr>
              <a:t>+ Thiết bị, dụng cụ: Cốc thủy tinh, ống nghiệm, </a:t>
            </a:r>
            <a:r>
              <a:rPr lang="en-US" sz="2800" dirty="0" err="1" smtClean="0">
                <a:latin typeface=".VnTime" panose="020B7200000000000000" pitchFamily="34" charset="0"/>
              </a:rPr>
              <a:t>panh</a:t>
            </a:r>
            <a:r>
              <a:rPr lang="en-US" sz="2800" dirty="0" smtClean="0">
                <a:latin typeface="+mj-lt"/>
              </a:rPr>
              <a:t>, </a:t>
            </a:r>
            <a:r>
              <a:rPr lang="vi-VN" sz="2800" dirty="0" smtClean="0">
                <a:latin typeface="+mj-lt"/>
              </a:rPr>
              <a:t>đĩa </a:t>
            </a:r>
            <a:r>
              <a:rPr lang="vi-VN" sz="2800" dirty="0">
                <a:latin typeface="+mj-lt"/>
              </a:rPr>
              <a:t>Petri, đèn cồn, nước ấm (khoảng 40</a:t>
            </a:r>
            <a:r>
              <a:rPr lang="vi-VN" sz="2800" baseline="30000" dirty="0">
                <a:latin typeface="+mj-lt"/>
              </a:rPr>
              <a:t>0)</a:t>
            </a:r>
            <a:r>
              <a:rPr lang="vi-VN" sz="2800" dirty="0">
                <a:latin typeface="+mj-lt"/>
              </a:rPr>
              <a:t>, giá thí nghiệm (hoặc kiềng sắt, lưới ami-ăng).</a:t>
            </a:r>
            <a:endParaRPr lang="en-US" sz="2800" dirty="0">
              <a:latin typeface="+mj-lt"/>
            </a:endParaRPr>
          </a:p>
          <a:p>
            <a:pPr algn="just"/>
            <a:r>
              <a:rPr lang="vi-VN" sz="2800" dirty="0">
                <a:latin typeface="+mj-lt"/>
              </a:rPr>
              <a:t>+ Mẫu </a:t>
            </a:r>
            <a:r>
              <a:rPr lang="vi-VN" sz="2800" dirty="0" smtClean="0">
                <a:latin typeface="+mj-lt"/>
              </a:rPr>
              <a:t>vật: </a:t>
            </a:r>
            <a:r>
              <a:rPr lang="vi-VN" sz="2800" dirty="0">
                <a:latin typeface="+mj-lt"/>
              </a:rPr>
              <a:t>cây khoai lang (Đã để trong bóng tối 2 ngày, dùng băng keo bịt kín 1 phần lá ở cả 2 mặt để ra chỗ nắng hoặc để dưới đèn điện từ 4 đến 6 giờ).</a:t>
            </a:r>
            <a:endParaRPr lang="en-US" sz="2800" dirty="0">
              <a:latin typeface="+mj-lt"/>
            </a:endParaRPr>
          </a:p>
          <a:p>
            <a:pPr algn="just"/>
            <a:r>
              <a:rPr lang="vi-VN" sz="2800" dirty="0">
                <a:latin typeface="+mj-lt"/>
              </a:rPr>
              <a:t>+ Hóa chất: Cồn 90</a:t>
            </a:r>
            <a:r>
              <a:rPr lang="vi-VN" sz="2800" baseline="30000" dirty="0">
                <a:latin typeface="+mj-lt"/>
              </a:rPr>
              <a:t>0</a:t>
            </a:r>
            <a:r>
              <a:rPr lang="vi-VN" sz="2800" dirty="0">
                <a:latin typeface="+mj-lt"/>
              </a:rPr>
              <a:t>; dung dịch iodine.</a:t>
            </a:r>
            <a:endParaRPr lang="en-US" sz="28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221583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2439194"/>
          </a:xfrm>
          <a:prstGeom prst="rect">
            <a:avLst/>
          </a:prstGeom>
          <a:noFill/>
        </p:spPr>
        <p:txBody>
          <a:bodyPr wrap="square">
            <a:spAutoFit/>
          </a:bodyPr>
          <a:lstStyle/>
          <a:p>
            <a:pPr marL="285750" indent="-285750" algn="just">
              <a:lnSpc>
                <a:spcPct val="122000"/>
              </a:lnSpc>
              <a:buFontTx/>
              <a:buChar char="-"/>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GV chiếu video thí nghiệm chứng minh tinh bột được tạo thành trong quang hợp.</a:t>
            </a:r>
            <a:endParaRPr lang="en-US" sz="32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a:t>
            </a:r>
            <a:r>
              <a:rPr lang="vi-VN" sz="3200" dirty="0" smtClean="0">
                <a:effectLst/>
                <a:latin typeface="Times New Roman" panose="02020603050405020304" pitchFamily="18" charset="0"/>
                <a:ea typeface="Arial" panose="020B0604020202020204" pitchFamily="34" charset="0"/>
                <a:cs typeface="Arial" panose="020B0604020202020204" pitchFamily="34" charset="0"/>
              </a:rPr>
              <a:t>hoàn </a:t>
            </a:r>
            <a:r>
              <a:rPr lang="vi-VN" sz="3200" dirty="0">
                <a:effectLst/>
                <a:latin typeface="Times New Roman" panose="02020603050405020304" pitchFamily="18" charset="0"/>
                <a:ea typeface="Arial" panose="020B0604020202020204" pitchFamily="34" charset="0"/>
                <a:cs typeface="Arial" panose="020B0604020202020204" pitchFamily="34" charset="0"/>
              </a:rPr>
              <a:t>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209348671"/>
              </p:ext>
            </p:extLst>
          </p:nvPr>
        </p:nvGraphicFramePr>
        <p:xfrm>
          <a:off x="135468" y="2578948"/>
          <a:ext cx="11842044" cy="4231400"/>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l">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6823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1">
            <a:hlinkClick r:id="" action="ppaction://media"/>
            <a:extLst>
              <a:ext uri="{FF2B5EF4-FFF2-40B4-BE49-F238E27FC236}">
                <a16:creationId xmlns:a16="http://schemas.microsoft.com/office/drawing/2014/main" id="{833240AA-53A3-50C0-09B8-1B21B7DFCF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 y="0"/>
            <a:ext cx="11765279" cy="5760719"/>
          </a:xfrm>
          <a:prstGeom prst="rect">
            <a:avLst/>
          </a:prstGeom>
        </p:spPr>
      </p:pic>
    </p:spTree>
    <p:extLst>
      <p:ext uri="{BB962C8B-B14F-4D97-AF65-F5344CB8AC3E}">
        <p14:creationId xmlns:p14="http://schemas.microsoft.com/office/powerpoint/2010/main" val="2408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1457570494"/>
              </p:ext>
            </p:extLst>
          </p:nvPr>
        </p:nvGraphicFramePr>
        <p:xfrm>
          <a:off x="135468" y="1528770"/>
          <a:ext cx="11842044" cy="5184823"/>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l">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endParaRPr lang="en-US" sz="48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
        <p:nvSpPr>
          <p:cNvPr id="3" name="Rectangle 2"/>
          <p:cNvSpPr/>
          <p:nvPr/>
        </p:nvSpPr>
        <p:spPr>
          <a:xfrm>
            <a:off x="3644721" y="2233239"/>
            <a:ext cx="8307792" cy="1938992"/>
          </a:xfrm>
          <a:prstGeom prst="rect">
            <a:avLst/>
          </a:prstGeom>
        </p:spPr>
        <p:txBody>
          <a:bodyPr wrap="square">
            <a:spAutoFit/>
          </a:bodyPr>
          <a:lstStyle/>
          <a:p>
            <a:pPr algn="just"/>
            <a:r>
              <a:rPr lang="en-US" sz="4000" dirty="0" smtClean="0">
                <a:solidFill>
                  <a:schemeClr val="dk1"/>
                </a:solidFill>
                <a:latin typeface="+mj-lt"/>
              </a:rPr>
              <a:t>- </a:t>
            </a:r>
            <a:r>
              <a:rPr lang="vi-VN" sz="4000" dirty="0" smtClean="0">
                <a:solidFill>
                  <a:schemeClr val="dk1"/>
                </a:solidFill>
                <a:latin typeface="+mj-lt"/>
              </a:rPr>
              <a:t>Phần </a:t>
            </a:r>
            <a:r>
              <a:rPr lang="vi-VN" sz="4000" dirty="0">
                <a:solidFill>
                  <a:schemeClr val="dk1"/>
                </a:solidFill>
                <a:latin typeface="+mj-lt"/>
              </a:rPr>
              <a:t>lá bị bịt kín bởi băng giấy đen không có màu xanh tím khi nhúng lá vào dung dịch </a:t>
            </a:r>
            <a:r>
              <a:rPr lang="vi-VN" sz="4000" dirty="0" smtClean="0">
                <a:solidFill>
                  <a:schemeClr val="dk1"/>
                </a:solidFill>
                <a:latin typeface="+mj-lt"/>
              </a:rPr>
              <a:t>iodine</a:t>
            </a:r>
            <a:r>
              <a:rPr lang="en-US" sz="4000" dirty="0" smtClean="0">
                <a:solidFill>
                  <a:schemeClr val="dk1"/>
                </a:solidFill>
                <a:latin typeface="+mj-lt"/>
              </a:rPr>
              <a:t>.</a:t>
            </a:r>
            <a:r>
              <a:rPr lang="vi-VN" sz="4000" dirty="0" smtClean="0">
                <a:solidFill>
                  <a:schemeClr val="dk1"/>
                </a:solidFill>
                <a:latin typeface="+mj-lt"/>
              </a:rPr>
              <a:t> </a:t>
            </a:r>
            <a:endParaRPr lang="en-US" sz="4000" dirty="0" smtClean="0">
              <a:solidFill>
                <a:schemeClr val="dk1"/>
              </a:solidFill>
              <a:latin typeface="+mj-lt"/>
            </a:endParaRPr>
          </a:p>
        </p:txBody>
      </p:sp>
      <p:sp>
        <p:nvSpPr>
          <p:cNvPr id="6" name="Rectangle 5"/>
          <p:cNvSpPr/>
          <p:nvPr/>
        </p:nvSpPr>
        <p:spPr>
          <a:xfrm>
            <a:off x="3743458" y="4097778"/>
            <a:ext cx="8117983" cy="2554545"/>
          </a:xfrm>
          <a:prstGeom prst="rect">
            <a:avLst/>
          </a:prstGeom>
        </p:spPr>
        <p:txBody>
          <a:bodyPr wrap="square">
            <a:spAutoFit/>
          </a:bodyPr>
          <a:lstStyle/>
          <a:p>
            <a:pPr algn="just"/>
            <a:r>
              <a:rPr lang="en-US" sz="4000" dirty="0" smtClean="0">
                <a:solidFill>
                  <a:schemeClr val="dk1"/>
                </a:solidFill>
                <a:latin typeface="+mj-lt"/>
              </a:rPr>
              <a:t>- C</a:t>
            </a:r>
            <a:r>
              <a:rPr lang="vi-VN" sz="4000" dirty="0" smtClean="0">
                <a:solidFill>
                  <a:schemeClr val="dk1"/>
                </a:solidFill>
                <a:latin typeface="+mj-lt"/>
              </a:rPr>
              <a:t>ác </a:t>
            </a:r>
            <a:r>
              <a:rPr lang="vi-VN" sz="4000" dirty="0">
                <a:solidFill>
                  <a:schemeClr val="dk1"/>
                </a:solidFill>
                <a:latin typeface="+mj-lt"/>
              </a:rPr>
              <a:t>phần lá không bị bịt băng giấy đen thì có màu xanh tím</a:t>
            </a:r>
            <a:r>
              <a:rPr lang="en-US" sz="4000" dirty="0">
                <a:solidFill>
                  <a:schemeClr val="dk1"/>
                </a:solidFill>
                <a:latin typeface="+mj-lt"/>
              </a:rPr>
              <a:t> </a:t>
            </a:r>
            <a:r>
              <a:rPr lang="vi-VN" sz="4000" dirty="0">
                <a:solidFill>
                  <a:schemeClr val="dk1"/>
                </a:solidFill>
                <a:latin typeface="+mj-lt"/>
              </a:rPr>
              <a:t>khi nhúng lá vào dung dịch </a:t>
            </a:r>
            <a:r>
              <a:rPr lang="vi-VN" sz="4000" dirty="0" smtClean="0">
                <a:solidFill>
                  <a:schemeClr val="dk1"/>
                </a:solidFill>
                <a:latin typeface="+mj-lt"/>
              </a:rPr>
              <a:t>iodine</a:t>
            </a:r>
            <a:r>
              <a:rPr lang="en-US" sz="4000" dirty="0" smtClean="0">
                <a:solidFill>
                  <a:schemeClr val="dk1"/>
                </a:solidFill>
                <a:latin typeface="+mj-lt"/>
              </a:rPr>
              <a:t>.</a:t>
            </a:r>
            <a:r>
              <a:rPr lang="vi-VN" sz="4000" dirty="0" smtClean="0">
                <a:solidFill>
                  <a:schemeClr val="dk1"/>
                </a:solidFill>
                <a:latin typeface="+mj-lt"/>
              </a:rPr>
              <a:t> </a:t>
            </a:r>
            <a:endParaRPr lang="en-US" sz="4000" dirty="0">
              <a:solidFill>
                <a:schemeClr val="dk1"/>
              </a:solidFill>
              <a:latin typeface="+mj-lt"/>
            </a:endParaRPr>
          </a:p>
          <a:p>
            <a:pPr algn="just"/>
            <a:endParaRPr lang="en-US" sz="4000" dirty="0">
              <a:solidFill>
                <a:schemeClr val="dk1"/>
              </a:solidFill>
              <a:latin typeface="+mj-lt"/>
            </a:endParaRPr>
          </a:p>
        </p:txBody>
      </p:sp>
    </p:spTree>
    <p:extLst>
      <p:ext uri="{BB962C8B-B14F-4D97-AF65-F5344CB8AC3E}">
        <p14:creationId xmlns:p14="http://schemas.microsoft.com/office/powerpoint/2010/main" val="13815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670265"/>
          </a:xfrm>
          <a:prstGeom prst="rect">
            <a:avLst/>
          </a:prstGeom>
          <a:noFill/>
        </p:spPr>
        <p:txBody>
          <a:bodyPr wrap="square">
            <a:spAutoFit/>
          </a:bodyPr>
          <a:lstStyle/>
          <a:p>
            <a:pPr algn="just">
              <a:lnSpc>
                <a:spcPct val="122000"/>
              </a:lnSpc>
            </a:pP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4400" i="1" dirty="0">
                <a:effectLst/>
                <a:latin typeface="Times New Roman" panose="02020603050405020304" pitchFamily="18" charset="0"/>
                <a:ea typeface="Calibri" panose="020F0502020204030204" pitchFamily="34" charset="0"/>
                <a:cs typeface="Times New Roman" panose="02020603050405020304" pitchFamily="18" charset="0"/>
              </a:rPr>
              <a:t> Mục đích của việc sử dụng băng giấy đen bịt kín một phần lá ở cả hai mặt là gì?</a:t>
            </a:r>
            <a:endParaRPr lang="en-US" sz="4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696909"/>
          </a:xfrm>
          <a:prstGeom prst="rect">
            <a:avLst/>
          </a:prstGeom>
          <a:noFill/>
        </p:spPr>
        <p:txBody>
          <a:bodyPr wrap="square">
            <a:spAutoFit/>
          </a:bodyPr>
          <a:lstStyle/>
          <a:p>
            <a:pPr algn="just">
              <a:lnSpc>
                <a:spcPct val="122000"/>
              </a:lnSpc>
              <a:tabLst>
                <a:tab pos="540385" algn="l"/>
              </a:tabLst>
            </a:pPr>
            <a:r>
              <a:rPr lang="vi-VN" sz="4800" dirty="0" smtClean="0">
                <a:effectLst/>
                <a:latin typeface="Times New Roman" panose="02020603050405020304" pitchFamily="18" charset="0"/>
                <a:ea typeface="Arial" panose="020B0604020202020204" pitchFamily="34" charset="0"/>
                <a:cs typeface="Arial" panose="020B0604020202020204" pitchFamily="34" charset="0"/>
              </a:rPr>
              <a:t> </a:t>
            </a:r>
            <a:r>
              <a:rPr lang="vi-VN"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Mục đích của việc sử dụng băng giấy đen bịt kín một phần lá ở cả hai mặt là để phần lá bị kín không nhận được ánh sáng như vậy diệp lục sẽ không hấp thụ được ánh sáng.</a:t>
            </a:r>
            <a:endParaRPr lang="en-US" sz="4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19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783771" y="219695"/>
            <a:ext cx="11247119" cy="2729080"/>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2.</a:t>
            </a:r>
            <a:r>
              <a:rPr lang="vi-VN" sz="4800" i="1" dirty="0">
                <a:effectLst/>
                <a:latin typeface="Times New Roman" panose="02020603050405020304" pitchFamily="18" charset="0"/>
                <a:ea typeface="Calibri" panose="020F0502020204030204" pitchFamily="34" charset="0"/>
                <a:cs typeface="Arial" panose="020B0604020202020204" pitchFamily="34" charset="0"/>
              </a:rPr>
              <a:t> Cho chiếc lá đã bỏ băng giây đen vào cốc có cồn 90</a:t>
            </a:r>
            <a:r>
              <a:rPr lang="vi-VN" sz="4800" i="1" baseline="30000" dirty="0">
                <a:effectLst/>
                <a:latin typeface="Times New Roman" panose="02020603050405020304" pitchFamily="18" charset="0"/>
                <a:ea typeface="Calibri" panose="020F0502020204030204" pitchFamily="34" charset="0"/>
                <a:cs typeface="Arial" panose="020B0604020202020204" pitchFamily="34" charset="0"/>
              </a:rPr>
              <a:t>0</a:t>
            </a:r>
            <a:r>
              <a:rPr lang="vi-VN" sz="4800" i="1" dirty="0">
                <a:effectLst/>
                <a:latin typeface="Times New Roman" panose="02020603050405020304" pitchFamily="18" charset="0"/>
                <a:ea typeface="Calibri" panose="020F0502020204030204" pitchFamily="34" charset="0"/>
                <a:cs typeface="Arial" panose="020B0604020202020204" pitchFamily="34" charset="0"/>
              </a:rPr>
              <a:t>, đun sôi cách thủy có tác dụng gì?</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77F0DB-D699-154D-9278-2EF5DC8BF202}"/>
              </a:ext>
            </a:extLst>
          </p:cNvPr>
          <p:cNvSpPr txBox="1"/>
          <p:nvPr/>
        </p:nvSpPr>
        <p:spPr>
          <a:xfrm>
            <a:off x="130629" y="3057424"/>
            <a:ext cx="11900261" cy="2795765"/>
          </a:xfrm>
          <a:prstGeom prst="rect">
            <a:avLst/>
          </a:prstGeom>
          <a:noFill/>
        </p:spPr>
        <p:txBody>
          <a:bodyPr wrap="square">
            <a:spAutoFit/>
          </a:bodyPr>
          <a:lstStyle/>
          <a:p>
            <a:pPr algn="just">
              <a:lnSpc>
                <a:spcPct val="122000"/>
              </a:lnSpc>
              <a:tabLst>
                <a:tab pos="540385" algn="l"/>
              </a:tabLst>
            </a:pPr>
            <a:r>
              <a:rPr lang="vi-VN" sz="4800" dirty="0" smtClean="0">
                <a:effectLst/>
                <a:latin typeface="Times New Roman" panose="02020603050405020304" pitchFamily="18" charset="0"/>
                <a:ea typeface="Arial" panose="020B0604020202020204" pitchFamily="34" charset="0"/>
                <a:cs typeface="Arial" panose="020B0604020202020204" pitchFamily="34" charset="0"/>
              </a:rPr>
              <a:t> </a:t>
            </a:r>
            <a:r>
              <a:rPr lang="vi-VN"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Cho chiếc lá đã bỏ băng giấy đen vào cốc có cồn 90</a:t>
            </a:r>
            <a:r>
              <a:rPr lang="vi-VN" sz="4800" baseline="300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0</a:t>
            </a:r>
            <a:r>
              <a:rPr lang="vi-VN"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đun sôi cách thủy có tác dụng phá hủy cấu trúc và tính chất của diệp lục.</a:t>
            </a:r>
            <a:endParaRPr lang="en-US" sz="4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22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01337" y="219695"/>
            <a:ext cx="11025051" cy="1827936"/>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3.</a:t>
            </a:r>
            <a:r>
              <a:rPr lang="vi-VN" sz="4800" i="1" dirty="0">
                <a:effectLst/>
                <a:latin typeface="Times New Roman" panose="02020603050405020304" pitchFamily="18" charset="0"/>
                <a:ea typeface="Calibri" panose="020F0502020204030204" pitchFamily="34" charset="0"/>
                <a:cs typeface="Arial" panose="020B0604020202020204" pitchFamily="34" charset="0"/>
              </a:rPr>
              <a:t> Tinh bột được tạo thành ở phần nào của lá trong thí nghiệm trên? Vì sao em biết?</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E1FE7A-2F69-DCBF-D703-2F835B0FBD43}"/>
              </a:ext>
            </a:extLst>
          </p:cNvPr>
          <p:cNvSpPr txBox="1"/>
          <p:nvPr/>
        </p:nvSpPr>
        <p:spPr>
          <a:xfrm>
            <a:off x="156754" y="2888468"/>
            <a:ext cx="11769634" cy="2795765"/>
          </a:xfrm>
          <a:prstGeom prst="rect">
            <a:avLst/>
          </a:prstGeom>
          <a:noFill/>
        </p:spPr>
        <p:txBody>
          <a:bodyPr wrap="square">
            <a:spAutoFit/>
          </a:bodyPr>
          <a:lstStyle/>
          <a:p>
            <a:pPr algn="just">
              <a:lnSpc>
                <a:spcPct val="122000"/>
              </a:lnSpc>
              <a:tabLst>
                <a:tab pos="540385" algn="l"/>
              </a:tabLst>
            </a:pPr>
            <a:r>
              <a:rPr lang="vi-VN" sz="4800" dirty="0" smtClean="0">
                <a:effectLst/>
                <a:latin typeface="Times New Roman" panose="02020603050405020304" pitchFamily="18" charset="0"/>
                <a:ea typeface="Arial" panose="020B0604020202020204" pitchFamily="34" charset="0"/>
                <a:cs typeface="Arial" panose="020B0604020202020204" pitchFamily="34" charset="0"/>
              </a:rPr>
              <a:t> </a:t>
            </a:r>
            <a:r>
              <a:rPr lang="vi-VN"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Tinh bột được tạo thành ở phần lá không bị bịt băng giấy đen vì khi nhúng lá thí nghiệm vào dung dịch iodine thì phần đó có màu xanh tím.</a:t>
            </a:r>
            <a:endParaRPr lang="en-US" sz="4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35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FF0000"/>
                </a:solidFill>
                <a:effectLst/>
                <a:latin typeface="Times New Roman" panose="02020603050405020304" pitchFamily="18" charset="0"/>
                <a:ea typeface="Calibri" panose="020F0502020204030204" pitchFamily="34" charset="0"/>
              </a:rPr>
              <a:t>Tinh bột là sản phẩm của quang hợp.</a:t>
            </a:r>
            <a:endParaRPr lang="en-US" sz="5400" dirty="0">
              <a:solidFill>
                <a:srgbClr val="FF0000"/>
              </a:solidFill>
            </a:endParaRPr>
          </a:p>
        </p:txBody>
      </p:sp>
    </p:spTree>
    <p:extLst>
      <p:ext uri="{BB962C8B-B14F-4D97-AF65-F5344CB8AC3E}">
        <p14:creationId xmlns:p14="http://schemas.microsoft.com/office/powerpoint/2010/main" val="2786967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277686"/>
            <a:ext cx="12025219" cy="1754326"/>
          </a:xfrm>
          <a:prstGeom prst="rect">
            <a:avLst/>
          </a:prstGeom>
          <a:noFill/>
          <a:ln w="38100">
            <a:solidFill>
              <a:srgbClr val="FF0000"/>
            </a:solidFill>
          </a:ln>
        </p:spPr>
        <p:txBody>
          <a:bodyPr wrap="square" rtlCol="0">
            <a:sp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 Thực Hành Thí Nghiệm Chứng Minh Quang Hợp Giải Phóng Khí Oxygen.</a:t>
            </a:r>
            <a:endParaRPr lang="en-US" sz="3600" dirty="0">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475336"/>
            <a:ext cx="11602843" cy="1938992"/>
          </a:xfrm>
          <a:prstGeom prst="rect">
            <a:avLst/>
          </a:prstGeom>
          <a:noFill/>
        </p:spPr>
        <p:txBody>
          <a:bodyPr wrap="square">
            <a:spAutoFit/>
          </a:bodyPr>
          <a:lstStyle/>
          <a:p>
            <a:pPr algn="just"/>
            <a:r>
              <a:rPr lang="vi-VN" sz="4000" dirty="0">
                <a:latin typeface="+mj-lt"/>
              </a:rPr>
              <a:t>+ Thiết bị, dụng cụ: Cốc thủy tinh, ống nghiệm, giấy đen, que đóm.</a:t>
            </a:r>
            <a:endParaRPr lang="en-US" sz="4000" dirty="0">
              <a:latin typeface="+mj-lt"/>
            </a:endParaRPr>
          </a:p>
          <a:p>
            <a:pPr algn="just"/>
            <a:r>
              <a:rPr lang="vi-VN" sz="4000" dirty="0">
                <a:latin typeface="+mj-lt"/>
              </a:rPr>
              <a:t>+ Mẫu vật: 2 cành rong đuôi chó.</a:t>
            </a:r>
            <a:endParaRPr lang="en-US" sz="40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3513962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D4EE-554B-185B-E90E-F7D0F5CEC1DD}"/>
              </a:ext>
            </a:extLst>
          </p:cNvPr>
          <p:cNvPicPr>
            <a:picLocks noChangeAspect="1"/>
          </p:cNvPicPr>
          <p:nvPr/>
        </p:nvPicPr>
        <p:blipFill>
          <a:blip r:embed="rId2"/>
          <a:stretch>
            <a:fillRect/>
          </a:stretch>
        </p:blipFill>
        <p:spPr>
          <a:xfrm>
            <a:off x="0" y="34356"/>
            <a:ext cx="12191999" cy="6823644"/>
          </a:xfrm>
          <a:prstGeom prst="rect">
            <a:avLst/>
          </a:prstGeom>
        </p:spPr>
      </p:pic>
      <p:sp>
        <p:nvSpPr>
          <p:cNvPr id="4" name="TextBox 3">
            <a:extLst>
              <a:ext uri="{FF2B5EF4-FFF2-40B4-BE49-F238E27FC236}">
                <a16:creationId xmlns:a16="http://schemas.microsoft.com/office/drawing/2014/main" id="{5D586417-3DA9-470C-8EEF-296BE9CD1195}"/>
              </a:ext>
            </a:extLst>
          </p:cNvPr>
          <p:cNvSpPr txBox="1"/>
          <p:nvPr/>
        </p:nvSpPr>
        <p:spPr>
          <a:xfrm>
            <a:off x="-198783" y="1459230"/>
            <a:ext cx="12192000" cy="4487960"/>
          </a:xfrm>
          <a:prstGeom prst="rect">
            <a:avLst/>
          </a:prstGeom>
          <a:noFill/>
        </p:spPr>
        <p:txBody>
          <a:bodyPr wrap="square" rtlCol="0">
            <a:spAutoFit/>
          </a:bodyPr>
          <a:lstStyle/>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BÀI 24: THỰC HÀNH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CHỨNG MINH QUANG HỢP Ở CÂY XANH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8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709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2222468"/>
          </a:xfrm>
          <a:prstGeom prst="rect">
            <a:avLst/>
          </a:prstGeom>
          <a:noFill/>
        </p:spPr>
        <p:txBody>
          <a:bodyPr wrap="square">
            <a:spAutoFit/>
          </a:bodyPr>
          <a:lstStyle/>
          <a:p>
            <a:r>
              <a:rPr lang="vi-VN" sz="3200" dirty="0">
                <a:latin typeface="+mj-lt"/>
              </a:rPr>
              <a:t>- GV chiếu video thí nghiệm chứng minh quang hợp giải phóng khí oxygen.</a:t>
            </a:r>
            <a:endParaRPr lang="en-US" sz="3200" dirty="0">
              <a:latin typeface="+mj-lt"/>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a:t>
            </a:r>
            <a:r>
              <a:rPr lang="vi-VN" sz="3200" dirty="0" smtClean="0">
                <a:effectLst/>
                <a:latin typeface="Times New Roman" panose="02020603050405020304" pitchFamily="18" charset="0"/>
                <a:ea typeface="Arial" panose="020B0604020202020204" pitchFamily="34" charset="0"/>
                <a:cs typeface="Arial" panose="020B0604020202020204" pitchFamily="34" charset="0"/>
              </a:rPr>
              <a:t>hoàn </a:t>
            </a:r>
            <a:r>
              <a:rPr lang="vi-VN" sz="3200" dirty="0">
                <a:effectLst/>
                <a:latin typeface="Times New Roman" panose="02020603050405020304" pitchFamily="18" charset="0"/>
                <a:ea typeface="Arial" panose="020B0604020202020204" pitchFamily="34" charset="0"/>
                <a:cs typeface="Arial" panose="020B0604020202020204" pitchFamily="34" charset="0"/>
              </a:rPr>
              <a:t>thành nội dung </a:t>
            </a:r>
            <a:r>
              <a:rPr lang="vi-VN" sz="3200" dirty="0" smtClean="0">
                <a:effectLst/>
                <a:latin typeface="Times New Roman" panose="02020603050405020304" pitchFamily="18" charset="0"/>
                <a:ea typeface="Arial" panose="020B0604020202020204" pitchFamily="34" charset="0"/>
                <a:cs typeface="Arial" panose="020B0604020202020204" pitchFamily="34" charset="0"/>
              </a:rPr>
              <a:t>trong </a:t>
            </a:r>
            <a:r>
              <a:rPr lang="vi-VN" sz="3200" dirty="0">
                <a:effectLst/>
                <a:latin typeface="Times New Roman" panose="02020603050405020304" pitchFamily="18" charset="0"/>
                <a:ea typeface="Arial" panose="020B0604020202020204" pitchFamily="34" charset="0"/>
                <a:cs typeface="Arial" panose="020B0604020202020204" pitchFamily="34" charset="0"/>
              </a:rPr>
              <a:t>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2076100238"/>
              </p:ext>
            </p:extLst>
          </p:nvPr>
        </p:nvGraphicFramePr>
        <p:xfrm>
          <a:off x="287383" y="2578948"/>
          <a:ext cx="11690129" cy="4231400"/>
        </p:xfrm>
        <a:graphic>
          <a:graphicData uri="http://schemas.openxmlformats.org/drawingml/2006/table">
            <a:tbl>
              <a:tblPr firstRow="1" firstCol="1" bandRow="1">
                <a:tableStyleId>{5C22544A-7EE6-4342-B048-85BDC9FD1C3A}</a:tableStyleId>
              </a:tblPr>
              <a:tblGrid>
                <a:gridCol w="3328873">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l">
                        <a:lnSpc>
                          <a:spcPct val="122000"/>
                        </a:lnSpc>
                        <a:tabLst>
                          <a:tab pos="4862830" algn="l"/>
                        </a:tabLst>
                      </a:pPr>
                      <a:r>
                        <a:rPr lang="vi-VN" sz="3200" b="1" kern="1200" dirty="0">
                          <a:solidFill>
                            <a:schemeClr val="lt1"/>
                          </a:solidFill>
                          <a:effectLst/>
                          <a:latin typeface="+mn-lt"/>
                          <a:ea typeface="+mn-ea"/>
                          <a:cs typeface="+mn-cs"/>
                        </a:rPr>
                        <a:t>Thí nghiệm chứng minh quang hợp</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giải</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phóng</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khí</a:t>
                      </a:r>
                      <a:r>
                        <a:rPr lang="en-US" sz="3200" b="1" kern="1200" dirty="0">
                          <a:solidFill>
                            <a:schemeClr val="lt1"/>
                          </a:solidFill>
                          <a:effectLst/>
                          <a:latin typeface="+mn-lt"/>
                          <a:ea typeface="+mn-ea"/>
                          <a:cs typeface="+mn-cs"/>
                        </a:rPr>
                        <a:t> oxygen</a:t>
                      </a:r>
                      <a:r>
                        <a:rPr lang="vi-VN" sz="3200" b="1" kern="1200" dirty="0">
                          <a:solidFill>
                            <a:schemeClr val="lt1"/>
                          </a:solidFill>
                          <a:effectLst/>
                          <a:latin typeface="+mn-lt"/>
                          <a:ea typeface="+mn-ea"/>
                          <a:cs typeface="+mn-cs"/>
                        </a:rPr>
                        <a:t>.</a:t>
                      </a:r>
                      <a:endParaRPr lang="en-US" sz="3200" b="1" kern="1200" dirty="0">
                        <a:solidFill>
                          <a:schemeClr val="lt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9916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2">
            <a:hlinkClick r:id="" action="ppaction://media"/>
            <a:extLst>
              <a:ext uri="{FF2B5EF4-FFF2-40B4-BE49-F238E27FC236}">
                <a16:creationId xmlns:a16="http://schemas.microsoft.com/office/drawing/2014/main" id="{C37D8C9D-E4CF-B5CD-394B-736F5D994A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220178"/>
          </a:xfrm>
          <a:prstGeom prst="rect">
            <a:avLst/>
          </a:prstGeom>
        </p:spPr>
      </p:pic>
    </p:spTree>
    <p:extLst>
      <p:ext uri="{BB962C8B-B14F-4D97-AF65-F5344CB8AC3E}">
        <p14:creationId xmlns:p14="http://schemas.microsoft.com/office/powerpoint/2010/main" val="20152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4208820793"/>
              </p:ext>
            </p:extLst>
          </p:nvPr>
        </p:nvGraphicFramePr>
        <p:xfrm>
          <a:off x="-13063" y="1528770"/>
          <a:ext cx="11990575" cy="5184823"/>
        </p:xfrm>
        <a:graphic>
          <a:graphicData uri="http://schemas.openxmlformats.org/drawingml/2006/table">
            <a:tbl>
              <a:tblPr firstRow="1" firstCol="1" bandRow="1">
                <a:tableStyleId>{5C22544A-7EE6-4342-B048-85BDC9FD1C3A}</a:tableStyleId>
              </a:tblPr>
              <a:tblGrid>
                <a:gridCol w="3629319">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l">
                        <a:lnSpc>
                          <a:spcPct val="122000"/>
                        </a:lnSpc>
                        <a:tabLst>
                          <a:tab pos="4862830" algn="l"/>
                        </a:tabLst>
                      </a:pPr>
                      <a:r>
                        <a:rPr lang="vi-VN" sz="4000" b="1" kern="1200" dirty="0">
                          <a:solidFill>
                            <a:schemeClr val="lt1"/>
                          </a:solidFill>
                          <a:effectLst/>
                          <a:latin typeface="+mj-lt"/>
                          <a:ea typeface="+mn-ea"/>
                          <a:cs typeface="+mn-cs"/>
                        </a:rPr>
                        <a:t>Thí nghiệm chứng minh quang hợp</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giải</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phóng</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khí</a:t>
                      </a:r>
                      <a:r>
                        <a:rPr lang="en-US" sz="4000" b="1" kern="1200" dirty="0">
                          <a:solidFill>
                            <a:schemeClr val="lt1"/>
                          </a:solidFill>
                          <a:effectLst/>
                          <a:latin typeface="+mj-lt"/>
                          <a:ea typeface="+mn-ea"/>
                          <a:cs typeface="+mn-cs"/>
                        </a:rPr>
                        <a:t> oxygen</a:t>
                      </a:r>
                      <a:r>
                        <a:rPr lang="vi-VN" sz="4000" b="1" kern="1200" dirty="0">
                          <a:solidFill>
                            <a:schemeClr val="lt1"/>
                          </a:solidFill>
                          <a:effectLst/>
                          <a:latin typeface="+mj-lt"/>
                          <a:ea typeface="+mn-ea"/>
                          <a:cs typeface="+mn-cs"/>
                        </a:rPr>
                        <a:t>.</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endParaRPr lang="en-US" sz="4000" kern="1200" dirty="0">
                        <a:solidFill>
                          <a:schemeClr val="dk1"/>
                        </a:solidFill>
                        <a:effectLst/>
                        <a:latin typeface="+mj-lt"/>
                        <a:ea typeface="+mn-ea"/>
                        <a:cs typeface="+mn-cs"/>
                      </a:endParaRPr>
                    </a:p>
                    <a:p>
                      <a:endParaRPr lang="en-US" sz="4000" kern="1200" dirty="0" smtClean="0">
                        <a:solidFill>
                          <a:schemeClr val="dk1"/>
                        </a:solidFill>
                        <a:effectLst/>
                        <a:latin typeface="+mj-lt"/>
                        <a:ea typeface="+mn-ea"/>
                        <a:cs typeface="+mn-cs"/>
                      </a:endParaRPr>
                    </a:p>
                    <a:p>
                      <a:endParaRPr lang="en-US" sz="4000" kern="1200" dirty="0" smtClean="0">
                        <a:solidFill>
                          <a:schemeClr val="dk1"/>
                        </a:solidFill>
                        <a:effectLst/>
                        <a:latin typeface="+mj-lt"/>
                        <a:ea typeface="+mn-ea"/>
                        <a:cs typeface="+mn-cs"/>
                      </a:endParaRPr>
                    </a:p>
                    <a:p>
                      <a:endParaRPr lang="en-US" sz="4000" kern="1200" dirty="0" smtClean="0">
                        <a:solidFill>
                          <a:schemeClr val="dk1"/>
                        </a:solidFill>
                        <a:effectLst/>
                        <a:latin typeface="+mj-lt"/>
                        <a:ea typeface="+mn-ea"/>
                        <a:cs typeface="+mn-cs"/>
                      </a:endParaRPr>
                    </a:p>
                    <a:p>
                      <a:endParaRPr lang="en-US" sz="4000" kern="1200" dirty="0" smtClean="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
        <p:nvSpPr>
          <p:cNvPr id="3" name="Rectangle 2"/>
          <p:cNvSpPr/>
          <p:nvPr/>
        </p:nvSpPr>
        <p:spPr>
          <a:xfrm>
            <a:off x="3627549" y="2242951"/>
            <a:ext cx="8324964" cy="1754326"/>
          </a:xfrm>
          <a:prstGeom prst="rect">
            <a:avLst/>
          </a:prstGeom>
        </p:spPr>
        <p:txBody>
          <a:bodyPr wrap="square">
            <a:spAutoFit/>
          </a:bodyPr>
          <a:lstStyle/>
          <a:p>
            <a:pPr algn="just"/>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Bọt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khí</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thoát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ra</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nổi</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lên</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chiếm</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một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khoảng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dưới</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đáy</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ống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nghiệm</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và</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đẩy</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nước</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ra</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ngoài</a:t>
            </a:r>
            <a:r>
              <a:rPr lang="en-US" sz="3600" dirty="0">
                <a:solidFill>
                  <a:schemeClr val="dk1"/>
                </a:solidFill>
                <a:latin typeface="Times New Roman" panose="02020603050405020304" pitchFamily="18" charset="0"/>
                <a:cs typeface="Times New Roman" panose="02020603050405020304" pitchFamily="18" charset="0"/>
              </a:rPr>
              <a:t> ở </a:t>
            </a:r>
            <a:r>
              <a:rPr lang="en-US" sz="3600" dirty="0" err="1">
                <a:solidFill>
                  <a:schemeClr val="dk1"/>
                </a:solidFill>
                <a:latin typeface="Times New Roman" panose="02020603050405020304" pitchFamily="18" charset="0"/>
                <a:cs typeface="Times New Roman" panose="02020603050405020304" pitchFamily="18" charset="0"/>
              </a:rPr>
              <a:t>ống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nghiệm</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đặt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ngoài</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sáng</a:t>
            </a:r>
            <a:r>
              <a:rPr lang="en-US" sz="3600" dirty="0">
                <a:solidFill>
                  <a:schemeClr val="dk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627549" y="3997277"/>
            <a:ext cx="8324964" cy="1200329"/>
          </a:xfrm>
          <a:prstGeom prst="rect">
            <a:avLst/>
          </a:prstGeom>
        </p:spPr>
        <p:txBody>
          <a:bodyPr wrap="square">
            <a:spAutoFit/>
          </a:bodyPr>
          <a:lstStyle/>
          <a:p>
            <a:r>
              <a:rPr lang="en-US" sz="3600" dirty="0">
                <a:solidFill>
                  <a:schemeClr val="dk1"/>
                </a:solidFill>
                <a:latin typeface="Times New Roman" panose="02020603050405020304" pitchFamily="18" charset="0"/>
                <a:cs typeface="Times New Roman" panose="02020603050405020304" pitchFamily="18" charset="0"/>
              </a:rPr>
              <a:t>- </a:t>
            </a:r>
            <a:r>
              <a:rPr lang="vi-VN" sz="3600" dirty="0">
                <a:solidFill>
                  <a:schemeClr val="dk1"/>
                </a:solidFill>
                <a:latin typeface="Times New Roman" panose="02020603050405020304" pitchFamily="18" charset="0"/>
                <a:cs typeface="Times New Roman" panose="02020603050405020304" pitchFamily="18" charset="0"/>
              </a:rPr>
              <a:t>Khi đưa que đóm còn tàn đỏ vào gần ống nghiệm thì que đóm cháy.</a:t>
            </a:r>
            <a:endParaRPr lang="en-US" sz="3600" dirty="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0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010852" cy="1323439"/>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1.</a:t>
            </a:r>
            <a:r>
              <a:rPr lang="vi-VN" sz="4000" i="1" dirty="0">
                <a:latin typeface="Times New Roman" panose="02020603050405020304" pitchFamily="18" charset="0"/>
                <a:cs typeface="Times New Roman" panose="02020603050405020304" pitchFamily="18" charset="0"/>
              </a:rPr>
              <a:t> Điều kiện tiến hành thí nghiệm ở hai cốc khác nhau như thế nào?</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1894621"/>
          </a:xfrm>
          <a:prstGeom prst="rect">
            <a:avLst/>
          </a:prstGeom>
          <a:noFill/>
        </p:spPr>
        <p:txBody>
          <a:bodyPr wrap="square">
            <a:spAutoFit/>
          </a:bodyPr>
          <a:lstStyle/>
          <a:p>
            <a:pPr algn="just">
              <a:lnSpc>
                <a:spcPct val="122000"/>
              </a:lnSpc>
              <a:tabLst>
                <a:tab pos="540385" algn="l"/>
              </a:tabLst>
            </a:pP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- 1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cốc</a:t>
            </a: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có</a:t>
            </a: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ánh</a:t>
            </a: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sáng</a:t>
            </a: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chiếu</a:t>
            </a:r>
            <a:r>
              <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solidFill>
                  <a:srgbClr val="FF0000"/>
                </a:solidFill>
                <a:effectLst/>
                <a:latin typeface="Times New Roman" panose="02020603050405020304" pitchFamily="18" charset="0"/>
                <a:ea typeface="Arial" panose="020B0604020202020204" pitchFamily="34" charset="0"/>
                <a:cs typeface="Arial" panose="020B0604020202020204" pitchFamily="34" charset="0"/>
              </a:rPr>
              <a:t>vào</a:t>
            </a:r>
            <a:endParaRPr lang="en-US" sz="4800" dirty="0">
              <a:solidFill>
                <a:srgbClr val="FF0000"/>
              </a:solidFill>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540385" algn="l"/>
              </a:tabLst>
            </a:pP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- 1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cốc</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không</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có</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ánh</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sáng</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chiếu</a:t>
            </a:r>
            <a:r>
              <a:rPr lang="en-US" sz="4800"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48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vào</a:t>
            </a:r>
            <a:endParaRPr lang="en-US" sz="4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1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691290" y="321253"/>
            <a:ext cx="11198086" cy="2554545"/>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2.</a:t>
            </a:r>
            <a:r>
              <a:rPr lang="vi-VN" sz="4000" i="1" dirty="0">
                <a:latin typeface="Times New Roman" panose="02020603050405020304" pitchFamily="18" charset="0"/>
                <a:cs typeface="Times New Roman" panose="02020603050405020304" pitchFamily="18" charset="0"/>
              </a:rPr>
              <a:t> Hiện tượng nào chứng tỏ cành rong đuôi chó thải chất khí? </a:t>
            </a:r>
            <a:r>
              <a:rPr lang="vi-VN" sz="4000" i="1" dirty="0" smtClean="0">
                <a:latin typeface="Times New Roman" panose="02020603050405020304" pitchFamily="18" charset="0"/>
                <a:cs typeface="Times New Roman" panose="02020603050405020304" pitchFamily="18" charset="0"/>
              </a:rPr>
              <a:t>Hiện </a:t>
            </a:r>
            <a:r>
              <a:rPr lang="vi-VN" sz="4000" i="1" dirty="0">
                <a:latin typeface="Times New Roman" panose="02020603050405020304" pitchFamily="18" charset="0"/>
                <a:cs typeface="Times New Roman" panose="02020603050405020304" pitchFamily="18" charset="0"/>
              </a:rPr>
              <a:t>tượng gì xảy ra khi đưa quay đóm (còn toàn đỏ) vào miệng ống nghiệm</a:t>
            </a:r>
            <a:r>
              <a:rPr lang="vi-VN" sz="4000" i="1" dirty="0">
                <a:latin typeface="Times New Roman" panose="02020603050405020304" pitchFamily="18" charset="0"/>
                <a:cs typeface="Times New Roman" panose="02020603050405020304" pitchFamily="18" charset="0"/>
              </a:rPr>
              <a:t>? Chất khí đó là gì? </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310527" y="2553178"/>
            <a:ext cx="11959613" cy="5949834"/>
          </a:xfrm>
          <a:prstGeom prst="rect">
            <a:avLst/>
          </a:prstGeom>
          <a:noFill/>
        </p:spPr>
        <p:txBody>
          <a:bodyPr wrap="square">
            <a:spAutoFit/>
          </a:bodyPr>
          <a:lstStyle/>
          <a:p>
            <a:pPr marL="685800" indent="-685800" algn="just">
              <a:lnSpc>
                <a:spcPct val="122000"/>
              </a:lnSpc>
              <a:buFontTx/>
              <a:buChar char="-"/>
              <a:tabLst>
                <a:tab pos="540385" algn="l"/>
              </a:tabLst>
            </a:pPr>
            <a:r>
              <a:rPr lang="en-US" sz="4400" dirty="0" err="1">
                <a:solidFill>
                  <a:srgbClr val="FF0000"/>
                </a:solidFill>
                <a:latin typeface="Times New Roman" panose="02020603050405020304" pitchFamily="18" charset="0"/>
                <a:cs typeface="Times New Roman" panose="02020603050405020304" pitchFamily="18" charset="0"/>
              </a:rPr>
              <a:t>Bọt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thoát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nổi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chiếm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khoảng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đáy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nghiệm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đẩy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ngoài</a:t>
            </a:r>
            <a:r>
              <a:rPr lang="en-US" sz="4400" dirty="0">
                <a:solidFill>
                  <a:srgbClr val="FF0000"/>
                </a:solidFill>
                <a:latin typeface="Times New Roman" panose="02020603050405020304" pitchFamily="18" charset="0"/>
                <a:cs typeface="Times New Roman" panose="02020603050405020304" pitchFamily="18" charset="0"/>
              </a:rPr>
              <a:t> </a:t>
            </a:r>
          </a:p>
          <a:p>
            <a:pPr marL="685800" indent="-685800" algn="just">
              <a:lnSpc>
                <a:spcPct val="122000"/>
              </a:lnSpc>
              <a:buFontTx/>
              <a:buChar char="-"/>
              <a:tabLst>
                <a:tab pos="540385" algn="l"/>
              </a:tabLst>
            </a:pPr>
            <a:r>
              <a:rPr lang="vi-VN" sz="4400" dirty="0" smtClean="0">
                <a:solidFill>
                  <a:srgbClr val="FF0000"/>
                </a:solidFill>
                <a:latin typeface="+mj-lt"/>
              </a:rPr>
              <a:t>Khi </a:t>
            </a:r>
            <a:r>
              <a:rPr lang="vi-VN" sz="4400" dirty="0">
                <a:solidFill>
                  <a:srgbClr val="FF0000"/>
                </a:solidFill>
                <a:latin typeface="+mj-lt"/>
              </a:rPr>
              <a:t>đưa que đóm còn tàn đỏ vào gần ống nghiệm thì que đóm cháy</a:t>
            </a:r>
            <a:r>
              <a:rPr lang="vi-VN" sz="4400" dirty="0" smtClean="0">
                <a:solidFill>
                  <a:srgbClr val="FF0000"/>
                </a:solidFill>
                <a:latin typeface="+mj-lt"/>
              </a:rPr>
              <a:t>.</a:t>
            </a:r>
          </a:p>
          <a:p>
            <a:pPr marL="685800" indent="-685800" algn="just">
              <a:lnSpc>
                <a:spcPct val="122000"/>
              </a:lnSpc>
              <a:buFontTx/>
              <a:buChar char="-"/>
              <a:tabLst>
                <a:tab pos="540385" algn="l"/>
              </a:tabLst>
            </a:pP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 khí đó là </a:t>
            </a:r>
            <a:r>
              <a:rPr lang="vi-VN" sz="4400" dirty="0">
                <a:solidFill>
                  <a:srgbClr val="FF0000"/>
                </a:solidFill>
              </a:rPr>
              <a:t>oxygen</a:t>
            </a:r>
            <a:endParaRPr lang="en-US" sz="4400" dirty="0">
              <a:solidFill>
                <a:srgbClr val="FF0000"/>
              </a:solidFill>
            </a:endParaRPr>
          </a:p>
          <a:p>
            <a:pPr marL="685800" indent="-685800" algn="just">
              <a:lnSpc>
                <a:spcPct val="122000"/>
              </a:lnSpc>
              <a:buFontTx/>
              <a:buChar char="-"/>
              <a:tabLst>
                <a:tab pos="540385" algn="l"/>
              </a:tabLst>
            </a:pPr>
            <a:endParaRPr lang="en-US" sz="4400" dirty="0">
              <a:solidFill>
                <a:srgbClr val="FF0000"/>
              </a:solidFill>
              <a:latin typeface="+mj-lt"/>
            </a:endParaRPr>
          </a:p>
          <a:p>
            <a:pPr algn="just">
              <a:lnSpc>
                <a:spcPct val="122000"/>
              </a:lnSpc>
              <a:tabLst>
                <a:tab pos="540385" algn="l"/>
              </a:tabLst>
            </a:pPr>
            <a:endParaRPr lang="en-US" sz="48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6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3. Khi </a:t>
            </a:r>
            <a:r>
              <a:rPr lang="en-US" sz="4000" i="1" dirty="0" err="1">
                <a:latin typeface="Times New Roman" panose="02020603050405020304" pitchFamily="18" charset="0"/>
                <a:cs typeface="Times New Roman" panose="02020603050405020304" pitchFamily="18" charset="0"/>
              </a:rPr>
              <a:t>nuôi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ta </a:t>
            </a:r>
            <a:r>
              <a:rPr lang="en-US" sz="4000" i="1" dirty="0" err="1">
                <a:latin typeface="Times New Roman" panose="02020603050405020304" pitchFamily="18" charset="0"/>
                <a:cs typeface="Times New Roman" panose="02020603050405020304" pitchFamily="18" charset="0"/>
              </a:rPr>
              <a:t>thường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thủy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thích</a:t>
            </a:r>
            <a:r>
              <a:rPr lang="en-US" sz="4000" i="1" dirty="0">
                <a:latin typeface="Times New Roman" panose="02020603050405020304" pitchFamily="18" charset="0"/>
                <a:cs typeface="Times New Roman" panose="02020603050405020304" pitchFamily="18" charset="0"/>
              </a:rPr>
              <a:t> ý </a:t>
            </a:r>
            <a:r>
              <a:rPr lang="en-US" sz="4000" i="1" dirty="0" err="1">
                <a:latin typeface="Times New Roman" panose="02020603050405020304" pitchFamily="18" charset="0"/>
                <a:cs typeface="Times New Roman" panose="02020603050405020304" pitchFamily="18" charset="0"/>
              </a:rPr>
              <a:t>nghĩa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đó</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785652"/>
          </a:xfrm>
          <a:prstGeom prst="rect">
            <a:avLst/>
          </a:prstGeom>
          <a:noFill/>
        </p:spPr>
        <p:txBody>
          <a:bodyPr wrap="square">
            <a:spAutoFit/>
          </a:bodyPr>
          <a:lstStyle/>
          <a:p>
            <a:r>
              <a:rPr lang="vi-VN" sz="4800" dirty="0" smtClean="0">
                <a:solidFill>
                  <a:srgbClr val="FF0000"/>
                </a:solidFill>
                <a:latin typeface="+mj-lt"/>
              </a:rPr>
              <a:t>Khi </a:t>
            </a:r>
            <a:r>
              <a:rPr lang="vi-VN" sz="4800" dirty="0">
                <a:solidFill>
                  <a:srgbClr val="FF0000"/>
                </a:solidFill>
                <a:latin typeface="+mj-lt"/>
              </a:rPr>
              <a:t>nuôi cá cảnh trong bể kính người ta thường hay thả vào bể một số loại rong và cây thủy sinh để các loài cây đó thực hiện quang hợp giải phóng oxygen cung cấp cho quá trình trao đổi khí ở cá.</a:t>
            </a:r>
            <a:endParaRPr lang="en-US" sz="4800" dirty="0">
              <a:solidFill>
                <a:srgbClr val="FF0000"/>
              </a:solidFill>
              <a:latin typeface="+mj-lt"/>
            </a:endParaRPr>
          </a:p>
        </p:txBody>
      </p:sp>
    </p:spTree>
    <p:extLst>
      <p:ext uri="{BB962C8B-B14F-4D97-AF65-F5344CB8AC3E}">
        <p14:creationId xmlns:p14="http://schemas.microsoft.com/office/powerpoint/2010/main" val="14485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FF0000"/>
                </a:solidFill>
                <a:effectLst/>
                <a:latin typeface="Times New Roman" panose="02020603050405020304" pitchFamily="18" charset="0"/>
                <a:ea typeface="Calibri" panose="020F0502020204030204" pitchFamily="34" charset="0"/>
              </a:rPr>
              <a:t>Sản phẩm của quá trình quang hợp có khí oxygen.</a:t>
            </a:r>
            <a:endParaRPr lang="en-US" sz="5400" dirty="0">
              <a:solidFill>
                <a:srgbClr val="FF0000"/>
              </a:solidFill>
            </a:endParaRPr>
          </a:p>
        </p:txBody>
      </p:sp>
    </p:spTree>
    <p:extLst>
      <p:ext uri="{BB962C8B-B14F-4D97-AF65-F5344CB8AC3E}">
        <p14:creationId xmlns:p14="http://schemas.microsoft.com/office/powerpoint/2010/main" val="2370391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0596" y="874643"/>
            <a:ext cx="5708468"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LUYỆN TẬP</a:t>
            </a:r>
          </a:p>
        </p:txBody>
      </p:sp>
      <p:sp>
        <p:nvSpPr>
          <p:cNvPr id="9" name="TextBox 8">
            <a:extLst>
              <a:ext uri="{FF2B5EF4-FFF2-40B4-BE49-F238E27FC236}">
                <a16:creationId xmlns:a16="http://schemas.microsoft.com/office/drawing/2014/main" id="{B706C7BB-BA2F-EE9F-F869-1C83CE74C6FB}"/>
              </a:ext>
            </a:extLst>
          </p:cNvPr>
          <p:cNvSpPr txBox="1"/>
          <p:nvPr/>
        </p:nvSpPr>
        <p:spPr>
          <a:xfrm>
            <a:off x="225287" y="2151600"/>
            <a:ext cx="1175335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HS nhắc lại nội dung đã làm trong bài thực hành.</a:t>
            </a:r>
            <a:endParaRPr lang="en-US" sz="4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các nhóm hoàn thiện và nộp bài thu hoạch nhóm.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002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36871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0" y="571500"/>
            <a:ext cx="12192000" cy="2432587"/>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hiđrô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B</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nitơ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O</a:t>
            </a:r>
            <a:r>
              <a:rPr lang="vi-VN" sz="3200" dirty="0">
                <a:solidFill>
                  <a:schemeClr val="bg1"/>
                </a:solidFill>
                <a:latin typeface="Times New Roman" panose="02020603050405020304" pitchFamily="18" charset="0"/>
                <a:cs typeface="Times New Roman" panose="02020603050405020304" pitchFamily="18" charset="0"/>
              </a:rPr>
              <a:t>x</a:t>
            </a:r>
            <a:r>
              <a:rPr lang="en-US" sz="3200" dirty="0" err="1">
                <a:solidFill>
                  <a:schemeClr val="bg1"/>
                </a:solidFill>
                <a:latin typeface="Times New Roman" panose="02020603050405020304" pitchFamily="18" charset="0"/>
                <a:cs typeface="Times New Roman" panose="02020603050405020304" pitchFamily="18" charset="0"/>
              </a:rPr>
              <a:t>ygen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carbon dioxide</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20580" y="4329907"/>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rgbClr val="FF0000"/>
                </a:solidFill>
              </a:rPr>
              <a:t>Khí</a:t>
            </a:r>
            <a:r>
              <a:rPr lang="en-US" sz="3200" b="1" dirty="0">
                <a:solidFill>
                  <a:srgbClr val="FF0000"/>
                </a:solidFill>
              </a:rPr>
              <a:t> </a:t>
            </a:r>
            <a:r>
              <a:rPr lang="en-US" sz="3200" b="1" dirty="0" smtClean="0">
                <a:solidFill>
                  <a:srgbClr val="FF0000"/>
                </a:solidFill>
              </a:rPr>
              <a:t>Oxygen</a:t>
            </a:r>
            <a:r>
              <a:rPr lang="en-US" sz="3200" b="1" dirty="0">
                <a:solidFill>
                  <a:schemeClr val="bg1"/>
                </a:solidFill>
              </a:rPr>
              <a:t> </a:t>
            </a: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0" y="338215"/>
            <a:ext cx="12192000" cy="2665872"/>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Hoa</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Rễ</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Thân</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tx1"/>
              </a:solidFill>
            </a:endParaRPr>
          </a:p>
        </p:txBody>
      </p:sp>
      <p:sp>
        <p:nvSpPr>
          <p:cNvPr id="5" name="Rectangle 4"/>
          <p:cNvSpPr/>
          <p:nvPr/>
        </p:nvSpPr>
        <p:spPr>
          <a:xfrm>
            <a:off x="2286000" y="4386753"/>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rgbClr val="FF0000"/>
                </a:solidFill>
              </a:rPr>
              <a:t>Lá</a:t>
            </a:r>
            <a:r>
              <a:rPr lang="en-US" sz="3200" b="1" dirty="0">
                <a:solidFill>
                  <a:srgbClr val="FF0000"/>
                </a:solidFill>
              </a:rPr>
              <a:t> </a:t>
            </a:r>
            <a:r>
              <a:rPr lang="en-US" sz="3200" dirty="0">
                <a:solidFill>
                  <a:srgbClr val="FF0000"/>
                </a:solidFill>
              </a:rPr>
              <a:t> </a:t>
            </a:r>
            <a:r>
              <a:rPr lang="en-US" sz="3200" dirty="0">
                <a:solidFill>
                  <a:schemeClr val="bg1"/>
                </a:solidFill>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0" y="0"/>
            <a:ext cx="12033260" cy="34290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3.</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tham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bào</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Lục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lạp</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C. Nước                		</a:t>
            </a:r>
            <a:r>
              <a:rPr lang="en-US" sz="3600" dirty="0" smtClean="0">
                <a:solidFill>
                  <a:schemeClr val="bg1"/>
                </a:solidFill>
                <a:latin typeface="Times New Roman" panose="02020603050405020304" pitchFamily="18" charset="0"/>
                <a:cs typeface="Times New Roman" panose="02020603050405020304" pitchFamily="18" charset="0"/>
              </a:rPr>
              <a:t>        D</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Khí</a:t>
            </a:r>
            <a:r>
              <a:rPr lang="en-US" sz="3600" dirty="0">
                <a:solidFill>
                  <a:schemeClr val="bg1"/>
                </a:solidFill>
                <a:latin typeface="Times New Roman" panose="02020603050405020304" pitchFamily="18" charset="0"/>
                <a:cs typeface="Times New Roman" panose="02020603050405020304" pitchFamily="18" charset="0"/>
              </a:rPr>
              <a:t> carbon dioxide</a:t>
            </a:r>
          </a:p>
        </p:txBody>
      </p:sp>
      <p:sp>
        <p:nvSpPr>
          <p:cNvPr id="5" name="Rectangle 4"/>
          <p:cNvSpPr/>
          <p:nvPr/>
        </p:nvSpPr>
        <p:spPr>
          <a:xfrm>
            <a:off x="2118360" y="4886445"/>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bg1"/>
                </a:solidFill>
              </a:rPr>
              <a:t>A.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bào</a:t>
            </a:r>
            <a:r>
              <a:rPr lang="en-US" sz="3200" b="1" dirty="0">
                <a:solidFill>
                  <a:schemeClr val="tx1"/>
                </a:solidFill>
              </a:rPr>
              <a:t>  </a:t>
            </a:r>
            <a:endParaRPr kumimoji="0" lang="en-US" sz="3200" b="1" i="0" u="none" strike="noStrike" kern="1200" cap="none" spc="0" normalizeH="0" baseline="0" noProof="0" dirty="0">
              <a:ln>
                <a:noFill/>
              </a:ln>
              <a:solidFill>
                <a:srgbClr val="002060"/>
              </a:solidFill>
              <a:effectLst/>
              <a:uLnTx/>
              <a:uFillTx/>
              <a:latin typeface="+mj-lt"/>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0" y="0"/>
            <a:ext cx="12191999" cy="3428999"/>
          </a:xfrm>
          <a:prstGeom prst="snip2DiagRect">
            <a:avLst>
              <a:gd name="adj1" fmla="val 0"/>
              <a:gd name="adj2" fmla="val 24222"/>
            </a:avLst>
          </a:prstGeom>
          <a:blipFill dpi="0"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4.</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liệu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thấp</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sáng</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ẩm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thấp</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Nền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cao</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2" y="4232302"/>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rPr>
              <a:t>B. </a:t>
            </a:r>
            <a:r>
              <a:rPr lang="en-US" sz="2800" b="1" dirty="0" err="1">
                <a:solidFill>
                  <a:srgbClr val="FF0000"/>
                </a:solidFill>
              </a:rPr>
              <a:t>Có</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sáng</a:t>
            </a:r>
            <a:r>
              <a:rPr lang="en-US" sz="2800" b="1" dirty="0">
                <a:solidFill>
                  <a:srgbClr val="FF0000"/>
                </a:solidFill>
              </a:rPr>
              <a:t> </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882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0" y="0"/>
            <a:ext cx="12192000" cy="3004087"/>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rPr>
              <a:t>Câu </a:t>
            </a:r>
            <a:r>
              <a:rPr lang="en-US" sz="3600" b="1" dirty="0">
                <a:solidFill>
                  <a:schemeClr val="tx1"/>
                </a:solidFill>
              </a:rPr>
              <a:t>5</a:t>
            </a:r>
            <a:r>
              <a:rPr lang="vi-VN" sz="3600" b="1" dirty="0">
                <a:solidFill>
                  <a:schemeClr val="tx1"/>
                </a:solidFill>
              </a:rPr>
              <a:t>.</a:t>
            </a:r>
            <a:r>
              <a:rPr lang="vi-VN" sz="3600" dirty="0">
                <a:solidFill>
                  <a:schemeClr val="tx1"/>
                </a:solidFill>
              </a:rPr>
              <a:t> Chất nào dưới đây là nguyên liệu của quá trình quang hợp ở thực vật ?</a:t>
            </a:r>
            <a:endParaRPr lang="en-US" sz="3600" dirty="0">
              <a:solidFill>
                <a:schemeClr val="tx1"/>
              </a:solidFill>
            </a:endParaRPr>
          </a:p>
          <a:p>
            <a:pPr marL="742950" indent="-742950">
              <a:buAutoNum type="alphaUcPeriod"/>
            </a:pPr>
            <a:r>
              <a:rPr lang="en-US" sz="3600" dirty="0" err="1">
                <a:solidFill>
                  <a:schemeClr val="tx1"/>
                </a:solidFill>
                <a:latin typeface="Times New Roman" panose="02020603050405020304" pitchFamily="18" charset="0"/>
                <a:cs typeface="Times New Roman" panose="02020603050405020304" pitchFamily="18" charset="0"/>
              </a:rPr>
              <a:t>Khí</a:t>
            </a:r>
            <a:r>
              <a:rPr lang="en-US" sz="3600" dirty="0">
                <a:solidFill>
                  <a:schemeClr val="tx1"/>
                </a:solidFill>
                <a:latin typeface="Times New Roman" panose="02020603050405020304" pitchFamily="18" charset="0"/>
                <a:cs typeface="Times New Roman" panose="02020603050405020304" pitchFamily="18" charset="0"/>
              </a:rPr>
              <a:t> carbon dioxide </a:t>
            </a:r>
            <a:r>
              <a:rPr lang="vi-VN" sz="3600" dirty="0">
                <a:solidFill>
                  <a:schemeClr val="tx1"/>
                </a:solidFill>
              </a:rPr>
              <a: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B. Khí </a:t>
            </a:r>
            <a:r>
              <a:rPr lang="en-US" sz="3600" dirty="0">
                <a:solidFill>
                  <a:schemeClr val="tx1"/>
                </a:solidFill>
              </a:rPr>
              <a:t>O</a:t>
            </a:r>
            <a:r>
              <a:rPr lang="vi-VN" sz="3600" dirty="0" smtClean="0">
                <a:solidFill>
                  <a:schemeClr val="tx1"/>
                </a:solidFill>
              </a:rPr>
              <a:t>x</a:t>
            </a:r>
            <a:r>
              <a:rPr lang="en-US" sz="3600" dirty="0" err="1" smtClean="0">
                <a:solidFill>
                  <a:schemeClr val="tx1"/>
                </a:solidFill>
              </a:rPr>
              <a:t>ygen</a:t>
            </a:r>
            <a:r>
              <a:rPr lang="en-US" sz="3600" dirty="0" smtClean="0">
                <a:solidFill>
                  <a:schemeClr val="tx1"/>
                </a:solidFill>
              </a:rPr>
              <a:t>          </a:t>
            </a:r>
          </a:p>
          <a:p>
            <a:r>
              <a:rPr lang="vi-VN" sz="3600" dirty="0" smtClean="0">
                <a:solidFill>
                  <a:schemeClr val="tx1"/>
                </a:solidFill>
              </a:rPr>
              <a:t>C</a:t>
            </a:r>
            <a:r>
              <a:rPr lang="vi-VN" sz="3600" dirty="0">
                <a:solidFill>
                  <a:schemeClr val="tx1"/>
                </a:solidFill>
              </a:rPr>
              <a:t>. Tinh bột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smtClean="0">
                <a:solidFill>
                  <a:schemeClr val="tx1"/>
                </a:solidFill>
              </a:rPr>
              <a:t>D</a:t>
            </a:r>
            <a:r>
              <a:rPr lang="vi-VN" sz="3600" dirty="0">
                <a:solidFill>
                  <a:schemeClr val="tx1"/>
                </a:solidFill>
              </a:rPr>
              <a:t>. Vitamin</a:t>
            </a:r>
            <a:endParaRPr lang="en-US" sz="3600" dirty="0">
              <a:solidFill>
                <a:schemeClr val="tx1"/>
              </a:solidFill>
            </a:endParaRPr>
          </a:p>
        </p:txBody>
      </p:sp>
      <p:sp>
        <p:nvSpPr>
          <p:cNvPr id="5" name="Rectangle 4"/>
          <p:cNvSpPr/>
          <p:nvPr/>
        </p:nvSpPr>
        <p:spPr>
          <a:xfrm>
            <a:off x="2118360" y="4560115"/>
            <a:ext cx="7955280" cy="1439743"/>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dirty="0">
                <a:solidFill>
                  <a:schemeClr val="tx1"/>
                </a:solidFill>
              </a:rPr>
              <a:t>A.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carbon dioxide </a:t>
            </a:r>
            <a:r>
              <a:rPr lang="vi-VN" sz="2400" b="1" dirty="0">
                <a:solidFill>
                  <a:schemeClr val="tx1"/>
                </a:solidFill>
              </a:rPr>
              <a:t> </a:t>
            </a:r>
            <a:endParaRPr lang="en-US" sz="2400" b="1" dirty="0">
              <a:solidFill>
                <a:srgbClr val="002060"/>
              </a:solidFill>
              <a:latin typeface="Calibri Light"/>
            </a:endParaRPr>
          </a:p>
        </p:txBody>
      </p:sp>
    </p:spTree>
    <p:extLst>
      <p:ext uri="{BB962C8B-B14F-4D97-AF65-F5344CB8AC3E}">
        <p14:creationId xmlns:p14="http://schemas.microsoft.com/office/powerpoint/2010/main" val="12448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304" y="204478"/>
            <a:ext cx="11529391" cy="7254807"/>
          </a:xfrm>
          <a:prstGeom prst="rect">
            <a:avLst/>
          </a:prstGeom>
          <a:noFill/>
        </p:spPr>
        <p:txBody>
          <a:bodyPr wrap="square" rtlCol="0">
            <a:spAutoFit/>
          </a:bodyPr>
          <a:lstStyle/>
          <a:p>
            <a:pPr algn="just">
              <a:lnSpc>
                <a:spcPct val="122000"/>
              </a:lnSpc>
            </a:pPr>
            <a:r>
              <a:rPr lang="en-US" sz="4400" b="1" i="1" dirty="0">
                <a:solidFill>
                  <a:srgbClr val="FF0000"/>
                </a:solidFill>
                <a:effectLst/>
                <a:latin typeface="Times New Roman" panose="02020603050405020304" pitchFamily="18" charset="0"/>
                <a:ea typeface="Times New Roman" panose="02020603050405020304" pitchFamily="18" charset="0"/>
              </a:rPr>
              <a:t>- </a:t>
            </a:r>
            <a:r>
              <a:rPr lang="en-US" sz="4400" b="1" dirty="0">
                <a:solidFill>
                  <a:srgbClr val="FF0000"/>
                </a:solidFill>
                <a:effectLst/>
                <a:latin typeface="Times New Roman" panose="02020603050405020304" pitchFamily="18" charset="0"/>
                <a:ea typeface="Times New Roman" panose="02020603050405020304" pitchFamily="18" charset="0"/>
              </a:rPr>
              <a:t>GV </a:t>
            </a:r>
            <a:r>
              <a:rPr lang="en-US" sz="4400" b="1" dirty="0" err="1">
                <a:solidFill>
                  <a:srgbClr val="FF0000"/>
                </a:solidFill>
                <a:effectLst/>
                <a:latin typeface="Times New Roman" panose="02020603050405020304" pitchFamily="18" charset="0"/>
                <a:ea typeface="Times New Roman" panose="02020603050405020304" pitchFamily="18" charset="0"/>
              </a:rPr>
              <a:t>dẫn</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dắt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vào</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bài</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học</a:t>
            </a:r>
            <a:r>
              <a:rPr lang="en-US" sz="4400" b="1" dirty="0">
                <a:solidFill>
                  <a:srgbClr val="FF0000"/>
                </a:solidFill>
                <a:effectLst/>
                <a:latin typeface="Times New Roman" panose="02020603050405020304" pitchFamily="18" charset="0"/>
                <a:ea typeface="Times New Roman" panose="02020603050405020304" pitchFamily="18" charset="0"/>
              </a:rPr>
              <a:t>: </a:t>
            </a:r>
            <a:r>
              <a:rPr lang="nl-NL" sz="4400" dirty="0">
                <a:effectLst/>
                <a:latin typeface="Times New Roman" panose="02020603050405020304" pitchFamily="18" charset="0"/>
                <a:ea typeface="Calibri" panose="020F0502020204030204" pitchFamily="34" charset="0"/>
                <a:cs typeface="Times New Roman" panose="02020603050405020304" pitchFamily="18" charset="0"/>
              </a:rPr>
              <a:t>Chúng ta đã biết, quang hợp là một quá trình rất quan trọng của cây xanh, nhờ quá trình quang hợp, cây chế tạo được tinh bột và giải phóng khí oxygen ra ngoài môi trường. Để kiểm chứng điều đó, chúng ta sẽ tìm hiểu vào nội dung bài học hôm nay </a:t>
            </a: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4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6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72357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569</TotalTime>
  <Words>1053</Words>
  <Application>Microsoft Office PowerPoint</Application>
  <PresentationFormat>Widescreen</PresentationFormat>
  <Paragraphs>93</Paragraphs>
  <Slides>28</Slides>
  <Notes>0</Notes>
  <HiddenSlides>0</HiddenSlides>
  <MMClips>4</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9" baseType="lpstr">
      <vt:lpstr>Calibri Light</vt:lpstr>
      <vt:lpstr>Calibri</vt:lpstr>
      <vt:lpstr>Tahoma</vt:lpstr>
      <vt:lpstr>.VnTime</vt:lpstr>
      <vt:lpstr>Wingdings 3</vt:lpstr>
      <vt:lpstr>Arial</vt:lpstr>
      <vt:lpstr>Century Gothic</vt:lpstr>
      <vt:lpstr>Times New Roman</vt:lpstr>
      <vt:lpstr>1_Office Theme</vt:lpstr>
      <vt:lpstr>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MyPC</cp:lastModifiedBy>
  <cp:revision>53</cp:revision>
  <dcterms:created xsi:type="dcterms:W3CDTF">2018-04-11T05:48:28Z</dcterms:created>
  <dcterms:modified xsi:type="dcterms:W3CDTF">2024-09-28T10:54:43Z</dcterms:modified>
</cp:coreProperties>
</file>