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300" r:id="rId2"/>
    <p:sldId id="258" r:id="rId3"/>
    <p:sldId id="304" r:id="rId4"/>
    <p:sldId id="261" r:id="rId5"/>
    <p:sldId id="263" r:id="rId6"/>
    <p:sldId id="265" r:id="rId7"/>
    <p:sldId id="266" r:id="rId8"/>
    <p:sldId id="267" r:id="rId9"/>
    <p:sldId id="268" r:id="rId10"/>
    <p:sldId id="303" r:id="rId11"/>
    <p:sldId id="302" r:id="rId12"/>
    <p:sldId id="269" r:id="rId13"/>
    <p:sldId id="283" r:id="rId14"/>
    <p:sldId id="270" r:id="rId15"/>
    <p:sldId id="284" r:id="rId16"/>
    <p:sldId id="271" r:id="rId17"/>
    <p:sldId id="272" r:id="rId18"/>
    <p:sldId id="273" r:id="rId19"/>
    <p:sldId id="274" r:id="rId20"/>
    <p:sldId id="276" r:id="rId21"/>
    <p:sldId id="277" r:id="rId22"/>
    <p:sldId id="278" r:id="rId23"/>
    <p:sldId id="279"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81" r:id="rId38"/>
    <p:sldId id="298"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3" d="100"/>
          <a:sy n="73" d="100"/>
        </p:scale>
        <p:origin x="5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445DC4-E4AC-4124-B129-8DFDFB975A7F}"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D5B04-D17D-41D2-AD36-9424FE39BAD2}" type="slidenum">
              <a:rPr lang="en-US" smtClean="0"/>
              <a:t>‹#›</a:t>
            </a:fld>
            <a:endParaRPr lang="en-US"/>
          </a:p>
        </p:txBody>
      </p:sp>
    </p:spTree>
    <p:extLst>
      <p:ext uri="{BB962C8B-B14F-4D97-AF65-F5344CB8AC3E}">
        <p14:creationId xmlns:p14="http://schemas.microsoft.com/office/powerpoint/2010/main" val="151772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51" name="Google Shape;5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3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6" name="Google Shape;79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5035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9" name="Google Shape;80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374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0" name="Google Shape;82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780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0" name="Google Shape;83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539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41" name="Google Shape;84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00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39:notes"/>
          <p:cNvSpPr>
            <a:spLocks noGrp="1" noRot="1" noChangeAspect="1"/>
          </p:cNvSpPr>
          <p:nvPr>
            <p:ph type="sldImg" idx="2"/>
          </p:nvPr>
        </p:nvSpPr>
        <p:spPr>
          <a:xfrm>
            <a:off x="542448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2" name="Google Shape;852;p39:notes"/>
          <p:cNvSpPr txBox="1">
            <a:spLocks noGrp="1"/>
          </p:cNvSpPr>
          <p:nvPr>
            <p:ph type="body" idx="1"/>
          </p:nvPr>
        </p:nvSpPr>
        <p:spPr>
          <a:xfrm>
            <a:off x="1735138" y="4632325"/>
            <a:ext cx="13877925" cy="43894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85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40:notes"/>
          <p:cNvSpPr>
            <a:spLocks noGrp="1" noRot="1" noChangeAspect="1"/>
          </p:cNvSpPr>
          <p:nvPr>
            <p:ph type="sldImg" idx="2"/>
          </p:nvPr>
        </p:nvSpPr>
        <p:spPr>
          <a:xfrm>
            <a:off x="542448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40:notes"/>
          <p:cNvSpPr txBox="1">
            <a:spLocks noGrp="1"/>
          </p:cNvSpPr>
          <p:nvPr>
            <p:ph type="body" idx="1"/>
          </p:nvPr>
        </p:nvSpPr>
        <p:spPr>
          <a:xfrm>
            <a:off x="1735138" y="4632325"/>
            <a:ext cx="13877925" cy="43894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473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42:notes"/>
          <p:cNvSpPr>
            <a:spLocks noGrp="1" noRot="1" noChangeAspect="1"/>
          </p:cNvSpPr>
          <p:nvPr>
            <p:ph type="sldImg" idx="2"/>
          </p:nvPr>
        </p:nvSpPr>
        <p:spPr>
          <a:xfrm>
            <a:off x="5424488" y="731838"/>
            <a:ext cx="6500812"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9" name="Google Shape;909;p42:notes"/>
          <p:cNvSpPr txBox="1">
            <a:spLocks noGrp="1"/>
          </p:cNvSpPr>
          <p:nvPr>
            <p:ph type="body" idx="1"/>
          </p:nvPr>
        </p:nvSpPr>
        <p:spPr>
          <a:xfrm>
            <a:off x="1735138" y="4632325"/>
            <a:ext cx="13877925" cy="43894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549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68" name="Google Shape;5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302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 CẤU TRÚC THAM GIA VÀO QUÁ TRÌNH THOÁT HƠI NƯỚC Ở LÁ:</a:t>
            </a:r>
            <a:endParaRPr lang="en-US"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TẦNG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CUTIN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ĐÁNG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KỂ</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KHÍ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KHỔNG</a:t>
            </a:r>
            <a:r>
              <a:rPr lang="vi-VN" sz="1200" kern="1200" dirty="0" smtClean="0">
                <a:solidFill>
                  <a:schemeClr val="tx1"/>
                </a:solidFill>
                <a:effectLst/>
                <a:latin typeface="+mn-lt"/>
                <a:ea typeface="+mn-ea"/>
                <a:cs typeface="+mn-cs"/>
              </a:rPr>
              <a:t>.</a:t>
            </a:r>
          </a:p>
          <a:p>
            <a:pPr marL="171450" indent="-171450">
              <a:buFont typeface="Symbol" panose="05050102010706020507" pitchFamily="18" charset="2"/>
              <a:buChar char="Þ"/>
            </a:pPr>
            <a:r>
              <a:rPr lang="pt-BR" sz="1200" kern="1200" dirty="0" smtClean="0">
                <a:solidFill>
                  <a:schemeClr val="tx1"/>
                </a:solidFill>
                <a:effectLst/>
                <a:latin typeface="+mn-lt"/>
                <a:ea typeface="+mn-ea"/>
                <a:cs typeface="+mn-cs"/>
              </a:rPr>
              <a:t>CẤU TẠO CỦA LÁ THÍCH NGHI VỚI CHỨC NĂNG THOÁT HƠI NƯỚC.</a:t>
            </a:r>
            <a:endParaRPr lang="vi-VN" sz="1200" kern="1200" dirty="0" smtClean="0">
              <a:solidFill>
                <a:schemeClr val="tx1"/>
              </a:solidFill>
              <a:effectLst/>
              <a:latin typeface="+mn-lt"/>
              <a:ea typeface="+mn-ea"/>
              <a:cs typeface="+mn-cs"/>
            </a:endParaRPr>
          </a:p>
          <a:p>
            <a:pPr marL="171450" indent="-171450">
              <a:buFont typeface="Symbol" panose="05050102010706020507" pitchFamily="18" charset="2"/>
              <a:buChar char="Þ"/>
            </a:pPr>
            <a:r>
              <a:rPr lang="vi-VN" sz="1200" kern="1200" dirty="0" smtClean="0">
                <a:solidFill>
                  <a:schemeClr val="tx1"/>
                </a:solidFill>
                <a:effectLst/>
                <a:latin typeface="+mn-lt"/>
                <a:ea typeface="+mn-ea"/>
                <a:cs typeface="+mn-cs"/>
              </a:rPr>
              <a:t>Trong 2 cấu</a:t>
            </a:r>
            <a:r>
              <a:rPr lang="vi-VN" sz="1200" kern="1200" baseline="0" dirty="0" smtClean="0">
                <a:solidFill>
                  <a:schemeClr val="tx1"/>
                </a:solidFill>
                <a:effectLst/>
                <a:latin typeface="+mn-lt"/>
                <a:ea typeface="+mn-ea"/>
                <a:cs typeface="+mn-cs"/>
              </a:rPr>
              <a:t> trúc này: </a:t>
            </a:r>
            <a:r>
              <a:rPr lang="vi-VN" sz="1200" kern="1200" dirty="0" smtClean="0">
                <a:solidFill>
                  <a:schemeClr val="tx1"/>
                </a:solidFill>
                <a:effectLst/>
                <a:latin typeface="+mn-lt"/>
                <a:ea typeface="+mn-ea"/>
                <a:cs typeface="+mn-cs"/>
              </a:rPr>
              <a:t>Hơi</a:t>
            </a:r>
            <a:r>
              <a:rPr lang="vi-VN" sz="1200" kern="1200" baseline="0" dirty="0" smtClean="0">
                <a:solidFill>
                  <a:schemeClr val="tx1"/>
                </a:solidFill>
                <a:effectLst/>
                <a:latin typeface="+mn-lt"/>
                <a:ea typeface="+mn-ea"/>
                <a:cs typeface="+mn-cs"/>
              </a:rPr>
              <a:t> nước chủ yếu thoát ra ở đâu? </a:t>
            </a:r>
            <a:r>
              <a:rPr lang="vi-VN" sz="1200" i="1" kern="1200" baseline="0" dirty="0" smtClean="0">
                <a:solidFill>
                  <a:schemeClr val="tx1"/>
                </a:solidFill>
                <a:effectLst/>
                <a:latin typeface="+mn-lt"/>
                <a:ea typeface="+mn-ea"/>
                <a:cs typeface="+mn-cs"/>
              </a:rPr>
              <a:t>(kk vừa có thể đóng mở, mặt dưới là nào cũng có)</a:t>
            </a:r>
            <a:endParaRPr lang="vi-VN" sz="1200" i="1" kern="1200" dirty="0" smtClean="0">
              <a:solidFill>
                <a:schemeClr val="tx1"/>
              </a:solidFill>
              <a:effectLst/>
              <a:latin typeface="+mn-lt"/>
              <a:ea typeface="+mn-ea"/>
              <a:cs typeface="+mn-cs"/>
            </a:endParaRPr>
          </a:p>
          <a:p>
            <a:pPr marL="0" indent="0">
              <a:buFont typeface="Symbol" panose="05050102010706020507" pitchFamily="18" charset="2"/>
              <a:buNone/>
            </a:pPr>
            <a:r>
              <a:rPr lang="vi-VN" sz="1200" kern="1200" dirty="0" smtClean="0">
                <a:solidFill>
                  <a:schemeClr val="tx1"/>
                </a:solidFill>
                <a:effectLst/>
                <a:latin typeface="+mn-lt"/>
                <a:ea typeface="+mn-ea"/>
                <a:cs typeface="+mn-cs"/>
              </a:rPr>
              <a:t>Sự</a:t>
            </a:r>
            <a:r>
              <a:rPr lang="vi-VN" sz="1200" kern="1200" baseline="0" dirty="0" smtClean="0">
                <a:solidFill>
                  <a:schemeClr val="tx1"/>
                </a:solidFill>
                <a:effectLst/>
                <a:latin typeface="+mn-lt"/>
                <a:ea typeface="+mn-ea"/>
                <a:cs typeface="+mn-cs"/>
              </a:rPr>
              <a:t> thoát hơi nước ở 2 con đường này diễn ra ntn =&gt; </a:t>
            </a:r>
            <a:r>
              <a:rPr lang="en-US" sz="1200" b="1" u="dotDotDash" kern="1200" dirty="0" smtClean="0">
                <a:solidFill>
                  <a:schemeClr val="tx1"/>
                </a:solidFill>
                <a:effectLst/>
                <a:latin typeface="+mn-lt"/>
                <a:ea typeface="+mn-ea"/>
                <a:cs typeface="+mn-cs"/>
              </a:rPr>
              <a:t>2/ HAI CON </a:t>
            </a:r>
            <a:r>
              <a:rPr lang="en-US" sz="1200" b="1" u="dotDotDash" kern="1200" dirty="0" err="1" smtClean="0">
                <a:solidFill>
                  <a:schemeClr val="tx1"/>
                </a:solidFill>
                <a:effectLst/>
                <a:latin typeface="+mn-lt"/>
                <a:ea typeface="+mn-ea"/>
                <a:cs typeface="+mn-cs"/>
              </a:rPr>
              <a:t>ĐƯỜNG</a:t>
            </a:r>
            <a:r>
              <a:rPr lang="en-US" sz="1200" b="1" u="dotDotDash" kern="1200" dirty="0" smtClean="0">
                <a:solidFill>
                  <a:schemeClr val="tx1"/>
                </a:solidFill>
                <a:effectLst/>
                <a:latin typeface="+mn-lt"/>
                <a:ea typeface="+mn-ea"/>
                <a:cs typeface="+mn-cs"/>
              </a:rPr>
              <a:t> </a:t>
            </a:r>
            <a:r>
              <a:rPr lang="en-US" sz="1200" b="1" u="dotDotDash" kern="1200" dirty="0" err="1" smtClean="0">
                <a:solidFill>
                  <a:schemeClr val="tx1"/>
                </a:solidFill>
                <a:effectLst/>
                <a:latin typeface="+mn-lt"/>
                <a:ea typeface="+mn-ea"/>
                <a:cs typeface="+mn-cs"/>
              </a:rPr>
              <a:t>THOÁT</a:t>
            </a:r>
            <a:r>
              <a:rPr lang="en-US" sz="1200" b="1" u="dotDotDash" kern="1200" dirty="0" smtClean="0">
                <a:solidFill>
                  <a:schemeClr val="tx1"/>
                </a:solidFill>
                <a:effectLst/>
                <a:latin typeface="+mn-lt"/>
                <a:ea typeface="+mn-ea"/>
                <a:cs typeface="+mn-cs"/>
              </a:rPr>
              <a:t> </a:t>
            </a:r>
            <a:r>
              <a:rPr lang="en-US" sz="1200" b="1" u="dotDotDash" kern="1200" dirty="0" err="1" smtClean="0">
                <a:solidFill>
                  <a:schemeClr val="tx1"/>
                </a:solidFill>
                <a:effectLst/>
                <a:latin typeface="+mn-lt"/>
                <a:ea typeface="+mn-ea"/>
                <a:cs typeface="+mn-cs"/>
              </a:rPr>
              <a:t>HƠI</a:t>
            </a:r>
            <a:r>
              <a:rPr lang="en-US" sz="1200" b="1" u="dotDotDash" kern="1200" dirty="0" smtClean="0">
                <a:solidFill>
                  <a:schemeClr val="tx1"/>
                </a:solidFill>
                <a:effectLst/>
                <a:latin typeface="+mn-lt"/>
                <a:ea typeface="+mn-ea"/>
                <a:cs typeface="+mn-cs"/>
              </a:rPr>
              <a:t> </a:t>
            </a:r>
            <a:r>
              <a:rPr lang="en-US" sz="1200" b="1" u="dotDotDash" kern="1200" dirty="0" err="1" smtClean="0">
                <a:solidFill>
                  <a:schemeClr val="tx1"/>
                </a:solidFill>
                <a:effectLst/>
                <a:latin typeface="+mn-lt"/>
                <a:ea typeface="+mn-ea"/>
                <a:cs typeface="+mn-cs"/>
              </a:rPr>
              <a:t>NƯỚC</a:t>
            </a:r>
            <a:r>
              <a:rPr lang="en-US" sz="1200" b="1" u="dotDotDash"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CA469A22-6BB8-455E-972E-FCA81DE6B729}" type="slidenum">
              <a:rPr lang="en-US" smtClean="0"/>
              <a:t>21</a:t>
            </a:fld>
            <a:endParaRPr lang="en-US" dirty="0"/>
          </a:p>
        </p:txBody>
      </p:sp>
    </p:spTree>
    <p:extLst>
      <p:ext uri="{BB962C8B-B14F-4D97-AF65-F5344CB8AC3E}">
        <p14:creationId xmlns:p14="http://schemas.microsoft.com/office/powerpoint/2010/main" val="343102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1" name="Google Shape;7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435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9" name="Google Shape;70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84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29" name="Google Shape;72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28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40" name="Google Shape;74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85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1" name="Google Shape;75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865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83" name="Google Shape;78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08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6E2BDFF-2684-4726-A798-D45D0863E184}"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284640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404325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502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585442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3064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238032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2BDFF-2684-4726-A798-D45D0863E184}"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3514018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2BDFF-2684-4726-A798-D45D0863E184}"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3113725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TITLE 1">
  <p:cSld name="BIG TITLE 1">
    <p:spTree>
      <p:nvGrpSpPr>
        <p:cNvPr id="1" name="Shape 264"/>
        <p:cNvGrpSpPr/>
        <p:nvPr/>
      </p:nvGrpSpPr>
      <p:grpSpPr>
        <a:xfrm>
          <a:off x="0" y="0"/>
          <a:ext cx="0" cy="0"/>
          <a:chOff x="0" y="0"/>
          <a:chExt cx="0" cy="0"/>
        </a:xfrm>
      </p:grpSpPr>
      <p:sp>
        <p:nvSpPr>
          <p:cNvPr id="265" name="Google Shape;265;p42"/>
          <p:cNvSpPr/>
          <p:nvPr/>
        </p:nvSpPr>
        <p:spPr>
          <a:xfrm rot="10800000" flipH="1">
            <a:off x="3100918" y="1162050"/>
            <a:ext cx="5990167" cy="4724400"/>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7450"/>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42"/>
          <p:cNvSpPr txBox="1">
            <a:spLocks noGrp="1"/>
          </p:cNvSpPr>
          <p:nvPr>
            <p:ph type="title"/>
          </p:nvPr>
        </p:nvSpPr>
        <p:spPr>
          <a:xfrm>
            <a:off x="1592200" y="2238800"/>
            <a:ext cx="9007600" cy="2380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rgbClr val="DD7E6B"/>
              </a:buClr>
              <a:buSzPts val="6000"/>
              <a:buFont typeface="Times New Roman"/>
              <a:buNone/>
              <a:defRPr sz="6000">
                <a:solidFill>
                  <a:srgbClr val="DD7E6B"/>
                </a:solidFill>
              </a:defRPr>
            </a:lvl1pPr>
            <a:lvl2pPr lvl="1" algn="ctr">
              <a:lnSpc>
                <a:spcPct val="90000"/>
              </a:lnSpc>
              <a:spcBef>
                <a:spcPts val="0"/>
              </a:spcBef>
              <a:spcAft>
                <a:spcPts val="0"/>
              </a:spcAft>
              <a:buClr>
                <a:srgbClr val="DD7E6B"/>
              </a:buClr>
              <a:buSzPts val="6000"/>
              <a:buFont typeface="Times New Roman"/>
              <a:buNone/>
              <a:defRPr sz="6000">
                <a:solidFill>
                  <a:srgbClr val="DD7E6B"/>
                </a:solidFill>
              </a:defRPr>
            </a:lvl2pPr>
            <a:lvl3pPr lvl="2" algn="ctr">
              <a:lnSpc>
                <a:spcPct val="90000"/>
              </a:lnSpc>
              <a:spcBef>
                <a:spcPts val="0"/>
              </a:spcBef>
              <a:spcAft>
                <a:spcPts val="0"/>
              </a:spcAft>
              <a:buClr>
                <a:srgbClr val="DD7E6B"/>
              </a:buClr>
              <a:buSzPts val="6000"/>
              <a:buFont typeface="Times New Roman"/>
              <a:buNone/>
              <a:defRPr sz="6000">
                <a:solidFill>
                  <a:srgbClr val="DD7E6B"/>
                </a:solidFill>
              </a:defRPr>
            </a:lvl3pPr>
            <a:lvl4pPr lvl="3" algn="ctr">
              <a:lnSpc>
                <a:spcPct val="90000"/>
              </a:lnSpc>
              <a:spcBef>
                <a:spcPts val="0"/>
              </a:spcBef>
              <a:spcAft>
                <a:spcPts val="0"/>
              </a:spcAft>
              <a:buClr>
                <a:srgbClr val="DD7E6B"/>
              </a:buClr>
              <a:buSzPts val="6000"/>
              <a:buFont typeface="Times New Roman"/>
              <a:buNone/>
              <a:defRPr sz="6000">
                <a:solidFill>
                  <a:srgbClr val="DD7E6B"/>
                </a:solidFill>
              </a:defRPr>
            </a:lvl4pPr>
            <a:lvl5pPr lvl="4" algn="ctr">
              <a:lnSpc>
                <a:spcPct val="90000"/>
              </a:lnSpc>
              <a:spcBef>
                <a:spcPts val="0"/>
              </a:spcBef>
              <a:spcAft>
                <a:spcPts val="0"/>
              </a:spcAft>
              <a:buClr>
                <a:srgbClr val="DD7E6B"/>
              </a:buClr>
              <a:buSzPts val="6000"/>
              <a:buFont typeface="Times New Roman"/>
              <a:buNone/>
              <a:defRPr sz="6000">
                <a:solidFill>
                  <a:srgbClr val="DD7E6B"/>
                </a:solidFill>
              </a:defRPr>
            </a:lvl5pPr>
            <a:lvl6pPr lvl="5" algn="ctr">
              <a:lnSpc>
                <a:spcPct val="90000"/>
              </a:lnSpc>
              <a:spcBef>
                <a:spcPts val="0"/>
              </a:spcBef>
              <a:spcAft>
                <a:spcPts val="0"/>
              </a:spcAft>
              <a:buClr>
                <a:srgbClr val="DD7E6B"/>
              </a:buClr>
              <a:buSzPts val="6000"/>
              <a:buFont typeface="Times New Roman"/>
              <a:buNone/>
              <a:defRPr sz="6000">
                <a:solidFill>
                  <a:srgbClr val="DD7E6B"/>
                </a:solidFill>
              </a:defRPr>
            </a:lvl6pPr>
            <a:lvl7pPr lvl="6" algn="ctr">
              <a:lnSpc>
                <a:spcPct val="90000"/>
              </a:lnSpc>
              <a:spcBef>
                <a:spcPts val="0"/>
              </a:spcBef>
              <a:spcAft>
                <a:spcPts val="0"/>
              </a:spcAft>
              <a:buClr>
                <a:srgbClr val="DD7E6B"/>
              </a:buClr>
              <a:buSzPts val="6000"/>
              <a:buFont typeface="Times New Roman"/>
              <a:buNone/>
              <a:defRPr sz="6000">
                <a:solidFill>
                  <a:srgbClr val="DD7E6B"/>
                </a:solidFill>
              </a:defRPr>
            </a:lvl7pPr>
            <a:lvl8pPr lvl="7" algn="ctr">
              <a:lnSpc>
                <a:spcPct val="90000"/>
              </a:lnSpc>
              <a:spcBef>
                <a:spcPts val="0"/>
              </a:spcBef>
              <a:spcAft>
                <a:spcPts val="0"/>
              </a:spcAft>
              <a:buClr>
                <a:srgbClr val="DD7E6B"/>
              </a:buClr>
              <a:buSzPts val="6000"/>
              <a:buFont typeface="Times New Roman"/>
              <a:buNone/>
              <a:defRPr sz="6000">
                <a:solidFill>
                  <a:srgbClr val="DD7E6B"/>
                </a:solidFill>
              </a:defRPr>
            </a:lvl8pPr>
            <a:lvl9pPr lvl="8" algn="ctr">
              <a:lnSpc>
                <a:spcPct val="90000"/>
              </a:lnSpc>
              <a:spcBef>
                <a:spcPts val="0"/>
              </a:spcBef>
              <a:spcAft>
                <a:spcPts val="0"/>
              </a:spcAft>
              <a:buClr>
                <a:srgbClr val="DD7E6B"/>
              </a:buClr>
              <a:buSzPts val="6000"/>
              <a:buFont typeface="Times New Roman"/>
              <a:buNone/>
              <a:defRPr sz="6000">
                <a:solidFill>
                  <a:srgbClr val="DD7E6B"/>
                </a:solidFill>
              </a:defRPr>
            </a:lvl9pPr>
          </a:lstStyle>
          <a:p>
            <a:endParaRPr/>
          </a:p>
        </p:txBody>
      </p:sp>
    </p:spTree>
    <p:extLst>
      <p:ext uri="{BB962C8B-B14F-4D97-AF65-F5344CB8AC3E}">
        <p14:creationId xmlns:p14="http://schemas.microsoft.com/office/powerpoint/2010/main" val="67873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E2BDFF-2684-4726-A798-D45D0863E184}"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38490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6E2BDFF-2684-4726-A798-D45D0863E184}" type="datetimeFigureOut">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113708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E2BDFF-2684-4726-A798-D45D0863E184}"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331648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E2BDFF-2684-4726-A798-D45D0863E184}" type="datetimeFigureOut">
              <a:rPr lang="en-US" smtClean="0"/>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3325251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E2BDFF-2684-4726-A798-D45D0863E184}" type="datetimeFigureOut">
              <a:rPr lang="en-US" smtClean="0"/>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286552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2BDFF-2684-4726-A798-D45D0863E184}" type="datetimeFigureOut">
              <a:rPr lang="en-US" smtClean="0"/>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194376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E2BDFF-2684-4726-A798-D45D0863E184}"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57120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E2BDFF-2684-4726-A798-D45D0863E184}" type="datetimeFigureOut">
              <a:rPr lang="en-US" smtClean="0"/>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D086E-08A5-4BB8-8F63-EA9F7C41B0FD}" type="slidenum">
              <a:rPr lang="en-US" smtClean="0"/>
              <a:t>‹#›</a:t>
            </a:fld>
            <a:endParaRPr lang="en-US"/>
          </a:p>
        </p:txBody>
      </p:sp>
    </p:spTree>
    <p:extLst>
      <p:ext uri="{BB962C8B-B14F-4D97-AF65-F5344CB8AC3E}">
        <p14:creationId xmlns:p14="http://schemas.microsoft.com/office/powerpoint/2010/main" val="246166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E2BDFF-2684-4726-A798-D45D0863E184}" type="datetimeFigureOut">
              <a:rPr lang="en-US" smtClean="0"/>
              <a:t>9/19/2024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9FD086E-08A5-4BB8-8F63-EA9F7C41B0FD}" type="slidenum">
              <a:rPr lang="en-US" smtClean="0"/>
              <a:t>‹#›</a:t>
            </a:fld>
            <a:endParaRPr lang="en-US"/>
          </a:p>
        </p:txBody>
      </p:sp>
    </p:spTree>
    <p:extLst>
      <p:ext uri="{BB962C8B-B14F-4D97-AF65-F5344CB8AC3E}">
        <p14:creationId xmlns:p14="http://schemas.microsoft.com/office/powerpoint/2010/main" val="19725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15815" y="1698968"/>
            <a:ext cx="9659816" cy="2400657"/>
          </a:xfrm>
          <a:prstGeom prst="rect">
            <a:avLst/>
          </a:prstGeom>
          <a:solidFill>
            <a:srgbClr val="92D050"/>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Open Sans" panose="020B0606030504020204" pitchFamily="34" charset="0"/>
                <a:cs typeface="Open Sans" panose="020B0606030504020204" pitchFamily="34" charset="0"/>
              </a:rPr>
              <a:t> </a:t>
            </a:r>
            <a:r>
              <a:rPr kumimoji="0" lang="en-US"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Thực vật có khả năng tự tổng hợp chất hữu cơ cung cấp cho cơ thể và nhiều sinh vật khác trên Trái Đất. Khả năng kì diệu đó được gọi là quang hợp.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Vậy quang hợp diễn ra ở đâu trong cơ thể thực vật? Thực vật thực hiện được quá trình đó bằng cách nào?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FF"/>
                </a:solidFill>
                <a:effectLst/>
                <a:latin typeface="Open Sans" panose="020B0606030504020204" pitchFamily="34" charset="0"/>
                <a:cs typeface="Open Sans" panose="020B0606030504020204" pitchFamily="34" charset="0"/>
              </a:rPr>
              <a:t/>
            </a:r>
            <a:br>
              <a:rPr kumimoji="0" lang="en-US" altLang="en-US" sz="1200" b="0" i="0" u="none" strike="noStrike" cap="none" normalizeH="0" baseline="0" smtClean="0">
                <a:ln>
                  <a:noFill/>
                </a:ln>
                <a:solidFill>
                  <a:srgbClr val="0000FF"/>
                </a:solidFill>
                <a:effectLst/>
                <a:latin typeface="Open Sans" panose="020B0606030504020204" pitchFamily="34" charset="0"/>
                <a:cs typeface="Open Sans" panose="020B0606030504020204" pitchFamily="34" charset="0"/>
              </a:rPr>
            </a:br>
            <a:endParaRPr kumimoji="0" lang="en-US" altLang="en-US" sz="1800" b="0" i="0" u="none" strike="noStrike" cap="none" normalizeH="0" baseline="0" smtClean="0">
              <a:ln>
                <a:noFill/>
              </a:ln>
              <a:solidFill>
                <a:srgbClr val="0000FF"/>
              </a:solidFill>
              <a:effectLst/>
            </a:endParaRPr>
          </a:p>
        </p:txBody>
      </p:sp>
      <p:sp>
        <p:nvSpPr>
          <p:cNvPr id="5" name="Rectangle 4"/>
          <p:cNvSpPr/>
          <p:nvPr/>
        </p:nvSpPr>
        <p:spPr>
          <a:xfrm>
            <a:off x="515815" y="4469325"/>
            <a:ext cx="9530862" cy="1569660"/>
          </a:xfrm>
          <a:prstGeom prst="rect">
            <a:avLst/>
          </a:prstGeom>
          <a:solidFill>
            <a:srgbClr val="92D050"/>
          </a:solidFill>
        </p:spPr>
        <p:txBody>
          <a:bodyPr wrap="square">
            <a:spAutoFit/>
          </a:bodyPr>
          <a:lstStyle/>
          <a:p>
            <a:pPr algn="just"/>
            <a:r>
              <a:rPr lang="vi-VN" sz="2400">
                <a:solidFill>
                  <a:srgbClr val="0000FF"/>
                </a:solidFill>
                <a:latin typeface="Times New Roman" panose="02020603050405020304" pitchFamily="18" charset="0"/>
                <a:cs typeface="Times New Roman" panose="02020603050405020304" pitchFamily="18" charset="0"/>
              </a:rPr>
              <a:t>- Quang hợp ở cơ thể thực vật thường diễn ra chủ yếu ở lá cây.</a:t>
            </a:r>
          </a:p>
          <a:p>
            <a:pPr algn="just"/>
            <a:r>
              <a:rPr lang="vi-VN" sz="2400">
                <a:solidFill>
                  <a:srgbClr val="0000FF"/>
                </a:solidFill>
                <a:latin typeface="Times New Roman" panose="02020603050405020304" pitchFamily="18" charset="0"/>
                <a:cs typeface="Times New Roman" panose="02020603050405020304" pitchFamily="18" charset="0"/>
              </a:rPr>
              <a:t>- Thực vật thực hiện quá trình này bằng cách sử dụng năng lượng ánh sáng Mặt Trời, nước và khí carbon dioxide để tổng hợp chất hữu cơ cho cơ thể sử dụng và giải phóng oxygen ra ngoài môi trường.</a:t>
            </a:r>
            <a:endParaRPr lang="vi-VN" sz="2400" b="0" i="0">
              <a:solidFill>
                <a:srgbClr val="0000FF"/>
              </a:solidFill>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046923" y="418357"/>
            <a:ext cx="9899374" cy="1280611"/>
          </a:xfrm>
          <a:prstGeom prst="rect">
            <a:avLst/>
          </a:prstGeom>
          <a:ln>
            <a:solidFill>
              <a:srgbClr val="FFC00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smtClean="0">
                <a:solidFill>
                  <a:schemeClr val="accent2">
                    <a:lumMod val="75000"/>
                  </a:schemeClr>
                </a:solidFill>
                <a:latin typeface="Times New Roman" panose="02020603050405020304" pitchFamily="18" charset="0"/>
                <a:cs typeface="Times New Roman" panose="02020603050405020304" pitchFamily="18" charset="0"/>
              </a:rPr>
              <a:t>Bài 22: Quang hợp ở thực vật</a:t>
            </a:r>
            <a:endParaRPr lang="en-US" sz="40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2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1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850" y="417238"/>
            <a:ext cx="8112421" cy="582506"/>
          </a:xfrm>
        </p:spPr>
        <p:txBody>
          <a:bodyPr/>
          <a:lstStyle/>
          <a:p>
            <a:pPr algn="l"/>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I.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Khái</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quát</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về</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quang</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hợp</a:t>
            </a:r>
            <a:endParaRPr lang="en-US" sz="45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92479" y="1112560"/>
            <a:ext cx="8241792" cy="1142960"/>
          </a:xfrm>
        </p:spPr>
        <p:txBody>
          <a:bodyPr>
            <a:noAutofit/>
          </a:bodyPr>
          <a:lstStyle/>
          <a:p>
            <a:pPr algn="l"/>
            <a:r>
              <a:rPr lang="en-US" sz="3500" b="1" dirty="0">
                <a:solidFill>
                  <a:srgbClr val="0070C0"/>
                </a:solidFill>
                <a:latin typeface="Times New Roman" panose="02020603050405020304" pitchFamily="18" charset="0"/>
                <a:cs typeface="Times New Roman" panose="02020603050405020304" pitchFamily="18" charset="0"/>
              </a:rPr>
              <a:t>3</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Mối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hệ</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giữa</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trao</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đổi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chất</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và</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chuyển</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hóa</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năng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lượng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trong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hợp</a:t>
            </a:r>
            <a:endParaRPr lang="en-US" sz="35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399" y="2368336"/>
            <a:ext cx="5782482" cy="4056848"/>
          </a:xfrm>
          <a:prstGeom prst="rect">
            <a:avLst/>
          </a:prstGeom>
        </p:spPr>
      </p:pic>
      <p:sp>
        <p:nvSpPr>
          <p:cNvPr id="6" name="Rectangle 5"/>
          <p:cNvSpPr/>
          <p:nvPr/>
        </p:nvSpPr>
        <p:spPr>
          <a:xfrm>
            <a:off x="729616" y="2894820"/>
            <a:ext cx="4780230" cy="1815882"/>
          </a:xfrm>
          <a:prstGeom prst="rect">
            <a:avLst/>
          </a:prstGeom>
        </p:spPr>
        <p:txBody>
          <a:bodyPr wrap="square">
            <a:spAutoFit/>
          </a:bodyPr>
          <a:lstStyle/>
          <a:p>
            <a:r>
              <a:rPr lang="en-US" sz="2800" i="1"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Trao </a:t>
            </a:r>
            <a:r>
              <a:rPr lang="en-US" sz="2800" i="1">
                <a:solidFill>
                  <a:srgbClr val="0000FF"/>
                </a:solidFill>
                <a:latin typeface="Calibri" panose="020F0502020204030204" pitchFamily="34" charset="0"/>
                <a:ea typeface="Calibri" panose="020F0502020204030204" pitchFamily="34" charset="0"/>
                <a:cs typeface="Times New Roman" panose="02020603050405020304" pitchFamily="18" charset="0"/>
              </a:rPr>
              <a:t>đổi chất và chuyển hóa năng lượng trong quá trình quang hợp có mối quan hệ chặt chẽ và luôn diễn ra đồng thời.</a:t>
            </a:r>
            <a:endParaRPr lang="en-US" sz="2800">
              <a:solidFill>
                <a:srgbClr val="0000FF"/>
              </a:solidFill>
            </a:endParaRPr>
          </a:p>
        </p:txBody>
      </p:sp>
    </p:spTree>
    <p:extLst>
      <p:ext uri="{BB962C8B-B14F-4D97-AF65-F5344CB8AC3E}">
        <p14:creationId xmlns:p14="http://schemas.microsoft.com/office/powerpoint/2010/main" val="1476092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850" y="417238"/>
            <a:ext cx="8112421" cy="582506"/>
          </a:xfrm>
        </p:spPr>
        <p:txBody>
          <a:bodyPr/>
          <a:lstStyle/>
          <a:p>
            <a:pPr algn="l"/>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I.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Khái</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quát</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về</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quang</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hợp</a:t>
            </a:r>
            <a:endParaRPr lang="en-US" sz="45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92479" y="1112560"/>
            <a:ext cx="8241792" cy="1142960"/>
          </a:xfrm>
        </p:spPr>
        <p:txBody>
          <a:bodyPr>
            <a:noAutofit/>
          </a:bodyPr>
          <a:lstStyle/>
          <a:p>
            <a:pPr algn="l"/>
            <a:r>
              <a:rPr lang="en-US" sz="3500" b="1" dirty="0">
                <a:solidFill>
                  <a:srgbClr val="0070C0"/>
                </a:solidFill>
                <a:latin typeface="Times New Roman" panose="02020603050405020304" pitchFamily="18" charset="0"/>
                <a:cs typeface="Times New Roman" panose="02020603050405020304" pitchFamily="18" charset="0"/>
              </a:rPr>
              <a:t>3</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Mối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hệ</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giữa</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trao</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đổi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chất</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và</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chuyển</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hóa</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năng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lượng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trong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hợp</a:t>
            </a:r>
            <a:endParaRPr lang="en-US" sz="35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399" y="2368336"/>
            <a:ext cx="5782482" cy="4056848"/>
          </a:xfrm>
          <a:prstGeom prst="rect">
            <a:avLst/>
          </a:prstGeom>
        </p:spPr>
      </p:pic>
      <p:sp>
        <p:nvSpPr>
          <p:cNvPr id="5" name="Rectangle 4"/>
          <p:cNvSpPr/>
          <p:nvPr/>
        </p:nvSpPr>
        <p:spPr>
          <a:xfrm>
            <a:off x="921850" y="2481943"/>
            <a:ext cx="3674534" cy="322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00FF"/>
                </a:solidFill>
                <a:latin typeface="Times New Roman" panose="02020603050405020304" pitchFamily="18" charset="0"/>
                <a:cs typeface="Times New Roman" panose="02020603050405020304" pitchFamily="18" charset="0"/>
              </a:rPr>
              <a:t>Nước và carbon </a:t>
            </a:r>
            <a:r>
              <a:rPr lang="en-US" sz="2400" b="1" dirty="0" smtClean="0">
                <a:solidFill>
                  <a:srgbClr val="0000FF"/>
                </a:solidFill>
                <a:latin typeface="Times New Roman" panose="02020603050405020304" pitchFamily="18" charset="0"/>
                <a:cs typeface="Times New Roman" panose="02020603050405020304" pitchFamily="18" charset="0"/>
              </a:rPr>
              <a:t>dioxi</a:t>
            </a:r>
            <a:r>
              <a:rPr lang="en-US" sz="2400" b="1" dirty="0" smtClean="0">
                <a:solidFill>
                  <a:srgbClr val="0000FF"/>
                </a:solidFill>
                <a:latin typeface="Times New Roman" panose="02020603050405020304" pitchFamily="18" charset="0"/>
                <a:cs typeface="Times New Roman" panose="02020603050405020304" pitchFamily="18" charset="0"/>
              </a:rPr>
              <a:t>de </a:t>
            </a:r>
            <a:r>
              <a:rPr lang="en-US" sz="2400" b="1" dirty="0" smtClean="0">
                <a:solidFill>
                  <a:srgbClr val="0000FF"/>
                </a:solidFill>
                <a:latin typeface="Times New Roman" panose="02020603050405020304" pitchFamily="18" charset="0"/>
                <a:cs typeface="Times New Roman" panose="02020603050405020304" pitchFamily="18" charset="0"/>
              </a:rPr>
              <a:t>được </a:t>
            </a:r>
            <a:r>
              <a:rPr lang="en-US" sz="2400" b="1" dirty="0" smtClean="0">
                <a:solidFill>
                  <a:srgbClr val="0000FF"/>
                </a:solidFill>
                <a:latin typeface="Times New Roman" panose="02020603050405020304" pitchFamily="18" charset="0"/>
                <a:cs typeface="Times New Roman" panose="02020603050405020304" pitchFamily="18" charset="0"/>
              </a:rPr>
              <a:t>lấy từ môi trường ngoài để tổng hợp chất hữu cơ và giải phóng khí </a:t>
            </a:r>
            <a:r>
              <a:rPr lang="en-US" sz="2400" b="1" dirty="0" smtClean="0">
                <a:solidFill>
                  <a:srgbClr val="0000FF"/>
                </a:solidFill>
                <a:latin typeface="Times New Roman" panose="02020603050405020304" pitchFamily="18" charset="0"/>
                <a:cs typeface="Times New Roman" panose="02020603050405020304" pitchFamily="18" charset="0"/>
              </a:rPr>
              <a:t>oxygen. </a:t>
            </a:r>
            <a:r>
              <a:rPr lang="en-US" sz="2400" b="1" dirty="0">
                <a:solidFill>
                  <a:srgbClr val="0000FF"/>
                </a:solidFill>
                <a:latin typeface="Times New Roman" panose="02020603050405020304" pitchFamily="18" charset="0"/>
                <a:cs typeface="Times New Roman" panose="02020603050405020304" pitchFamily="18" charset="0"/>
              </a:rPr>
              <a:t>Quá trình quang hợp, quang năng được chuyển hóa thành hóa năng</a:t>
            </a:r>
          </a:p>
          <a:p>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4386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184"/>
            <a:ext cx="9064074" cy="1170432"/>
          </a:xfrm>
        </p:spPr>
        <p:txBody>
          <a:bodyPr>
            <a:noAutofit/>
          </a:bodyPr>
          <a:lstStyle/>
          <a:p>
            <a:r>
              <a:rPr lang="en-US" b="1" dirty="0" smtClean="0">
                <a:solidFill>
                  <a:srgbClr val="FF0000"/>
                </a:solidFill>
                <a:latin typeface="Times New Roman" panose="02020603050405020304" pitchFamily="18" charset="0"/>
                <a:cs typeface="Times New Roman" panose="02020603050405020304" pitchFamily="18" charset="0"/>
              </a:rPr>
              <a:t>II. </a:t>
            </a:r>
            <a:r>
              <a:rPr lang="en-US" b="1" dirty="0" err="1" smtClean="0">
                <a:solidFill>
                  <a:srgbClr val="FF0000"/>
                </a:solidFill>
                <a:latin typeface="Times New Roman" panose="02020603050405020304" pitchFamily="18" charset="0"/>
                <a:cs typeface="Times New Roman" panose="02020603050405020304" pitchFamily="18" charset="0"/>
              </a:rPr>
              <a:t>Vai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trò</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cây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với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quang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hợp</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4871" y="1499616"/>
            <a:ext cx="5904105" cy="4815840"/>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677334" y="1845432"/>
            <a:ext cx="3572256" cy="2062103"/>
          </a:xfrm>
          <a:prstGeom prst="rect">
            <a:avLst/>
          </a:prstGeom>
          <a:noFill/>
        </p:spPr>
        <p:txBody>
          <a:bodyPr wrap="square" rtlCol="0">
            <a:spAutoFit/>
          </a:bodyPr>
          <a:lstStyle/>
          <a:p>
            <a:pPr marL="457200" indent="-457200">
              <a:buFontTx/>
              <a:buChar char="-"/>
            </a:pPr>
            <a:r>
              <a:rPr lang="en-US" sz="3200" b="1" dirty="0" err="1" smtClean="0">
                <a:latin typeface="Times New Roman" panose="02020603050405020304" pitchFamily="18" charset="0"/>
                <a:cs typeface="Times New Roman" panose="02020603050405020304" pitchFamily="18" charset="0"/>
              </a:rPr>
              <a:t>Lá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chủ</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yếu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hiện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chức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hợp</a:t>
            </a:r>
            <a:endParaRPr lang="en-US" sz="3200" b="1"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531030" y="4094855"/>
            <a:ext cx="4309194" cy="233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Times New Roman" panose="02020603050405020304" pitchFamily="18" charset="0"/>
                <a:cs typeface="Times New Roman" panose="02020603050405020304" pitchFamily="18" charset="0"/>
              </a:rPr>
              <a:t>Em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hãy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biết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có</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những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bộ</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phận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chính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1212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78"/>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20: QUANG HỢP Ở THỰC VẬT</a:t>
            </a:r>
            <a:endParaRPr/>
          </a:p>
        </p:txBody>
      </p:sp>
      <p:sp>
        <p:nvSpPr>
          <p:cNvPr id="554" name="Google Shape;554;p78"/>
          <p:cNvSpPr/>
          <p:nvPr/>
        </p:nvSpPr>
        <p:spPr>
          <a:xfrm>
            <a:off x="1676400" y="477838"/>
            <a:ext cx="4572000" cy="481012"/>
          </a:xfrm>
          <a:prstGeom prst="rect">
            <a:avLst/>
          </a:prstGeom>
          <a:noFill/>
          <a:ln>
            <a:noFill/>
          </a:ln>
        </p:spPr>
        <p:txBody>
          <a:bodyPr spcFirstLastPara="1" wrap="square" lIns="91425" tIns="45700" rIns="91425" bIns="45700" anchor="t" anchorCtr="0">
            <a:noAutofit/>
          </a:bodyPr>
          <a:lstStyle/>
          <a:p>
            <a:pPr algn="just">
              <a:lnSpc>
                <a:spcPct val="114000"/>
              </a:lnSpc>
              <a:buClr>
                <a:srgbClr val="000000"/>
              </a:buClr>
              <a:buSzPts val="2400"/>
            </a:pPr>
            <a:r>
              <a:rPr lang="en-US" sz="2400" b="1">
                <a:solidFill>
                  <a:srgbClr val="000000"/>
                </a:solidFill>
                <a:latin typeface="Times New Roman"/>
                <a:ea typeface="Times New Roman"/>
                <a:cs typeface="Times New Roman"/>
                <a:sym typeface="Times New Roman"/>
              </a:rPr>
              <a:t>I. Khái quát về quang hợp</a:t>
            </a:r>
            <a:endParaRPr sz="2400">
              <a:solidFill>
                <a:srgbClr val="000000"/>
              </a:solidFill>
              <a:latin typeface="Times New Roman"/>
              <a:ea typeface="Times New Roman"/>
              <a:cs typeface="Times New Roman"/>
              <a:sym typeface="Times New Roman"/>
            </a:endParaRPr>
          </a:p>
        </p:txBody>
      </p:sp>
      <p:sp>
        <p:nvSpPr>
          <p:cNvPr id="555" name="Google Shape;555;p78"/>
          <p:cNvSpPr/>
          <p:nvPr/>
        </p:nvSpPr>
        <p:spPr>
          <a:xfrm>
            <a:off x="1676400" y="974726"/>
            <a:ext cx="7773988" cy="487363"/>
          </a:xfrm>
          <a:prstGeom prst="rect">
            <a:avLst/>
          </a:prstGeom>
          <a:noFill/>
          <a:ln>
            <a:noFill/>
          </a:ln>
        </p:spPr>
        <p:txBody>
          <a:bodyPr spcFirstLastPara="1" wrap="square" lIns="91425" tIns="45700" rIns="91425" bIns="45700" anchor="t" anchorCtr="0">
            <a:noAutofit/>
          </a:bodyPr>
          <a:lstStyle/>
          <a:p>
            <a:pPr algn="just">
              <a:lnSpc>
                <a:spcPct val="107000"/>
              </a:lnSpc>
              <a:buClr>
                <a:srgbClr val="000000"/>
              </a:buClr>
              <a:buSzPts val="2400"/>
            </a:pPr>
            <a:r>
              <a:rPr lang="en-US" sz="2400" b="1">
                <a:solidFill>
                  <a:srgbClr val="000000"/>
                </a:solidFill>
                <a:latin typeface="Times New Roman"/>
                <a:ea typeface="Times New Roman"/>
                <a:cs typeface="Times New Roman"/>
                <a:sym typeface="Times New Roman"/>
              </a:rPr>
              <a:t>II. Vai trò của lá cây với chức năng quang hợp </a:t>
            </a:r>
            <a:endParaRPr/>
          </a:p>
        </p:txBody>
      </p:sp>
      <p:grpSp>
        <p:nvGrpSpPr>
          <p:cNvPr id="556" name="Google Shape;556;p78"/>
          <p:cNvGrpSpPr/>
          <p:nvPr/>
        </p:nvGrpSpPr>
        <p:grpSpPr>
          <a:xfrm>
            <a:off x="5016500" y="1508125"/>
            <a:ext cx="4648200" cy="5105400"/>
            <a:chOff x="0" y="336"/>
            <a:chExt cx="3648" cy="3984"/>
          </a:xfrm>
        </p:grpSpPr>
        <p:pic>
          <p:nvPicPr>
            <p:cNvPr id="557" name="Google Shape;557;p78" descr="3"/>
            <p:cNvPicPr preferRelativeResize="0"/>
            <p:nvPr/>
          </p:nvPicPr>
          <p:blipFill rotWithShape="1">
            <a:blip r:embed="rId3">
              <a:alphaModFix/>
            </a:blip>
            <a:srcRect l="11594" t="4791" r="8695" b="7354"/>
            <a:stretch/>
          </p:blipFill>
          <p:spPr>
            <a:xfrm>
              <a:off x="0" y="336"/>
              <a:ext cx="3648" cy="3984"/>
            </a:xfrm>
            <a:prstGeom prst="rect">
              <a:avLst/>
            </a:prstGeom>
            <a:noFill/>
            <a:ln>
              <a:noFill/>
            </a:ln>
          </p:spPr>
        </p:pic>
        <p:sp>
          <p:nvSpPr>
            <p:cNvPr id="558" name="Google Shape;558;p78"/>
            <p:cNvSpPr txBox="1"/>
            <p:nvPr/>
          </p:nvSpPr>
          <p:spPr>
            <a:xfrm>
              <a:off x="3071" y="2179"/>
              <a:ext cx="305" cy="456"/>
            </a:xfrm>
            <a:prstGeom prst="rect">
              <a:avLst/>
            </a:prstGeom>
            <a:solidFill>
              <a:srgbClr val="FFFFFF"/>
            </a:solidFill>
            <a:ln>
              <a:noFill/>
            </a:ln>
          </p:spPr>
          <p:txBody>
            <a:bodyPr spcFirstLastPara="1" wrap="square" lIns="91425" tIns="45700" rIns="91425" bIns="45700" anchor="t" anchorCtr="0">
              <a:spAutoFit/>
            </a:bodyPr>
            <a:lstStyle/>
            <a:p>
              <a:r>
                <a:rPr lang="en-US" sz="3200" b="1">
                  <a:solidFill>
                    <a:srgbClr val="FF0066"/>
                  </a:solidFill>
                  <a:latin typeface="Times New Roman"/>
                  <a:ea typeface="Times New Roman"/>
                  <a:cs typeface="Times New Roman"/>
                  <a:sym typeface="Times New Roman"/>
                </a:rPr>
                <a:t>1</a:t>
              </a:r>
              <a:endParaRPr sz="3200" b="1">
                <a:solidFill>
                  <a:srgbClr val="FF0066"/>
                </a:solidFill>
                <a:latin typeface="Times New Roman"/>
                <a:ea typeface="Times New Roman"/>
                <a:cs typeface="Times New Roman"/>
                <a:sym typeface="Times New Roman"/>
              </a:endParaRPr>
            </a:p>
          </p:txBody>
        </p:sp>
        <p:sp>
          <p:nvSpPr>
            <p:cNvPr id="559" name="Google Shape;559;p78"/>
            <p:cNvSpPr txBox="1"/>
            <p:nvPr/>
          </p:nvSpPr>
          <p:spPr>
            <a:xfrm>
              <a:off x="126" y="2640"/>
              <a:ext cx="305" cy="456"/>
            </a:xfrm>
            <a:prstGeom prst="rect">
              <a:avLst/>
            </a:prstGeom>
            <a:solidFill>
              <a:srgbClr val="FFFFFF"/>
            </a:solidFill>
            <a:ln>
              <a:noFill/>
            </a:ln>
          </p:spPr>
          <p:txBody>
            <a:bodyPr spcFirstLastPara="1" wrap="square" lIns="91425" tIns="45700" rIns="91425" bIns="45700" anchor="t" anchorCtr="0">
              <a:spAutoFit/>
            </a:bodyPr>
            <a:lstStyle/>
            <a:p>
              <a:r>
                <a:rPr lang="en-US" sz="3200" b="1">
                  <a:solidFill>
                    <a:srgbClr val="FF0066"/>
                  </a:solidFill>
                  <a:latin typeface="Times New Roman"/>
                  <a:ea typeface="Times New Roman"/>
                  <a:cs typeface="Times New Roman"/>
                  <a:sym typeface="Times New Roman"/>
                </a:rPr>
                <a:t>2</a:t>
              </a:r>
              <a:endParaRPr sz="3200" b="1">
                <a:solidFill>
                  <a:srgbClr val="FF0066"/>
                </a:solidFill>
                <a:latin typeface="Times New Roman"/>
                <a:ea typeface="Times New Roman"/>
                <a:cs typeface="Times New Roman"/>
                <a:sym typeface="Times New Roman"/>
              </a:endParaRPr>
            </a:p>
          </p:txBody>
        </p:sp>
        <p:sp>
          <p:nvSpPr>
            <p:cNvPr id="560" name="Google Shape;560;p78"/>
            <p:cNvSpPr txBox="1"/>
            <p:nvPr/>
          </p:nvSpPr>
          <p:spPr>
            <a:xfrm>
              <a:off x="577" y="672"/>
              <a:ext cx="264" cy="456"/>
            </a:xfrm>
            <a:prstGeom prst="rect">
              <a:avLst/>
            </a:prstGeom>
            <a:solidFill>
              <a:srgbClr val="FFFFFF"/>
            </a:solidFill>
            <a:ln>
              <a:noFill/>
            </a:ln>
          </p:spPr>
          <p:txBody>
            <a:bodyPr spcFirstLastPara="1" wrap="square" lIns="91425" tIns="45700" rIns="91425" bIns="45700" anchor="t" anchorCtr="0">
              <a:spAutoFit/>
            </a:bodyPr>
            <a:lstStyle/>
            <a:p>
              <a:r>
                <a:rPr lang="en-US" sz="3200" b="1">
                  <a:solidFill>
                    <a:srgbClr val="FF0066"/>
                  </a:solidFill>
                  <a:latin typeface="Times New Roman"/>
                  <a:ea typeface="Times New Roman"/>
                  <a:cs typeface="Times New Roman"/>
                  <a:sym typeface="Times New Roman"/>
                </a:rPr>
                <a:t>3</a:t>
              </a:r>
              <a:endParaRPr sz="3200" b="1">
                <a:solidFill>
                  <a:srgbClr val="FF0066"/>
                </a:solidFill>
                <a:latin typeface="Times New Roman"/>
                <a:ea typeface="Times New Roman"/>
                <a:cs typeface="Times New Roman"/>
                <a:sym typeface="Times New Roman"/>
              </a:endParaRPr>
            </a:p>
          </p:txBody>
        </p:sp>
      </p:grpSp>
      <p:sp>
        <p:nvSpPr>
          <p:cNvPr id="561" name="Google Shape;561;p78"/>
          <p:cNvSpPr/>
          <p:nvPr/>
        </p:nvSpPr>
        <p:spPr>
          <a:xfrm>
            <a:off x="5016501" y="2054226"/>
            <a:ext cx="1287463" cy="460375"/>
          </a:xfrm>
          <a:prstGeom prst="rect">
            <a:avLst/>
          </a:prstGeom>
          <a:solidFill>
            <a:srgbClr val="FFFFFF"/>
          </a:solidFill>
          <a:ln w="19050" cap="flat" cmpd="sng">
            <a:solidFill>
              <a:srgbClr val="FF6600"/>
            </a:solidFill>
            <a:prstDash val="solid"/>
            <a:miter lim="800000"/>
            <a:headEnd type="none" w="sm" len="sm"/>
            <a:tailEnd type="none" w="sm" len="sm"/>
          </a:ln>
        </p:spPr>
        <p:txBody>
          <a:bodyPr spcFirstLastPara="1" wrap="square" lIns="91425" tIns="45700" rIns="91425" bIns="45700" anchor="t" anchorCtr="0">
            <a:noAutofit/>
          </a:bodyPr>
          <a:lstStyle/>
          <a:p>
            <a:r>
              <a:rPr lang="en-US" sz="2400" b="1">
                <a:solidFill>
                  <a:srgbClr val="FF0066"/>
                </a:solidFill>
                <a:latin typeface="Times New Roman"/>
                <a:ea typeface="Times New Roman"/>
                <a:cs typeface="Times New Roman"/>
                <a:sym typeface="Times New Roman"/>
              </a:rPr>
              <a:t>Gân lá</a:t>
            </a:r>
            <a:endParaRPr/>
          </a:p>
        </p:txBody>
      </p:sp>
      <p:sp>
        <p:nvSpPr>
          <p:cNvPr id="562" name="Google Shape;562;p78"/>
          <p:cNvSpPr/>
          <p:nvPr/>
        </p:nvSpPr>
        <p:spPr>
          <a:xfrm>
            <a:off x="8929500" y="3968751"/>
            <a:ext cx="1625766" cy="461963"/>
          </a:xfrm>
          <a:prstGeom prst="rect">
            <a:avLst/>
          </a:prstGeom>
          <a:solidFill>
            <a:srgbClr val="FFFFFF"/>
          </a:solidFill>
          <a:ln w="19050" cap="flat" cmpd="sng">
            <a:solidFill>
              <a:srgbClr val="FF6600"/>
            </a:solidFill>
            <a:prstDash val="solid"/>
            <a:miter lim="800000"/>
            <a:headEnd type="none" w="sm" len="sm"/>
            <a:tailEnd type="none" w="sm" len="sm"/>
          </a:ln>
        </p:spPr>
        <p:txBody>
          <a:bodyPr spcFirstLastPara="1" wrap="square" lIns="91425" tIns="45700" rIns="91425" bIns="45700" anchor="t" anchorCtr="0">
            <a:noAutofit/>
          </a:bodyPr>
          <a:lstStyle/>
          <a:p>
            <a:r>
              <a:rPr lang="en-US" sz="2400" b="1">
                <a:solidFill>
                  <a:srgbClr val="FF0066"/>
                </a:solidFill>
                <a:latin typeface="Times New Roman"/>
                <a:ea typeface="Times New Roman"/>
                <a:cs typeface="Times New Roman"/>
                <a:sym typeface="Times New Roman"/>
              </a:rPr>
              <a:t>Phiến lá¸</a:t>
            </a:r>
            <a:endParaRPr/>
          </a:p>
        </p:txBody>
      </p:sp>
      <p:sp>
        <p:nvSpPr>
          <p:cNvPr id="563" name="Google Shape;563;p78"/>
          <p:cNvSpPr/>
          <p:nvPr/>
        </p:nvSpPr>
        <p:spPr>
          <a:xfrm>
            <a:off x="4490452" y="4583036"/>
            <a:ext cx="1373188" cy="461962"/>
          </a:xfrm>
          <a:prstGeom prst="rect">
            <a:avLst/>
          </a:prstGeom>
          <a:solidFill>
            <a:srgbClr val="FFFFFF"/>
          </a:solidFill>
          <a:ln w="19050" cap="flat" cmpd="sng">
            <a:solidFill>
              <a:srgbClr val="FF6600"/>
            </a:solidFill>
            <a:prstDash val="solid"/>
            <a:miter lim="800000"/>
            <a:headEnd type="none" w="sm" len="sm"/>
            <a:tailEnd type="none" w="sm" len="sm"/>
          </a:ln>
        </p:spPr>
        <p:txBody>
          <a:bodyPr spcFirstLastPara="1" wrap="square" lIns="91425" tIns="45700" rIns="91425" bIns="45700" anchor="t" anchorCtr="0">
            <a:noAutofit/>
          </a:bodyPr>
          <a:lstStyle/>
          <a:p>
            <a:r>
              <a:rPr lang="en-US" sz="2400" b="1">
                <a:solidFill>
                  <a:srgbClr val="FF0066"/>
                </a:solidFill>
                <a:latin typeface="Times New Roman"/>
                <a:ea typeface="Times New Roman"/>
                <a:cs typeface="Times New Roman"/>
                <a:sym typeface="Times New Roman"/>
              </a:rPr>
              <a:t>Cuống lá</a:t>
            </a:r>
            <a:endParaRPr/>
          </a:p>
        </p:txBody>
      </p:sp>
      <p:sp>
        <p:nvSpPr>
          <p:cNvPr id="564" name="Google Shape;564;p78"/>
          <p:cNvSpPr txBox="1"/>
          <p:nvPr/>
        </p:nvSpPr>
        <p:spPr>
          <a:xfrm>
            <a:off x="5375276" y="6164263"/>
            <a:ext cx="4289425" cy="430212"/>
          </a:xfrm>
          <a:prstGeom prst="rect">
            <a:avLst/>
          </a:prstGeom>
          <a:solidFill>
            <a:schemeClr val="lt1"/>
          </a:solidFill>
          <a:ln>
            <a:noFill/>
          </a:ln>
        </p:spPr>
        <p:txBody>
          <a:bodyPr spcFirstLastPara="1" wrap="square" lIns="91425" tIns="45700" rIns="91425" bIns="45700" anchor="t" anchorCtr="0">
            <a:spAutoFit/>
          </a:bodyPr>
          <a:lstStyle/>
          <a:p>
            <a:pPr>
              <a:buClr>
                <a:srgbClr val="0000FF"/>
              </a:buClr>
              <a:buSzPts val="2200"/>
            </a:pPr>
            <a:r>
              <a:rPr lang="en-US" sz="2200" b="1">
                <a:solidFill>
                  <a:srgbClr val="0000FF"/>
                </a:solidFill>
                <a:latin typeface="Times New Roman"/>
                <a:ea typeface="Times New Roman"/>
                <a:cs typeface="Times New Roman"/>
                <a:sym typeface="Times New Roman"/>
              </a:rPr>
              <a:t>Các bộ phận của lá</a:t>
            </a:r>
            <a:endParaRPr/>
          </a:p>
        </p:txBody>
      </p:sp>
      <p:pic>
        <p:nvPicPr>
          <p:cNvPr id="565" name="Google Shape;565;p78" descr="Writing_in_book"/>
          <p:cNvPicPr preferRelativeResize="0"/>
          <p:nvPr/>
        </p:nvPicPr>
        <p:blipFill rotWithShape="1">
          <a:blip r:embed="rId4">
            <a:alphaModFix/>
          </a:blip>
          <a:srcRect/>
          <a:stretch/>
        </p:blipFill>
        <p:spPr>
          <a:xfrm rot="911866">
            <a:off x="5632451" y="449263"/>
            <a:ext cx="777875" cy="633412"/>
          </a:xfrm>
          <a:prstGeom prst="rect">
            <a:avLst/>
          </a:prstGeom>
          <a:noFill/>
          <a:ln>
            <a:noFill/>
          </a:ln>
        </p:spPr>
      </p:pic>
    </p:spTree>
    <p:extLst>
      <p:ext uri="{BB962C8B-B14F-4D97-AF65-F5344CB8AC3E}">
        <p14:creationId xmlns:p14="http://schemas.microsoft.com/office/powerpoint/2010/main" val="305778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500"/>
                                        <p:tgtEl>
                                          <p:spTgt spid="5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5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56"/>
                                        </p:tgtEl>
                                        <p:attrNameLst>
                                          <p:attrName>style.visibility</p:attrName>
                                        </p:attrNameLst>
                                      </p:cBhvr>
                                      <p:to>
                                        <p:strVal val="visible"/>
                                      </p:to>
                                    </p:set>
                                    <p:animEffect transition="in" filter="fade">
                                      <p:cBhvr>
                                        <p:cTn id="16" dur="500"/>
                                        <p:tgtEl>
                                          <p:spTgt spid="556"/>
                                        </p:tgtEl>
                                      </p:cBhvr>
                                    </p:animEffect>
                                  </p:childTnLst>
                                </p:cTn>
                              </p:par>
                              <p:par>
                                <p:cTn id="17" presetID="10" presetClass="entr" presetSubtype="0" fill="hold" nodeType="withEffect">
                                  <p:stCondLst>
                                    <p:cond delay="0"/>
                                  </p:stCondLst>
                                  <p:childTnLst>
                                    <p:set>
                                      <p:cBhvr>
                                        <p:cTn id="18" dur="1" fill="hold">
                                          <p:stCondLst>
                                            <p:cond delay="0"/>
                                          </p:stCondLst>
                                        </p:cTn>
                                        <p:tgtEl>
                                          <p:spTgt spid="564"/>
                                        </p:tgtEl>
                                        <p:attrNameLst>
                                          <p:attrName>style.visibility</p:attrName>
                                        </p:attrNameLst>
                                      </p:cBhvr>
                                      <p:to>
                                        <p:strVal val="visible"/>
                                      </p:to>
                                    </p:set>
                                    <p:animEffect transition="in" filter="fade">
                                      <p:cBhvr>
                                        <p:cTn id="19" dur="2000"/>
                                        <p:tgtEl>
                                          <p:spTgt spid="56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61"/>
                                        </p:tgtEl>
                                        <p:attrNameLst>
                                          <p:attrName>style.visibility</p:attrName>
                                        </p:attrNameLst>
                                      </p:cBhvr>
                                      <p:to>
                                        <p:strVal val="visible"/>
                                      </p:to>
                                    </p:set>
                                    <p:animEffect transition="in" filter="fade">
                                      <p:cBhvr>
                                        <p:cTn id="24" dur="500"/>
                                        <p:tgtEl>
                                          <p:spTgt spid="56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62"/>
                                        </p:tgtEl>
                                        <p:attrNameLst>
                                          <p:attrName>style.visibility</p:attrName>
                                        </p:attrNameLst>
                                      </p:cBhvr>
                                      <p:to>
                                        <p:strVal val="visible"/>
                                      </p:to>
                                    </p:set>
                                    <p:animEffect transition="in" filter="fade">
                                      <p:cBhvr>
                                        <p:cTn id="29" dur="500"/>
                                        <p:tgtEl>
                                          <p:spTgt spid="56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63"/>
                                        </p:tgtEl>
                                        <p:attrNameLst>
                                          <p:attrName>style.visibility</p:attrName>
                                        </p:attrNameLst>
                                      </p:cBhvr>
                                      <p:to>
                                        <p:strVal val="visible"/>
                                      </p:to>
                                    </p:set>
                                    <p:animEffect transition="in" filter="fade">
                                      <p:cBhvr>
                                        <p:cTn id="34"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184"/>
            <a:ext cx="9064074" cy="1170432"/>
          </a:xfrm>
        </p:spPr>
        <p:txBody>
          <a:bodyPr>
            <a:noAutofit/>
          </a:bodyPr>
          <a:lstStyle/>
          <a:p>
            <a:r>
              <a:rPr lang="en-US" b="1" dirty="0" smtClean="0">
                <a:solidFill>
                  <a:srgbClr val="FF0000"/>
                </a:solidFill>
                <a:latin typeface="Times New Roman" panose="02020603050405020304" pitchFamily="18" charset="0"/>
                <a:cs typeface="Times New Roman" panose="02020603050405020304" pitchFamily="18" charset="0"/>
              </a:rPr>
              <a:t>II. </a:t>
            </a:r>
            <a:r>
              <a:rPr lang="en-US" b="1" dirty="0" err="1" smtClean="0">
                <a:solidFill>
                  <a:srgbClr val="FF0000"/>
                </a:solidFill>
                <a:latin typeface="Times New Roman" panose="02020603050405020304" pitchFamily="18" charset="0"/>
                <a:cs typeface="Times New Roman" panose="02020603050405020304" pitchFamily="18" charset="0"/>
              </a:rPr>
              <a:t>Vai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trò</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cây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với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quang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hợp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2160589"/>
            <a:ext cx="10562166" cy="3880773"/>
          </a:xfrm>
        </p:spPr>
        <p:txBody>
          <a:bodyPr>
            <a:normAutofit/>
          </a:bodyPr>
          <a:lstStyle/>
          <a:p>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Lá</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cây</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bao</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gồm</a:t>
            </a:r>
            <a:r>
              <a:rPr lang="en-US" sz="3400" b="1" dirty="0" smtClean="0">
                <a:latin typeface="Times New Roman" panose="02020603050405020304" pitchFamily="18" charset="0"/>
                <a:cs typeface="Times New Roman" panose="02020603050405020304" pitchFamily="18" charset="0"/>
              </a:rPr>
              <a:t>: </a:t>
            </a:r>
          </a:p>
          <a:p>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Cuống</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lá</a:t>
            </a:r>
            <a:r>
              <a:rPr lang="en-US" sz="3400" b="1" dirty="0" smtClean="0">
                <a:latin typeface="Times New Roman" panose="02020603050405020304" pitchFamily="18" charset="0"/>
                <a:cs typeface="Times New Roman" panose="02020603050405020304" pitchFamily="18" charset="0"/>
              </a:rPr>
              <a:t> </a:t>
            </a:r>
          </a:p>
          <a:p>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Gân</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lá</a:t>
            </a:r>
            <a:endParaRPr lang="en-US" sz="3400" b="1" dirty="0" smtClean="0">
              <a:latin typeface="Times New Roman" panose="02020603050405020304" pitchFamily="18" charset="0"/>
              <a:cs typeface="Times New Roman" panose="02020603050405020304" pitchFamily="18" charset="0"/>
            </a:endParaRPr>
          </a:p>
          <a:p>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Phiến</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lá</a:t>
            </a:r>
            <a:r>
              <a:rPr lang="en-US" sz="3400" b="1" dirty="0">
                <a:latin typeface="Times New Roman" panose="02020603050405020304" pitchFamily="18" charset="0"/>
                <a:cs typeface="Times New Roman" panose="02020603050405020304" pitchFamily="18" charset="0"/>
              </a:rPr>
              <a:t> </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Khí</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khổng</a:t>
            </a:r>
            <a:r>
              <a:rPr lang="en-US" sz="3400" b="1" dirty="0" smtClean="0">
                <a:latin typeface="Times New Roman" panose="02020603050405020304" pitchFamily="18" charset="0"/>
                <a:cs typeface="Times New Roman" panose="02020603050405020304" pitchFamily="18" charset="0"/>
              </a:rPr>
              <a:t>    </a:t>
            </a:r>
          </a:p>
          <a:p>
            <a:r>
              <a:rPr lang="en-US" sz="3400" b="1" dirty="0">
                <a:latin typeface="Times New Roman" panose="02020603050405020304" pitchFamily="18" charset="0"/>
                <a:cs typeface="Times New Roman" panose="02020603050405020304" pitchFamily="18" charset="0"/>
              </a:rPr>
              <a:t> </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Lục</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lạp</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chứa</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các</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hạt</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diệp</a:t>
            </a:r>
            <a:r>
              <a:rPr lang="en-US" sz="3400" b="1"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lục</a:t>
            </a:r>
            <a:r>
              <a:rPr lang="en-US" sz="3400" b="1" dirty="0" smtClean="0">
                <a:latin typeface="Times New Roman" panose="02020603050405020304" pitchFamily="18" charset="0"/>
                <a:cs typeface="Times New Roman" panose="02020603050405020304" pitchFamily="18" charset="0"/>
              </a:rPr>
              <a:t>                                               </a:t>
            </a:r>
            <a:endParaRPr lang="en-US" sz="3400" b="1"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V="1">
            <a:off x="3230880" y="4437888"/>
            <a:ext cx="1572768" cy="12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30880" y="4450080"/>
            <a:ext cx="1524000" cy="658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184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9"/>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20: QUANG HỢP Ở THỰC VẬT</a:t>
            </a:r>
            <a:endParaRPr/>
          </a:p>
        </p:txBody>
      </p:sp>
      <p:pic>
        <p:nvPicPr>
          <p:cNvPr id="571" name="Google Shape;571;p79" descr="4"/>
          <p:cNvPicPr preferRelativeResize="0"/>
          <p:nvPr/>
        </p:nvPicPr>
        <p:blipFill rotWithShape="1">
          <a:blip r:embed="rId3">
            <a:alphaModFix/>
          </a:blip>
          <a:srcRect/>
          <a:stretch/>
        </p:blipFill>
        <p:spPr>
          <a:xfrm>
            <a:off x="1978025" y="1439863"/>
            <a:ext cx="8540750" cy="4464050"/>
          </a:xfrm>
          <a:prstGeom prst="rect">
            <a:avLst/>
          </a:prstGeom>
          <a:noFill/>
          <a:ln>
            <a:noFill/>
          </a:ln>
        </p:spPr>
      </p:pic>
      <p:sp>
        <p:nvSpPr>
          <p:cNvPr id="572" name="Google Shape;572;p79"/>
          <p:cNvSpPr txBox="1"/>
          <p:nvPr/>
        </p:nvSpPr>
        <p:spPr>
          <a:xfrm>
            <a:off x="1703388" y="5903914"/>
            <a:ext cx="9144000" cy="892175"/>
          </a:xfrm>
          <a:prstGeom prst="rect">
            <a:avLst/>
          </a:prstGeom>
          <a:noFill/>
          <a:ln>
            <a:noFill/>
          </a:ln>
        </p:spPr>
        <p:txBody>
          <a:bodyPr spcFirstLastPara="1" wrap="square" lIns="91425" tIns="45700" rIns="91425" bIns="45700" anchor="t" anchorCtr="0">
            <a:spAutoFit/>
          </a:bodyPr>
          <a:lstStyle/>
          <a:p>
            <a:pPr>
              <a:buClr>
                <a:srgbClr val="000000"/>
              </a:buClr>
              <a:buSzPts val="2800"/>
            </a:pPr>
            <a:r>
              <a:rPr lang="en-US" sz="2800">
                <a:solidFill>
                  <a:srgbClr val="000000"/>
                </a:solidFill>
                <a:latin typeface="Times New Roman"/>
                <a:ea typeface="Times New Roman"/>
                <a:cs typeface="Times New Roman"/>
                <a:sym typeface="Times New Roman"/>
              </a:rPr>
              <a:t>  </a:t>
            </a:r>
            <a:r>
              <a:rPr lang="en-US" sz="2400" b="1" i="1">
                <a:solidFill>
                  <a:srgbClr val="FF0000"/>
                </a:solidFill>
                <a:latin typeface="Times New Roman"/>
                <a:ea typeface="Times New Roman"/>
                <a:cs typeface="Times New Roman"/>
                <a:sym typeface="Times New Roman"/>
              </a:rPr>
              <a:t>Quan sát hình 19.2 nhận xét hình dạng, kích thước, màu sắc của phiến lá. So sánh diện tích bề mặt của phiến lá với cuống lá. </a:t>
            </a:r>
            <a:endParaRPr sz="2400" b="1" i="1">
              <a:solidFill>
                <a:srgbClr val="FF0000"/>
              </a:solidFill>
              <a:latin typeface="Times New Roman"/>
              <a:ea typeface="Times New Roman"/>
              <a:cs typeface="Times New Roman"/>
              <a:sym typeface="Times New Roman"/>
            </a:endParaRPr>
          </a:p>
        </p:txBody>
      </p:sp>
      <p:sp>
        <p:nvSpPr>
          <p:cNvPr id="573" name="Google Shape;573;p79"/>
          <p:cNvSpPr/>
          <p:nvPr/>
        </p:nvSpPr>
        <p:spPr>
          <a:xfrm>
            <a:off x="1676400" y="477838"/>
            <a:ext cx="4572000" cy="481012"/>
          </a:xfrm>
          <a:prstGeom prst="rect">
            <a:avLst/>
          </a:prstGeom>
          <a:noFill/>
          <a:ln>
            <a:noFill/>
          </a:ln>
        </p:spPr>
        <p:txBody>
          <a:bodyPr spcFirstLastPara="1" wrap="square" lIns="91425" tIns="45700" rIns="91425" bIns="45700" anchor="t" anchorCtr="0">
            <a:noAutofit/>
          </a:bodyPr>
          <a:lstStyle/>
          <a:p>
            <a:pPr algn="just">
              <a:lnSpc>
                <a:spcPct val="114000"/>
              </a:lnSpc>
              <a:buClr>
                <a:srgbClr val="000000"/>
              </a:buClr>
              <a:buSzPts val="2400"/>
            </a:pPr>
            <a:r>
              <a:rPr lang="en-US" sz="2400" b="1">
                <a:solidFill>
                  <a:srgbClr val="000000"/>
                </a:solidFill>
                <a:latin typeface="Times New Roman"/>
                <a:ea typeface="Times New Roman"/>
                <a:cs typeface="Times New Roman"/>
                <a:sym typeface="Times New Roman"/>
              </a:rPr>
              <a:t>I. Khái quát về quang hợp</a:t>
            </a:r>
            <a:endParaRPr sz="2400">
              <a:solidFill>
                <a:srgbClr val="000000"/>
              </a:solidFill>
              <a:latin typeface="Times New Roman"/>
              <a:ea typeface="Times New Roman"/>
              <a:cs typeface="Times New Roman"/>
              <a:sym typeface="Times New Roman"/>
            </a:endParaRPr>
          </a:p>
        </p:txBody>
      </p:sp>
      <p:sp>
        <p:nvSpPr>
          <p:cNvPr id="574" name="Google Shape;574;p79"/>
          <p:cNvSpPr/>
          <p:nvPr/>
        </p:nvSpPr>
        <p:spPr>
          <a:xfrm>
            <a:off x="1676400" y="974726"/>
            <a:ext cx="7773988" cy="487363"/>
          </a:xfrm>
          <a:prstGeom prst="rect">
            <a:avLst/>
          </a:prstGeom>
          <a:noFill/>
          <a:ln>
            <a:noFill/>
          </a:ln>
        </p:spPr>
        <p:txBody>
          <a:bodyPr spcFirstLastPara="1" wrap="square" lIns="91425" tIns="45700" rIns="91425" bIns="45700" anchor="t" anchorCtr="0">
            <a:noAutofit/>
          </a:bodyPr>
          <a:lstStyle/>
          <a:p>
            <a:pPr algn="just">
              <a:lnSpc>
                <a:spcPct val="107000"/>
              </a:lnSpc>
              <a:buClr>
                <a:srgbClr val="000000"/>
              </a:buClr>
              <a:buSzPts val="2400"/>
            </a:pPr>
            <a:r>
              <a:rPr lang="en-US" sz="2400" b="1">
                <a:solidFill>
                  <a:srgbClr val="000000"/>
                </a:solidFill>
                <a:latin typeface="Times New Roman"/>
                <a:ea typeface="Times New Roman"/>
                <a:cs typeface="Times New Roman"/>
                <a:sym typeface="Times New Roman"/>
              </a:rPr>
              <a:t>II. Vai trò của lá cây với chức năng quang hợp </a:t>
            </a:r>
            <a:endParaRPr/>
          </a:p>
        </p:txBody>
      </p:sp>
      <p:sp>
        <p:nvSpPr>
          <p:cNvPr id="575" name="Google Shape;575;p79"/>
          <p:cNvSpPr txBox="1"/>
          <p:nvPr/>
        </p:nvSpPr>
        <p:spPr>
          <a:xfrm>
            <a:off x="4440239" y="4905375"/>
            <a:ext cx="4287837" cy="369888"/>
          </a:xfrm>
          <a:prstGeom prst="rect">
            <a:avLst/>
          </a:prstGeom>
          <a:solidFill>
            <a:schemeClr val="lt1"/>
          </a:solidFill>
          <a:ln>
            <a:noFill/>
          </a:ln>
        </p:spPr>
        <p:txBody>
          <a:bodyPr spcFirstLastPara="1" wrap="square" lIns="91425" tIns="45700" rIns="91425" bIns="45700" anchor="t" anchorCtr="0">
            <a:spAutoFit/>
          </a:bodyPr>
          <a:lstStyle/>
          <a:p>
            <a:pPr algn="ctr">
              <a:buClr>
                <a:srgbClr val="0000FF"/>
              </a:buClr>
              <a:buSzPts val="1800"/>
            </a:pPr>
            <a:r>
              <a:rPr lang="en-US" b="1">
                <a:solidFill>
                  <a:srgbClr val="0000FF"/>
                </a:solidFill>
                <a:latin typeface="Times New Roman"/>
                <a:ea typeface="Times New Roman"/>
                <a:cs typeface="Times New Roman"/>
                <a:sym typeface="Times New Roman"/>
              </a:rPr>
              <a:t>Lá của một số loại cây</a:t>
            </a:r>
            <a:endParaRPr/>
          </a:p>
        </p:txBody>
      </p:sp>
    </p:spTree>
    <p:extLst>
      <p:ext uri="{BB962C8B-B14F-4D97-AF65-F5344CB8AC3E}">
        <p14:creationId xmlns:p14="http://schemas.microsoft.com/office/powerpoint/2010/main" val="112241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184"/>
            <a:ext cx="9064074" cy="1170432"/>
          </a:xfrm>
        </p:spPr>
        <p:txBody>
          <a:bodyPr>
            <a:noAutofit/>
          </a:bodyPr>
          <a:lstStyle/>
          <a:p>
            <a:r>
              <a:rPr lang="en-US" b="1" dirty="0" smtClean="0">
                <a:solidFill>
                  <a:srgbClr val="FF0000"/>
                </a:solidFill>
                <a:latin typeface="Times New Roman" panose="02020603050405020304" pitchFamily="18" charset="0"/>
                <a:cs typeface="Times New Roman" panose="02020603050405020304" pitchFamily="18" charset="0"/>
              </a:rPr>
              <a:t>II. </a:t>
            </a:r>
            <a:r>
              <a:rPr lang="en-US" b="1" dirty="0" err="1" smtClean="0">
                <a:solidFill>
                  <a:srgbClr val="FF0000"/>
                </a:solidFill>
                <a:latin typeface="Times New Roman" panose="02020603050405020304" pitchFamily="18" charset="0"/>
                <a:cs typeface="Times New Roman" panose="02020603050405020304" pitchFamily="18" charset="0"/>
              </a:rPr>
              <a:t>Vai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trò</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cây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với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quang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hợp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499616"/>
            <a:ext cx="10562166" cy="3880773"/>
          </a:xfrm>
        </p:spPr>
        <p:txBody>
          <a:bodyPr>
            <a:normAutofit/>
          </a:bodyPr>
          <a:lstStyle/>
          <a:p>
            <a:r>
              <a:rPr lang="en-US" sz="3400" b="1" dirty="0" err="1" smtClean="0">
                <a:solidFill>
                  <a:srgbClr val="0070C0"/>
                </a:solidFill>
                <a:latin typeface="Times New Roman" panose="02020603050405020304" pitchFamily="18" charset="0"/>
                <a:cs typeface="Times New Roman" panose="02020603050405020304" pitchFamily="18" charset="0"/>
              </a:rPr>
              <a:t>Phiếu</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học</a:t>
            </a:r>
            <a:r>
              <a:rPr lang="en-US" sz="3400" b="1" dirty="0" smtClean="0">
                <a:solidFill>
                  <a:srgbClr val="0070C0"/>
                </a:solidFill>
                <a:latin typeface="Times New Roman" panose="02020603050405020304" pitchFamily="18" charset="0"/>
                <a:cs typeface="Times New Roman" panose="02020603050405020304" pitchFamily="18" charset="0"/>
              </a:rPr>
              <a:t> </a:t>
            </a:r>
            <a:r>
              <a:rPr lang="en-US" sz="3400" b="1" dirty="0" err="1" smtClean="0">
                <a:solidFill>
                  <a:srgbClr val="0070C0"/>
                </a:solidFill>
                <a:latin typeface="Times New Roman" panose="02020603050405020304" pitchFamily="18" charset="0"/>
                <a:cs typeface="Times New Roman" panose="02020603050405020304" pitchFamily="18" charset="0"/>
              </a:rPr>
              <a:t>tập</a:t>
            </a:r>
            <a:r>
              <a:rPr lang="en-US" sz="3400" b="1" dirty="0" smtClean="0">
                <a:solidFill>
                  <a:srgbClr val="0070C0"/>
                </a:solidFill>
                <a:latin typeface="Times New Roman" panose="02020603050405020304" pitchFamily="18" charset="0"/>
                <a:cs typeface="Times New Roman" panose="02020603050405020304" pitchFamily="18" charset="0"/>
              </a:rPr>
              <a:t> </a:t>
            </a:r>
            <a:endParaRPr lang="en-US" sz="34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4322701"/>
              </p:ext>
            </p:extLst>
          </p:nvPr>
        </p:nvGraphicFramePr>
        <p:xfrm>
          <a:off x="812800" y="2466736"/>
          <a:ext cx="8465313" cy="3348849"/>
        </p:xfrm>
        <a:graphic>
          <a:graphicData uri="http://schemas.openxmlformats.org/drawingml/2006/table">
            <a:tbl>
              <a:tblPr firstRow="1" bandRow="1">
                <a:tableStyleId>{5C22544A-7EE6-4342-B048-85BDC9FD1C3A}</a:tableStyleId>
              </a:tblPr>
              <a:tblGrid>
                <a:gridCol w="2821771">
                  <a:extLst>
                    <a:ext uri="{9D8B030D-6E8A-4147-A177-3AD203B41FA5}">
                      <a16:colId xmlns:a16="http://schemas.microsoft.com/office/drawing/2014/main" val="2700530258"/>
                    </a:ext>
                  </a:extLst>
                </a:gridCol>
                <a:gridCol w="2821771">
                  <a:extLst>
                    <a:ext uri="{9D8B030D-6E8A-4147-A177-3AD203B41FA5}">
                      <a16:colId xmlns:a16="http://schemas.microsoft.com/office/drawing/2014/main" val="7839708"/>
                    </a:ext>
                  </a:extLst>
                </a:gridCol>
                <a:gridCol w="2821771">
                  <a:extLst>
                    <a:ext uri="{9D8B030D-6E8A-4147-A177-3AD203B41FA5}">
                      <a16:colId xmlns:a16="http://schemas.microsoft.com/office/drawing/2014/main" val="2691748110"/>
                    </a:ext>
                  </a:extLst>
                </a:gridCol>
              </a:tblGrid>
              <a:tr h="931465">
                <a:tc>
                  <a:txBody>
                    <a:bodyPr/>
                    <a:lstStyle/>
                    <a:p>
                      <a:pPr algn="ct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Bộ</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phận</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Đặc</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điểm</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Vai</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trò</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trong</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quang</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hợp</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88859921"/>
                  </a:ext>
                </a:extLst>
              </a:tr>
              <a:tr h="604346">
                <a:tc>
                  <a:txBody>
                    <a:bodyPr/>
                    <a:lstStyle/>
                    <a:p>
                      <a:pPr algn="ct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Phiến</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lá</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84388384"/>
                  </a:ext>
                </a:extLst>
              </a:tr>
              <a:tr h="604346">
                <a:tc>
                  <a:txBody>
                    <a:bodyPr/>
                    <a:lstStyle/>
                    <a:p>
                      <a:pPr algn="ct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Lục</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lạp</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600" b="1">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600" b="1">
                        <a:solidFill>
                          <a:schemeClr val="tx2">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79582332"/>
                  </a:ext>
                </a:extLst>
              </a:tr>
              <a:tr h="604346">
                <a:tc>
                  <a:txBody>
                    <a:bodyPr/>
                    <a:lstStyle/>
                    <a:p>
                      <a:pPr algn="ct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Gân</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lá</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600" b="1">
                        <a:solidFill>
                          <a:schemeClr val="tx2">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7417259"/>
                  </a:ext>
                </a:extLst>
              </a:tr>
              <a:tr h="604346">
                <a:tc>
                  <a:txBody>
                    <a:bodyPr/>
                    <a:lstStyle/>
                    <a:p>
                      <a:pPr algn="ct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Khí</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khổng</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600" b="1">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20260647"/>
                  </a:ext>
                </a:extLst>
              </a:tr>
            </a:tbl>
          </a:graphicData>
        </a:graphic>
      </p:graphicFrame>
    </p:spTree>
    <p:extLst>
      <p:ext uri="{BB962C8B-B14F-4D97-AF65-F5344CB8AC3E}">
        <p14:creationId xmlns:p14="http://schemas.microsoft.com/office/powerpoint/2010/main" val="394512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184"/>
            <a:ext cx="9064074" cy="1170432"/>
          </a:xfrm>
        </p:spPr>
        <p:txBody>
          <a:bodyPr>
            <a:noAutofit/>
          </a:bodyPr>
          <a:lstStyle/>
          <a:p>
            <a:r>
              <a:rPr lang="en-US" b="1" dirty="0" smtClean="0">
                <a:solidFill>
                  <a:srgbClr val="FF0000"/>
                </a:solidFill>
                <a:latin typeface="Times New Roman" panose="02020603050405020304" pitchFamily="18" charset="0"/>
                <a:cs typeface="Times New Roman" panose="02020603050405020304" pitchFamily="18" charset="0"/>
              </a:rPr>
              <a:t>II. </a:t>
            </a:r>
            <a:r>
              <a:rPr lang="en-US" b="1" dirty="0" err="1" smtClean="0">
                <a:solidFill>
                  <a:srgbClr val="FF0000"/>
                </a:solidFill>
                <a:latin typeface="Times New Roman" panose="02020603050405020304" pitchFamily="18" charset="0"/>
                <a:cs typeface="Times New Roman" panose="02020603050405020304" pitchFamily="18" charset="0"/>
              </a:rPr>
              <a:t>Vai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trò</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cây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với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quang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hợp</a:t>
            </a:r>
            <a:endParaRPr 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26063507"/>
              </p:ext>
            </p:extLst>
          </p:nvPr>
        </p:nvGraphicFramePr>
        <p:xfrm>
          <a:off x="5425440" y="1966102"/>
          <a:ext cx="5742432" cy="4004786"/>
        </p:xfrm>
        <a:graphic>
          <a:graphicData uri="http://schemas.openxmlformats.org/drawingml/2006/table">
            <a:tbl>
              <a:tblPr firstRow="1" bandRow="1">
                <a:tableStyleId>{21E4AEA4-8DFA-4A89-87EB-49C32662AFE0}</a:tableStyleId>
              </a:tblPr>
              <a:tblGrid>
                <a:gridCol w="1914144">
                  <a:extLst>
                    <a:ext uri="{9D8B030D-6E8A-4147-A177-3AD203B41FA5}">
                      <a16:colId xmlns:a16="http://schemas.microsoft.com/office/drawing/2014/main" val="825482440"/>
                    </a:ext>
                  </a:extLst>
                </a:gridCol>
                <a:gridCol w="1914144">
                  <a:extLst>
                    <a:ext uri="{9D8B030D-6E8A-4147-A177-3AD203B41FA5}">
                      <a16:colId xmlns:a16="http://schemas.microsoft.com/office/drawing/2014/main" val="3177218998"/>
                    </a:ext>
                  </a:extLst>
                </a:gridCol>
                <a:gridCol w="1914144">
                  <a:extLst>
                    <a:ext uri="{9D8B030D-6E8A-4147-A177-3AD203B41FA5}">
                      <a16:colId xmlns:a16="http://schemas.microsoft.com/office/drawing/2014/main" val="1294613981"/>
                    </a:ext>
                  </a:extLst>
                </a:gridCol>
              </a:tblGrid>
              <a:tr h="1657826">
                <a:tc>
                  <a:txBody>
                    <a:bodyPr/>
                    <a:lstStyle/>
                    <a:p>
                      <a:pPr algn="ctr"/>
                      <a:endParaRPr lang="en-US" sz="2400" b="1" dirty="0" smtClean="0"/>
                    </a:p>
                    <a:p>
                      <a:pPr algn="ctr"/>
                      <a:r>
                        <a:rPr lang="en-US" sz="2400" b="1" dirty="0" err="1" smtClean="0"/>
                        <a:t>Bộ</a:t>
                      </a:r>
                      <a:r>
                        <a:rPr lang="en-US" sz="2400" b="1" baseline="0" dirty="0" smtClean="0"/>
                        <a:t> </a:t>
                      </a:r>
                      <a:r>
                        <a:rPr lang="en-US" sz="2400" b="1" baseline="0" dirty="0" err="1" smtClean="0"/>
                        <a:t>phận</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endParaRPr lang="en-US" sz="2400" b="1" dirty="0" smtClean="0"/>
                    </a:p>
                    <a:p>
                      <a:pPr algn="ctr"/>
                      <a:r>
                        <a:rPr lang="en-US" sz="2400" b="1" dirty="0" err="1" smtClean="0"/>
                        <a:t>Đặc</a:t>
                      </a:r>
                      <a:r>
                        <a:rPr lang="en-US" sz="2400" b="1" baseline="0" dirty="0" smtClean="0"/>
                        <a:t> </a:t>
                      </a:r>
                      <a:r>
                        <a:rPr lang="en-US" sz="2400" b="1" baseline="0" dirty="0" err="1" smtClean="0"/>
                        <a:t>điểm</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smtClean="0"/>
                        <a:t>Vai</a:t>
                      </a:r>
                      <a:r>
                        <a:rPr lang="en-US" sz="2400" b="1" dirty="0" smtClean="0"/>
                        <a:t> </a:t>
                      </a:r>
                      <a:r>
                        <a:rPr lang="en-US" sz="2400" b="1" dirty="0" err="1" smtClean="0"/>
                        <a:t>trò</a:t>
                      </a:r>
                      <a:r>
                        <a:rPr lang="en-US" sz="2400" b="1" baseline="0" dirty="0" smtClean="0"/>
                        <a:t> </a:t>
                      </a:r>
                      <a:r>
                        <a:rPr lang="en-US" sz="2400" b="1" baseline="0" dirty="0" err="1" smtClean="0"/>
                        <a:t>trong</a:t>
                      </a:r>
                      <a:r>
                        <a:rPr lang="en-US" sz="2400" b="1" baseline="0" dirty="0" smtClean="0"/>
                        <a:t> </a:t>
                      </a:r>
                      <a:r>
                        <a:rPr lang="en-US" sz="2400" b="1" baseline="0" dirty="0" err="1" smtClean="0"/>
                        <a:t>quang</a:t>
                      </a:r>
                      <a:r>
                        <a:rPr lang="en-US" sz="2400" b="1" baseline="0" dirty="0" smtClean="0"/>
                        <a:t> </a:t>
                      </a:r>
                      <a:r>
                        <a:rPr lang="en-US" sz="2400" b="1" baseline="0" dirty="0" err="1" smtClean="0"/>
                        <a:t>hợp</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1033783"/>
                  </a:ext>
                </a:extLst>
              </a:tr>
              <a:tr h="1657826">
                <a:tc>
                  <a:txBody>
                    <a:bodyPr/>
                    <a:lstStyle/>
                    <a:p>
                      <a:pPr algn="ctr" fontAlgn="t"/>
                      <a:endParaRPr lang="en-US" sz="2400" b="1" dirty="0" smtClean="0">
                        <a:effectLst/>
                      </a:endParaRPr>
                    </a:p>
                    <a:p>
                      <a:pPr algn="ctr" fontAlgn="t"/>
                      <a:endParaRPr lang="en-US" sz="2400" b="1" dirty="0" smtClean="0">
                        <a:effectLst/>
                      </a:endParaRPr>
                    </a:p>
                    <a:p>
                      <a:pPr algn="ctr" fontAlgn="t"/>
                      <a:r>
                        <a:rPr lang="en-US" sz="2400" b="1" dirty="0" err="1" smtClean="0">
                          <a:effectLst/>
                        </a:rPr>
                        <a:t>Phiến</a:t>
                      </a:r>
                      <a:r>
                        <a:rPr lang="en-US" sz="2400" b="1" dirty="0" smtClean="0">
                          <a:effectLst/>
                        </a:rPr>
                        <a:t> </a:t>
                      </a:r>
                      <a:r>
                        <a:rPr lang="en-US" sz="2400" b="1" dirty="0" err="1">
                          <a:effectLst/>
                        </a:rPr>
                        <a:t>lá</a:t>
                      </a:r>
                      <a:endParaRPr lang="en-US" sz="2400"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ctr" fontAlgn="t"/>
                      <a:endParaRPr lang="en-US" sz="2400" b="1" dirty="0" smtClean="0">
                        <a:effectLst/>
                      </a:endParaRPr>
                    </a:p>
                    <a:p>
                      <a:pPr algn="ctr" fontAlgn="t"/>
                      <a:endParaRPr lang="en-US" sz="2400" b="1" dirty="0" smtClean="0">
                        <a:effectLst/>
                      </a:endParaRPr>
                    </a:p>
                    <a:p>
                      <a:pPr algn="ctr" fontAlgn="t"/>
                      <a:r>
                        <a:rPr lang="en-US" sz="2400" b="1" dirty="0" err="1" smtClean="0">
                          <a:effectLst/>
                        </a:rPr>
                        <a:t>Dạng</a:t>
                      </a:r>
                      <a:r>
                        <a:rPr lang="en-US" sz="2400" b="1" dirty="0" smtClean="0">
                          <a:effectLst/>
                        </a:rPr>
                        <a:t> </a:t>
                      </a:r>
                      <a:r>
                        <a:rPr lang="en-US" sz="2400" b="1" dirty="0" err="1">
                          <a:effectLst/>
                        </a:rPr>
                        <a:t>bản</a:t>
                      </a:r>
                      <a:r>
                        <a:rPr lang="en-US" sz="2400" b="1" dirty="0">
                          <a:effectLst/>
                        </a:rPr>
                        <a:t> </a:t>
                      </a:r>
                      <a:r>
                        <a:rPr lang="en-US" sz="2400" b="1" dirty="0" err="1">
                          <a:effectLst/>
                        </a:rPr>
                        <a:t>mỏng</a:t>
                      </a:r>
                      <a:endParaRPr lang="en-US" sz="2400"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ctr" fontAlgn="t"/>
                      <a:r>
                        <a:rPr lang="vi-VN" sz="2400" b="1" dirty="0">
                          <a:effectLst/>
                        </a:rPr>
                        <a:t>Giúp tăng diện tích bề mặt → Hấp thu được nhiều ánh sáng hơn.</a:t>
                      </a:r>
                      <a:endParaRPr lang="vi-VN" sz="2400"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3898364291"/>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2" y="2036064"/>
            <a:ext cx="4706111" cy="3864863"/>
          </a:xfrm>
          <a:prstGeom prst="rect">
            <a:avLst/>
          </a:prstGeom>
          <a:solidFill>
            <a:schemeClr val="accent1">
              <a:lumMod val="40000"/>
              <a:lumOff val="60000"/>
            </a:schemeClr>
          </a:solidFill>
          <a:ln w="28575">
            <a:solidFill>
              <a:schemeClr val="bg1">
                <a:lumMod val="50000"/>
              </a:schemeClr>
            </a:solidFill>
          </a:ln>
        </p:spPr>
      </p:pic>
    </p:spTree>
    <p:extLst>
      <p:ext uri="{BB962C8B-B14F-4D97-AF65-F5344CB8AC3E}">
        <p14:creationId xmlns:p14="http://schemas.microsoft.com/office/powerpoint/2010/main" val="10436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184"/>
            <a:ext cx="9064074" cy="1170432"/>
          </a:xfrm>
        </p:spPr>
        <p:txBody>
          <a:bodyPr>
            <a:noAutofit/>
          </a:bodyPr>
          <a:lstStyle/>
          <a:p>
            <a:r>
              <a:rPr lang="en-US" b="1" dirty="0" smtClean="0">
                <a:solidFill>
                  <a:srgbClr val="FF0000"/>
                </a:solidFill>
                <a:latin typeface="Times New Roman" panose="02020603050405020304" pitchFamily="18" charset="0"/>
                <a:cs typeface="Times New Roman" panose="02020603050405020304" pitchFamily="18" charset="0"/>
              </a:rPr>
              <a:t>II. </a:t>
            </a:r>
            <a:r>
              <a:rPr lang="en-US" b="1" dirty="0" err="1" smtClean="0">
                <a:solidFill>
                  <a:srgbClr val="FF0000"/>
                </a:solidFill>
                <a:latin typeface="Times New Roman" panose="02020603050405020304" pitchFamily="18" charset="0"/>
                <a:cs typeface="Times New Roman" panose="02020603050405020304" pitchFamily="18" charset="0"/>
              </a:rPr>
              <a:t>Vai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trò</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cây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với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quang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hợp</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537373"/>
            <a:ext cx="8596668" cy="4503990"/>
          </a:xfrm>
        </p:spPr>
        <p:txBody>
          <a:bodyPr>
            <a:normAutofit/>
          </a:bodyPr>
          <a:lstStyle/>
          <a:p>
            <a:r>
              <a:rPr lang="en-US" sz="2600" b="1" dirty="0" err="1" smtClean="0">
                <a:latin typeface="Times New Roman" panose="02020603050405020304" pitchFamily="18" charset="0"/>
                <a:cs typeface="Times New Roman" panose="02020603050405020304" pitchFamily="18" charset="0"/>
              </a:rPr>
              <a:t>Lục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lạp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Chứa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các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hạt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diệp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lục</a:t>
            </a:r>
            <a:endParaRPr lang="en-US" sz="2600" b="1" dirty="0" smtClean="0">
              <a:latin typeface="Times New Roman" panose="02020603050405020304" pitchFamily="18" charset="0"/>
              <a:cs typeface="Times New Roman" panose="02020603050405020304" pitchFamily="18" charset="0"/>
            </a:endParaRPr>
          </a:p>
          <a:p>
            <a:r>
              <a:rPr lang="en-US" sz="2600" b="1" dirty="0" err="1" smtClean="0">
                <a:latin typeface="Times New Roman" panose="02020603050405020304" pitchFamily="18" charset="0"/>
                <a:cs typeface="Times New Roman" panose="02020603050405020304" pitchFamily="18" charset="0"/>
              </a:rPr>
              <a:t>Vai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trò</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Hấp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thụ</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và</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chuyển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hóa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lượng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ánh</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sáng</a:t>
            </a:r>
            <a:endParaRPr lang="en-US" sz="2600" b="1"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193" y="2670049"/>
            <a:ext cx="3259374" cy="291388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48" y="2670049"/>
            <a:ext cx="3243072" cy="291388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240" y="2670049"/>
            <a:ext cx="2840736" cy="2913887"/>
          </a:xfrm>
          <a:prstGeom prst="rect">
            <a:avLst/>
          </a:prstGeom>
        </p:spPr>
      </p:pic>
      <p:sp>
        <p:nvSpPr>
          <p:cNvPr id="11" name="Oval 10"/>
          <p:cNvSpPr/>
          <p:nvPr/>
        </p:nvSpPr>
        <p:spPr>
          <a:xfrm>
            <a:off x="3112347" y="5726592"/>
            <a:ext cx="2097024" cy="8623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tx2">
                    <a:lumMod val="50000"/>
                  </a:schemeClr>
                </a:solidFill>
                <a:latin typeface="Times New Roman" panose="02020603050405020304" pitchFamily="18" charset="0"/>
                <a:cs typeface="Times New Roman" panose="02020603050405020304" pitchFamily="18" charset="0"/>
              </a:rPr>
              <a:t>Tế</a:t>
            </a:r>
            <a:r>
              <a:rPr lang="en-US" sz="22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tx2">
                    <a:lumMod val="50000"/>
                  </a:schemeClr>
                </a:solidFill>
                <a:latin typeface="Times New Roman" panose="02020603050405020304" pitchFamily="18" charset="0"/>
                <a:cs typeface="Times New Roman" panose="02020603050405020304" pitchFamily="18" charset="0"/>
              </a:rPr>
              <a:t>bào</a:t>
            </a:r>
            <a:r>
              <a:rPr lang="en-US" sz="22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tx2">
                    <a:lumMod val="50000"/>
                  </a:schemeClr>
                </a:solidFill>
                <a:latin typeface="Times New Roman" panose="02020603050405020304" pitchFamily="18" charset="0"/>
                <a:cs typeface="Times New Roman" panose="02020603050405020304" pitchFamily="18" charset="0"/>
              </a:rPr>
              <a:t>lá</a:t>
            </a:r>
            <a:r>
              <a:rPr lang="en-US" sz="22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tx2">
                    <a:lumMod val="50000"/>
                  </a:schemeClr>
                </a:solidFill>
                <a:latin typeface="Times New Roman" panose="02020603050405020304" pitchFamily="18" charset="0"/>
                <a:cs typeface="Times New Roman" panose="02020603050405020304" pitchFamily="18" charset="0"/>
              </a:rPr>
              <a:t>cây</a:t>
            </a:r>
            <a:endParaRPr lang="en-US" sz="22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2" name="Oval 11"/>
          <p:cNvSpPr/>
          <p:nvPr/>
        </p:nvSpPr>
        <p:spPr>
          <a:xfrm>
            <a:off x="7838463" y="5700575"/>
            <a:ext cx="201366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tx2">
                    <a:lumMod val="50000"/>
                  </a:schemeClr>
                </a:solidFill>
                <a:latin typeface="Times New Roman" panose="02020603050405020304" pitchFamily="18" charset="0"/>
                <a:cs typeface="Times New Roman" panose="02020603050405020304" pitchFamily="18" charset="0"/>
              </a:rPr>
              <a:t>Lục</a:t>
            </a:r>
            <a:r>
              <a:rPr lang="en-US" sz="22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200" b="1" dirty="0" err="1" smtClean="0">
                <a:solidFill>
                  <a:schemeClr val="tx2">
                    <a:lumMod val="50000"/>
                  </a:schemeClr>
                </a:solidFill>
                <a:latin typeface="Times New Roman" panose="02020603050405020304" pitchFamily="18" charset="0"/>
                <a:cs typeface="Times New Roman" panose="02020603050405020304" pitchFamily="18" charset="0"/>
              </a:rPr>
              <a:t>lạp</a:t>
            </a:r>
            <a:endParaRPr lang="en-US" sz="2200" b="1" dirty="0">
              <a:solidFill>
                <a:schemeClr val="tx2">
                  <a:lumMod val="50000"/>
                </a:schemeClr>
              </a:solidFill>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flipV="1">
            <a:off x="8993620" y="3701088"/>
            <a:ext cx="642066" cy="1961731"/>
          </a:xfrm>
          <a:prstGeom prst="straightConnector1">
            <a:avLst/>
          </a:prstGeom>
          <a:ln w="5715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682240" y="5583936"/>
            <a:ext cx="902208" cy="254956"/>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036967" y="4557950"/>
            <a:ext cx="456522" cy="131279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Right Arrow 20"/>
          <p:cNvSpPr/>
          <p:nvPr/>
        </p:nvSpPr>
        <p:spPr>
          <a:xfrm>
            <a:off x="3843023" y="3672020"/>
            <a:ext cx="742667" cy="234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2" name="Right Arrow 21"/>
          <p:cNvSpPr/>
          <p:nvPr/>
        </p:nvSpPr>
        <p:spPr>
          <a:xfrm>
            <a:off x="7972070" y="3669676"/>
            <a:ext cx="742667" cy="234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Tree>
    <p:extLst>
      <p:ext uri="{BB962C8B-B14F-4D97-AF65-F5344CB8AC3E}">
        <p14:creationId xmlns:p14="http://schemas.microsoft.com/office/powerpoint/2010/main" val="8945350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down)">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animBg="1"/>
      <p:bldP spid="12"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184"/>
            <a:ext cx="9064074" cy="1170432"/>
          </a:xfrm>
        </p:spPr>
        <p:txBody>
          <a:bodyPr>
            <a:noAutofit/>
          </a:bodyPr>
          <a:lstStyle/>
          <a:p>
            <a:r>
              <a:rPr lang="en-US" b="1" dirty="0" smtClean="0">
                <a:solidFill>
                  <a:srgbClr val="FF0000"/>
                </a:solidFill>
                <a:latin typeface="Times New Roman" panose="02020603050405020304" pitchFamily="18" charset="0"/>
                <a:cs typeface="Times New Roman" panose="02020603050405020304" pitchFamily="18" charset="0"/>
              </a:rPr>
              <a:t>II. </a:t>
            </a:r>
            <a:r>
              <a:rPr lang="en-US" b="1" dirty="0" err="1" smtClean="0">
                <a:solidFill>
                  <a:srgbClr val="FF0000"/>
                </a:solidFill>
                <a:latin typeface="Times New Roman" panose="02020603050405020304" pitchFamily="18" charset="0"/>
                <a:cs typeface="Times New Roman" panose="02020603050405020304" pitchFamily="18" charset="0"/>
              </a:rPr>
              <a:t>Vai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trò</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cây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với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quang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hợp</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9568" y="1694688"/>
            <a:ext cx="3864864" cy="3157728"/>
          </a:xfrm>
          <a:ln w="28575">
            <a:solidFill>
              <a:schemeClr val="accent6">
                <a:lumMod val="50000"/>
              </a:schemeClr>
            </a:solidFill>
          </a:ln>
        </p:spPr>
      </p:pic>
      <p:sp>
        <p:nvSpPr>
          <p:cNvPr id="7" name="Rounded Rectangle 6"/>
          <p:cNvSpPr/>
          <p:nvPr/>
        </p:nvSpPr>
        <p:spPr>
          <a:xfrm>
            <a:off x="6925056" y="5132832"/>
            <a:ext cx="2816352" cy="755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5">
                    <a:lumMod val="75000"/>
                  </a:schemeClr>
                </a:solidFill>
                <a:latin typeface="Times New Roman" panose="02020603050405020304" pitchFamily="18" charset="0"/>
                <a:cs typeface="Times New Roman" panose="02020603050405020304" pitchFamily="18" charset="0"/>
              </a:rPr>
              <a:t>Các</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5">
                    <a:lumMod val="75000"/>
                  </a:schemeClr>
                </a:solidFill>
                <a:latin typeface="Times New Roman" panose="02020603050405020304" pitchFamily="18" charset="0"/>
                <a:cs typeface="Times New Roman" panose="02020603050405020304" pitchFamily="18" charset="0"/>
              </a:rPr>
              <a:t>dạng</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5">
                    <a:lumMod val="75000"/>
                  </a:schemeClr>
                </a:solidFill>
                <a:latin typeface="Times New Roman" panose="02020603050405020304" pitchFamily="18" charset="0"/>
                <a:cs typeface="Times New Roman" panose="02020603050405020304" pitchFamily="18" charset="0"/>
              </a:rPr>
              <a:t>gân</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5">
                    <a:lumMod val="75000"/>
                  </a:schemeClr>
                </a:solidFill>
                <a:latin typeface="Times New Roman" panose="02020603050405020304" pitchFamily="18" charset="0"/>
                <a:cs typeface="Times New Roman" panose="02020603050405020304" pitchFamily="18" charset="0"/>
              </a:rPr>
              <a:t>lá</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5">
                    <a:lumMod val="75000"/>
                  </a:schemeClr>
                </a:solidFill>
                <a:latin typeface="Times New Roman" panose="02020603050405020304" pitchFamily="18" charset="0"/>
                <a:cs typeface="Times New Roman" panose="02020603050405020304" pitchFamily="18" charset="0"/>
              </a:rPr>
              <a:t>thường</a:t>
            </a:r>
            <a:r>
              <a:rPr lang="en-US" sz="24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smtClean="0">
                <a:solidFill>
                  <a:schemeClr val="accent5">
                    <a:lumMod val="75000"/>
                  </a:schemeClr>
                </a:solidFill>
                <a:latin typeface="Times New Roman" panose="02020603050405020304" pitchFamily="18" charset="0"/>
                <a:cs typeface="Times New Roman" panose="02020603050405020304" pitchFamily="18" charset="0"/>
              </a:rPr>
              <a:t>gặp</a:t>
            </a:r>
            <a:endParaRPr lang="en-US" sz="2400" b="1" dirty="0">
              <a:solidFill>
                <a:schemeClr val="accent5">
                  <a:lumMod val="75000"/>
                </a:schemeClr>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81590603"/>
              </p:ext>
            </p:extLst>
          </p:nvPr>
        </p:nvGraphicFramePr>
        <p:xfrm>
          <a:off x="548640" y="2023873"/>
          <a:ext cx="5132832" cy="3281443"/>
        </p:xfrm>
        <a:graphic>
          <a:graphicData uri="http://schemas.openxmlformats.org/drawingml/2006/table">
            <a:tbl>
              <a:tblPr firstRow="1" bandRow="1">
                <a:tableStyleId>{F5AB1C69-6EDB-4FF4-983F-18BD219EF322}</a:tableStyleId>
              </a:tblPr>
              <a:tblGrid>
                <a:gridCol w="1710944">
                  <a:extLst>
                    <a:ext uri="{9D8B030D-6E8A-4147-A177-3AD203B41FA5}">
                      <a16:colId xmlns:a16="http://schemas.microsoft.com/office/drawing/2014/main" val="974380704"/>
                    </a:ext>
                  </a:extLst>
                </a:gridCol>
                <a:gridCol w="1710944">
                  <a:extLst>
                    <a:ext uri="{9D8B030D-6E8A-4147-A177-3AD203B41FA5}">
                      <a16:colId xmlns:a16="http://schemas.microsoft.com/office/drawing/2014/main" val="2250893534"/>
                    </a:ext>
                  </a:extLst>
                </a:gridCol>
                <a:gridCol w="1710944">
                  <a:extLst>
                    <a:ext uri="{9D8B030D-6E8A-4147-A177-3AD203B41FA5}">
                      <a16:colId xmlns:a16="http://schemas.microsoft.com/office/drawing/2014/main" val="3294114677"/>
                    </a:ext>
                  </a:extLst>
                </a:gridCol>
              </a:tblGrid>
              <a:tr h="1080244">
                <a:tc>
                  <a:txBody>
                    <a:bodyPr/>
                    <a:lstStyle/>
                    <a:p>
                      <a:pPr algn="l"/>
                      <a:r>
                        <a:rPr lang="en-US" sz="2300" b="1" dirty="0" err="1" smtClean="0">
                          <a:latin typeface="Times New Roman" panose="02020603050405020304" pitchFamily="18" charset="0"/>
                          <a:cs typeface="Times New Roman" panose="02020603050405020304" pitchFamily="18" charset="0"/>
                        </a:rPr>
                        <a:t>Bộ</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phận</a:t>
                      </a:r>
                      <a:endParaRPr lang="en-US" sz="2300" b="1" dirty="0">
                        <a:latin typeface="Times New Roman" panose="02020603050405020304" pitchFamily="18" charset="0"/>
                        <a:cs typeface="Times New Roman" panose="02020603050405020304" pitchFamily="18" charset="0"/>
                      </a:endParaRPr>
                    </a:p>
                  </a:txBody>
                  <a:tcPr/>
                </a:tc>
                <a:tc>
                  <a:txBody>
                    <a:bodyPr/>
                    <a:lstStyle/>
                    <a:p>
                      <a:pPr algn="l"/>
                      <a:r>
                        <a:rPr lang="en-US" sz="2300" b="1" dirty="0" err="1" smtClean="0">
                          <a:latin typeface="Times New Roman" panose="02020603050405020304" pitchFamily="18" charset="0"/>
                          <a:cs typeface="Times New Roman" panose="02020603050405020304" pitchFamily="18" charset="0"/>
                        </a:rPr>
                        <a:t>Đặc</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điểm</a:t>
                      </a:r>
                      <a:endParaRPr lang="en-US" sz="2300" b="1" dirty="0">
                        <a:latin typeface="Times New Roman" panose="02020603050405020304" pitchFamily="18" charset="0"/>
                        <a:cs typeface="Times New Roman" panose="02020603050405020304" pitchFamily="18" charset="0"/>
                      </a:endParaRPr>
                    </a:p>
                  </a:txBody>
                  <a:tcPr/>
                </a:tc>
                <a:tc>
                  <a:txBody>
                    <a:bodyPr/>
                    <a:lstStyle/>
                    <a:p>
                      <a:pPr algn="l"/>
                      <a:r>
                        <a:rPr lang="en-US" sz="2300" b="1" dirty="0" err="1" smtClean="0">
                          <a:latin typeface="Times New Roman" panose="02020603050405020304" pitchFamily="18" charset="0"/>
                          <a:cs typeface="Times New Roman" panose="02020603050405020304" pitchFamily="18" charset="0"/>
                        </a:rPr>
                        <a:t>Vai</a:t>
                      </a:r>
                      <a:r>
                        <a:rPr lang="en-US" sz="2300" b="1" dirty="0" smtClean="0">
                          <a:latin typeface="Times New Roman" panose="02020603050405020304" pitchFamily="18" charset="0"/>
                          <a:cs typeface="Times New Roman" panose="02020603050405020304" pitchFamily="18" charset="0"/>
                        </a:rPr>
                        <a:t> </a:t>
                      </a:r>
                      <a:r>
                        <a:rPr lang="en-US" sz="2300" b="1" dirty="0" err="1" smtClean="0">
                          <a:latin typeface="Times New Roman" panose="02020603050405020304" pitchFamily="18" charset="0"/>
                          <a:cs typeface="Times New Roman" panose="02020603050405020304" pitchFamily="18" charset="0"/>
                        </a:rPr>
                        <a:t>trò</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trong</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quang</a:t>
                      </a:r>
                      <a:r>
                        <a:rPr lang="en-US" sz="2300" b="1" baseline="0" dirty="0" smtClean="0">
                          <a:latin typeface="Times New Roman" panose="02020603050405020304" pitchFamily="18" charset="0"/>
                          <a:cs typeface="Times New Roman" panose="02020603050405020304" pitchFamily="18" charset="0"/>
                        </a:rPr>
                        <a:t> </a:t>
                      </a:r>
                      <a:r>
                        <a:rPr lang="en-US" sz="2300" b="1" baseline="0" dirty="0" err="1" smtClean="0">
                          <a:latin typeface="Times New Roman" panose="02020603050405020304" pitchFamily="18" charset="0"/>
                          <a:cs typeface="Times New Roman" panose="02020603050405020304" pitchFamily="18" charset="0"/>
                        </a:rPr>
                        <a:t>hợp</a:t>
                      </a:r>
                      <a:endParaRPr lang="en-US" sz="23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9327090"/>
                  </a:ext>
                </a:extLst>
              </a:tr>
              <a:tr h="2138443">
                <a:tc>
                  <a:txBody>
                    <a:bodyPr/>
                    <a:lstStyle/>
                    <a:p>
                      <a:pPr algn="l" fontAlgn="t"/>
                      <a:r>
                        <a:rPr lang="en-US" sz="2300" b="1">
                          <a:effectLst/>
                          <a:latin typeface="Times New Roman" panose="02020603050405020304" pitchFamily="18" charset="0"/>
                          <a:cs typeface="Times New Roman" panose="02020603050405020304" pitchFamily="18" charset="0"/>
                        </a:rPr>
                        <a:t>Gân lá</a:t>
                      </a:r>
                      <a:endParaRPr lang="en-US" sz="2300" b="1">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l" fontAlgn="t"/>
                      <a:r>
                        <a:rPr lang="pt-BR" sz="2300" b="1" dirty="0">
                          <a:effectLst/>
                          <a:latin typeface="Times New Roman" panose="02020603050405020304" pitchFamily="18" charset="0"/>
                          <a:cs typeface="Times New Roman" panose="02020603050405020304" pitchFamily="18" charset="0"/>
                        </a:rPr>
                        <a:t>Có nhiều ở phiến lá</a:t>
                      </a:r>
                      <a:endParaRPr lang="pt-BR" sz="2300"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l" fontAlgn="t"/>
                      <a:r>
                        <a:rPr lang="en-US" sz="2300" b="1" dirty="0" err="1" smtClean="0">
                          <a:solidFill>
                            <a:srgbClr val="000000"/>
                          </a:solidFill>
                          <a:effectLst/>
                          <a:latin typeface="Times New Roman" panose="02020603050405020304" pitchFamily="18" charset="0"/>
                          <a:cs typeface="Times New Roman" panose="02020603050405020304" pitchFamily="18" charset="0"/>
                        </a:rPr>
                        <a:t>Vận</a:t>
                      </a:r>
                      <a:r>
                        <a:rPr lang="en-US" sz="2300" b="1" baseline="0" dirty="0" smtClean="0">
                          <a:solidFill>
                            <a:srgbClr val="000000"/>
                          </a:solidFill>
                          <a:effectLst/>
                          <a:latin typeface="Times New Roman" panose="02020603050405020304" pitchFamily="18" charset="0"/>
                          <a:cs typeface="Times New Roman" panose="02020603050405020304" pitchFamily="18" charset="0"/>
                        </a:rPr>
                        <a:t> </a:t>
                      </a:r>
                      <a:r>
                        <a:rPr lang="en-US" sz="2300" b="1" baseline="0" dirty="0" err="1" smtClean="0">
                          <a:solidFill>
                            <a:srgbClr val="000000"/>
                          </a:solidFill>
                          <a:effectLst/>
                          <a:latin typeface="Times New Roman" panose="02020603050405020304" pitchFamily="18" charset="0"/>
                          <a:cs typeface="Times New Roman" panose="02020603050405020304" pitchFamily="18" charset="0"/>
                        </a:rPr>
                        <a:t>chuyển</a:t>
                      </a:r>
                      <a:r>
                        <a:rPr lang="en-US" sz="2300" b="1" baseline="0" dirty="0" smtClean="0">
                          <a:solidFill>
                            <a:srgbClr val="000000"/>
                          </a:solidFill>
                          <a:effectLst/>
                          <a:latin typeface="Times New Roman" panose="02020603050405020304" pitchFamily="18" charset="0"/>
                          <a:cs typeface="Times New Roman" panose="02020603050405020304" pitchFamily="18" charset="0"/>
                        </a:rPr>
                        <a:t> </a:t>
                      </a:r>
                      <a:r>
                        <a:rPr lang="en-US" sz="2300" b="1" baseline="0" dirty="0" err="1" smtClean="0">
                          <a:solidFill>
                            <a:srgbClr val="000000"/>
                          </a:solidFill>
                          <a:effectLst/>
                          <a:latin typeface="Times New Roman" panose="02020603050405020304" pitchFamily="18" charset="0"/>
                          <a:cs typeface="Times New Roman" panose="02020603050405020304" pitchFamily="18" charset="0"/>
                        </a:rPr>
                        <a:t>nguyên</a:t>
                      </a:r>
                      <a:r>
                        <a:rPr lang="en-US" sz="2300" b="1" baseline="0" dirty="0" smtClean="0">
                          <a:solidFill>
                            <a:srgbClr val="000000"/>
                          </a:solidFill>
                          <a:effectLst/>
                          <a:latin typeface="Times New Roman" panose="02020603050405020304" pitchFamily="18" charset="0"/>
                          <a:cs typeface="Times New Roman" panose="02020603050405020304" pitchFamily="18" charset="0"/>
                        </a:rPr>
                        <a:t> </a:t>
                      </a:r>
                      <a:r>
                        <a:rPr lang="en-US" sz="2300" b="1" baseline="0" dirty="0" err="1" smtClean="0">
                          <a:solidFill>
                            <a:srgbClr val="000000"/>
                          </a:solidFill>
                          <a:effectLst/>
                          <a:latin typeface="Times New Roman" panose="02020603050405020304" pitchFamily="18" charset="0"/>
                          <a:cs typeface="Times New Roman" panose="02020603050405020304" pitchFamily="18" charset="0"/>
                        </a:rPr>
                        <a:t>liệu</a:t>
                      </a:r>
                      <a:r>
                        <a:rPr lang="en-US" sz="2300" b="1" baseline="0" dirty="0" smtClean="0">
                          <a:solidFill>
                            <a:srgbClr val="000000"/>
                          </a:solidFill>
                          <a:effectLst/>
                          <a:latin typeface="Times New Roman" panose="02020603050405020304" pitchFamily="18" charset="0"/>
                          <a:cs typeface="Times New Roman" panose="02020603050405020304" pitchFamily="18" charset="0"/>
                        </a:rPr>
                        <a:t> </a:t>
                      </a:r>
                      <a:r>
                        <a:rPr lang="en-US" sz="2300" b="1" baseline="0" dirty="0" err="1" smtClean="0">
                          <a:solidFill>
                            <a:srgbClr val="000000"/>
                          </a:solidFill>
                          <a:effectLst/>
                          <a:latin typeface="Times New Roman" panose="02020603050405020304" pitchFamily="18" charset="0"/>
                          <a:cs typeface="Times New Roman" panose="02020603050405020304" pitchFamily="18" charset="0"/>
                        </a:rPr>
                        <a:t>và</a:t>
                      </a:r>
                      <a:r>
                        <a:rPr lang="en-US" sz="2300" b="1" baseline="0" dirty="0" smtClean="0">
                          <a:solidFill>
                            <a:srgbClr val="000000"/>
                          </a:solidFill>
                          <a:effectLst/>
                          <a:latin typeface="Times New Roman" panose="02020603050405020304" pitchFamily="18" charset="0"/>
                          <a:cs typeface="Times New Roman" panose="02020603050405020304" pitchFamily="18" charset="0"/>
                        </a:rPr>
                        <a:t> </a:t>
                      </a:r>
                      <a:r>
                        <a:rPr lang="en-US" sz="2300" b="1" baseline="0" dirty="0" err="1" smtClean="0">
                          <a:solidFill>
                            <a:srgbClr val="000000"/>
                          </a:solidFill>
                          <a:effectLst/>
                          <a:latin typeface="Times New Roman" panose="02020603050405020304" pitchFamily="18" charset="0"/>
                          <a:cs typeface="Times New Roman" panose="02020603050405020304" pitchFamily="18" charset="0"/>
                        </a:rPr>
                        <a:t>sản</a:t>
                      </a:r>
                      <a:r>
                        <a:rPr lang="en-US" sz="2300" b="1" baseline="0" dirty="0" smtClean="0">
                          <a:solidFill>
                            <a:srgbClr val="000000"/>
                          </a:solidFill>
                          <a:effectLst/>
                          <a:latin typeface="Times New Roman" panose="02020603050405020304" pitchFamily="18" charset="0"/>
                          <a:cs typeface="Times New Roman" panose="02020603050405020304" pitchFamily="18" charset="0"/>
                        </a:rPr>
                        <a:t> </a:t>
                      </a:r>
                      <a:r>
                        <a:rPr lang="en-US" sz="2300" b="1" baseline="0" dirty="0" err="1" smtClean="0">
                          <a:solidFill>
                            <a:srgbClr val="000000"/>
                          </a:solidFill>
                          <a:effectLst/>
                          <a:latin typeface="Times New Roman" panose="02020603050405020304" pitchFamily="18" charset="0"/>
                          <a:cs typeface="Times New Roman" panose="02020603050405020304" pitchFamily="18" charset="0"/>
                        </a:rPr>
                        <a:t>phẩm</a:t>
                      </a:r>
                      <a:r>
                        <a:rPr lang="en-US" sz="2300" b="1" baseline="0" dirty="0" smtClean="0">
                          <a:solidFill>
                            <a:srgbClr val="000000"/>
                          </a:solidFill>
                          <a:effectLst/>
                          <a:latin typeface="Times New Roman" panose="02020603050405020304" pitchFamily="18" charset="0"/>
                          <a:cs typeface="Times New Roman" panose="02020603050405020304" pitchFamily="18" charset="0"/>
                        </a:rPr>
                        <a:t> </a:t>
                      </a:r>
                      <a:r>
                        <a:rPr lang="en-US" sz="2300" b="1" baseline="0" dirty="0" err="1" smtClean="0">
                          <a:solidFill>
                            <a:srgbClr val="000000"/>
                          </a:solidFill>
                          <a:effectLst/>
                          <a:latin typeface="Times New Roman" panose="02020603050405020304" pitchFamily="18" charset="0"/>
                          <a:cs typeface="Times New Roman" panose="02020603050405020304" pitchFamily="18" charset="0"/>
                        </a:rPr>
                        <a:t>của</a:t>
                      </a:r>
                      <a:r>
                        <a:rPr lang="en-US" sz="2300" b="1" baseline="0" dirty="0" smtClean="0">
                          <a:solidFill>
                            <a:srgbClr val="000000"/>
                          </a:solidFill>
                          <a:effectLst/>
                          <a:latin typeface="Times New Roman" panose="02020603050405020304" pitchFamily="18" charset="0"/>
                          <a:cs typeface="Times New Roman" panose="02020603050405020304" pitchFamily="18" charset="0"/>
                        </a:rPr>
                        <a:t> </a:t>
                      </a:r>
                      <a:r>
                        <a:rPr lang="en-US" sz="2300" b="1" baseline="0" dirty="0" err="1" smtClean="0">
                          <a:solidFill>
                            <a:srgbClr val="000000"/>
                          </a:solidFill>
                          <a:effectLst/>
                          <a:latin typeface="Times New Roman" panose="02020603050405020304" pitchFamily="18" charset="0"/>
                          <a:cs typeface="Times New Roman" panose="02020603050405020304" pitchFamily="18" charset="0"/>
                        </a:rPr>
                        <a:t>quang</a:t>
                      </a:r>
                      <a:r>
                        <a:rPr lang="en-US" sz="2300" b="1" baseline="0" dirty="0" smtClean="0">
                          <a:solidFill>
                            <a:srgbClr val="000000"/>
                          </a:solidFill>
                          <a:effectLst/>
                          <a:latin typeface="Times New Roman" panose="02020603050405020304" pitchFamily="18" charset="0"/>
                          <a:cs typeface="Times New Roman" panose="02020603050405020304" pitchFamily="18" charset="0"/>
                        </a:rPr>
                        <a:t> </a:t>
                      </a:r>
                      <a:r>
                        <a:rPr lang="en-US" sz="2300" b="1" baseline="0" dirty="0" err="1" smtClean="0">
                          <a:solidFill>
                            <a:srgbClr val="000000"/>
                          </a:solidFill>
                          <a:effectLst/>
                          <a:latin typeface="Times New Roman" panose="02020603050405020304" pitchFamily="18" charset="0"/>
                          <a:cs typeface="Times New Roman" panose="02020603050405020304" pitchFamily="18" charset="0"/>
                        </a:rPr>
                        <a:t>hợp</a:t>
                      </a:r>
                      <a:endParaRPr lang="vi-VN" sz="2300"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540997640"/>
                  </a:ext>
                </a:extLst>
              </a:tr>
            </a:tbl>
          </a:graphicData>
        </a:graphic>
      </p:graphicFrame>
    </p:spTree>
    <p:extLst>
      <p:ext uri="{BB962C8B-B14F-4D97-AF65-F5344CB8AC3E}">
        <p14:creationId xmlns:p14="http://schemas.microsoft.com/office/powerpoint/2010/main" val="670447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251" y="502582"/>
            <a:ext cx="7766936" cy="997034"/>
          </a:xfrm>
          <a:ln>
            <a:solidFill>
              <a:srgbClr val="FF0000"/>
            </a:solidFill>
          </a:ln>
        </p:spPr>
        <p:txBody>
          <a:bodyPr/>
          <a:lstStyle/>
          <a:p>
            <a:pPr algn="ctr"/>
            <a:r>
              <a:rPr lang="en-US" b="1" dirty="0" err="1" smtClean="0">
                <a:solidFill>
                  <a:schemeClr val="accent5">
                    <a:lumMod val="75000"/>
                  </a:schemeClr>
                </a:solidFill>
                <a:latin typeface="Times New Roman" panose="02020603050405020304" pitchFamily="18" charset="0"/>
                <a:cs typeface="Times New Roman" panose="02020603050405020304" pitchFamily="18" charset="0"/>
              </a:rPr>
              <a:t>Nội</a:t>
            </a:r>
            <a:r>
              <a:rPr lang="en-US" b="1" dirty="0" smtClean="0">
                <a:solidFill>
                  <a:schemeClr val="accent5">
                    <a:lumMod val="75000"/>
                  </a:schemeClr>
                </a:solidFill>
                <a:latin typeface="Times New Roman" panose="02020603050405020304" pitchFamily="18" charset="0"/>
                <a:cs typeface="Times New Roman" panose="02020603050405020304" pitchFamily="18" charset="0"/>
              </a:rPr>
              <a:t> dung </a:t>
            </a:r>
            <a:r>
              <a:rPr lang="en-US" b="1" dirty="0" err="1" smtClean="0">
                <a:solidFill>
                  <a:schemeClr val="accent5">
                    <a:lumMod val="75000"/>
                  </a:schemeClr>
                </a:solidFill>
                <a:latin typeface="Times New Roman" panose="02020603050405020304" pitchFamily="18" charset="0"/>
                <a:cs typeface="Times New Roman" panose="02020603050405020304" pitchFamily="18" charset="0"/>
              </a:rPr>
              <a:t>bài</a:t>
            </a:r>
            <a:r>
              <a:rPr lang="en-US"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b="1" dirty="0" err="1" smtClean="0">
                <a:solidFill>
                  <a:schemeClr val="accent5">
                    <a:lumMod val="75000"/>
                  </a:schemeClr>
                </a:solidFill>
                <a:latin typeface="Times New Roman" panose="02020603050405020304" pitchFamily="18" charset="0"/>
                <a:cs typeface="Times New Roman" panose="02020603050405020304" pitchFamily="18" charset="0"/>
              </a:rPr>
              <a:t>học</a:t>
            </a:r>
            <a:endParaRPr lang="en-US"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836251" y="1853184"/>
            <a:ext cx="7766936" cy="4303775"/>
          </a:xfrm>
          <a:ln>
            <a:solidFill>
              <a:srgbClr val="FF0000"/>
            </a:solidFill>
          </a:ln>
        </p:spPr>
        <p:txBody>
          <a:bodyPr>
            <a:noAutofit/>
          </a:bodyPr>
          <a:lstStyle/>
          <a:p>
            <a:pPr algn="l"/>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I.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Khái</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quát</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về</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quang</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hợp</a:t>
            </a:r>
            <a:endParaRPr lang="en-US" sz="3200" b="1"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1.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Khái</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niệm</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về</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quang</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hợp</a:t>
            </a:r>
            <a:endParaRPr lang="en-US" sz="3000" b="1" dirty="0">
              <a:solidFill>
                <a:schemeClr val="accent5">
                  <a:lumMod val="50000"/>
                </a:schemeClr>
              </a:solidFill>
              <a:latin typeface="Times New Roman" panose="02020603050405020304" pitchFamily="18" charset="0"/>
              <a:cs typeface="Times New Roman" panose="02020603050405020304" pitchFamily="18" charset="0"/>
            </a:endParaRPr>
          </a:p>
          <a:p>
            <a:pPr algn="l"/>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2.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Phương</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trình</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tổng</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quát</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của</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quang</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hợp</a:t>
            </a:r>
            <a:endParaRPr lang="en-US" sz="3000" b="1" dirty="0" smtClean="0">
              <a:solidFill>
                <a:schemeClr val="accent5">
                  <a:lumMod val="50000"/>
                </a:schemeClr>
              </a:solidFill>
              <a:latin typeface="Times New Roman" panose="02020603050405020304" pitchFamily="18" charset="0"/>
              <a:cs typeface="Times New Roman" panose="02020603050405020304" pitchFamily="18" charset="0"/>
            </a:endParaRPr>
          </a:p>
          <a:p>
            <a:pPr algn="l"/>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3.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Mối</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quan</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hệ</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giữa</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trao</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đổi</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chất</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và</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chuyển</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hóa</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năng</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lượng</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trong</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quang</a:t>
            </a:r>
            <a:r>
              <a:rPr lang="en-US" sz="30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000" b="1" dirty="0" err="1" smtClean="0">
                <a:solidFill>
                  <a:schemeClr val="accent5">
                    <a:lumMod val="50000"/>
                  </a:schemeClr>
                </a:solidFill>
                <a:latin typeface="Times New Roman" panose="02020603050405020304" pitchFamily="18" charset="0"/>
                <a:cs typeface="Times New Roman" panose="02020603050405020304" pitchFamily="18" charset="0"/>
              </a:rPr>
              <a:t>hợp</a:t>
            </a:r>
            <a:endParaRPr lang="en-US" sz="3000" b="1" dirty="0" smtClean="0">
              <a:solidFill>
                <a:schemeClr val="accent5">
                  <a:lumMod val="50000"/>
                </a:schemeClr>
              </a:solidFill>
              <a:latin typeface="Times New Roman" panose="02020603050405020304" pitchFamily="18" charset="0"/>
              <a:cs typeface="Times New Roman" panose="02020603050405020304" pitchFamily="18" charset="0"/>
            </a:endParaRPr>
          </a:p>
          <a:p>
            <a:pPr algn="l"/>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II.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Vai</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trò</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của</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lá</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cây</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với</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chức</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năng</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quang</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3200" b="1" dirty="0" err="1" smtClean="0">
                <a:solidFill>
                  <a:schemeClr val="accent5">
                    <a:lumMod val="50000"/>
                  </a:schemeClr>
                </a:solidFill>
                <a:latin typeface="Times New Roman" panose="02020603050405020304" pitchFamily="18" charset="0"/>
                <a:cs typeface="Times New Roman" panose="02020603050405020304" pitchFamily="18" charset="0"/>
              </a:rPr>
              <a:t>hợp</a:t>
            </a:r>
            <a:r>
              <a:rPr lang="en-US" sz="3200" b="1" dirty="0" smtClean="0">
                <a:solidFill>
                  <a:schemeClr val="accent5">
                    <a:lumMod val="50000"/>
                  </a:schemeClr>
                </a:solidFill>
                <a:latin typeface="Times New Roman" panose="02020603050405020304" pitchFamily="18" charset="0"/>
                <a:cs typeface="Times New Roman" panose="02020603050405020304" pitchFamily="18" charset="0"/>
              </a:rPr>
              <a:t>  </a:t>
            </a:r>
            <a:endParaRPr lang="en-US" sz="3200" b="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586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184"/>
            <a:ext cx="9064074" cy="1170432"/>
          </a:xfrm>
        </p:spPr>
        <p:txBody>
          <a:bodyPr>
            <a:noAutofit/>
          </a:bodyPr>
          <a:lstStyle/>
          <a:p>
            <a:r>
              <a:rPr lang="en-US" b="1" dirty="0" smtClean="0">
                <a:solidFill>
                  <a:srgbClr val="FF0000"/>
                </a:solidFill>
                <a:latin typeface="Times New Roman" panose="02020603050405020304" pitchFamily="18" charset="0"/>
                <a:cs typeface="Times New Roman" panose="02020603050405020304" pitchFamily="18" charset="0"/>
              </a:rPr>
              <a:t>II. </a:t>
            </a:r>
            <a:r>
              <a:rPr lang="en-US" b="1" dirty="0" err="1" smtClean="0">
                <a:solidFill>
                  <a:srgbClr val="FF0000"/>
                </a:solidFill>
                <a:latin typeface="Times New Roman" panose="02020603050405020304" pitchFamily="18" charset="0"/>
                <a:cs typeface="Times New Roman" panose="02020603050405020304" pitchFamily="18" charset="0"/>
              </a:rPr>
              <a:t>Vai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trò</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cây</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với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chức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năng</a:t>
            </a:r>
            <a:r>
              <a:rPr lang="en-US" b="1" dirty="0" smtClean="0">
                <a:solidFill>
                  <a:srgbClr val="FF0000"/>
                </a:solidFill>
                <a:latin typeface="Times New Roman" panose="02020603050405020304" pitchFamily="18" charset="0"/>
                <a:cs typeface="Times New Roman" panose="02020603050405020304" pitchFamily="18" charset="0"/>
              </a:rPr>
              <a:t>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err="1" smtClean="0">
                <a:solidFill>
                  <a:srgbClr val="FF0000"/>
                </a:solidFill>
                <a:latin typeface="Times New Roman" panose="02020603050405020304" pitchFamily="18" charset="0"/>
                <a:cs typeface="Times New Roman" panose="02020603050405020304" pitchFamily="18" charset="0"/>
              </a:rPr>
              <a:t>quang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hợp</a:t>
            </a:r>
            <a:endParaRPr lang="en-US" b="1"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780288" y="2048257"/>
          <a:ext cx="10021824" cy="3444240"/>
        </p:xfrm>
        <a:graphic>
          <a:graphicData uri="http://schemas.openxmlformats.org/drawingml/2006/table">
            <a:tbl>
              <a:tblPr firstRow="1" bandRow="1">
                <a:tableStyleId>{5C22544A-7EE6-4342-B048-85BDC9FD1C3A}</a:tableStyleId>
              </a:tblPr>
              <a:tblGrid>
                <a:gridCol w="3230880">
                  <a:extLst>
                    <a:ext uri="{9D8B030D-6E8A-4147-A177-3AD203B41FA5}">
                      <a16:colId xmlns:a16="http://schemas.microsoft.com/office/drawing/2014/main" val="974380704"/>
                    </a:ext>
                  </a:extLst>
                </a:gridCol>
                <a:gridCol w="3230880">
                  <a:extLst>
                    <a:ext uri="{9D8B030D-6E8A-4147-A177-3AD203B41FA5}">
                      <a16:colId xmlns:a16="http://schemas.microsoft.com/office/drawing/2014/main" val="2250893534"/>
                    </a:ext>
                  </a:extLst>
                </a:gridCol>
                <a:gridCol w="3560064">
                  <a:extLst>
                    <a:ext uri="{9D8B030D-6E8A-4147-A177-3AD203B41FA5}">
                      <a16:colId xmlns:a16="http://schemas.microsoft.com/office/drawing/2014/main" val="3294114677"/>
                    </a:ext>
                  </a:extLst>
                </a:gridCol>
              </a:tblGrid>
              <a:tr h="1080244">
                <a:tc>
                  <a:txBody>
                    <a:bodyPr/>
                    <a:lstStyle/>
                    <a:p>
                      <a:pPr algn="ctr"/>
                      <a:endParaRPr lang="en-US" sz="2600" b="1" dirty="0" smtClean="0">
                        <a:latin typeface="Times New Roman" panose="02020603050405020304" pitchFamily="18" charset="0"/>
                        <a:cs typeface="Times New Roman" panose="02020603050405020304" pitchFamily="18" charset="0"/>
                      </a:endParaRPr>
                    </a:p>
                    <a:p>
                      <a:pPr algn="ctr"/>
                      <a:r>
                        <a:rPr lang="en-US" sz="2600" b="1" dirty="0" err="1" smtClean="0">
                          <a:latin typeface="Times New Roman" panose="02020603050405020304" pitchFamily="18" charset="0"/>
                          <a:cs typeface="Times New Roman" panose="02020603050405020304" pitchFamily="18" charset="0"/>
                        </a:rPr>
                        <a:t>Bộ</a:t>
                      </a:r>
                      <a:r>
                        <a:rPr lang="en-US" sz="2600" b="1" baseline="0" dirty="0" smtClean="0">
                          <a:latin typeface="Times New Roman" panose="02020603050405020304" pitchFamily="18" charset="0"/>
                          <a:cs typeface="Times New Roman" panose="02020603050405020304" pitchFamily="18" charset="0"/>
                        </a:rPr>
                        <a:t> </a:t>
                      </a:r>
                      <a:r>
                        <a:rPr lang="en-US" sz="2600" b="1" baseline="0" dirty="0" err="1" smtClean="0">
                          <a:latin typeface="Times New Roman" panose="02020603050405020304" pitchFamily="18" charset="0"/>
                          <a:cs typeface="Times New Roman" panose="02020603050405020304" pitchFamily="18" charset="0"/>
                        </a:rPr>
                        <a:t>phận</a:t>
                      </a:r>
                      <a:endParaRPr lang="en-US" sz="2600" b="1" dirty="0">
                        <a:latin typeface="Times New Roman" panose="02020603050405020304" pitchFamily="18" charset="0"/>
                        <a:cs typeface="Times New Roman" panose="02020603050405020304" pitchFamily="18" charset="0"/>
                      </a:endParaRPr>
                    </a:p>
                  </a:txBody>
                  <a:tcPr/>
                </a:tc>
                <a:tc>
                  <a:txBody>
                    <a:bodyPr/>
                    <a:lstStyle/>
                    <a:p>
                      <a:pPr algn="ctr"/>
                      <a:endParaRPr lang="en-US" sz="2600" b="1" dirty="0" smtClean="0">
                        <a:latin typeface="Times New Roman" panose="02020603050405020304" pitchFamily="18" charset="0"/>
                        <a:cs typeface="Times New Roman" panose="02020603050405020304" pitchFamily="18" charset="0"/>
                      </a:endParaRPr>
                    </a:p>
                    <a:p>
                      <a:pPr algn="ctr"/>
                      <a:r>
                        <a:rPr lang="en-US" sz="2600" b="1" dirty="0" err="1" smtClean="0">
                          <a:latin typeface="Times New Roman" panose="02020603050405020304" pitchFamily="18" charset="0"/>
                          <a:cs typeface="Times New Roman" panose="02020603050405020304" pitchFamily="18" charset="0"/>
                        </a:rPr>
                        <a:t>Đặc</a:t>
                      </a:r>
                      <a:r>
                        <a:rPr lang="en-US" sz="2600" b="1" baseline="0" dirty="0" smtClean="0">
                          <a:latin typeface="Times New Roman" panose="02020603050405020304" pitchFamily="18" charset="0"/>
                          <a:cs typeface="Times New Roman" panose="02020603050405020304" pitchFamily="18" charset="0"/>
                        </a:rPr>
                        <a:t> </a:t>
                      </a:r>
                      <a:r>
                        <a:rPr lang="en-US" sz="2600" b="1" baseline="0" dirty="0" err="1" smtClean="0">
                          <a:latin typeface="Times New Roman" panose="02020603050405020304" pitchFamily="18" charset="0"/>
                          <a:cs typeface="Times New Roman" panose="02020603050405020304" pitchFamily="18" charset="0"/>
                        </a:rPr>
                        <a:t>điểm</a:t>
                      </a:r>
                      <a:endParaRPr lang="en-US" sz="2600" b="1" dirty="0">
                        <a:latin typeface="Times New Roman" panose="02020603050405020304" pitchFamily="18" charset="0"/>
                        <a:cs typeface="Times New Roman" panose="02020603050405020304" pitchFamily="18" charset="0"/>
                      </a:endParaRPr>
                    </a:p>
                  </a:txBody>
                  <a:tcPr/>
                </a:tc>
                <a:tc>
                  <a:txBody>
                    <a:bodyPr/>
                    <a:lstStyle/>
                    <a:p>
                      <a:pPr algn="ctr"/>
                      <a:endParaRPr lang="en-US" sz="2600" b="1" dirty="0" smtClean="0">
                        <a:latin typeface="Times New Roman" panose="02020603050405020304" pitchFamily="18" charset="0"/>
                        <a:cs typeface="Times New Roman" panose="02020603050405020304" pitchFamily="18" charset="0"/>
                      </a:endParaRPr>
                    </a:p>
                    <a:p>
                      <a:pPr algn="ctr"/>
                      <a:r>
                        <a:rPr lang="en-US" sz="2600" b="1" dirty="0" err="1" smtClean="0">
                          <a:latin typeface="Times New Roman" panose="02020603050405020304" pitchFamily="18" charset="0"/>
                          <a:cs typeface="Times New Roman" panose="02020603050405020304" pitchFamily="18" charset="0"/>
                        </a:rPr>
                        <a:t>Vai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trò</a:t>
                      </a:r>
                      <a:r>
                        <a:rPr lang="en-US" sz="2600" b="1" baseline="0" dirty="0" smtClean="0">
                          <a:latin typeface="Times New Roman" panose="02020603050405020304" pitchFamily="18" charset="0"/>
                          <a:cs typeface="Times New Roman" panose="02020603050405020304" pitchFamily="18" charset="0"/>
                        </a:rPr>
                        <a:t> </a:t>
                      </a:r>
                      <a:r>
                        <a:rPr lang="en-US" sz="2600" b="1" baseline="0" dirty="0" err="1" smtClean="0">
                          <a:latin typeface="Times New Roman" panose="02020603050405020304" pitchFamily="18" charset="0"/>
                          <a:cs typeface="Times New Roman" panose="02020603050405020304" pitchFamily="18" charset="0"/>
                        </a:rPr>
                        <a:t>trong</a:t>
                      </a:r>
                      <a:r>
                        <a:rPr lang="en-US" sz="2600" b="1" baseline="0" dirty="0" smtClean="0">
                          <a:latin typeface="Times New Roman" panose="02020603050405020304" pitchFamily="18" charset="0"/>
                          <a:cs typeface="Times New Roman" panose="02020603050405020304" pitchFamily="18" charset="0"/>
                        </a:rPr>
                        <a:t> </a:t>
                      </a:r>
                    </a:p>
                    <a:p>
                      <a:pPr algn="ctr"/>
                      <a:r>
                        <a:rPr lang="en-US" sz="2600" b="1" baseline="0" dirty="0" err="1" smtClean="0">
                          <a:latin typeface="Times New Roman" panose="02020603050405020304" pitchFamily="18" charset="0"/>
                          <a:cs typeface="Times New Roman" panose="02020603050405020304" pitchFamily="18" charset="0"/>
                        </a:rPr>
                        <a:t>quang</a:t>
                      </a:r>
                      <a:r>
                        <a:rPr lang="en-US" sz="2600" b="1" baseline="0" dirty="0" smtClean="0">
                          <a:latin typeface="Times New Roman" panose="02020603050405020304" pitchFamily="18" charset="0"/>
                          <a:cs typeface="Times New Roman" panose="02020603050405020304" pitchFamily="18" charset="0"/>
                        </a:rPr>
                        <a:t> </a:t>
                      </a:r>
                      <a:r>
                        <a:rPr lang="en-US" sz="2600" b="1" baseline="0" dirty="0" err="1" smtClean="0">
                          <a:latin typeface="Times New Roman" panose="02020603050405020304" pitchFamily="18" charset="0"/>
                          <a:cs typeface="Times New Roman" panose="02020603050405020304" pitchFamily="18" charset="0"/>
                        </a:rPr>
                        <a:t>hợp</a:t>
                      </a:r>
                      <a:endParaRPr lang="en-US" sz="2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9327090"/>
                  </a:ext>
                </a:extLst>
              </a:tr>
              <a:tr h="2138443">
                <a:tc>
                  <a:txBody>
                    <a:bodyPr/>
                    <a:lstStyle/>
                    <a:p>
                      <a:pPr algn="ctr" fontAlgn="t"/>
                      <a:r>
                        <a:rPr lang="en-US" sz="2300" b="1" dirty="0" smtClean="0">
                          <a:effectLst/>
                          <a:latin typeface="Times New Roman" panose="02020603050405020304" pitchFamily="18" charset="0"/>
                          <a:cs typeface="Times New Roman" panose="02020603050405020304" pitchFamily="18" charset="0"/>
                        </a:rPr>
                        <a:t>   </a:t>
                      </a:r>
                    </a:p>
                    <a:p>
                      <a:pPr algn="ctr" fontAlgn="t"/>
                      <a:endParaRPr lang="en-US" sz="2300" b="1" dirty="0" smtClean="0">
                        <a:effectLst/>
                        <a:latin typeface="Times New Roman" panose="02020603050405020304" pitchFamily="18" charset="0"/>
                        <a:cs typeface="Times New Roman" panose="02020603050405020304" pitchFamily="18" charset="0"/>
                      </a:endParaRPr>
                    </a:p>
                    <a:p>
                      <a:pPr algn="ctr" fontAlgn="t"/>
                      <a:r>
                        <a:rPr lang="en-US" sz="2300" b="1" dirty="0" err="1" smtClean="0">
                          <a:effectLst/>
                          <a:latin typeface="Times New Roman" panose="02020603050405020304" pitchFamily="18" charset="0"/>
                          <a:cs typeface="Times New Roman" panose="02020603050405020304" pitchFamily="18" charset="0"/>
                        </a:rPr>
                        <a:t>Khí</a:t>
                      </a:r>
                      <a:r>
                        <a:rPr lang="en-US" sz="2300" b="1" baseline="0" dirty="0" smtClean="0">
                          <a:effectLst/>
                          <a:latin typeface="Times New Roman" panose="02020603050405020304" pitchFamily="18" charset="0"/>
                          <a:cs typeface="Times New Roman" panose="02020603050405020304" pitchFamily="18" charset="0"/>
                        </a:rPr>
                        <a:t> </a:t>
                      </a:r>
                      <a:r>
                        <a:rPr lang="en-US" sz="2300" b="1" baseline="0" dirty="0" err="1" smtClean="0">
                          <a:effectLst/>
                          <a:latin typeface="Times New Roman" panose="02020603050405020304" pitchFamily="18" charset="0"/>
                          <a:cs typeface="Times New Roman" panose="02020603050405020304" pitchFamily="18" charset="0"/>
                        </a:rPr>
                        <a:t>khổng</a:t>
                      </a:r>
                      <a:endParaRPr lang="en-US" sz="2300"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ctr" fontAlgn="t"/>
                      <a:endParaRPr lang="en-US" sz="2200" b="1" dirty="0" smtClean="0">
                        <a:effectLst/>
                        <a:latin typeface="Times New Roman" panose="02020603050405020304" pitchFamily="18" charset="0"/>
                        <a:cs typeface="Times New Roman" panose="02020603050405020304" pitchFamily="18" charset="0"/>
                      </a:endParaRPr>
                    </a:p>
                    <a:p>
                      <a:pPr algn="ctr" fontAlgn="t"/>
                      <a:endParaRPr lang="en-US" sz="2200" b="1" dirty="0" smtClean="0">
                        <a:effectLst/>
                        <a:latin typeface="Times New Roman" panose="02020603050405020304" pitchFamily="18" charset="0"/>
                        <a:cs typeface="Times New Roman" panose="02020603050405020304" pitchFamily="18" charset="0"/>
                      </a:endParaRPr>
                    </a:p>
                    <a:p>
                      <a:pPr algn="ctr" fontAlgn="t"/>
                      <a:r>
                        <a:rPr lang="en-US" sz="2200" b="1" dirty="0" err="1" smtClean="0">
                          <a:effectLst/>
                          <a:latin typeface="Times New Roman" panose="02020603050405020304" pitchFamily="18" charset="0"/>
                          <a:cs typeface="Times New Roman" panose="02020603050405020304" pitchFamily="18" charset="0"/>
                        </a:rPr>
                        <a:t>Có</a:t>
                      </a:r>
                      <a:r>
                        <a:rPr lang="en-US" sz="2200" b="1" dirty="0" smtClean="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nhiều</a:t>
                      </a:r>
                      <a:r>
                        <a:rPr lang="en-US" sz="2200" b="1" dirty="0">
                          <a:effectLst/>
                          <a:latin typeface="Times New Roman" panose="02020603050405020304" pitchFamily="18" charset="0"/>
                          <a:cs typeface="Times New Roman" panose="02020603050405020304" pitchFamily="18" charset="0"/>
                        </a:rPr>
                        <a:t> ở </a:t>
                      </a:r>
                      <a:r>
                        <a:rPr lang="en-US" sz="2200" b="1" dirty="0" err="1">
                          <a:effectLst/>
                          <a:latin typeface="Times New Roman" panose="02020603050405020304" pitchFamily="18" charset="0"/>
                          <a:cs typeface="Times New Roman" panose="02020603050405020304" pitchFamily="18" charset="0"/>
                        </a:rPr>
                        <a:t>lớp</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biểu</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bì</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trên</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bề</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mặt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lá</a:t>
                      </a:r>
                      <a:r>
                        <a:rPr lang="en-US" sz="2200" b="1" dirty="0">
                          <a:effectLst/>
                          <a:latin typeface="Times New Roman" panose="02020603050405020304" pitchFamily="18" charset="0"/>
                          <a:cs typeface="Times New Roman" panose="02020603050405020304" pitchFamily="18" charset="0"/>
                        </a:rPr>
                        <a:t>)</a:t>
                      </a:r>
                      <a:endParaRPr lang="en-US" sz="2200"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ctr" fontAlgn="t"/>
                      <a:r>
                        <a:rPr lang="vi-VN" sz="2200" b="1" dirty="0">
                          <a:effectLst/>
                          <a:latin typeface="Times New Roman" panose="02020603050405020304" pitchFamily="18" charset="0"/>
                          <a:cs typeface="Times New Roman" panose="02020603050405020304" pitchFamily="18" charset="0"/>
                        </a:rPr>
                        <a:t>Là nơi carbon dioxide (nguyên liệu của quá trình quang hợp) từ bên ngoài vào trong lá và khí oxygen đi từ trong lá ra ngoài môi trường.</a:t>
                      </a:r>
                      <a:endParaRPr lang="vi-VN" sz="2200"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540997640"/>
                  </a:ext>
                </a:extLst>
              </a:tr>
            </a:tbl>
          </a:graphicData>
        </a:graphic>
      </p:graphicFrame>
    </p:spTree>
    <p:extLst>
      <p:ext uri="{BB962C8B-B14F-4D97-AF65-F5344CB8AC3E}">
        <p14:creationId xmlns:p14="http://schemas.microsoft.com/office/powerpoint/2010/main" val="346694398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3.bp.blogspot.com/-xblwNYZs2YM/T8A2UHZy91I/AAAAAAAAAIo/l1FSBJE0OnM/s1600/103654047-STOMATA.gif"/>
          <p:cNvPicPr>
            <a:picLocks noGrp="1" noChangeAspect="1" noChangeArrowheads="1" noCrop="1"/>
          </p:cNvPicPr>
          <p:nvPr>
            <p:ph idx="1"/>
          </p:nvPr>
        </p:nvPicPr>
        <p:blipFill>
          <a:blip r:embed="rId3"/>
          <a:srcRect/>
          <a:stretch>
            <a:fillRect/>
          </a:stretch>
        </p:blipFill>
        <p:spPr bwMode="auto">
          <a:xfrm>
            <a:off x="1581151" y="1769746"/>
            <a:ext cx="4242435" cy="47529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856" y="2041526"/>
            <a:ext cx="4559935" cy="4323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4" descr="Trình bày cơ chế đóng mở khí khổng chính xác nhấ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6881" y="1769111"/>
            <a:ext cx="1576705" cy="164274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stCxn id="6146" idx="3"/>
            <a:endCxn id="9" idx="0"/>
          </p:cNvCxnSpPr>
          <p:nvPr/>
        </p:nvCxnSpPr>
        <p:spPr>
          <a:xfrm>
            <a:off x="5823593" y="4146510"/>
            <a:ext cx="897890" cy="1563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55659" y="5709771"/>
            <a:ext cx="1332230" cy="398780"/>
          </a:xfrm>
          <a:prstGeom prst="rect">
            <a:avLst/>
          </a:prstGeom>
          <a:noFill/>
        </p:spPr>
        <p:txBody>
          <a:bodyPr wrap="non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Khí khổng</a:t>
            </a:r>
          </a:p>
        </p:txBody>
      </p:sp>
      <p:cxnSp>
        <p:nvCxnSpPr>
          <p:cNvPr id="14" name="Straight Arrow Connector 13"/>
          <p:cNvCxnSpPr/>
          <p:nvPr/>
        </p:nvCxnSpPr>
        <p:spPr>
          <a:xfrm>
            <a:off x="6939916" y="2702560"/>
            <a:ext cx="668655" cy="2222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62369" y="2321671"/>
            <a:ext cx="1260281" cy="400110"/>
          </a:xfrm>
          <a:prstGeom prst="rect">
            <a:avLst/>
          </a:prstGeom>
          <a:noFill/>
        </p:spPr>
        <p:txBody>
          <a:bodyPr wrap="non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Lớp cutin</a:t>
            </a:r>
          </a:p>
        </p:txBody>
      </p:sp>
      <p:sp>
        <p:nvSpPr>
          <p:cNvPr id="6" name="Title 1"/>
          <p:cNvSpPr txBox="1"/>
          <p:nvPr/>
        </p:nvSpPr>
        <p:spPr>
          <a:xfrm>
            <a:off x="1487804" y="344382"/>
            <a:ext cx="8534019" cy="1164447"/>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800" b="1" kern="1200" cap="none" spc="50">
                <a:ln w="11430"/>
                <a:solidFill>
                  <a:srgbClr val="FF0000"/>
                </a:solidFill>
                <a:effectLst>
                  <a:outerShdw blurRad="76200" dist="50800" dir="5400000" algn="tl" rotWithShape="0">
                    <a:srgbClr val="000000">
                      <a:alpha val="65000"/>
                    </a:srgbClr>
                  </a:outerShdw>
                </a:effectLst>
                <a:latin typeface="+mj-lt"/>
                <a:ea typeface="+mj-ea"/>
                <a:cs typeface="+mj-cs"/>
              </a:defRPr>
            </a:lvl1pPr>
          </a:lstStyle>
          <a:p>
            <a:r>
              <a:rPr lang="en-US" sz="3200" dirty="0">
                <a:latin typeface="Times New Roman" panose="02020603050405020304" pitchFamily="18" charset="0"/>
                <a:cs typeface="Times New Roman" panose="02020603050405020304" pitchFamily="18" charset="0"/>
              </a:rPr>
              <a:t>II. </a:t>
            </a:r>
            <a:r>
              <a:rPr lang="en-US" sz="3200" dirty="0" err="1">
                <a:latin typeface="Times New Roman" panose="02020603050405020304" pitchFamily="18" charset="0"/>
                <a:cs typeface="Times New Roman" panose="02020603050405020304" pitchFamily="18" charset="0"/>
              </a:rPr>
              <a:t>Vai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err="1">
                <a:latin typeface="Times New Roman" panose="02020603050405020304" pitchFamily="18" charset="0"/>
                <a:cs typeface="Times New Roman" panose="02020603050405020304" pitchFamily="18" charset="0"/>
              </a:rPr>
              <a:t>quang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endParaRPr lang="en-US" sz="3200" dirty="0">
              <a:solidFill>
                <a:srgbClr val="0070C0"/>
              </a:solidFill>
              <a:effectLst/>
              <a:latin typeface="Times New Roman" panose="02020603050405020304" pitchFamily="18" charset="0"/>
              <a:cs typeface="Times New Roman" panose="02020603050405020304" pitchFamily="18" charset="0"/>
            </a:endParaRPr>
          </a:p>
        </p:txBody>
      </p:sp>
      <p:sp>
        <p:nvSpPr>
          <p:cNvPr id="5" name="Title 1"/>
          <p:cNvSpPr txBox="1"/>
          <p:nvPr/>
        </p:nvSpPr>
        <p:spPr>
          <a:xfrm>
            <a:off x="1901826" y="922020"/>
            <a:ext cx="6443345" cy="487680"/>
          </a:xfrm>
          <a:prstGeom prst="rect">
            <a:avLst/>
          </a:prstGeom>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800" b="1" kern="1200" cap="none" spc="50">
                <a:ln w="11430"/>
                <a:solidFill>
                  <a:srgbClr val="FF0000"/>
                </a:solidFill>
                <a:effectLst>
                  <a:outerShdw blurRad="76200" dist="50800" dir="5400000" algn="tl" rotWithShape="0">
                    <a:srgbClr val="000000">
                      <a:alpha val="65000"/>
                    </a:srgbClr>
                  </a:outerShdw>
                </a:effectLst>
                <a:latin typeface="+mj-lt"/>
                <a:ea typeface="+mj-ea"/>
                <a:cs typeface="+mj-cs"/>
              </a:defRPr>
            </a:lvl1pPr>
          </a:lstStyle>
          <a:p>
            <a:pPr algn="l"/>
            <a:endParaRPr lang="en-US" sz="3200" b="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16900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left)">
                                      <p:cBhvr>
                                        <p:cTn id="12" dur="500"/>
                                        <p:tgtEl>
                                          <p:spTgt spid="6146"/>
                                        </p:tgtEl>
                                      </p:cBhvr>
                                    </p:animEffect>
                                  </p:childTnLst>
                                </p:cTn>
                              </p:par>
                              <p:par>
                                <p:cTn id="13" presetID="22" presetClass="entr" presetSubtype="8"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wipe(left)">
                                      <p:cBhvr>
                                        <p:cTn id="15" dur="500"/>
                                        <p:tgtEl>
                                          <p:spTgt spid="6148"/>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6"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184"/>
            <a:ext cx="9064074" cy="1170432"/>
          </a:xfrm>
        </p:spPr>
        <p:txBody>
          <a:bodyPr>
            <a:no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II. </a:t>
            </a:r>
            <a:r>
              <a:rPr lang="en-US" sz="3000" b="1" dirty="0" err="1" smtClean="0">
                <a:solidFill>
                  <a:srgbClr val="FF0000"/>
                </a:solidFill>
                <a:latin typeface="Times New Roman" panose="02020603050405020304" pitchFamily="18" charset="0"/>
                <a:cs typeface="Times New Roman" panose="02020603050405020304" pitchFamily="18" charset="0"/>
              </a:rPr>
              <a:t>Vai</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trò</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của</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lá</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cây</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với</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chức</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năng</a:t>
            </a:r>
            <a:r>
              <a:rPr lang="en-US" sz="3000" b="1" dirty="0" smtClean="0">
                <a:solidFill>
                  <a:srgbClr val="FF0000"/>
                </a:solidFill>
                <a:latin typeface="Times New Roman" panose="02020603050405020304" pitchFamily="18" charset="0"/>
                <a:cs typeface="Times New Roman" panose="02020603050405020304" pitchFamily="18" charset="0"/>
              </a:rPr>
              <a:t> </a:t>
            </a:r>
            <a:br>
              <a:rPr lang="en-US" sz="3000" b="1" dirty="0" smtClean="0">
                <a:solidFill>
                  <a:srgbClr val="FF0000"/>
                </a:solidFill>
                <a:latin typeface="Times New Roman" panose="02020603050405020304" pitchFamily="18" charset="0"/>
                <a:cs typeface="Times New Roman" panose="02020603050405020304" pitchFamily="18" charset="0"/>
              </a:rPr>
            </a:br>
            <a:r>
              <a:rPr lang="en-US" sz="3000" b="1" dirty="0" err="1" smtClean="0">
                <a:solidFill>
                  <a:srgbClr val="FF0000"/>
                </a:solidFill>
                <a:latin typeface="Times New Roman" panose="02020603050405020304" pitchFamily="18" charset="0"/>
                <a:cs typeface="Times New Roman" panose="02020603050405020304" pitchFamily="18" charset="0"/>
              </a:rPr>
              <a:t>quang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hợp</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267968"/>
            <a:ext cx="10562166" cy="3880773"/>
          </a:xfrm>
        </p:spPr>
        <p:txBody>
          <a:bodyPr>
            <a:normAutofit/>
          </a:bodyPr>
          <a:lstStyle/>
          <a:p>
            <a:endParaRPr lang="en-US" sz="25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36093949"/>
              </p:ext>
            </p:extLst>
          </p:nvPr>
        </p:nvGraphicFramePr>
        <p:xfrm>
          <a:off x="976714" y="1816607"/>
          <a:ext cx="8630582" cy="4864609"/>
        </p:xfrm>
        <a:graphic>
          <a:graphicData uri="http://schemas.openxmlformats.org/drawingml/2006/table">
            <a:tbl>
              <a:tblPr firstRow="1" bandRow="1">
                <a:tableStyleId>{5C22544A-7EE6-4342-B048-85BDC9FD1C3A}</a:tableStyleId>
              </a:tblPr>
              <a:tblGrid>
                <a:gridCol w="2821771">
                  <a:extLst>
                    <a:ext uri="{9D8B030D-6E8A-4147-A177-3AD203B41FA5}">
                      <a16:colId xmlns:a16="http://schemas.microsoft.com/office/drawing/2014/main" val="2700530258"/>
                    </a:ext>
                  </a:extLst>
                </a:gridCol>
                <a:gridCol w="2821771">
                  <a:extLst>
                    <a:ext uri="{9D8B030D-6E8A-4147-A177-3AD203B41FA5}">
                      <a16:colId xmlns:a16="http://schemas.microsoft.com/office/drawing/2014/main" val="7839708"/>
                    </a:ext>
                  </a:extLst>
                </a:gridCol>
                <a:gridCol w="2987040">
                  <a:extLst>
                    <a:ext uri="{9D8B030D-6E8A-4147-A177-3AD203B41FA5}">
                      <a16:colId xmlns:a16="http://schemas.microsoft.com/office/drawing/2014/main" val="2691748110"/>
                    </a:ext>
                  </a:extLst>
                </a:gridCol>
              </a:tblGrid>
              <a:tr h="993996">
                <a:tc>
                  <a:txBody>
                    <a:bodyPr/>
                    <a:lstStyle/>
                    <a:p>
                      <a:pPr algn="ct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Bộ</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phận</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Đặc</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điểm</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Vai</a:t>
                      </a:r>
                      <a:r>
                        <a:rPr lang="en-US" sz="2600" b="1"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dirty="0" err="1" smtClean="0">
                          <a:solidFill>
                            <a:schemeClr val="tx2">
                              <a:lumMod val="50000"/>
                            </a:schemeClr>
                          </a:solidFill>
                          <a:latin typeface="Times New Roman" panose="02020603050405020304" pitchFamily="18" charset="0"/>
                          <a:cs typeface="Times New Roman" panose="02020603050405020304" pitchFamily="18" charset="0"/>
                        </a:rPr>
                        <a:t>trò</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trong</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quang</a:t>
                      </a:r>
                      <a:r>
                        <a:rPr lang="en-US" sz="2600" b="1" baseline="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600" b="1" baseline="0" dirty="0" err="1" smtClean="0">
                          <a:solidFill>
                            <a:schemeClr val="tx2">
                              <a:lumMod val="50000"/>
                            </a:schemeClr>
                          </a:solidFill>
                          <a:latin typeface="Times New Roman" panose="02020603050405020304" pitchFamily="18" charset="0"/>
                          <a:cs typeface="Times New Roman" panose="02020603050405020304" pitchFamily="18" charset="0"/>
                        </a:rPr>
                        <a:t>hợp</a:t>
                      </a:r>
                      <a:endParaRPr lang="en-US" sz="2600" b="1" dirty="0">
                        <a:solidFill>
                          <a:schemeClr val="tx2">
                            <a:lumMod val="5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88859921"/>
                  </a:ext>
                </a:extLst>
              </a:tr>
              <a:tr h="1040837">
                <a:tc>
                  <a:txBody>
                    <a:bodyPr/>
                    <a:lstStyle/>
                    <a:p>
                      <a:pPr algn="l" fontAlgn="t"/>
                      <a:r>
                        <a:rPr lang="en-US" b="1" dirty="0" err="1">
                          <a:solidFill>
                            <a:srgbClr val="000000"/>
                          </a:solidFill>
                          <a:effectLst/>
                          <a:latin typeface="Times New Roman" panose="02020603050405020304" pitchFamily="18" charset="0"/>
                          <a:cs typeface="Times New Roman" panose="02020603050405020304" pitchFamily="18" charset="0"/>
                        </a:rPr>
                        <a:t>Phiến</a:t>
                      </a:r>
                      <a:r>
                        <a:rPr lang="en-US" b="1" dirty="0">
                          <a:solidFill>
                            <a:srgbClr val="000000"/>
                          </a:solidFill>
                          <a:effectLst/>
                          <a:latin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cs typeface="Times New Roman" panose="02020603050405020304" pitchFamily="18" charset="0"/>
                        </a:rPr>
                        <a:t>lá</a:t>
                      </a:r>
                      <a:endParaRPr lang="en-US"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l" fontAlgn="t"/>
                      <a:r>
                        <a:rPr lang="en-US" b="1">
                          <a:solidFill>
                            <a:srgbClr val="000000"/>
                          </a:solidFill>
                          <a:effectLst/>
                          <a:latin typeface="Times New Roman" panose="02020603050405020304" pitchFamily="18" charset="0"/>
                          <a:cs typeface="Times New Roman" panose="02020603050405020304" pitchFamily="18" charset="0"/>
                        </a:rPr>
                        <a:t>Dạng bản mỏng</a:t>
                      </a:r>
                    </a:p>
                  </a:txBody>
                  <a:tcPr marL="76200" marR="76200" marT="76200" marB="76200"/>
                </a:tc>
                <a:tc>
                  <a:txBody>
                    <a:bodyPr/>
                    <a:lstStyle/>
                    <a:p>
                      <a:pPr algn="l" fontAlgn="t"/>
                      <a:r>
                        <a:rPr lang="vi-VN" b="1">
                          <a:solidFill>
                            <a:srgbClr val="000000"/>
                          </a:solidFill>
                          <a:effectLst/>
                          <a:latin typeface="Times New Roman" panose="02020603050405020304" pitchFamily="18" charset="0"/>
                          <a:cs typeface="Times New Roman" panose="02020603050405020304" pitchFamily="18" charset="0"/>
                        </a:rPr>
                        <a:t>Giúp tăng diện tích bề mặt → Hấp thu được nhiều ánh sáng hơn.</a:t>
                      </a:r>
                    </a:p>
                  </a:txBody>
                  <a:tcPr marL="76200" marR="76200" marT="76200" marB="76200"/>
                </a:tc>
                <a:extLst>
                  <a:ext uri="{0D108BD9-81ED-4DB2-BD59-A6C34878D82A}">
                    <a16:rowId xmlns:a16="http://schemas.microsoft.com/office/drawing/2014/main" val="1484388384"/>
                  </a:ext>
                </a:extLst>
              </a:tr>
              <a:tr h="748102">
                <a:tc>
                  <a:txBody>
                    <a:bodyPr/>
                    <a:lstStyle/>
                    <a:p>
                      <a:pPr algn="l" fontAlgn="t"/>
                      <a:r>
                        <a:rPr lang="en-US" b="1" dirty="0" err="1">
                          <a:solidFill>
                            <a:srgbClr val="000000"/>
                          </a:solidFill>
                          <a:effectLst/>
                          <a:latin typeface="Times New Roman" panose="02020603050405020304" pitchFamily="18" charset="0"/>
                          <a:cs typeface="Times New Roman" panose="02020603050405020304" pitchFamily="18" charset="0"/>
                        </a:rPr>
                        <a:t>Lục</a:t>
                      </a:r>
                      <a:r>
                        <a:rPr lang="en-US" b="1" dirty="0">
                          <a:solidFill>
                            <a:srgbClr val="000000"/>
                          </a:solidFill>
                          <a:effectLst/>
                          <a:latin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cs typeface="Times New Roman" panose="02020603050405020304" pitchFamily="18" charset="0"/>
                        </a:rPr>
                        <a:t>lạp</a:t>
                      </a:r>
                      <a:endParaRPr lang="en-US"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l" fontAlgn="t"/>
                      <a:r>
                        <a:rPr lang="en-US" b="1" dirty="0" err="1">
                          <a:solidFill>
                            <a:srgbClr val="000000"/>
                          </a:solidFill>
                          <a:effectLst/>
                          <a:latin typeface="Times New Roman" panose="02020603050405020304" pitchFamily="18" charset="0"/>
                          <a:cs typeface="Times New Roman" panose="02020603050405020304" pitchFamily="18" charset="0"/>
                        </a:rPr>
                        <a:t>Chứa</a:t>
                      </a:r>
                      <a:r>
                        <a:rPr lang="en-US" b="1" dirty="0">
                          <a:solidFill>
                            <a:srgbClr val="000000"/>
                          </a:solidFill>
                          <a:effectLst/>
                          <a:latin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cs typeface="Times New Roman" panose="02020603050405020304" pitchFamily="18" charset="0"/>
                        </a:rPr>
                        <a:t>diệp</a:t>
                      </a:r>
                      <a:r>
                        <a:rPr lang="en-US" b="1" dirty="0">
                          <a:solidFill>
                            <a:srgbClr val="000000"/>
                          </a:solidFill>
                          <a:effectLst/>
                          <a:latin typeface="Times New Roman" panose="02020603050405020304" pitchFamily="18" charset="0"/>
                          <a:cs typeface="Times New Roman" panose="02020603050405020304" pitchFamily="18" charset="0"/>
                        </a:rPr>
                        <a:t> </a:t>
                      </a:r>
                      <a:r>
                        <a:rPr lang="en-US" b="1" dirty="0" err="1">
                          <a:solidFill>
                            <a:srgbClr val="000000"/>
                          </a:solidFill>
                          <a:effectLst/>
                          <a:latin typeface="Times New Roman" panose="02020603050405020304" pitchFamily="18" charset="0"/>
                          <a:cs typeface="Times New Roman" panose="02020603050405020304" pitchFamily="18" charset="0"/>
                        </a:rPr>
                        <a:t>lục</a:t>
                      </a:r>
                      <a:endParaRPr lang="en-US"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l" fontAlgn="t"/>
                      <a:r>
                        <a:rPr lang="vi-VN" b="1">
                          <a:solidFill>
                            <a:srgbClr val="000000"/>
                          </a:solidFill>
                          <a:effectLst/>
                          <a:latin typeface="Times New Roman" panose="02020603050405020304" pitchFamily="18" charset="0"/>
                          <a:cs typeface="Times New Roman" panose="02020603050405020304" pitchFamily="18" charset="0"/>
                        </a:rPr>
                        <a:t>Hấp thu và chuyển hóa năng lượng ánh sáng.</a:t>
                      </a:r>
                    </a:p>
                  </a:txBody>
                  <a:tcPr marL="76200" marR="76200" marT="76200" marB="76200"/>
                </a:tc>
                <a:extLst>
                  <a:ext uri="{0D108BD9-81ED-4DB2-BD59-A6C34878D82A}">
                    <a16:rowId xmlns:a16="http://schemas.microsoft.com/office/drawing/2014/main" val="2679582332"/>
                  </a:ext>
                </a:extLst>
              </a:tr>
              <a:tr h="748102">
                <a:tc>
                  <a:txBody>
                    <a:bodyPr/>
                    <a:lstStyle/>
                    <a:p>
                      <a:pPr algn="l" fontAlgn="t"/>
                      <a:r>
                        <a:rPr lang="en-US" b="1">
                          <a:solidFill>
                            <a:srgbClr val="000000"/>
                          </a:solidFill>
                          <a:effectLst/>
                          <a:latin typeface="Times New Roman" panose="02020603050405020304" pitchFamily="18" charset="0"/>
                          <a:cs typeface="Times New Roman" panose="02020603050405020304" pitchFamily="18" charset="0"/>
                        </a:rPr>
                        <a:t>Gân lá</a:t>
                      </a:r>
                    </a:p>
                  </a:txBody>
                  <a:tcPr marL="76200" marR="76200" marT="76200" marB="76200"/>
                </a:tc>
                <a:tc>
                  <a:txBody>
                    <a:bodyPr/>
                    <a:lstStyle/>
                    <a:p>
                      <a:pPr algn="l" fontAlgn="t"/>
                      <a:r>
                        <a:rPr lang="pt-BR" b="1" dirty="0">
                          <a:solidFill>
                            <a:srgbClr val="000000"/>
                          </a:solidFill>
                          <a:effectLst/>
                          <a:latin typeface="Times New Roman" panose="02020603050405020304" pitchFamily="18" charset="0"/>
                          <a:cs typeface="Times New Roman" panose="02020603050405020304" pitchFamily="18" charset="0"/>
                        </a:rPr>
                        <a:t>Có nhiều ở phiến lá</a:t>
                      </a:r>
                    </a:p>
                  </a:txBody>
                  <a:tcPr marL="76200" marR="76200" marT="76200" marB="76200"/>
                </a:tc>
                <a:tc>
                  <a:txBody>
                    <a:bodyPr/>
                    <a:lstStyle/>
                    <a:p>
                      <a:pPr algn="l" fontAlgn="t"/>
                      <a:r>
                        <a:rPr lang="vi-VN" b="1" dirty="0">
                          <a:solidFill>
                            <a:srgbClr val="000000"/>
                          </a:solidFill>
                          <a:effectLst/>
                          <a:latin typeface="Times New Roman" panose="02020603050405020304" pitchFamily="18" charset="0"/>
                          <a:cs typeface="Times New Roman" panose="02020603050405020304" pitchFamily="18" charset="0"/>
                        </a:rPr>
                        <a:t>- Vận chuyển nguyên liệu </a:t>
                      </a:r>
                      <a:r>
                        <a:rPr lang="en-US" b="1" dirty="0" err="1" smtClean="0">
                          <a:solidFill>
                            <a:srgbClr val="000000"/>
                          </a:solidFill>
                          <a:effectLst/>
                          <a:latin typeface="Times New Roman" panose="02020603050405020304" pitchFamily="18" charset="0"/>
                          <a:cs typeface="Times New Roman" panose="02020603050405020304" pitchFamily="18" charset="0"/>
                        </a:rPr>
                        <a:t>và</a:t>
                      </a:r>
                      <a:r>
                        <a:rPr lang="en-US" b="1" baseline="0" dirty="0" smtClean="0">
                          <a:solidFill>
                            <a:srgbClr val="000000"/>
                          </a:solidFill>
                          <a:effectLst/>
                          <a:latin typeface="Times New Roman" panose="02020603050405020304" pitchFamily="18" charset="0"/>
                          <a:cs typeface="Times New Roman" panose="02020603050405020304" pitchFamily="18" charset="0"/>
                        </a:rPr>
                        <a:t> </a:t>
                      </a:r>
                      <a:r>
                        <a:rPr lang="en-US" b="1" baseline="0" dirty="0" err="1" smtClean="0">
                          <a:solidFill>
                            <a:srgbClr val="000000"/>
                          </a:solidFill>
                          <a:effectLst/>
                          <a:latin typeface="Times New Roman" panose="02020603050405020304" pitchFamily="18" charset="0"/>
                          <a:cs typeface="Times New Roman" panose="02020603050405020304" pitchFamily="18" charset="0"/>
                        </a:rPr>
                        <a:t>sản</a:t>
                      </a:r>
                      <a:r>
                        <a:rPr lang="en-US" b="1" baseline="0" dirty="0" smtClean="0">
                          <a:solidFill>
                            <a:srgbClr val="000000"/>
                          </a:solidFill>
                          <a:effectLst/>
                          <a:latin typeface="Times New Roman" panose="02020603050405020304" pitchFamily="18" charset="0"/>
                          <a:cs typeface="Times New Roman" panose="02020603050405020304" pitchFamily="18" charset="0"/>
                        </a:rPr>
                        <a:t> </a:t>
                      </a:r>
                      <a:r>
                        <a:rPr lang="en-US" b="1" baseline="0" dirty="0" err="1" smtClean="0">
                          <a:solidFill>
                            <a:srgbClr val="000000"/>
                          </a:solidFill>
                          <a:effectLst/>
                          <a:latin typeface="Times New Roman" panose="02020603050405020304" pitchFamily="18" charset="0"/>
                          <a:cs typeface="Times New Roman" panose="02020603050405020304" pitchFamily="18" charset="0"/>
                        </a:rPr>
                        <a:t>phẩm</a:t>
                      </a:r>
                      <a:r>
                        <a:rPr lang="en-US" b="1" baseline="0" dirty="0" smtClean="0">
                          <a:solidFill>
                            <a:srgbClr val="000000"/>
                          </a:solidFill>
                          <a:effectLst/>
                          <a:latin typeface="Times New Roman" panose="02020603050405020304" pitchFamily="18" charset="0"/>
                          <a:cs typeface="Times New Roman" panose="02020603050405020304" pitchFamily="18" charset="0"/>
                        </a:rPr>
                        <a:t> </a:t>
                      </a:r>
                      <a:r>
                        <a:rPr lang="en-US" b="1" baseline="0" dirty="0" err="1" smtClean="0">
                          <a:solidFill>
                            <a:srgbClr val="000000"/>
                          </a:solidFill>
                          <a:effectLst/>
                          <a:latin typeface="Times New Roman" panose="02020603050405020304" pitchFamily="18" charset="0"/>
                          <a:cs typeface="Times New Roman" panose="02020603050405020304" pitchFamily="18" charset="0"/>
                        </a:rPr>
                        <a:t>quang</a:t>
                      </a:r>
                      <a:r>
                        <a:rPr lang="en-US" b="1" baseline="0" dirty="0" smtClean="0">
                          <a:solidFill>
                            <a:srgbClr val="000000"/>
                          </a:solidFill>
                          <a:effectLst/>
                          <a:latin typeface="Times New Roman" panose="02020603050405020304" pitchFamily="18" charset="0"/>
                          <a:cs typeface="Times New Roman" panose="02020603050405020304" pitchFamily="18" charset="0"/>
                        </a:rPr>
                        <a:t> </a:t>
                      </a:r>
                      <a:r>
                        <a:rPr lang="en-US" b="1" baseline="0" dirty="0" err="1" smtClean="0">
                          <a:solidFill>
                            <a:srgbClr val="000000"/>
                          </a:solidFill>
                          <a:effectLst/>
                          <a:latin typeface="Times New Roman" panose="02020603050405020304" pitchFamily="18" charset="0"/>
                          <a:cs typeface="Times New Roman" panose="02020603050405020304" pitchFamily="18" charset="0"/>
                        </a:rPr>
                        <a:t>hợp</a:t>
                      </a:r>
                      <a:endParaRPr lang="vi-VN" b="1"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extLst>
                  <a:ext uri="{0D108BD9-81ED-4DB2-BD59-A6C34878D82A}">
                    <a16:rowId xmlns:a16="http://schemas.microsoft.com/office/drawing/2014/main" val="1727417259"/>
                  </a:ext>
                </a:extLst>
              </a:tr>
              <a:tr h="1333572">
                <a:tc>
                  <a:txBody>
                    <a:bodyPr/>
                    <a:lstStyle/>
                    <a:p>
                      <a:pPr algn="l" fontAlgn="t"/>
                      <a:r>
                        <a:rPr lang="en-US" b="1">
                          <a:solidFill>
                            <a:srgbClr val="000000"/>
                          </a:solidFill>
                          <a:effectLst/>
                          <a:latin typeface="Times New Roman" panose="02020603050405020304" pitchFamily="18" charset="0"/>
                          <a:cs typeface="Times New Roman" panose="02020603050405020304" pitchFamily="18" charset="0"/>
                        </a:rPr>
                        <a:t>Khí khổng</a:t>
                      </a:r>
                    </a:p>
                  </a:txBody>
                  <a:tcPr marL="76200" marR="76200" marT="76200" marB="76200"/>
                </a:tc>
                <a:tc>
                  <a:txBody>
                    <a:bodyPr/>
                    <a:lstStyle/>
                    <a:p>
                      <a:pPr algn="l" fontAlgn="t"/>
                      <a:r>
                        <a:rPr lang="en-US" b="1">
                          <a:solidFill>
                            <a:srgbClr val="000000"/>
                          </a:solidFill>
                          <a:effectLst/>
                          <a:latin typeface="Times New Roman" panose="02020603050405020304" pitchFamily="18" charset="0"/>
                          <a:cs typeface="Times New Roman" panose="02020603050405020304" pitchFamily="18" charset="0"/>
                        </a:rPr>
                        <a:t>Có nhiều ở lớp biểu bì (trên bề mặt lá)</a:t>
                      </a:r>
                    </a:p>
                  </a:txBody>
                  <a:tcPr marL="76200" marR="76200" marT="76200" marB="76200"/>
                </a:tc>
                <a:tc>
                  <a:txBody>
                    <a:bodyPr/>
                    <a:lstStyle/>
                    <a:p>
                      <a:pPr algn="l" fontAlgn="t"/>
                      <a:r>
                        <a:rPr lang="vi-VN" b="1" dirty="0">
                          <a:solidFill>
                            <a:srgbClr val="000000"/>
                          </a:solidFill>
                          <a:effectLst/>
                          <a:latin typeface="Times New Roman" panose="02020603050405020304" pitchFamily="18" charset="0"/>
                          <a:cs typeface="Times New Roman" panose="02020603050405020304" pitchFamily="18" charset="0"/>
                        </a:rPr>
                        <a:t>Là nơi carbon dioxide </a:t>
                      </a:r>
                      <a:r>
                        <a:rPr lang="vi-VN" b="1" dirty="0" smtClean="0">
                          <a:solidFill>
                            <a:srgbClr val="000000"/>
                          </a:solidFill>
                          <a:effectLst/>
                          <a:latin typeface="Times New Roman" panose="02020603050405020304" pitchFamily="18" charset="0"/>
                          <a:cs typeface="Times New Roman" panose="02020603050405020304" pitchFamily="18" charset="0"/>
                        </a:rPr>
                        <a:t>từ </a:t>
                      </a:r>
                      <a:r>
                        <a:rPr lang="vi-VN" b="1" dirty="0">
                          <a:solidFill>
                            <a:srgbClr val="000000"/>
                          </a:solidFill>
                          <a:effectLst/>
                          <a:latin typeface="Times New Roman" panose="02020603050405020304" pitchFamily="18" charset="0"/>
                          <a:cs typeface="Times New Roman" panose="02020603050405020304" pitchFamily="18" charset="0"/>
                        </a:rPr>
                        <a:t>bên ngoài vào trong lá và khí oxygen đi từ trong lá ra ngoài môi trường.</a:t>
                      </a:r>
                    </a:p>
                  </a:txBody>
                  <a:tcPr marL="76200" marR="76200" marT="76200" marB="76200"/>
                </a:tc>
                <a:extLst>
                  <a:ext uri="{0D108BD9-81ED-4DB2-BD59-A6C34878D82A}">
                    <a16:rowId xmlns:a16="http://schemas.microsoft.com/office/drawing/2014/main" val="920260647"/>
                  </a:ext>
                </a:extLst>
              </a:tr>
            </a:tbl>
          </a:graphicData>
        </a:graphic>
      </p:graphicFrame>
    </p:spTree>
    <p:extLst>
      <p:ext uri="{BB962C8B-B14F-4D97-AF65-F5344CB8AC3E}">
        <p14:creationId xmlns:p14="http://schemas.microsoft.com/office/powerpoint/2010/main" val="215095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9184"/>
            <a:ext cx="9064074" cy="1170432"/>
          </a:xfrm>
        </p:spPr>
        <p:txBody>
          <a:bodyPr>
            <a:noAutofit/>
          </a:bodyPr>
          <a:lstStyle/>
          <a:p>
            <a:r>
              <a:rPr lang="en-US" sz="3000" b="1" dirty="0" smtClean="0">
                <a:solidFill>
                  <a:srgbClr val="FF0000"/>
                </a:solidFill>
                <a:latin typeface="Times New Roman" panose="02020603050405020304" pitchFamily="18" charset="0"/>
                <a:cs typeface="Times New Roman" panose="02020603050405020304" pitchFamily="18" charset="0"/>
              </a:rPr>
              <a:t>II. </a:t>
            </a:r>
            <a:r>
              <a:rPr lang="en-US" sz="3000" b="1" dirty="0" err="1" smtClean="0">
                <a:solidFill>
                  <a:srgbClr val="FF0000"/>
                </a:solidFill>
                <a:latin typeface="Times New Roman" panose="02020603050405020304" pitchFamily="18" charset="0"/>
                <a:cs typeface="Times New Roman" panose="02020603050405020304" pitchFamily="18" charset="0"/>
              </a:rPr>
              <a:t>Vai</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trò</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của</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lá</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cây</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với</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chức</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năng</a:t>
            </a:r>
            <a:r>
              <a:rPr lang="en-US" sz="3000" b="1" dirty="0" smtClean="0">
                <a:solidFill>
                  <a:srgbClr val="FF0000"/>
                </a:solidFill>
                <a:latin typeface="Times New Roman" panose="02020603050405020304" pitchFamily="18" charset="0"/>
                <a:cs typeface="Times New Roman" panose="02020603050405020304" pitchFamily="18" charset="0"/>
              </a:rPr>
              <a:t> </a:t>
            </a:r>
            <a:br>
              <a:rPr lang="en-US" sz="3000" b="1" dirty="0" smtClean="0">
                <a:solidFill>
                  <a:srgbClr val="FF0000"/>
                </a:solidFill>
                <a:latin typeface="Times New Roman" panose="02020603050405020304" pitchFamily="18" charset="0"/>
                <a:cs typeface="Times New Roman" panose="02020603050405020304" pitchFamily="18" charset="0"/>
              </a:rPr>
            </a:br>
            <a:r>
              <a:rPr lang="en-US" sz="3000" b="1" dirty="0" err="1" smtClean="0">
                <a:solidFill>
                  <a:srgbClr val="FF0000"/>
                </a:solidFill>
                <a:latin typeface="Times New Roman" panose="02020603050405020304" pitchFamily="18" charset="0"/>
                <a:cs typeface="Times New Roman" panose="02020603050405020304" pitchFamily="18" charset="0"/>
              </a:rPr>
              <a:t>quang</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smtClean="0">
                <a:solidFill>
                  <a:srgbClr val="FF0000"/>
                </a:solidFill>
                <a:latin typeface="Times New Roman" panose="02020603050405020304" pitchFamily="18" charset="0"/>
                <a:cs typeface="Times New Roman" panose="02020603050405020304" pitchFamily="18" charset="0"/>
              </a:rPr>
              <a:t>hợp</a:t>
            </a: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1200" y="4030820"/>
            <a:ext cx="4352544" cy="2394364"/>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365504"/>
            <a:ext cx="4352544" cy="2368106"/>
          </a:xfrm>
          <a:prstGeom prst="rect">
            <a:avLst/>
          </a:prstGeom>
        </p:spPr>
      </p:pic>
      <p:sp>
        <p:nvSpPr>
          <p:cNvPr id="11" name="Rounded Rectangle 10"/>
          <p:cNvSpPr/>
          <p:nvPr/>
        </p:nvSpPr>
        <p:spPr>
          <a:xfrm>
            <a:off x="677334" y="1499616"/>
            <a:ext cx="4845642" cy="1706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2060"/>
                </a:solidFill>
                <a:latin typeface="Times New Roman" panose="02020603050405020304" pitchFamily="18" charset="0"/>
                <a:cs typeface="Times New Roman" panose="02020603050405020304" pitchFamily="18" charset="0"/>
              </a:rPr>
              <a:t>Ở </a:t>
            </a:r>
            <a:r>
              <a:rPr lang="en-US" sz="2400" b="1" dirty="0" err="1" smtClean="0">
                <a:solidFill>
                  <a:srgbClr val="002060"/>
                </a:solidFill>
                <a:latin typeface="Times New Roman" panose="02020603050405020304" pitchFamily="18" charset="0"/>
                <a:cs typeface="Times New Roman" panose="02020603050405020304" pitchFamily="18" charset="0"/>
              </a:rPr>
              <a:t>những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loài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cây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có</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biến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đổi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như</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xương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rồng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cành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giao</a:t>
            </a:r>
            <a:r>
              <a:rPr lang="en-US" sz="2400" b="1" dirty="0" smtClean="0">
                <a:solidFill>
                  <a:srgbClr val="002060"/>
                </a:solidFill>
                <a:latin typeface="Times New Roman" panose="02020603050405020304" pitchFamily="18" charset="0"/>
                <a:cs typeface="Times New Roman" panose="02020603050405020304" pitchFamily="18" charset="0"/>
              </a:rPr>
              <a:t>…</a:t>
            </a:r>
            <a:r>
              <a:rPr lang="en-US" sz="2400" b="1" dirty="0" err="1" smtClean="0">
                <a:solidFill>
                  <a:srgbClr val="002060"/>
                </a:solidFill>
                <a:latin typeface="Times New Roman" panose="02020603050405020304" pitchFamily="18" charset="0"/>
                <a:cs typeface="Times New Roman" panose="02020603050405020304" pitchFamily="18" charset="0"/>
              </a:rPr>
              <a:t>bộ</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phận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nào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của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cây</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thực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hiện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quá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trình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quang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hợp</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 name="Oval 11"/>
          <p:cNvSpPr/>
          <p:nvPr/>
        </p:nvSpPr>
        <p:spPr>
          <a:xfrm>
            <a:off x="896790" y="3925824"/>
            <a:ext cx="4406730" cy="203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accent5"/>
                </a:solidFill>
                <a:latin typeface="Times New Roman" panose="02020603050405020304" pitchFamily="18" charset="0"/>
                <a:cs typeface="Times New Roman" panose="02020603050405020304" pitchFamily="18" charset="0"/>
              </a:rPr>
              <a:t>Thân</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cây</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vì</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thân</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cây</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có</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màu</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xanh</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chứng</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tỏ</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có</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chất</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diệp</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lục</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để</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cây</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quang</a:t>
            </a:r>
            <a:r>
              <a:rPr lang="en-US" sz="2200" b="1" dirty="0" smtClean="0">
                <a:solidFill>
                  <a:schemeClr val="accent5"/>
                </a:solidFill>
                <a:latin typeface="Times New Roman" panose="02020603050405020304" pitchFamily="18" charset="0"/>
                <a:cs typeface="Times New Roman" panose="02020603050405020304" pitchFamily="18" charset="0"/>
              </a:rPr>
              <a:t> </a:t>
            </a:r>
            <a:r>
              <a:rPr lang="en-US" sz="2200" b="1" dirty="0" err="1" smtClean="0">
                <a:solidFill>
                  <a:schemeClr val="accent5"/>
                </a:solidFill>
                <a:latin typeface="Times New Roman" panose="02020603050405020304" pitchFamily="18" charset="0"/>
                <a:cs typeface="Times New Roman" panose="02020603050405020304" pitchFamily="18" charset="0"/>
              </a:rPr>
              <a:t>hợp</a:t>
            </a:r>
            <a:endParaRPr lang="en-US" sz="2200" b="1" dirty="0">
              <a:solidFill>
                <a:schemeClr val="accent5"/>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8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91"/>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a:t>
            </a:r>
            <a:r>
              <a:rPr lang="en-US" sz="2400" b="1" smtClean="0">
                <a:solidFill>
                  <a:srgbClr val="FFFFFF"/>
                </a:solidFill>
                <a:latin typeface="Times New Roman"/>
                <a:ea typeface="Times New Roman"/>
                <a:cs typeface="Times New Roman"/>
                <a:sym typeface="Times New Roman"/>
              </a:rPr>
              <a:t>22: </a:t>
            </a:r>
            <a:r>
              <a:rPr lang="en-US" sz="2400" b="1">
                <a:solidFill>
                  <a:srgbClr val="FFFFFF"/>
                </a:solidFill>
                <a:latin typeface="Times New Roman"/>
                <a:ea typeface="Times New Roman"/>
                <a:cs typeface="Times New Roman"/>
                <a:sym typeface="Times New Roman"/>
              </a:rPr>
              <a:t>QUANG HỢP Ở THỰC VẬT</a:t>
            </a:r>
            <a:endParaRPr/>
          </a:p>
        </p:txBody>
      </p:sp>
      <p:sp>
        <p:nvSpPr>
          <p:cNvPr id="704" name="Google Shape;704;p91"/>
          <p:cNvSpPr/>
          <p:nvPr/>
        </p:nvSpPr>
        <p:spPr>
          <a:xfrm>
            <a:off x="1524000" y="444501"/>
            <a:ext cx="7773988" cy="487363"/>
          </a:xfrm>
          <a:prstGeom prst="rect">
            <a:avLst/>
          </a:prstGeom>
          <a:noFill/>
          <a:ln>
            <a:noFill/>
          </a:ln>
        </p:spPr>
        <p:txBody>
          <a:bodyPr spcFirstLastPara="1" wrap="square" lIns="91425" tIns="45700" rIns="91425" bIns="45700" anchor="t" anchorCtr="0">
            <a:noAutofit/>
          </a:bodyPr>
          <a:lstStyle/>
          <a:p>
            <a:pPr algn="just">
              <a:lnSpc>
                <a:spcPct val="107000"/>
              </a:lnSpc>
              <a:buClr>
                <a:srgbClr val="000000"/>
              </a:buClr>
              <a:buSzPts val="2400"/>
            </a:pPr>
            <a:r>
              <a:rPr lang="en-US" sz="2400" b="1">
                <a:solidFill>
                  <a:srgbClr val="000000"/>
                </a:solidFill>
                <a:latin typeface="Times New Roman"/>
                <a:ea typeface="Times New Roman"/>
                <a:cs typeface="Times New Roman"/>
                <a:sym typeface="Times New Roman"/>
              </a:rPr>
              <a:t>II. Vai trò của lá cây với chức năng quang hợp </a:t>
            </a:r>
            <a:endParaRPr/>
          </a:p>
        </p:txBody>
      </p:sp>
      <p:pic>
        <p:nvPicPr>
          <p:cNvPr id="705" name="Google Shape;705;p91" descr="RAU MA"/>
          <p:cNvPicPr preferRelativeResize="0"/>
          <p:nvPr/>
        </p:nvPicPr>
        <p:blipFill rotWithShape="1">
          <a:blip r:embed="rId3">
            <a:alphaModFix/>
          </a:blip>
          <a:srcRect/>
          <a:stretch/>
        </p:blipFill>
        <p:spPr>
          <a:xfrm>
            <a:off x="6743700" y="1268413"/>
            <a:ext cx="3714750" cy="2786062"/>
          </a:xfrm>
          <a:prstGeom prst="rect">
            <a:avLst/>
          </a:prstGeom>
          <a:noFill/>
          <a:ln>
            <a:noFill/>
          </a:ln>
        </p:spPr>
      </p:pic>
      <p:sp>
        <p:nvSpPr>
          <p:cNvPr id="706" name="Google Shape;706;p91"/>
          <p:cNvSpPr/>
          <p:nvPr/>
        </p:nvSpPr>
        <p:spPr>
          <a:xfrm>
            <a:off x="2063750" y="1376363"/>
            <a:ext cx="3887788" cy="1568450"/>
          </a:xfrm>
          <a:prstGeom prst="rect">
            <a:avLst/>
          </a:prstGeom>
          <a:noFill/>
          <a:ln>
            <a:noFill/>
          </a:ln>
        </p:spPr>
        <p:txBody>
          <a:bodyPr spcFirstLastPara="1" wrap="square" lIns="91425" tIns="45700" rIns="91425" bIns="45700" anchor="t" anchorCtr="0">
            <a:noAutofit/>
          </a:bodyPr>
          <a:lstStyle/>
          <a:p>
            <a:pPr algn="just">
              <a:buClr>
                <a:srgbClr val="FF0000"/>
              </a:buClr>
              <a:buSzPts val="2400"/>
            </a:pPr>
            <a:r>
              <a:rPr lang="en-US" sz="2400" b="1" i="1">
                <a:solidFill>
                  <a:srgbClr val="FF0000"/>
                </a:solidFill>
                <a:latin typeface="Times New Roman"/>
                <a:ea typeface="Times New Roman"/>
                <a:cs typeface="Times New Roman"/>
                <a:sym typeface="Times New Roman"/>
              </a:rPr>
              <a:t>Vì sao lá cây có màu xanh? Những cây lá không có màu xanh có quang hợp được không?</a:t>
            </a:r>
            <a:endParaRPr sz="2400" b="1" i="1">
              <a:solidFill>
                <a:srgbClr val="FF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72269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5"/>
                                        </p:tgtEl>
                                        <p:attrNameLst>
                                          <p:attrName>style.visibility</p:attrName>
                                        </p:attrNameLst>
                                      </p:cBhvr>
                                      <p:to>
                                        <p:strVal val="visible"/>
                                      </p:to>
                                    </p:set>
                                    <p:animEffect transition="in" filter="fade">
                                      <p:cBhvr>
                                        <p:cTn id="7" dur="500"/>
                                        <p:tgtEl>
                                          <p:spTgt spid="7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6"/>
                                        </p:tgtEl>
                                        <p:attrNameLst>
                                          <p:attrName>style.visibility</p:attrName>
                                        </p:attrNameLst>
                                      </p:cBhvr>
                                      <p:to>
                                        <p:strVal val="visible"/>
                                      </p:to>
                                    </p:set>
                                    <p:animEffect transition="in" filter="fade">
                                      <p:cBhvr>
                                        <p:cTn id="12" dur="500"/>
                                        <p:tgtEl>
                                          <p:spTgt spid="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92"/>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a:t>
            </a:r>
            <a:r>
              <a:rPr lang="en-US" sz="2400" b="1" smtClean="0">
                <a:solidFill>
                  <a:srgbClr val="FFFFFF"/>
                </a:solidFill>
                <a:latin typeface="Times New Roman"/>
                <a:ea typeface="Times New Roman"/>
                <a:cs typeface="Times New Roman"/>
                <a:sym typeface="Times New Roman"/>
              </a:rPr>
              <a:t>22: </a:t>
            </a:r>
            <a:r>
              <a:rPr lang="en-US" sz="2400" b="1">
                <a:solidFill>
                  <a:srgbClr val="FFFFFF"/>
                </a:solidFill>
                <a:latin typeface="Times New Roman"/>
                <a:ea typeface="Times New Roman"/>
                <a:cs typeface="Times New Roman"/>
                <a:sym typeface="Times New Roman"/>
              </a:rPr>
              <a:t>QUANG HỢP Ở THỰC VẬT</a:t>
            </a:r>
            <a:endParaRPr/>
          </a:p>
        </p:txBody>
      </p:sp>
      <p:sp>
        <p:nvSpPr>
          <p:cNvPr id="712" name="Google Shape;712;p92"/>
          <p:cNvSpPr/>
          <p:nvPr/>
        </p:nvSpPr>
        <p:spPr>
          <a:xfrm>
            <a:off x="1524000" y="444500"/>
            <a:ext cx="4572000" cy="882650"/>
          </a:xfrm>
          <a:prstGeom prst="rect">
            <a:avLst/>
          </a:prstGeom>
          <a:noFill/>
          <a:ln>
            <a:noFill/>
          </a:ln>
        </p:spPr>
        <p:txBody>
          <a:bodyPr spcFirstLastPara="1" wrap="square" lIns="91425" tIns="45700" rIns="91425" bIns="45700" anchor="t" anchorCtr="0">
            <a:noAutofit/>
          </a:bodyPr>
          <a:lstStyle/>
          <a:p>
            <a:pPr algn="just">
              <a:lnSpc>
                <a:spcPct val="107000"/>
              </a:lnSpc>
              <a:buClr>
                <a:srgbClr val="000000"/>
              </a:buClr>
              <a:buSzPts val="2400"/>
            </a:pPr>
            <a:r>
              <a:rPr lang="en-US" sz="2400" b="1">
                <a:solidFill>
                  <a:srgbClr val="000000"/>
                </a:solidFill>
                <a:latin typeface="Times New Roman"/>
                <a:ea typeface="Times New Roman"/>
                <a:cs typeface="Times New Roman"/>
                <a:sym typeface="Times New Roman"/>
              </a:rPr>
              <a:t>II. Vai trò của lá cây với chức năng quang hợp </a:t>
            </a:r>
            <a:endParaRPr/>
          </a:p>
        </p:txBody>
      </p:sp>
      <p:sp>
        <p:nvSpPr>
          <p:cNvPr id="713" name="Google Shape;713;p92"/>
          <p:cNvSpPr/>
          <p:nvPr/>
        </p:nvSpPr>
        <p:spPr>
          <a:xfrm>
            <a:off x="1733550" y="1327150"/>
            <a:ext cx="4375150" cy="1200150"/>
          </a:xfrm>
          <a:prstGeom prst="rect">
            <a:avLst/>
          </a:prstGeom>
          <a:noFill/>
          <a:ln>
            <a:noFill/>
          </a:ln>
        </p:spPr>
        <p:txBody>
          <a:bodyPr spcFirstLastPara="1" wrap="square" lIns="91425" tIns="45700" rIns="91425" bIns="45700" anchor="t" anchorCtr="0">
            <a:noAutofit/>
          </a:bodyPr>
          <a:lstStyle/>
          <a:p>
            <a:pPr algn="just">
              <a:buClr>
                <a:srgbClr val="FF0000"/>
              </a:buClr>
              <a:buSzPts val="2400"/>
            </a:pPr>
            <a:r>
              <a:rPr lang="en-US" sz="2400" b="1" i="1">
                <a:solidFill>
                  <a:srgbClr val="FF0000"/>
                </a:solidFill>
                <a:latin typeface="Times New Roman"/>
                <a:ea typeface="Times New Roman"/>
                <a:cs typeface="Times New Roman"/>
                <a:sym typeface="Times New Roman"/>
              </a:rPr>
              <a:t>Vì sao lá cây có màu xanh? Những cây lá không có màu xanh có quang hợp được không?</a:t>
            </a:r>
            <a:endParaRPr sz="2400" b="1" i="1">
              <a:solidFill>
                <a:srgbClr val="FF0000"/>
              </a:solidFill>
              <a:latin typeface="Times New Roman"/>
              <a:ea typeface="Times New Roman"/>
              <a:cs typeface="Times New Roman"/>
              <a:sym typeface="Times New Roman"/>
            </a:endParaRPr>
          </a:p>
        </p:txBody>
      </p:sp>
      <p:sp>
        <p:nvSpPr>
          <p:cNvPr id="714" name="Google Shape;714;p92"/>
          <p:cNvSpPr/>
          <p:nvPr/>
        </p:nvSpPr>
        <p:spPr>
          <a:xfrm>
            <a:off x="1614488" y="2670175"/>
            <a:ext cx="4481512" cy="4044950"/>
          </a:xfrm>
          <a:prstGeom prst="rect">
            <a:avLst/>
          </a:prstGeom>
          <a:noFill/>
          <a:ln>
            <a:noFill/>
          </a:ln>
        </p:spPr>
        <p:txBody>
          <a:bodyPr spcFirstLastPara="1" wrap="square" lIns="91425" tIns="45700" rIns="91425" bIns="45700" anchor="t" anchorCtr="0">
            <a:noAutofit/>
          </a:bodyPr>
          <a:lstStyle/>
          <a:p>
            <a:pPr algn="just">
              <a:lnSpc>
                <a:spcPct val="107000"/>
              </a:lnSpc>
              <a:buClr>
                <a:srgbClr val="0000FF"/>
              </a:buClr>
              <a:buSzPts val="2400"/>
            </a:pPr>
            <a:r>
              <a:rPr lang="en-US" sz="2400" b="1">
                <a:solidFill>
                  <a:srgbClr val="0000FF"/>
                </a:solidFill>
                <a:latin typeface="Times New Roman"/>
                <a:ea typeface="Times New Roman"/>
                <a:cs typeface="Times New Roman"/>
                <a:sym typeface="Times New Roman"/>
              </a:rPr>
              <a:t>Ngoài sắc tố màu xanh lục (chlorophyll) chứa trong lục lạp còn có sắc tố cam, đỏ, tím, … Tùy vào tỉ lệ sắc tố chứa trong lá cây mà chúng sẽ màu sắc khác nhau. Do đó, các loại lá đó dù không có màu xanh lục nhưng chúng vẫn chứa diệp lục và có khả năng quang hợp bình thường.</a:t>
            </a:r>
            <a:endParaRPr/>
          </a:p>
        </p:txBody>
      </p:sp>
      <p:grpSp>
        <p:nvGrpSpPr>
          <p:cNvPr id="715" name="Google Shape;715;p92"/>
          <p:cNvGrpSpPr/>
          <p:nvPr/>
        </p:nvGrpSpPr>
        <p:grpSpPr>
          <a:xfrm>
            <a:off x="6527800" y="536576"/>
            <a:ext cx="4057650" cy="3108325"/>
            <a:chOff x="4724400" y="147675"/>
            <a:chExt cx="4343400" cy="3205125"/>
          </a:xfrm>
        </p:grpSpPr>
        <p:pic>
          <p:nvPicPr>
            <p:cNvPr id="716" name="Google Shape;716;p92" descr="0392"/>
            <p:cNvPicPr preferRelativeResize="0"/>
            <p:nvPr/>
          </p:nvPicPr>
          <p:blipFill rotWithShape="1">
            <a:blip r:embed="rId3">
              <a:alphaModFix/>
            </a:blip>
            <a:srcRect/>
            <a:stretch/>
          </p:blipFill>
          <p:spPr>
            <a:xfrm>
              <a:off x="4724400" y="152400"/>
              <a:ext cx="4343400" cy="3200400"/>
            </a:xfrm>
            <a:prstGeom prst="rect">
              <a:avLst/>
            </a:prstGeom>
            <a:noFill/>
            <a:ln>
              <a:noFill/>
            </a:ln>
          </p:spPr>
        </p:pic>
        <p:sp>
          <p:nvSpPr>
            <p:cNvPr id="717" name="Google Shape;717;p92"/>
            <p:cNvSpPr txBox="1"/>
            <p:nvPr/>
          </p:nvSpPr>
          <p:spPr>
            <a:xfrm>
              <a:off x="4739988" y="147675"/>
              <a:ext cx="2230664" cy="476584"/>
            </a:xfrm>
            <a:prstGeom prst="rect">
              <a:avLst/>
            </a:prstGeom>
            <a:solidFill>
              <a:srgbClr val="FFFFFF"/>
            </a:solidFill>
            <a:ln>
              <a:noFill/>
            </a:ln>
          </p:spPr>
          <p:txBody>
            <a:bodyPr spcFirstLastPara="1" wrap="square" lIns="92075" tIns="46025" rIns="92075" bIns="46025" anchor="t" anchorCtr="0">
              <a:spAutoFit/>
            </a:bodyPr>
            <a:lstStyle/>
            <a:p>
              <a:pPr>
                <a:buClr>
                  <a:srgbClr val="0000FF"/>
                </a:buClr>
                <a:buSzPts val="2400"/>
              </a:pPr>
              <a:r>
                <a:rPr lang="en-US" sz="2400" b="1">
                  <a:solidFill>
                    <a:srgbClr val="0000FF"/>
                  </a:solidFill>
                  <a:latin typeface="Times New Roman"/>
                  <a:ea typeface="Times New Roman"/>
                  <a:cs typeface="Times New Roman"/>
                  <a:sym typeface="Times New Roman"/>
                </a:rPr>
                <a:t>Cây sồi lá đỏ</a:t>
              </a:r>
              <a:endParaRPr/>
            </a:p>
          </p:txBody>
        </p:sp>
      </p:grpSp>
      <p:grpSp>
        <p:nvGrpSpPr>
          <p:cNvPr id="718" name="Google Shape;718;p92"/>
          <p:cNvGrpSpPr/>
          <p:nvPr/>
        </p:nvGrpSpPr>
        <p:grpSpPr>
          <a:xfrm>
            <a:off x="6527800" y="3679826"/>
            <a:ext cx="4192588" cy="3070225"/>
            <a:chOff x="71438" y="3581400"/>
            <a:chExt cx="4500562" cy="3319235"/>
          </a:xfrm>
        </p:grpSpPr>
        <p:pic>
          <p:nvPicPr>
            <p:cNvPr id="719" name="Google Shape;719;p92" descr="la phong do"/>
            <p:cNvPicPr preferRelativeResize="0"/>
            <p:nvPr/>
          </p:nvPicPr>
          <p:blipFill rotWithShape="1">
            <a:blip r:embed="rId4">
              <a:alphaModFix/>
            </a:blip>
            <a:srcRect/>
            <a:stretch/>
          </p:blipFill>
          <p:spPr>
            <a:xfrm>
              <a:off x="71438" y="3581400"/>
              <a:ext cx="4446587" cy="3276600"/>
            </a:xfrm>
            <a:prstGeom prst="rect">
              <a:avLst/>
            </a:prstGeom>
            <a:noFill/>
            <a:ln>
              <a:noFill/>
            </a:ln>
          </p:spPr>
        </p:pic>
        <p:sp>
          <p:nvSpPr>
            <p:cNvPr id="720" name="Google Shape;720;p92"/>
            <p:cNvSpPr txBox="1"/>
            <p:nvPr/>
          </p:nvSpPr>
          <p:spPr>
            <a:xfrm>
              <a:off x="1927217" y="6401206"/>
              <a:ext cx="2644783" cy="499429"/>
            </a:xfrm>
            <a:prstGeom prst="rect">
              <a:avLst/>
            </a:prstGeom>
            <a:solidFill>
              <a:srgbClr val="FFFFFF"/>
            </a:solidFill>
            <a:ln>
              <a:noFill/>
            </a:ln>
          </p:spPr>
          <p:txBody>
            <a:bodyPr spcFirstLastPara="1" wrap="square" lIns="92075" tIns="46025" rIns="92075" bIns="46025" anchor="t" anchorCtr="0">
              <a:spAutoFit/>
            </a:bodyPr>
            <a:lstStyle/>
            <a:p>
              <a:r>
                <a:rPr lang="en-US" sz="2400" b="1">
                  <a:solidFill>
                    <a:srgbClr val="0000FF"/>
                  </a:solidFill>
                  <a:latin typeface="Times New Roman"/>
                  <a:ea typeface="Times New Roman"/>
                  <a:cs typeface="Times New Roman"/>
                  <a:sym typeface="Times New Roman"/>
                </a:rPr>
                <a:t>Cây phong lá đỏ</a:t>
              </a:r>
              <a:endParaRPr/>
            </a:p>
          </p:txBody>
        </p:sp>
      </p:grpSp>
      <p:grpSp>
        <p:nvGrpSpPr>
          <p:cNvPr id="721" name="Google Shape;721;p92"/>
          <p:cNvGrpSpPr/>
          <p:nvPr/>
        </p:nvGrpSpPr>
        <p:grpSpPr>
          <a:xfrm>
            <a:off x="6540500" y="527050"/>
            <a:ext cx="4089400" cy="3092450"/>
            <a:chOff x="76200" y="214313"/>
            <a:chExt cx="4495800" cy="3226592"/>
          </a:xfrm>
        </p:grpSpPr>
        <p:pic>
          <p:nvPicPr>
            <p:cNvPr id="722" name="Google Shape;722;p92" descr="huyet du"/>
            <p:cNvPicPr preferRelativeResize="0"/>
            <p:nvPr/>
          </p:nvPicPr>
          <p:blipFill rotWithShape="1">
            <a:blip r:embed="rId5">
              <a:alphaModFix/>
            </a:blip>
            <a:srcRect/>
            <a:stretch/>
          </p:blipFill>
          <p:spPr>
            <a:xfrm>
              <a:off x="76200" y="214313"/>
              <a:ext cx="4495800" cy="3200400"/>
            </a:xfrm>
            <a:prstGeom prst="rect">
              <a:avLst/>
            </a:prstGeom>
            <a:noFill/>
            <a:ln>
              <a:noFill/>
            </a:ln>
          </p:spPr>
        </p:pic>
        <p:sp>
          <p:nvSpPr>
            <p:cNvPr id="723" name="Google Shape;723;p92"/>
            <p:cNvSpPr txBox="1"/>
            <p:nvPr/>
          </p:nvSpPr>
          <p:spPr>
            <a:xfrm>
              <a:off x="2168772" y="2958904"/>
              <a:ext cx="2403228" cy="482001"/>
            </a:xfrm>
            <a:prstGeom prst="rect">
              <a:avLst/>
            </a:prstGeom>
            <a:solidFill>
              <a:srgbClr val="FFFFFF"/>
            </a:solidFill>
            <a:ln>
              <a:noFill/>
            </a:ln>
          </p:spPr>
          <p:txBody>
            <a:bodyPr spcFirstLastPara="1" wrap="square" lIns="92075" tIns="46025" rIns="92075" bIns="46025" anchor="t" anchorCtr="0">
              <a:spAutoFit/>
            </a:bodyPr>
            <a:lstStyle/>
            <a:p>
              <a:r>
                <a:rPr lang="en-US" sz="2400" b="1">
                  <a:solidFill>
                    <a:srgbClr val="0000FF"/>
                  </a:solidFill>
                  <a:latin typeface="Times New Roman"/>
                  <a:ea typeface="Times New Roman"/>
                  <a:cs typeface="Times New Roman"/>
                  <a:sym typeface="Times New Roman"/>
                </a:rPr>
                <a:t>Cây huyết dụ</a:t>
              </a:r>
              <a:endParaRPr/>
            </a:p>
          </p:txBody>
        </p:sp>
      </p:grpSp>
      <p:grpSp>
        <p:nvGrpSpPr>
          <p:cNvPr id="724" name="Google Shape;724;p92"/>
          <p:cNvGrpSpPr/>
          <p:nvPr/>
        </p:nvGrpSpPr>
        <p:grpSpPr>
          <a:xfrm>
            <a:off x="6540501" y="3659189"/>
            <a:ext cx="4119563" cy="3132137"/>
            <a:chOff x="4787758" y="3621764"/>
            <a:chExt cx="4268918" cy="3276600"/>
          </a:xfrm>
        </p:grpSpPr>
        <p:pic>
          <p:nvPicPr>
            <p:cNvPr id="725" name="Google Shape;725;p92" descr="tia to"/>
            <p:cNvPicPr preferRelativeResize="0"/>
            <p:nvPr/>
          </p:nvPicPr>
          <p:blipFill rotWithShape="1">
            <a:blip r:embed="rId6">
              <a:alphaModFix/>
            </a:blip>
            <a:srcRect/>
            <a:stretch/>
          </p:blipFill>
          <p:spPr>
            <a:xfrm>
              <a:off x="4787758" y="3621764"/>
              <a:ext cx="4267200" cy="3276600"/>
            </a:xfrm>
            <a:prstGeom prst="rect">
              <a:avLst/>
            </a:prstGeom>
            <a:noFill/>
            <a:ln>
              <a:noFill/>
            </a:ln>
          </p:spPr>
        </p:pic>
        <p:sp>
          <p:nvSpPr>
            <p:cNvPr id="726" name="Google Shape;726;p92"/>
            <p:cNvSpPr txBox="1"/>
            <p:nvPr/>
          </p:nvSpPr>
          <p:spPr>
            <a:xfrm>
              <a:off x="7456037" y="6385202"/>
              <a:ext cx="1600639" cy="484930"/>
            </a:xfrm>
            <a:prstGeom prst="rect">
              <a:avLst/>
            </a:prstGeom>
            <a:solidFill>
              <a:srgbClr val="FFFFFF"/>
            </a:solidFill>
            <a:ln>
              <a:noFill/>
            </a:ln>
          </p:spPr>
          <p:txBody>
            <a:bodyPr spcFirstLastPara="1" wrap="square" lIns="92075" tIns="46025" rIns="92075" bIns="46025" anchor="t" anchorCtr="0">
              <a:spAutoFit/>
            </a:bodyPr>
            <a:lstStyle/>
            <a:p>
              <a:pPr algn="ctr"/>
              <a:r>
                <a:rPr lang="en-US" sz="2400" b="1">
                  <a:solidFill>
                    <a:srgbClr val="0000FF"/>
                  </a:solidFill>
                  <a:latin typeface="Times New Roman"/>
                  <a:ea typeface="Times New Roman"/>
                  <a:cs typeface="Times New Roman"/>
                  <a:sym typeface="Times New Roman"/>
                </a:rPr>
                <a:t>Lá tía tô</a:t>
              </a:r>
              <a:endParaRPr/>
            </a:p>
          </p:txBody>
        </p:sp>
      </p:grpSp>
    </p:spTree>
    <p:extLst>
      <p:ext uri="{BB962C8B-B14F-4D97-AF65-F5344CB8AC3E}">
        <p14:creationId xmlns:p14="http://schemas.microsoft.com/office/powerpoint/2010/main" val="149305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3"/>
                                        </p:tgtEl>
                                        <p:attrNameLst>
                                          <p:attrName>style.visibility</p:attrName>
                                        </p:attrNameLst>
                                      </p:cBhvr>
                                      <p:to>
                                        <p:strVal val="visible"/>
                                      </p:to>
                                    </p:set>
                                    <p:animEffect transition="in" filter="fade">
                                      <p:cBhvr>
                                        <p:cTn id="7" dur="500"/>
                                        <p:tgtEl>
                                          <p:spTgt spid="7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21"/>
                                        </p:tgtEl>
                                        <p:attrNameLst>
                                          <p:attrName>style.visibility</p:attrName>
                                        </p:attrNameLst>
                                      </p:cBhvr>
                                      <p:to>
                                        <p:strVal val="visible"/>
                                      </p:to>
                                    </p:set>
                                  </p:childTnLst>
                                </p:cTn>
                              </p:par>
                              <p:par>
                                <p:cTn id="20" presetID="10" presetClass="exit" presetSubtype="0" fill="hold" nodeType="withEffect">
                                  <p:stCondLst>
                                    <p:cond delay="0"/>
                                  </p:stCondLst>
                                  <p:childTnLst>
                                    <p:animEffect transition="out" filter="fade">
                                      <p:cBhvr>
                                        <p:cTn id="21" dur="500"/>
                                        <p:tgtEl>
                                          <p:spTgt spid="715"/>
                                        </p:tgtEl>
                                      </p:cBhvr>
                                    </p:animEffect>
                                    <p:set>
                                      <p:cBhvr>
                                        <p:cTn id="22" dur="1" fill="hold">
                                          <p:stCondLst>
                                            <p:cond delay="500"/>
                                          </p:stCondLst>
                                        </p:cTn>
                                        <p:tgtEl>
                                          <p:spTgt spid="7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4"/>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718"/>
                                        </p:tgtEl>
                                      </p:cBhvr>
                                    </p:animEffect>
                                    <p:set>
                                      <p:cBhvr>
                                        <p:cTn id="29" dur="1" fill="hold">
                                          <p:stCondLst>
                                            <p:cond delay="500"/>
                                          </p:stCondLst>
                                        </p:cTn>
                                        <p:tgtEl>
                                          <p:spTgt spid="7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93"/>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a:t>
            </a:r>
            <a:r>
              <a:rPr lang="en-US" sz="2400" b="1" smtClean="0">
                <a:solidFill>
                  <a:srgbClr val="FFFFFF"/>
                </a:solidFill>
                <a:latin typeface="Times New Roman"/>
                <a:ea typeface="Times New Roman"/>
                <a:cs typeface="Times New Roman"/>
                <a:sym typeface="Times New Roman"/>
              </a:rPr>
              <a:t>22: </a:t>
            </a:r>
            <a:r>
              <a:rPr lang="en-US" sz="2400" b="1">
                <a:solidFill>
                  <a:srgbClr val="FFFFFF"/>
                </a:solidFill>
                <a:latin typeface="Times New Roman"/>
                <a:ea typeface="Times New Roman"/>
                <a:cs typeface="Times New Roman"/>
                <a:sym typeface="Times New Roman"/>
              </a:rPr>
              <a:t>QUANG HỢP Ở THỰC VẬT</a:t>
            </a:r>
            <a:endParaRPr/>
          </a:p>
        </p:txBody>
      </p:sp>
      <p:sp>
        <p:nvSpPr>
          <p:cNvPr id="732" name="Google Shape;732;p93"/>
          <p:cNvSpPr/>
          <p:nvPr/>
        </p:nvSpPr>
        <p:spPr>
          <a:xfrm>
            <a:off x="1703389" y="1149351"/>
            <a:ext cx="4537075" cy="1330325"/>
          </a:xfrm>
          <a:prstGeom prst="rect">
            <a:avLst/>
          </a:prstGeom>
          <a:noFill/>
          <a:ln>
            <a:noFill/>
          </a:ln>
        </p:spPr>
        <p:txBody>
          <a:bodyPr spcFirstLastPara="1" wrap="square" lIns="91425" tIns="45700" rIns="91425" bIns="45700" anchor="t" anchorCtr="0">
            <a:noAutofit/>
          </a:bodyPr>
          <a:lstStyle/>
          <a:p>
            <a:pPr algn="just">
              <a:lnSpc>
                <a:spcPct val="114000"/>
              </a:lnSpc>
              <a:buClr>
                <a:srgbClr val="FF0000"/>
              </a:buClr>
              <a:buSzPts val="2400"/>
            </a:pPr>
            <a:r>
              <a:rPr lang="en-US" sz="2400" b="1" i="1">
                <a:solidFill>
                  <a:srgbClr val="FF0000"/>
                </a:solidFill>
                <a:latin typeface="Times New Roman"/>
                <a:ea typeface="Times New Roman"/>
                <a:cs typeface="Times New Roman"/>
                <a:sym typeface="Times New Roman"/>
              </a:rPr>
              <a:t>?. Vì sao ở đa số các loài thực vật, mặt trên của lá có màu xanh đậm hơn mặt dưới của lá?</a:t>
            </a:r>
            <a:endParaRPr/>
          </a:p>
        </p:txBody>
      </p:sp>
      <p:sp>
        <p:nvSpPr>
          <p:cNvPr id="733" name="Google Shape;733;p93"/>
          <p:cNvSpPr/>
          <p:nvPr/>
        </p:nvSpPr>
        <p:spPr>
          <a:xfrm>
            <a:off x="1524000" y="444501"/>
            <a:ext cx="7773988" cy="487363"/>
          </a:xfrm>
          <a:prstGeom prst="rect">
            <a:avLst/>
          </a:prstGeom>
          <a:noFill/>
          <a:ln>
            <a:noFill/>
          </a:ln>
        </p:spPr>
        <p:txBody>
          <a:bodyPr spcFirstLastPara="1" wrap="square" lIns="91425" tIns="45700" rIns="91425" bIns="45700" anchor="t" anchorCtr="0">
            <a:noAutofit/>
          </a:bodyPr>
          <a:lstStyle/>
          <a:p>
            <a:pPr algn="just">
              <a:lnSpc>
                <a:spcPct val="107000"/>
              </a:lnSpc>
              <a:buClr>
                <a:srgbClr val="000000"/>
              </a:buClr>
              <a:buSzPts val="2400"/>
            </a:pPr>
            <a:r>
              <a:rPr lang="en-US" sz="2400" b="1">
                <a:solidFill>
                  <a:srgbClr val="000000"/>
                </a:solidFill>
                <a:latin typeface="Times New Roman"/>
                <a:ea typeface="Times New Roman"/>
                <a:cs typeface="Times New Roman"/>
                <a:sym typeface="Times New Roman"/>
              </a:rPr>
              <a:t>II. Vai trò của lá cây với chức năng quang hợp </a:t>
            </a:r>
            <a:endParaRPr/>
          </a:p>
        </p:txBody>
      </p:sp>
      <p:sp>
        <p:nvSpPr>
          <p:cNvPr id="734" name="Google Shape;734;p93"/>
          <p:cNvSpPr/>
          <p:nvPr/>
        </p:nvSpPr>
        <p:spPr>
          <a:xfrm>
            <a:off x="1668463" y="2652713"/>
            <a:ext cx="4572000" cy="1751012"/>
          </a:xfrm>
          <a:prstGeom prst="rect">
            <a:avLst/>
          </a:prstGeom>
          <a:noFill/>
          <a:ln>
            <a:noFill/>
          </a:ln>
        </p:spPr>
        <p:txBody>
          <a:bodyPr spcFirstLastPara="1" wrap="square" lIns="91425" tIns="45700" rIns="91425" bIns="45700" anchor="t" anchorCtr="0">
            <a:noAutofit/>
          </a:bodyPr>
          <a:lstStyle/>
          <a:p>
            <a:pPr indent="179388" algn="just">
              <a:lnSpc>
                <a:spcPct val="114000"/>
              </a:lnSpc>
              <a:buClr>
                <a:srgbClr val="0000FF"/>
              </a:buClr>
              <a:buSzPts val="2400"/>
            </a:pPr>
            <a:r>
              <a:rPr lang="en-US" sz="2400" b="1">
                <a:solidFill>
                  <a:srgbClr val="0000FF"/>
                </a:solidFill>
                <a:latin typeface="Times New Roman"/>
                <a:ea typeface="Times New Roman"/>
                <a:cs typeface="Times New Roman"/>
                <a:sym typeface="Times New Roman"/>
              </a:rPr>
              <a:t>Vì lục lạp tập trung nhiều ở mặt trên của lá để có thể hấp thụ ánh sáng nhiều hơn, thực hiện quang hợp có hiệu quả.</a:t>
            </a:r>
            <a:endParaRPr/>
          </a:p>
        </p:txBody>
      </p:sp>
      <p:grpSp>
        <p:nvGrpSpPr>
          <p:cNvPr id="735" name="Google Shape;735;p93"/>
          <p:cNvGrpSpPr/>
          <p:nvPr/>
        </p:nvGrpSpPr>
        <p:grpSpPr>
          <a:xfrm>
            <a:off x="6240464" y="1628776"/>
            <a:ext cx="4314825" cy="4901247"/>
            <a:chOff x="3779912" y="1556792"/>
            <a:chExt cx="5106640" cy="4961168"/>
          </a:xfrm>
        </p:grpSpPr>
        <p:pic>
          <p:nvPicPr>
            <p:cNvPr id="736" name="Google Shape;736;p93" descr="Diệp lục tập trung ở màng tilacoit"/>
            <p:cNvPicPr preferRelativeResize="0"/>
            <p:nvPr/>
          </p:nvPicPr>
          <p:blipFill rotWithShape="1">
            <a:blip r:embed="rId3">
              <a:alphaModFix/>
            </a:blip>
            <a:srcRect/>
            <a:stretch/>
          </p:blipFill>
          <p:spPr>
            <a:xfrm>
              <a:off x="3779912" y="1556792"/>
              <a:ext cx="5106640" cy="4955705"/>
            </a:xfrm>
            <a:prstGeom prst="rect">
              <a:avLst/>
            </a:prstGeom>
            <a:noFill/>
            <a:ln>
              <a:noFill/>
            </a:ln>
          </p:spPr>
        </p:pic>
        <p:sp>
          <p:nvSpPr>
            <p:cNvPr id="737" name="Google Shape;737;p93"/>
            <p:cNvSpPr txBox="1"/>
            <p:nvPr/>
          </p:nvSpPr>
          <p:spPr>
            <a:xfrm>
              <a:off x="4860234" y="6081846"/>
              <a:ext cx="3346184" cy="436114"/>
            </a:xfrm>
            <a:prstGeom prst="rect">
              <a:avLst/>
            </a:prstGeom>
            <a:solidFill>
              <a:schemeClr val="lt1"/>
            </a:solidFill>
            <a:ln>
              <a:noFill/>
            </a:ln>
          </p:spPr>
          <p:txBody>
            <a:bodyPr spcFirstLastPara="1" wrap="square" lIns="91425" tIns="45700" rIns="91425" bIns="45700" anchor="t" anchorCtr="0">
              <a:spAutoFit/>
            </a:bodyPr>
            <a:lstStyle/>
            <a:p>
              <a:pPr>
                <a:buClr>
                  <a:srgbClr val="0000FF"/>
                </a:buClr>
                <a:buSzPts val="2200"/>
              </a:pPr>
              <a:r>
                <a:rPr lang="en-US" sz="2200" b="1">
                  <a:solidFill>
                    <a:srgbClr val="0000FF"/>
                  </a:solidFill>
                  <a:latin typeface="Times New Roman"/>
                  <a:ea typeface="Times New Roman"/>
                  <a:cs typeface="Times New Roman"/>
                  <a:sym typeface="Times New Roman"/>
                </a:rPr>
                <a:t>Cấu tạo của lá cây</a:t>
              </a:r>
              <a:endParaRPr/>
            </a:p>
          </p:txBody>
        </p:sp>
      </p:grpSp>
    </p:spTree>
    <p:extLst>
      <p:ext uri="{BB962C8B-B14F-4D97-AF65-F5344CB8AC3E}">
        <p14:creationId xmlns:p14="http://schemas.microsoft.com/office/powerpoint/2010/main" val="14609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94"/>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a:t>
            </a:r>
            <a:r>
              <a:rPr lang="en-US" sz="2400" b="1" smtClean="0">
                <a:solidFill>
                  <a:srgbClr val="FFFFFF"/>
                </a:solidFill>
                <a:latin typeface="Times New Roman"/>
                <a:ea typeface="Times New Roman"/>
                <a:cs typeface="Times New Roman"/>
                <a:sym typeface="Times New Roman"/>
              </a:rPr>
              <a:t>22: </a:t>
            </a:r>
            <a:r>
              <a:rPr lang="en-US" sz="2400" b="1">
                <a:solidFill>
                  <a:srgbClr val="FFFFFF"/>
                </a:solidFill>
                <a:latin typeface="Times New Roman"/>
                <a:ea typeface="Times New Roman"/>
                <a:cs typeface="Times New Roman"/>
                <a:sym typeface="Times New Roman"/>
              </a:rPr>
              <a:t>QUANG HỢP Ở THỰC VẬT</a:t>
            </a:r>
            <a:endParaRPr/>
          </a:p>
        </p:txBody>
      </p:sp>
      <p:sp>
        <p:nvSpPr>
          <p:cNvPr id="743" name="Google Shape;743;p94"/>
          <p:cNvSpPr/>
          <p:nvPr/>
        </p:nvSpPr>
        <p:spPr>
          <a:xfrm>
            <a:off x="2640013" y="1349376"/>
            <a:ext cx="2519362" cy="487363"/>
          </a:xfrm>
          <a:prstGeom prst="rect">
            <a:avLst/>
          </a:prstGeom>
          <a:noFill/>
          <a:ln>
            <a:noFill/>
          </a:ln>
        </p:spPr>
        <p:txBody>
          <a:bodyPr spcFirstLastPara="1" wrap="square" lIns="91425" tIns="45700" rIns="91425" bIns="45700" anchor="t" anchorCtr="0">
            <a:noAutofit/>
          </a:bodyPr>
          <a:lstStyle/>
          <a:p>
            <a:pPr algn="just">
              <a:lnSpc>
                <a:spcPct val="107000"/>
              </a:lnSpc>
              <a:buClr>
                <a:srgbClr val="FF0000"/>
              </a:buClr>
              <a:buSzPts val="2400"/>
            </a:pPr>
            <a:r>
              <a:rPr lang="en-US" sz="2400" b="1" i="1">
                <a:solidFill>
                  <a:srgbClr val="FF0000"/>
                </a:solidFill>
                <a:latin typeface="Times New Roman"/>
                <a:ea typeface="Times New Roman"/>
                <a:cs typeface="Times New Roman"/>
                <a:sym typeface="Times New Roman"/>
              </a:rPr>
              <a:t>EM CÓ BIẾT</a:t>
            </a:r>
            <a:endParaRPr/>
          </a:p>
        </p:txBody>
      </p:sp>
      <p:sp>
        <p:nvSpPr>
          <p:cNvPr id="744" name="Google Shape;744;p94"/>
          <p:cNvSpPr/>
          <p:nvPr/>
        </p:nvSpPr>
        <p:spPr>
          <a:xfrm>
            <a:off x="1524000" y="444501"/>
            <a:ext cx="7773988" cy="487363"/>
          </a:xfrm>
          <a:prstGeom prst="rect">
            <a:avLst/>
          </a:prstGeom>
          <a:noFill/>
          <a:ln>
            <a:noFill/>
          </a:ln>
        </p:spPr>
        <p:txBody>
          <a:bodyPr spcFirstLastPara="1" wrap="square" lIns="91425" tIns="45700" rIns="91425" bIns="45700" anchor="t" anchorCtr="0">
            <a:noAutofit/>
          </a:bodyPr>
          <a:lstStyle/>
          <a:p>
            <a:pPr algn="just">
              <a:lnSpc>
                <a:spcPct val="107000"/>
              </a:lnSpc>
              <a:buClr>
                <a:srgbClr val="000000"/>
              </a:buClr>
              <a:buSzPts val="2400"/>
            </a:pPr>
            <a:r>
              <a:rPr lang="en-US" sz="2400" b="1">
                <a:solidFill>
                  <a:srgbClr val="000000"/>
                </a:solidFill>
                <a:latin typeface="Times New Roman"/>
                <a:ea typeface="Times New Roman"/>
                <a:cs typeface="Times New Roman"/>
                <a:sym typeface="Times New Roman"/>
              </a:rPr>
              <a:t>II. Vai trò của lá cây với chức năng quang hợp </a:t>
            </a:r>
            <a:endParaRPr/>
          </a:p>
        </p:txBody>
      </p:sp>
      <p:sp>
        <p:nvSpPr>
          <p:cNvPr id="745" name="Google Shape;745;p94"/>
          <p:cNvSpPr/>
          <p:nvPr/>
        </p:nvSpPr>
        <p:spPr>
          <a:xfrm>
            <a:off x="1614488" y="1916114"/>
            <a:ext cx="4572000" cy="3355975"/>
          </a:xfrm>
          <a:prstGeom prst="rect">
            <a:avLst/>
          </a:prstGeom>
          <a:noFill/>
          <a:ln>
            <a:noFill/>
          </a:ln>
        </p:spPr>
        <p:txBody>
          <a:bodyPr spcFirstLastPara="1" wrap="square" lIns="91425" tIns="45700" rIns="91425" bIns="45700" anchor="t" anchorCtr="0">
            <a:noAutofit/>
          </a:bodyPr>
          <a:lstStyle/>
          <a:p>
            <a:pPr algn="just">
              <a:lnSpc>
                <a:spcPct val="107000"/>
              </a:lnSpc>
              <a:buClr>
                <a:srgbClr val="0000FF"/>
              </a:buClr>
              <a:buSzPts val="2400"/>
            </a:pPr>
            <a:r>
              <a:rPr lang="en-US" sz="2400" b="1">
                <a:solidFill>
                  <a:srgbClr val="0000FF"/>
                </a:solidFill>
                <a:latin typeface="Times New Roman"/>
                <a:ea typeface="Times New Roman"/>
                <a:cs typeface="Times New Roman"/>
                <a:sym typeface="Times New Roman"/>
              </a:rPr>
              <a:t>Mật độ khí khổng của lá rất lớn, cứ 1cm</a:t>
            </a:r>
            <a:r>
              <a:rPr lang="en-US" sz="2400" b="1" baseline="30000">
                <a:solidFill>
                  <a:srgbClr val="0000FF"/>
                </a:solidFill>
                <a:latin typeface="Times New Roman"/>
                <a:ea typeface="Times New Roman"/>
                <a:cs typeface="Times New Roman"/>
                <a:sym typeface="Times New Roman"/>
              </a:rPr>
              <a:t>2</a:t>
            </a:r>
            <a:r>
              <a:rPr lang="en-US" sz="2400" b="1">
                <a:solidFill>
                  <a:srgbClr val="0000FF"/>
                </a:solidFill>
                <a:latin typeface="Times New Roman"/>
                <a:ea typeface="Times New Roman"/>
                <a:cs typeface="Times New Roman"/>
                <a:sym typeface="Times New Roman"/>
              </a:rPr>
              <a:t> diện tích mặt lá có khoảng 30 000 khí khổng. </a:t>
            </a:r>
            <a:endParaRPr/>
          </a:p>
          <a:p>
            <a:pPr algn="just">
              <a:lnSpc>
                <a:spcPct val="107000"/>
              </a:lnSpc>
              <a:spcBef>
                <a:spcPts val="800"/>
              </a:spcBef>
              <a:buClr>
                <a:srgbClr val="0000FF"/>
              </a:buClr>
              <a:buSzPts val="2400"/>
            </a:pPr>
            <a:r>
              <a:rPr lang="en-US" sz="2400" b="1">
                <a:solidFill>
                  <a:srgbClr val="0000FF"/>
                </a:solidFill>
                <a:latin typeface="Times New Roman"/>
                <a:ea typeface="Times New Roman"/>
                <a:cs typeface="Times New Roman"/>
                <a:sym typeface="Times New Roman"/>
              </a:rPr>
              <a:t>Số lượng khí khổng ở mặt trên và mặt dưới của lá khác nhau tùy theo loài thực vật. Đa số các loài thực vật có số lượng khí khổng ở mặt trên ít hơn mặt dưới</a:t>
            </a:r>
            <a:endParaRPr/>
          </a:p>
        </p:txBody>
      </p:sp>
      <p:grpSp>
        <p:nvGrpSpPr>
          <p:cNvPr id="746" name="Google Shape;746;p94"/>
          <p:cNvGrpSpPr/>
          <p:nvPr/>
        </p:nvGrpSpPr>
        <p:grpSpPr>
          <a:xfrm>
            <a:off x="6186488" y="1628776"/>
            <a:ext cx="4368800" cy="4968875"/>
            <a:chOff x="3779912" y="1556792"/>
            <a:chExt cx="5106640" cy="4955705"/>
          </a:xfrm>
        </p:grpSpPr>
        <p:pic>
          <p:nvPicPr>
            <p:cNvPr id="747" name="Google Shape;747;p94" descr="Diệp lục tập trung ở màng tilacoit"/>
            <p:cNvPicPr preferRelativeResize="0"/>
            <p:nvPr/>
          </p:nvPicPr>
          <p:blipFill rotWithShape="1">
            <a:blip r:embed="rId3">
              <a:alphaModFix/>
            </a:blip>
            <a:srcRect/>
            <a:stretch/>
          </p:blipFill>
          <p:spPr>
            <a:xfrm>
              <a:off x="3779912" y="1556792"/>
              <a:ext cx="5106640" cy="4955705"/>
            </a:xfrm>
            <a:prstGeom prst="rect">
              <a:avLst/>
            </a:prstGeom>
            <a:noFill/>
            <a:ln>
              <a:noFill/>
            </a:ln>
          </p:spPr>
        </p:pic>
        <p:sp>
          <p:nvSpPr>
            <p:cNvPr id="748" name="Google Shape;748;p94"/>
            <p:cNvSpPr txBox="1"/>
            <p:nvPr/>
          </p:nvSpPr>
          <p:spPr>
            <a:xfrm>
              <a:off x="4859877" y="6081841"/>
              <a:ext cx="3347521" cy="430656"/>
            </a:xfrm>
            <a:prstGeom prst="rect">
              <a:avLst/>
            </a:prstGeom>
            <a:solidFill>
              <a:schemeClr val="lt1"/>
            </a:solidFill>
            <a:ln>
              <a:noFill/>
            </a:ln>
          </p:spPr>
          <p:txBody>
            <a:bodyPr spcFirstLastPara="1" wrap="square" lIns="91425" tIns="45700" rIns="91425" bIns="45700" anchor="t" anchorCtr="0">
              <a:spAutoFit/>
            </a:bodyPr>
            <a:lstStyle/>
            <a:p>
              <a:pPr>
                <a:buClr>
                  <a:srgbClr val="0000FF"/>
                </a:buClr>
                <a:buSzPts val="2200"/>
              </a:pPr>
              <a:r>
                <a:rPr lang="en-US" sz="2200" b="1">
                  <a:solidFill>
                    <a:srgbClr val="0000FF"/>
                  </a:solidFill>
                  <a:latin typeface="Times New Roman"/>
                  <a:ea typeface="Times New Roman"/>
                  <a:cs typeface="Times New Roman"/>
                  <a:sym typeface="Times New Roman"/>
                </a:rPr>
                <a:t>Cấu tạo của lá cây</a:t>
              </a:r>
              <a:endParaRPr/>
            </a:p>
          </p:txBody>
        </p:sp>
      </p:grpSp>
    </p:spTree>
    <p:extLst>
      <p:ext uri="{BB962C8B-B14F-4D97-AF65-F5344CB8AC3E}">
        <p14:creationId xmlns:p14="http://schemas.microsoft.com/office/powerpoint/2010/main" val="97101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95"/>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a:t>
            </a:r>
            <a:r>
              <a:rPr lang="en-US" sz="2400" b="1" smtClean="0">
                <a:solidFill>
                  <a:srgbClr val="FFFFFF"/>
                </a:solidFill>
                <a:latin typeface="Times New Roman"/>
                <a:ea typeface="Times New Roman"/>
                <a:cs typeface="Times New Roman"/>
                <a:sym typeface="Times New Roman"/>
              </a:rPr>
              <a:t>22: </a:t>
            </a:r>
            <a:r>
              <a:rPr lang="en-US" sz="2400" b="1">
                <a:solidFill>
                  <a:srgbClr val="FFFFFF"/>
                </a:solidFill>
                <a:latin typeface="Times New Roman"/>
                <a:ea typeface="Times New Roman"/>
                <a:cs typeface="Times New Roman"/>
                <a:sym typeface="Times New Roman"/>
              </a:rPr>
              <a:t>QUANG HỢP Ở THỰC VẬT</a:t>
            </a:r>
            <a:endParaRPr/>
          </a:p>
        </p:txBody>
      </p:sp>
      <p:sp>
        <p:nvSpPr>
          <p:cNvPr id="754" name="Google Shape;754;p95"/>
          <p:cNvSpPr/>
          <p:nvPr/>
        </p:nvSpPr>
        <p:spPr>
          <a:xfrm>
            <a:off x="4440238" y="931863"/>
            <a:ext cx="2519362" cy="487362"/>
          </a:xfrm>
          <a:prstGeom prst="rect">
            <a:avLst/>
          </a:prstGeom>
          <a:noFill/>
          <a:ln>
            <a:noFill/>
          </a:ln>
        </p:spPr>
        <p:txBody>
          <a:bodyPr spcFirstLastPara="1" wrap="square" lIns="91425" tIns="45700" rIns="91425" bIns="45700" anchor="t" anchorCtr="0">
            <a:noAutofit/>
          </a:bodyPr>
          <a:lstStyle/>
          <a:p>
            <a:pPr algn="just">
              <a:lnSpc>
                <a:spcPct val="107000"/>
              </a:lnSpc>
              <a:buClr>
                <a:srgbClr val="FF0000"/>
              </a:buClr>
              <a:buSzPts val="2400"/>
            </a:pPr>
            <a:r>
              <a:rPr lang="en-US" sz="2400" b="1" i="1">
                <a:solidFill>
                  <a:srgbClr val="FF0000"/>
                </a:solidFill>
                <a:latin typeface="Times New Roman"/>
                <a:ea typeface="Times New Roman"/>
                <a:cs typeface="Times New Roman"/>
                <a:sym typeface="Times New Roman"/>
              </a:rPr>
              <a:t>EM CÓ BIẾT</a:t>
            </a:r>
            <a:endParaRPr/>
          </a:p>
        </p:txBody>
      </p:sp>
      <p:sp>
        <p:nvSpPr>
          <p:cNvPr id="755" name="Google Shape;755;p95"/>
          <p:cNvSpPr/>
          <p:nvPr/>
        </p:nvSpPr>
        <p:spPr>
          <a:xfrm>
            <a:off x="1524000" y="444501"/>
            <a:ext cx="7773988" cy="487363"/>
          </a:xfrm>
          <a:prstGeom prst="rect">
            <a:avLst/>
          </a:prstGeom>
          <a:noFill/>
          <a:ln>
            <a:noFill/>
          </a:ln>
        </p:spPr>
        <p:txBody>
          <a:bodyPr spcFirstLastPara="1" wrap="square" lIns="91425" tIns="45700" rIns="91425" bIns="45700" anchor="t" anchorCtr="0">
            <a:noAutofit/>
          </a:bodyPr>
          <a:lstStyle/>
          <a:p>
            <a:pPr algn="just">
              <a:lnSpc>
                <a:spcPct val="107000"/>
              </a:lnSpc>
              <a:buClr>
                <a:srgbClr val="000000"/>
              </a:buClr>
              <a:buSzPts val="2400"/>
            </a:pPr>
            <a:r>
              <a:rPr lang="en-US" sz="2400" b="1">
                <a:solidFill>
                  <a:srgbClr val="000000"/>
                </a:solidFill>
                <a:latin typeface="Times New Roman"/>
                <a:ea typeface="Times New Roman"/>
                <a:cs typeface="Times New Roman"/>
                <a:sym typeface="Times New Roman"/>
              </a:rPr>
              <a:t>II. Vai trò của lá cây với chức năng quang hợp </a:t>
            </a:r>
            <a:endParaRPr/>
          </a:p>
        </p:txBody>
      </p:sp>
      <p:sp>
        <p:nvSpPr>
          <p:cNvPr id="756" name="Google Shape;756;p95"/>
          <p:cNvSpPr/>
          <p:nvPr/>
        </p:nvSpPr>
        <p:spPr>
          <a:xfrm>
            <a:off x="1911350" y="1504950"/>
            <a:ext cx="8369300" cy="882650"/>
          </a:xfrm>
          <a:prstGeom prst="rect">
            <a:avLst/>
          </a:prstGeom>
          <a:noFill/>
          <a:ln>
            <a:noFill/>
          </a:ln>
        </p:spPr>
        <p:txBody>
          <a:bodyPr spcFirstLastPara="1" wrap="square" lIns="91425" tIns="45700" rIns="91425" bIns="45700" anchor="t" anchorCtr="0">
            <a:noAutofit/>
          </a:bodyPr>
          <a:lstStyle/>
          <a:p>
            <a:pPr algn="just">
              <a:lnSpc>
                <a:spcPct val="107000"/>
              </a:lnSpc>
              <a:buClr>
                <a:srgbClr val="0000FF"/>
              </a:buClr>
              <a:buSzPts val="2400"/>
            </a:pPr>
            <a:r>
              <a:rPr lang="en-US" sz="2400" b="1">
                <a:solidFill>
                  <a:srgbClr val="0000FF"/>
                </a:solidFill>
                <a:latin typeface="Times New Roman"/>
                <a:ea typeface="Times New Roman"/>
                <a:cs typeface="Times New Roman"/>
                <a:sym typeface="Times New Roman"/>
              </a:rPr>
              <a:t>Hầu hết các cây có lá dạng bản dẹt tuy nhiên một số loài cây có lá dạng hình kim như thông, cây tùng, cây trắc bách diệp, …</a:t>
            </a:r>
            <a:endParaRPr/>
          </a:p>
        </p:txBody>
      </p:sp>
      <p:grpSp>
        <p:nvGrpSpPr>
          <p:cNvPr id="757" name="Google Shape;757;p95"/>
          <p:cNvGrpSpPr/>
          <p:nvPr/>
        </p:nvGrpSpPr>
        <p:grpSpPr>
          <a:xfrm>
            <a:off x="1552576" y="2565401"/>
            <a:ext cx="8899525" cy="4251325"/>
            <a:chOff x="29248" y="2564904"/>
            <a:chExt cx="8898728" cy="4251921"/>
          </a:xfrm>
        </p:grpSpPr>
        <p:pic>
          <p:nvPicPr>
            <p:cNvPr id="758" name="Google Shape;758;p95" descr="Cây Thông Caribe - Mang lại không gian xanh, bầu không khí trong lành"/>
            <p:cNvPicPr preferRelativeResize="0"/>
            <p:nvPr/>
          </p:nvPicPr>
          <p:blipFill rotWithShape="1">
            <a:blip r:embed="rId3">
              <a:alphaModFix/>
            </a:blip>
            <a:srcRect/>
            <a:stretch/>
          </p:blipFill>
          <p:spPr>
            <a:xfrm>
              <a:off x="29248" y="2564905"/>
              <a:ext cx="4542751" cy="4251920"/>
            </a:xfrm>
            <a:prstGeom prst="rect">
              <a:avLst/>
            </a:prstGeom>
            <a:noFill/>
            <a:ln>
              <a:noFill/>
            </a:ln>
          </p:spPr>
        </p:pic>
        <p:pic>
          <p:nvPicPr>
            <p:cNvPr id="759" name="Google Shape;759;p95" descr="Bán Cây Tùng La Hán Phong Thủy Tán đẹp Giá Tốt Nhất Hiện Nay"/>
            <p:cNvPicPr preferRelativeResize="0"/>
            <p:nvPr/>
          </p:nvPicPr>
          <p:blipFill rotWithShape="1">
            <a:blip r:embed="rId4">
              <a:alphaModFix/>
            </a:blip>
            <a:srcRect/>
            <a:stretch/>
          </p:blipFill>
          <p:spPr>
            <a:xfrm>
              <a:off x="4572000" y="2564904"/>
              <a:ext cx="4355976" cy="4251109"/>
            </a:xfrm>
            <a:prstGeom prst="rect">
              <a:avLst/>
            </a:prstGeom>
            <a:noFill/>
            <a:ln>
              <a:noFill/>
            </a:ln>
          </p:spPr>
        </p:pic>
      </p:grpSp>
    </p:spTree>
    <p:extLst>
      <p:ext uri="{BB962C8B-B14F-4D97-AF65-F5344CB8AC3E}">
        <p14:creationId xmlns:p14="http://schemas.microsoft.com/office/powerpoint/2010/main" val="6941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98"/>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a:t>
            </a:r>
            <a:r>
              <a:rPr lang="en-US" sz="2400" b="1" smtClean="0">
                <a:solidFill>
                  <a:srgbClr val="FFFFFF"/>
                </a:solidFill>
                <a:latin typeface="Times New Roman"/>
                <a:ea typeface="Times New Roman"/>
                <a:cs typeface="Times New Roman"/>
                <a:sym typeface="Times New Roman"/>
              </a:rPr>
              <a:t>22: </a:t>
            </a:r>
            <a:r>
              <a:rPr lang="en-US" sz="2400" b="1">
                <a:solidFill>
                  <a:srgbClr val="FFFFFF"/>
                </a:solidFill>
                <a:latin typeface="Times New Roman"/>
                <a:ea typeface="Times New Roman"/>
                <a:cs typeface="Times New Roman"/>
                <a:sym typeface="Times New Roman"/>
              </a:rPr>
              <a:t>QUANG HỢP Ở THỰC VẬT</a:t>
            </a:r>
            <a:endParaRPr/>
          </a:p>
        </p:txBody>
      </p:sp>
      <p:sp>
        <p:nvSpPr>
          <p:cNvPr id="786" name="Google Shape;786;p98"/>
          <p:cNvSpPr/>
          <p:nvPr/>
        </p:nvSpPr>
        <p:spPr>
          <a:xfrm>
            <a:off x="1524000" y="444501"/>
            <a:ext cx="7773988" cy="487363"/>
          </a:xfrm>
          <a:prstGeom prst="rect">
            <a:avLst/>
          </a:prstGeom>
          <a:noFill/>
          <a:ln>
            <a:noFill/>
          </a:ln>
        </p:spPr>
        <p:txBody>
          <a:bodyPr spcFirstLastPara="1" wrap="square" lIns="91425" tIns="45700" rIns="91425" bIns="45700" anchor="t" anchorCtr="0">
            <a:noAutofit/>
          </a:bodyPr>
          <a:lstStyle/>
          <a:p>
            <a:pPr algn="just">
              <a:lnSpc>
                <a:spcPct val="107000"/>
              </a:lnSpc>
              <a:buClr>
                <a:srgbClr val="000000"/>
              </a:buClr>
              <a:buSzPts val="2400"/>
            </a:pPr>
            <a:r>
              <a:rPr lang="en-US" sz="2400" b="1">
                <a:solidFill>
                  <a:srgbClr val="000000"/>
                </a:solidFill>
                <a:latin typeface="Times New Roman"/>
                <a:ea typeface="Times New Roman"/>
                <a:cs typeface="Times New Roman"/>
                <a:sym typeface="Times New Roman"/>
              </a:rPr>
              <a:t>II. Vai trò của lá cây với chức năng quang hợp </a:t>
            </a:r>
            <a:endParaRPr/>
          </a:p>
        </p:txBody>
      </p:sp>
      <p:sp>
        <p:nvSpPr>
          <p:cNvPr id="787" name="Google Shape;787;p98" descr="Lá sen mà bỏ đi, bạn sẽ thấy tiếc vì những công dụng không ngờ tới"/>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788" name="Google Shape;788;p98" descr="Lúa mì (tiểu mạch) | Cây cảnh - Hoa cảnh - Bonsai - Hòn non bộ - Sân vườn  tiểu cảnh - Blog Cây cảnh .Vn"/>
          <p:cNvSpPr/>
          <p:nvPr/>
        </p:nvSpPr>
        <p:spPr>
          <a:xfrm>
            <a:off x="1831975" y="7938"/>
            <a:ext cx="304800" cy="304800"/>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789" name="Google Shape;789;p98"/>
          <p:cNvSpPr/>
          <p:nvPr/>
        </p:nvSpPr>
        <p:spPr>
          <a:xfrm>
            <a:off x="1677989" y="1063625"/>
            <a:ext cx="8378825" cy="882650"/>
          </a:xfrm>
          <a:prstGeom prst="rect">
            <a:avLst/>
          </a:prstGeom>
          <a:noFill/>
          <a:ln>
            <a:noFill/>
          </a:ln>
        </p:spPr>
        <p:txBody>
          <a:bodyPr spcFirstLastPara="1" wrap="square" lIns="91425" tIns="45700" rIns="91425" bIns="45700" anchor="t" anchorCtr="0">
            <a:noAutofit/>
          </a:bodyPr>
          <a:lstStyle/>
          <a:p>
            <a:pPr algn="ctr">
              <a:lnSpc>
                <a:spcPct val="107000"/>
              </a:lnSpc>
              <a:buClr>
                <a:srgbClr val="FF0000"/>
              </a:buClr>
              <a:buSzPts val="2400"/>
            </a:pPr>
            <a:r>
              <a:rPr lang="en-US" sz="2400" b="1" i="1">
                <a:solidFill>
                  <a:srgbClr val="FF0000"/>
                </a:solidFill>
                <a:latin typeface="Times New Roman"/>
                <a:ea typeface="Times New Roman"/>
                <a:cs typeface="Times New Roman"/>
                <a:sym typeface="Times New Roman"/>
              </a:rPr>
              <a:t>Vì sao trong bể kính nuôi cá người ta thường cho vào các loại cây thủy sinh (ví dụ rong đuôi chó)?</a:t>
            </a:r>
            <a:endParaRPr/>
          </a:p>
        </p:txBody>
      </p:sp>
      <p:sp>
        <p:nvSpPr>
          <p:cNvPr id="790" name="Google Shape;790;p98"/>
          <p:cNvSpPr/>
          <p:nvPr/>
        </p:nvSpPr>
        <p:spPr>
          <a:xfrm>
            <a:off x="1831976" y="2027239"/>
            <a:ext cx="8512175" cy="941387"/>
          </a:xfrm>
          <a:prstGeom prst="rect">
            <a:avLst/>
          </a:prstGeom>
          <a:noFill/>
          <a:ln>
            <a:noFill/>
          </a:ln>
        </p:spPr>
        <p:txBody>
          <a:bodyPr spcFirstLastPara="1" wrap="square" lIns="91425" tIns="45700" rIns="91425" bIns="45700" anchor="t" anchorCtr="0">
            <a:noAutofit/>
          </a:bodyPr>
          <a:lstStyle/>
          <a:p>
            <a:pPr algn="ctr">
              <a:lnSpc>
                <a:spcPct val="115000"/>
              </a:lnSpc>
              <a:buClr>
                <a:srgbClr val="000000"/>
              </a:buClr>
              <a:buSzPts val="1100"/>
            </a:pPr>
            <a:r>
              <a:rPr lang="en-US" sz="2400" b="1">
                <a:solidFill>
                  <a:srgbClr val="0000FF"/>
                </a:solidFill>
                <a:latin typeface="Times New Roman"/>
                <a:ea typeface="Times New Roman"/>
                <a:cs typeface="Times New Roman"/>
                <a:sym typeface="Times New Roman"/>
              </a:rPr>
              <a:t>Khi rong và cây thuỷ sinh quang hợp sẽ cung cấp thêm khí oxygen cho cá.</a:t>
            </a:r>
            <a:endParaRPr sz="2400" b="1">
              <a:solidFill>
                <a:srgbClr val="0000FF"/>
              </a:solidFill>
              <a:latin typeface="Times New Roman"/>
              <a:ea typeface="Times New Roman"/>
              <a:cs typeface="Times New Roman"/>
              <a:sym typeface="Times New Roman"/>
            </a:endParaRPr>
          </a:p>
        </p:txBody>
      </p:sp>
      <p:grpSp>
        <p:nvGrpSpPr>
          <p:cNvPr id="791" name="Google Shape;791;p98"/>
          <p:cNvGrpSpPr/>
          <p:nvPr/>
        </p:nvGrpSpPr>
        <p:grpSpPr>
          <a:xfrm>
            <a:off x="1524000" y="3357563"/>
            <a:ext cx="9144000" cy="3484562"/>
            <a:chOff x="0" y="3356992"/>
            <a:chExt cx="9144000" cy="3485516"/>
          </a:xfrm>
        </p:grpSpPr>
        <p:pic>
          <p:nvPicPr>
            <p:cNvPr id="792" name="Google Shape;792;p98" descr="TOP 8 loại cây thủy sinh tốt nhất nên có trong bể cá, hồ cá cảnh"/>
            <p:cNvPicPr preferRelativeResize="0"/>
            <p:nvPr/>
          </p:nvPicPr>
          <p:blipFill rotWithShape="1">
            <a:blip r:embed="rId3">
              <a:alphaModFix/>
            </a:blip>
            <a:srcRect/>
            <a:stretch/>
          </p:blipFill>
          <p:spPr>
            <a:xfrm>
              <a:off x="0" y="3356992"/>
              <a:ext cx="4510672" cy="3485516"/>
            </a:xfrm>
            <a:prstGeom prst="rect">
              <a:avLst/>
            </a:prstGeom>
            <a:noFill/>
            <a:ln>
              <a:noFill/>
            </a:ln>
          </p:spPr>
        </p:pic>
        <p:pic>
          <p:nvPicPr>
            <p:cNvPr id="793" name="Google Shape;793;p98" descr="Những kiêng kỵ khi đặt bể cá trong phòng khách gia chủ nên biết - Tinmoi.vn"/>
            <p:cNvPicPr preferRelativeResize="0"/>
            <p:nvPr/>
          </p:nvPicPr>
          <p:blipFill rotWithShape="1">
            <a:blip r:embed="rId4">
              <a:alphaModFix/>
            </a:blip>
            <a:srcRect/>
            <a:stretch/>
          </p:blipFill>
          <p:spPr>
            <a:xfrm>
              <a:off x="4505008" y="3356992"/>
              <a:ext cx="4638992" cy="3485516"/>
            </a:xfrm>
            <a:prstGeom prst="rect">
              <a:avLst/>
            </a:prstGeom>
            <a:noFill/>
            <a:ln>
              <a:noFill/>
            </a:ln>
          </p:spPr>
        </p:pic>
      </p:grpSp>
    </p:spTree>
    <p:extLst>
      <p:ext uri="{BB962C8B-B14F-4D97-AF65-F5344CB8AC3E}">
        <p14:creationId xmlns:p14="http://schemas.microsoft.com/office/powerpoint/2010/main" val="31171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8596" y="1698968"/>
            <a:ext cx="6259237" cy="1495336"/>
          </a:xfrm>
          <a:ln>
            <a:solidFill>
              <a:srgbClr val="FFC000"/>
            </a:solidFill>
          </a:ln>
        </p:spPr>
        <p:txBody>
          <a:bodyPr/>
          <a:lstStyle/>
          <a:p>
            <a:pPr algn="ctr"/>
            <a:r>
              <a:rPr lang="en-US" sz="4500" b="1" dirty="0" err="1" smtClean="0">
                <a:solidFill>
                  <a:schemeClr val="accent2">
                    <a:lumMod val="75000"/>
                  </a:schemeClr>
                </a:solidFill>
                <a:latin typeface="Times New Roman" panose="02020603050405020304" pitchFamily="18" charset="0"/>
                <a:cs typeface="Times New Roman" panose="02020603050405020304" pitchFamily="18" charset="0"/>
              </a:rPr>
              <a:t>Bài</a:t>
            </a:r>
            <a:r>
              <a:rPr lang="en-US" sz="4500" b="1" dirty="0" smtClean="0">
                <a:solidFill>
                  <a:schemeClr val="accent2">
                    <a:lumMod val="75000"/>
                  </a:schemeClr>
                </a:solidFill>
                <a:latin typeface="Times New Roman" panose="02020603050405020304" pitchFamily="18" charset="0"/>
                <a:cs typeface="Times New Roman" panose="02020603050405020304" pitchFamily="18" charset="0"/>
              </a:rPr>
              <a:t> 22: </a:t>
            </a:r>
            <a:r>
              <a:rPr lang="en-US" sz="4500" b="1" dirty="0" err="1" smtClean="0">
                <a:solidFill>
                  <a:schemeClr val="accent2">
                    <a:lumMod val="75000"/>
                  </a:schemeClr>
                </a:solidFill>
                <a:latin typeface="Times New Roman" panose="02020603050405020304" pitchFamily="18" charset="0"/>
                <a:cs typeface="Times New Roman" panose="02020603050405020304" pitchFamily="18" charset="0"/>
              </a:rPr>
              <a:t>Quang</a:t>
            </a:r>
            <a:r>
              <a:rPr lang="en-US" sz="45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2">
                    <a:lumMod val="75000"/>
                  </a:schemeClr>
                </a:solidFill>
                <a:latin typeface="Times New Roman" panose="02020603050405020304" pitchFamily="18" charset="0"/>
                <a:cs typeface="Times New Roman" panose="02020603050405020304" pitchFamily="18" charset="0"/>
              </a:rPr>
              <a:t>hợp</a:t>
            </a:r>
            <a:r>
              <a:rPr lang="en-US" sz="4500" b="1" dirty="0" smtClean="0">
                <a:solidFill>
                  <a:schemeClr val="accent2">
                    <a:lumMod val="75000"/>
                  </a:schemeClr>
                </a:solidFill>
                <a:latin typeface="Times New Roman" panose="02020603050405020304" pitchFamily="18" charset="0"/>
                <a:cs typeface="Times New Roman" panose="02020603050405020304" pitchFamily="18" charset="0"/>
              </a:rPr>
              <a:t> </a:t>
            </a:r>
            <a:br>
              <a:rPr lang="en-US" sz="4500" b="1" dirty="0" smtClean="0">
                <a:solidFill>
                  <a:schemeClr val="accent2">
                    <a:lumMod val="75000"/>
                  </a:schemeClr>
                </a:solidFill>
                <a:latin typeface="Times New Roman" panose="02020603050405020304" pitchFamily="18" charset="0"/>
                <a:cs typeface="Times New Roman" panose="02020603050405020304" pitchFamily="18" charset="0"/>
              </a:rPr>
            </a:br>
            <a:r>
              <a:rPr lang="en-US" sz="4500" b="1" dirty="0" smtClean="0">
                <a:solidFill>
                  <a:schemeClr val="accent2">
                    <a:lumMod val="75000"/>
                  </a:schemeClr>
                </a:solidFill>
                <a:latin typeface="Times New Roman" panose="02020603050405020304" pitchFamily="18" charset="0"/>
                <a:cs typeface="Times New Roman" panose="02020603050405020304" pitchFamily="18" charset="0"/>
              </a:rPr>
              <a:t>ở </a:t>
            </a:r>
            <a:r>
              <a:rPr lang="en-US" sz="4500" b="1" dirty="0" err="1" smtClean="0">
                <a:solidFill>
                  <a:schemeClr val="accent2">
                    <a:lumMod val="75000"/>
                  </a:schemeClr>
                </a:solidFill>
                <a:latin typeface="Times New Roman" panose="02020603050405020304" pitchFamily="18" charset="0"/>
                <a:cs typeface="Times New Roman" panose="02020603050405020304" pitchFamily="18" charset="0"/>
              </a:rPr>
              <a:t>thực</a:t>
            </a:r>
            <a:r>
              <a:rPr lang="en-US" sz="45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2">
                    <a:lumMod val="75000"/>
                  </a:schemeClr>
                </a:solidFill>
                <a:latin typeface="Times New Roman" panose="02020603050405020304" pitchFamily="18" charset="0"/>
                <a:cs typeface="Times New Roman" panose="02020603050405020304" pitchFamily="18" charset="0"/>
              </a:rPr>
              <a:t>vật</a:t>
            </a:r>
            <a:endParaRPr lang="en-US" sz="45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540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99"/>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a:t>
            </a:r>
            <a:r>
              <a:rPr lang="en-US" sz="2400" b="1" smtClean="0">
                <a:solidFill>
                  <a:srgbClr val="FFFFFF"/>
                </a:solidFill>
                <a:latin typeface="Times New Roman"/>
                <a:ea typeface="Times New Roman"/>
                <a:cs typeface="Times New Roman"/>
                <a:sym typeface="Times New Roman"/>
              </a:rPr>
              <a:t>22: </a:t>
            </a:r>
            <a:r>
              <a:rPr lang="en-US" sz="2400" b="1">
                <a:solidFill>
                  <a:srgbClr val="FFFFFF"/>
                </a:solidFill>
                <a:latin typeface="Times New Roman"/>
                <a:ea typeface="Times New Roman"/>
                <a:cs typeface="Times New Roman"/>
                <a:sym typeface="Times New Roman"/>
              </a:rPr>
              <a:t>QUANG HỢP Ở THỰC VẬT</a:t>
            </a:r>
            <a:endParaRPr/>
          </a:p>
        </p:txBody>
      </p:sp>
      <p:sp>
        <p:nvSpPr>
          <p:cNvPr id="799" name="Google Shape;799;p99"/>
          <p:cNvSpPr/>
          <p:nvPr/>
        </p:nvSpPr>
        <p:spPr>
          <a:xfrm>
            <a:off x="1524000" y="444501"/>
            <a:ext cx="7773988" cy="487363"/>
          </a:xfrm>
          <a:prstGeom prst="rect">
            <a:avLst/>
          </a:prstGeom>
          <a:noFill/>
          <a:ln>
            <a:noFill/>
          </a:ln>
        </p:spPr>
        <p:txBody>
          <a:bodyPr spcFirstLastPara="1" wrap="square" lIns="91425" tIns="45700" rIns="91425" bIns="45700" anchor="t" anchorCtr="0">
            <a:noAutofit/>
          </a:bodyPr>
          <a:lstStyle/>
          <a:p>
            <a:pPr algn="just">
              <a:lnSpc>
                <a:spcPct val="107000"/>
              </a:lnSpc>
              <a:buClr>
                <a:srgbClr val="000000"/>
              </a:buClr>
              <a:buSzPts val="2400"/>
            </a:pPr>
            <a:r>
              <a:rPr lang="en-US" sz="2400" b="1">
                <a:solidFill>
                  <a:srgbClr val="000000"/>
                </a:solidFill>
                <a:latin typeface="Times New Roman"/>
                <a:ea typeface="Times New Roman"/>
                <a:cs typeface="Times New Roman"/>
                <a:sym typeface="Times New Roman"/>
              </a:rPr>
              <a:t>II. Vai trò của lá cây với chức năng quang hợp </a:t>
            </a:r>
            <a:endParaRPr/>
          </a:p>
        </p:txBody>
      </p:sp>
      <p:sp>
        <p:nvSpPr>
          <p:cNvPr id="800" name="Google Shape;800;p99" descr="Lá sen mà bỏ đi, bạn sẽ thấy tiếc vì những công dụng không ngờ tới"/>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801" name="Google Shape;801;p99" descr="Lúa mì (tiểu mạch) | Cây cảnh - Hoa cảnh - Bonsai - Hòn non bộ - Sân vườn  tiểu cảnh - Blog Cây cảnh .Vn"/>
          <p:cNvSpPr/>
          <p:nvPr/>
        </p:nvSpPr>
        <p:spPr>
          <a:xfrm>
            <a:off x="1831975" y="7938"/>
            <a:ext cx="304800" cy="304800"/>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802" name="Google Shape;802;p99"/>
          <p:cNvSpPr/>
          <p:nvPr/>
        </p:nvSpPr>
        <p:spPr>
          <a:xfrm>
            <a:off x="1692276" y="889000"/>
            <a:ext cx="8867775" cy="882650"/>
          </a:xfrm>
          <a:prstGeom prst="rect">
            <a:avLst/>
          </a:prstGeom>
          <a:noFill/>
          <a:ln>
            <a:noFill/>
          </a:ln>
        </p:spPr>
        <p:txBody>
          <a:bodyPr spcFirstLastPara="1" wrap="square" lIns="91425" tIns="45700" rIns="91425" bIns="45700" anchor="t" anchorCtr="0">
            <a:noAutofit/>
          </a:bodyPr>
          <a:lstStyle/>
          <a:p>
            <a:pPr algn="just">
              <a:lnSpc>
                <a:spcPct val="107000"/>
              </a:lnSpc>
              <a:buClr>
                <a:srgbClr val="FF0000"/>
              </a:buClr>
              <a:buSzPts val="2400"/>
            </a:pPr>
            <a:r>
              <a:rPr lang="en-US" sz="2400" b="1" i="1">
                <a:solidFill>
                  <a:srgbClr val="FF0000"/>
                </a:solidFill>
                <a:latin typeface="Times New Roman"/>
                <a:ea typeface="Times New Roman"/>
                <a:cs typeface="Times New Roman"/>
                <a:sym typeface="Times New Roman"/>
              </a:rPr>
              <a:t>Vì sao trong nông nghiệp để tăng năng suất, người ta thường dùng đèn để chiếu sáng vào ban đêm ở một số loại cây trồng?</a:t>
            </a:r>
            <a:endParaRPr/>
          </a:p>
        </p:txBody>
      </p:sp>
      <p:sp>
        <p:nvSpPr>
          <p:cNvPr id="803" name="Google Shape;803;p99"/>
          <p:cNvSpPr/>
          <p:nvPr/>
        </p:nvSpPr>
        <p:spPr>
          <a:xfrm>
            <a:off x="1662114" y="1771650"/>
            <a:ext cx="8867775" cy="1422400"/>
          </a:xfrm>
          <a:prstGeom prst="rect">
            <a:avLst/>
          </a:prstGeom>
          <a:noFill/>
          <a:ln>
            <a:noFill/>
          </a:ln>
        </p:spPr>
        <p:txBody>
          <a:bodyPr spcFirstLastPara="1" wrap="square" lIns="91425" tIns="45700" rIns="91425" bIns="45700" anchor="t" anchorCtr="0">
            <a:noAutofit/>
          </a:bodyPr>
          <a:lstStyle/>
          <a:p>
            <a:pPr algn="just">
              <a:lnSpc>
                <a:spcPct val="120000"/>
              </a:lnSpc>
              <a:buClr>
                <a:srgbClr val="000000"/>
              </a:buClr>
              <a:buSzPts val="1100"/>
            </a:pPr>
            <a:r>
              <a:rPr lang="en-US" sz="2400" b="1" dirty="0" err="1">
                <a:solidFill>
                  <a:srgbClr val="0000FF"/>
                </a:solidFill>
                <a:latin typeface="Times New Roman"/>
                <a:ea typeface="Times New Roman"/>
                <a:cs typeface="Times New Roman"/>
                <a:sym typeface="Times New Roman"/>
              </a:rPr>
              <a:t>Việc</a:t>
            </a:r>
            <a:r>
              <a:rPr lang="en-US" sz="2400" b="1" dirty="0">
                <a:solidFill>
                  <a:srgbClr val="0000FF"/>
                </a:solidFill>
                <a:latin typeface="Times New Roman"/>
                <a:ea typeface="Times New Roman"/>
                <a:cs typeface="Times New Roman"/>
                <a:sym typeface="Times New Roman"/>
              </a:rPr>
              <a:t> </a:t>
            </a:r>
            <a:r>
              <a:rPr lang="en-US" sz="2400" b="1" dirty="0" err="1" smtClean="0">
                <a:solidFill>
                  <a:srgbClr val="0000FF"/>
                </a:solidFill>
                <a:latin typeface="Times New Roman"/>
                <a:ea typeface="Times New Roman"/>
                <a:cs typeface="Times New Roman"/>
                <a:sym typeface="Times New Roman"/>
              </a:rPr>
              <a:t>chiếu</a:t>
            </a:r>
            <a:r>
              <a:rPr lang="en-US" sz="2400" b="1" dirty="0" smtClean="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sáng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vào</a:t>
            </a:r>
            <a:r>
              <a:rPr lang="en-US" sz="2400" b="1" dirty="0">
                <a:solidFill>
                  <a:srgbClr val="0000FF"/>
                </a:solidFill>
                <a:latin typeface="Times New Roman"/>
                <a:ea typeface="Times New Roman"/>
                <a:cs typeface="Times New Roman"/>
                <a:sym typeface="Times New Roman"/>
              </a:rPr>
              <a:t> ban </a:t>
            </a:r>
            <a:r>
              <a:rPr lang="en-US" sz="2400" b="1" dirty="0" err="1">
                <a:solidFill>
                  <a:srgbClr val="0000FF"/>
                </a:solidFill>
                <a:latin typeface="Times New Roman"/>
                <a:ea typeface="Times New Roman"/>
                <a:cs typeface="Times New Roman"/>
                <a:sym typeface="Times New Roman"/>
              </a:rPr>
              <a:t>đêm</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làm</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tăng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cường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độ</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quang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hợp</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giúp</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cây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tổng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hợp</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chất</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hữu</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cơ</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nhiều</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hơn</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Điều</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này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làm</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tăng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năng</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suất</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cây</a:t>
            </a:r>
            <a:r>
              <a:rPr lang="en-US" sz="2400" b="1" dirty="0">
                <a:solidFill>
                  <a:srgbClr val="0000FF"/>
                </a:solidFill>
                <a:latin typeface="Times New Roman"/>
                <a:ea typeface="Times New Roman"/>
                <a:cs typeface="Times New Roman"/>
                <a:sym typeface="Times New Roman"/>
              </a:rPr>
              <a:t> </a:t>
            </a:r>
            <a:r>
              <a:rPr lang="en-US" sz="2400" b="1" dirty="0" err="1">
                <a:solidFill>
                  <a:srgbClr val="0000FF"/>
                </a:solidFill>
                <a:latin typeface="Times New Roman"/>
                <a:ea typeface="Times New Roman"/>
                <a:cs typeface="Times New Roman"/>
                <a:sym typeface="Times New Roman"/>
              </a:rPr>
              <a:t>trồng</a:t>
            </a:r>
            <a:r>
              <a:rPr lang="en-US" sz="2400" b="1" dirty="0">
                <a:solidFill>
                  <a:srgbClr val="0000FF"/>
                </a:solidFill>
                <a:latin typeface="Times New Roman"/>
                <a:ea typeface="Times New Roman"/>
                <a:cs typeface="Times New Roman"/>
                <a:sym typeface="Times New Roman"/>
              </a:rPr>
              <a:t>.</a:t>
            </a:r>
            <a:endParaRPr sz="2400" b="1" dirty="0">
              <a:solidFill>
                <a:srgbClr val="0000FF"/>
              </a:solidFill>
              <a:latin typeface="Times New Roman"/>
              <a:ea typeface="Times New Roman"/>
              <a:cs typeface="Times New Roman"/>
              <a:sym typeface="Times New Roman"/>
            </a:endParaRPr>
          </a:p>
        </p:txBody>
      </p:sp>
      <p:grpSp>
        <p:nvGrpSpPr>
          <p:cNvPr id="804" name="Google Shape;804;p99"/>
          <p:cNvGrpSpPr/>
          <p:nvPr/>
        </p:nvGrpSpPr>
        <p:grpSpPr>
          <a:xfrm>
            <a:off x="1524000" y="3500438"/>
            <a:ext cx="9131300" cy="3357562"/>
            <a:chOff x="0" y="3501008"/>
            <a:chExt cx="9131605" cy="3356992"/>
          </a:xfrm>
        </p:grpSpPr>
        <p:pic>
          <p:nvPicPr>
            <p:cNvPr id="805" name="Google Shape;805;p99" descr="5 YẾU TỐ QUAN TRỌNG KHI SỬ DỤNG ĐÈN LED NÔNG NGHIỆP BẠN CẦN BIẾT"/>
            <p:cNvPicPr preferRelativeResize="0"/>
            <p:nvPr/>
          </p:nvPicPr>
          <p:blipFill rotWithShape="1">
            <a:blip r:embed="rId3">
              <a:alphaModFix/>
            </a:blip>
            <a:srcRect/>
            <a:stretch/>
          </p:blipFill>
          <p:spPr>
            <a:xfrm>
              <a:off x="4572000" y="3501008"/>
              <a:ext cx="4559605" cy="3340132"/>
            </a:xfrm>
            <a:prstGeom prst="rect">
              <a:avLst/>
            </a:prstGeom>
            <a:noFill/>
            <a:ln>
              <a:noFill/>
            </a:ln>
          </p:spPr>
        </p:pic>
        <p:pic>
          <p:nvPicPr>
            <p:cNvPr id="806" name="Google Shape;806;p99" descr="Một số ứng dụng của đèn Led trong nông nghiệp hiện nay - Việt Led"/>
            <p:cNvPicPr preferRelativeResize="0"/>
            <p:nvPr/>
          </p:nvPicPr>
          <p:blipFill rotWithShape="1">
            <a:blip r:embed="rId4">
              <a:alphaModFix/>
            </a:blip>
            <a:srcRect/>
            <a:stretch/>
          </p:blipFill>
          <p:spPr>
            <a:xfrm>
              <a:off x="0" y="3501008"/>
              <a:ext cx="4572000" cy="3356992"/>
            </a:xfrm>
            <a:prstGeom prst="rect">
              <a:avLst/>
            </a:prstGeom>
            <a:noFill/>
            <a:ln>
              <a:noFill/>
            </a:ln>
          </p:spPr>
        </p:pic>
      </p:grpSp>
    </p:spTree>
    <p:extLst>
      <p:ext uri="{BB962C8B-B14F-4D97-AF65-F5344CB8AC3E}">
        <p14:creationId xmlns:p14="http://schemas.microsoft.com/office/powerpoint/2010/main" val="215386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00"/>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a:t>
            </a:r>
            <a:r>
              <a:rPr lang="en-US" sz="2400" b="1" smtClean="0">
                <a:solidFill>
                  <a:srgbClr val="FFFFFF"/>
                </a:solidFill>
                <a:latin typeface="Times New Roman"/>
                <a:ea typeface="Times New Roman"/>
                <a:cs typeface="Times New Roman"/>
                <a:sym typeface="Times New Roman"/>
              </a:rPr>
              <a:t>22: </a:t>
            </a:r>
            <a:r>
              <a:rPr lang="en-US" sz="2400" b="1">
                <a:solidFill>
                  <a:srgbClr val="FFFFFF"/>
                </a:solidFill>
                <a:latin typeface="Times New Roman"/>
                <a:ea typeface="Times New Roman"/>
                <a:cs typeface="Times New Roman"/>
                <a:sym typeface="Times New Roman"/>
              </a:rPr>
              <a:t>QUANG HỢP Ở THỰC VẬT</a:t>
            </a:r>
            <a:endParaRPr/>
          </a:p>
        </p:txBody>
      </p:sp>
      <p:sp>
        <p:nvSpPr>
          <p:cNvPr id="812" name="Google Shape;812;p100" descr="Lá sen mà bỏ đi, bạn sẽ thấy tiếc vì những công dụng không ngờ tới"/>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813" name="Google Shape;813;p100" descr="Lúa mì (tiểu mạch) | Cây cảnh - Hoa cảnh - Bonsai - Hòn non bộ - Sân vườn  tiểu cảnh - Blog Cây cảnh .Vn"/>
          <p:cNvSpPr/>
          <p:nvPr/>
        </p:nvSpPr>
        <p:spPr>
          <a:xfrm>
            <a:off x="1831975" y="7938"/>
            <a:ext cx="304800" cy="304800"/>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814" name="Google Shape;814;p100"/>
          <p:cNvSpPr/>
          <p:nvPr/>
        </p:nvSpPr>
        <p:spPr>
          <a:xfrm>
            <a:off x="1831975" y="1341439"/>
            <a:ext cx="8585200" cy="4302125"/>
          </a:xfrm>
          <a:prstGeom prst="rect">
            <a:avLst/>
          </a:prstGeom>
          <a:noFill/>
          <a:ln>
            <a:noFill/>
          </a:ln>
        </p:spPr>
        <p:txBody>
          <a:bodyPr spcFirstLastPara="1" wrap="square" lIns="91425" tIns="45700" rIns="91425" bIns="45700" anchor="t" anchorCtr="0">
            <a:noAutofit/>
          </a:bodyPr>
          <a:lstStyle/>
          <a:p>
            <a:pPr indent="179388" algn="just">
              <a:lnSpc>
                <a:spcPct val="114000"/>
              </a:lnSpc>
              <a:buClr>
                <a:schemeClr val="dk1"/>
              </a:buClr>
              <a:buSzPts val="2400"/>
            </a:pPr>
            <a:r>
              <a:rPr lang="en-US" sz="2400" b="1">
                <a:solidFill>
                  <a:schemeClr val="dk1"/>
                </a:solidFill>
                <a:latin typeface="Times New Roman"/>
                <a:ea typeface="Times New Roman"/>
                <a:cs typeface="Times New Roman"/>
                <a:sym typeface="Times New Roman"/>
              </a:rPr>
              <a:t>Câu 1</a:t>
            </a:r>
            <a:r>
              <a:rPr lang="en-US" sz="2400">
                <a:solidFill>
                  <a:schemeClr val="dk1"/>
                </a:solidFill>
                <a:latin typeface="Times New Roman"/>
                <a:ea typeface="Times New Roman"/>
                <a:cs typeface="Times New Roman"/>
                <a:sym typeface="Times New Roman"/>
              </a:rPr>
              <a:t>: Trong quá trình quang hợp, nước được lấy từ đâu?</a:t>
            </a:r>
            <a:endParaRPr sz="2400">
              <a:solidFill>
                <a:schemeClr val="dk1"/>
              </a:solidFill>
              <a:latin typeface="Times New Roman"/>
              <a:ea typeface="Times New Roman"/>
              <a:cs typeface="Times New Roman"/>
              <a:sym typeface="Times New Roman"/>
            </a:endParaRPr>
          </a:p>
          <a:p>
            <a:pPr indent="179388" algn="just">
              <a:lnSpc>
                <a:spcPct val="114000"/>
              </a:lnSpc>
              <a:buClr>
                <a:schemeClr val="dk1"/>
              </a:buClr>
              <a:buSzPts val="2400"/>
            </a:pPr>
            <a:r>
              <a:rPr lang="en-US" sz="2400" b="1">
                <a:solidFill>
                  <a:schemeClr val="dk1"/>
                </a:solidFill>
                <a:latin typeface="Times New Roman"/>
                <a:ea typeface="Times New Roman"/>
                <a:cs typeface="Times New Roman"/>
                <a:sym typeface="Times New Roman"/>
              </a:rPr>
              <a:t>A.</a:t>
            </a:r>
            <a:r>
              <a:rPr lang="en-US" sz="2400">
                <a:solidFill>
                  <a:schemeClr val="dk1"/>
                </a:solidFill>
                <a:latin typeface="Times New Roman"/>
                <a:ea typeface="Times New Roman"/>
                <a:cs typeface="Times New Roman"/>
                <a:sym typeface="Times New Roman"/>
              </a:rPr>
              <a:t> Nước được lá lấy từ đất lên.</a:t>
            </a:r>
            <a:endParaRPr sz="2400">
              <a:solidFill>
                <a:schemeClr val="dk1"/>
              </a:solidFill>
              <a:latin typeface="Times New Roman"/>
              <a:ea typeface="Times New Roman"/>
              <a:cs typeface="Times New Roman"/>
              <a:sym typeface="Times New Roman"/>
            </a:endParaRPr>
          </a:p>
          <a:p>
            <a:pPr indent="179388" algn="just">
              <a:lnSpc>
                <a:spcPct val="114000"/>
              </a:lnSpc>
              <a:buClr>
                <a:schemeClr val="dk1"/>
              </a:buClr>
              <a:buSzPts val="2400"/>
            </a:pPr>
            <a:r>
              <a:rPr lang="en-US" sz="2400" b="1">
                <a:solidFill>
                  <a:schemeClr val="dk1"/>
                </a:solidFill>
                <a:latin typeface="Times New Roman"/>
                <a:ea typeface="Times New Roman"/>
                <a:cs typeface="Times New Roman"/>
                <a:sym typeface="Times New Roman"/>
              </a:rPr>
              <a:t>B.</a:t>
            </a:r>
            <a:r>
              <a:rPr lang="en-US" sz="2400">
                <a:solidFill>
                  <a:schemeClr val="dk1"/>
                </a:solidFill>
                <a:latin typeface="Times New Roman"/>
                <a:ea typeface="Times New Roman"/>
                <a:cs typeface="Times New Roman"/>
                <a:sym typeface="Times New Roman"/>
              </a:rPr>
              <a:t> Nước được rễ hút từ đất lên thân và đến lá.</a:t>
            </a:r>
            <a:endParaRPr sz="2400">
              <a:solidFill>
                <a:schemeClr val="dk1"/>
              </a:solidFill>
              <a:latin typeface="Times New Roman"/>
              <a:ea typeface="Times New Roman"/>
              <a:cs typeface="Times New Roman"/>
              <a:sym typeface="Times New Roman"/>
            </a:endParaRPr>
          </a:p>
          <a:p>
            <a:pPr indent="179388" algn="just">
              <a:lnSpc>
                <a:spcPct val="114000"/>
              </a:lnSpc>
              <a:buClr>
                <a:schemeClr val="dk1"/>
              </a:buClr>
              <a:buSzPts val="2400"/>
            </a:pPr>
            <a:r>
              <a:rPr lang="en-US" sz="2400" b="1">
                <a:solidFill>
                  <a:schemeClr val="dk1"/>
                </a:solidFill>
                <a:latin typeface="Times New Roman"/>
                <a:ea typeface="Times New Roman"/>
                <a:cs typeface="Times New Roman"/>
                <a:sym typeface="Times New Roman"/>
              </a:rPr>
              <a:t>C.</a:t>
            </a:r>
            <a:r>
              <a:rPr lang="en-US" sz="2400">
                <a:solidFill>
                  <a:schemeClr val="dk1"/>
                </a:solidFill>
                <a:latin typeface="Times New Roman"/>
                <a:ea typeface="Times New Roman"/>
                <a:cs typeface="Times New Roman"/>
                <a:sym typeface="Times New Roman"/>
              </a:rPr>
              <a:t> Nước được tổng hợp từ quá trình quang hợp.</a:t>
            </a:r>
            <a:endParaRPr sz="2400">
              <a:solidFill>
                <a:schemeClr val="dk1"/>
              </a:solidFill>
              <a:latin typeface="Times New Roman"/>
              <a:ea typeface="Times New Roman"/>
              <a:cs typeface="Times New Roman"/>
              <a:sym typeface="Times New Roman"/>
            </a:endParaRPr>
          </a:p>
          <a:p>
            <a:pPr indent="179388" algn="just">
              <a:lnSpc>
                <a:spcPct val="114000"/>
              </a:lnSpc>
              <a:buClr>
                <a:schemeClr val="dk1"/>
              </a:buClr>
              <a:buSzPts val="2400"/>
            </a:pPr>
            <a:r>
              <a:rPr lang="en-US" sz="2400" b="1">
                <a:solidFill>
                  <a:schemeClr val="dk1"/>
                </a:solidFill>
                <a:latin typeface="Times New Roman"/>
                <a:ea typeface="Times New Roman"/>
                <a:cs typeface="Times New Roman"/>
                <a:sym typeface="Times New Roman"/>
              </a:rPr>
              <a:t>D.</a:t>
            </a:r>
            <a:r>
              <a:rPr lang="en-US" sz="2400">
                <a:solidFill>
                  <a:schemeClr val="dk1"/>
                </a:solidFill>
                <a:latin typeface="Times New Roman"/>
                <a:ea typeface="Times New Roman"/>
                <a:cs typeface="Times New Roman"/>
                <a:sym typeface="Times New Roman"/>
              </a:rPr>
              <a:t> Nước từ không khí hấp thụ vào lá qua các lỗ khí.</a:t>
            </a:r>
            <a:endParaRPr sz="2400">
              <a:solidFill>
                <a:schemeClr val="dk1"/>
              </a:solidFill>
              <a:latin typeface="Times New Roman"/>
              <a:ea typeface="Times New Roman"/>
              <a:cs typeface="Times New Roman"/>
              <a:sym typeface="Times New Roman"/>
            </a:endParaRPr>
          </a:p>
          <a:p>
            <a:pPr indent="179388" algn="just">
              <a:lnSpc>
                <a:spcPct val="114000"/>
              </a:lnSpc>
              <a:buClr>
                <a:schemeClr val="dk1"/>
              </a:buClr>
              <a:buSzPts val="2400"/>
            </a:pPr>
            <a:r>
              <a:rPr lang="en-US" sz="2400" b="1">
                <a:solidFill>
                  <a:schemeClr val="dk1"/>
                </a:solidFill>
                <a:latin typeface="Times New Roman"/>
                <a:ea typeface="Times New Roman"/>
                <a:cs typeface="Times New Roman"/>
                <a:sym typeface="Times New Roman"/>
              </a:rPr>
              <a:t>Câu 2</a:t>
            </a:r>
            <a:r>
              <a:rPr lang="en-US" sz="2400">
                <a:solidFill>
                  <a:schemeClr val="dk1"/>
                </a:solidFill>
                <a:latin typeface="Times New Roman"/>
                <a:ea typeface="Times New Roman"/>
                <a:cs typeface="Times New Roman"/>
                <a:sym typeface="Times New Roman"/>
              </a:rPr>
              <a:t>: Sản phẩm của quang hợp là</a:t>
            </a:r>
            <a:endParaRPr sz="2400">
              <a:solidFill>
                <a:schemeClr val="dk1"/>
              </a:solidFill>
              <a:latin typeface="Times New Roman"/>
              <a:ea typeface="Times New Roman"/>
              <a:cs typeface="Times New Roman"/>
              <a:sym typeface="Times New Roman"/>
            </a:endParaRPr>
          </a:p>
          <a:p>
            <a:pPr indent="179388" algn="just">
              <a:lnSpc>
                <a:spcPct val="114000"/>
              </a:lnSpc>
              <a:buClr>
                <a:schemeClr val="dk1"/>
              </a:buClr>
              <a:buSzPts val="2400"/>
            </a:pPr>
            <a:r>
              <a:rPr lang="en-US" sz="2400" b="1">
                <a:solidFill>
                  <a:schemeClr val="dk1"/>
                </a:solidFill>
                <a:latin typeface="Times New Roman"/>
                <a:ea typeface="Times New Roman"/>
                <a:cs typeface="Times New Roman"/>
                <a:sym typeface="Times New Roman"/>
              </a:rPr>
              <a:t>A.</a:t>
            </a:r>
            <a:r>
              <a:rPr lang="en-US" sz="2400">
                <a:solidFill>
                  <a:schemeClr val="dk1"/>
                </a:solidFill>
                <a:latin typeface="Times New Roman"/>
                <a:ea typeface="Times New Roman"/>
                <a:cs typeface="Times New Roman"/>
                <a:sym typeface="Times New Roman"/>
              </a:rPr>
              <a:t> nước, carbondioxide.</a:t>
            </a:r>
            <a:endParaRPr sz="2400">
              <a:solidFill>
                <a:schemeClr val="dk1"/>
              </a:solidFill>
              <a:latin typeface="Times New Roman"/>
              <a:ea typeface="Times New Roman"/>
              <a:cs typeface="Times New Roman"/>
              <a:sym typeface="Times New Roman"/>
            </a:endParaRPr>
          </a:p>
          <a:p>
            <a:pPr indent="179388" algn="just">
              <a:lnSpc>
                <a:spcPct val="114000"/>
              </a:lnSpc>
              <a:buClr>
                <a:schemeClr val="dk1"/>
              </a:buClr>
              <a:buSzPts val="2400"/>
            </a:pPr>
            <a:r>
              <a:rPr lang="en-US" sz="2400" b="1">
                <a:solidFill>
                  <a:schemeClr val="dk1"/>
                </a:solidFill>
                <a:latin typeface="Times New Roman"/>
                <a:ea typeface="Times New Roman"/>
                <a:cs typeface="Times New Roman"/>
                <a:sym typeface="Times New Roman"/>
              </a:rPr>
              <a:t>B.</a:t>
            </a:r>
            <a:r>
              <a:rPr lang="en-US" sz="2400">
                <a:solidFill>
                  <a:schemeClr val="dk1"/>
                </a:solidFill>
                <a:latin typeface="Times New Roman"/>
                <a:ea typeface="Times New Roman"/>
                <a:cs typeface="Times New Roman"/>
                <a:sym typeface="Times New Roman"/>
              </a:rPr>
              <a:t> ánh sáng, diệp lục.</a:t>
            </a:r>
            <a:endParaRPr sz="2400">
              <a:solidFill>
                <a:schemeClr val="dk1"/>
              </a:solidFill>
              <a:latin typeface="Times New Roman"/>
              <a:ea typeface="Times New Roman"/>
              <a:cs typeface="Times New Roman"/>
              <a:sym typeface="Times New Roman"/>
            </a:endParaRPr>
          </a:p>
          <a:p>
            <a:pPr indent="179388" algn="just">
              <a:lnSpc>
                <a:spcPct val="114000"/>
              </a:lnSpc>
              <a:buClr>
                <a:schemeClr val="dk1"/>
              </a:buClr>
              <a:buSzPts val="2400"/>
            </a:pPr>
            <a:r>
              <a:rPr lang="en-US" sz="2400" b="1">
                <a:solidFill>
                  <a:schemeClr val="dk1"/>
                </a:solidFill>
                <a:latin typeface="Times New Roman"/>
                <a:ea typeface="Times New Roman"/>
                <a:cs typeface="Times New Roman"/>
                <a:sym typeface="Times New Roman"/>
              </a:rPr>
              <a:t>C.</a:t>
            </a:r>
            <a:r>
              <a:rPr lang="en-US" sz="2400">
                <a:solidFill>
                  <a:schemeClr val="dk1"/>
                </a:solidFill>
                <a:latin typeface="Times New Roman"/>
                <a:ea typeface="Times New Roman"/>
                <a:cs typeface="Times New Roman"/>
                <a:sym typeface="Times New Roman"/>
              </a:rPr>
              <a:t> oxygen, glucose.</a:t>
            </a:r>
            <a:endParaRPr sz="2400">
              <a:solidFill>
                <a:schemeClr val="dk1"/>
              </a:solidFill>
              <a:latin typeface="Times New Roman"/>
              <a:ea typeface="Times New Roman"/>
              <a:cs typeface="Times New Roman"/>
              <a:sym typeface="Times New Roman"/>
            </a:endParaRPr>
          </a:p>
          <a:p>
            <a:pPr indent="179388" algn="just">
              <a:lnSpc>
                <a:spcPct val="114000"/>
              </a:lnSpc>
              <a:buClr>
                <a:schemeClr val="dk1"/>
              </a:buClr>
              <a:buSzPts val="2400"/>
            </a:pPr>
            <a:r>
              <a:rPr lang="en-US" sz="2400" b="1">
                <a:solidFill>
                  <a:schemeClr val="dk1"/>
                </a:solidFill>
                <a:latin typeface="Times New Roman"/>
                <a:ea typeface="Times New Roman"/>
                <a:cs typeface="Times New Roman"/>
                <a:sym typeface="Times New Roman"/>
              </a:rPr>
              <a:t>D.</a:t>
            </a:r>
            <a:r>
              <a:rPr lang="en-US" sz="2400">
                <a:solidFill>
                  <a:schemeClr val="dk1"/>
                </a:solidFill>
                <a:latin typeface="Times New Roman"/>
                <a:ea typeface="Times New Roman"/>
                <a:cs typeface="Times New Roman"/>
                <a:sym typeface="Times New Roman"/>
              </a:rPr>
              <a:t> glucose, nước.</a:t>
            </a:r>
            <a:endParaRPr sz="2400">
              <a:solidFill>
                <a:schemeClr val="dk1"/>
              </a:solidFill>
              <a:latin typeface="Times New Roman"/>
              <a:ea typeface="Times New Roman"/>
              <a:cs typeface="Times New Roman"/>
              <a:sym typeface="Times New Roman"/>
            </a:endParaRPr>
          </a:p>
        </p:txBody>
      </p:sp>
      <p:sp>
        <p:nvSpPr>
          <p:cNvPr id="815" name="Google Shape;815;p100"/>
          <p:cNvSpPr/>
          <p:nvPr/>
        </p:nvSpPr>
        <p:spPr>
          <a:xfrm>
            <a:off x="3935413" y="755650"/>
            <a:ext cx="3600450" cy="585788"/>
          </a:xfrm>
          <a:prstGeom prst="rect">
            <a:avLst/>
          </a:prstGeom>
          <a:solidFill>
            <a:srgbClr val="FFFF00"/>
          </a:solidFill>
          <a:ln w="9525" cap="flat" cmpd="sng">
            <a:solidFill>
              <a:srgbClr val="0000FF"/>
            </a:solidFill>
            <a:prstDash val="solid"/>
            <a:miter lim="800000"/>
            <a:headEnd type="none" w="sm" len="sm"/>
            <a:tailEnd type="none" w="sm" len="sm"/>
          </a:ln>
        </p:spPr>
        <p:txBody>
          <a:bodyPr spcFirstLastPara="1" wrap="square" lIns="91425" tIns="45700" rIns="91425" bIns="45700" anchor="t" anchorCtr="0">
            <a:noAutofit/>
          </a:bodyPr>
          <a:lstStyle/>
          <a:p>
            <a:pPr algn="ctr">
              <a:buClr>
                <a:srgbClr val="FF0000"/>
              </a:buClr>
              <a:buSzPts val="3200"/>
            </a:pPr>
            <a:r>
              <a:rPr lang="en-US" sz="3200" b="1">
                <a:solidFill>
                  <a:srgbClr val="FF0000"/>
                </a:solidFill>
                <a:latin typeface="Times New Roman"/>
                <a:ea typeface="Times New Roman"/>
                <a:cs typeface="Times New Roman"/>
                <a:sym typeface="Times New Roman"/>
              </a:rPr>
              <a:t>LUYỆN TẬP</a:t>
            </a:r>
            <a:endParaRPr/>
          </a:p>
        </p:txBody>
      </p:sp>
      <p:sp>
        <p:nvSpPr>
          <p:cNvPr id="816" name="Google Shape;816;p100"/>
          <p:cNvSpPr/>
          <p:nvPr/>
        </p:nvSpPr>
        <p:spPr>
          <a:xfrm>
            <a:off x="1849439" y="2205038"/>
            <a:ext cx="574675" cy="4318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
        <p:nvSpPr>
          <p:cNvPr id="817" name="Google Shape;817;p100"/>
          <p:cNvSpPr/>
          <p:nvPr/>
        </p:nvSpPr>
        <p:spPr>
          <a:xfrm>
            <a:off x="1849439" y="4724400"/>
            <a:ext cx="574675" cy="433388"/>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Tree>
    <p:extLst>
      <p:ext uri="{BB962C8B-B14F-4D97-AF65-F5344CB8AC3E}">
        <p14:creationId xmlns:p14="http://schemas.microsoft.com/office/powerpoint/2010/main" val="280171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01"/>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a:t>
            </a:r>
            <a:r>
              <a:rPr lang="en-US" sz="2400" b="1" smtClean="0">
                <a:solidFill>
                  <a:srgbClr val="FFFFFF"/>
                </a:solidFill>
                <a:latin typeface="Times New Roman"/>
                <a:ea typeface="Times New Roman"/>
                <a:cs typeface="Times New Roman"/>
                <a:sym typeface="Times New Roman"/>
              </a:rPr>
              <a:t>22: </a:t>
            </a:r>
            <a:r>
              <a:rPr lang="en-US" sz="2400" b="1">
                <a:solidFill>
                  <a:srgbClr val="FFFFFF"/>
                </a:solidFill>
                <a:latin typeface="Times New Roman"/>
                <a:ea typeface="Times New Roman"/>
                <a:cs typeface="Times New Roman"/>
                <a:sym typeface="Times New Roman"/>
              </a:rPr>
              <a:t>QUANG HỢP Ở THỰC VẬT</a:t>
            </a:r>
            <a:endParaRPr/>
          </a:p>
        </p:txBody>
      </p:sp>
      <p:sp>
        <p:nvSpPr>
          <p:cNvPr id="823" name="Google Shape;823;p101" descr="Lá sen mà bỏ đi, bạn sẽ thấy tiếc vì những công dụng không ngờ tới"/>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824" name="Google Shape;824;p101" descr="Lúa mì (tiểu mạch) | Cây cảnh - Hoa cảnh - Bonsai - Hòn non bộ - Sân vườn  tiểu cảnh - Blog Cây cảnh .Vn"/>
          <p:cNvSpPr/>
          <p:nvPr/>
        </p:nvSpPr>
        <p:spPr>
          <a:xfrm>
            <a:off x="1831975" y="7938"/>
            <a:ext cx="304800" cy="304800"/>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825" name="Google Shape;825;p101"/>
          <p:cNvSpPr/>
          <p:nvPr/>
        </p:nvSpPr>
        <p:spPr>
          <a:xfrm>
            <a:off x="1831975" y="1212851"/>
            <a:ext cx="8585200" cy="4302125"/>
          </a:xfrm>
          <a:prstGeom prst="rect">
            <a:avLst/>
          </a:prstGeom>
          <a:noFill/>
          <a:ln>
            <a:noFill/>
          </a:ln>
        </p:spPr>
        <p:txBody>
          <a:bodyPr spcFirstLastPara="1" wrap="square" lIns="91425" tIns="45700" rIns="91425" bIns="45700" anchor="t" anchorCtr="0">
            <a:noAutofit/>
          </a:bodyPr>
          <a:lstStyle/>
          <a:p>
            <a:pPr indent="179388" algn="just">
              <a:lnSpc>
                <a:spcPct val="114000"/>
              </a:lnSpc>
              <a:buClr>
                <a:srgbClr val="000000"/>
              </a:buClr>
              <a:buSzPts val="2400"/>
            </a:pPr>
            <a:r>
              <a:rPr lang="en-US" sz="2400" b="1">
                <a:solidFill>
                  <a:srgbClr val="000000"/>
                </a:solidFill>
                <a:latin typeface="Times New Roman"/>
                <a:ea typeface="Times New Roman"/>
                <a:cs typeface="Times New Roman"/>
                <a:sym typeface="Times New Roman"/>
              </a:rPr>
              <a:t>Câu 2:</a:t>
            </a:r>
            <a:r>
              <a:rPr lang="en-US" sz="2400">
                <a:solidFill>
                  <a:srgbClr val="000000"/>
                </a:solidFill>
                <a:latin typeface="Times New Roman"/>
                <a:ea typeface="Times New Roman"/>
                <a:cs typeface="Times New Roman"/>
                <a:sym typeface="Times New Roman"/>
              </a:rPr>
              <a:t> Trong các phát biểu sau đây về quang hợp, có bao nhiêu phát biểu đúng</a:t>
            </a:r>
            <a:endParaRPr sz="2400">
              <a:solidFill>
                <a:srgbClr val="000000"/>
              </a:solidFill>
              <a:latin typeface="Times New Roman"/>
              <a:ea typeface="Times New Roman"/>
              <a:cs typeface="Times New Roman"/>
              <a:sym typeface="Times New Roman"/>
            </a:endParaRPr>
          </a:p>
          <a:p>
            <a:pPr indent="179388" algn="just">
              <a:lnSpc>
                <a:spcPct val="114000"/>
              </a:lnSpc>
              <a:buClr>
                <a:srgbClr val="000000"/>
              </a:buClr>
              <a:buSzPts val="2400"/>
            </a:pPr>
            <a:r>
              <a:rPr lang="en-US" sz="2400">
                <a:solidFill>
                  <a:srgbClr val="000000"/>
                </a:solidFill>
                <a:latin typeface="Times New Roman"/>
                <a:ea typeface="Times New Roman"/>
                <a:cs typeface="Times New Roman"/>
                <a:sym typeface="Times New Roman"/>
              </a:rPr>
              <a:t>I. Chỉ có lá mới có khả năng thực hiện quang hợp.</a:t>
            </a:r>
            <a:endParaRPr sz="2400">
              <a:solidFill>
                <a:srgbClr val="000000"/>
              </a:solidFill>
              <a:latin typeface="Times New Roman"/>
              <a:ea typeface="Times New Roman"/>
              <a:cs typeface="Times New Roman"/>
              <a:sym typeface="Times New Roman"/>
            </a:endParaRPr>
          </a:p>
          <a:p>
            <a:pPr indent="179388" algn="just">
              <a:lnSpc>
                <a:spcPct val="114000"/>
              </a:lnSpc>
              <a:buClr>
                <a:srgbClr val="000000"/>
              </a:buClr>
              <a:buSzPts val="2400"/>
            </a:pPr>
            <a:r>
              <a:rPr lang="en-US" sz="2400">
                <a:solidFill>
                  <a:srgbClr val="000000"/>
                </a:solidFill>
                <a:latin typeface="Times New Roman"/>
                <a:ea typeface="Times New Roman"/>
                <a:cs typeface="Times New Roman"/>
                <a:sym typeface="Times New Roman"/>
              </a:rPr>
              <a:t>II. Nước là nguyên liệu của quang hợp, được rễ cây hút từ môi trường bên ngoài vào vận chuyển qua thân lên lá.</a:t>
            </a:r>
            <a:endParaRPr sz="2400">
              <a:solidFill>
                <a:srgbClr val="000000"/>
              </a:solidFill>
              <a:latin typeface="Times New Roman"/>
              <a:ea typeface="Times New Roman"/>
              <a:cs typeface="Times New Roman"/>
              <a:sym typeface="Times New Roman"/>
            </a:endParaRPr>
          </a:p>
          <a:p>
            <a:pPr indent="179388" algn="just">
              <a:lnSpc>
                <a:spcPct val="114000"/>
              </a:lnSpc>
              <a:buClr>
                <a:srgbClr val="000000"/>
              </a:buClr>
              <a:buSzPts val="2400"/>
            </a:pPr>
            <a:r>
              <a:rPr lang="en-US" sz="2400">
                <a:solidFill>
                  <a:srgbClr val="000000"/>
                </a:solidFill>
                <a:latin typeface="Times New Roman"/>
                <a:ea typeface="Times New Roman"/>
                <a:cs typeface="Times New Roman"/>
                <a:sym typeface="Times New Roman"/>
              </a:rPr>
              <a:t>III. Không có ánh sáng, cây vẫn quang hợp được.</a:t>
            </a:r>
            <a:endParaRPr sz="2400">
              <a:solidFill>
                <a:srgbClr val="000000"/>
              </a:solidFill>
              <a:latin typeface="Times New Roman"/>
              <a:ea typeface="Times New Roman"/>
              <a:cs typeface="Times New Roman"/>
              <a:sym typeface="Times New Roman"/>
            </a:endParaRPr>
          </a:p>
          <a:p>
            <a:pPr indent="179388" algn="just">
              <a:lnSpc>
                <a:spcPct val="114000"/>
              </a:lnSpc>
              <a:buClr>
                <a:srgbClr val="000000"/>
              </a:buClr>
              <a:buSzPts val="2400"/>
            </a:pPr>
            <a:r>
              <a:rPr lang="en-US" sz="2400">
                <a:solidFill>
                  <a:srgbClr val="000000"/>
                </a:solidFill>
                <a:latin typeface="Times New Roman"/>
                <a:ea typeface="Times New Roman"/>
                <a:cs typeface="Times New Roman"/>
                <a:sym typeface="Times New Roman"/>
              </a:rPr>
              <a:t>IV. Trong quang hợp, năng lượng được biến đổi từ quang năng thành hóa năng.</a:t>
            </a:r>
            <a:endParaRPr sz="2400">
              <a:solidFill>
                <a:srgbClr val="000000"/>
              </a:solidFill>
              <a:latin typeface="Times New Roman"/>
              <a:ea typeface="Times New Roman"/>
              <a:cs typeface="Times New Roman"/>
              <a:sym typeface="Times New Roman"/>
            </a:endParaRPr>
          </a:p>
          <a:p>
            <a:pPr indent="179388" algn="just">
              <a:lnSpc>
                <a:spcPct val="114000"/>
              </a:lnSpc>
              <a:buClr>
                <a:srgbClr val="000000"/>
              </a:buClr>
              <a:buSzPts val="2400"/>
            </a:pPr>
            <a:r>
              <a:rPr lang="en-US" sz="2400">
                <a:solidFill>
                  <a:srgbClr val="000000"/>
                </a:solidFill>
                <a:latin typeface="Times New Roman"/>
                <a:ea typeface="Times New Roman"/>
                <a:cs typeface="Times New Roman"/>
                <a:sym typeface="Times New Roman"/>
              </a:rPr>
              <a:t>V. Trong lá cây, lục lạp tập chung nhiều ở tế bào lá.</a:t>
            </a:r>
            <a:endParaRPr sz="2400">
              <a:solidFill>
                <a:srgbClr val="000000"/>
              </a:solidFill>
              <a:latin typeface="Times New Roman"/>
              <a:ea typeface="Times New Roman"/>
              <a:cs typeface="Times New Roman"/>
              <a:sym typeface="Times New Roman"/>
            </a:endParaRPr>
          </a:p>
          <a:p>
            <a:pPr indent="179388" algn="just">
              <a:lnSpc>
                <a:spcPct val="114000"/>
              </a:lnSpc>
              <a:buClr>
                <a:srgbClr val="000000"/>
              </a:buClr>
              <a:buSzPts val="2400"/>
            </a:pPr>
            <a:r>
              <a:rPr lang="en-US" sz="2400" b="1">
                <a:solidFill>
                  <a:srgbClr val="000000"/>
                </a:solidFill>
                <a:latin typeface="Times New Roman"/>
                <a:ea typeface="Times New Roman"/>
                <a:cs typeface="Times New Roman"/>
                <a:sym typeface="Times New Roman"/>
              </a:rPr>
              <a:t>A. </a:t>
            </a:r>
            <a:r>
              <a:rPr lang="en-US" sz="2400">
                <a:solidFill>
                  <a:srgbClr val="000000"/>
                </a:solidFill>
                <a:latin typeface="Times New Roman"/>
                <a:ea typeface="Times New Roman"/>
                <a:cs typeface="Times New Roman"/>
                <a:sym typeface="Times New Roman"/>
              </a:rPr>
              <a:t>1.</a:t>
            </a:r>
            <a:r>
              <a:rPr lang="en-US" sz="2400" b="1">
                <a:solidFill>
                  <a:srgbClr val="000000"/>
                </a:solidFill>
                <a:latin typeface="Times New Roman"/>
                <a:ea typeface="Times New Roman"/>
                <a:cs typeface="Times New Roman"/>
                <a:sym typeface="Times New Roman"/>
              </a:rPr>
              <a:t>			B. 2</a:t>
            </a:r>
            <a:r>
              <a:rPr lang="en-US" sz="2400">
                <a:solidFill>
                  <a:srgbClr val="000000"/>
                </a:solidFill>
                <a:latin typeface="Times New Roman"/>
                <a:ea typeface="Times New Roman"/>
                <a:cs typeface="Times New Roman"/>
                <a:sym typeface="Times New Roman"/>
              </a:rPr>
              <a:t>.</a:t>
            </a:r>
            <a:r>
              <a:rPr lang="en-US" sz="2400" b="1">
                <a:solidFill>
                  <a:srgbClr val="000000"/>
                </a:solidFill>
                <a:latin typeface="Times New Roman"/>
                <a:ea typeface="Times New Roman"/>
                <a:cs typeface="Times New Roman"/>
                <a:sym typeface="Times New Roman"/>
              </a:rPr>
              <a:t>			C. </a:t>
            </a:r>
            <a:r>
              <a:rPr lang="en-US" sz="2400">
                <a:solidFill>
                  <a:srgbClr val="000000"/>
                </a:solidFill>
                <a:latin typeface="Times New Roman"/>
                <a:ea typeface="Times New Roman"/>
                <a:cs typeface="Times New Roman"/>
                <a:sym typeface="Times New Roman"/>
              </a:rPr>
              <a:t>3.</a:t>
            </a:r>
            <a:r>
              <a:rPr lang="en-US" sz="2400" b="1">
                <a:solidFill>
                  <a:srgbClr val="000000"/>
                </a:solidFill>
                <a:latin typeface="Times New Roman"/>
                <a:ea typeface="Times New Roman"/>
                <a:cs typeface="Times New Roman"/>
                <a:sym typeface="Times New Roman"/>
              </a:rPr>
              <a:t>		D. </a:t>
            </a:r>
            <a:r>
              <a:rPr lang="en-US" sz="2400">
                <a:solidFill>
                  <a:srgbClr val="000000"/>
                </a:solidFill>
                <a:latin typeface="Times New Roman"/>
                <a:ea typeface="Times New Roman"/>
                <a:cs typeface="Times New Roman"/>
                <a:sym typeface="Times New Roman"/>
              </a:rPr>
              <a:t>4.</a:t>
            </a:r>
            <a:endParaRPr sz="2400">
              <a:solidFill>
                <a:srgbClr val="000000"/>
              </a:solidFill>
              <a:latin typeface="Times New Roman"/>
              <a:ea typeface="Times New Roman"/>
              <a:cs typeface="Times New Roman"/>
              <a:sym typeface="Times New Roman"/>
            </a:endParaRPr>
          </a:p>
        </p:txBody>
      </p:sp>
      <p:sp>
        <p:nvSpPr>
          <p:cNvPr id="826" name="Google Shape;826;p101"/>
          <p:cNvSpPr/>
          <p:nvPr/>
        </p:nvSpPr>
        <p:spPr>
          <a:xfrm>
            <a:off x="4324350" y="627064"/>
            <a:ext cx="3600450" cy="585787"/>
          </a:xfrm>
          <a:prstGeom prst="rect">
            <a:avLst/>
          </a:prstGeom>
          <a:solidFill>
            <a:srgbClr val="FFFF00"/>
          </a:solidFill>
          <a:ln w="9525" cap="flat" cmpd="sng">
            <a:solidFill>
              <a:srgbClr val="0000FF"/>
            </a:solidFill>
            <a:prstDash val="solid"/>
            <a:miter lim="800000"/>
            <a:headEnd type="none" w="sm" len="sm"/>
            <a:tailEnd type="none" w="sm" len="sm"/>
          </a:ln>
        </p:spPr>
        <p:txBody>
          <a:bodyPr spcFirstLastPara="1" wrap="square" lIns="91425" tIns="45700" rIns="91425" bIns="45700" anchor="t" anchorCtr="0">
            <a:noAutofit/>
          </a:bodyPr>
          <a:lstStyle/>
          <a:p>
            <a:pPr algn="ctr">
              <a:buClr>
                <a:srgbClr val="FF0000"/>
              </a:buClr>
              <a:buSzPts val="3200"/>
            </a:pPr>
            <a:r>
              <a:rPr lang="en-US" sz="3200" b="1">
                <a:solidFill>
                  <a:srgbClr val="FF0000"/>
                </a:solidFill>
                <a:latin typeface="Times New Roman"/>
                <a:ea typeface="Times New Roman"/>
                <a:cs typeface="Times New Roman"/>
                <a:sym typeface="Times New Roman"/>
              </a:rPr>
              <a:t>LUYỆN TẬP</a:t>
            </a:r>
            <a:endParaRPr/>
          </a:p>
        </p:txBody>
      </p:sp>
      <p:sp>
        <p:nvSpPr>
          <p:cNvPr id="827" name="Google Shape;827;p101"/>
          <p:cNvSpPr/>
          <p:nvPr/>
        </p:nvSpPr>
        <p:spPr>
          <a:xfrm>
            <a:off x="7175501" y="5045075"/>
            <a:ext cx="576263" cy="4318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Arial"/>
              <a:ea typeface="Arial"/>
              <a:cs typeface="Arial"/>
              <a:sym typeface="Arial"/>
            </a:endParaRPr>
          </a:p>
        </p:txBody>
      </p:sp>
    </p:spTree>
    <p:extLst>
      <p:ext uri="{BB962C8B-B14F-4D97-AF65-F5344CB8AC3E}">
        <p14:creationId xmlns:p14="http://schemas.microsoft.com/office/powerpoint/2010/main" val="178489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02"/>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20: QUANG HỢP Ở THỰC VẬT</a:t>
            </a:r>
            <a:endParaRPr/>
          </a:p>
        </p:txBody>
      </p:sp>
      <p:sp>
        <p:nvSpPr>
          <p:cNvPr id="833" name="Google Shape;833;p102" descr="Lá sen mà bỏ đi, bạn sẽ thấy tiếc vì những công dụng không ngờ tới"/>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834" name="Google Shape;834;p102" descr="Lúa mì (tiểu mạch) | Cây cảnh - Hoa cảnh - Bonsai - Hòn non bộ - Sân vườn  tiểu cảnh - Blog Cây cảnh .Vn"/>
          <p:cNvSpPr/>
          <p:nvPr/>
        </p:nvSpPr>
        <p:spPr>
          <a:xfrm>
            <a:off x="1831975" y="7938"/>
            <a:ext cx="304800" cy="304800"/>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835" name="Google Shape;835;p102"/>
          <p:cNvSpPr/>
          <p:nvPr/>
        </p:nvSpPr>
        <p:spPr>
          <a:xfrm>
            <a:off x="2006601" y="1193800"/>
            <a:ext cx="8431213" cy="1200150"/>
          </a:xfrm>
          <a:prstGeom prst="rect">
            <a:avLst/>
          </a:prstGeom>
          <a:noFill/>
          <a:ln>
            <a:noFill/>
          </a:ln>
        </p:spPr>
        <p:txBody>
          <a:bodyPr spcFirstLastPara="1" wrap="square" lIns="91425" tIns="45700" rIns="91425" bIns="45700" anchor="t" anchorCtr="0">
            <a:noAutofit/>
          </a:bodyPr>
          <a:lstStyle/>
          <a:p>
            <a:pPr algn="just">
              <a:buClr>
                <a:srgbClr val="FF0000"/>
              </a:buClr>
              <a:buSzPts val="2400"/>
            </a:pPr>
            <a:r>
              <a:rPr lang="en-US" sz="2400" b="1" i="1">
                <a:solidFill>
                  <a:srgbClr val="FF0000"/>
                </a:solidFill>
                <a:latin typeface="Times New Roman"/>
                <a:ea typeface="Times New Roman"/>
                <a:cs typeface="Times New Roman"/>
                <a:sym typeface="Times New Roman"/>
              </a:rPr>
              <a:t>Kể tên các loại cây cảnh trồng trong nhà mà vẫn tươi tốt? Em hãy giải thích cơ sở khoa học của hiện tượng đó. Nêu ý nghĩa của việc để cây xanh trong phòng khách.</a:t>
            </a:r>
            <a:endParaRPr/>
          </a:p>
        </p:txBody>
      </p:sp>
      <p:pic>
        <p:nvPicPr>
          <p:cNvPr id="836" name="Google Shape;836;p102" descr="Các loại cây chịu bóng râm trồng cho nhà phố, chung cư II Ban Công Xanh"/>
          <p:cNvPicPr preferRelativeResize="0"/>
          <p:nvPr/>
        </p:nvPicPr>
        <p:blipFill rotWithShape="1">
          <a:blip r:embed="rId3">
            <a:alphaModFix/>
          </a:blip>
          <a:srcRect/>
          <a:stretch/>
        </p:blipFill>
        <p:spPr>
          <a:xfrm>
            <a:off x="4214814" y="2543175"/>
            <a:ext cx="6440487" cy="4294188"/>
          </a:xfrm>
          <a:prstGeom prst="rect">
            <a:avLst/>
          </a:prstGeom>
          <a:noFill/>
          <a:ln>
            <a:noFill/>
          </a:ln>
        </p:spPr>
      </p:pic>
      <p:sp>
        <p:nvSpPr>
          <p:cNvPr id="837" name="Google Shape;837;p102"/>
          <p:cNvSpPr/>
          <p:nvPr/>
        </p:nvSpPr>
        <p:spPr>
          <a:xfrm>
            <a:off x="4421188" y="552450"/>
            <a:ext cx="3600450" cy="584200"/>
          </a:xfrm>
          <a:prstGeom prst="rect">
            <a:avLst/>
          </a:prstGeom>
          <a:solidFill>
            <a:srgbClr val="FFFF00"/>
          </a:solidFill>
          <a:ln w="9525" cap="flat" cmpd="sng">
            <a:solidFill>
              <a:srgbClr val="0000FF"/>
            </a:solidFill>
            <a:prstDash val="solid"/>
            <a:miter lim="800000"/>
            <a:headEnd type="none" w="sm" len="sm"/>
            <a:tailEnd type="none" w="sm" len="sm"/>
          </a:ln>
        </p:spPr>
        <p:txBody>
          <a:bodyPr spcFirstLastPara="1" wrap="square" lIns="91425" tIns="45700" rIns="91425" bIns="45700" anchor="t" anchorCtr="0">
            <a:noAutofit/>
          </a:bodyPr>
          <a:lstStyle/>
          <a:p>
            <a:pPr algn="ctr">
              <a:buClr>
                <a:srgbClr val="FF0000"/>
              </a:buClr>
              <a:buSzPts val="3200"/>
            </a:pPr>
            <a:r>
              <a:rPr lang="en-US" sz="3200" b="1">
                <a:solidFill>
                  <a:srgbClr val="FF0000"/>
                </a:solidFill>
                <a:latin typeface="Times New Roman"/>
                <a:ea typeface="Times New Roman"/>
                <a:cs typeface="Times New Roman"/>
                <a:sym typeface="Times New Roman"/>
              </a:rPr>
              <a:t>VẬN DỤNG</a:t>
            </a:r>
            <a:endParaRPr/>
          </a:p>
        </p:txBody>
      </p:sp>
      <p:sp>
        <p:nvSpPr>
          <p:cNvPr id="838" name="Google Shape;838;p102"/>
          <p:cNvSpPr/>
          <p:nvPr/>
        </p:nvSpPr>
        <p:spPr>
          <a:xfrm>
            <a:off x="1524001" y="2378076"/>
            <a:ext cx="2384425" cy="4524375"/>
          </a:xfrm>
          <a:prstGeom prst="rect">
            <a:avLst/>
          </a:prstGeom>
          <a:noFill/>
          <a:ln>
            <a:noFill/>
          </a:ln>
        </p:spPr>
        <p:txBody>
          <a:bodyPr spcFirstLastPara="1" wrap="square" lIns="91425" tIns="45700" rIns="91425" bIns="45700" anchor="t" anchorCtr="0">
            <a:noAutofit/>
          </a:bodyPr>
          <a:lstStyle/>
          <a:p>
            <a:pPr indent="330200" algn="just">
              <a:buClr>
                <a:srgbClr val="0000FF"/>
              </a:buClr>
              <a:buSzPts val="2400"/>
            </a:pPr>
            <a:r>
              <a:rPr lang="en-US" sz="2400" b="1">
                <a:solidFill>
                  <a:srgbClr val="0000FF"/>
                </a:solidFill>
                <a:latin typeface="Times New Roman"/>
                <a:ea typeface="Times New Roman"/>
                <a:cs typeface="Times New Roman"/>
                <a:sym typeface="Times New Roman"/>
              </a:rPr>
              <a:t>Nhiều loại cây cảnh trổng trong nhà mà vẫn xanh tót do nhu cầu chiếu sáng của cây không cao, thường là nhóm cây Ưa bóng. Ví dụ: cây trầu bà, cây kim ngân, cây dương xỉ,...</a:t>
            </a:r>
            <a:endParaRPr/>
          </a:p>
        </p:txBody>
      </p:sp>
    </p:spTree>
    <p:extLst>
      <p:ext uri="{BB962C8B-B14F-4D97-AF65-F5344CB8AC3E}">
        <p14:creationId xmlns:p14="http://schemas.microsoft.com/office/powerpoint/2010/main" val="3711978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103"/>
          <p:cNvSpPr txBox="1"/>
          <p:nvPr/>
        </p:nvSpPr>
        <p:spPr>
          <a:xfrm>
            <a:off x="1524000" y="1"/>
            <a:ext cx="9144000" cy="461963"/>
          </a:xfrm>
          <a:prstGeom prst="rect">
            <a:avLst/>
          </a:prstGeom>
          <a:solidFill>
            <a:srgbClr val="0000FF"/>
          </a:solidFill>
          <a:ln w="952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algn="ctr">
              <a:buClr>
                <a:srgbClr val="FFFFFF"/>
              </a:buClr>
              <a:buSzPts val="2400"/>
            </a:pPr>
            <a:r>
              <a:rPr lang="en-US" sz="2400" b="1">
                <a:solidFill>
                  <a:srgbClr val="FFFFFF"/>
                </a:solidFill>
                <a:latin typeface="Times New Roman"/>
                <a:ea typeface="Times New Roman"/>
                <a:cs typeface="Times New Roman"/>
                <a:sym typeface="Times New Roman"/>
              </a:rPr>
              <a:t>BÀI 20: QUANG HỢP Ở THỰC VẬT</a:t>
            </a:r>
            <a:endParaRPr/>
          </a:p>
        </p:txBody>
      </p:sp>
      <p:sp>
        <p:nvSpPr>
          <p:cNvPr id="844" name="Google Shape;844;p103" descr="Lá sen mà bỏ đi, bạn sẽ thấy tiếc vì những công dụng không ngờ tới"/>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845" name="Google Shape;845;p103" descr="Lúa mì (tiểu mạch) | Cây cảnh - Hoa cảnh - Bonsai - Hòn non bộ - Sân vườn  tiểu cảnh - Blog Cây cảnh .Vn"/>
          <p:cNvSpPr/>
          <p:nvPr/>
        </p:nvSpPr>
        <p:spPr>
          <a:xfrm>
            <a:off x="1831975" y="7938"/>
            <a:ext cx="304800" cy="304800"/>
          </a:xfrm>
          <a:prstGeom prst="rect">
            <a:avLst/>
          </a:prstGeom>
          <a:noFill/>
          <a:ln>
            <a:noFill/>
          </a:ln>
        </p:spPr>
        <p:txBody>
          <a:bodyPr spcFirstLastPara="1" wrap="square" lIns="91425" tIns="45700" rIns="91425" bIns="45700" anchor="t" anchorCtr="0">
            <a:noAutofit/>
          </a:bodyPr>
          <a:lstStyle/>
          <a:p>
            <a:pPr>
              <a:buClr>
                <a:schemeClr val="dk1"/>
              </a:buClr>
              <a:buSzPts val="1800"/>
            </a:pPr>
            <a:endParaRPr>
              <a:solidFill>
                <a:srgbClr val="000000"/>
              </a:solidFill>
              <a:latin typeface="Arial"/>
              <a:ea typeface="Arial"/>
              <a:cs typeface="Arial"/>
              <a:sym typeface="Arial"/>
            </a:endParaRPr>
          </a:p>
        </p:txBody>
      </p:sp>
      <p:sp>
        <p:nvSpPr>
          <p:cNvPr id="846" name="Google Shape;846;p103"/>
          <p:cNvSpPr/>
          <p:nvPr/>
        </p:nvSpPr>
        <p:spPr>
          <a:xfrm>
            <a:off x="1984375" y="1149351"/>
            <a:ext cx="8432800" cy="1939925"/>
          </a:xfrm>
          <a:prstGeom prst="rect">
            <a:avLst/>
          </a:prstGeom>
          <a:noFill/>
          <a:ln>
            <a:noFill/>
          </a:ln>
        </p:spPr>
        <p:txBody>
          <a:bodyPr spcFirstLastPara="1" wrap="square" lIns="91425" tIns="45700" rIns="91425" bIns="45700" anchor="t" anchorCtr="0">
            <a:noAutofit/>
          </a:bodyPr>
          <a:lstStyle/>
          <a:p>
            <a:pPr algn="just">
              <a:buClr>
                <a:srgbClr val="FF0000"/>
              </a:buClr>
              <a:buSzPts val="2400"/>
            </a:pPr>
            <a:r>
              <a:rPr lang="en-US" sz="2400" b="1" i="1">
                <a:solidFill>
                  <a:srgbClr val="FF0000"/>
                </a:solidFill>
                <a:latin typeface="Times New Roman"/>
                <a:ea typeface="Times New Roman"/>
                <a:cs typeface="Times New Roman"/>
                <a:sym typeface="Times New Roman"/>
              </a:rPr>
              <a:t>Bà ngoại của Mai có một mảnh vườn nhở trước nhà. Bà đã gieo hạt rau cải ở vườn. Sau một tuần, cây cải đã lớn và chen chúc nhau. Mai thấy bà nhổ bớt những cây cải mọc gần nhau, Mai không hiểu được tại sao bà lại làm thế. Em hãy giải thích cho bạn Mai hiểu ý nghĩa việc làm của bà.</a:t>
            </a:r>
            <a:endParaRPr/>
          </a:p>
        </p:txBody>
      </p:sp>
      <p:pic>
        <p:nvPicPr>
          <p:cNvPr id="847" name="Google Shape;847;p103" descr="Cách tỉa thưa cây con tạo khoảng cách trồng rau phù hợp"/>
          <p:cNvPicPr preferRelativeResize="0"/>
          <p:nvPr/>
        </p:nvPicPr>
        <p:blipFill rotWithShape="1">
          <a:blip r:embed="rId3">
            <a:alphaModFix/>
          </a:blip>
          <a:srcRect/>
          <a:stretch/>
        </p:blipFill>
        <p:spPr>
          <a:xfrm>
            <a:off x="5219700" y="3089275"/>
            <a:ext cx="5422900" cy="3614738"/>
          </a:xfrm>
          <a:prstGeom prst="rect">
            <a:avLst/>
          </a:prstGeom>
          <a:noFill/>
          <a:ln>
            <a:noFill/>
          </a:ln>
        </p:spPr>
      </p:pic>
      <p:sp>
        <p:nvSpPr>
          <p:cNvPr id="848" name="Google Shape;848;p103"/>
          <p:cNvSpPr/>
          <p:nvPr/>
        </p:nvSpPr>
        <p:spPr>
          <a:xfrm>
            <a:off x="4421188" y="552450"/>
            <a:ext cx="3600450" cy="584200"/>
          </a:xfrm>
          <a:prstGeom prst="rect">
            <a:avLst/>
          </a:prstGeom>
          <a:solidFill>
            <a:srgbClr val="FFFF00"/>
          </a:solidFill>
          <a:ln w="9525" cap="flat" cmpd="sng">
            <a:solidFill>
              <a:srgbClr val="0000FF"/>
            </a:solidFill>
            <a:prstDash val="solid"/>
            <a:miter lim="800000"/>
            <a:headEnd type="none" w="sm" len="sm"/>
            <a:tailEnd type="none" w="sm" len="sm"/>
          </a:ln>
        </p:spPr>
        <p:txBody>
          <a:bodyPr spcFirstLastPara="1" wrap="square" lIns="91425" tIns="45700" rIns="91425" bIns="45700" anchor="t" anchorCtr="0">
            <a:noAutofit/>
          </a:bodyPr>
          <a:lstStyle/>
          <a:p>
            <a:pPr algn="ctr">
              <a:buClr>
                <a:srgbClr val="FF0000"/>
              </a:buClr>
              <a:buSzPts val="3200"/>
            </a:pPr>
            <a:r>
              <a:rPr lang="en-US" sz="3200" b="1">
                <a:solidFill>
                  <a:srgbClr val="FF0000"/>
                </a:solidFill>
                <a:latin typeface="Times New Roman"/>
                <a:ea typeface="Times New Roman"/>
                <a:cs typeface="Times New Roman"/>
                <a:sym typeface="Times New Roman"/>
              </a:rPr>
              <a:t>VẬN DỤNG</a:t>
            </a:r>
            <a:endParaRPr/>
          </a:p>
        </p:txBody>
      </p:sp>
      <p:sp>
        <p:nvSpPr>
          <p:cNvPr id="849" name="Google Shape;849;p103"/>
          <p:cNvSpPr/>
          <p:nvPr/>
        </p:nvSpPr>
        <p:spPr>
          <a:xfrm>
            <a:off x="1984376" y="3187700"/>
            <a:ext cx="3008313" cy="3416300"/>
          </a:xfrm>
          <a:prstGeom prst="rect">
            <a:avLst/>
          </a:prstGeom>
          <a:noFill/>
          <a:ln>
            <a:noFill/>
          </a:ln>
        </p:spPr>
        <p:txBody>
          <a:bodyPr spcFirstLastPara="1" wrap="square" lIns="91425" tIns="45700" rIns="91425" bIns="45700" anchor="t" anchorCtr="0">
            <a:noAutofit/>
          </a:bodyPr>
          <a:lstStyle/>
          <a:p>
            <a:pPr indent="330200" algn="just">
              <a:buClr>
                <a:srgbClr val="0000FF"/>
              </a:buClr>
              <a:buSzPts val="2400"/>
            </a:pPr>
            <a:r>
              <a:rPr lang="en-US" sz="2400" b="1">
                <a:solidFill>
                  <a:srgbClr val="0000FF"/>
                </a:solidFill>
                <a:latin typeface="Times New Roman"/>
                <a:ea typeface="Times New Roman"/>
                <a:cs typeface="Times New Roman"/>
                <a:sym typeface="Times New Roman"/>
              </a:rPr>
              <a:t>Trồng cây với mật độ phù hợp sẽ tạo điểu kiện cho cây được cung </a:t>
            </a:r>
            <a:r>
              <a:rPr lang="en-US" sz="2400" b="1" smtClean="0">
                <a:solidFill>
                  <a:srgbClr val="0000FF"/>
                </a:solidFill>
                <a:latin typeface="Times New Roman"/>
                <a:ea typeface="Times New Roman"/>
                <a:cs typeface="Times New Roman"/>
                <a:sym typeface="Times New Roman"/>
              </a:rPr>
              <a:t>cấp </a:t>
            </a:r>
            <a:r>
              <a:rPr lang="en-US" sz="2400" b="1">
                <a:solidFill>
                  <a:srgbClr val="0000FF"/>
                </a:solidFill>
                <a:latin typeface="Times New Roman"/>
                <a:ea typeface="Times New Roman"/>
                <a:cs typeface="Times New Roman"/>
                <a:sym typeface="Times New Roman"/>
              </a:rPr>
              <a:t>đủ ánh sáng, không khí, nước,... giúp cây thực hiện tốt quá trình quang hợp, tổng hợp chất hữu cơ.</a:t>
            </a:r>
            <a:endParaRPr/>
          </a:p>
        </p:txBody>
      </p:sp>
    </p:spTree>
    <p:extLst>
      <p:ext uri="{BB962C8B-B14F-4D97-AF65-F5344CB8AC3E}">
        <p14:creationId xmlns:p14="http://schemas.microsoft.com/office/powerpoint/2010/main" val="20673408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grpSp>
        <p:nvGrpSpPr>
          <p:cNvPr id="854" name="Google Shape;854;p104"/>
          <p:cNvGrpSpPr/>
          <p:nvPr/>
        </p:nvGrpSpPr>
        <p:grpSpPr>
          <a:xfrm>
            <a:off x="2141538" y="1254126"/>
            <a:ext cx="7848600" cy="4062413"/>
            <a:chOff x="617971" y="407082"/>
            <a:chExt cx="7847631" cy="4062787"/>
          </a:xfrm>
        </p:grpSpPr>
        <p:sp>
          <p:nvSpPr>
            <p:cNvPr id="855" name="Google Shape;855;p104"/>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56" name="Google Shape;856;p104"/>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57" name="Google Shape;857;p104"/>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58" name="Google Shape;858;p104"/>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59" name="Google Shape;859;p104"/>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60" name="Google Shape;860;p104"/>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61" name="Google Shape;861;p104"/>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62" name="Google Shape;862;p104"/>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63" name="Google Shape;863;p104"/>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64" name="Google Shape;864;p104"/>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65" name="Google Shape;865;p104"/>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66" name="Google Shape;866;p104"/>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grpSp>
      <p:sp>
        <p:nvSpPr>
          <p:cNvPr id="867" name="Google Shape;867;p104"/>
          <p:cNvSpPr/>
          <p:nvPr/>
        </p:nvSpPr>
        <p:spPr>
          <a:xfrm>
            <a:off x="1604964" y="1381126"/>
            <a:ext cx="3724275" cy="4524375"/>
          </a:xfrm>
          <a:prstGeom prst="rect">
            <a:avLst/>
          </a:prstGeom>
          <a:noFill/>
          <a:ln>
            <a:noFill/>
          </a:ln>
        </p:spPr>
        <p:txBody>
          <a:bodyPr spcFirstLastPara="1" wrap="square" lIns="91425" tIns="45700" rIns="91425" bIns="45700" anchor="t" anchorCtr="0">
            <a:noAutofit/>
          </a:bodyPr>
          <a:lstStyle/>
          <a:p>
            <a:pPr indent="179388" algn="just"/>
            <a:r>
              <a:rPr lang="en-US" sz="2400" b="1" i="1">
                <a:solidFill>
                  <a:srgbClr val="FF0000"/>
                </a:solidFill>
                <a:latin typeface="Times New Roman"/>
                <a:ea typeface="Times New Roman"/>
                <a:cs typeface="Times New Roman"/>
                <a:sym typeface="Times New Roman"/>
              </a:rPr>
              <a:t>Em hãy cho biết tại sao phải trồng cây gây rừng</a:t>
            </a:r>
            <a:r>
              <a:rPr lang="en-US"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indent="179388" algn="just"/>
            <a:r>
              <a:rPr lang="en-US" sz="2400" b="1">
                <a:solidFill>
                  <a:srgbClr val="0000FF"/>
                </a:solidFill>
                <a:latin typeface="Times New Roman"/>
                <a:ea typeface="Times New Roman"/>
                <a:cs typeface="Times New Roman"/>
                <a:sym typeface="Times New Roman"/>
              </a:rPr>
              <a:t>Cây có vai trò giữ đất, giữ nước. Rừng nhiều cây xanh chức năng này sẽ tăng lên. Mất rừng làm tăng nguy cơ xảy ra sạt lở, xói mòn đất, lũ lụt, hạn hán,…Do đó, chúng ta phải tích cực bảo vệ rừng, trồng cây gây rừng hằng năm.</a:t>
            </a:r>
            <a:endParaRPr sz="2400" b="1">
              <a:solidFill>
                <a:srgbClr val="0000FF"/>
              </a:solidFill>
              <a:latin typeface="Times New Roman"/>
              <a:ea typeface="Times New Roman"/>
              <a:cs typeface="Times New Roman"/>
              <a:sym typeface="Times New Roman"/>
            </a:endParaRPr>
          </a:p>
        </p:txBody>
      </p:sp>
      <p:pic>
        <p:nvPicPr>
          <p:cNvPr id="868" name="Google Shape;868;p104" descr="Trồng rừng và giữ rừng | Tạp chí Tuyên giáo"/>
          <p:cNvPicPr preferRelativeResize="0"/>
          <p:nvPr/>
        </p:nvPicPr>
        <p:blipFill rotWithShape="1">
          <a:blip r:embed="rId3">
            <a:alphaModFix/>
          </a:blip>
          <a:srcRect/>
          <a:stretch/>
        </p:blipFill>
        <p:spPr>
          <a:xfrm>
            <a:off x="5635626" y="1465264"/>
            <a:ext cx="5083175" cy="4987925"/>
          </a:xfrm>
          <a:prstGeom prst="rect">
            <a:avLst/>
          </a:prstGeom>
          <a:noFill/>
          <a:ln>
            <a:noFill/>
          </a:ln>
        </p:spPr>
      </p:pic>
    </p:spTree>
    <p:extLst>
      <p:ext uri="{BB962C8B-B14F-4D97-AF65-F5344CB8AC3E}">
        <p14:creationId xmlns:p14="http://schemas.microsoft.com/office/powerpoint/2010/main" val="2859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873" name="Google Shape;873;p105"/>
          <p:cNvGrpSpPr/>
          <p:nvPr/>
        </p:nvGrpSpPr>
        <p:grpSpPr>
          <a:xfrm>
            <a:off x="2141538" y="1254126"/>
            <a:ext cx="7848600" cy="4062413"/>
            <a:chOff x="617971" y="407082"/>
            <a:chExt cx="7847631" cy="4062787"/>
          </a:xfrm>
        </p:grpSpPr>
        <p:sp>
          <p:nvSpPr>
            <p:cNvPr id="874" name="Google Shape;874;p105"/>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75" name="Google Shape;875;p105"/>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76" name="Google Shape;876;p105"/>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77" name="Google Shape;877;p105"/>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78" name="Google Shape;878;p105"/>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79" name="Google Shape;879;p105"/>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80" name="Google Shape;880;p105"/>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81" name="Google Shape;881;p105"/>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82" name="Google Shape;882;p105"/>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83" name="Google Shape;883;p105"/>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84" name="Google Shape;884;p105"/>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885" name="Google Shape;885;p105"/>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grpSp>
      <p:sp>
        <p:nvSpPr>
          <p:cNvPr id="886" name="Google Shape;886;p105"/>
          <p:cNvSpPr/>
          <p:nvPr/>
        </p:nvSpPr>
        <p:spPr>
          <a:xfrm>
            <a:off x="1712914" y="938213"/>
            <a:ext cx="4721225" cy="5848350"/>
          </a:xfrm>
          <a:prstGeom prst="rect">
            <a:avLst/>
          </a:prstGeom>
          <a:noFill/>
          <a:ln>
            <a:noFill/>
          </a:ln>
        </p:spPr>
        <p:txBody>
          <a:bodyPr spcFirstLastPara="1" wrap="square" lIns="91425" tIns="45700" rIns="91425" bIns="45700" anchor="t" anchorCtr="0">
            <a:noAutofit/>
          </a:bodyPr>
          <a:lstStyle/>
          <a:p>
            <a:pPr indent="179388" algn="just"/>
            <a:r>
              <a:rPr lang="en-US" sz="2200" b="1" i="1">
                <a:solidFill>
                  <a:srgbClr val="FF0000"/>
                </a:solidFill>
                <a:latin typeface="Times New Roman"/>
                <a:ea typeface="Times New Roman"/>
                <a:cs typeface="Times New Roman"/>
                <a:sym typeface="Times New Roman"/>
              </a:rPr>
              <a:t>Việc trồng nhiều cây xanh có lợi ích gì đối với vấn đề bảo vệ môi trường?</a:t>
            </a:r>
            <a:endParaRPr sz="2200" b="1" i="1">
              <a:solidFill>
                <a:srgbClr val="FF0000"/>
              </a:solidFill>
              <a:latin typeface="Times New Roman"/>
              <a:ea typeface="Times New Roman"/>
              <a:cs typeface="Times New Roman"/>
              <a:sym typeface="Times New Roman"/>
            </a:endParaRPr>
          </a:p>
          <a:p>
            <a:pPr indent="179388" algn="just"/>
            <a:r>
              <a:rPr lang="en-US" sz="2200">
                <a:solidFill>
                  <a:srgbClr val="0000FF"/>
                </a:solidFill>
                <a:latin typeface="Times New Roman"/>
                <a:ea typeface="Times New Roman"/>
                <a:cs typeface="Times New Roman"/>
                <a:sym typeface="Times New Roman"/>
              </a:rPr>
              <a:t>- Trồng nhiều cây xanh giúp cung cấp một lượng lớn oxy cho chúng ta thở.</a:t>
            </a:r>
            <a:endParaRPr sz="2200">
              <a:solidFill>
                <a:srgbClr val="0000FF"/>
              </a:solidFill>
              <a:latin typeface="Times New Roman"/>
              <a:ea typeface="Times New Roman"/>
              <a:cs typeface="Times New Roman"/>
              <a:sym typeface="Times New Roman"/>
            </a:endParaRPr>
          </a:p>
          <a:p>
            <a:pPr indent="179388" algn="just"/>
            <a:r>
              <a:rPr lang="en-US" sz="2200">
                <a:solidFill>
                  <a:srgbClr val="0000FF"/>
                </a:solidFill>
                <a:latin typeface="Times New Roman"/>
                <a:ea typeface="Times New Roman"/>
                <a:cs typeface="Times New Roman"/>
                <a:sym typeface="Times New Roman"/>
              </a:rPr>
              <a:t>- Cây xanh có thể làm chậm sự bốc hơi nước, tăng độ ẩm không khí. Rễ cây có khả năng giữ đất, giữ nước tốt. Vì thế thi đến mùa mưa bão, cây có thể giúp giữ nước và cản trở dòng nước chảy trên bề mặt, hạn chế tốc độ của gió thổi, từ đó hạn chế tình trạng bão, lũ lụt, xói mòn đất do nước chảy mạnh.</a:t>
            </a:r>
            <a:endParaRPr sz="2200">
              <a:solidFill>
                <a:srgbClr val="0000FF"/>
              </a:solidFill>
              <a:latin typeface="Times New Roman"/>
              <a:ea typeface="Times New Roman"/>
              <a:cs typeface="Times New Roman"/>
              <a:sym typeface="Times New Roman"/>
            </a:endParaRPr>
          </a:p>
          <a:p>
            <a:pPr indent="179388" algn="just"/>
            <a:r>
              <a:rPr lang="en-US" sz="2200">
                <a:solidFill>
                  <a:srgbClr val="0000FF"/>
                </a:solidFill>
                <a:latin typeface="Times New Roman"/>
                <a:ea typeface="Times New Roman"/>
                <a:cs typeface="Times New Roman"/>
                <a:sym typeface="Times New Roman"/>
              </a:rPr>
              <a:t>- Trồng nhiều cây xanh ở các khu dân cư giúp cho không khí trong lành hơn, làm bóng mát ngăn chặn ánh nắng mặt trời, hạn chế tác hại của các bức xạ mặt trời lên con người.</a:t>
            </a:r>
            <a:endParaRPr sz="2200">
              <a:solidFill>
                <a:srgbClr val="0000FF"/>
              </a:solidFill>
              <a:latin typeface="Times New Roman"/>
              <a:ea typeface="Times New Roman"/>
              <a:cs typeface="Times New Roman"/>
              <a:sym typeface="Times New Roman"/>
            </a:endParaRPr>
          </a:p>
        </p:txBody>
      </p:sp>
      <p:pic>
        <p:nvPicPr>
          <p:cNvPr id="887" name="Google Shape;887;p105" descr="Trồng rừng và giữ rừng | Tạp chí Tuyên giáo"/>
          <p:cNvPicPr preferRelativeResize="0"/>
          <p:nvPr/>
        </p:nvPicPr>
        <p:blipFill rotWithShape="1">
          <a:blip r:embed="rId3">
            <a:alphaModFix/>
          </a:blip>
          <a:srcRect/>
          <a:stretch/>
        </p:blipFill>
        <p:spPr>
          <a:xfrm>
            <a:off x="6630988" y="1465263"/>
            <a:ext cx="4087812" cy="4011612"/>
          </a:xfrm>
          <a:prstGeom prst="rect">
            <a:avLst/>
          </a:prstGeom>
          <a:noFill/>
          <a:ln>
            <a:noFill/>
          </a:ln>
        </p:spPr>
      </p:pic>
    </p:spTree>
    <p:extLst>
      <p:ext uri="{BB962C8B-B14F-4D97-AF65-F5344CB8AC3E}">
        <p14:creationId xmlns:p14="http://schemas.microsoft.com/office/powerpoint/2010/main" val="310665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3616" y="2106575"/>
            <a:ext cx="7507757" cy="892552"/>
          </a:xfrm>
          <a:prstGeom prst="rect">
            <a:avLst/>
          </a:prstGeom>
          <a:noFill/>
        </p:spPr>
        <p:txBody>
          <a:bodyPr wrap="square" rtlCol="0">
            <a:spAutoFit/>
          </a:bodyPr>
          <a:lstStyle/>
          <a:p>
            <a:r>
              <a:rPr lang="en-US" sz="2600" b="1" dirty="0" err="1">
                <a:latin typeface="Times New Roman" panose="02020603050405020304" pitchFamily="18" charset="0"/>
                <a:cs typeface="Times New Roman" panose="02020603050405020304" pitchFamily="18" charset="0"/>
              </a:rPr>
              <a:t>Cấu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hấp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nhiều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ánh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sáng</a:t>
            </a:r>
            <a:r>
              <a:rPr lang="en-US" sz="26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1833615" y="3052986"/>
            <a:ext cx="6111405" cy="492443"/>
          </a:xfrm>
          <a:prstGeom prst="rect">
            <a:avLst/>
          </a:prstGeom>
        </p:spPr>
        <p:txBody>
          <a:bodyPr wrap="square">
            <a:spAutoFit/>
          </a:bodyPr>
          <a:lstStyle/>
          <a:p>
            <a:r>
              <a:rPr lang="vi-VN" sz="2600" b="1" dirty="0">
                <a:latin typeface="Times New Roman" panose="02020603050405020304" pitchFamily="18" charset="0"/>
                <a:cs typeface="Times New Roman" panose="02020603050405020304" pitchFamily="18" charset="0"/>
              </a:rPr>
              <a:t>A.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cuống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lá</a:t>
            </a:r>
            <a:endParaRPr lang="vi-VN" sz="2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833614" y="3616900"/>
            <a:ext cx="6111405" cy="492443"/>
          </a:xfrm>
          <a:prstGeom prst="rect">
            <a:avLst/>
          </a:prstGeom>
        </p:spPr>
        <p:txBody>
          <a:bodyPr wrap="square">
            <a:spAutoFit/>
          </a:bodyPr>
          <a:lstStyle/>
          <a:p>
            <a:r>
              <a:rPr lang="vi-VN" sz="2600" b="1" dirty="0">
                <a:latin typeface="Times New Roman" panose="02020603050405020304" pitchFamily="18" charset="0"/>
                <a:cs typeface="Times New Roman" panose="02020603050405020304" pitchFamily="18" charset="0"/>
              </a:rPr>
              <a:t>B. </a:t>
            </a:r>
            <a:r>
              <a:rPr lang="en-US" sz="2600" b="1" dirty="0" err="1">
                <a:latin typeface="Times New Roman" panose="02020603050405020304" pitchFamily="18" charset="0"/>
                <a:cs typeface="Times New Roman" panose="02020603050405020304" pitchFamily="18" charset="0"/>
              </a:rPr>
              <a:t>Phiến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mỏng</a:t>
            </a:r>
            <a:endParaRPr lang="vi-VN" sz="2600" b="1" dirty="0">
              <a:latin typeface="Times New Roman" panose="02020603050405020304" pitchFamily="18" charset="0"/>
              <a:cs typeface="Times New Roman" panose="02020603050405020304" pitchFamily="18" charset="0"/>
            </a:endParaRPr>
          </a:p>
        </p:txBody>
      </p:sp>
      <p:sp>
        <p:nvSpPr>
          <p:cNvPr id="7" name="Rectangle 6"/>
          <p:cNvSpPr/>
          <p:nvPr/>
        </p:nvSpPr>
        <p:spPr>
          <a:xfrm>
            <a:off x="1833614" y="4163202"/>
            <a:ext cx="7014864" cy="492443"/>
          </a:xfrm>
          <a:prstGeom prst="rect">
            <a:avLst/>
          </a:prstGeom>
        </p:spPr>
        <p:txBody>
          <a:bodyPr wrap="square">
            <a:spAutoFit/>
          </a:bodyPr>
          <a:lstStyle/>
          <a:p>
            <a:pPr lvl="0"/>
            <a:r>
              <a:rPr lang="vi-VN" sz="2600" b="1" dirty="0">
                <a:latin typeface="Times New Roman" panose="02020603050405020304" pitchFamily="18" charset="0"/>
                <a:cs typeface="Times New Roman" panose="02020603050405020304" pitchFamily="18" charset="0"/>
              </a:rPr>
              <a:t>C.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khổng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tập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trung</a:t>
            </a:r>
            <a:r>
              <a:rPr lang="en-US" sz="2600" b="1" dirty="0">
                <a:latin typeface="Times New Roman" panose="02020603050405020304" pitchFamily="18" charset="0"/>
                <a:cs typeface="Times New Roman" panose="02020603050405020304" pitchFamily="18" charset="0"/>
              </a:rPr>
              <a:t> ở </a:t>
            </a:r>
            <a:r>
              <a:rPr lang="en-US" sz="2600" b="1" dirty="0" err="1">
                <a:latin typeface="Times New Roman" panose="02020603050405020304" pitchFamily="18" charset="0"/>
                <a:cs typeface="Times New Roman" panose="02020603050405020304" pitchFamily="18" charset="0"/>
              </a:rPr>
              <a:t>mặt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dưới</a:t>
            </a:r>
            <a:endParaRPr lang="en-US" sz="2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1833616" y="4730369"/>
            <a:ext cx="7128792" cy="492443"/>
          </a:xfrm>
          <a:prstGeom prst="rect">
            <a:avLst/>
          </a:prstGeom>
        </p:spPr>
        <p:txBody>
          <a:bodyPr wrap="square">
            <a:spAutoFit/>
          </a:bodyPr>
          <a:lstStyle/>
          <a:p>
            <a:pPr lvl="0"/>
            <a:r>
              <a:rPr lang="vi-VN" sz="2600" b="1" dirty="0">
                <a:latin typeface="Times New Roman" panose="02020603050405020304" pitchFamily="18" charset="0"/>
                <a:cs typeface="Times New Roman" panose="02020603050405020304" pitchFamily="18" charset="0"/>
              </a:rPr>
              <a:t>D.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diện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mặt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lớn</a:t>
            </a:r>
            <a:endParaRPr lang="en-US" sz="2600" b="1" dirty="0">
              <a:latin typeface="Times New Roman" panose="02020603050405020304" pitchFamily="18" charset="0"/>
              <a:cs typeface="Times New Roman" panose="02020603050405020304" pitchFamily="18" charset="0"/>
            </a:endParaRPr>
          </a:p>
        </p:txBody>
      </p:sp>
      <p:sp>
        <p:nvSpPr>
          <p:cNvPr id="3" name="Oval 2"/>
          <p:cNvSpPr/>
          <p:nvPr/>
        </p:nvSpPr>
        <p:spPr>
          <a:xfrm>
            <a:off x="1854387" y="4758567"/>
            <a:ext cx="441323"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2706624" y="695268"/>
            <a:ext cx="480364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accent5">
                    <a:lumMod val="75000"/>
                  </a:schemeClr>
                </a:solidFill>
                <a:latin typeface="Times New Roman" panose="02020603050405020304" pitchFamily="18" charset="0"/>
                <a:cs typeface="Times New Roman" panose="02020603050405020304" pitchFamily="18" charset="0"/>
              </a:rPr>
              <a:t>VẬN DỤNG – CỦNG CỐ</a:t>
            </a:r>
            <a:endParaRPr lang="en-US" sz="30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788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grpSp>
        <p:nvGrpSpPr>
          <p:cNvPr id="911" name="Google Shape;911;p107"/>
          <p:cNvGrpSpPr/>
          <p:nvPr/>
        </p:nvGrpSpPr>
        <p:grpSpPr>
          <a:xfrm>
            <a:off x="2141538" y="1254126"/>
            <a:ext cx="7848600" cy="4062413"/>
            <a:chOff x="617971" y="407082"/>
            <a:chExt cx="7847631" cy="4062787"/>
          </a:xfrm>
        </p:grpSpPr>
        <p:sp>
          <p:nvSpPr>
            <p:cNvPr id="912" name="Google Shape;912;p10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13" name="Google Shape;913;p10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14" name="Google Shape;914;p10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15" name="Google Shape;915;p10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16" name="Google Shape;916;p10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17" name="Google Shape;917;p10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18" name="Google Shape;918;p10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19" name="Google Shape;919;p10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20" name="Google Shape;920;p10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21" name="Google Shape;921;p10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22" name="Google Shape;922;p10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sp>
          <p:nvSpPr>
            <p:cNvPr id="923" name="Google Shape;923;p10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000000"/>
                </a:solidFill>
                <a:latin typeface="Times New Roman"/>
                <a:ea typeface="Times New Roman"/>
                <a:cs typeface="Times New Roman"/>
                <a:sym typeface="Times New Roman"/>
              </a:endParaRPr>
            </a:p>
          </p:txBody>
        </p:sp>
      </p:grpSp>
      <p:sp>
        <p:nvSpPr>
          <p:cNvPr id="924" name="Google Shape;924;p107"/>
          <p:cNvSpPr/>
          <p:nvPr/>
        </p:nvSpPr>
        <p:spPr>
          <a:xfrm>
            <a:off x="2286000" y="331789"/>
            <a:ext cx="8051800" cy="1863725"/>
          </a:xfrm>
          <a:prstGeom prst="rect">
            <a:avLst/>
          </a:prstGeom>
          <a:noFill/>
          <a:ln>
            <a:noFill/>
          </a:ln>
        </p:spPr>
        <p:txBody>
          <a:bodyPr spcFirstLastPara="1" wrap="square" lIns="91425" tIns="45700" rIns="91425" bIns="45700" anchor="t" anchorCtr="0">
            <a:noAutofit/>
          </a:bodyPr>
          <a:lstStyle/>
          <a:p>
            <a:pPr indent="179388" algn="just">
              <a:lnSpc>
                <a:spcPct val="120000"/>
              </a:lnSpc>
            </a:pPr>
            <a:r>
              <a:rPr lang="en-US" sz="2400" b="1" i="1">
                <a:solidFill>
                  <a:srgbClr val="FF0000"/>
                </a:solidFill>
                <a:latin typeface="Times New Roman"/>
                <a:ea typeface="Times New Roman"/>
                <a:cs typeface="Times New Roman"/>
                <a:sym typeface="Times New Roman"/>
              </a:rPr>
              <a:t>Tại sao nói “Rừng là lá phổi xanh” của Trái Đất?</a:t>
            </a:r>
            <a:endParaRPr sz="2400" b="1" i="1">
              <a:solidFill>
                <a:srgbClr val="FF0000"/>
              </a:solidFill>
              <a:latin typeface="Times New Roman"/>
              <a:ea typeface="Times New Roman"/>
              <a:cs typeface="Times New Roman"/>
              <a:sym typeface="Times New Roman"/>
            </a:endParaRPr>
          </a:p>
          <a:p>
            <a:pPr indent="179388" algn="just">
              <a:lnSpc>
                <a:spcPct val="120000"/>
              </a:lnSpc>
            </a:pPr>
            <a:r>
              <a:rPr lang="en-US" sz="2400" b="1">
                <a:solidFill>
                  <a:srgbClr val="0000FF"/>
                </a:solidFill>
                <a:latin typeface="Times New Roman"/>
                <a:ea typeface="Times New Roman"/>
                <a:cs typeface="Times New Roman"/>
                <a:sym typeface="Times New Roman"/>
              </a:rPr>
              <a:t>Rừng là nơi sống của một số lượng lớn các loài thực vật, là nơi điều hòa khí hậu, điều hòa không khí, trao đổi khí cho mọi hoạt động sống và sản xuất của con người.</a:t>
            </a:r>
            <a:endParaRPr sz="2400" b="1">
              <a:solidFill>
                <a:srgbClr val="0000FF"/>
              </a:solidFill>
              <a:latin typeface="Times New Roman"/>
              <a:ea typeface="Times New Roman"/>
              <a:cs typeface="Times New Roman"/>
              <a:sym typeface="Times New Roman"/>
            </a:endParaRPr>
          </a:p>
        </p:txBody>
      </p:sp>
      <p:pic>
        <p:nvPicPr>
          <p:cNvPr id="925" name="Google Shape;925;p107" descr="Tại sao người ta lại nói rừng cây như một lá phổi xanh của con người -  KHBVPTR"/>
          <p:cNvPicPr preferRelativeResize="0"/>
          <p:nvPr/>
        </p:nvPicPr>
        <p:blipFill rotWithShape="1">
          <a:blip r:embed="rId3">
            <a:alphaModFix/>
          </a:blip>
          <a:srcRect/>
          <a:stretch/>
        </p:blipFill>
        <p:spPr>
          <a:xfrm>
            <a:off x="1525589" y="3055938"/>
            <a:ext cx="4498975" cy="3752850"/>
          </a:xfrm>
          <a:prstGeom prst="rect">
            <a:avLst/>
          </a:prstGeom>
          <a:noFill/>
          <a:ln>
            <a:noFill/>
          </a:ln>
        </p:spPr>
      </p:pic>
      <p:sp>
        <p:nvSpPr>
          <p:cNvPr id="926" name="Google Shape;926;p107" descr="Có một cây là có rừng - Góc nhìn &amp;amp; chia sẻ"/>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pic>
        <p:nvPicPr>
          <p:cNvPr id="927" name="Google Shape;927;p107" descr="Hãy chứng minh rằng bảo vệ rừng là bảo vệ cuộc sống của chúng ta"/>
          <p:cNvPicPr preferRelativeResize="0"/>
          <p:nvPr/>
        </p:nvPicPr>
        <p:blipFill rotWithShape="1">
          <a:blip r:embed="rId4">
            <a:alphaModFix/>
          </a:blip>
          <a:srcRect/>
          <a:stretch/>
        </p:blipFill>
        <p:spPr>
          <a:xfrm>
            <a:off x="6048376" y="3040063"/>
            <a:ext cx="4645025" cy="3784600"/>
          </a:xfrm>
          <a:prstGeom prst="rect">
            <a:avLst/>
          </a:prstGeom>
          <a:noFill/>
          <a:ln>
            <a:noFill/>
          </a:ln>
        </p:spPr>
      </p:pic>
    </p:spTree>
    <p:extLst>
      <p:ext uri="{BB962C8B-B14F-4D97-AF65-F5344CB8AC3E}">
        <p14:creationId xmlns:p14="http://schemas.microsoft.com/office/powerpoint/2010/main" val="297860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0209" y="747936"/>
            <a:ext cx="7560840" cy="5040560"/>
          </a:xfrm>
          <a:ln>
            <a:noFill/>
          </a:ln>
        </p:spPr>
        <p:style>
          <a:lnRef idx="2">
            <a:schemeClr val="accent2"/>
          </a:lnRef>
          <a:fillRef idx="1">
            <a:schemeClr val="lt1"/>
          </a:fillRef>
          <a:effectRef idx="0">
            <a:schemeClr val="accent2"/>
          </a:effectRef>
          <a:fontRef idx="minor">
            <a:schemeClr val="dk1"/>
          </a:fontRef>
        </p:style>
        <p:txBody>
          <a:bodyPr/>
          <a:lstStyle/>
          <a:p>
            <a:pPr algn="ctr"/>
            <a:r>
              <a:rPr lang="en-US" sz="65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VỀ NHÀ HỌC BÀI CŨ NHÉ!!!</a:t>
            </a:r>
            <a:r>
              <a:rPr lang="en-US" sz="6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r>
            <a:br>
              <a:rPr lang="en-US" sz="65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br>
            <a:r>
              <a:rPr lang="en-US" sz="65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CHÀO VÀ YÊU CÁC CON</a:t>
            </a:r>
            <a:endParaRPr lang="en-US" sz="65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0570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850" y="417238"/>
            <a:ext cx="8112421" cy="582506"/>
          </a:xfrm>
        </p:spPr>
        <p:txBody>
          <a:bodyPr/>
          <a:lstStyle/>
          <a:p>
            <a:pPr algn="l"/>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I.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Khái</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quát</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về</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quang</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hợp</a:t>
            </a:r>
            <a:endParaRPr lang="en-US" sz="45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92479" y="1112560"/>
            <a:ext cx="5250643" cy="630895"/>
          </a:xfrm>
        </p:spPr>
        <p:txBody>
          <a:bodyPr>
            <a:normAutofit/>
          </a:bodyPr>
          <a:lstStyle/>
          <a:p>
            <a:pPr algn="ctr"/>
            <a:r>
              <a:rPr lang="en-US" sz="3500" b="1" dirty="0" smtClean="0">
                <a:solidFill>
                  <a:srgbClr val="0070C0"/>
                </a:solidFill>
                <a:latin typeface="Times New Roman" panose="02020603050405020304" pitchFamily="18" charset="0"/>
                <a:cs typeface="Times New Roman" panose="02020603050405020304" pitchFamily="18" charset="0"/>
              </a:rPr>
              <a:t>1. </a:t>
            </a:r>
            <a:r>
              <a:rPr lang="en-US" sz="3500" b="1" dirty="0" err="1" smtClean="0">
                <a:solidFill>
                  <a:srgbClr val="0070C0"/>
                </a:solidFill>
                <a:latin typeface="Times New Roman" panose="02020603050405020304" pitchFamily="18" charset="0"/>
                <a:cs typeface="Times New Roman" panose="02020603050405020304" pitchFamily="18" charset="0"/>
              </a:rPr>
              <a:t>Khái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niệm</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hợp</a:t>
            </a:r>
            <a:endParaRPr lang="en-US" sz="35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168" y="1743455"/>
            <a:ext cx="6589112" cy="501091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06352778"/>
              </p:ext>
            </p:extLst>
          </p:nvPr>
        </p:nvGraphicFramePr>
        <p:xfrm>
          <a:off x="524255" y="2765890"/>
          <a:ext cx="4120899" cy="2861797"/>
        </p:xfrm>
        <a:graphic>
          <a:graphicData uri="http://schemas.openxmlformats.org/drawingml/2006/table">
            <a:tbl>
              <a:tblPr firstRow="1" bandRow="1">
                <a:tableStyleId>{21E4AEA4-8DFA-4A89-87EB-49C32662AFE0}</a:tableStyleId>
              </a:tblPr>
              <a:tblGrid>
                <a:gridCol w="1373633">
                  <a:extLst>
                    <a:ext uri="{9D8B030D-6E8A-4147-A177-3AD203B41FA5}">
                      <a16:colId xmlns:a16="http://schemas.microsoft.com/office/drawing/2014/main" val="3027888696"/>
                    </a:ext>
                  </a:extLst>
                </a:gridCol>
                <a:gridCol w="1373633">
                  <a:extLst>
                    <a:ext uri="{9D8B030D-6E8A-4147-A177-3AD203B41FA5}">
                      <a16:colId xmlns:a16="http://schemas.microsoft.com/office/drawing/2014/main" val="1089622054"/>
                    </a:ext>
                  </a:extLst>
                </a:gridCol>
                <a:gridCol w="1373633">
                  <a:extLst>
                    <a:ext uri="{9D8B030D-6E8A-4147-A177-3AD203B41FA5}">
                      <a16:colId xmlns:a16="http://schemas.microsoft.com/office/drawing/2014/main" val="1648580785"/>
                    </a:ext>
                  </a:extLst>
                </a:gridCol>
              </a:tblGrid>
              <a:tr h="986473">
                <a:tc>
                  <a:txBody>
                    <a:bodyPr/>
                    <a:lstStyle/>
                    <a:p>
                      <a:pPr algn="ctr"/>
                      <a:r>
                        <a:rPr lang="en-US" sz="2000" dirty="0" err="1" smtClean="0">
                          <a:latin typeface="Times New Roman" panose="02020603050405020304" pitchFamily="18" charset="0"/>
                          <a:cs typeface="Times New Roman" panose="02020603050405020304" pitchFamily="18" charset="0"/>
                        </a:rPr>
                        <a:t>Nguyên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liệu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Lấy</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chất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vào</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smtClean="0">
                          <a:latin typeface="Times New Roman" panose="02020603050405020304" pitchFamily="18" charset="0"/>
                          <a:cs typeface="Times New Roman" panose="02020603050405020304" pitchFamily="18" charset="0"/>
                        </a:rPr>
                        <a:t>Sản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phẩm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Chất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tạo</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ra</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smtClean="0">
                          <a:latin typeface="Times New Roman" panose="02020603050405020304" pitchFamily="18" charset="0"/>
                          <a:cs typeface="Times New Roman" panose="02020603050405020304" pitchFamily="18" charset="0"/>
                        </a:rPr>
                        <a:t>Các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yếu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tố</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gia</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6354222"/>
                  </a:ext>
                </a:extLst>
              </a:tr>
              <a:tr h="1855957">
                <a:tc>
                  <a:txBody>
                    <a:bodyPr/>
                    <a:lstStyle/>
                    <a:p>
                      <a:pPr algn="ctr"/>
                      <a:endParaRPr lang="en-US" sz="2000" b="1" dirty="0" smtClean="0">
                        <a:latin typeface="Times New Roman" panose="02020603050405020304" pitchFamily="18" charset="0"/>
                        <a:cs typeface="Times New Roman" panose="02020603050405020304" pitchFamily="18" charset="0"/>
                      </a:endParaRPr>
                    </a:p>
                  </a:txBody>
                  <a:tcPr/>
                </a:tc>
                <a:tc>
                  <a:txBody>
                    <a:bodyPr/>
                    <a:lstStyle/>
                    <a:p>
                      <a:pPr algn="ctr"/>
                      <a:endParaRPr lang="en-US" sz="2000" b="1" dirty="0" smtClean="0">
                        <a:latin typeface="Times New Roman" panose="02020603050405020304" pitchFamily="18" charset="0"/>
                        <a:cs typeface="Times New Roman" panose="02020603050405020304" pitchFamily="18" charset="0"/>
                      </a:endParaRPr>
                    </a:p>
                  </a:txBody>
                  <a:tcPr/>
                </a:tc>
                <a:tc>
                  <a:txBody>
                    <a:bodyPr/>
                    <a:lstStyle/>
                    <a:p>
                      <a:pPr algn="ctr"/>
                      <a:endParaRPr lang="en-US" sz="2000" b="1"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7194415"/>
                  </a:ext>
                </a:extLst>
              </a:tr>
            </a:tbl>
          </a:graphicData>
        </a:graphic>
      </p:graphicFrame>
      <p:sp>
        <p:nvSpPr>
          <p:cNvPr id="8" name="TextBox 7"/>
          <p:cNvSpPr txBox="1"/>
          <p:nvPr/>
        </p:nvSpPr>
        <p:spPr>
          <a:xfrm>
            <a:off x="630210" y="4031063"/>
            <a:ext cx="1158834" cy="1292662"/>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Carbon </a:t>
            </a:r>
            <a:r>
              <a:rPr lang="en-US" sz="2000" b="1">
                <a:latin typeface="Times New Roman" panose="02020603050405020304" pitchFamily="18" charset="0"/>
                <a:cs typeface="Times New Roman" panose="02020603050405020304" pitchFamily="18" charset="0"/>
              </a:rPr>
              <a:t>dioxide, nước</a:t>
            </a:r>
          </a:p>
          <a:p>
            <a:endParaRPr lang="en-US"/>
          </a:p>
        </p:txBody>
      </p:sp>
      <p:sp>
        <p:nvSpPr>
          <p:cNvPr id="9" name="TextBox 8"/>
          <p:cNvSpPr txBox="1"/>
          <p:nvPr/>
        </p:nvSpPr>
        <p:spPr>
          <a:xfrm>
            <a:off x="1918600" y="4077229"/>
            <a:ext cx="1332207" cy="1200329"/>
          </a:xfrm>
          <a:prstGeom prst="rect">
            <a:avLst/>
          </a:prstGeom>
          <a:noFill/>
        </p:spPr>
        <p:txBody>
          <a:bodyPr wrap="square" rtlCol="0">
            <a:spAutoFit/>
          </a:bodyPr>
          <a:lstStyle/>
          <a:p>
            <a:r>
              <a:rPr lang="en-US" b="1" smtClean="0">
                <a:latin typeface="Times New Roman" panose="02020603050405020304" pitchFamily="18" charset="0"/>
                <a:cs typeface="Times New Roman" panose="02020603050405020304" pitchFamily="18" charset="0"/>
              </a:rPr>
              <a:t>Khí </a:t>
            </a:r>
            <a:r>
              <a:rPr lang="en-US" b="1">
                <a:latin typeface="Times New Roman" panose="02020603050405020304" pitchFamily="18" charset="0"/>
                <a:cs typeface="Times New Roman" panose="02020603050405020304" pitchFamily="18" charset="0"/>
              </a:rPr>
              <a:t>oxi, glucose (Tinh bột)</a:t>
            </a:r>
          </a:p>
          <a:p>
            <a:endParaRPr lang="en-US"/>
          </a:p>
        </p:txBody>
      </p:sp>
      <p:sp>
        <p:nvSpPr>
          <p:cNvPr id="10" name="TextBox 9"/>
          <p:cNvSpPr txBox="1"/>
          <p:nvPr/>
        </p:nvSpPr>
        <p:spPr>
          <a:xfrm>
            <a:off x="3312947" y="3873361"/>
            <a:ext cx="1332207" cy="1754326"/>
          </a:xfrm>
          <a:prstGeom prst="rect">
            <a:avLst/>
          </a:prstGeom>
          <a:noFill/>
        </p:spPr>
        <p:txBody>
          <a:bodyPr wrap="square" rtlCol="0">
            <a:spAutoFit/>
          </a:bodyPr>
          <a:lstStyle/>
          <a:p>
            <a:r>
              <a:rPr lang="en-US" b="1" smtClean="0">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Ánh sáng mặt trời, Chất diệp lục</a:t>
            </a:r>
          </a:p>
          <a:p>
            <a:endParaRPr lang="en-US" b="1">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42680176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style.rotation</p:attrName>
                                        </p:attrNameLst>
                                      </p:cBhvr>
                                      <p:tavLst>
                                        <p:tav tm="0">
                                          <p:val>
                                            <p:fltVal val="90"/>
                                          </p:val>
                                        </p:tav>
                                        <p:tav tm="100000">
                                          <p:val>
                                            <p:fltVal val="0"/>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850" y="417238"/>
            <a:ext cx="8112421" cy="582506"/>
          </a:xfrm>
        </p:spPr>
        <p:txBody>
          <a:bodyPr/>
          <a:lstStyle/>
          <a:p>
            <a:pPr algn="l"/>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I.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Khái</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quát</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về</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quang</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hợp</a:t>
            </a:r>
            <a:endParaRPr lang="en-US" sz="45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92479" y="1112560"/>
            <a:ext cx="5250643" cy="630895"/>
          </a:xfrm>
        </p:spPr>
        <p:txBody>
          <a:bodyPr>
            <a:normAutofit/>
          </a:bodyPr>
          <a:lstStyle/>
          <a:p>
            <a:pPr algn="ctr"/>
            <a:r>
              <a:rPr lang="en-US" sz="3500" b="1" dirty="0" smtClean="0">
                <a:solidFill>
                  <a:srgbClr val="0070C0"/>
                </a:solidFill>
                <a:latin typeface="Times New Roman" panose="02020603050405020304" pitchFamily="18" charset="0"/>
                <a:cs typeface="Times New Roman" panose="02020603050405020304" pitchFamily="18" charset="0"/>
              </a:rPr>
              <a:t>1. </a:t>
            </a:r>
            <a:r>
              <a:rPr lang="en-US" sz="3500" b="1" dirty="0" err="1" smtClean="0">
                <a:solidFill>
                  <a:srgbClr val="0070C0"/>
                </a:solidFill>
                <a:latin typeface="Times New Roman" panose="02020603050405020304" pitchFamily="18" charset="0"/>
                <a:cs typeface="Times New Roman" panose="02020603050405020304" pitchFamily="18" charset="0"/>
              </a:rPr>
              <a:t>Khái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niệm</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hợp</a:t>
            </a: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98984" y="2584704"/>
            <a:ext cx="10070616" cy="1820948"/>
          </a:xfrm>
          <a:prstGeom prst="rect">
            <a:avLst/>
          </a:prstGeom>
          <a:noFill/>
        </p:spPr>
        <p:txBody>
          <a:bodyPr wrap="square" rtlCol="0">
            <a:spAutoFit/>
          </a:bodyPr>
          <a:lstStyle/>
          <a:p>
            <a:pPr>
              <a:lnSpc>
                <a:spcPct val="150000"/>
              </a:lnSpc>
            </a:pPr>
            <a:r>
              <a:rPr lang="en-US" sz="2600" b="1" dirty="0" err="1" smtClean="0">
                <a:solidFill>
                  <a:srgbClr val="0000FF"/>
                </a:solidFill>
                <a:latin typeface="Times New Roman" panose="02020603050405020304" pitchFamily="18" charset="0"/>
                <a:cs typeface="Times New Roman" panose="02020603050405020304" pitchFamily="18" charset="0"/>
              </a:rPr>
              <a:t>Quang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hợp</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là</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quá</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trình</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lá</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cây</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sử</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dụng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nước</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và</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khí</a:t>
            </a:r>
            <a:r>
              <a:rPr lang="en-US" sz="2600" b="1" dirty="0" smtClean="0">
                <a:solidFill>
                  <a:srgbClr val="0000FF"/>
                </a:solidFill>
                <a:latin typeface="Times New Roman" panose="02020603050405020304" pitchFamily="18" charset="0"/>
                <a:cs typeface="Times New Roman" panose="02020603050405020304" pitchFamily="18" charset="0"/>
              </a:rPr>
              <a:t> Carbon dioxide </a:t>
            </a:r>
          </a:p>
          <a:p>
            <a:pPr>
              <a:lnSpc>
                <a:spcPct val="150000"/>
              </a:lnSpc>
            </a:pPr>
            <a:r>
              <a:rPr lang="en-US" sz="2600" b="1" dirty="0" err="1" smtClean="0">
                <a:solidFill>
                  <a:srgbClr val="0000FF"/>
                </a:solidFill>
                <a:latin typeface="Times New Roman" panose="02020603050405020304" pitchFamily="18" charset="0"/>
                <a:cs typeface="Times New Roman" panose="02020603050405020304" pitchFamily="18" charset="0"/>
              </a:rPr>
              <a:t>nhờ</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năng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lượng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ánh</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sáng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mặt</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trời</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đã</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được</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chất</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diệp</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lục</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hấp</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thụ</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để</a:t>
            </a:r>
            <a:endParaRPr lang="en-US" sz="2600" b="1" dirty="0" smtClean="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2600" b="1" dirty="0" err="1" smtClean="0">
                <a:solidFill>
                  <a:srgbClr val="0000FF"/>
                </a:solidFill>
                <a:latin typeface="Times New Roman" panose="02020603050405020304" pitchFamily="18" charset="0"/>
                <a:cs typeface="Times New Roman" panose="02020603050405020304" pitchFamily="18" charset="0"/>
              </a:rPr>
              <a:t>tổng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hợp</a:t>
            </a:r>
            <a:r>
              <a:rPr lang="en-US" sz="2600" b="1" dirty="0" smtClean="0">
                <a:solidFill>
                  <a:srgbClr val="0000FF"/>
                </a:solidFill>
                <a:latin typeface="Times New Roman" panose="02020603050405020304" pitchFamily="18" charset="0"/>
                <a:cs typeface="Times New Roman" panose="02020603050405020304" pitchFamily="18" charset="0"/>
              </a:rPr>
              <a:t> glucose (</a:t>
            </a:r>
            <a:r>
              <a:rPr lang="en-US" sz="2600" b="1" dirty="0" err="1" smtClean="0">
                <a:solidFill>
                  <a:srgbClr val="0000FF"/>
                </a:solidFill>
                <a:latin typeface="Times New Roman" panose="02020603050405020304" pitchFamily="18" charset="0"/>
                <a:cs typeface="Times New Roman" panose="02020603050405020304" pitchFamily="18" charset="0"/>
              </a:rPr>
              <a:t>tinh</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bột</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và</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giải</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phóng</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khí</a:t>
            </a:r>
            <a:r>
              <a:rPr lang="en-US" sz="2600" b="1" dirty="0" smtClean="0">
                <a:solidFill>
                  <a:srgbClr val="0000FF"/>
                </a:solidFill>
                <a:latin typeface="Times New Roman" panose="02020603050405020304" pitchFamily="18" charset="0"/>
                <a:cs typeface="Times New Roman" panose="02020603050405020304" pitchFamily="18" charset="0"/>
              </a:rPr>
              <a:t> </a:t>
            </a:r>
            <a:r>
              <a:rPr lang="en-US" sz="2600" b="1" dirty="0" err="1" smtClean="0">
                <a:solidFill>
                  <a:srgbClr val="0000FF"/>
                </a:solidFill>
                <a:latin typeface="Times New Roman" panose="02020603050405020304" pitchFamily="18" charset="0"/>
                <a:cs typeface="Times New Roman" panose="02020603050405020304" pitchFamily="18" charset="0"/>
              </a:rPr>
              <a:t>oxi</a:t>
            </a:r>
            <a:r>
              <a:rPr lang="en-US" sz="2600" b="1" dirty="0" smtClean="0">
                <a:solidFill>
                  <a:srgbClr val="0000FF"/>
                </a:solidFill>
                <a:latin typeface="Times New Roman" panose="02020603050405020304" pitchFamily="18" charset="0"/>
                <a:cs typeface="Times New Roman" panose="02020603050405020304" pitchFamily="18" charset="0"/>
              </a:rPr>
              <a:t>.</a:t>
            </a:r>
            <a:endParaRPr lang="en-US" sz="2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5150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850" y="417238"/>
            <a:ext cx="8112421" cy="582506"/>
          </a:xfrm>
        </p:spPr>
        <p:txBody>
          <a:bodyPr/>
          <a:lstStyle/>
          <a:p>
            <a:pPr algn="l"/>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I.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Khái</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quát</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về</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quang</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hợp</a:t>
            </a:r>
            <a:endParaRPr lang="en-US" sz="45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92479" y="1112560"/>
            <a:ext cx="8241792" cy="630895"/>
          </a:xfrm>
        </p:spPr>
        <p:txBody>
          <a:bodyPr>
            <a:noAutofit/>
          </a:bodyPr>
          <a:lstStyle/>
          <a:p>
            <a:pPr algn="ctr"/>
            <a:r>
              <a:rPr lang="en-US" sz="3500" b="1" dirty="0">
                <a:solidFill>
                  <a:srgbClr val="0000FF"/>
                </a:solidFill>
                <a:latin typeface="Times New Roman" panose="02020603050405020304" pitchFamily="18" charset="0"/>
                <a:cs typeface="Times New Roman" panose="02020603050405020304" pitchFamily="18" charset="0"/>
              </a:rPr>
              <a:t>2</a:t>
            </a:r>
            <a:r>
              <a:rPr lang="en-US" sz="3500" b="1" dirty="0" smtClean="0">
                <a:solidFill>
                  <a:srgbClr val="0000FF"/>
                </a:solidFill>
                <a:latin typeface="Times New Roman" panose="02020603050405020304" pitchFamily="18" charset="0"/>
                <a:cs typeface="Times New Roman" panose="02020603050405020304" pitchFamily="18" charset="0"/>
              </a:rPr>
              <a:t>. </a:t>
            </a:r>
            <a:r>
              <a:rPr lang="en-US" sz="3500" b="1" dirty="0" err="1" smtClean="0">
                <a:solidFill>
                  <a:srgbClr val="0000FF"/>
                </a:solidFill>
                <a:latin typeface="Times New Roman" panose="02020603050405020304" pitchFamily="18" charset="0"/>
                <a:cs typeface="Times New Roman" panose="02020603050405020304" pitchFamily="18" charset="0"/>
              </a:rPr>
              <a:t>Phương</a:t>
            </a:r>
            <a:r>
              <a:rPr lang="en-US" sz="3500" b="1" dirty="0" smtClean="0">
                <a:solidFill>
                  <a:srgbClr val="0000FF"/>
                </a:solidFill>
                <a:latin typeface="Times New Roman" panose="02020603050405020304" pitchFamily="18" charset="0"/>
                <a:cs typeface="Times New Roman" panose="02020603050405020304" pitchFamily="18" charset="0"/>
              </a:rPr>
              <a:t> </a:t>
            </a:r>
            <a:r>
              <a:rPr lang="en-US" sz="3500" b="1" dirty="0" err="1" smtClean="0">
                <a:solidFill>
                  <a:srgbClr val="0000FF"/>
                </a:solidFill>
                <a:latin typeface="Times New Roman" panose="02020603050405020304" pitchFamily="18" charset="0"/>
                <a:cs typeface="Times New Roman" panose="02020603050405020304" pitchFamily="18" charset="0"/>
              </a:rPr>
              <a:t>trình</a:t>
            </a:r>
            <a:r>
              <a:rPr lang="en-US" sz="3500" b="1" dirty="0" smtClean="0">
                <a:solidFill>
                  <a:srgbClr val="0000FF"/>
                </a:solidFill>
                <a:latin typeface="Times New Roman" panose="02020603050405020304" pitchFamily="18" charset="0"/>
                <a:cs typeface="Times New Roman" panose="02020603050405020304" pitchFamily="18" charset="0"/>
              </a:rPr>
              <a:t> </a:t>
            </a:r>
            <a:r>
              <a:rPr lang="en-US" sz="3500" b="1" dirty="0" err="1" smtClean="0">
                <a:solidFill>
                  <a:srgbClr val="0000FF"/>
                </a:solidFill>
                <a:latin typeface="Times New Roman" panose="02020603050405020304" pitchFamily="18" charset="0"/>
                <a:cs typeface="Times New Roman" panose="02020603050405020304" pitchFamily="18" charset="0"/>
              </a:rPr>
              <a:t>tổng</a:t>
            </a:r>
            <a:r>
              <a:rPr lang="en-US" sz="3500" b="1" dirty="0" smtClean="0">
                <a:solidFill>
                  <a:srgbClr val="0000FF"/>
                </a:solidFill>
                <a:latin typeface="Times New Roman" panose="02020603050405020304" pitchFamily="18" charset="0"/>
                <a:cs typeface="Times New Roman" panose="02020603050405020304" pitchFamily="18" charset="0"/>
              </a:rPr>
              <a:t> </a:t>
            </a:r>
            <a:r>
              <a:rPr lang="en-US" sz="3500" b="1" dirty="0" err="1" smtClean="0">
                <a:solidFill>
                  <a:srgbClr val="0000FF"/>
                </a:solidFill>
                <a:latin typeface="Times New Roman" panose="02020603050405020304" pitchFamily="18" charset="0"/>
                <a:cs typeface="Times New Roman" panose="02020603050405020304" pitchFamily="18" charset="0"/>
              </a:rPr>
              <a:t>quát</a:t>
            </a:r>
            <a:r>
              <a:rPr lang="en-US" sz="3500" b="1" dirty="0" smtClean="0">
                <a:solidFill>
                  <a:srgbClr val="0000FF"/>
                </a:solidFill>
                <a:latin typeface="Times New Roman" panose="02020603050405020304" pitchFamily="18" charset="0"/>
                <a:cs typeface="Times New Roman" panose="02020603050405020304" pitchFamily="18" charset="0"/>
              </a:rPr>
              <a:t> </a:t>
            </a:r>
            <a:r>
              <a:rPr lang="en-US" sz="3500" b="1" dirty="0" err="1" smtClean="0">
                <a:solidFill>
                  <a:srgbClr val="0000FF"/>
                </a:solidFill>
                <a:latin typeface="Times New Roman" panose="02020603050405020304" pitchFamily="18" charset="0"/>
                <a:cs typeface="Times New Roman" panose="02020603050405020304" pitchFamily="18" charset="0"/>
              </a:rPr>
              <a:t>của</a:t>
            </a:r>
            <a:r>
              <a:rPr lang="en-US" sz="3500" b="1" dirty="0" smtClean="0">
                <a:solidFill>
                  <a:srgbClr val="0000FF"/>
                </a:solidFill>
                <a:latin typeface="Times New Roman" panose="02020603050405020304" pitchFamily="18" charset="0"/>
                <a:cs typeface="Times New Roman" panose="02020603050405020304" pitchFamily="18" charset="0"/>
              </a:rPr>
              <a:t> </a:t>
            </a:r>
            <a:r>
              <a:rPr lang="en-US" sz="3500" b="1" dirty="0" err="1" smtClean="0">
                <a:solidFill>
                  <a:srgbClr val="0000FF"/>
                </a:solidFill>
                <a:latin typeface="Times New Roman" panose="02020603050405020304" pitchFamily="18" charset="0"/>
                <a:cs typeface="Times New Roman" panose="02020603050405020304" pitchFamily="18" charset="0"/>
              </a:rPr>
              <a:t>quang</a:t>
            </a:r>
            <a:r>
              <a:rPr lang="en-US" sz="3500" b="1" dirty="0" smtClean="0">
                <a:solidFill>
                  <a:srgbClr val="0000FF"/>
                </a:solidFill>
                <a:latin typeface="Times New Roman" panose="02020603050405020304" pitchFamily="18" charset="0"/>
                <a:cs typeface="Times New Roman" panose="02020603050405020304" pitchFamily="18" charset="0"/>
              </a:rPr>
              <a:t> </a:t>
            </a:r>
            <a:r>
              <a:rPr lang="en-US" sz="3500" b="1" dirty="0" err="1" smtClean="0">
                <a:solidFill>
                  <a:srgbClr val="0000FF"/>
                </a:solidFill>
                <a:latin typeface="Times New Roman" panose="02020603050405020304" pitchFamily="18" charset="0"/>
                <a:cs typeface="Times New Roman" panose="02020603050405020304" pitchFamily="18" charset="0"/>
              </a:rPr>
              <a:t>hợp</a:t>
            </a:r>
            <a:endParaRPr lang="en-US" sz="3500" b="1"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1101004" y="2267713"/>
            <a:ext cx="77541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FF"/>
                </a:solidFill>
                <a:latin typeface="Times New Roman" panose="02020603050405020304" pitchFamily="18" charset="0"/>
                <a:cs typeface="Times New Roman" panose="02020603050405020304" pitchFamily="18" charset="0"/>
              </a:rPr>
              <a:t>Dựa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kết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quả</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vừa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làm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được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viết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tổng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quát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hợp</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1101004" y="3925824"/>
            <a:ext cx="9798644" cy="2657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rgbClr val="0000FF"/>
                </a:solidFill>
                <a:latin typeface="Times New Roman" panose="02020603050405020304" pitchFamily="18" charset="0"/>
                <a:cs typeface="Times New Roman" panose="02020603050405020304" pitchFamily="18" charset="0"/>
              </a:rPr>
              <a:t>Phương</a:t>
            </a:r>
            <a:r>
              <a:rPr lang="en-US" sz="3000" b="1" dirty="0" smtClean="0">
                <a:solidFill>
                  <a:srgbClr val="0000FF"/>
                </a:solidFill>
                <a:latin typeface="Times New Roman" panose="02020603050405020304" pitchFamily="18" charset="0"/>
                <a:cs typeface="Times New Roman" panose="02020603050405020304" pitchFamily="18" charset="0"/>
              </a:rPr>
              <a:t> </a:t>
            </a:r>
            <a:r>
              <a:rPr lang="en-US" sz="3000" b="1" dirty="0" err="1" smtClean="0">
                <a:solidFill>
                  <a:srgbClr val="0000FF"/>
                </a:solidFill>
                <a:latin typeface="Times New Roman" panose="02020603050405020304" pitchFamily="18" charset="0"/>
                <a:cs typeface="Times New Roman" panose="02020603050405020304" pitchFamily="18" charset="0"/>
              </a:rPr>
              <a:t>trình</a:t>
            </a:r>
            <a:r>
              <a:rPr lang="en-US" sz="3000" b="1" dirty="0" smtClean="0">
                <a:solidFill>
                  <a:srgbClr val="0000FF"/>
                </a:solidFill>
                <a:latin typeface="Times New Roman" panose="02020603050405020304" pitchFamily="18" charset="0"/>
                <a:cs typeface="Times New Roman" panose="02020603050405020304" pitchFamily="18" charset="0"/>
              </a:rPr>
              <a:t> </a:t>
            </a:r>
            <a:r>
              <a:rPr lang="en-US" sz="3000" b="1" dirty="0" err="1" smtClean="0">
                <a:solidFill>
                  <a:srgbClr val="0000FF"/>
                </a:solidFill>
                <a:latin typeface="Times New Roman" panose="02020603050405020304" pitchFamily="18" charset="0"/>
                <a:cs typeface="Times New Roman" panose="02020603050405020304" pitchFamily="18" charset="0"/>
              </a:rPr>
              <a:t>tổng</a:t>
            </a:r>
            <a:r>
              <a:rPr lang="en-US" sz="3000" b="1" dirty="0" smtClean="0">
                <a:solidFill>
                  <a:srgbClr val="0000FF"/>
                </a:solidFill>
                <a:latin typeface="Times New Roman" panose="02020603050405020304" pitchFamily="18" charset="0"/>
                <a:cs typeface="Times New Roman" panose="02020603050405020304" pitchFamily="18" charset="0"/>
              </a:rPr>
              <a:t> </a:t>
            </a:r>
            <a:r>
              <a:rPr lang="en-US" sz="3000" b="1" dirty="0" err="1" smtClean="0">
                <a:solidFill>
                  <a:srgbClr val="0000FF"/>
                </a:solidFill>
                <a:latin typeface="Times New Roman" panose="02020603050405020304" pitchFamily="18" charset="0"/>
                <a:cs typeface="Times New Roman" panose="02020603050405020304" pitchFamily="18" charset="0"/>
              </a:rPr>
              <a:t>quát</a:t>
            </a:r>
            <a:r>
              <a:rPr lang="en-US" sz="3000" b="1" dirty="0" smtClean="0">
                <a:solidFill>
                  <a:srgbClr val="0000FF"/>
                </a:solidFill>
                <a:latin typeface="Times New Roman" panose="02020603050405020304" pitchFamily="18" charset="0"/>
                <a:cs typeface="Times New Roman" panose="02020603050405020304" pitchFamily="18" charset="0"/>
              </a:rPr>
              <a:t> </a:t>
            </a:r>
            <a:r>
              <a:rPr lang="en-US" sz="3000" b="1" dirty="0" err="1" smtClean="0">
                <a:solidFill>
                  <a:srgbClr val="0000FF"/>
                </a:solidFill>
                <a:latin typeface="Times New Roman" panose="02020603050405020304" pitchFamily="18" charset="0"/>
                <a:cs typeface="Times New Roman" panose="02020603050405020304" pitchFamily="18" charset="0"/>
              </a:rPr>
              <a:t>của</a:t>
            </a:r>
            <a:r>
              <a:rPr lang="en-US" sz="3000" b="1" dirty="0" smtClean="0">
                <a:solidFill>
                  <a:srgbClr val="0000FF"/>
                </a:solidFill>
                <a:latin typeface="Times New Roman" panose="02020603050405020304" pitchFamily="18" charset="0"/>
                <a:cs typeface="Times New Roman" panose="02020603050405020304" pitchFamily="18" charset="0"/>
              </a:rPr>
              <a:t> </a:t>
            </a:r>
            <a:r>
              <a:rPr lang="en-US" sz="3000" b="1" dirty="0" err="1" smtClean="0">
                <a:solidFill>
                  <a:srgbClr val="0000FF"/>
                </a:solidFill>
                <a:latin typeface="Times New Roman" panose="02020603050405020304" pitchFamily="18" charset="0"/>
                <a:cs typeface="Times New Roman" panose="02020603050405020304" pitchFamily="18" charset="0"/>
              </a:rPr>
              <a:t>quá</a:t>
            </a:r>
            <a:r>
              <a:rPr lang="en-US" sz="3000" b="1" dirty="0" smtClean="0">
                <a:solidFill>
                  <a:srgbClr val="0000FF"/>
                </a:solidFill>
                <a:latin typeface="Times New Roman" panose="02020603050405020304" pitchFamily="18" charset="0"/>
                <a:cs typeface="Times New Roman" panose="02020603050405020304" pitchFamily="18" charset="0"/>
              </a:rPr>
              <a:t> </a:t>
            </a:r>
            <a:r>
              <a:rPr lang="en-US" sz="3000" b="1" dirty="0" err="1" smtClean="0">
                <a:solidFill>
                  <a:srgbClr val="0000FF"/>
                </a:solidFill>
                <a:latin typeface="Times New Roman" panose="02020603050405020304" pitchFamily="18" charset="0"/>
                <a:cs typeface="Times New Roman" panose="02020603050405020304" pitchFamily="18" charset="0"/>
              </a:rPr>
              <a:t>trình</a:t>
            </a:r>
            <a:r>
              <a:rPr lang="en-US" sz="3000" b="1" dirty="0" smtClean="0">
                <a:solidFill>
                  <a:srgbClr val="0000FF"/>
                </a:solidFill>
                <a:latin typeface="Times New Roman" panose="02020603050405020304" pitchFamily="18" charset="0"/>
                <a:cs typeface="Times New Roman" panose="02020603050405020304" pitchFamily="18" charset="0"/>
              </a:rPr>
              <a:t> </a:t>
            </a:r>
            <a:r>
              <a:rPr lang="en-US" sz="3000" b="1" dirty="0" err="1" smtClean="0">
                <a:solidFill>
                  <a:srgbClr val="0000FF"/>
                </a:solidFill>
                <a:latin typeface="Times New Roman" panose="02020603050405020304" pitchFamily="18" charset="0"/>
                <a:cs typeface="Times New Roman" panose="02020603050405020304" pitchFamily="18" charset="0"/>
              </a:rPr>
              <a:t>quang</a:t>
            </a:r>
            <a:r>
              <a:rPr lang="en-US" sz="3000" b="1" dirty="0" smtClean="0">
                <a:solidFill>
                  <a:srgbClr val="0000FF"/>
                </a:solidFill>
                <a:latin typeface="Times New Roman" panose="02020603050405020304" pitchFamily="18" charset="0"/>
                <a:cs typeface="Times New Roman" panose="02020603050405020304" pitchFamily="18" charset="0"/>
              </a:rPr>
              <a:t> </a:t>
            </a:r>
            <a:r>
              <a:rPr lang="en-US" sz="3000" b="1" dirty="0" err="1" smtClean="0">
                <a:solidFill>
                  <a:srgbClr val="0000FF"/>
                </a:solidFill>
                <a:latin typeface="Times New Roman" panose="02020603050405020304" pitchFamily="18" charset="0"/>
                <a:cs typeface="Times New Roman" panose="02020603050405020304" pitchFamily="18" charset="0"/>
              </a:rPr>
              <a:t>hợp</a:t>
            </a:r>
            <a:r>
              <a:rPr lang="en-US" sz="2800" b="1" dirty="0" smtClean="0">
                <a:solidFill>
                  <a:srgbClr val="0000FF"/>
                </a:solidFill>
                <a:latin typeface="Times New Roman" panose="02020603050405020304" pitchFamily="18" charset="0"/>
                <a:cs typeface="Times New Roman" panose="02020603050405020304" pitchFamily="18" charset="0"/>
              </a:rPr>
              <a:t>:</a:t>
            </a:r>
          </a:p>
          <a:p>
            <a:pPr algn="ctr"/>
            <a:endParaRPr lang="en-US" sz="2800" b="1" dirty="0" smtClean="0">
              <a:solidFill>
                <a:srgbClr val="0000FF"/>
              </a:solidFill>
              <a:latin typeface="Times New Roman" panose="02020603050405020304" pitchFamily="18" charset="0"/>
              <a:cs typeface="Times New Roman" panose="02020603050405020304" pitchFamily="18" charset="0"/>
            </a:endParaRPr>
          </a:p>
          <a:p>
            <a:pPr algn="ct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Ánh</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sáng</a:t>
            </a:r>
            <a:endParaRPr lang="en-US" sz="2200" b="1" dirty="0">
              <a:solidFill>
                <a:srgbClr val="0000FF"/>
              </a:solidFill>
              <a:latin typeface="Times New Roman" panose="02020603050405020304" pitchFamily="18" charset="0"/>
              <a:cs typeface="Times New Roman" panose="02020603050405020304" pitchFamily="18" charset="0"/>
            </a:endParaRPr>
          </a:p>
          <a:p>
            <a:pPr algn="ctr"/>
            <a:r>
              <a:rPr lang="en-US" sz="2800" b="1" dirty="0" smtClean="0">
                <a:solidFill>
                  <a:srgbClr val="0000FF"/>
                </a:solidFill>
                <a:latin typeface="Times New Roman" panose="02020603050405020304" pitchFamily="18" charset="0"/>
                <a:cs typeface="Times New Roman" panose="02020603050405020304" pitchFamily="18" charset="0"/>
              </a:rPr>
              <a:t>Nước + Carbon dioxide      =&gt;      Glucose + </a:t>
            </a:r>
            <a:r>
              <a:rPr lang="en-US" sz="2800" b="1" dirty="0" smtClean="0">
                <a:solidFill>
                  <a:srgbClr val="0000FF"/>
                </a:solidFill>
                <a:latin typeface="Times New Roman" panose="02020603050405020304" pitchFamily="18" charset="0"/>
                <a:cs typeface="Times New Roman" panose="02020603050405020304" pitchFamily="18" charset="0"/>
              </a:rPr>
              <a:t>Oxygen</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ct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Chất</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diệp</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lục</a:t>
            </a:r>
            <a:endParaRPr lang="en-US" sz="20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59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850" y="417238"/>
            <a:ext cx="8112421" cy="582506"/>
          </a:xfrm>
        </p:spPr>
        <p:txBody>
          <a:bodyPr/>
          <a:lstStyle/>
          <a:p>
            <a:pPr algn="l"/>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I.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Khái</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quát</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về</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quang</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hợp</a:t>
            </a:r>
            <a:endParaRPr lang="en-US" sz="45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92479" y="1112560"/>
            <a:ext cx="8241792" cy="1142960"/>
          </a:xfrm>
        </p:spPr>
        <p:txBody>
          <a:bodyPr>
            <a:noAutofit/>
          </a:bodyPr>
          <a:lstStyle/>
          <a:p>
            <a:pPr algn="l"/>
            <a:r>
              <a:rPr lang="en-US" sz="3500" b="1" dirty="0">
                <a:solidFill>
                  <a:srgbClr val="0070C0"/>
                </a:solidFill>
                <a:latin typeface="Times New Roman" panose="02020603050405020304" pitchFamily="18" charset="0"/>
                <a:cs typeface="Times New Roman" panose="02020603050405020304" pitchFamily="18" charset="0"/>
              </a:rPr>
              <a:t>3</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Mối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hệ</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giữa</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trao</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đổi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chất</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và</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chuyển</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hóa</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năng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lượng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trong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hợp</a:t>
            </a:r>
            <a:endParaRPr lang="en-US" sz="35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399" y="2368336"/>
            <a:ext cx="5782482" cy="4056848"/>
          </a:xfrm>
          <a:prstGeom prst="rect">
            <a:avLst/>
          </a:prstGeom>
        </p:spPr>
      </p:pic>
      <p:sp>
        <p:nvSpPr>
          <p:cNvPr id="5" name="Rectangle 4"/>
          <p:cNvSpPr/>
          <p:nvPr/>
        </p:nvSpPr>
        <p:spPr>
          <a:xfrm>
            <a:off x="921850" y="2901696"/>
            <a:ext cx="3674534" cy="117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002060"/>
                </a:solidFill>
                <a:latin typeface="Times New Roman" panose="02020603050405020304" pitchFamily="18" charset="0"/>
                <a:cs typeface="Times New Roman" panose="02020603050405020304" pitchFamily="18" charset="0"/>
              </a:rPr>
              <a:t>Những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chất</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nào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được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trao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đổi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giữa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tế</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bào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và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môi</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trường</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921850" y="4511040"/>
            <a:ext cx="3674534" cy="1682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002060"/>
                </a:solidFill>
                <a:latin typeface="Times New Roman" panose="02020603050405020304" pitchFamily="18" charset="0"/>
                <a:cs typeface="Times New Roman" panose="02020603050405020304" pitchFamily="18" charset="0"/>
              </a:rPr>
              <a:t>Dạng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năng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lượng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nào</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được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chuyển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hóa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trong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quá</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trình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quang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hợp</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321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850" y="417238"/>
            <a:ext cx="8112421" cy="582506"/>
          </a:xfrm>
        </p:spPr>
        <p:txBody>
          <a:bodyPr/>
          <a:lstStyle/>
          <a:p>
            <a:pPr algn="l"/>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I.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Khái</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quát</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về</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quang</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hợp</a:t>
            </a:r>
            <a:endParaRPr lang="en-US" sz="45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92479" y="1112560"/>
            <a:ext cx="8241792" cy="1142960"/>
          </a:xfrm>
        </p:spPr>
        <p:txBody>
          <a:bodyPr>
            <a:noAutofit/>
          </a:bodyPr>
          <a:lstStyle/>
          <a:p>
            <a:pPr algn="l"/>
            <a:r>
              <a:rPr lang="en-US" sz="3500" b="1" dirty="0">
                <a:solidFill>
                  <a:srgbClr val="0070C0"/>
                </a:solidFill>
                <a:latin typeface="Times New Roman" panose="02020603050405020304" pitchFamily="18" charset="0"/>
                <a:cs typeface="Times New Roman" panose="02020603050405020304" pitchFamily="18" charset="0"/>
              </a:rPr>
              <a:t>3</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Mối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hệ</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giữa</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trao</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đổi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chất</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và</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chuyển</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hóa</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năng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lượng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trong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hợp</a:t>
            </a:r>
            <a:endParaRPr lang="en-US" sz="35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399" y="2368336"/>
            <a:ext cx="5782482" cy="4056848"/>
          </a:xfrm>
          <a:prstGeom prst="rect">
            <a:avLst/>
          </a:prstGeom>
        </p:spPr>
      </p:pic>
      <p:sp>
        <p:nvSpPr>
          <p:cNvPr id="5" name="Rectangle 4"/>
          <p:cNvSpPr/>
          <p:nvPr/>
        </p:nvSpPr>
        <p:spPr>
          <a:xfrm>
            <a:off x="921850" y="2901696"/>
            <a:ext cx="3674534" cy="2804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rgbClr val="0000FF"/>
                </a:solidFill>
                <a:latin typeface="Times New Roman" panose="02020603050405020304" pitchFamily="18" charset="0"/>
                <a:cs typeface="Times New Roman" panose="02020603050405020304" pitchFamily="18" charset="0"/>
              </a:rPr>
              <a:t>Nước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và</a:t>
            </a:r>
            <a:r>
              <a:rPr lang="en-US" sz="2400" b="1" dirty="0" smtClean="0">
                <a:solidFill>
                  <a:srgbClr val="0000FF"/>
                </a:solidFill>
                <a:latin typeface="Times New Roman" panose="02020603050405020304" pitchFamily="18" charset="0"/>
                <a:cs typeface="Times New Roman" panose="02020603050405020304" pitchFamily="18" charset="0"/>
              </a:rPr>
              <a:t> carbon </a:t>
            </a:r>
            <a:r>
              <a:rPr lang="en-US" sz="2400" b="1" dirty="0" err="1" smtClean="0">
                <a:solidFill>
                  <a:srgbClr val="0000FF"/>
                </a:solidFill>
                <a:latin typeface="Times New Roman" panose="02020603050405020304" pitchFamily="18" charset="0"/>
                <a:cs typeface="Times New Roman" panose="02020603050405020304" pitchFamily="18" charset="0"/>
              </a:rPr>
              <a:t>dioxi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được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lấy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từ</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môi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trường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ngoài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để</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tổng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hợp</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chất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hữu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cơ</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và</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giải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phóng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khí</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err="1" smtClean="0">
                <a:solidFill>
                  <a:srgbClr val="0000FF"/>
                </a:solidFill>
                <a:latin typeface="Times New Roman" panose="02020603050405020304" pitchFamily="18" charset="0"/>
                <a:cs typeface="Times New Roman" panose="02020603050405020304" pitchFamily="18" charset="0"/>
              </a:rPr>
              <a:t>oxi</a:t>
            </a:r>
            <a:r>
              <a:rPr lang="en-US" sz="2400" b="1" smtClean="0">
                <a:solidFill>
                  <a:srgbClr val="0000FF"/>
                </a:solidFill>
                <a:latin typeface="Times New Roman" panose="02020603050405020304" pitchFamily="18" charset="0"/>
                <a:cs typeface="Times New Roman" panose="02020603050405020304" pitchFamily="18" charset="0"/>
              </a:rPr>
              <a:t>.</a:t>
            </a:r>
            <a:r>
              <a:rPr lang="en-US" sz="2400" b="1">
                <a:solidFill>
                  <a:srgbClr val="0000FF"/>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513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850" y="417238"/>
            <a:ext cx="8112421" cy="582506"/>
          </a:xfrm>
        </p:spPr>
        <p:txBody>
          <a:bodyPr/>
          <a:lstStyle/>
          <a:p>
            <a:pPr algn="l"/>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I.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Khái</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quát</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về</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quang</a:t>
            </a:r>
            <a:r>
              <a:rPr lang="en-US" sz="45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5">
                    <a:lumMod val="75000"/>
                  </a:schemeClr>
                </a:solidFill>
                <a:latin typeface="Times New Roman" panose="02020603050405020304" pitchFamily="18" charset="0"/>
                <a:cs typeface="Times New Roman" panose="02020603050405020304" pitchFamily="18" charset="0"/>
              </a:rPr>
              <a:t>hợp</a:t>
            </a:r>
            <a:endParaRPr lang="en-US" sz="45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92479" y="1112560"/>
            <a:ext cx="8241792" cy="1142960"/>
          </a:xfrm>
        </p:spPr>
        <p:txBody>
          <a:bodyPr>
            <a:noAutofit/>
          </a:bodyPr>
          <a:lstStyle/>
          <a:p>
            <a:pPr algn="l"/>
            <a:r>
              <a:rPr lang="en-US" sz="3500" b="1" dirty="0">
                <a:solidFill>
                  <a:srgbClr val="0070C0"/>
                </a:solidFill>
                <a:latin typeface="Times New Roman" panose="02020603050405020304" pitchFamily="18" charset="0"/>
                <a:cs typeface="Times New Roman" panose="02020603050405020304" pitchFamily="18" charset="0"/>
              </a:rPr>
              <a:t>3</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Mối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hệ</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giữa</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trao</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đổi</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chất</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và</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chuyển</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hóa</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năng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lượng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trong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quang</a:t>
            </a:r>
            <a:r>
              <a:rPr lang="en-US" sz="3500" b="1" dirty="0" smtClean="0">
                <a:solidFill>
                  <a:srgbClr val="0070C0"/>
                </a:solidFill>
                <a:latin typeface="Times New Roman" panose="02020603050405020304" pitchFamily="18" charset="0"/>
                <a:cs typeface="Times New Roman" panose="02020603050405020304" pitchFamily="18" charset="0"/>
              </a:rPr>
              <a:t> </a:t>
            </a:r>
            <a:r>
              <a:rPr lang="en-US" sz="3500" b="1" dirty="0" err="1" smtClean="0">
                <a:solidFill>
                  <a:srgbClr val="0070C0"/>
                </a:solidFill>
                <a:latin typeface="Times New Roman" panose="02020603050405020304" pitchFamily="18" charset="0"/>
                <a:cs typeface="Times New Roman" panose="02020603050405020304" pitchFamily="18" charset="0"/>
              </a:rPr>
              <a:t>hợp</a:t>
            </a: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21851" y="2572512"/>
            <a:ext cx="7283366" cy="1077218"/>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Quá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hợp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quang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được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chuyển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hóa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thành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hóa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năng</a:t>
            </a:r>
            <a:endParaRPr lang="en-US" sz="32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576" y="4059938"/>
            <a:ext cx="3755136" cy="19076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50" y="4059937"/>
            <a:ext cx="3394118" cy="1805368"/>
          </a:xfrm>
          <a:prstGeom prst="rect">
            <a:avLst/>
          </a:prstGeom>
        </p:spPr>
      </p:pic>
      <p:sp>
        <p:nvSpPr>
          <p:cNvPr id="9" name="Right Arrow 8"/>
          <p:cNvSpPr/>
          <p:nvPr/>
        </p:nvSpPr>
        <p:spPr>
          <a:xfrm>
            <a:off x="4674108" y="4634961"/>
            <a:ext cx="1100328" cy="655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027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9"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1969</TotalTime>
  <Words>2501</Words>
  <Application>Microsoft Office PowerPoint</Application>
  <PresentationFormat>Widescreen</PresentationFormat>
  <Paragraphs>232</Paragraphs>
  <Slides>39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Open Sans</vt:lpstr>
      <vt:lpstr>Symbol</vt:lpstr>
      <vt:lpstr>Times New Roman</vt:lpstr>
      <vt:lpstr>Trebuchet MS</vt:lpstr>
      <vt:lpstr>Wingdings 3</vt:lpstr>
      <vt:lpstr>Facet</vt:lpstr>
      <vt:lpstr>PowerPoint Presentation</vt:lpstr>
      <vt:lpstr>Nội dung bài học</vt:lpstr>
      <vt:lpstr>Bài 22: Quang hợp  ở thực vật</vt:lpstr>
      <vt:lpstr>I. Khái quát về quang hợp</vt:lpstr>
      <vt:lpstr>I. Khái quát về quang hợp</vt:lpstr>
      <vt:lpstr>I. Khái quát về quang hợp</vt:lpstr>
      <vt:lpstr>I. Khái quát về quang hợp</vt:lpstr>
      <vt:lpstr>I. Khái quát về quang hợp</vt:lpstr>
      <vt:lpstr>I. Khái quát về quang hợp</vt:lpstr>
      <vt:lpstr>I. Khái quát về quang hợp</vt:lpstr>
      <vt:lpstr>I. Khái quát về quang hợp</vt:lpstr>
      <vt:lpstr>II. Vai trò của lá cây với chức năng  quang hợp</vt:lpstr>
      <vt:lpstr>PowerPoint Presentation</vt:lpstr>
      <vt:lpstr>II. Vai trò của lá cây với chức năng  quang hợp</vt:lpstr>
      <vt:lpstr>PowerPoint Presentation</vt:lpstr>
      <vt:lpstr>II. Vai trò của lá cây với chức năng  quang hợp</vt:lpstr>
      <vt:lpstr>II. Vai trò của lá cây với chức năng  quang hợp</vt:lpstr>
      <vt:lpstr>II. Vai trò của lá cây với chức năng  quang hợp</vt:lpstr>
      <vt:lpstr>II. Vai trò của lá cây với chức năng  quang hợp</vt:lpstr>
      <vt:lpstr>II. Vai trò của lá cây với chức năng  quang hợp</vt:lpstr>
      <vt:lpstr>PowerPoint Presentation</vt:lpstr>
      <vt:lpstr>II. Vai trò của lá cây với chức năng  quang hợp</vt:lpstr>
      <vt:lpstr>II. Vai trò của lá cây với chức năng  quang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VỀ NHÀ HỌC BÀI CŨ NHÉ!!! CHÀO VÀ YÊU CÁC CON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22: Quang hợp  ở thực vật</dc:title>
  <dc:creator>Admin</dc:creator>
  <cp:lastModifiedBy>MyPC</cp:lastModifiedBy>
  <cp:revision>54</cp:revision>
  <dcterms:created xsi:type="dcterms:W3CDTF">2022-08-23T21:47:03Z</dcterms:created>
  <dcterms:modified xsi:type="dcterms:W3CDTF">2024-09-19T04:15:31Z</dcterms:modified>
</cp:coreProperties>
</file>