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jpeg" ContentType="image/jpeg"/>
  <Default Extension="m4a" ContentType="audio/mp4"/>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51"/>
  </p:notesMasterIdLst>
  <p:sldIdLst>
    <p:sldId id="548" r:id="rId2"/>
    <p:sldId id="470" r:id="rId3"/>
    <p:sldId id="495" r:id="rId4"/>
    <p:sldId id="546" r:id="rId5"/>
    <p:sldId id="549" r:id="rId6"/>
    <p:sldId id="551" r:id="rId7"/>
    <p:sldId id="552" r:id="rId8"/>
    <p:sldId id="603" r:id="rId9"/>
    <p:sldId id="604" r:id="rId10"/>
    <p:sldId id="307" r:id="rId11"/>
    <p:sldId id="602" r:id="rId12"/>
    <p:sldId id="553" r:id="rId13"/>
    <p:sldId id="555" r:id="rId14"/>
    <p:sldId id="272" r:id="rId15"/>
    <p:sldId id="606" r:id="rId16"/>
    <p:sldId id="605" r:id="rId17"/>
    <p:sldId id="562" r:id="rId18"/>
    <p:sldId id="573" r:id="rId19"/>
    <p:sldId id="607" r:id="rId20"/>
    <p:sldId id="608" r:id="rId21"/>
    <p:sldId id="569" r:id="rId22"/>
    <p:sldId id="609" r:id="rId23"/>
    <p:sldId id="610" r:id="rId24"/>
    <p:sldId id="571" r:id="rId25"/>
    <p:sldId id="584" r:id="rId26"/>
    <p:sldId id="576" r:id="rId27"/>
    <p:sldId id="556" r:id="rId28"/>
    <p:sldId id="578" r:id="rId29"/>
    <p:sldId id="579" r:id="rId30"/>
    <p:sldId id="580" r:id="rId31"/>
    <p:sldId id="582" r:id="rId32"/>
    <p:sldId id="583" r:id="rId33"/>
    <p:sldId id="572" r:id="rId34"/>
    <p:sldId id="585" r:id="rId35"/>
    <p:sldId id="586" r:id="rId36"/>
    <p:sldId id="587" r:id="rId37"/>
    <p:sldId id="588" r:id="rId38"/>
    <p:sldId id="589" r:id="rId39"/>
    <p:sldId id="590" r:id="rId40"/>
    <p:sldId id="591" r:id="rId41"/>
    <p:sldId id="592" r:id="rId42"/>
    <p:sldId id="593" r:id="rId43"/>
    <p:sldId id="594" r:id="rId44"/>
    <p:sldId id="595" r:id="rId45"/>
    <p:sldId id="596" r:id="rId46"/>
    <p:sldId id="597" r:id="rId47"/>
    <p:sldId id="600" r:id="rId48"/>
    <p:sldId id="599" r:id="rId49"/>
    <p:sldId id="598" r:id="rId50"/>
  </p:sldIdLst>
  <p:sldSz cx="12195175" cy="6859588"/>
  <p:notesSz cx="6858000" cy="9144000"/>
  <p:custDataLst>
    <p:tags r:id="rId5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userDrawn="1">
          <p15:clr>
            <a:srgbClr val="A4A3A4"/>
          </p15:clr>
        </p15:guide>
        <p15:guide id="2" pos="384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92D050"/>
    <a:srgbClr val="7030A0"/>
    <a:srgbClr val="FF00FF"/>
    <a:srgbClr val="FEF303"/>
    <a:srgbClr val="FF0066"/>
    <a:srgbClr val="82DAFF"/>
    <a:srgbClr val="ABD9F0"/>
    <a:srgbClr val="BEE3F6"/>
    <a:srgbClr val="3390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8" autoAdjust="0"/>
    <p:restoredTop sz="97778" autoAdjust="0"/>
  </p:normalViewPr>
  <p:slideViewPr>
    <p:cSldViewPr snapToGrid="0" showGuides="1">
      <p:cViewPr varScale="1">
        <p:scale>
          <a:sx n="79" d="100"/>
          <a:sy n="79" d="100"/>
        </p:scale>
        <p:origin x="726" y="78"/>
      </p:cViewPr>
      <p:guideLst>
        <p:guide orient="horz" pos="2161"/>
        <p:guide pos="3842"/>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wmf"/></Relationships>
</file>

<file path=ppt/ink/ink1.xml><?xml version="1.0" encoding="utf-8"?>
<inkml:ink xmlns:inkml="http://www.w3.org/2003/InkML">
  <inkml:definitions>
    <inkml:context xml:id="ctx0">
      <inkml:inkSource xml:id="inkSrc0">
        <inkml:traceFormat>
          <inkml:channel name="X" type="integer" max="1280" units="cm"/>
          <inkml:channel name="Y" type="integer" max="800" units="cm"/>
          <inkml:channel name="T" type="integer" max="2.14748E9" units="dev"/>
        </inkml:traceFormat>
        <inkml:channelProperties>
          <inkml:channelProperty channel="X" name="resolution" value="28.31858" units="1/cm"/>
          <inkml:channelProperty channel="Y" name="resolution" value="28.36879" units="1/cm"/>
          <inkml:channelProperty channel="T" name="resolution" value="1" units="1/dev"/>
        </inkml:channelProperties>
      </inkml:inkSource>
      <inkml:timestamp xml:id="ts0" timeString="2021-11-25T01:58:38.004"/>
    </inkml:context>
    <inkml:brush xml:id="br0">
      <inkml:brushProperty name="width" value="0.05292" units="cm"/>
      <inkml:brushProperty name="height" value="0.05292" units="cm"/>
      <inkml:brushProperty name="color" value="#FF0000"/>
    </inkml:brush>
  </inkml:definitions>
  <inkml:trace contextRef="#ctx0" brushRef="#br0">16913 14184 0</inkml:trace>
  <inkml:trace contextRef="#ctx0" brushRef="#br0" timeOffset="776.04">14848 10880 0</inkml:trace>
  <inkml:trace contextRef="#ctx0" brushRef="#br0" timeOffset="1568.08">14340 9928 0</inkml:trace>
  <inkml:trace contextRef="#ctx0" brushRef="#br0" timeOffset="2288.13">14340 9928 0</inkml:trace>
  <inkml:trace contextRef="#ctx0" brushRef="#br0" timeOffset="172933.8889">12974 11262 0</inkml:trace>
  <inkml:trace contextRef="#ctx0" brushRef="#br0" timeOffset="173462.9199">12974 11262 0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2024/10/9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0480" marR="30480" algn="just">
              <a:lnSpc>
                <a:spcPts val="1800"/>
              </a:lnSpc>
              <a:spcBef>
                <a:spcPts val="0"/>
              </a:spcBef>
              <a:spcAft>
                <a:spcPts val="1200"/>
              </a:spcAft>
            </a:pPr>
            <a:r>
              <a:rPr lang="en-US" sz="1800" i="1">
                <a:effectLst/>
                <a:latin typeface="Times New Roman" panose="02020603050405020304" pitchFamily="18" charset="0"/>
                <a:ea typeface="Times New Roman" panose="02020603050405020304" pitchFamily="18" charset="0"/>
              </a:rPr>
              <a:t>Với những vật thể có kích thước và khối lượng đáng kể như viên gạch, quả táo, …, người ta dễ dàng xác định số lượng, khối lượng và thể tích của chúng bằng cách đếm, cân, đo, … Nhưng với những hạt có kích thước vô cùng nhỏ bé như nguyên tử, phân tử rất khó có thể cân và đếm được chúng.</a:t>
            </a:r>
            <a:endParaRPr lang="en-US" sz="1800">
              <a:effectLst/>
              <a:latin typeface="Times New Roman" panose="02020603050405020304" pitchFamily="18" charset="0"/>
              <a:ea typeface="Times New Roman" panose="02020603050405020304" pitchFamily="18" charset="0"/>
            </a:endParaRPr>
          </a:p>
          <a:p>
            <a:pPr marL="30480" marR="30480" algn="just">
              <a:lnSpc>
                <a:spcPts val="1800"/>
              </a:lnSpc>
              <a:spcBef>
                <a:spcPts val="0"/>
              </a:spcBef>
              <a:spcAft>
                <a:spcPts val="1200"/>
              </a:spcAft>
            </a:pPr>
            <a:r>
              <a:rPr lang="en-US" sz="1800" i="1">
                <a:effectLst/>
                <a:latin typeface="Times New Roman" panose="02020603050405020304" pitchFamily="18" charset="0"/>
                <a:ea typeface="Times New Roman" panose="02020603050405020304" pitchFamily="18" charset="0"/>
              </a:rPr>
              <a:t>Vậy làm thế nào để có thể xác định một cách thuận lợi số nguyên tử, phân tử và khối lượng, thể tích của chúng khi tham gia và tạo thành trong các phản ứng hoá học?</a:t>
            </a:r>
            <a:endParaRPr lang="en-US"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Times New Roman" panose="02020603050405020304" pitchFamily="18" charset="0"/>
                <a:ea typeface="Times New Roman" panose="02020603050405020304" pitchFamily="18" charset="0"/>
              </a:rPr>
              <a:t>Để xác định một cách thuận lợi số nguyên tử, phân tử và khối lượng, thể tích của chúng khi tham gia và tạo thành trong các phản ứng hoá học ta dùng khái niệm mol.</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3333258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32</a:t>
            </a:fld>
            <a:endParaRPr lang="zh-CN" altLang="en-US"/>
          </a:p>
        </p:txBody>
      </p:sp>
    </p:spTree>
    <p:extLst>
      <p:ext uri="{BB962C8B-B14F-4D97-AF65-F5344CB8AC3E}">
        <p14:creationId xmlns:p14="http://schemas.microsoft.com/office/powerpoint/2010/main" val="1475985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37</a:t>
            </a:fld>
            <a:endParaRPr lang="zh-CN" altLang="en-US"/>
          </a:p>
        </p:txBody>
      </p:sp>
    </p:spTree>
    <p:extLst>
      <p:ext uri="{BB962C8B-B14F-4D97-AF65-F5344CB8AC3E}">
        <p14:creationId xmlns:p14="http://schemas.microsoft.com/office/powerpoint/2010/main" val="3017892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41</a:t>
            </a:fld>
            <a:endParaRPr lang="zh-CN" altLang="en-US"/>
          </a:p>
        </p:txBody>
      </p:sp>
    </p:spTree>
    <p:extLst>
      <p:ext uri="{BB962C8B-B14F-4D97-AF65-F5344CB8AC3E}">
        <p14:creationId xmlns:p14="http://schemas.microsoft.com/office/powerpoint/2010/main" val="3185542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46</a:t>
            </a:fld>
            <a:endParaRPr lang="zh-CN" altLang="en-US"/>
          </a:p>
        </p:txBody>
      </p:sp>
    </p:spTree>
    <p:extLst>
      <p:ext uri="{BB962C8B-B14F-4D97-AF65-F5344CB8AC3E}">
        <p14:creationId xmlns:p14="http://schemas.microsoft.com/office/powerpoint/2010/main" val="1633900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47</a:t>
            </a:fld>
            <a:endParaRPr lang="zh-CN" altLang="en-US"/>
          </a:p>
        </p:txBody>
      </p:sp>
    </p:spTree>
    <p:extLst>
      <p:ext uri="{BB962C8B-B14F-4D97-AF65-F5344CB8AC3E}">
        <p14:creationId xmlns:p14="http://schemas.microsoft.com/office/powerpoint/2010/main" val="1738506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1800" spc="15">
                <a:effectLst/>
                <a:latin typeface="Times New Roman" panose="02020603050405020304" pitchFamily="18" charset="0"/>
                <a:ea typeface="Calibri" panose="020F0502020204030204" pitchFamily="34" charset="0"/>
                <a:cs typeface="Times New Roman" panose="02020603050405020304" pitchFamily="18" charset="0"/>
              </a:rPr>
              <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48</a:t>
            </a:fld>
            <a:endParaRPr lang="zh-CN" altLang="en-US"/>
          </a:p>
        </p:txBody>
      </p:sp>
    </p:spTree>
    <p:extLst>
      <p:ext uri="{BB962C8B-B14F-4D97-AF65-F5344CB8AC3E}">
        <p14:creationId xmlns:p14="http://schemas.microsoft.com/office/powerpoint/2010/main" val="4019654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49</a:t>
            </a:fld>
            <a:endParaRPr lang="zh-CN" altLang="en-US"/>
          </a:p>
        </p:txBody>
      </p:sp>
    </p:spTree>
    <p:extLst>
      <p:ext uri="{BB962C8B-B14F-4D97-AF65-F5344CB8AC3E}">
        <p14:creationId xmlns:p14="http://schemas.microsoft.com/office/powerpoint/2010/main" val="226738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2607575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45720" algn="just" fontAlgn="base">
              <a:lnSpc>
                <a:spcPct val="107000"/>
              </a:lnSpc>
              <a:spcBef>
                <a:spcPts val="0"/>
              </a:spcBef>
              <a:spcAft>
                <a:spcPts val="0"/>
              </a:spcAft>
            </a:pP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Trong khoa học, 1/12 khối lượng nguyên tử carbon được quy ước là đơn vị khối lượng nguyên tử (amu). Như vậy: khối lượng 1 nguyên tử carbon là 12 amu. Khối lượng này vô cùng nhỏ bé, không thể cân bằng các dụng cụ thông thường (khối lượng của 1 nguyên tử carbon tính theo đơn vị gam là 1,9916.10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gam).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Nhưng ta dễ dàng cân được 12 gam carbon. Các nhà khoa học đã tìm ra 12 gam carbon</a:t>
            </a:r>
            <a:b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có chứa số nguyên tử là 6,022.10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Số 6,022.10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 </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được gọi là số Avogadro, được kí hiệu là N</a:t>
            </a:r>
            <a:r>
              <a:rPr lang="en-US" sz="1800" i="1" spc="15" baseline="-25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A</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1869976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800" kern="0">
                <a:solidFill>
                  <a:srgbClr val="000000"/>
                </a:solidFill>
                <a:effectLst/>
                <a:latin typeface="Times New Roman" panose="02020603050405020304" pitchFamily="18" charset="0"/>
                <a:ea typeface="Calibri" panose="020F0502020204030204" pitchFamily="34" charset="0"/>
              </a:rPr>
              <a:t>Trình bày mối quan hệ về mặt trị số giữa khối lượng mol của một chất với khối lượng nguyên tử (hoặc phân tử) của chất đó</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53784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26</a:t>
            </a:fld>
            <a:endParaRPr lang="zh-CN" altLang="en-US"/>
          </a:p>
        </p:txBody>
      </p:sp>
    </p:spTree>
    <p:extLst>
      <p:ext uri="{BB962C8B-B14F-4D97-AF65-F5344CB8AC3E}">
        <p14:creationId xmlns:p14="http://schemas.microsoft.com/office/powerpoint/2010/main" val="407683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457200" algn="l"/>
                <a:tab pos="2743200" algn="ctr"/>
                <a:tab pos="5486400" algn="r"/>
              </a:tabLst>
            </a:pPr>
            <a:r>
              <a:rPr lang="nl-NL" sz="1800">
                <a:effectLst/>
                <a:latin typeface="Times New Roman" panose="02020603050405020304" pitchFamily="18" charset="0"/>
                <a:ea typeface="Calibri" panose="020F0502020204030204" pitchFamily="34" charset="0"/>
                <a:cs typeface="Times New Roman" panose="02020603050405020304" pitchFamily="18" charset="0"/>
              </a:rPr>
              <a:t>Quả bóng bay lên được bơm bằng khí hydrogen, còn quả bóng rơi xuống đất là quả bóng bơm khí Oxygen.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300"/>
              </a:spcAft>
            </a:pPr>
            <a:r>
              <a:rPr lang="nl-NL" sz="1800" i="1">
                <a:effectLst/>
                <a:latin typeface="Times New Roman" panose="02020603050405020304" pitchFamily="18" charset="0"/>
                <a:ea typeface="Calibri" panose="020F0502020204030204" pitchFamily="34" charset="0"/>
                <a:cs typeface="Times New Roman" panose="02020603050405020304" pitchFamily="18" charset="0"/>
              </a:rPr>
              <a:t>Như vậy trong cùng 1 điều kiện, những thể tích bằng nhau của các chất khí khác nhau thì nặng nhẹ khác nhau.</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300"/>
              </a:spcAft>
            </a:pP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Để so sánh sự nặng, nhẹ giữa hai chất rắn hoặc hai chất lỏng có cùng số mol, ta dễ</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dàng cân để biết được khối lượng của chúng. Nhưng đối với chất khí, việc cân rất khó khăn.</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Để so sánh sự nặng, nhẹ giữa hai chất khí, ta dựa vào tỉ khối chất khí. Từ giá trị tỉ khối giữa</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 chất khí sẽ giúp ta xác định được khí này nặng hơn hay nhẹ hơn khí kia bao nhiêu lần, từ</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đó thấy được khí nào sẽ bị “đẩy” lên trên, khí nào bị “chìm” xuống dưới.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27</a:t>
            </a:fld>
            <a:endParaRPr lang="zh-CN" altLang="en-US"/>
          </a:p>
        </p:txBody>
      </p:sp>
    </p:spTree>
    <p:extLst>
      <p:ext uri="{BB962C8B-B14F-4D97-AF65-F5344CB8AC3E}">
        <p14:creationId xmlns:p14="http://schemas.microsoft.com/office/powerpoint/2010/main" val="2384798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29</a:t>
            </a:fld>
            <a:endParaRPr lang="zh-CN" altLang="en-US"/>
          </a:p>
        </p:txBody>
      </p:sp>
    </p:spTree>
    <p:extLst>
      <p:ext uri="{BB962C8B-B14F-4D97-AF65-F5344CB8AC3E}">
        <p14:creationId xmlns:p14="http://schemas.microsoft.com/office/powerpoint/2010/main" val="2801529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31</a:t>
            </a:fld>
            <a:endParaRPr lang="zh-CN" altLang="en-US"/>
          </a:p>
        </p:txBody>
      </p:sp>
    </p:spTree>
    <p:extLst>
      <p:ext uri="{BB962C8B-B14F-4D97-AF65-F5344CB8AC3E}">
        <p14:creationId xmlns:p14="http://schemas.microsoft.com/office/powerpoint/2010/main" val="11499022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40"/>
            <a:ext cx="12197385" cy="6858348"/>
          </a:xfrm>
          <a:prstGeom prst="rect">
            <a:avLst/>
          </a:prstGeom>
        </p:spPr>
      </p:pic>
    </p:spTree>
    <p:extLst>
      <p:ext uri="{BB962C8B-B14F-4D97-AF65-F5344CB8AC3E}">
        <p14:creationId xmlns:p14="http://schemas.microsoft.com/office/powerpoint/2010/main" val="1589626290"/>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340" y="4801714"/>
            <a:ext cx="7317105" cy="566870"/>
          </a:xfrm>
          <a:prstGeom prst="rect">
            <a:avLst/>
          </a:prstGeom>
        </p:spPr>
        <p:txBody>
          <a:bodyPr anchor="b"/>
          <a:lstStyle>
            <a:lvl1pPr algn="l">
              <a:defRPr sz="3602" b="1"/>
            </a:lvl1pPr>
          </a:lstStyle>
          <a:p>
            <a:r>
              <a:rPr lang="en-US"/>
              <a:t>Click to edit Master title style</a:t>
            </a:r>
          </a:p>
        </p:txBody>
      </p:sp>
      <p:sp>
        <p:nvSpPr>
          <p:cNvPr id="3" name="Picture Placeholder 2"/>
          <p:cNvSpPr>
            <a:spLocks noGrp="1"/>
          </p:cNvSpPr>
          <p:nvPr>
            <p:ph type="pic" idx="1"/>
          </p:nvPr>
        </p:nvSpPr>
        <p:spPr>
          <a:xfrm>
            <a:off x="2390340" y="612921"/>
            <a:ext cx="7317105" cy="4115753"/>
          </a:xfrm>
          <a:prstGeom prst="rect">
            <a:avLst/>
          </a:prstGeom>
        </p:spPr>
        <p:txBody>
          <a:bodyPr/>
          <a:lstStyle>
            <a:lvl1pPr marL="0" indent="0">
              <a:buNone/>
              <a:defRPr sz="5736"/>
            </a:lvl1pPr>
            <a:lvl2pPr marL="813146" indent="0">
              <a:buNone/>
              <a:defRPr sz="5070"/>
            </a:lvl2pPr>
            <a:lvl3pPr marL="1626292" indent="0">
              <a:buNone/>
              <a:defRPr sz="4268"/>
            </a:lvl3pPr>
            <a:lvl4pPr marL="2439437" indent="0">
              <a:buNone/>
              <a:defRPr sz="3602"/>
            </a:lvl4pPr>
            <a:lvl5pPr marL="3252581" indent="0">
              <a:buNone/>
              <a:defRPr sz="3602"/>
            </a:lvl5pPr>
            <a:lvl6pPr marL="4065727" indent="0">
              <a:buNone/>
              <a:defRPr sz="3602"/>
            </a:lvl6pPr>
            <a:lvl7pPr marL="4878873" indent="0">
              <a:buNone/>
              <a:defRPr sz="3602"/>
            </a:lvl7pPr>
            <a:lvl8pPr marL="5692018" indent="0">
              <a:buNone/>
              <a:defRPr sz="3602"/>
            </a:lvl8pPr>
            <a:lvl9pPr marL="6505164" indent="0">
              <a:buNone/>
              <a:defRPr sz="3602"/>
            </a:lvl9pPr>
          </a:lstStyle>
          <a:p>
            <a:endParaRPr lang="en-US" dirty="0"/>
          </a:p>
        </p:txBody>
      </p:sp>
      <p:sp>
        <p:nvSpPr>
          <p:cNvPr id="4" name="Text Placeholder 3"/>
          <p:cNvSpPr>
            <a:spLocks noGrp="1"/>
          </p:cNvSpPr>
          <p:nvPr>
            <p:ph type="body" sz="half" idx="2"/>
          </p:nvPr>
        </p:nvSpPr>
        <p:spPr>
          <a:xfrm>
            <a:off x="2390340" y="5368587"/>
            <a:ext cx="7317105" cy="805049"/>
          </a:xfrm>
          <a:prstGeom prst="rect">
            <a:avLst/>
          </a:prstGeom>
        </p:spPr>
        <p:txBody>
          <a:bodyPr/>
          <a:lstStyle>
            <a:lvl1pPr marL="0" indent="0">
              <a:buNone/>
              <a:defRPr sz="2535"/>
            </a:lvl1pPr>
            <a:lvl2pPr marL="813146" indent="0">
              <a:buNone/>
              <a:defRPr sz="2135"/>
            </a:lvl2pPr>
            <a:lvl3pPr marL="1626292" indent="0">
              <a:buNone/>
              <a:defRPr sz="1868"/>
            </a:lvl3pPr>
            <a:lvl4pPr marL="2439437" indent="0">
              <a:buNone/>
              <a:defRPr sz="1600"/>
            </a:lvl4pPr>
            <a:lvl5pPr marL="3252581" indent="0">
              <a:buNone/>
              <a:defRPr sz="1600"/>
            </a:lvl5pPr>
            <a:lvl6pPr marL="4065727" indent="0">
              <a:buNone/>
              <a:defRPr sz="1600"/>
            </a:lvl6pPr>
            <a:lvl7pPr marL="4878873" indent="0">
              <a:buNone/>
              <a:defRPr sz="1600"/>
            </a:lvl7pPr>
            <a:lvl8pPr marL="5692018" indent="0">
              <a:buNone/>
              <a:defRPr sz="1600"/>
            </a:lvl8pPr>
            <a:lvl9pPr marL="6505164" indent="0">
              <a:buNone/>
              <a:defRPr sz="1600"/>
            </a:lvl9pPr>
          </a:lstStyle>
          <a:p>
            <a:pPr lvl="0"/>
            <a:r>
              <a:rPr lang="en-US"/>
              <a:t>Click to edit Master text styles</a:t>
            </a:r>
          </a:p>
        </p:txBody>
      </p:sp>
      <p:sp>
        <p:nvSpPr>
          <p:cNvPr id="5" name="Date Placeholder 4"/>
          <p:cNvSpPr>
            <a:spLocks noGrp="1"/>
          </p:cNvSpPr>
          <p:nvPr>
            <p:ph type="dt" sz="half" idx="10"/>
          </p:nvPr>
        </p:nvSpPr>
        <p:spPr>
          <a:xfrm>
            <a:off x="609760" y="6357825"/>
            <a:ext cx="2845541" cy="365210"/>
          </a:xfrm>
          <a:prstGeom prst="rect">
            <a:avLst/>
          </a:prstGeom>
        </p:spPr>
        <p:txBody>
          <a:bodyPr/>
          <a:lstStyle/>
          <a:p>
            <a:pPr>
              <a:defRPr/>
            </a:pPr>
            <a:fld id="{E257577C-F53D-4BB9-9408-EB84DEB3CD80}" type="datetime1">
              <a:rPr lang="en-US" altLang="zh-CN" smtClean="0">
                <a:solidFill>
                  <a:prstClr val="black">
                    <a:tint val="75000"/>
                  </a:prstClr>
                </a:solidFill>
              </a:rPr>
              <a:pPr>
                <a:defRPr/>
              </a:pPr>
              <a:t>10/9/2024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6687" y="6357825"/>
            <a:ext cx="3861806"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9878" y="6357825"/>
            <a:ext cx="2845541"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758" y="274706"/>
            <a:ext cx="10975659" cy="114326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758" y="1600575"/>
            <a:ext cx="10975659" cy="452701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760" y="6357825"/>
            <a:ext cx="2845541" cy="365210"/>
          </a:xfrm>
          <a:prstGeom prst="rect">
            <a:avLst/>
          </a:prstGeom>
        </p:spPr>
        <p:txBody>
          <a:bodyPr/>
          <a:lstStyle/>
          <a:p>
            <a:pPr>
              <a:defRPr/>
            </a:pPr>
            <a:fld id="{77D58058-BD14-4845-947D-4A9B79A00D09}" type="datetime1">
              <a:rPr lang="en-US" altLang="zh-CN" smtClean="0">
                <a:solidFill>
                  <a:prstClr val="black">
                    <a:tint val="75000"/>
                  </a:prstClr>
                </a:solidFill>
              </a:rPr>
              <a:pPr>
                <a:defRPr/>
              </a:pPr>
              <a:t>10/9/2024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6687" y="6357825"/>
            <a:ext cx="3861806"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9878" y="6357825"/>
            <a:ext cx="2845541"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41503" y="274704"/>
            <a:ext cx="2743914" cy="585288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761" y="274704"/>
            <a:ext cx="8028490" cy="585288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760" y="6357825"/>
            <a:ext cx="2845541" cy="365210"/>
          </a:xfrm>
          <a:prstGeom prst="rect">
            <a:avLst/>
          </a:prstGeom>
        </p:spPr>
        <p:txBody>
          <a:bodyPr/>
          <a:lstStyle/>
          <a:p>
            <a:pPr>
              <a:defRPr/>
            </a:pPr>
            <a:fld id="{18ECB469-C949-4E3F-B0CB-0C15DA7B7F92}" type="datetime1">
              <a:rPr lang="en-US" altLang="zh-CN" smtClean="0">
                <a:solidFill>
                  <a:prstClr val="black">
                    <a:tint val="75000"/>
                  </a:prstClr>
                </a:solidFill>
              </a:rPr>
              <a:pPr>
                <a:defRPr/>
              </a:pPr>
              <a:t>10/9/2024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6687" y="6357825"/>
            <a:ext cx="3861806"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9878" y="6357825"/>
            <a:ext cx="2845541"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504" b="4108"/>
          <a:stretch>
            <a:fillRect/>
          </a:stretch>
        </p:blipFill>
        <p:spPr>
          <a:xfrm>
            <a:off x="1" y="0"/>
            <a:ext cx="12195175" cy="6859588"/>
          </a:xfrm>
          <a:prstGeom prst="rect">
            <a:avLst/>
          </a:prstGeom>
        </p:spPr>
      </p:pic>
      <p:sp>
        <p:nvSpPr>
          <p:cNvPr id="8" name="矩形 7"/>
          <p:cNvSpPr/>
          <p:nvPr userDrawn="1"/>
        </p:nvSpPr>
        <p:spPr>
          <a:xfrm>
            <a:off x="1" y="0"/>
            <a:ext cx="12195175" cy="5844804"/>
          </a:xfrm>
          <a:prstGeom prst="rect">
            <a:avLst/>
          </a:prstGeom>
          <a:gradFill flip="none" rotWithShape="1">
            <a:gsLst>
              <a:gs pos="23000">
                <a:schemeClr val="bg1">
                  <a:alpha val="87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1">
              <a:ea typeface="微软雅黑" panose="020B0503020204020204" pitchFamily="34" charset="-122"/>
            </a:endParaRPr>
          </a:p>
        </p:txBody>
      </p:sp>
    </p:spTree>
    <p:extLst>
      <p:ext uri="{BB962C8B-B14F-4D97-AF65-F5344CB8AC3E}">
        <p14:creationId xmlns:p14="http://schemas.microsoft.com/office/powerpoint/2010/main" val="3581524002"/>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52B03C-58DD-7978-817C-B01BBA30A0CB}"/>
              </a:ext>
            </a:extLst>
          </p:cNvPr>
          <p:cNvSpPr>
            <a:spLocks noGrp="1"/>
          </p:cNvSpPr>
          <p:nvPr>
            <p:ph/>
          </p:nvPr>
        </p:nvSpPr>
        <p:spPr>
          <a:xfrm>
            <a:off x="609758" y="274702"/>
            <a:ext cx="10975659" cy="5852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0645E803-8F68-41D1-FB04-2358DD491223}"/>
              </a:ext>
            </a:extLst>
          </p:cNvPr>
          <p:cNvSpPr>
            <a:spLocks noGrp="1"/>
          </p:cNvSpPr>
          <p:nvPr>
            <p:ph type="dt" sz="half" idx="10"/>
          </p:nvPr>
        </p:nvSpPr>
        <p:spPr>
          <a:xfrm>
            <a:off x="609760" y="6246671"/>
            <a:ext cx="2845541" cy="47636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FA2E831F-92F5-F4C4-C982-72533C3BCB8C}"/>
              </a:ext>
            </a:extLst>
          </p:cNvPr>
          <p:cNvSpPr>
            <a:spLocks noGrp="1"/>
          </p:cNvSpPr>
          <p:nvPr>
            <p:ph type="ftr" sz="quarter" idx="11"/>
          </p:nvPr>
        </p:nvSpPr>
        <p:spPr>
          <a:xfrm>
            <a:off x="4166687" y="6246671"/>
            <a:ext cx="3861806" cy="47636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9F22D38-C6F9-561D-3C8B-D47841BF3FB3}"/>
              </a:ext>
            </a:extLst>
          </p:cNvPr>
          <p:cNvSpPr>
            <a:spLocks noGrp="1"/>
          </p:cNvSpPr>
          <p:nvPr>
            <p:ph type="sldNum" sz="quarter" idx="12"/>
          </p:nvPr>
        </p:nvSpPr>
        <p:spPr>
          <a:xfrm>
            <a:off x="8739878" y="6246671"/>
            <a:ext cx="2845541" cy="476360"/>
          </a:xfrm>
        </p:spPr>
        <p:txBody>
          <a:bodyPr/>
          <a:lstStyle>
            <a:lvl1pPr>
              <a:defRPr/>
            </a:lvl1pPr>
          </a:lstStyle>
          <a:p>
            <a:fld id="{C4EBB597-1285-449D-B402-56CCA4807A77}" type="slidenum">
              <a:rPr lang="en-US" altLang="en-US"/>
              <a:pPr/>
              <a:t>‹#›</a:t>
            </a:fld>
            <a:endParaRPr lang="en-US" altLang="en-US"/>
          </a:p>
        </p:txBody>
      </p:sp>
    </p:spTree>
    <p:extLst>
      <p:ext uri="{BB962C8B-B14F-4D97-AF65-F5344CB8AC3E}">
        <p14:creationId xmlns:p14="http://schemas.microsoft.com/office/powerpoint/2010/main" val="2947625661"/>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8" y="274706"/>
            <a:ext cx="10975659" cy="114326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758" y="1600575"/>
            <a:ext cx="10975659" cy="452701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760" y="6357825"/>
            <a:ext cx="2845541" cy="365210"/>
          </a:xfrm>
          <a:prstGeom prst="rect">
            <a:avLst/>
          </a:prstGeom>
        </p:spPr>
        <p:txBody>
          <a:bodyPr/>
          <a:lstStyle/>
          <a:p>
            <a:pPr>
              <a:defRPr/>
            </a:pPr>
            <a:fld id="{C052E9E1-D97D-4C90-BB96-FA1ED58B786F}" type="datetime1">
              <a:rPr lang="en-US" altLang="zh-CN" smtClean="0">
                <a:solidFill>
                  <a:prstClr val="black">
                    <a:tint val="75000"/>
                  </a:prstClr>
                </a:solidFill>
              </a:rPr>
              <a:pPr>
                <a:defRPr/>
              </a:pPr>
              <a:t>10/9/2024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6687" y="6357825"/>
            <a:ext cx="3861806"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9878" y="6357825"/>
            <a:ext cx="2845541"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37" y="4407923"/>
            <a:ext cx="10365899" cy="1362390"/>
          </a:xfrm>
          <a:prstGeom prst="rect">
            <a:avLst/>
          </a:prstGeom>
        </p:spPr>
        <p:txBody>
          <a:bodyPr anchor="t"/>
          <a:lstStyle>
            <a:lvl1pPr algn="l">
              <a:defRPr sz="7203" b="1" cap="all"/>
            </a:lvl1pPr>
          </a:lstStyle>
          <a:p>
            <a:r>
              <a:rPr lang="en-US"/>
              <a:t>Click to edit Master title style</a:t>
            </a:r>
          </a:p>
        </p:txBody>
      </p:sp>
      <p:sp>
        <p:nvSpPr>
          <p:cNvPr id="3" name="Text Placeholder 2"/>
          <p:cNvSpPr>
            <a:spLocks noGrp="1"/>
          </p:cNvSpPr>
          <p:nvPr>
            <p:ph type="body" idx="1"/>
          </p:nvPr>
        </p:nvSpPr>
        <p:spPr>
          <a:xfrm>
            <a:off x="963337" y="2907387"/>
            <a:ext cx="10365899" cy="1500534"/>
          </a:xfrm>
          <a:prstGeom prst="rect">
            <a:avLst/>
          </a:prstGeom>
        </p:spPr>
        <p:txBody>
          <a:bodyPr anchor="b"/>
          <a:lstStyle>
            <a:lvl1pPr marL="0" indent="0">
              <a:buNone/>
              <a:defRPr sz="3602">
                <a:solidFill>
                  <a:schemeClr val="tx1">
                    <a:tint val="75000"/>
                  </a:schemeClr>
                </a:solidFill>
              </a:defRPr>
            </a:lvl1pPr>
            <a:lvl2pPr marL="813146" indent="0">
              <a:buNone/>
              <a:defRPr sz="3201">
                <a:solidFill>
                  <a:schemeClr val="tx1">
                    <a:tint val="75000"/>
                  </a:schemeClr>
                </a:solidFill>
              </a:defRPr>
            </a:lvl2pPr>
            <a:lvl3pPr marL="1626292" indent="0">
              <a:buNone/>
              <a:defRPr sz="2935">
                <a:solidFill>
                  <a:schemeClr val="tx1">
                    <a:tint val="75000"/>
                  </a:schemeClr>
                </a:solidFill>
              </a:defRPr>
            </a:lvl3pPr>
            <a:lvl4pPr marL="2439437" indent="0">
              <a:buNone/>
              <a:defRPr sz="2535">
                <a:solidFill>
                  <a:schemeClr val="tx1">
                    <a:tint val="75000"/>
                  </a:schemeClr>
                </a:solidFill>
              </a:defRPr>
            </a:lvl4pPr>
            <a:lvl5pPr marL="3252581" indent="0">
              <a:buNone/>
              <a:defRPr sz="2535">
                <a:solidFill>
                  <a:schemeClr val="tx1">
                    <a:tint val="75000"/>
                  </a:schemeClr>
                </a:solidFill>
              </a:defRPr>
            </a:lvl5pPr>
            <a:lvl6pPr marL="4065727" indent="0">
              <a:buNone/>
              <a:defRPr sz="2535">
                <a:solidFill>
                  <a:schemeClr val="tx1">
                    <a:tint val="75000"/>
                  </a:schemeClr>
                </a:solidFill>
              </a:defRPr>
            </a:lvl6pPr>
            <a:lvl7pPr marL="4878873" indent="0">
              <a:buNone/>
              <a:defRPr sz="2535">
                <a:solidFill>
                  <a:schemeClr val="tx1">
                    <a:tint val="75000"/>
                  </a:schemeClr>
                </a:solidFill>
              </a:defRPr>
            </a:lvl7pPr>
            <a:lvl8pPr marL="5692018" indent="0">
              <a:buNone/>
              <a:defRPr sz="2535">
                <a:solidFill>
                  <a:schemeClr val="tx1">
                    <a:tint val="75000"/>
                  </a:schemeClr>
                </a:solidFill>
              </a:defRPr>
            </a:lvl8pPr>
            <a:lvl9pPr marL="6505164" indent="0">
              <a:buNone/>
              <a:defRPr sz="25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760" y="6357825"/>
            <a:ext cx="2845541" cy="365210"/>
          </a:xfrm>
          <a:prstGeom prst="rect">
            <a:avLst/>
          </a:prstGeom>
        </p:spPr>
        <p:txBody>
          <a:bodyPr/>
          <a:lstStyle/>
          <a:p>
            <a:pPr>
              <a:defRPr/>
            </a:pPr>
            <a:fld id="{814779EE-1E16-4CC5-A459-C716090F6017}" type="datetime1">
              <a:rPr lang="en-US" altLang="zh-CN" smtClean="0">
                <a:solidFill>
                  <a:prstClr val="black">
                    <a:tint val="75000"/>
                  </a:prstClr>
                </a:solidFill>
              </a:rPr>
              <a:pPr>
                <a:defRPr/>
              </a:pPr>
              <a:t>10/9/2024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6687" y="6357825"/>
            <a:ext cx="3861806"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9878" y="6357825"/>
            <a:ext cx="2845541"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8" y="274706"/>
            <a:ext cx="10975659" cy="114326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761" y="1600575"/>
            <a:ext cx="5386202" cy="4527011"/>
          </a:xfrm>
          <a:prstGeom prst="rect">
            <a:avLst/>
          </a:prstGeom>
        </p:spPr>
        <p:txBody>
          <a:bodyPr/>
          <a:lstStyle>
            <a:lvl1pPr>
              <a:defRPr sz="5070"/>
            </a:lvl1pPr>
            <a:lvl2pPr>
              <a:defRPr sz="4268"/>
            </a:lvl2pPr>
            <a:lvl3pPr>
              <a:defRPr sz="3602"/>
            </a:lvl3pPr>
            <a:lvl4pPr>
              <a:defRPr sz="3201"/>
            </a:lvl4pPr>
            <a:lvl5pPr>
              <a:defRPr sz="3201"/>
            </a:lvl5pPr>
            <a:lvl6pPr>
              <a:defRPr sz="3201"/>
            </a:lvl6pPr>
            <a:lvl7pPr>
              <a:defRPr sz="3201"/>
            </a:lvl7pPr>
            <a:lvl8pPr>
              <a:defRPr sz="3201"/>
            </a:lvl8pPr>
            <a:lvl9pPr>
              <a:defRPr sz="32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9216" y="1600575"/>
            <a:ext cx="5386202" cy="4527011"/>
          </a:xfrm>
          <a:prstGeom prst="rect">
            <a:avLst/>
          </a:prstGeom>
        </p:spPr>
        <p:txBody>
          <a:bodyPr/>
          <a:lstStyle>
            <a:lvl1pPr>
              <a:defRPr sz="5070"/>
            </a:lvl1pPr>
            <a:lvl2pPr>
              <a:defRPr sz="4268"/>
            </a:lvl2pPr>
            <a:lvl3pPr>
              <a:defRPr sz="3602"/>
            </a:lvl3pPr>
            <a:lvl4pPr>
              <a:defRPr sz="3201"/>
            </a:lvl4pPr>
            <a:lvl5pPr>
              <a:defRPr sz="3201"/>
            </a:lvl5pPr>
            <a:lvl6pPr>
              <a:defRPr sz="3201"/>
            </a:lvl6pPr>
            <a:lvl7pPr>
              <a:defRPr sz="3201"/>
            </a:lvl7pPr>
            <a:lvl8pPr>
              <a:defRPr sz="3201"/>
            </a:lvl8pPr>
            <a:lvl9pPr>
              <a:defRPr sz="32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760" y="6357825"/>
            <a:ext cx="2845541" cy="365210"/>
          </a:xfrm>
          <a:prstGeom prst="rect">
            <a:avLst/>
          </a:prstGeom>
        </p:spPr>
        <p:txBody>
          <a:bodyPr/>
          <a:lstStyle/>
          <a:p>
            <a:pPr>
              <a:defRPr/>
            </a:pPr>
            <a:fld id="{A3311C9F-D64E-4824-A709-CF61DE4E0BDD}" type="datetime1">
              <a:rPr lang="en-US" altLang="zh-CN" smtClean="0">
                <a:solidFill>
                  <a:prstClr val="black">
                    <a:tint val="75000"/>
                  </a:prstClr>
                </a:solidFill>
              </a:rPr>
              <a:pPr>
                <a:defRPr/>
              </a:pPr>
              <a:t>10/9/2024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6687" y="6357825"/>
            <a:ext cx="3861806"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9878" y="6357825"/>
            <a:ext cx="2845541"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758" y="274706"/>
            <a:ext cx="10975659" cy="1143265"/>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759" y="1535469"/>
            <a:ext cx="5388321" cy="639911"/>
          </a:xfrm>
          <a:prstGeom prst="rect">
            <a:avLst/>
          </a:prstGeom>
        </p:spPr>
        <p:txBody>
          <a:bodyPr anchor="b"/>
          <a:lstStyle>
            <a:lvl1pPr marL="0" indent="0">
              <a:buNone/>
              <a:defRPr sz="4268" b="1"/>
            </a:lvl1pPr>
            <a:lvl2pPr marL="813146" indent="0">
              <a:buNone/>
              <a:defRPr sz="3602" b="1"/>
            </a:lvl2pPr>
            <a:lvl3pPr marL="1626292" indent="0">
              <a:buNone/>
              <a:defRPr sz="3201" b="1"/>
            </a:lvl3pPr>
            <a:lvl4pPr marL="2439437" indent="0">
              <a:buNone/>
              <a:defRPr sz="2935" b="1"/>
            </a:lvl4pPr>
            <a:lvl5pPr marL="3252581" indent="0">
              <a:buNone/>
              <a:defRPr sz="2935" b="1"/>
            </a:lvl5pPr>
            <a:lvl6pPr marL="4065727" indent="0">
              <a:buNone/>
              <a:defRPr sz="2935" b="1"/>
            </a:lvl6pPr>
            <a:lvl7pPr marL="4878873" indent="0">
              <a:buNone/>
              <a:defRPr sz="2935" b="1"/>
            </a:lvl7pPr>
            <a:lvl8pPr marL="5692018" indent="0">
              <a:buNone/>
              <a:defRPr sz="2935" b="1"/>
            </a:lvl8pPr>
            <a:lvl9pPr marL="6505164" indent="0">
              <a:buNone/>
              <a:defRPr sz="2935" b="1"/>
            </a:lvl9pPr>
          </a:lstStyle>
          <a:p>
            <a:pPr lvl="0"/>
            <a:r>
              <a:rPr lang="en-US"/>
              <a:t>Click to edit Master text styles</a:t>
            </a:r>
          </a:p>
        </p:txBody>
      </p:sp>
      <p:sp>
        <p:nvSpPr>
          <p:cNvPr id="4" name="Content Placeholder 3"/>
          <p:cNvSpPr>
            <a:spLocks noGrp="1"/>
          </p:cNvSpPr>
          <p:nvPr>
            <p:ph sz="half" idx="2"/>
          </p:nvPr>
        </p:nvSpPr>
        <p:spPr>
          <a:xfrm>
            <a:off x="609759" y="2175383"/>
            <a:ext cx="5388321" cy="3952203"/>
          </a:xfrm>
          <a:prstGeom prst="rect">
            <a:avLst/>
          </a:prstGeom>
        </p:spPr>
        <p:txBody>
          <a:bodyPr/>
          <a:lstStyle>
            <a:lvl1pPr>
              <a:defRPr sz="4268"/>
            </a:lvl1pPr>
            <a:lvl2pPr>
              <a:defRPr sz="3602"/>
            </a:lvl2pPr>
            <a:lvl3pPr>
              <a:defRPr sz="3201"/>
            </a:lvl3pPr>
            <a:lvl4pPr>
              <a:defRPr sz="2935"/>
            </a:lvl4pPr>
            <a:lvl5pPr>
              <a:defRPr sz="2935"/>
            </a:lvl5pPr>
            <a:lvl6pPr>
              <a:defRPr sz="2935"/>
            </a:lvl6pPr>
            <a:lvl7pPr>
              <a:defRPr sz="2935"/>
            </a:lvl7pPr>
            <a:lvl8pPr>
              <a:defRPr sz="2935"/>
            </a:lvl8pPr>
            <a:lvl9pPr>
              <a:defRPr sz="29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4987" y="1535469"/>
            <a:ext cx="5390437" cy="639911"/>
          </a:xfrm>
          <a:prstGeom prst="rect">
            <a:avLst/>
          </a:prstGeom>
        </p:spPr>
        <p:txBody>
          <a:bodyPr anchor="b"/>
          <a:lstStyle>
            <a:lvl1pPr marL="0" indent="0">
              <a:buNone/>
              <a:defRPr sz="4268" b="1"/>
            </a:lvl1pPr>
            <a:lvl2pPr marL="813146" indent="0">
              <a:buNone/>
              <a:defRPr sz="3602" b="1"/>
            </a:lvl2pPr>
            <a:lvl3pPr marL="1626292" indent="0">
              <a:buNone/>
              <a:defRPr sz="3201" b="1"/>
            </a:lvl3pPr>
            <a:lvl4pPr marL="2439437" indent="0">
              <a:buNone/>
              <a:defRPr sz="2935" b="1"/>
            </a:lvl4pPr>
            <a:lvl5pPr marL="3252581" indent="0">
              <a:buNone/>
              <a:defRPr sz="2935" b="1"/>
            </a:lvl5pPr>
            <a:lvl6pPr marL="4065727" indent="0">
              <a:buNone/>
              <a:defRPr sz="2935" b="1"/>
            </a:lvl6pPr>
            <a:lvl7pPr marL="4878873" indent="0">
              <a:buNone/>
              <a:defRPr sz="2935" b="1"/>
            </a:lvl7pPr>
            <a:lvl8pPr marL="5692018" indent="0">
              <a:buNone/>
              <a:defRPr sz="2935" b="1"/>
            </a:lvl8pPr>
            <a:lvl9pPr marL="6505164" indent="0">
              <a:buNone/>
              <a:defRPr sz="2935" b="1"/>
            </a:lvl9pPr>
          </a:lstStyle>
          <a:p>
            <a:pPr lvl="0"/>
            <a:r>
              <a:rPr lang="en-US"/>
              <a:t>Click to edit Master text styles</a:t>
            </a:r>
          </a:p>
        </p:txBody>
      </p:sp>
      <p:sp>
        <p:nvSpPr>
          <p:cNvPr id="6" name="Content Placeholder 5"/>
          <p:cNvSpPr>
            <a:spLocks noGrp="1"/>
          </p:cNvSpPr>
          <p:nvPr>
            <p:ph sz="quarter" idx="4"/>
          </p:nvPr>
        </p:nvSpPr>
        <p:spPr>
          <a:xfrm>
            <a:off x="6194987" y="2175383"/>
            <a:ext cx="5390437" cy="3952203"/>
          </a:xfrm>
          <a:prstGeom prst="rect">
            <a:avLst/>
          </a:prstGeom>
        </p:spPr>
        <p:txBody>
          <a:bodyPr/>
          <a:lstStyle>
            <a:lvl1pPr>
              <a:defRPr sz="4268"/>
            </a:lvl1pPr>
            <a:lvl2pPr>
              <a:defRPr sz="3602"/>
            </a:lvl2pPr>
            <a:lvl3pPr>
              <a:defRPr sz="3201"/>
            </a:lvl3pPr>
            <a:lvl4pPr>
              <a:defRPr sz="2935"/>
            </a:lvl4pPr>
            <a:lvl5pPr>
              <a:defRPr sz="2935"/>
            </a:lvl5pPr>
            <a:lvl6pPr>
              <a:defRPr sz="2935"/>
            </a:lvl6pPr>
            <a:lvl7pPr>
              <a:defRPr sz="2935"/>
            </a:lvl7pPr>
            <a:lvl8pPr>
              <a:defRPr sz="2935"/>
            </a:lvl8pPr>
            <a:lvl9pPr>
              <a:defRPr sz="29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760" y="6357825"/>
            <a:ext cx="2845541" cy="365210"/>
          </a:xfrm>
          <a:prstGeom prst="rect">
            <a:avLst/>
          </a:prstGeom>
        </p:spPr>
        <p:txBody>
          <a:bodyPr/>
          <a:lstStyle/>
          <a:p>
            <a:pPr>
              <a:defRPr/>
            </a:pPr>
            <a:fld id="{0A4318BD-B3C6-4D4B-B871-C29490A2E55A}" type="datetime1">
              <a:rPr lang="en-US" altLang="zh-CN" smtClean="0">
                <a:solidFill>
                  <a:prstClr val="black">
                    <a:tint val="75000"/>
                  </a:prstClr>
                </a:solidFill>
              </a:rPr>
              <a:pPr>
                <a:defRPr/>
              </a:pPr>
              <a:t>10/9/2024</a:t>
            </a:fld>
            <a:endParaRPr lang="en-US" dirty="0">
              <a:solidFill>
                <a:prstClr val="black">
                  <a:tint val="75000"/>
                </a:prstClr>
              </a:solidFill>
            </a:endParaRPr>
          </a:p>
        </p:txBody>
      </p:sp>
      <p:sp>
        <p:nvSpPr>
          <p:cNvPr id="8" name="Footer Placeholder 7"/>
          <p:cNvSpPr>
            <a:spLocks noGrp="1"/>
          </p:cNvSpPr>
          <p:nvPr>
            <p:ph type="ftr" sz="quarter" idx="11"/>
          </p:nvPr>
        </p:nvSpPr>
        <p:spPr>
          <a:xfrm>
            <a:off x="4166687" y="6357825"/>
            <a:ext cx="3861806" cy="365210"/>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9878" y="6357825"/>
            <a:ext cx="2845541"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8" y="274706"/>
            <a:ext cx="10975659" cy="114326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760" y="6357825"/>
            <a:ext cx="2845541" cy="365210"/>
          </a:xfrm>
          <a:prstGeom prst="rect">
            <a:avLst/>
          </a:prstGeom>
        </p:spPr>
        <p:txBody>
          <a:bodyPr/>
          <a:lstStyle/>
          <a:p>
            <a:pPr>
              <a:defRPr/>
            </a:pPr>
            <a:fld id="{E14CAFC4-799C-4CDE-B92B-8C262F06CF3E}" type="datetime1">
              <a:rPr lang="en-US" altLang="zh-CN" smtClean="0">
                <a:solidFill>
                  <a:prstClr val="black">
                    <a:tint val="75000"/>
                  </a:prstClr>
                </a:solidFill>
              </a:rPr>
              <a:pPr>
                <a:defRPr/>
              </a:pPr>
              <a:t>10/9/2024</a:t>
            </a:fld>
            <a:endParaRPr lang="en-US" dirty="0">
              <a:solidFill>
                <a:prstClr val="black">
                  <a:tint val="75000"/>
                </a:prstClr>
              </a:solidFill>
            </a:endParaRPr>
          </a:p>
        </p:txBody>
      </p:sp>
      <p:sp>
        <p:nvSpPr>
          <p:cNvPr id="4" name="Footer Placeholder 3"/>
          <p:cNvSpPr>
            <a:spLocks noGrp="1"/>
          </p:cNvSpPr>
          <p:nvPr>
            <p:ph type="ftr" sz="quarter" idx="11"/>
          </p:nvPr>
        </p:nvSpPr>
        <p:spPr>
          <a:xfrm>
            <a:off x="4166687" y="6357825"/>
            <a:ext cx="3861806" cy="365210"/>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9878" y="6357825"/>
            <a:ext cx="2845541"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930" y="1031497"/>
            <a:ext cx="9915316"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973" tIns="60987" rIns="121973" bIns="60987" rtlCol="0" anchor="ctr"/>
          <a:lstStyle/>
          <a:p>
            <a:pPr marL="0" marR="0" lvl="0" indent="0" algn="ctr" defTabSz="1219749" rtl="0" eaLnBrk="1" fontAlgn="auto" latinLnBrk="0" hangingPunct="1">
              <a:lnSpc>
                <a:spcPct val="100000"/>
              </a:lnSpc>
              <a:spcBef>
                <a:spcPts val="0"/>
              </a:spcBef>
              <a:spcAft>
                <a:spcPts val="0"/>
              </a:spcAft>
              <a:buClrTx/>
              <a:buSzTx/>
              <a:buFontTx/>
              <a:buNone/>
              <a:tabLst/>
              <a:defRPr/>
            </a:pPr>
            <a:endParaRPr kumimoji="0" lang="zh-CN" altLang="en-US" sz="2401"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1595" y="6453396"/>
            <a:ext cx="391991"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973" tIns="60987" rIns="121973" bIns="60987" rtlCol="0" anchor="ctr"/>
          <a:lstStyle/>
          <a:p>
            <a:pPr marL="0" marR="0" lvl="0" indent="0" algn="ctr" defTabSz="1219749" rtl="0" eaLnBrk="1" fontAlgn="auto" latinLnBrk="0" hangingPunct="1">
              <a:lnSpc>
                <a:spcPct val="100000"/>
              </a:lnSpc>
              <a:spcBef>
                <a:spcPts val="0"/>
              </a:spcBef>
              <a:spcAft>
                <a:spcPts val="0"/>
              </a:spcAft>
              <a:buClrTx/>
              <a:buSzTx/>
              <a:buFontTx/>
              <a:buNone/>
              <a:tabLst/>
              <a:defRPr/>
            </a:pPr>
            <a:endParaRPr kumimoji="0" lang="zh-CN" altLang="en-US" sz="2401"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760" y="6357825"/>
            <a:ext cx="2845541" cy="365210"/>
          </a:xfrm>
          <a:prstGeom prst="rect">
            <a:avLst/>
          </a:prstGeom>
        </p:spPr>
        <p:txBody>
          <a:bodyPr/>
          <a:lstStyle/>
          <a:p>
            <a:pPr>
              <a:defRPr/>
            </a:pPr>
            <a:fld id="{3E729073-8FFE-4F18-B513-07581FC6638E}" type="datetime1">
              <a:rPr lang="en-US" altLang="zh-CN" smtClean="0">
                <a:solidFill>
                  <a:prstClr val="black">
                    <a:tint val="75000"/>
                  </a:prstClr>
                </a:solidFill>
              </a:rPr>
              <a:pPr>
                <a:defRPr/>
              </a:pPr>
              <a:t>10/9/2024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4820" y="6397708"/>
            <a:ext cx="2845541" cy="365210"/>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762" y="273113"/>
            <a:ext cx="4012129" cy="1162320"/>
          </a:xfrm>
          <a:prstGeom prst="rect">
            <a:avLst/>
          </a:prstGeom>
        </p:spPr>
        <p:txBody>
          <a:bodyPr anchor="b"/>
          <a:lstStyle>
            <a:lvl1pPr algn="l">
              <a:defRPr sz="3602" b="1"/>
            </a:lvl1pPr>
          </a:lstStyle>
          <a:p>
            <a:r>
              <a:rPr lang="en-US"/>
              <a:t>Click to edit Master title style</a:t>
            </a:r>
          </a:p>
        </p:txBody>
      </p:sp>
      <p:sp>
        <p:nvSpPr>
          <p:cNvPr id="3" name="Content Placeholder 2"/>
          <p:cNvSpPr>
            <a:spLocks noGrp="1"/>
          </p:cNvSpPr>
          <p:nvPr>
            <p:ph idx="1"/>
          </p:nvPr>
        </p:nvSpPr>
        <p:spPr>
          <a:xfrm>
            <a:off x="4767975" y="273117"/>
            <a:ext cx="6817442" cy="5854468"/>
          </a:xfrm>
          <a:prstGeom prst="rect">
            <a:avLst/>
          </a:prstGeom>
        </p:spPr>
        <p:txBody>
          <a:bodyPr/>
          <a:lstStyle>
            <a:lvl1pPr>
              <a:defRPr sz="5736"/>
            </a:lvl1pPr>
            <a:lvl2pPr>
              <a:defRPr sz="5070"/>
            </a:lvl2pPr>
            <a:lvl3pPr>
              <a:defRPr sz="4268"/>
            </a:lvl3pPr>
            <a:lvl4pPr>
              <a:defRPr sz="3602"/>
            </a:lvl4pPr>
            <a:lvl5pPr>
              <a:defRPr sz="3602"/>
            </a:lvl5pPr>
            <a:lvl6pPr>
              <a:defRPr sz="3602"/>
            </a:lvl6pPr>
            <a:lvl7pPr>
              <a:defRPr sz="3602"/>
            </a:lvl7pPr>
            <a:lvl8pPr>
              <a:defRPr sz="3602"/>
            </a:lvl8pPr>
            <a:lvl9pPr>
              <a:defRPr sz="360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762" y="1435437"/>
            <a:ext cx="4012129" cy="4692149"/>
          </a:xfrm>
          <a:prstGeom prst="rect">
            <a:avLst/>
          </a:prstGeom>
        </p:spPr>
        <p:txBody>
          <a:bodyPr/>
          <a:lstStyle>
            <a:lvl1pPr marL="0" indent="0">
              <a:buNone/>
              <a:defRPr sz="2535"/>
            </a:lvl1pPr>
            <a:lvl2pPr marL="813146" indent="0">
              <a:buNone/>
              <a:defRPr sz="2135"/>
            </a:lvl2pPr>
            <a:lvl3pPr marL="1626292" indent="0">
              <a:buNone/>
              <a:defRPr sz="1868"/>
            </a:lvl3pPr>
            <a:lvl4pPr marL="2439437" indent="0">
              <a:buNone/>
              <a:defRPr sz="1600"/>
            </a:lvl4pPr>
            <a:lvl5pPr marL="3252581" indent="0">
              <a:buNone/>
              <a:defRPr sz="1600"/>
            </a:lvl5pPr>
            <a:lvl6pPr marL="4065727" indent="0">
              <a:buNone/>
              <a:defRPr sz="1600"/>
            </a:lvl6pPr>
            <a:lvl7pPr marL="4878873" indent="0">
              <a:buNone/>
              <a:defRPr sz="1600"/>
            </a:lvl7pPr>
            <a:lvl8pPr marL="5692018" indent="0">
              <a:buNone/>
              <a:defRPr sz="1600"/>
            </a:lvl8pPr>
            <a:lvl9pPr marL="6505164" indent="0">
              <a:buNone/>
              <a:defRPr sz="1600"/>
            </a:lvl9pPr>
          </a:lstStyle>
          <a:p>
            <a:pPr lvl="0"/>
            <a:r>
              <a:rPr lang="en-US"/>
              <a:t>Click to edit Master text styles</a:t>
            </a:r>
          </a:p>
        </p:txBody>
      </p:sp>
      <p:sp>
        <p:nvSpPr>
          <p:cNvPr id="5" name="Date Placeholder 4"/>
          <p:cNvSpPr>
            <a:spLocks noGrp="1"/>
          </p:cNvSpPr>
          <p:nvPr>
            <p:ph type="dt" sz="half" idx="10"/>
          </p:nvPr>
        </p:nvSpPr>
        <p:spPr>
          <a:xfrm>
            <a:off x="609760" y="6357825"/>
            <a:ext cx="2845541" cy="365210"/>
          </a:xfrm>
          <a:prstGeom prst="rect">
            <a:avLst/>
          </a:prstGeom>
        </p:spPr>
        <p:txBody>
          <a:bodyPr/>
          <a:lstStyle/>
          <a:p>
            <a:pPr>
              <a:defRPr/>
            </a:pPr>
            <a:fld id="{43C7FCF6-76BD-4495-B08F-4C059D2BA31F}" type="datetime1">
              <a:rPr lang="en-US" altLang="zh-CN" smtClean="0">
                <a:solidFill>
                  <a:prstClr val="black">
                    <a:tint val="75000"/>
                  </a:prstClr>
                </a:solidFill>
              </a:rPr>
              <a:pPr>
                <a:defRPr/>
              </a:pPr>
              <a:t>10/9/2024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6687" y="6357825"/>
            <a:ext cx="3861806"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9878" y="6357825"/>
            <a:ext cx="2845541"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mc:AlternateContent xmlns:mc="http://schemas.openxmlformats.org/markup-compatibility/2006" xmlns:p14="http://schemas.microsoft.com/office/powerpoint/2010/main">
    <mc:Choice Requires="p14">
      <p:transition spd="slow" p14:dur="6000"/>
    </mc:Choice>
    <mc:Fallback xmlns="">
      <p:transition spd="slow"/>
    </mc:Fallback>
  </mc:AlternateContent>
  <p:hf hdr="0" ftr="0" dt="0"/>
  <p:txStyles>
    <p:titleStyle>
      <a:lvl1pPr algn="ctr" defTabSz="1626292" rtl="0" eaLnBrk="1" latinLnBrk="0" hangingPunct="1">
        <a:spcBef>
          <a:spcPct val="0"/>
        </a:spcBef>
        <a:buNone/>
        <a:defRPr sz="7870" kern="1200">
          <a:solidFill>
            <a:schemeClr val="tx1"/>
          </a:solidFill>
          <a:latin typeface="+mj-lt"/>
          <a:ea typeface="+mj-ea"/>
          <a:cs typeface="+mj-cs"/>
        </a:defRPr>
      </a:lvl1pPr>
    </p:titleStyle>
    <p:bodyStyle>
      <a:lvl1pPr marL="609860" indent="-609860" algn="l" defTabSz="1626292" rtl="0" eaLnBrk="1" latinLnBrk="0" hangingPunct="1">
        <a:spcBef>
          <a:spcPct val="20000"/>
        </a:spcBef>
        <a:buFont typeface="Arial" pitchFamily="34" charset="0"/>
        <a:buChar char="•"/>
        <a:defRPr sz="5736" kern="1200">
          <a:solidFill>
            <a:schemeClr val="tx1"/>
          </a:solidFill>
          <a:latin typeface="+mn-lt"/>
          <a:ea typeface="+mn-ea"/>
          <a:cs typeface="+mn-cs"/>
        </a:defRPr>
      </a:lvl1pPr>
      <a:lvl2pPr marL="1321361" indent="-508215" algn="l" defTabSz="1626292" rtl="0" eaLnBrk="1" latinLnBrk="0" hangingPunct="1">
        <a:spcBef>
          <a:spcPct val="20000"/>
        </a:spcBef>
        <a:buFont typeface="Arial" pitchFamily="34" charset="0"/>
        <a:buChar char="–"/>
        <a:defRPr sz="5070" kern="1200">
          <a:solidFill>
            <a:schemeClr val="tx1"/>
          </a:solidFill>
          <a:latin typeface="+mn-lt"/>
          <a:ea typeface="+mn-ea"/>
          <a:cs typeface="+mn-cs"/>
        </a:defRPr>
      </a:lvl2pPr>
      <a:lvl3pPr marL="2032864" indent="-406572" algn="l" defTabSz="1626292" rtl="0" eaLnBrk="1" latinLnBrk="0" hangingPunct="1">
        <a:spcBef>
          <a:spcPct val="20000"/>
        </a:spcBef>
        <a:buFont typeface="Arial" pitchFamily="34" charset="0"/>
        <a:buChar char="•"/>
        <a:defRPr sz="4268" kern="1200">
          <a:solidFill>
            <a:schemeClr val="tx1"/>
          </a:solidFill>
          <a:latin typeface="+mn-lt"/>
          <a:ea typeface="+mn-ea"/>
          <a:cs typeface="+mn-cs"/>
        </a:defRPr>
      </a:lvl3pPr>
      <a:lvl4pPr marL="2846009" indent="-406572" algn="l" defTabSz="1626292" rtl="0" eaLnBrk="1" latinLnBrk="0" hangingPunct="1">
        <a:spcBef>
          <a:spcPct val="20000"/>
        </a:spcBef>
        <a:buFont typeface="Arial" pitchFamily="34" charset="0"/>
        <a:buChar char="–"/>
        <a:defRPr sz="3602" kern="1200">
          <a:solidFill>
            <a:schemeClr val="tx1"/>
          </a:solidFill>
          <a:latin typeface="+mn-lt"/>
          <a:ea typeface="+mn-ea"/>
          <a:cs typeface="+mn-cs"/>
        </a:defRPr>
      </a:lvl4pPr>
      <a:lvl5pPr marL="3659154" indent="-406572" algn="l" defTabSz="1626292" rtl="0" eaLnBrk="1" latinLnBrk="0" hangingPunct="1">
        <a:spcBef>
          <a:spcPct val="20000"/>
        </a:spcBef>
        <a:buFont typeface="Arial" pitchFamily="34" charset="0"/>
        <a:buChar char="»"/>
        <a:defRPr sz="3602" kern="1200">
          <a:solidFill>
            <a:schemeClr val="tx1"/>
          </a:solidFill>
          <a:latin typeface="+mn-lt"/>
          <a:ea typeface="+mn-ea"/>
          <a:cs typeface="+mn-cs"/>
        </a:defRPr>
      </a:lvl5pPr>
      <a:lvl6pPr marL="4472300" indent="-406572" algn="l" defTabSz="1626292" rtl="0" eaLnBrk="1" latinLnBrk="0" hangingPunct="1">
        <a:spcBef>
          <a:spcPct val="20000"/>
        </a:spcBef>
        <a:buFont typeface="Arial" pitchFamily="34" charset="0"/>
        <a:buChar char="•"/>
        <a:defRPr sz="3602" kern="1200">
          <a:solidFill>
            <a:schemeClr val="tx1"/>
          </a:solidFill>
          <a:latin typeface="+mn-lt"/>
          <a:ea typeface="+mn-ea"/>
          <a:cs typeface="+mn-cs"/>
        </a:defRPr>
      </a:lvl6pPr>
      <a:lvl7pPr marL="5285446" indent="-406572" algn="l" defTabSz="1626292" rtl="0" eaLnBrk="1" latinLnBrk="0" hangingPunct="1">
        <a:spcBef>
          <a:spcPct val="20000"/>
        </a:spcBef>
        <a:buFont typeface="Arial" pitchFamily="34" charset="0"/>
        <a:buChar char="•"/>
        <a:defRPr sz="3602" kern="1200">
          <a:solidFill>
            <a:schemeClr val="tx1"/>
          </a:solidFill>
          <a:latin typeface="+mn-lt"/>
          <a:ea typeface="+mn-ea"/>
          <a:cs typeface="+mn-cs"/>
        </a:defRPr>
      </a:lvl7pPr>
      <a:lvl8pPr marL="6098592" indent="-406572" algn="l" defTabSz="1626292" rtl="0" eaLnBrk="1" latinLnBrk="0" hangingPunct="1">
        <a:spcBef>
          <a:spcPct val="20000"/>
        </a:spcBef>
        <a:buFont typeface="Arial" pitchFamily="34" charset="0"/>
        <a:buChar char="•"/>
        <a:defRPr sz="3602" kern="1200">
          <a:solidFill>
            <a:schemeClr val="tx1"/>
          </a:solidFill>
          <a:latin typeface="+mn-lt"/>
          <a:ea typeface="+mn-ea"/>
          <a:cs typeface="+mn-cs"/>
        </a:defRPr>
      </a:lvl8pPr>
      <a:lvl9pPr marL="6911736" indent="-406572" algn="l" defTabSz="1626292" rtl="0" eaLnBrk="1" latinLnBrk="0" hangingPunct="1">
        <a:spcBef>
          <a:spcPct val="20000"/>
        </a:spcBef>
        <a:buFont typeface="Arial" pitchFamily="34" charset="0"/>
        <a:buChar char="•"/>
        <a:defRPr sz="3602" kern="1200">
          <a:solidFill>
            <a:schemeClr val="tx1"/>
          </a:solidFill>
          <a:latin typeface="+mn-lt"/>
          <a:ea typeface="+mn-ea"/>
          <a:cs typeface="+mn-cs"/>
        </a:defRPr>
      </a:lvl9pPr>
    </p:bodyStyle>
    <p:otherStyle>
      <a:defPPr>
        <a:defRPr lang="en-US"/>
      </a:defPPr>
      <a:lvl1pPr marL="0" algn="l" defTabSz="1626292" rtl="0" eaLnBrk="1" latinLnBrk="0" hangingPunct="1">
        <a:defRPr sz="3201" kern="1200">
          <a:solidFill>
            <a:schemeClr val="tx1"/>
          </a:solidFill>
          <a:latin typeface="+mn-lt"/>
          <a:ea typeface="+mn-ea"/>
          <a:cs typeface="+mn-cs"/>
        </a:defRPr>
      </a:lvl1pPr>
      <a:lvl2pPr marL="813146" algn="l" defTabSz="1626292" rtl="0" eaLnBrk="1" latinLnBrk="0" hangingPunct="1">
        <a:defRPr sz="3201" kern="1200">
          <a:solidFill>
            <a:schemeClr val="tx1"/>
          </a:solidFill>
          <a:latin typeface="+mn-lt"/>
          <a:ea typeface="+mn-ea"/>
          <a:cs typeface="+mn-cs"/>
        </a:defRPr>
      </a:lvl2pPr>
      <a:lvl3pPr marL="1626292" algn="l" defTabSz="1626292" rtl="0" eaLnBrk="1" latinLnBrk="0" hangingPunct="1">
        <a:defRPr sz="3201" kern="1200">
          <a:solidFill>
            <a:schemeClr val="tx1"/>
          </a:solidFill>
          <a:latin typeface="+mn-lt"/>
          <a:ea typeface="+mn-ea"/>
          <a:cs typeface="+mn-cs"/>
        </a:defRPr>
      </a:lvl3pPr>
      <a:lvl4pPr marL="2439437" algn="l" defTabSz="1626292" rtl="0" eaLnBrk="1" latinLnBrk="0" hangingPunct="1">
        <a:defRPr sz="3201" kern="1200">
          <a:solidFill>
            <a:schemeClr val="tx1"/>
          </a:solidFill>
          <a:latin typeface="+mn-lt"/>
          <a:ea typeface="+mn-ea"/>
          <a:cs typeface="+mn-cs"/>
        </a:defRPr>
      </a:lvl4pPr>
      <a:lvl5pPr marL="3252581" algn="l" defTabSz="1626292" rtl="0" eaLnBrk="1" latinLnBrk="0" hangingPunct="1">
        <a:defRPr sz="3201" kern="1200">
          <a:solidFill>
            <a:schemeClr val="tx1"/>
          </a:solidFill>
          <a:latin typeface="+mn-lt"/>
          <a:ea typeface="+mn-ea"/>
          <a:cs typeface="+mn-cs"/>
        </a:defRPr>
      </a:lvl5pPr>
      <a:lvl6pPr marL="4065727" algn="l" defTabSz="1626292" rtl="0" eaLnBrk="1" latinLnBrk="0" hangingPunct="1">
        <a:defRPr sz="3201" kern="1200">
          <a:solidFill>
            <a:schemeClr val="tx1"/>
          </a:solidFill>
          <a:latin typeface="+mn-lt"/>
          <a:ea typeface="+mn-ea"/>
          <a:cs typeface="+mn-cs"/>
        </a:defRPr>
      </a:lvl6pPr>
      <a:lvl7pPr marL="4878873" algn="l" defTabSz="1626292" rtl="0" eaLnBrk="1" latinLnBrk="0" hangingPunct="1">
        <a:defRPr sz="3201" kern="1200">
          <a:solidFill>
            <a:schemeClr val="tx1"/>
          </a:solidFill>
          <a:latin typeface="+mn-lt"/>
          <a:ea typeface="+mn-ea"/>
          <a:cs typeface="+mn-cs"/>
        </a:defRPr>
      </a:lvl7pPr>
      <a:lvl8pPr marL="5692018" algn="l" defTabSz="1626292" rtl="0" eaLnBrk="1" latinLnBrk="0" hangingPunct="1">
        <a:defRPr sz="3201" kern="1200">
          <a:solidFill>
            <a:schemeClr val="tx1"/>
          </a:solidFill>
          <a:latin typeface="+mn-lt"/>
          <a:ea typeface="+mn-ea"/>
          <a:cs typeface="+mn-cs"/>
        </a:defRPr>
      </a:lvl8pPr>
      <a:lvl9pPr marL="6505164" algn="l" defTabSz="1626292" rtl="0" eaLnBrk="1" latinLnBrk="0" hangingPunct="1">
        <a:defRPr sz="32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audio" Target="../media/media1.m4a"/><Relationship Id="rId7" Type="http://schemas.openxmlformats.org/officeDocument/2006/relationships/image" Target="../media/image4.jpeg"/><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13.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customXml" Target="../ink/ink1.xml"/></Relationships>
</file>

<file path=ppt/slides/_rels/slide1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26.png"/><Relationship Id="rId4" Type="http://schemas.openxmlformats.org/officeDocument/2006/relationships/image" Target="../media/image25.gif"/></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3.xml"/><Relationship Id="rId7" Type="http://schemas.openxmlformats.org/officeDocument/2006/relationships/image" Target="../media/image7.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notesSlide" Target="../notesSlides/notesSlide2.xml"/><Relationship Id="rId11" Type="http://schemas.openxmlformats.org/officeDocument/2006/relationships/image" Target="../media/image6.png"/><Relationship Id="rId5" Type="http://schemas.openxmlformats.org/officeDocument/2006/relationships/slideLayout" Target="../slideLayouts/slideLayout13.xml"/><Relationship Id="rId10" Type="http://schemas.openxmlformats.org/officeDocument/2006/relationships/image" Target="../media/image10.png"/><Relationship Id="rId4" Type="http://schemas.openxmlformats.org/officeDocument/2006/relationships/tags" Target="../tags/tag4.xml"/><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1.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2.png"/><Relationship Id="rId4" Type="http://schemas.openxmlformats.org/officeDocument/2006/relationships/image" Target="../media/image20.gif"/></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1.wmf"/><Relationship Id="rId5" Type="http://schemas.openxmlformats.org/officeDocument/2006/relationships/oleObject" Target="../embeddings/oleObject2.bin"/><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6.xml"/><Relationship Id="rId7" Type="http://schemas.openxmlformats.org/officeDocument/2006/relationships/image" Target="../media/image13.png"/><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0.png"/><Relationship Id="rId4" Type="http://schemas.openxmlformats.org/officeDocument/2006/relationships/image" Target="../media/image7.jpg"/><Relationship Id="rId9"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3.xml"/><Relationship Id="rId7" Type="http://schemas.openxmlformats.org/officeDocument/2006/relationships/image" Target="../media/image13.png"/><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0.png"/><Relationship Id="rId4" Type="http://schemas.openxmlformats.org/officeDocument/2006/relationships/image" Target="../media/image7.jp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1.xml"/><Relationship Id="rId7" Type="http://schemas.openxmlformats.org/officeDocument/2006/relationships/image" Target="../media/image13.png"/><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0.png"/><Relationship Id="rId4" Type="http://schemas.openxmlformats.org/officeDocument/2006/relationships/image" Target="../media/image7.jpg"/><Relationship Id="rId9" Type="http://schemas.openxmlformats.org/officeDocument/2006/relationships/image" Target="../media/image9.png"/></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3.wmf"/><Relationship Id="rId5" Type="http://schemas.openxmlformats.org/officeDocument/2006/relationships/oleObject" Target="../embeddings/oleObject3.bin"/><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2.xml"/><Relationship Id="rId7" Type="http://schemas.openxmlformats.org/officeDocument/2006/relationships/image" Target="../media/image13.png"/><Relationship Id="rId2" Type="http://schemas.openxmlformats.org/officeDocument/2006/relationships/slideLayout" Target="../slideLayouts/slideLayout13.xml"/><Relationship Id="rId1" Type="http://schemas.openxmlformats.org/officeDocument/2006/relationships/tags" Target="../tags/tag8.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0.png"/><Relationship Id="rId4" Type="http://schemas.openxmlformats.org/officeDocument/2006/relationships/image" Target="../media/image7.jpg"/><Relationship Id="rId9" Type="http://schemas.openxmlformats.org/officeDocument/2006/relationships/image" Target="../media/image9.png"/></Relationships>
</file>

<file path=ppt/slides/_rels/slide42.xml.rels><?xml version="1.0" encoding="UTF-8" standalone="yes"?>
<Relationships xmlns="http://schemas.openxmlformats.org/package/2006/relationships"><Relationship Id="rId8" Type="http://schemas.openxmlformats.org/officeDocument/2006/relationships/image" Target="../media/image47.gif"/><Relationship Id="rId13" Type="http://schemas.openxmlformats.org/officeDocument/2006/relationships/slide" Target="slide43.xml"/><Relationship Id="rId18" Type="http://schemas.openxmlformats.org/officeDocument/2006/relationships/image" Target="../media/image52.png"/><Relationship Id="rId3" Type="http://schemas.microsoft.com/office/2007/relationships/media" Target="../media/media4.mp3"/><Relationship Id="rId7" Type="http://schemas.openxmlformats.org/officeDocument/2006/relationships/image" Target="../media/image46.jpeg"/><Relationship Id="rId12" Type="http://schemas.openxmlformats.org/officeDocument/2006/relationships/image" Target="../media/image51.png"/><Relationship Id="rId17" Type="http://schemas.openxmlformats.org/officeDocument/2006/relationships/slide" Target="slide46.xml"/><Relationship Id="rId2" Type="http://schemas.microsoft.com/office/2007/relationships/media" Target="../media/media3.mp4"/><Relationship Id="rId16" Type="http://schemas.openxmlformats.org/officeDocument/2006/relationships/slide" Target="slide45.xml"/><Relationship Id="rId1" Type="http://schemas.openxmlformats.org/officeDocument/2006/relationships/video" Target="NULL" TargetMode="External"/><Relationship Id="rId6" Type="http://schemas.openxmlformats.org/officeDocument/2006/relationships/image" Target="../media/image45.png"/><Relationship Id="rId11" Type="http://schemas.openxmlformats.org/officeDocument/2006/relationships/image" Target="../media/image50.gif"/><Relationship Id="rId5" Type="http://schemas.openxmlformats.org/officeDocument/2006/relationships/slideLayout" Target="../slideLayouts/slideLayout13.xml"/><Relationship Id="rId15" Type="http://schemas.openxmlformats.org/officeDocument/2006/relationships/slide" Target="slide44.xml"/><Relationship Id="rId10" Type="http://schemas.openxmlformats.org/officeDocument/2006/relationships/image" Target="../media/image49.gif"/><Relationship Id="rId19" Type="http://schemas.openxmlformats.org/officeDocument/2006/relationships/slide" Target="slide48.xml"/><Relationship Id="rId4" Type="http://schemas.openxmlformats.org/officeDocument/2006/relationships/audio" Target="../media/media4.mp3"/><Relationship Id="rId9" Type="http://schemas.openxmlformats.org/officeDocument/2006/relationships/image" Target="../media/image48.gif"/><Relationship Id="rId1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slide" Target="slide42.xml"/></Relationships>
</file>

<file path=ppt/slides/_rels/slide44.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slide" Target="slide4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54.png"/><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slide" Target="slide42.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54.png"/><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57.png"/><Relationship Id="rId3" Type="http://schemas.openxmlformats.org/officeDocument/2006/relationships/tags" Target="../tags/tag9.xml"/><Relationship Id="rId7" Type="http://schemas.openxmlformats.org/officeDocument/2006/relationships/image" Target="../media/image56.png"/><Relationship Id="rId12" Type="http://schemas.openxmlformats.org/officeDocument/2006/relationships/image" Target="../media/image10.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notesSlide" Target="../notesSlides/notesSlide16.xml"/><Relationship Id="rId11" Type="http://schemas.openxmlformats.org/officeDocument/2006/relationships/image" Target="../media/image13.png"/><Relationship Id="rId5" Type="http://schemas.openxmlformats.org/officeDocument/2006/relationships/slideLayout" Target="../slideLayouts/slideLayout13.xml"/><Relationship Id="rId10" Type="http://schemas.openxmlformats.org/officeDocument/2006/relationships/image" Target="../media/image8.png"/><Relationship Id="rId4" Type="http://schemas.openxmlformats.org/officeDocument/2006/relationships/tags" Target="../tags/tag10.xml"/><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hyperlink" Target="https://vi.wikipedia.org/wiki/Nh%C3%A0_v%E1%BA%ADt_l%C3%BD" TargetMode="External"/><Relationship Id="rId4" Type="http://schemas.openxmlformats.org/officeDocument/2006/relationships/hyperlink" Target="https://vi.wikipedia.org/wiki/Nh%C3%A0_h%C3%B3a_h%E1%BB%8Dc"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6"/>
          <a:srcRect r="878" b="1505"/>
          <a:stretch/>
        </p:blipFill>
        <p:spPr>
          <a:xfrm>
            <a:off x="-2033235" y="-1145449"/>
            <a:ext cx="16356502" cy="9150485"/>
          </a:xfrm>
          <a:prstGeom prst="rect">
            <a:avLst/>
          </a:prstGeom>
        </p:spPr>
      </p:pic>
      <p:pic>
        <p:nvPicPr>
          <p:cNvPr id="2049" name="Picture 2" descr="Du lịch châu Âu khám phá 20 lâu đài thời Trung cổ đẹp nhất thế giới (phần  2) - Top Việt Nam | Top Thế Giới">
            <a:extLst>
              <a:ext uri="{FF2B5EF4-FFF2-40B4-BE49-F238E27FC236}">
                <a16:creationId xmlns:a16="http://schemas.microsoft.com/office/drawing/2014/main" id="{981A28D3-8724-5D08-FAB3-48B8E26921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4058" y="1123333"/>
            <a:ext cx="7270963" cy="4871293"/>
          </a:xfrm>
          <a:prstGeom prst="round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2BF9A1-85B5-0244-4F1C-E8B2E5E793A1}"/>
              </a:ext>
            </a:extLst>
          </p:cNvPr>
          <p:cNvSpPr txBox="1"/>
          <p:nvPr/>
        </p:nvSpPr>
        <p:spPr>
          <a:xfrm>
            <a:off x="-705027" y="5994628"/>
            <a:ext cx="4950283" cy="1322285"/>
          </a:xfrm>
          <a:prstGeom prst="rect">
            <a:avLst/>
          </a:prstGeom>
          <a:noFill/>
        </p:spPr>
        <p:txBody>
          <a:bodyPr wrap="square">
            <a:spAutoFit/>
          </a:bodyPr>
          <a:lstStyle/>
          <a:p>
            <a:pPr algn="ctr">
              <a:lnSpc>
                <a:spcPct val="107000"/>
              </a:lnSpc>
            </a:pPr>
            <a:r>
              <a:rPr lang="en-US" sz="3735" dirty="0" err="1"/>
              <a:t>Hình</a:t>
            </a:r>
            <a:r>
              <a:rPr lang="en-US" sz="3735"/>
              <a:t> a</a:t>
            </a:r>
          </a:p>
          <a:p>
            <a:pPr algn="ctr">
              <a:lnSpc>
                <a:spcPct val="107000"/>
              </a:lnSpc>
            </a:pPr>
            <a:r>
              <a:rPr lang="en-US" sz="3735">
                <a:solidFill>
                  <a:srgbClr val="FF0000"/>
                </a:solidFill>
              </a:rPr>
              <a:t>Lâu đài bằng gạch</a:t>
            </a:r>
            <a:endParaRPr lang="en-US" sz="3735">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Khi những lâu đài cát được nâng cấp lên hàng tuyệt tác">
            <a:extLst>
              <a:ext uri="{FF2B5EF4-FFF2-40B4-BE49-F238E27FC236}">
                <a16:creationId xmlns:a16="http://schemas.microsoft.com/office/drawing/2014/main" id="{C517C101-0006-393D-EC17-7A19C38E9B6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332226" y="1141368"/>
            <a:ext cx="7415721" cy="4953738"/>
          </a:xfrm>
          <a:prstGeom prst="roundRect">
            <a:avLst/>
          </a:prstGeom>
          <a:noFill/>
          <a:ln>
            <a:noFill/>
          </a:ln>
        </p:spPr>
      </p:pic>
      <p:sp>
        <p:nvSpPr>
          <p:cNvPr id="9" name="TextBox 8">
            <a:extLst>
              <a:ext uri="{FF2B5EF4-FFF2-40B4-BE49-F238E27FC236}">
                <a16:creationId xmlns:a16="http://schemas.microsoft.com/office/drawing/2014/main" id="{A2C2918C-3039-24F9-F66A-C7B54AED4B8F}"/>
              </a:ext>
            </a:extLst>
          </p:cNvPr>
          <p:cNvSpPr txBox="1"/>
          <p:nvPr/>
        </p:nvSpPr>
        <p:spPr>
          <a:xfrm>
            <a:off x="5568631" y="6095105"/>
            <a:ext cx="8179316" cy="1423147"/>
          </a:xfrm>
          <a:prstGeom prst="rect">
            <a:avLst/>
          </a:prstGeom>
          <a:noFill/>
        </p:spPr>
        <p:txBody>
          <a:bodyPr wrap="square">
            <a:spAutoFit/>
          </a:bodyPr>
          <a:lstStyle/>
          <a:p>
            <a:pPr algn="ctr">
              <a:lnSpc>
                <a:spcPct val="107000"/>
              </a:lnSpc>
              <a:spcAft>
                <a:spcPts val="1067"/>
              </a:spcAft>
            </a:pPr>
            <a:r>
              <a:rPr lang="en-US" sz="3735">
                <a:latin typeface="Calibri" panose="020F0502020204030204" pitchFamily="34" charset="0"/>
                <a:ea typeface="Calibri" panose="020F0502020204030204" pitchFamily="34" charset="0"/>
                <a:cs typeface="Times New Roman" panose="02020603050405020304" pitchFamily="18" charset="0"/>
              </a:rPr>
              <a:t>Hình b</a:t>
            </a:r>
          </a:p>
          <a:p>
            <a:pPr algn="ctr"/>
            <a:r>
              <a:rPr lang="en-US" sz="3735" kern="0">
                <a:solidFill>
                  <a:srgbClr val="FF0000"/>
                </a:solidFill>
                <a:latin typeface="Calibri" panose="020F0502020204030204" pitchFamily="34" charset="0"/>
                <a:ea typeface="Calibri" panose="020F0502020204030204" pitchFamily="34" charset="0"/>
                <a:cs typeface="Times New Roman" panose="02020603050405020304" pitchFamily="18" charset="0"/>
              </a:rPr>
              <a:t>Lâu đài bằng cát</a:t>
            </a:r>
            <a:endParaRPr lang="en-US" sz="3735">
              <a:solidFill>
                <a:srgbClr val="FF0000"/>
              </a:solidFill>
            </a:endParaRPr>
          </a:p>
        </p:txBody>
      </p:sp>
      <p:sp>
        <p:nvSpPr>
          <p:cNvPr id="14" name="TextBox 13">
            <a:extLst>
              <a:ext uri="{FF2B5EF4-FFF2-40B4-BE49-F238E27FC236}">
                <a16:creationId xmlns:a16="http://schemas.microsoft.com/office/drawing/2014/main" id="{8043D484-DB8D-92DD-6584-130D56640522}"/>
              </a:ext>
            </a:extLst>
          </p:cNvPr>
          <p:cNvSpPr txBox="1"/>
          <p:nvPr/>
        </p:nvSpPr>
        <p:spPr>
          <a:xfrm>
            <a:off x="-735627" y="-685321"/>
            <a:ext cx="13372111" cy="1937262"/>
          </a:xfrm>
          <a:prstGeom prst="rect">
            <a:avLst/>
          </a:prstGeom>
          <a:noFill/>
        </p:spPr>
        <p:txBody>
          <a:bodyPr wrap="square">
            <a:spAutoFit/>
          </a:bodyPr>
          <a:lstStyle/>
          <a:p>
            <a:pPr algn="just">
              <a:lnSpc>
                <a:spcPct val="107000"/>
              </a:lnSpc>
            </a:pPr>
            <a:r>
              <a:rPr lang="en-US" sz="3735"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Nếu yêu cầu đếm số lượng viên gạch để xây bức tường của lâu đài (hình a) và đếm số lượng hạt cát để xây bức tường của lâu đài bằng cát (hình b), yêu cầu nào có thể thực hiện được? Vì sao?</a:t>
            </a:r>
            <a:endParaRPr lang="en-US" sz="3735" b="1" i="1">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256DDBC4-4185-A388-9D2A-BAEC135C34F6}"/>
              </a:ext>
            </a:extLst>
          </p:cNvPr>
          <p:cNvSpPr txBox="1"/>
          <p:nvPr/>
        </p:nvSpPr>
        <p:spPr>
          <a:xfrm>
            <a:off x="-735627" y="-685322"/>
            <a:ext cx="13372111" cy="1816651"/>
          </a:xfrm>
          <a:prstGeom prst="rect">
            <a:avLst/>
          </a:prstGeom>
          <a:noFill/>
        </p:spPr>
        <p:txBody>
          <a:bodyPr wrap="square">
            <a:spAutoFit/>
          </a:bodyPr>
          <a:lstStyle/>
          <a:p>
            <a:pPr algn="ctr"/>
            <a:r>
              <a:rPr lang="en-US" sz="3735" i="1">
                <a:solidFill>
                  <a:srgbClr val="002060"/>
                </a:solidFill>
              </a:rPr>
              <a:t>Vậy làm thế nào để có thể xác định một cách thuận lợi số nguyên tử, phân tử và khối lượng, thể tích của chúng khi tham gia và tạo thành trong các phản ứng hoá học?</a:t>
            </a:r>
            <a:endParaRPr lang="en-US" sz="3735">
              <a:solidFill>
                <a:srgbClr val="002060"/>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3127219" y="6903845"/>
            <a:ext cx="813188" cy="813188"/>
          </a:xfrm>
          <a:prstGeom prst="rect">
            <a:avLst/>
          </a:prstGeom>
        </p:spPr>
      </p:pic>
    </p:spTree>
    <p:custDataLst>
      <p:tags r:id="rId1"/>
    </p:custDataLst>
    <p:extLst>
      <p:ext uri="{BB962C8B-B14F-4D97-AF65-F5344CB8AC3E}">
        <p14:creationId xmlns:p14="http://schemas.microsoft.com/office/powerpoint/2010/main" val="1679159932"/>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14" grpId="0"/>
      <p:bldP spid="14" grpId="1"/>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2033235" y="-1145449"/>
            <a:ext cx="16356502" cy="9150485"/>
          </a:xfrm>
          <a:prstGeom prst="rect">
            <a:avLst/>
          </a:prstGeom>
        </p:spPr>
      </p:pic>
      <p:sp>
        <p:nvSpPr>
          <p:cNvPr id="20484" name="TextBox 5">
            <a:extLst>
              <a:ext uri="{FF2B5EF4-FFF2-40B4-BE49-F238E27FC236}">
                <a16:creationId xmlns:a16="http://schemas.microsoft.com/office/drawing/2014/main" id="{DE456CFD-55BE-544E-44BB-87FB27A9A744}"/>
              </a:ext>
            </a:extLst>
          </p:cNvPr>
          <p:cNvSpPr txBox="1">
            <a:spLocks noChangeArrowheads="1"/>
          </p:cNvSpPr>
          <p:nvPr/>
        </p:nvSpPr>
        <p:spPr bwMode="auto">
          <a:xfrm>
            <a:off x="-478649" y="179984"/>
            <a:ext cx="2846818" cy="62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470">
                <a:solidFill>
                  <a:srgbClr val="000000"/>
                </a:solidFill>
                <a:latin typeface="Times New Roman" panose="02020603050405020304" pitchFamily="18" charset="0"/>
              </a:rPr>
              <a:t>VD: </a:t>
            </a:r>
          </a:p>
        </p:txBody>
      </p:sp>
      <p:graphicFrame>
        <p:nvGraphicFramePr>
          <p:cNvPr id="2" name="Table 1">
            <a:extLst>
              <a:ext uri="{FF2B5EF4-FFF2-40B4-BE49-F238E27FC236}">
                <a16:creationId xmlns:a16="http://schemas.microsoft.com/office/drawing/2014/main" id="{569D1CAD-79E5-5C90-2BCB-4E5226D67068}"/>
              </a:ext>
            </a:extLst>
          </p:cNvPr>
          <p:cNvGraphicFramePr>
            <a:graphicFrameLocks noGrp="1"/>
          </p:cNvGraphicFramePr>
          <p:nvPr>
            <p:extLst>
              <p:ext uri="{D42A27DB-BD31-4B8C-83A1-F6EECF244321}">
                <p14:modId xmlns:p14="http://schemas.microsoft.com/office/powerpoint/2010/main" val="3091405125"/>
              </p:ext>
            </p:extLst>
          </p:nvPr>
        </p:nvGraphicFramePr>
        <p:xfrm>
          <a:off x="-1016748" y="1090817"/>
          <a:ext cx="13824197" cy="4174368"/>
        </p:xfrm>
        <a:graphic>
          <a:graphicData uri="http://schemas.openxmlformats.org/drawingml/2006/table">
            <a:tbl>
              <a:tblPr firstRow="1" bandRow="1">
                <a:tableStyleId>{5C22544A-7EE6-4342-B048-85BDC9FD1C3A}</a:tableStyleId>
              </a:tblPr>
              <a:tblGrid>
                <a:gridCol w="3390794">
                  <a:extLst>
                    <a:ext uri="{9D8B030D-6E8A-4147-A177-3AD203B41FA5}">
                      <a16:colId xmlns:a16="http://schemas.microsoft.com/office/drawing/2014/main" val="20000"/>
                    </a:ext>
                  </a:extLst>
                </a:gridCol>
                <a:gridCol w="4359592">
                  <a:extLst>
                    <a:ext uri="{9D8B030D-6E8A-4147-A177-3AD203B41FA5}">
                      <a16:colId xmlns:a16="http://schemas.microsoft.com/office/drawing/2014/main" val="20001"/>
                    </a:ext>
                  </a:extLst>
                </a:gridCol>
                <a:gridCol w="6073811">
                  <a:extLst>
                    <a:ext uri="{9D8B030D-6E8A-4147-A177-3AD203B41FA5}">
                      <a16:colId xmlns:a16="http://schemas.microsoft.com/office/drawing/2014/main" val="20002"/>
                    </a:ext>
                  </a:extLst>
                </a:gridCol>
              </a:tblGrid>
              <a:tr h="703761">
                <a:tc>
                  <a:txBody>
                    <a:bodyPr/>
                    <a:lstStyle/>
                    <a:p>
                      <a:pPr algn="ctr"/>
                      <a:r>
                        <a:rPr lang="en-US" sz="3700" dirty="0" err="1">
                          <a:solidFill>
                            <a:schemeClr val="tx1"/>
                          </a:solidFill>
                          <a:latin typeface="Arial" panose="020B0604020202020204" pitchFamily="34" charset="0"/>
                          <a:cs typeface="Arial" panose="020B0604020202020204" pitchFamily="34" charset="0"/>
                        </a:rPr>
                        <a:t>Cách</a:t>
                      </a:r>
                      <a:r>
                        <a:rPr lang="en-US" sz="3700" baseline="0" dirty="0">
                          <a:solidFill>
                            <a:schemeClr val="tx1"/>
                          </a:solidFill>
                          <a:latin typeface="Arial" panose="020B0604020202020204" pitchFamily="34" charset="0"/>
                          <a:cs typeface="Arial" panose="020B0604020202020204" pitchFamily="34" charset="0"/>
                        </a:rPr>
                        <a:t> </a:t>
                      </a:r>
                      <a:r>
                        <a:rPr lang="en-US" sz="3700" baseline="0" dirty="0" err="1">
                          <a:solidFill>
                            <a:schemeClr val="tx1"/>
                          </a:solidFill>
                          <a:latin typeface="Arial" panose="020B0604020202020204" pitchFamily="34" charset="0"/>
                          <a:cs typeface="Arial" panose="020B0604020202020204" pitchFamily="34" charset="0"/>
                        </a:rPr>
                        <a:t>viết</a:t>
                      </a:r>
                      <a:endParaRPr lang="en-US" sz="3700" dirty="0">
                        <a:solidFill>
                          <a:schemeClr val="tx1"/>
                        </a:solidFill>
                        <a:latin typeface="Arial" panose="020B0604020202020204" pitchFamily="34" charset="0"/>
                        <a:cs typeface="Arial" panose="020B0604020202020204" pitchFamily="34" charset="0"/>
                      </a:endParaRPr>
                    </a:p>
                  </a:txBody>
                  <a:tcPr marL="122007" marR="122007" marT="61021" marB="61021"/>
                </a:tc>
                <a:tc>
                  <a:txBody>
                    <a:bodyPr/>
                    <a:lstStyle/>
                    <a:p>
                      <a:pPr algn="ctr"/>
                      <a:r>
                        <a:rPr lang="en-US" sz="3700" dirty="0" err="1">
                          <a:solidFill>
                            <a:schemeClr val="tx1"/>
                          </a:solidFill>
                          <a:latin typeface="Arial" panose="020B0604020202020204" pitchFamily="34" charset="0"/>
                          <a:cs typeface="Arial" panose="020B0604020202020204" pitchFamily="34" charset="0"/>
                        </a:rPr>
                        <a:t>Cách</a:t>
                      </a:r>
                      <a:r>
                        <a:rPr lang="en-US" sz="3700" baseline="0" dirty="0">
                          <a:solidFill>
                            <a:schemeClr val="tx1"/>
                          </a:solidFill>
                          <a:latin typeface="Arial" panose="020B0604020202020204" pitchFamily="34" charset="0"/>
                          <a:cs typeface="Arial" panose="020B0604020202020204" pitchFamily="34" charset="0"/>
                        </a:rPr>
                        <a:t> </a:t>
                      </a:r>
                      <a:r>
                        <a:rPr lang="en-US" sz="3700" baseline="0" dirty="0" err="1">
                          <a:solidFill>
                            <a:schemeClr val="tx1"/>
                          </a:solidFill>
                          <a:latin typeface="Arial" panose="020B0604020202020204" pitchFamily="34" charset="0"/>
                          <a:cs typeface="Arial" panose="020B0604020202020204" pitchFamily="34" charset="0"/>
                        </a:rPr>
                        <a:t>đọc</a:t>
                      </a:r>
                      <a:endParaRPr lang="en-US" sz="3700" dirty="0">
                        <a:solidFill>
                          <a:schemeClr val="tx1"/>
                        </a:solidFill>
                        <a:latin typeface="Arial" panose="020B0604020202020204" pitchFamily="34" charset="0"/>
                        <a:cs typeface="Arial" panose="020B0604020202020204" pitchFamily="34" charset="0"/>
                      </a:endParaRPr>
                    </a:p>
                  </a:txBody>
                  <a:tcPr marL="122007" marR="122007" marT="61021" marB="61021"/>
                </a:tc>
                <a:tc>
                  <a:txBody>
                    <a:bodyPr/>
                    <a:lstStyle/>
                    <a:p>
                      <a:pPr algn="ctr"/>
                      <a:r>
                        <a:rPr lang="en-US" sz="3700" dirty="0" err="1">
                          <a:solidFill>
                            <a:schemeClr val="tx1"/>
                          </a:solidFill>
                          <a:latin typeface="Arial" panose="020B0604020202020204" pitchFamily="34" charset="0"/>
                          <a:cs typeface="Arial" panose="020B0604020202020204" pitchFamily="34" charset="0"/>
                        </a:rPr>
                        <a:t>Số</a:t>
                      </a:r>
                      <a:r>
                        <a:rPr lang="en-US" sz="3700" baseline="0" dirty="0">
                          <a:solidFill>
                            <a:schemeClr val="tx1"/>
                          </a:solidFill>
                          <a:latin typeface="Arial" panose="020B0604020202020204" pitchFamily="34" charset="0"/>
                          <a:cs typeface="Arial" panose="020B0604020202020204" pitchFamily="34" charset="0"/>
                        </a:rPr>
                        <a:t> </a:t>
                      </a:r>
                      <a:r>
                        <a:rPr lang="en-US" sz="3700" baseline="0" dirty="0" err="1">
                          <a:solidFill>
                            <a:schemeClr val="tx1"/>
                          </a:solidFill>
                          <a:latin typeface="Arial" panose="020B0604020202020204" pitchFamily="34" charset="0"/>
                          <a:cs typeface="Arial" panose="020B0604020202020204" pitchFamily="34" charset="0"/>
                        </a:rPr>
                        <a:t>lượng</a:t>
                      </a:r>
                      <a:r>
                        <a:rPr lang="en-US" sz="3700" baseline="0" dirty="0">
                          <a:solidFill>
                            <a:schemeClr val="tx1"/>
                          </a:solidFill>
                          <a:latin typeface="Arial" panose="020B0604020202020204" pitchFamily="34" charset="0"/>
                          <a:cs typeface="Arial" panose="020B0604020202020204" pitchFamily="34" charset="0"/>
                        </a:rPr>
                        <a:t> </a:t>
                      </a:r>
                      <a:r>
                        <a:rPr lang="en-US" sz="3700" baseline="0" dirty="0" err="1">
                          <a:solidFill>
                            <a:schemeClr val="tx1"/>
                          </a:solidFill>
                          <a:latin typeface="Arial" panose="020B0604020202020204" pitchFamily="34" charset="0"/>
                          <a:cs typeface="Arial" panose="020B0604020202020204" pitchFamily="34" charset="0"/>
                        </a:rPr>
                        <a:t>n.tử</a:t>
                      </a:r>
                      <a:r>
                        <a:rPr lang="en-US" sz="3700" baseline="0" dirty="0">
                          <a:solidFill>
                            <a:schemeClr val="tx1"/>
                          </a:solidFill>
                          <a:latin typeface="Arial" panose="020B0604020202020204" pitchFamily="34" charset="0"/>
                          <a:cs typeface="Arial" panose="020B0604020202020204" pitchFamily="34" charset="0"/>
                        </a:rPr>
                        <a:t> ( </a:t>
                      </a:r>
                      <a:r>
                        <a:rPr lang="en-US" sz="3700" baseline="0" dirty="0" err="1">
                          <a:solidFill>
                            <a:schemeClr val="tx1"/>
                          </a:solidFill>
                          <a:latin typeface="Arial" panose="020B0604020202020204" pitchFamily="34" charset="0"/>
                          <a:cs typeface="Arial" panose="020B0604020202020204" pitchFamily="34" charset="0"/>
                        </a:rPr>
                        <a:t>phân</a:t>
                      </a:r>
                      <a:r>
                        <a:rPr lang="en-US" sz="3700" baseline="0" dirty="0">
                          <a:solidFill>
                            <a:schemeClr val="tx1"/>
                          </a:solidFill>
                          <a:latin typeface="Arial" panose="020B0604020202020204" pitchFamily="34" charset="0"/>
                          <a:cs typeface="Arial" panose="020B0604020202020204" pitchFamily="34" charset="0"/>
                        </a:rPr>
                        <a:t> </a:t>
                      </a:r>
                      <a:r>
                        <a:rPr lang="en-US" sz="3700" baseline="0" dirty="0" err="1">
                          <a:solidFill>
                            <a:schemeClr val="tx1"/>
                          </a:solidFill>
                          <a:latin typeface="Arial" panose="020B0604020202020204" pitchFamily="34" charset="0"/>
                          <a:cs typeface="Arial" panose="020B0604020202020204" pitchFamily="34" charset="0"/>
                        </a:rPr>
                        <a:t>tử</a:t>
                      </a:r>
                      <a:r>
                        <a:rPr lang="en-US" sz="3700" baseline="0" dirty="0">
                          <a:solidFill>
                            <a:schemeClr val="tx1"/>
                          </a:solidFill>
                          <a:latin typeface="Arial" panose="020B0604020202020204" pitchFamily="34" charset="0"/>
                          <a:cs typeface="Arial" panose="020B0604020202020204" pitchFamily="34" charset="0"/>
                        </a:rPr>
                        <a:t>)</a:t>
                      </a:r>
                      <a:endParaRPr lang="en-US" sz="3700" dirty="0">
                        <a:solidFill>
                          <a:schemeClr val="tx1"/>
                        </a:solidFill>
                        <a:latin typeface="Arial" panose="020B0604020202020204" pitchFamily="34" charset="0"/>
                        <a:cs typeface="Arial" panose="020B0604020202020204" pitchFamily="34" charset="0"/>
                      </a:endParaRPr>
                    </a:p>
                  </a:txBody>
                  <a:tcPr marL="122007" marR="122007" marT="61021" marB="61021"/>
                </a:tc>
                <a:extLst>
                  <a:ext uri="{0D108BD9-81ED-4DB2-BD59-A6C34878D82A}">
                    <a16:rowId xmlns:a16="http://schemas.microsoft.com/office/drawing/2014/main" val="10000"/>
                  </a:ext>
                </a:extLst>
              </a:tr>
              <a:tr h="867651">
                <a:tc>
                  <a:txBody>
                    <a:bodyPr/>
                    <a:lstStyle/>
                    <a:p>
                      <a:pPr algn="ctr"/>
                      <a:r>
                        <a:rPr lang="en-US" sz="3200" dirty="0">
                          <a:solidFill>
                            <a:schemeClr val="tx1"/>
                          </a:solidFill>
                        </a:rPr>
                        <a:t>1 </a:t>
                      </a:r>
                      <a:r>
                        <a:rPr lang="en-US" sz="3200" dirty="0" err="1">
                          <a:solidFill>
                            <a:schemeClr val="tx1"/>
                          </a:solidFill>
                        </a:rPr>
                        <a:t>mol</a:t>
                      </a:r>
                      <a:r>
                        <a:rPr lang="en-US" sz="3200" dirty="0">
                          <a:solidFill>
                            <a:schemeClr val="tx1"/>
                          </a:solidFill>
                        </a:rPr>
                        <a:t> Fe</a:t>
                      </a:r>
                    </a:p>
                  </a:txBody>
                  <a:tcPr marL="122007" marR="122007" marT="61021" marB="61021"/>
                </a:tc>
                <a:tc>
                  <a:txBody>
                    <a:bodyPr/>
                    <a:lstStyle/>
                    <a:p>
                      <a:pPr algn="ctr"/>
                      <a:endParaRPr lang="en-US" sz="3200" dirty="0">
                        <a:solidFill>
                          <a:schemeClr val="tx1"/>
                        </a:solidFill>
                      </a:endParaRPr>
                    </a:p>
                  </a:txBody>
                  <a:tcPr marL="122007" marR="122007" marT="61021" marB="610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200" dirty="0">
                        <a:solidFill>
                          <a:schemeClr val="tx1"/>
                        </a:solidFill>
                      </a:endParaRPr>
                    </a:p>
                  </a:txBody>
                  <a:tcPr marL="122007" marR="122007" marT="61021" marB="61021"/>
                </a:tc>
                <a:extLst>
                  <a:ext uri="{0D108BD9-81ED-4DB2-BD59-A6C34878D82A}">
                    <a16:rowId xmlns:a16="http://schemas.microsoft.com/office/drawing/2014/main" val="10001"/>
                  </a:ext>
                </a:extLst>
              </a:tr>
              <a:tr h="86765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3200" b="1" dirty="0">
                          <a:solidFill>
                            <a:srgbClr val="0000FF"/>
                          </a:solidFill>
                          <a:latin typeface="Times New Roman" panose="02020603050405020304" pitchFamily="18" charset="0"/>
                          <a:cs typeface="Times New Roman" panose="02020603050405020304" pitchFamily="18" charset="0"/>
                        </a:rPr>
                        <a:t>1 </a:t>
                      </a:r>
                      <a:r>
                        <a:rPr lang="en-US" altLang="en-US" sz="3200" b="1" dirty="0" err="1">
                          <a:solidFill>
                            <a:srgbClr val="0000FF"/>
                          </a:solidFill>
                          <a:latin typeface="Times New Roman" panose="02020603050405020304" pitchFamily="18" charset="0"/>
                          <a:cs typeface="Times New Roman" panose="02020603050405020304" pitchFamily="18" charset="0"/>
                        </a:rPr>
                        <a:t>mol</a:t>
                      </a:r>
                      <a:r>
                        <a:rPr lang="en-US" altLang="en-US" sz="3200" b="1" dirty="0">
                          <a:solidFill>
                            <a:srgbClr val="0000FF"/>
                          </a:solidFill>
                          <a:latin typeface="Times New Roman" panose="02020603050405020304" pitchFamily="18" charset="0"/>
                          <a:cs typeface="Times New Roman" panose="02020603050405020304" pitchFamily="18" charset="0"/>
                        </a:rPr>
                        <a:t> H</a:t>
                      </a:r>
                      <a:r>
                        <a:rPr lang="en-US" altLang="en-US" sz="3200" b="1" baseline="-25000" dirty="0">
                          <a:solidFill>
                            <a:srgbClr val="0000FF"/>
                          </a:solidFill>
                          <a:latin typeface="Times New Roman" panose="02020603050405020304" pitchFamily="18" charset="0"/>
                          <a:cs typeface="Times New Roman" panose="02020603050405020304" pitchFamily="18" charset="0"/>
                        </a:rPr>
                        <a:t>2</a:t>
                      </a:r>
                      <a:r>
                        <a:rPr lang="en-US" altLang="en-US" sz="3200" b="1" dirty="0">
                          <a:solidFill>
                            <a:srgbClr val="0000FF"/>
                          </a:solidFill>
                          <a:latin typeface="Times New Roman" panose="02020603050405020304" pitchFamily="18" charset="0"/>
                          <a:cs typeface="Times New Roman" panose="02020603050405020304" pitchFamily="18" charset="0"/>
                        </a:rPr>
                        <a:t>O</a:t>
                      </a:r>
                      <a:endParaRPr lang="en-US" sz="3200" dirty="0">
                        <a:solidFill>
                          <a:schemeClr val="tx1"/>
                        </a:solidFill>
                      </a:endParaRPr>
                    </a:p>
                  </a:txBody>
                  <a:tcPr marL="122007" marR="122007" marT="61021" marB="610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200" dirty="0">
                        <a:solidFill>
                          <a:schemeClr val="tx1"/>
                        </a:solidFill>
                      </a:endParaRPr>
                    </a:p>
                  </a:txBody>
                  <a:tcPr marL="122007" marR="122007" marT="61021" marB="610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200" dirty="0">
                        <a:solidFill>
                          <a:schemeClr val="tx1"/>
                        </a:solidFill>
                      </a:endParaRPr>
                    </a:p>
                  </a:txBody>
                  <a:tcPr marL="122007" marR="122007" marT="61021" marB="61021"/>
                </a:tc>
                <a:extLst>
                  <a:ext uri="{0D108BD9-81ED-4DB2-BD59-A6C34878D82A}">
                    <a16:rowId xmlns:a16="http://schemas.microsoft.com/office/drawing/2014/main" val="10002"/>
                  </a:ext>
                </a:extLst>
              </a:tr>
              <a:tr h="86765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200" dirty="0">
                        <a:solidFill>
                          <a:schemeClr val="tx1"/>
                        </a:solidFill>
                      </a:endParaRPr>
                    </a:p>
                  </a:txBody>
                  <a:tcPr marL="122007" marR="122007" marT="61021" marB="610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200" dirty="0">
                        <a:solidFill>
                          <a:schemeClr val="tx1"/>
                        </a:solidFill>
                      </a:endParaRPr>
                    </a:p>
                  </a:txBody>
                  <a:tcPr marL="122007" marR="122007" marT="61021" marB="610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200" dirty="0">
                        <a:solidFill>
                          <a:schemeClr val="tx1"/>
                        </a:solidFill>
                      </a:endParaRPr>
                    </a:p>
                  </a:txBody>
                  <a:tcPr marL="122007" marR="122007" marT="61021" marB="61021"/>
                </a:tc>
                <a:extLst>
                  <a:ext uri="{0D108BD9-81ED-4DB2-BD59-A6C34878D82A}">
                    <a16:rowId xmlns:a16="http://schemas.microsoft.com/office/drawing/2014/main" val="10003"/>
                  </a:ext>
                </a:extLst>
              </a:tr>
              <a:tr h="86765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200" dirty="0">
                        <a:solidFill>
                          <a:schemeClr val="tx1"/>
                        </a:solidFill>
                      </a:endParaRPr>
                    </a:p>
                  </a:txBody>
                  <a:tcPr marL="122007" marR="122007" marT="61021" marB="610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200" dirty="0">
                        <a:solidFill>
                          <a:schemeClr val="tx1"/>
                        </a:solidFill>
                      </a:endParaRPr>
                    </a:p>
                  </a:txBody>
                  <a:tcPr marL="122007" marR="122007" marT="61021" marB="610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200" dirty="0">
                        <a:solidFill>
                          <a:schemeClr val="tx1"/>
                        </a:solidFill>
                      </a:endParaRPr>
                    </a:p>
                  </a:txBody>
                  <a:tcPr marL="122007" marR="122007" marT="61021" marB="61021"/>
                </a:tc>
                <a:extLst>
                  <a:ext uri="{0D108BD9-81ED-4DB2-BD59-A6C34878D82A}">
                    <a16:rowId xmlns:a16="http://schemas.microsoft.com/office/drawing/2014/main" val="10004"/>
                  </a:ext>
                </a:extLst>
              </a:tr>
            </a:tbl>
          </a:graphicData>
        </a:graphic>
      </p:graphicFrame>
      <p:sp>
        <p:nvSpPr>
          <p:cNvPr id="3" name="TextBox 2">
            <a:extLst>
              <a:ext uri="{FF2B5EF4-FFF2-40B4-BE49-F238E27FC236}">
                <a16:creationId xmlns:a16="http://schemas.microsoft.com/office/drawing/2014/main" id="{B57F617A-24BB-B027-6446-7ABFCF46693C}"/>
              </a:ext>
            </a:extLst>
          </p:cNvPr>
          <p:cNvSpPr txBox="1">
            <a:spLocks noChangeArrowheads="1"/>
          </p:cNvSpPr>
          <p:nvPr/>
        </p:nvSpPr>
        <p:spPr bwMode="auto">
          <a:xfrm>
            <a:off x="2751898" y="1956946"/>
            <a:ext cx="3875192" cy="667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735" dirty="0">
                <a:solidFill>
                  <a:srgbClr val="000000"/>
                </a:solidFill>
                <a:cs typeface="Arial" panose="020B0604020202020204" pitchFamily="34" charset="0"/>
              </a:rPr>
              <a:t>1 </a:t>
            </a:r>
            <a:r>
              <a:rPr lang="en-US" altLang="en-US" sz="3735" dirty="0" err="1">
                <a:solidFill>
                  <a:srgbClr val="000000"/>
                </a:solidFill>
                <a:cs typeface="Arial" panose="020B0604020202020204" pitchFamily="34" charset="0"/>
              </a:rPr>
              <a:t>mol</a:t>
            </a:r>
            <a:r>
              <a:rPr lang="en-US" altLang="en-US" sz="3735" dirty="0">
                <a:solidFill>
                  <a:srgbClr val="000000"/>
                </a:solidFill>
                <a:cs typeface="Arial" panose="020B0604020202020204" pitchFamily="34" charset="0"/>
              </a:rPr>
              <a:t> ng. tử Fe</a:t>
            </a:r>
          </a:p>
        </p:txBody>
      </p:sp>
      <p:sp>
        <p:nvSpPr>
          <p:cNvPr id="7" name="TextBox 6">
            <a:extLst>
              <a:ext uri="{FF2B5EF4-FFF2-40B4-BE49-F238E27FC236}">
                <a16:creationId xmlns:a16="http://schemas.microsoft.com/office/drawing/2014/main" id="{503FCD43-C432-8AC6-0163-0BC3635D7C25}"/>
              </a:ext>
            </a:extLst>
          </p:cNvPr>
          <p:cNvSpPr txBox="1">
            <a:spLocks noChangeArrowheads="1"/>
          </p:cNvSpPr>
          <p:nvPr/>
        </p:nvSpPr>
        <p:spPr bwMode="auto">
          <a:xfrm>
            <a:off x="2146399" y="2650629"/>
            <a:ext cx="4480692" cy="667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735" b="1" dirty="0">
                <a:solidFill>
                  <a:srgbClr val="0000FF"/>
                </a:solidFill>
                <a:cs typeface="Arial" panose="020B0604020202020204" pitchFamily="34" charset="0"/>
              </a:rPr>
              <a:t>1 </a:t>
            </a:r>
            <a:r>
              <a:rPr lang="en-US" altLang="en-US" sz="3735" b="1" dirty="0" err="1">
                <a:solidFill>
                  <a:srgbClr val="0000FF"/>
                </a:solidFill>
                <a:cs typeface="Arial" panose="020B0604020202020204" pitchFamily="34" charset="0"/>
              </a:rPr>
              <a:t>mol</a:t>
            </a:r>
            <a:r>
              <a:rPr lang="en-US" altLang="en-US" sz="3735" b="1" dirty="0">
                <a:solidFill>
                  <a:srgbClr val="0000FF"/>
                </a:solidFill>
                <a:cs typeface="Arial" panose="020B0604020202020204" pitchFamily="34" charset="0"/>
              </a:rPr>
              <a:t> p. tử H</a:t>
            </a:r>
            <a:r>
              <a:rPr lang="en-US" altLang="en-US" sz="3735" b="1" baseline="-25000" dirty="0">
                <a:solidFill>
                  <a:srgbClr val="0000FF"/>
                </a:solidFill>
                <a:cs typeface="Arial" panose="020B0604020202020204" pitchFamily="34" charset="0"/>
              </a:rPr>
              <a:t>2</a:t>
            </a:r>
            <a:r>
              <a:rPr lang="en-US" altLang="en-US" sz="3735" b="1" dirty="0">
                <a:solidFill>
                  <a:srgbClr val="0000FF"/>
                </a:solidFill>
                <a:cs typeface="Arial" panose="020B0604020202020204" pitchFamily="34" charset="0"/>
              </a:rPr>
              <a:t>O</a:t>
            </a:r>
            <a:endParaRPr lang="en-US" altLang="en-US" sz="3735" dirty="0">
              <a:solidFill>
                <a:srgbClr val="000000"/>
              </a:solidFill>
              <a:cs typeface="Arial" panose="020B0604020202020204" pitchFamily="34" charset="0"/>
            </a:endParaRPr>
          </a:p>
        </p:txBody>
      </p:sp>
      <p:sp>
        <p:nvSpPr>
          <p:cNvPr id="8" name="TextBox 7">
            <a:extLst>
              <a:ext uri="{FF2B5EF4-FFF2-40B4-BE49-F238E27FC236}">
                <a16:creationId xmlns:a16="http://schemas.microsoft.com/office/drawing/2014/main" id="{00CD20D2-8681-13BE-7653-6FCAE870825C}"/>
              </a:ext>
            </a:extLst>
          </p:cNvPr>
          <p:cNvSpPr txBox="1">
            <a:spLocks noChangeArrowheads="1"/>
          </p:cNvSpPr>
          <p:nvPr/>
        </p:nvSpPr>
        <p:spPr bwMode="auto">
          <a:xfrm>
            <a:off x="6945465" y="2666850"/>
            <a:ext cx="5057807" cy="667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735" b="1" dirty="0">
                <a:solidFill>
                  <a:srgbClr val="0000FF"/>
                </a:solidFill>
                <a:cs typeface="Arial" panose="020B0604020202020204" pitchFamily="34" charset="0"/>
              </a:rPr>
              <a:t>6,022.10</a:t>
            </a:r>
            <a:r>
              <a:rPr lang="en-US" altLang="en-US" sz="3735" b="1" baseline="30000" dirty="0">
                <a:solidFill>
                  <a:srgbClr val="0000FF"/>
                </a:solidFill>
                <a:cs typeface="Arial" panose="020B0604020202020204" pitchFamily="34" charset="0"/>
              </a:rPr>
              <a:t>23</a:t>
            </a:r>
            <a:r>
              <a:rPr lang="en-US" altLang="en-US" sz="3735" b="1" dirty="0">
                <a:solidFill>
                  <a:srgbClr val="0000FF"/>
                </a:solidFill>
                <a:cs typeface="Arial" panose="020B0604020202020204" pitchFamily="34" charset="0"/>
              </a:rPr>
              <a:t> </a:t>
            </a:r>
            <a:r>
              <a:rPr lang="en-US" altLang="en-US" sz="3735" b="1" dirty="0">
                <a:solidFill>
                  <a:srgbClr val="0000FF"/>
                </a:solidFill>
                <a:cs typeface="Arial" panose="020B0604020202020204" pitchFamily="34" charset="0"/>
              </a:rPr>
              <a:t>p. tử H</a:t>
            </a:r>
            <a:r>
              <a:rPr lang="en-US" altLang="en-US" sz="3735" b="1" baseline="-25000" dirty="0">
                <a:solidFill>
                  <a:srgbClr val="0000FF"/>
                </a:solidFill>
                <a:cs typeface="Arial" panose="020B0604020202020204" pitchFamily="34" charset="0"/>
              </a:rPr>
              <a:t>2</a:t>
            </a:r>
            <a:r>
              <a:rPr lang="en-US" altLang="en-US" sz="3735" b="1" dirty="0">
                <a:solidFill>
                  <a:srgbClr val="0000FF"/>
                </a:solidFill>
                <a:cs typeface="Arial" panose="020B0604020202020204" pitchFamily="34" charset="0"/>
              </a:rPr>
              <a:t>O</a:t>
            </a:r>
            <a:endParaRPr lang="en-US" altLang="en-US" sz="3735" dirty="0">
              <a:solidFill>
                <a:srgbClr val="000000"/>
              </a:solidFill>
              <a:cs typeface="Arial" panose="020B0604020202020204" pitchFamily="34" charset="0"/>
            </a:endParaRPr>
          </a:p>
        </p:txBody>
      </p:sp>
      <p:sp>
        <p:nvSpPr>
          <p:cNvPr id="9" name="TextBox 8">
            <a:extLst>
              <a:ext uri="{FF2B5EF4-FFF2-40B4-BE49-F238E27FC236}">
                <a16:creationId xmlns:a16="http://schemas.microsoft.com/office/drawing/2014/main" id="{906B0E3B-6A98-A306-1EAB-0E50961CD59A}"/>
              </a:ext>
            </a:extLst>
          </p:cNvPr>
          <p:cNvSpPr txBox="1">
            <a:spLocks noChangeArrowheads="1"/>
          </p:cNvSpPr>
          <p:nvPr/>
        </p:nvSpPr>
        <p:spPr bwMode="auto">
          <a:xfrm>
            <a:off x="6927950" y="1864402"/>
            <a:ext cx="5033209" cy="667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735" b="1" dirty="0">
                <a:solidFill>
                  <a:srgbClr val="000000"/>
                </a:solidFill>
                <a:cs typeface="Arial" panose="020B0604020202020204" pitchFamily="34" charset="0"/>
              </a:rPr>
              <a:t>6,022.10</a:t>
            </a:r>
            <a:r>
              <a:rPr lang="en-US" altLang="en-US" sz="3735" b="1" baseline="30000" dirty="0">
                <a:solidFill>
                  <a:srgbClr val="000000"/>
                </a:solidFill>
                <a:cs typeface="Arial" panose="020B0604020202020204" pitchFamily="34" charset="0"/>
              </a:rPr>
              <a:t>23</a:t>
            </a:r>
            <a:r>
              <a:rPr lang="en-US" altLang="en-US" sz="3735" b="1" dirty="0">
                <a:solidFill>
                  <a:srgbClr val="000000"/>
                </a:solidFill>
                <a:cs typeface="Arial" panose="020B0604020202020204" pitchFamily="34" charset="0"/>
              </a:rPr>
              <a:t> </a:t>
            </a:r>
            <a:r>
              <a:rPr lang="en-US" altLang="en-US" sz="3735" b="1" dirty="0">
                <a:solidFill>
                  <a:srgbClr val="000000"/>
                </a:solidFill>
                <a:cs typeface="Arial" panose="020B0604020202020204" pitchFamily="34" charset="0"/>
              </a:rPr>
              <a:t>ng. tử Fe</a:t>
            </a:r>
            <a:endParaRPr lang="en-US" altLang="en-US" sz="3735" dirty="0">
              <a:solidFill>
                <a:srgbClr val="000000"/>
              </a:solidFill>
              <a:cs typeface="Arial" panose="020B0604020202020204" pitchFamily="34" charset="0"/>
            </a:endParaRPr>
          </a:p>
        </p:txBody>
      </p:sp>
      <p:sp>
        <p:nvSpPr>
          <p:cNvPr id="10" name="TextBox 9">
            <a:extLst>
              <a:ext uri="{FF2B5EF4-FFF2-40B4-BE49-F238E27FC236}">
                <a16:creationId xmlns:a16="http://schemas.microsoft.com/office/drawing/2014/main" id="{F1B72F19-6675-C383-8A2A-5ED959A1D3F1}"/>
              </a:ext>
            </a:extLst>
          </p:cNvPr>
          <p:cNvSpPr txBox="1">
            <a:spLocks noChangeArrowheads="1"/>
          </p:cNvSpPr>
          <p:nvPr/>
        </p:nvSpPr>
        <p:spPr bwMode="auto">
          <a:xfrm>
            <a:off x="6927946" y="3523375"/>
            <a:ext cx="5033210" cy="667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735" b="1" dirty="0">
                <a:solidFill>
                  <a:srgbClr val="FF0000"/>
                </a:solidFill>
                <a:cs typeface="Arial" panose="020B0604020202020204" pitchFamily="34" charset="0"/>
              </a:rPr>
              <a:t>6,022.10</a:t>
            </a:r>
            <a:r>
              <a:rPr lang="en-US" altLang="en-US" sz="3735" b="1" baseline="30000" dirty="0">
                <a:solidFill>
                  <a:srgbClr val="FF0000"/>
                </a:solidFill>
                <a:cs typeface="Arial" panose="020B0604020202020204" pitchFamily="34" charset="0"/>
              </a:rPr>
              <a:t>23</a:t>
            </a:r>
            <a:r>
              <a:rPr lang="en-US" altLang="en-US" sz="3735" b="1" dirty="0">
                <a:solidFill>
                  <a:srgbClr val="FF0000"/>
                </a:solidFill>
                <a:cs typeface="Arial" panose="020B0604020202020204" pitchFamily="34" charset="0"/>
              </a:rPr>
              <a:t> </a:t>
            </a:r>
            <a:r>
              <a:rPr lang="en-US" altLang="en-US" sz="3735" b="1" dirty="0">
                <a:solidFill>
                  <a:srgbClr val="FF0000"/>
                </a:solidFill>
                <a:cs typeface="Arial" panose="020B0604020202020204" pitchFamily="34" charset="0"/>
              </a:rPr>
              <a:t>ng. tử Al</a:t>
            </a:r>
            <a:endParaRPr lang="en-US" altLang="en-US" sz="3735" dirty="0">
              <a:solidFill>
                <a:srgbClr val="FF0000"/>
              </a:solidFill>
              <a:cs typeface="Arial" panose="020B0604020202020204" pitchFamily="34" charset="0"/>
            </a:endParaRPr>
          </a:p>
        </p:txBody>
      </p:sp>
      <p:sp>
        <p:nvSpPr>
          <p:cNvPr id="11" name="TextBox 10">
            <a:extLst>
              <a:ext uri="{FF2B5EF4-FFF2-40B4-BE49-F238E27FC236}">
                <a16:creationId xmlns:a16="http://schemas.microsoft.com/office/drawing/2014/main" id="{48CF0783-0021-64F5-326B-F6B3859F2697}"/>
              </a:ext>
            </a:extLst>
          </p:cNvPr>
          <p:cNvSpPr txBox="1">
            <a:spLocks noChangeArrowheads="1"/>
          </p:cNvSpPr>
          <p:nvPr/>
        </p:nvSpPr>
        <p:spPr bwMode="auto">
          <a:xfrm>
            <a:off x="6927946" y="4422297"/>
            <a:ext cx="5033210" cy="667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735" b="1" dirty="0">
                <a:solidFill>
                  <a:srgbClr val="00B050"/>
                </a:solidFill>
                <a:cs typeface="Arial" panose="020B0604020202020204" pitchFamily="34" charset="0"/>
              </a:rPr>
              <a:t>6,022.10</a:t>
            </a:r>
            <a:r>
              <a:rPr lang="en-US" altLang="en-US" sz="3735" b="1" baseline="30000" dirty="0">
                <a:solidFill>
                  <a:srgbClr val="00B050"/>
                </a:solidFill>
                <a:cs typeface="Arial" panose="020B0604020202020204" pitchFamily="34" charset="0"/>
              </a:rPr>
              <a:t>23</a:t>
            </a:r>
            <a:r>
              <a:rPr lang="en-US" altLang="en-US" sz="3735" b="1" dirty="0">
                <a:solidFill>
                  <a:srgbClr val="00B050"/>
                </a:solidFill>
                <a:cs typeface="Arial" panose="020B0604020202020204" pitchFamily="34" charset="0"/>
              </a:rPr>
              <a:t> </a:t>
            </a:r>
            <a:r>
              <a:rPr lang="en-US" altLang="en-US" sz="3735" b="1" dirty="0">
                <a:solidFill>
                  <a:srgbClr val="00B050"/>
                </a:solidFill>
                <a:cs typeface="Arial" panose="020B0604020202020204" pitchFamily="34" charset="0"/>
              </a:rPr>
              <a:t>p. tử </a:t>
            </a:r>
            <a:r>
              <a:rPr lang="en-US" altLang="en-US" sz="3735" b="1" dirty="0" err="1">
                <a:solidFill>
                  <a:srgbClr val="00B050"/>
                </a:solidFill>
                <a:cs typeface="Arial" panose="020B0604020202020204" pitchFamily="34" charset="0"/>
              </a:rPr>
              <a:t>NaCl</a:t>
            </a:r>
            <a:endParaRPr lang="en-US" altLang="en-US" sz="3735" dirty="0">
              <a:solidFill>
                <a:srgbClr val="00B050"/>
              </a:solidFill>
              <a:cs typeface="Arial" panose="020B0604020202020204" pitchFamily="34" charset="0"/>
            </a:endParaRPr>
          </a:p>
        </p:txBody>
      </p:sp>
      <p:sp>
        <p:nvSpPr>
          <p:cNvPr id="14" name="TextBox 13">
            <a:extLst>
              <a:ext uri="{FF2B5EF4-FFF2-40B4-BE49-F238E27FC236}">
                <a16:creationId xmlns:a16="http://schemas.microsoft.com/office/drawing/2014/main" id="{B60AA9EF-0048-1E56-EE19-82A5FCF07F53}"/>
              </a:ext>
            </a:extLst>
          </p:cNvPr>
          <p:cNvSpPr txBox="1">
            <a:spLocks noChangeArrowheads="1"/>
          </p:cNvSpPr>
          <p:nvPr/>
        </p:nvSpPr>
        <p:spPr bwMode="auto">
          <a:xfrm>
            <a:off x="2191811" y="3602965"/>
            <a:ext cx="4435280" cy="667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735" b="1" dirty="0">
                <a:solidFill>
                  <a:srgbClr val="FF0000"/>
                </a:solidFill>
                <a:cs typeface="Arial" panose="020B0604020202020204" pitchFamily="34" charset="0"/>
              </a:rPr>
              <a:t>1 </a:t>
            </a:r>
            <a:r>
              <a:rPr lang="en-US" altLang="en-US" sz="3735" b="1" dirty="0" err="1">
                <a:solidFill>
                  <a:srgbClr val="FF0000"/>
                </a:solidFill>
                <a:cs typeface="Arial" panose="020B0604020202020204" pitchFamily="34" charset="0"/>
              </a:rPr>
              <a:t>mol</a:t>
            </a:r>
            <a:r>
              <a:rPr lang="en-US" altLang="en-US" sz="3735" b="1" dirty="0">
                <a:solidFill>
                  <a:srgbClr val="FF0000"/>
                </a:solidFill>
                <a:cs typeface="Arial" panose="020B0604020202020204" pitchFamily="34" charset="0"/>
              </a:rPr>
              <a:t> ng. tử Al</a:t>
            </a:r>
            <a:endParaRPr lang="en-US" altLang="en-US" sz="3735" dirty="0">
              <a:solidFill>
                <a:srgbClr val="FF0000"/>
              </a:solidFill>
              <a:cs typeface="Arial" panose="020B0604020202020204" pitchFamily="34" charset="0"/>
            </a:endParaRPr>
          </a:p>
        </p:txBody>
      </p:sp>
      <p:sp>
        <p:nvSpPr>
          <p:cNvPr id="15" name="TextBox 14">
            <a:extLst>
              <a:ext uri="{FF2B5EF4-FFF2-40B4-BE49-F238E27FC236}">
                <a16:creationId xmlns:a16="http://schemas.microsoft.com/office/drawing/2014/main" id="{B394FC22-E190-F190-3240-8978F02F7405}"/>
              </a:ext>
            </a:extLst>
          </p:cNvPr>
          <p:cNvSpPr txBox="1">
            <a:spLocks noChangeArrowheads="1"/>
          </p:cNvSpPr>
          <p:nvPr/>
        </p:nvSpPr>
        <p:spPr bwMode="auto">
          <a:xfrm>
            <a:off x="-873206" y="3579896"/>
            <a:ext cx="3027495" cy="667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735" b="1">
                <a:solidFill>
                  <a:srgbClr val="FF0000"/>
                </a:solidFill>
                <a:cs typeface="Arial" panose="020B0604020202020204" pitchFamily="34" charset="0"/>
              </a:rPr>
              <a:t>1 mol Al</a:t>
            </a:r>
            <a:endParaRPr lang="en-US" altLang="en-US" sz="3735">
              <a:solidFill>
                <a:srgbClr val="FF0000"/>
              </a:solidFill>
              <a:cs typeface="Arial" panose="020B0604020202020204" pitchFamily="34" charset="0"/>
            </a:endParaRPr>
          </a:p>
        </p:txBody>
      </p:sp>
      <p:sp>
        <p:nvSpPr>
          <p:cNvPr id="16" name="TextBox 15">
            <a:extLst>
              <a:ext uri="{FF2B5EF4-FFF2-40B4-BE49-F238E27FC236}">
                <a16:creationId xmlns:a16="http://schemas.microsoft.com/office/drawing/2014/main" id="{E53D97E2-1DAD-7254-28CA-4F6470FEDD34}"/>
              </a:ext>
            </a:extLst>
          </p:cNvPr>
          <p:cNvSpPr txBox="1">
            <a:spLocks noChangeArrowheads="1"/>
          </p:cNvSpPr>
          <p:nvPr/>
        </p:nvSpPr>
        <p:spPr bwMode="auto">
          <a:xfrm>
            <a:off x="2122720" y="4462737"/>
            <a:ext cx="5033209" cy="667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735" b="1" dirty="0">
                <a:solidFill>
                  <a:srgbClr val="00B050"/>
                </a:solidFill>
                <a:cs typeface="Arial" panose="020B0604020202020204" pitchFamily="34" charset="0"/>
              </a:rPr>
              <a:t>1 </a:t>
            </a:r>
            <a:r>
              <a:rPr lang="en-US" altLang="en-US" sz="3735" b="1" dirty="0" err="1">
                <a:solidFill>
                  <a:srgbClr val="00B050"/>
                </a:solidFill>
                <a:cs typeface="Arial" panose="020B0604020202020204" pitchFamily="34" charset="0"/>
              </a:rPr>
              <a:t>mol</a:t>
            </a:r>
            <a:r>
              <a:rPr lang="en-US" altLang="en-US" sz="3735" b="1" dirty="0">
                <a:solidFill>
                  <a:srgbClr val="00B050"/>
                </a:solidFill>
                <a:cs typeface="Arial" panose="020B0604020202020204" pitchFamily="34" charset="0"/>
              </a:rPr>
              <a:t> p. tử </a:t>
            </a:r>
            <a:r>
              <a:rPr lang="en-US" altLang="en-US" sz="3735" b="1" dirty="0" err="1">
                <a:solidFill>
                  <a:srgbClr val="00B050"/>
                </a:solidFill>
                <a:cs typeface="Arial" panose="020B0604020202020204" pitchFamily="34" charset="0"/>
              </a:rPr>
              <a:t>NaCl</a:t>
            </a:r>
            <a:endParaRPr lang="en-US" altLang="en-US" sz="3735" dirty="0">
              <a:solidFill>
                <a:srgbClr val="00B050"/>
              </a:solidFill>
              <a:cs typeface="Arial" panose="020B0604020202020204" pitchFamily="34" charset="0"/>
            </a:endParaRPr>
          </a:p>
        </p:txBody>
      </p:sp>
      <p:sp>
        <p:nvSpPr>
          <p:cNvPr id="17" name="TextBox 16">
            <a:extLst>
              <a:ext uri="{FF2B5EF4-FFF2-40B4-BE49-F238E27FC236}">
                <a16:creationId xmlns:a16="http://schemas.microsoft.com/office/drawing/2014/main" id="{4AFD0E58-D9E1-01A7-9357-B2EB6E966827}"/>
              </a:ext>
            </a:extLst>
          </p:cNvPr>
          <p:cNvSpPr txBox="1">
            <a:spLocks noChangeArrowheads="1"/>
          </p:cNvSpPr>
          <p:nvPr/>
        </p:nvSpPr>
        <p:spPr bwMode="auto">
          <a:xfrm>
            <a:off x="-618182" y="4420373"/>
            <a:ext cx="3125887" cy="667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735" b="1">
                <a:solidFill>
                  <a:srgbClr val="00B050"/>
                </a:solidFill>
                <a:cs typeface="Arial" panose="020B0604020202020204" pitchFamily="34" charset="0"/>
              </a:rPr>
              <a:t>1 mol NaCl</a:t>
            </a:r>
            <a:endParaRPr lang="en-US" altLang="en-US" sz="3735">
              <a:solidFill>
                <a:srgbClr val="00B050"/>
              </a:solidFill>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1"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1"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1"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1"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1"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1"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1"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7" grpId="1"/>
      <p:bldP spid="8" grpId="0"/>
      <p:bldP spid="8" grpId="1"/>
      <p:bldP spid="9" grpId="0"/>
      <p:bldP spid="9" grpId="1"/>
      <p:bldP spid="10" grpId="0"/>
      <p:bldP spid="10" grpId="1"/>
      <p:bldP spid="11" grpId="0"/>
      <p:bldP spid="11" grpId="1"/>
      <p:bldP spid="14" grpId="0"/>
      <p:bldP spid="14" grpId="1"/>
      <p:bldP spid="15" grpId="0"/>
      <p:bldP spid="16" grpId="0"/>
      <p:bldP spid="16" grpId="1"/>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967A8C-67F5-8ECB-4481-32BBD2C356E0}"/>
              </a:ext>
            </a:extLst>
          </p:cNvPr>
          <p:cNvPicPr>
            <a:picLocks noChangeAspect="1"/>
          </p:cNvPicPr>
          <p:nvPr/>
        </p:nvPicPr>
        <p:blipFill rotWithShape="1">
          <a:blip r:embed="rId2"/>
          <a:srcRect r="878" b="1505"/>
          <a:stretch/>
        </p:blipFill>
        <p:spPr>
          <a:xfrm>
            <a:off x="-2033235" y="-1145449"/>
            <a:ext cx="16356502" cy="9150485"/>
          </a:xfrm>
          <a:prstGeom prst="rect">
            <a:avLst/>
          </a:prstGeom>
        </p:spPr>
      </p:pic>
      <p:sp>
        <p:nvSpPr>
          <p:cNvPr id="20486" name="Text Box 6">
            <a:extLst>
              <a:ext uri="{FF2B5EF4-FFF2-40B4-BE49-F238E27FC236}">
                <a16:creationId xmlns:a16="http://schemas.microsoft.com/office/drawing/2014/main" id="{B15F7351-6A74-7F9C-18D8-A582C6B74C94}"/>
              </a:ext>
            </a:extLst>
          </p:cNvPr>
          <p:cNvSpPr txBox="1">
            <a:spLocks noChangeArrowheads="1"/>
          </p:cNvSpPr>
          <p:nvPr/>
        </p:nvSpPr>
        <p:spPr bwMode="auto">
          <a:xfrm>
            <a:off x="969507" y="887995"/>
            <a:ext cx="10821716" cy="1242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219749">
              <a:spcBef>
                <a:spcPct val="50000"/>
              </a:spcBef>
              <a:defRPr/>
            </a:pPr>
            <a:r>
              <a:rPr lang="nl-NL" altLang="en-US" sz="3736" dirty="0">
                <a:solidFill>
                  <a:srgbClr val="000000"/>
                </a:solidFill>
                <a:latin typeface="Times New Roman" panose="02020603050405020304" pitchFamily="18" charset="0"/>
              </a:rPr>
              <a:t>Mol là lượng chất có chứa </a:t>
            </a:r>
            <a:r>
              <a:rPr lang="en-US" altLang="en-US" sz="3736" dirty="0">
                <a:solidFill>
                  <a:srgbClr val="FF0000"/>
                </a:solidFill>
                <a:latin typeface="Times New Roman" panose="02020603050405020304" pitchFamily="18" charset="0"/>
              </a:rPr>
              <a:t>6,022.10</a:t>
            </a:r>
            <a:r>
              <a:rPr lang="en-US" altLang="en-US" sz="3736" baseline="30000" dirty="0">
                <a:solidFill>
                  <a:srgbClr val="FF0000"/>
                </a:solidFill>
                <a:latin typeface="Times New Roman" panose="02020603050405020304" pitchFamily="18" charset="0"/>
              </a:rPr>
              <a:t>23  </a:t>
            </a:r>
            <a:r>
              <a:rPr lang="nl-NL" altLang="en-US" sz="3736" dirty="0">
                <a:solidFill>
                  <a:srgbClr val="000000"/>
                </a:solidFill>
                <a:latin typeface="Times New Roman" panose="02020603050405020304" pitchFamily="18" charset="0"/>
              </a:rPr>
              <a:t>hay </a:t>
            </a:r>
            <a:r>
              <a:rPr lang="nl-NL" altLang="en-US" sz="3736" dirty="0">
                <a:solidFill>
                  <a:srgbClr val="FF0000"/>
                </a:solidFill>
                <a:latin typeface="Times New Roman" panose="02020603050405020304" pitchFamily="18" charset="0"/>
              </a:rPr>
              <a:t> N</a:t>
            </a:r>
            <a:r>
              <a:rPr lang="nl-NL" altLang="en-US" sz="3736" baseline="-25000" dirty="0">
                <a:solidFill>
                  <a:srgbClr val="FF0000"/>
                </a:solidFill>
                <a:latin typeface="Times New Roman" panose="02020603050405020304" pitchFamily="18" charset="0"/>
              </a:rPr>
              <a:t>A</a:t>
            </a:r>
            <a:r>
              <a:rPr lang="nl-NL" altLang="en-US" sz="3736" dirty="0">
                <a:solidFill>
                  <a:srgbClr val="FF0000"/>
                </a:solidFill>
                <a:latin typeface="Times New Roman" panose="02020603050405020304" pitchFamily="18" charset="0"/>
              </a:rPr>
              <a:t> </a:t>
            </a:r>
            <a:r>
              <a:rPr lang="nl-NL" altLang="en-US" sz="3736" dirty="0">
                <a:solidFill>
                  <a:srgbClr val="000000"/>
                </a:solidFill>
                <a:latin typeface="Times New Roman" panose="02020603050405020304" pitchFamily="18" charset="0"/>
              </a:rPr>
              <a:t>nguyên tử hay phân tử  chất đó.</a:t>
            </a:r>
            <a:r>
              <a:rPr lang="en-US" altLang="en-US" sz="3736" dirty="0">
                <a:solidFill>
                  <a:srgbClr val="000000"/>
                </a:solidFill>
                <a:latin typeface="Times New Roman" panose="02020603050405020304" pitchFamily="18" charset="0"/>
              </a:rPr>
              <a:t> </a:t>
            </a:r>
          </a:p>
        </p:txBody>
      </p:sp>
      <p:pic>
        <p:nvPicPr>
          <p:cNvPr id="20487" name="Picture 7">
            <a:extLst>
              <a:ext uri="{FF2B5EF4-FFF2-40B4-BE49-F238E27FC236}">
                <a16:creationId xmlns:a16="http://schemas.microsoft.com/office/drawing/2014/main" id="{2BCA46DF-81F9-4B59-4BE2-AC481975616E}"/>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6332" y="818096"/>
            <a:ext cx="813376" cy="569787"/>
          </a:xfrm>
          <a:prstGeom prst="rect">
            <a:avLst/>
          </a:prstGeom>
          <a:noFill/>
          <a:extLst>
            <a:ext uri="{909E8E84-426E-40DD-AFC4-6F175D3DCCD1}">
              <a14:hiddenFill xmlns:a14="http://schemas.microsoft.com/office/drawing/2010/main">
                <a:solidFill>
                  <a:srgbClr val="FFFFFF"/>
                </a:solidFill>
              </a14:hiddenFill>
            </a:ext>
          </a:extLst>
        </p:spPr>
      </p:pic>
      <p:sp>
        <p:nvSpPr>
          <p:cNvPr id="20488" name="Text Box 8">
            <a:extLst>
              <a:ext uri="{FF2B5EF4-FFF2-40B4-BE49-F238E27FC236}">
                <a16:creationId xmlns:a16="http://schemas.microsoft.com/office/drawing/2014/main" id="{53F4AAC5-7A26-34FF-1DA6-BBBD125EA552}"/>
              </a:ext>
            </a:extLst>
          </p:cNvPr>
          <p:cNvSpPr txBox="1">
            <a:spLocks noChangeArrowheads="1"/>
          </p:cNvSpPr>
          <p:nvPr/>
        </p:nvSpPr>
        <p:spPr bwMode="auto">
          <a:xfrm>
            <a:off x="2507294" y="2292342"/>
            <a:ext cx="7625403" cy="58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219749">
              <a:spcBef>
                <a:spcPct val="50000"/>
              </a:spcBef>
              <a:defRPr/>
            </a:pPr>
            <a:r>
              <a:rPr lang="en-US" altLang="en-US" sz="3201" dirty="0">
                <a:solidFill>
                  <a:srgbClr val="0000CC"/>
                </a:solidFill>
                <a:latin typeface="Times New Roman" panose="02020603050405020304" pitchFamily="18" charset="0"/>
              </a:rPr>
              <a:t>N</a:t>
            </a:r>
            <a:r>
              <a:rPr lang="en-US" altLang="en-US" sz="3201" baseline="-25000" dirty="0">
                <a:solidFill>
                  <a:srgbClr val="0000CC"/>
                </a:solidFill>
                <a:latin typeface="Times New Roman" panose="02020603050405020304" pitchFamily="18" charset="0"/>
              </a:rPr>
              <a:t>A</a:t>
            </a:r>
            <a:r>
              <a:rPr lang="en-US" altLang="en-US" sz="3201" dirty="0">
                <a:solidFill>
                  <a:srgbClr val="0000CC"/>
                </a:solidFill>
                <a:latin typeface="Times New Roman" panose="02020603050405020304" pitchFamily="18" charset="0"/>
              </a:rPr>
              <a:t> = </a:t>
            </a:r>
            <a:r>
              <a:rPr lang="en-US" altLang="en-US" sz="3201" dirty="0">
                <a:solidFill>
                  <a:srgbClr val="0000CC"/>
                </a:solidFill>
                <a:latin typeface="Times New Roman" panose="02020603050405020304" pitchFamily="18" charset="0"/>
              </a:rPr>
              <a:t>6,022.10</a:t>
            </a:r>
            <a:r>
              <a:rPr lang="en-US" altLang="en-US" sz="3201" baseline="30000" dirty="0">
                <a:solidFill>
                  <a:srgbClr val="0000CC"/>
                </a:solidFill>
                <a:latin typeface="Times New Roman" panose="02020603050405020304" pitchFamily="18" charset="0"/>
              </a:rPr>
              <a:t>23    </a:t>
            </a:r>
            <a:r>
              <a:rPr lang="en-US" altLang="en-US" sz="3201" dirty="0">
                <a:solidFill>
                  <a:srgbClr val="0000CC"/>
                </a:solidFill>
                <a:latin typeface="Times New Roman" panose="02020603050405020304" pitchFamily="18" charset="0"/>
              </a:rPr>
              <a:t>( số </a:t>
            </a:r>
            <a:r>
              <a:rPr lang="en-US" altLang="en-US" sz="3201" dirty="0" err="1">
                <a:solidFill>
                  <a:srgbClr val="0000CC"/>
                </a:solidFill>
                <a:latin typeface="Times New Roman" panose="02020603050405020304" pitchFamily="18" charset="0"/>
              </a:rPr>
              <a:t>Avogađro</a:t>
            </a:r>
            <a:r>
              <a:rPr lang="en-US" altLang="en-US" sz="3201" dirty="0">
                <a:solidFill>
                  <a:srgbClr val="0000CC"/>
                </a:solidFill>
                <a:latin typeface="Times New Roman" panose="02020603050405020304" pitchFamily="18" charset="0"/>
              </a:rPr>
              <a:t>)</a:t>
            </a:r>
            <a:endParaRPr lang="en-US" altLang="en-US" sz="3201" baseline="30000" dirty="0">
              <a:solidFill>
                <a:srgbClr val="0000CC"/>
              </a:solidFill>
              <a:latin typeface="Times New Roman" panose="02020603050405020304" pitchFamily="18" charset="0"/>
            </a:endParaRPr>
          </a:p>
        </p:txBody>
      </p:sp>
      <p:sp>
        <p:nvSpPr>
          <p:cNvPr id="20491" name="Text Box 11">
            <a:extLst>
              <a:ext uri="{FF2B5EF4-FFF2-40B4-BE49-F238E27FC236}">
                <a16:creationId xmlns:a16="http://schemas.microsoft.com/office/drawing/2014/main" id="{2ACACDD1-2980-B7CF-FF23-50BE9C2CBE65}"/>
              </a:ext>
            </a:extLst>
          </p:cNvPr>
          <p:cNvSpPr txBox="1">
            <a:spLocks noChangeArrowheads="1"/>
          </p:cNvSpPr>
          <p:nvPr/>
        </p:nvSpPr>
        <p:spPr bwMode="auto">
          <a:xfrm>
            <a:off x="494410" y="2189782"/>
            <a:ext cx="8318586" cy="58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219749">
              <a:spcBef>
                <a:spcPct val="50000"/>
              </a:spcBef>
              <a:defRPr/>
            </a:pPr>
            <a:r>
              <a:rPr lang="en-US" altLang="en-US" sz="3201" dirty="0">
                <a:solidFill>
                  <a:srgbClr val="FF0000"/>
                </a:solidFill>
                <a:latin typeface="Times New Roman" panose="02020603050405020304" pitchFamily="18" charset="0"/>
              </a:rPr>
              <a:t>* Lưu </a:t>
            </a:r>
            <a:r>
              <a:rPr lang="en-US" altLang="en-US" sz="3201" dirty="0">
                <a:solidFill>
                  <a:srgbClr val="FF0000"/>
                </a:solidFill>
                <a:latin typeface="Times New Roman" panose="02020603050405020304" pitchFamily="18" charset="0"/>
              </a:rPr>
              <a:t>ý  :    </a:t>
            </a:r>
            <a:endParaRPr lang="en-US" altLang="en-US" sz="3201" baseline="30000" dirty="0">
              <a:solidFill>
                <a:srgbClr val="FF0000"/>
              </a:solidFill>
              <a:latin typeface="Times New Roman" panose="02020603050405020304" pitchFamily="18" charset="0"/>
            </a:endParaRPr>
          </a:p>
        </p:txBody>
      </p:sp>
      <p:sp>
        <p:nvSpPr>
          <p:cNvPr id="20492" name="Text Box 12">
            <a:extLst>
              <a:ext uri="{FF2B5EF4-FFF2-40B4-BE49-F238E27FC236}">
                <a16:creationId xmlns:a16="http://schemas.microsoft.com/office/drawing/2014/main" id="{94D55E69-90DC-F84C-D11F-B3684EC2E174}"/>
              </a:ext>
            </a:extLst>
          </p:cNvPr>
          <p:cNvSpPr txBox="1">
            <a:spLocks noChangeArrowheads="1"/>
          </p:cNvSpPr>
          <p:nvPr/>
        </p:nvSpPr>
        <p:spPr bwMode="auto">
          <a:xfrm>
            <a:off x="607296" y="3283644"/>
            <a:ext cx="10167205" cy="58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219749">
              <a:spcBef>
                <a:spcPct val="50000"/>
              </a:spcBef>
              <a:defRPr/>
            </a:pPr>
            <a:r>
              <a:rPr lang="en-US" altLang="en-US" sz="3201" dirty="0">
                <a:solidFill>
                  <a:srgbClr val="0000CC"/>
                </a:solidFill>
                <a:latin typeface="Times New Roman" panose="02020603050405020304" pitchFamily="18" charset="0"/>
              </a:rPr>
              <a:t>- Cần phân biệt đúng </a:t>
            </a:r>
            <a:r>
              <a:rPr lang="en-US" altLang="en-US" sz="3201" dirty="0" err="1">
                <a:solidFill>
                  <a:srgbClr val="0000CC"/>
                </a:solidFill>
                <a:latin typeface="Times New Roman" panose="02020603050405020304" pitchFamily="18" charset="0"/>
              </a:rPr>
              <a:t>mol</a:t>
            </a:r>
            <a:r>
              <a:rPr lang="en-US" altLang="en-US" sz="3201" dirty="0">
                <a:solidFill>
                  <a:srgbClr val="0000CC"/>
                </a:solidFill>
                <a:latin typeface="Times New Roman" panose="02020603050405020304" pitchFamily="18" charset="0"/>
              </a:rPr>
              <a:t> </a:t>
            </a:r>
            <a:r>
              <a:rPr lang="en-US" altLang="en-US" sz="3201" u="sng" dirty="0">
                <a:solidFill>
                  <a:srgbClr val="FF0000"/>
                </a:solidFill>
                <a:latin typeface="Times New Roman" panose="02020603050405020304" pitchFamily="18" charset="0"/>
              </a:rPr>
              <a:t>nguyên tử</a:t>
            </a:r>
            <a:r>
              <a:rPr lang="en-US" altLang="en-US" sz="3201" dirty="0">
                <a:solidFill>
                  <a:srgbClr val="0000CC"/>
                </a:solidFill>
                <a:latin typeface="Times New Roman" panose="02020603050405020304" pitchFamily="18" charset="0"/>
              </a:rPr>
              <a:t> và </a:t>
            </a:r>
            <a:r>
              <a:rPr lang="en-US" altLang="en-US" sz="3201" dirty="0" err="1">
                <a:solidFill>
                  <a:srgbClr val="0000CC"/>
                </a:solidFill>
                <a:latin typeface="Times New Roman" panose="02020603050405020304" pitchFamily="18" charset="0"/>
              </a:rPr>
              <a:t>mol</a:t>
            </a:r>
            <a:r>
              <a:rPr lang="en-US" altLang="en-US" sz="3201" dirty="0">
                <a:solidFill>
                  <a:srgbClr val="0000CC"/>
                </a:solidFill>
                <a:latin typeface="Times New Roman" panose="02020603050405020304" pitchFamily="18" charset="0"/>
              </a:rPr>
              <a:t> </a:t>
            </a:r>
            <a:r>
              <a:rPr lang="en-US" altLang="en-US" sz="3201" u="sng" dirty="0">
                <a:solidFill>
                  <a:srgbClr val="FF0000"/>
                </a:solidFill>
                <a:latin typeface="Times New Roman" panose="02020603050405020304" pitchFamily="18" charset="0"/>
              </a:rPr>
              <a:t>phân tử</a:t>
            </a:r>
            <a:r>
              <a:rPr lang="en-US" altLang="en-US" sz="3201" dirty="0">
                <a:solidFill>
                  <a:srgbClr val="0000CC"/>
                </a:solidFill>
                <a:latin typeface="Times New Roman" panose="02020603050405020304" pitchFamily="18" charset="0"/>
              </a:rPr>
              <a:t>.</a:t>
            </a:r>
            <a:endParaRPr lang="en-US" altLang="en-US" sz="3201" baseline="30000" dirty="0">
              <a:solidFill>
                <a:srgbClr val="0000CC"/>
              </a:solidFill>
              <a:latin typeface="Times New Roman" panose="02020603050405020304" pitchFamily="18" charset="0"/>
            </a:endParaRPr>
          </a:p>
        </p:txBody>
      </p:sp>
      <p:sp>
        <p:nvSpPr>
          <p:cNvPr id="20493" name="Text Box 13">
            <a:extLst>
              <a:ext uri="{FF2B5EF4-FFF2-40B4-BE49-F238E27FC236}">
                <a16:creationId xmlns:a16="http://schemas.microsoft.com/office/drawing/2014/main" id="{70A44BC3-7AB9-ED78-235A-3A8C1C6FF69D}"/>
              </a:ext>
            </a:extLst>
          </p:cNvPr>
          <p:cNvSpPr txBox="1">
            <a:spLocks noChangeArrowheads="1"/>
          </p:cNvSpPr>
          <p:nvPr/>
        </p:nvSpPr>
        <p:spPr bwMode="auto">
          <a:xfrm>
            <a:off x="645427" y="3906385"/>
            <a:ext cx="10739109" cy="58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219749">
              <a:spcBef>
                <a:spcPct val="50000"/>
              </a:spcBef>
              <a:defRPr/>
            </a:pPr>
            <a:r>
              <a:rPr lang="en-US" altLang="en-US" sz="3201" dirty="0">
                <a:solidFill>
                  <a:srgbClr val="0000CC"/>
                </a:solidFill>
                <a:latin typeface="Times New Roman" panose="02020603050405020304" pitchFamily="18" charset="0"/>
              </a:rPr>
              <a:t>- Khi đọc phải đọc đầy đủ  </a:t>
            </a:r>
            <a:r>
              <a:rPr lang="en-US" altLang="en-US" sz="3201" dirty="0" err="1">
                <a:solidFill>
                  <a:srgbClr val="0000CC"/>
                </a:solidFill>
                <a:latin typeface="Times New Roman" panose="02020603050405020304" pitchFamily="18" charset="0"/>
              </a:rPr>
              <a:t>mol</a:t>
            </a:r>
            <a:r>
              <a:rPr lang="en-US" altLang="en-US" sz="3201" dirty="0">
                <a:solidFill>
                  <a:srgbClr val="0000CC"/>
                </a:solidFill>
                <a:latin typeface="Times New Roman" panose="02020603050405020304" pitchFamily="18" charset="0"/>
              </a:rPr>
              <a:t> </a:t>
            </a:r>
            <a:r>
              <a:rPr lang="en-US" altLang="en-US" sz="3201" u="sng" dirty="0">
                <a:solidFill>
                  <a:srgbClr val="FF0000"/>
                </a:solidFill>
                <a:latin typeface="Times New Roman" panose="02020603050405020304" pitchFamily="18" charset="0"/>
              </a:rPr>
              <a:t>nguyên tử</a:t>
            </a:r>
            <a:r>
              <a:rPr lang="en-US" altLang="en-US" sz="3201" dirty="0">
                <a:solidFill>
                  <a:srgbClr val="0000CC"/>
                </a:solidFill>
                <a:latin typeface="Times New Roman" panose="02020603050405020304" pitchFamily="18" charset="0"/>
              </a:rPr>
              <a:t>  hay </a:t>
            </a:r>
            <a:r>
              <a:rPr lang="en-US" altLang="en-US" sz="3201" dirty="0" err="1">
                <a:solidFill>
                  <a:srgbClr val="0000CC"/>
                </a:solidFill>
                <a:latin typeface="Times New Roman" panose="02020603050405020304" pitchFamily="18" charset="0"/>
              </a:rPr>
              <a:t>mol</a:t>
            </a:r>
            <a:r>
              <a:rPr lang="en-US" altLang="en-US" sz="3201" dirty="0">
                <a:solidFill>
                  <a:srgbClr val="0000CC"/>
                </a:solidFill>
                <a:latin typeface="Times New Roman" panose="02020603050405020304" pitchFamily="18" charset="0"/>
              </a:rPr>
              <a:t> </a:t>
            </a:r>
            <a:r>
              <a:rPr lang="en-US" altLang="en-US" sz="3201" u="sng" dirty="0">
                <a:solidFill>
                  <a:srgbClr val="FF0000"/>
                </a:solidFill>
                <a:latin typeface="Times New Roman" panose="02020603050405020304" pitchFamily="18" charset="0"/>
              </a:rPr>
              <a:t>phân tử</a:t>
            </a:r>
            <a:r>
              <a:rPr lang="en-US" altLang="en-US" sz="3201" dirty="0">
                <a:solidFill>
                  <a:srgbClr val="0000CC"/>
                </a:solidFill>
                <a:latin typeface="Times New Roman" panose="02020603050405020304" pitchFamily="18" charset="0"/>
              </a:rPr>
              <a:t>.</a:t>
            </a:r>
            <a:endParaRPr lang="en-US" altLang="en-US" sz="3201" baseline="30000" dirty="0">
              <a:solidFill>
                <a:srgbClr val="0000CC"/>
              </a:solidFill>
              <a:latin typeface="Times New Roman" panose="02020603050405020304" pitchFamily="18" charset="0"/>
            </a:endParaRPr>
          </a:p>
        </p:txBody>
      </p:sp>
      <p:sp>
        <p:nvSpPr>
          <p:cNvPr id="20514" name="Text Box 34">
            <a:extLst>
              <a:ext uri="{FF2B5EF4-FFF2-40B4-BE49-F238E27FC236}">
                <a16:creationId xmlns:a16="http://schemas.microsoft.com/office/drawing/2014/main" id="{2CA9FFAD-D855-3DCB-B37B-D7880B430E0D}"/>
              </a:ext>
            </a:extLst>
          </p:cNvPr>
          <p:cNvSpPr txBox="1">
            <a:spLocks noChangeArrowheads="1"/>
          </p:cNvSpPr>
          <p:nvPr/>
        </p:nvSpPr>
        <p:spPr bwMode="auto">
          <a:xfrm>
            <a:off x="511983" y="4853205"/>
            <a:ext cx="2766327" cy="584904"/>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219749">
              <a:spcBef>
                <a:spcPct val="50000"/>
              </a:spcBef>
              <a:defRPr/>
            </a:pPr>
            <a:r>
              <a:rPr lang="en-US" altLang="en-US" sz="3201" dirty="0">
                <a:solidFill>
                  <a:srgbClr val="000000"/>
                </a:solidFill>
                <a:latin typeface="Times New Roman" panose="02020603050405020304" pitchFamily="18" charset="0"/>
              </a:rPr>
              <a:t>Cách viết</a:t>
            </a:r>
          </a:p>
        </p:txBody>
      </p:sp>
      <p:sp>
        <p:nvSpPr>
          <p:cNvPr id="20515" name="Text Box 35">
            <a:extLst>
              <a:ext uri="{FF2B5EF4-FFF2-40B4-BE49-F238E27FC236}">
                <a16:creationId xmlns:a16="http://schemas.microsoft.com/office/drawing/2014/main" id="{2508C2BA-AB87-E8A3-6EEC-046BDC2C80E9}"/>
              </a:ext>
            </a:extLst>
          </p:cNvPr>
          <p:cNvSpPr txBox="1">
            <a:spLocks noChangeArrowheads="1"/>
          </p:cNvSpPr>
          <p:nvPr/>
        </p:nvSpPr>
        <p:spPr bwMode="auto">
          <a:xfrm>
            <a:off x="511983" y="5475947"/>
            <a:ext cx="2766327" cy="584904"/>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219749">
              <a:spcBef>
                <a:spcPct val="50000"/>
              </a:spcBef>
              <a:defRPr/>
            </a:pPr>
            <a:r>
              <a:rPr lang="en-US" altLang="en-US" sz="3201" dirty="0">
                <a:solidFill>
                  <a:srgbClr val="000000"/>
                </a:solidFill>
                <a:latin typeface="Times New Roman" panose="02020603050405020304" pitchFamily="18" charset="0"/>
              </a:rPr>
              <a:t>3 </a:t>
            </a:r>
            <a:r>
              <a:rPr lang="en-US" altLang="en-US" sz="3201" dirty="0" err="1">
                <a:solidFill>
                  <a:srgbClr val="000000"/>
                </a:solidFill>
                <a:latin typeface="Times New Roman" panose="02020603050405020304" pitchFamily="18" charset="0"/>
              </a:rPr>
              <a:t>mol</a:t>
            </a:r>
            <a:r>
              <a:rPr lang="en-US" altLang="en-US" sz="3201" dirty="0">
                <a:solidFill>
                  <a:srgbClr val="000000"/>
                </a:solidFill>
                <a:latin typeface="Times New Roman" panose="02020603050405020304" pitchFamily="18" charset="0"/>
              </a:rPr>
              <a:t> H</a:t>
            </a:r>
            <a:r>
              <a:rPr lang="en-US" altLang="en-US" sz="3201" baseline="-25000" dirty="0">
                <a:solidFill>
                  <a:srgbClr val="000000"/>
                </a:solidFill>
                <a:latin typeface="Times New Roman" panose="02020603050405020304" pitchFamily="18" charset="0"/>
              </a:rPr>
              <a:t>2</a:t>
            </a:r>
            <a:r>
              <a:rPr lang="en-US" altLang="en-US" sz="3201" dirty="0">
                <a:solidFill>
                  <a:srgbClr val="000000"/>
                </a:solidFill>
                <a:latin typeface="Times New Roman" panose="02020603050405020304" pitchFamily="18" charset="0"/>
              </a:rPr>
              <a:t>O</a:t>
            </a:r>
          </a:p>
        </p:txBody>
      </p:sp>
      <p:sp>
        <p:nvSpPr>
          <p:cNvPr id="20516" name="Text Box 36">
            <a:extLst>
              <a:ext uri="{FF2B5EF4-FFF2-40B4-BE49-F238E27FC236}">
                <a16:creationId xmlns:a16="http://schemas.microsoft.com/office/drawing/2014/main" id="{EFB10C62-1CDC-A6DE-61E8-51BCAA69A77C}"/>
              </a:ext>
            </a:extLst>
          </p:cNvPr>
          <p:cNvSpPr txBox="1">
            <a:spLocks noChangeArrowheads="1"/>
          </p:cNvSpPr>
          <p:nvPr/>
        </p:nvSpPr>
        <p:spPr bwMode="auto">
          <a:xfrm>
            <a:off x="505628" y="6111397"/>
            <a:ext cx="2766327" cy="584904"/>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219749">
              <a:spcBef>
                <a:spcPct val="50000"/>
              </a:spcBef>
              <a:defRPr/>
            </a:pPr>
            <a:r>
              <a:rPr lang="en-US" altLang="en-US" sz="3201">
                <a:solidFill>
                  <a:srgbClr val="000000"/>
                </a:solidFill>
                <a:latin typeface="Times New Roman" panose="02020603050405020304" pitchFamily="18" charset="0"/>
              </a:rPr>
              <a:t>7 mol Al</a:t>
            </a:r>
          </a:p>
        </p:txBody>
      </p:sp>
      <p:sp>
        <p:nvSpPr>
          <p:cNvPr id="20517" name="Text Box 37">
            <a:extLst>
              <a:ext uri="{FF2B5EF4-FFF2-40B4-BE49-F238E27FC236}">
                <a16:creationId xmlns:a16="http://schemas.microsoft.com/office/drawing/2014/main" id="{E79239D7-4F6A-8112-933F-A6F42DC9AA83}"/>
              </a:ext>
            </a:extLst>
          </p:cNvPr>
          <p:cNvSpPr txBox="1">
            <a:spLocks noChangeArrowheads="1"/>
          </p:cNvSpPr>
          <p:nvPr/>
        </p:nvSpPr>
        <p:spPr bwMode="auto">
          <a:xfrm>
            <a:off x="3263480" y="4853205"/>
            <a:ext cx="4282934" cy="584904"/>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219749">
              <a:spcBef>
                <a:spcPct val="50000"/>
              </a:spcBef>
              <a:defRPr/>
            </a:pPr>
            <a:r>
              <a:rPr lang="en-US" altLang="en-US" sz="3201">
                <a:solidFill>
                  <a:srgbClr val="000000"/>
                </a:solidFill>
                <a:latin typeface="Times New Roman" panose="02020603050405020304" pitchFamily="18" charset="0"/>
              </a:rPr>
              <a:t>Cách đọc sai</a:t>
            </a:r>
          </a:p>
        </p:txBody>
      </p:sp>
      <p:sp>
        <p:nvSpPr>
          <p:cNvPr id="20518" name="Text Box 38">
            <a:extLst>
              <a:ext uri="{FF2B5EF4-FFF2-40B4-BE49-F238E27FC236}">
                <a16:creationId xmlns:a16="http://schemas.microsoft.com/office/drawing/2014/main" id="{73DA555C-3EF3-1C56-3C5A-9E2554A147B3}"/>
              </a:ext>
            </a:extLst>
          </p:cNvPr>
          <p:cNvSpPr txBox="1">
            <a:spLocks noChangeArrowheads="1"/>
          </p:cNvSpPr>
          <p:nvPr/>
        </p:nvSpPr>
        <p:spPr bwMode="auto">
          <a:xfrm>
            <a:off x="3263480" y="5475947"/>
            <a:ext cx="4282934" cy="584904"/>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219749">
              <a:spcBef>
                <a:spcPct val="50000"/>
              </a:spcBef>
              <a:defRPr/>
            </a:pPr>
            <a:r>
              <a:rPr lang="en-US" altLang="en-US" sz="3201" dirty="0">
                <a:solidFill>
                  <a:srgbClr val="000000"/>
                </a:solidFill>
                <a:latin typeface="Times New Roman" panose="02020603050405020304" pitchFamily="18" charset="0"/>
              </a:rPr>
              <a:t>3 </a:t>
            </a:r>
            <a:r>
              <a:rPr lang="en-US" altLang="en-US" sz="3201" dirty="0" err="1">
                <a:solidFill>
                  <a:srgbClr val="000000"/>
                </a:solidFill>
                <a:latin typeface="Times New Roman" panose="02020603050405020304" pitchFamily="18" charset="0"/>
              </a:rPr>
              <a:t>mol</a:t>
            </a:r>
            <a:r>
              <a:rPr lang="en-US" altLang="en-US" sz="3201" dirty="0">
                <a:solidFill>
                  <a:srgbClr val="000000"/>
                </a:solidFill>
                <a:latin typeface="Times New Roman" panose="02020603050405020304" pitchFamily="18" charset="0"/>
              </a:rPr>
              <a:t> nguyên tử nước</a:t>
            </a:r>
          </a:p>
        </p:txBody>
      </p:sp>
      <p:sp>
        <p:nvSpPr>
          <p:cNvPr id="20519" name="Text Box 39">
            <a:extLst>
              <a:ext uri="{FF2B5EF4-FFF2-40B4-BE49-F238E27FC236}">
                <a16:creationId xmlns:a16="http://schemas.microsoft.com/office/drawing/2014/main" id="{2F94F36E-91F8-7844-0B83-D00088CE4A94}"/>
              </a:ext>
            </a:extLst>
          </p:cNvPr>
          <p:cNvSpPr txBox="1">
            <a:spLocks noChangeArrowheads="1"/>
          </p:cNvSpPr>
          <p:nvPr/>
        </p:nvSpPr>
        <p:spPr bwMode="auto">
          <a:xfrm>
            <a:off x="3263480" y="6105043"/>
            <a:ext cx="4282934" cy="584904"/>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219749">
              <a:spcBef>
                <a:spcPct val="50000"/>
              </a:spcBef>
              <a:defRPr/>
            </a:pPr>
            <a:r>
              <a:rPr lang="en-US" altLang="en-US" sz="3201" dirty="0">
                <a:solidFill>
                  <a:srgbClr val="000000"/>
                </a:solidFill>
                <a:latin typeface="Times New Roman" panose="02020603050405020304" pitchFamily="18" charset="0"/>
              </a:rPr>
              <a:t>7 </a:t>
            </a:r>
            <a:r>
              <a:rPr lang="en-US" altLang="en-US" sz="3201" dirty="0" err="1">
                <a:solidFill>
                  <a:srgbClr val="000000"/>
                </a:solidFill>
                <a:latin typeface="Times New Roman" panose="02020603050405020304" pitchFamily="18" charset="0"/>
              </a:rPr>
              <a:t>mol</a:t>
            </a:r>
            <a:r>
              <a:rPr lang="en-US" altLang="en-US" sz="3201" dirty="0">
                <a:solidFill>
                  <a:srgbClr val="000000"/>
                </a:solidFill>
                <a:latin typeface="Times New Roman" panose="02020603050405020304" pitchFamily="18" charset="0"/>
              </a:rPr>
              <a:t> phân tử nhôm</a:t>
            </a:r>
          </a:p>
        </p:txBody>
      </p:sp>
      <p:sp>
        <p:nvSpPr>
          <p:cNvPr id="20520" name="Text Box 40">
            <a:extLst>
              <a:ext uri="{FF2B5EF4-FFF2-40B4-BE49-F238E27FC236}">
                <a16:creationId xmlns:a16="http://schemas.microsoft.com/office/drawing/2014/main" id="{C61C3FC2-CC19-4C51-B85F-13317A404D44}"/>
              </a:ext>
            </a:extLst>
          </p:cNvPr>
          <p:cNvSpPr txBox="1">
            <a:spLocks noChangeArrowheads="1"/>
          </p:cNvSpPr>
          <p:nvPr/>
        </p:nvSpPr>
        <p:spPr bwMode="auto">
          <a:xfrm>
            <a:off x="7527353" y="4846851"/>
            <a:ext cx="4282934" cy="584904"/>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219749">
              <a:spcBef>
                <a:spcPct val="50000"/>
              </a:spcBef>
              <a:defRPr/>
            </a:pPr>
            <a:r>
              <a:rPr lang="en-US" altLang="en-US" sz="3201">
                <a:solidFill>
                  <a:srgbClr val="FF0000"/>
                </a:solidFill>
                <a:latin typeface="Times New Roman" panose="02020603050405020304" pitchFamily="18" charset="0"/>
              </a:rPr>
              <a:t>Sửa lại</a:t>
            </a:r>
          </a:p>
        </p:txBody>
      </p:sp>
      <p:sp>
        <p:nvSpPr>
          <p:cNvPr id="20521" name="Text Box 41">
            <a:extLst>
              <a:ext uri="{FF2B5EF4-FFF2-40B4-BE49-F238E27FC236}">
                <a16:creationId xmlns:a16="http://schemas.microsoft.com/office/drawing/2014/main" id="{20CDC873-4898-0865-CB19-1733A1982627}"/>
              </a:ext>
            </a:extLst>
          </p:cNvPr>
          <p:cNvSpPr txBox="1">
            <a:spLocks noChangeArrowheads="1"/>
          </p:cNvSpPr>
          <p:nvPr/>
        </p:nvSpPr>
        <p:spPr bwMode="auto">
          <a:xfrm>
            <a:off x="7527353" y="5469592"/>
            <a:ext cx="4282934" cy="584904"/>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219749">
              <a:spcBef>
                <a:spcPct val="50000"/>
              </a:spcBef>
              <a:defRPr/>
            </a:pPr>
            <a:endParaRPr lang="en-US" altLang="en-US" sz="3201">
              <a:solidFill>
                <a:srgbClr val="000000"/>
              </a:solidFill>
              <a:latin typeface="Times New Roman" panose="02020603050405020304" pitchFamily="18" charset="0"/>
            </a:endParaRPr>
          </a:p>
        </p:txBody>
      </p:sp>
      <p:sp>
        <p:nvSpPr>
          <p:cNvPr id="20522" name="Text Box 42">
            <a:extLst>
              <a:ext uri="{FF2B5EF4-FFF2-40B4-BE49-F238E27FC236}">
                <a16:creationId xmlns:a16="http://schemas.microsoft.com/office/drawing/2014/main" id="{471E4B4F-07D7-74BD-55DE-D26A3FFDF7D6}"/>
              </a:ext>
            </a:extLst>
          </p:cNvPr>
          <p:cNvSpPr txBox="1">
            <a:spLocks noChangeArrowheads="1"/>
          </p:cNvSpPr>
          <p:nvPr/>
        </p:nvSpPr>
        <p:spPr bwMode="auto">
          <a:xfrm>
            <a:off x="7527353" y="6098688"/>
            <a:ext cx="4282934" cy="584904"/>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219749">
              <a:spcBef>
                <a:spcPct val="50000"/>
              </a:spcBef>
              <a:defRPr/>
            </a:pPr>
            <a:endParaRPr lang="en-US" altLang="en-US" sz="3201">
              <a:solidFill>
                <a:srgbClr val="000000"/>
              </a:solidFill>
              <a:latin typeface="Times New Roman" panose="02020603050405020304" pitchFamily="18" charset="0"/>
            </a:endParaRPr>
          </a:p>
        </p:txBody>
      </p:sp>
      <p:sp>
        <p:nvSpPr>
          <p:cNvPr id="20523" name="Text Box 43">
            <a:extLst>
              <a:ext uri="{FF2B5EF4-FFF2-40B4-BE49-F238E27FC236}">
                <a16:creationId xmlns:a16="http://schemas.microsoft.com/office/drawing/2014/main" id="{A2CD7893-86FD-C87B-6E63-254C4893E6B7}"/>
              </a:ext>
            </a:extLst>
          </p:cNvPr>
          <p:cNvSpPr txBox="1">
            <a:spLocks noChangeArrowheads="1"/>
          </p:cNvSpPr>
          <p:nvPr/>
        </p:nvSpPr>
        <p:spPr bwMode="auto">
          <a:xfrm>
            <a:off x="7540062" y="5475947"/>
            <a:ext cx="4282934" cy="584904"/>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219749">
              <a:spcBef>
                <a:spcPct val="50000"/>
              </a:spcBef>
              <a:defRPr/>
            </a:pPr>
            <a:r>
              <a:rPr lang="en-US" altLang="en-US" sz="3201" dirty="0">
                <a:solidFill>
                  <a:srgbClr val="000000"/>
                </a:solidFill>
                <a:latin typeface="Times New Roman" panose="02020603050405020304" pitchFamily="18" charset="0"/>
              </a:rPr>
              <a:t>3 </a:t>
            </a:r>
            <a:r>
              <a:rPr lang="en-US" altLang="en-US" sz="3201" dirty="0" err="1">
                <a:solidFill>
                  <a:srgbClr val="000000"/>
                </a:solidFill>
                <a:latin typeface="Times New Roman" panose="02020603050405020304" pitchFamily="18" charset="0"/>
              </a:rPr>
              <a:t>mol</a:t>
            </a:r>
            <a:r>
              <a:rPr lang="en-US" altLang="en-US" sz="3201" dirty="0">
                <a:solidFill>
                  <a:srgbClr val="000000"/>
                </a:solidFill>
                <a:latin typeface="Times New Roman" panose="02020603050405020304" pitchFamily="18" charset="0"/>
              </a:rPr>
              <a:t> </a:t>
            </a:r>
            <a:r>
              <a:rPr lang="en-US" altLang="en-US" sz="3201" dirty="0">
                <a:solidFill>
                  <a:srgbClr val="FF0000"/>
                </a:solidFill>
                <a:latin typeface="Times New Roman" panose="02020603050405020304" pitchFamily="18" charset="0"/>
              </a:rPr>
              <a:t>phân</a:t>
            </a:r>
            <a:r>
              <a:rPr lang="en-US" altLang="en-US" sz="3201" dirty="0">
                <a:solidFill>
                  <a:srgbClr val="000000"/>
                </a:solidFill>
                <a:latin typeface="Times New Roman" panose="02020603050405020304" pitchFamily="18" charset="0"/>
              </a:rPr>
              <a:t> tử nước</a:t>
            </a:r>
          </a:p>
        </p:txBody>
      </p:sp>
      <p:sp>
        <p:nvSpPr>
          <p:cNvPr id="20524" name="Text Box 44">
            <a:extLst>
              <a:ext uri="{FF2B5EF4-FFF2-40B4-BE49-F238E27FC236}">
                <a16:creationId xmlns:a16="http://schemas.microsoft.com/office/drawing/2014/main" id="{F67BEF91-D405-2442-2212-A27EB693B527}"/>
              </a:ext>
            </a:extLst>
          </p:cNvPr>
          <p:cNvSpPr txBox="1">
            <a:spLocks noChangeArrowheads="1"/>
          </p:cNvSpPr>
          <p:nvPr/>
        </p:nvSpPr>
        <p:spPr bwMode="auto">
          <a:xfrm>
            <a:off x="7540062" y="6105043"/>
            <a:ext cx="4282934" cy="584904"/>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219749">
              <a:spcBef>
                <a:spcPct val="50000"/>
              </a:spcBef>
              <a:defRPr/>
            </a:pPr>
            <a:r>
              <a:rPr lang="en-US" altLang="en-US" sz="3201" dirty="0">
                <a:solidFill>
                  <a:srgbClr val="000000"/>
                </a:solidFill>
                <a:latin typeface="Times New Roman" panose="02020603050405020304" pitchFamily="18" charset="0"/>
              </a:rPr>
              <a:t>7 </a:t>
            </a:r>
            <a:r>
              <a:rPr lang="en-US" altLang="en-US" sz="3201" dirty="0" err="1">
                <a:solidFill>
                  <a:srgbClr val="000000"/>
                </a:solidFill>
                <a:latin typeface="Times New Roman" panose="02020603050405020304" pitchFamily="18" charset="0"/>
              </a:rPr>
              <a:t>mol</a:t>
            </a:r>
            <a:r>
              <a:rPr lang="en-US" altLang="en-US" sz="3201" dirty="0">
                <a:solidFill>
                  <a:srgbClr val="000000"/>
                </a:solidFill>
                <a:latin typeface="Times New Roman" panose="02020603050405020304" pitchFamily="18" charset="0"/>
              </a:rPr>
              <a:t> </a:t>
            </a:r>
            <a:r>
              <a:rPr lang="en-US" altLang="en-US" sz="3201" dirty="0">
                <a:solidFill>
                  <a:srgbClr val="FF0000"/>
                </a:solidFill>
                <a:latin typeface="Times New Roman" panose="02020603050405020304" pitchFamily="18" charset="0"/>
              </a:rPr>
              <a:t>nguyên</a:t>
            </a:r>
            <a:r>
              <a:rPr lang="en-US" altLang="en-US" sz="3201" dirty="0">
                <a:solidFill>
                  <a:srgbClr val="000000"/>
                </a:solidFill>
                <a:latin typeface="Times New Roman" panose="02020603050405020304" pitchFamily="18" charset="0"/>
              </a:rPr>
              <a:t> tử nhôm</a:t>
            </a:r>
          </a:p>
        </p:txBody>
      </p:sp>
      <p:grpSp>
        <p:nvGrpSpPr>
          <p:cNvPr id="3" name="Group 2">
            <a:extLst>
              <a:ext uri="{FF2B5EF4-FFF2-40B4-BE49-F238E27FC236}">
                <a16:creationId xmlns:a16="http://schemas.microsoft.com/office/drawing/2014/main" id="{0428760C-A5DA-CDDC-FD9F-468D793D45EF}"/>
              </a:ext>
            </a:extLst>
          </p:cNvPr>
          <p:cNvGrpSpPr/>
          <p:nvPr/>
        </p:nvGrpSpPr>
        <p:grpSpPr>
          <a:xfrm>
            <a:off x="-213668" y="-1115727"/>
            <a:ext cx="5837956" cy="1734577"/>
            <a:chOff x="3251200" y="288894"/>
            <a:chExt cx="5689600" cy="1300312"/>
          </a:xfrm>
        </p:grpSpPr>
        <p:sp>
          <p:nvSpPr>
            <p:cNvPr id="4" name="矩形: 圆角 1">
              <a:extLst>
                <a:ext uri="{FF2B5EF4-FFF2-40B4-BE49-F238E27FC236}">
                  <a16:creationId xmlns:a16="http://schemas.microsoft.com/office/drawing/2014/main" id="{95010932-71F4-6C7A-FB52-D842819E7C5D}"/>
                </a:ext>
              </a:extLst>
            </p:cNvPr>
            <p:cNvSpPr/>
            <p:nvPr/>
          </p:nvSpPr>
          <p:spPr>
            <a:xfrm>
              <a:off x="3251200" y="373355"/>
              <a:ext cx="5689600" cy="1215732"/>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749">
                <a:defRPr/>
              </a:pPr>
              <a:endParaRPr lang="zh-CN" altLang="en-US" sz="2401">
                <a:solidFill>
                  <a:srgbClr val="FFFFFF"/>
                </a:solidFill>
                <a:latin typeface="Calibri"/>
                <a:ea typeface="宋体" panose="02010600030101010101" pitchFamily="2" charset="-122"/>
              </a:endParaRPr>
            </a:p>
          </p:txBody>
        </p:sp>
        <p:sp>
          <p:nvSpPr>
            <p:cNvPr id="5" name="TextBox 4">
              <a:extLst>
                <a:ext uri="{FF2B5EF4-FFF2-40B4-BE49-F238E27FC236}">
                  <a16:creationId xmlns:a16="http://schemas.microsoft.com/office/drawing/2014/main" id="{A2443571-F399-F1AA-0371-698164190928}"/>
                </a:ext>
              </a:extLst>
            </p:cNvPr>
            <p:cNvSpPr txBox="1"/>
            <p:nvPr/>
          </p:nvSpPr>
          <p:spPr>
            <a:xfrm>
              <a:off x="3790413" y="288894"/>
              <a:ext cx="4440291" cy="1300312"/>
            </a:xfrm>
            <a:prstGeom prst="rect">
              <a:avLst/>
            </a:prstGeom>
            <a:noFill/>
          </p:spPr>
          <p:txBody>
            <a:bodyPr wrap="square" rtlCol="0">
              <a:spAutoFit/>
            </a:bodyPr>
            <a:lstStyle/>
            <a:p>
              <a:pPr defTabSz="1219749">
                <a:defRPr/>
              </a:pPr>
              <a:r>
                <a:rPr lang="en-US" sz="5336" b="1">
                  <a:solidFill>
                    <a:srgbClr val="FFFFFF"/>
                  </a:solidFill>
                  <a:latin typeface="Calibri"/>
                </a:rPr>
                <a:t>I. Mol</a:t>
              </a:r>
            </a:p>
            <a:p>
              <a:pPr defTabSz="1219749">
                <a:defRPr/>
              </a:pPr>
              <a:r>
                <a:rPr lang="en-US" sz="5336" b="1">
                  <a:solidFill>
                    <a:srgbClr val="FFFFFF"/>
                  </a:solidFill>
                  <a:latin typeface="Calibri"/>
                </a:rPr>
                <a:t>1. Khái niệm</a:t>
              </a:r>
            </a:p>
          </p:txBody>
        </p:sp>
      </p:grpSp>
    </p:spTree>
    <p:extLst>
      <p:ext uri="{BB962C8B-B14F-4D97-AF65-F5344CB8AC3E}">
        <p14:creationId xmlns:p14="http://schemas.microsoft.com/office/powerpoint/2010/main" val="3658249093"/>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0487"/>
                                        </p:tgtEl>
                                        <p:attrNameLst>
                                          <p:attrName>style.visibility</p:attrName>
                                        </p:attrNameLst>
                                      </p:cBhvr>
                                      <p:to>
                                        <p:strVal val="visible"/>
                                      </p:to>
                                    </p:set>
                                    <p:animEffect transition="in" filter="box(in)">
                                      <p:cBhvr>
                                        <p:cTn id="7" dur="500"/>
                                        <p:tgtEl>
                                          <p:spTgt spid="204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blinds(horizontal)">
                                      <p:cBhvr>
                                        <p:cTn id="12" dur="500"/>
                                        <p:tgtEl>
                                          <p:spTgt spid="204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grpId="1" nodeType="clickEffect">
                                  <p:stCondLst>
                                    <p:cond delay="0"/>
                                  </p:stCondLst>
                                  <p:childTnLst>
                                    <p:set>
                                      <p:cBhvr>
                                        <p:cTn id="16" dur="1" fill="hold">
                                          <p:stCondLst>
                                            <p:cond delay="0"/>
                                          </p:stCondLst>
                                        </p:cTn>
                                        <p:tgtEl>
                                          <p:spTgt spid="20491"/>
                                        </p:tgtEl>
                                        <p:attrNameLst>
                                          <p:attrName>style.visibility</p:attrName>
                                        </p:attrNameLst>
                                      </p:cBhvr>
                                      <p:to>
                                        <p:strVal val="visible"/>
                                      </p:to>
                                    </p:set>
                                    <p:animEffect transition="in" filter="fade">
                                      <p:cBhvr>
                                        <p:cTn id="17" dur="1000"/>
                                        <p:tgtEl>
                                          <p:spTgt spid="20491"/>
                                        </p:tgtEl>
                                      </p:cBhvr>
                                    </p:animEffect>
                                    <p:anim calcmode="lin" valueType="num">
                                      <p:cBhvr>
                                        <p:cTn id="18" dur="1000" fill="hold"/>
                                        <p:tgtEl>
                                          <p:spTgt spid="20491"/>
                                        </p:tgtEl>
                                        <p:attrNameLst>
                                          <p:attrName>ppt_x</p:attrName>
                                        </p:attrNameLst>
                                      </p:cBhvr>
                                      <p:tavLst>
                                        <p:tav tm="0">
                                          <p:val>
                                            <p:strVal val="#ppt_x"/>
                                          </p:val>
                                        </p:tav>
                                        <p:tav tm="100000">
                                          <p:val>
                                            <p:strVal val="#ppt_x"/>
                                          </p:val>
                                        </p:tav>
                                      </p:tavLst>
                                    </p:anim>
                                    <p:anim calcmode="lin" valueType="num">
                                      <p:cBhvr>
                                        <p:cTn id="19" dur="1000" fill="hold"/>
                                        <p:tgtEl>
                                          <p:spTgt spid="2049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488"/>
                                        </p:tgtEl>
                                        <p:attrNameLst>
                                          <p:attrName>style.visibility</p:attrName>
                                        </p:attrNameLst>
                                      </p:cBhvr>
                                      <p:to>
                                        <p:strVal val="visible"/>
                                      </p:to>
                                    </p:set>
                                    <p:animEffect transition="in" filter="barn(inVertical)">
                                      <p:cBhvr>
                                        <p:cTn id="24" dur="500"/>
                                        <p:tgtEl>
                                          <p:spTgt spid="2048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1" nodeType="clickEffect">
                                  <p:stCondLst>
                                    <p:cond delay="0"/>
                                  </p:stCondLst>
                                  <p:childTnLst>
                                    <p:set>
                                      <p:cBhvr>
                                        <p:cTn id="28" dur="1" fill="hold">
                                          <p:stCondLst>
                                            <p:cond delay="0"/>
                                          </p:stCondLst>
                                        </p:cTn>
                                        <p:tgtEl>
                                          <p:spTgt spid="20492"/>
                                        </p:tgtEl>
                                        <p:attrNameLst>
                                          <p:attrName>style.visibility</p:attrName>
                                        </p:attrNameLst>
                                      </p:cBhvr>
                                      <p:to>
                                        <p:strVal val="visible"/>
                                      </p:to>
                                    </p:set>
                                    <p:animEffect transition="in" filter="barn(inVertical)">
                                      <p:cBhvr>
                                        <p:cTn id="29" dur="500"/>
                                        <p:tgtEl>
                                          <p:spTgt spid="2049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1" nodeType="clickEffect">
                                  <p:stCondLst>
                                    <p:cond delay="0"/>
                                  </p:stCondLst>
                                  <p:childTnLst>
                                    <p:set>
                                      <p:cBhvr>
                                        <p:cTn id="33" dur="1" fill="hold">
                                          <p:stCondLst>
                                            <p:cond delay="0"/>
                                          </p:stCondLst>
                                        </p:cTn>
                                        <p:tgtEl>
                                          <p:spTgt spid="20493"/>
                                        </p:tgtEl>
                                        <p:attrNameLst>
                                          <p:attrName>style.visibility</p:attrName>
                                        </p:attrNameLst>
                                      </p:cBhvr>
                                      <p:to>
                                        <p:strVal val="visible"/>
                                      </p:to>
                                    </p:set>
                                    <p:animEffect transition="in" filter="barn(inVertical)">
                                      <p:cBhvr>
                                        <p:cTn id="34" dur="500"/>
                                        <p:tgtEl>
                                          <p:spTgt spid="2049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1" nodeType="clickEffect">
                                  <p:stCondLst>
                                    <p:cond delay="0"/>
                                  </p:stCondLst>
                                  <p:childTnLst>
                                    <p:set>
                                      <p:cBhvr>
                                        <p:cTn id="38" dur="1" fill="hold">
                                          <p:stCondLst>
                                            <p:cond delay="0"/>
                                          </p:stCondLst>
                                        </p:cTn>
                                        <p:tgtEl>
                                          <p:spTgt spid="20515"/>
                                        </p:tgtEl>
                                        <p:attrNameLst>
                                          <p:attrName>style.visibility</p:attrName>
                                        </p:attrNameLst>
                                      </p:cBhvr>
                                      <p:to>
                                        <p:strVal val="visible"/>
                                      </p:to>
                                    </p:set>
                                    <p:animEffect transition="in" filter="wipe(down)">
                                      <p:cBhvr>
                                        <p:cTn id="39" dur="500"/>
                                        <p:tgtEl>
                                          <p:spTgt spid="20515"/>
                                        </p:tgtEl>
                                      </p:cBhvr>
                                    </p:animEffect>
                                  </p:childTnLst>
                                </p:cTn>
                              </p:par>
                              <p:par>
                                <p:cTn id="40" presetID="22" presetClass="entr" presetSubtype="4" fill="hold" grpId="1" nodeType="withEffect">
                                  <p:stCondLst>
                                    <p:cond delay="0"/>
                                  </p:stCondLst>
                                  <p:childTnLst>
                                    <p:set>
                                      <p:cBhvr>
                                        <p:cTn id="41" dur="1" fill="hold">
                                          <p:stCondLst>
                                            <p:cond delay="0"/>
                                          </p:stCondLst>
                                        </p:cTn>
                                        <p:tgtEl>
                                          <p:spTgt spid="20516"/>
                                        </p:tgtEl>
                                        <p:attrNameLst>
                                          <p:attrName>style.visibility</p:attrName>
                                        </p:attrNameLst>
                                      </p:cBhvr>
                                      <p:to>
                                        <p:strVal val="visible"/>
                                      </p:to>
                                    </p:set>
                                    <p:animEffect transition="in" filter="wipe(down)">
                                      <p:cBhvr>
                                        <p:cTn id="42" dur="500"/>
                                        <p:tgtEl>
                                          <p:spTgt spid="20516"/>
                                        </p:tgtEl>
                                      </p:cBhvr>
                                    </p:animEffect>
                                  </p:childTnLst>
                                </p:cTn>
                              </p:par>
                              <p:par>
                                <p:cTn id="43" presetID="22" presetClass="entr" presetSubtype="4" fill="hold" grpId="1" nodeType="withEffect">
                                  <p:stCondLst>
                                    <p:cond delay="0"/>
                                  </p:stCondLst>
                                  <p:childTnLst>
                                    <p:set>
                                      <p:cBhvr>
                                        <p:cTn id="44" dur="1" fill="hold">
                                          <p:stCondLst>
                                            <p:cond delay="0"/>
                                          </p:stCondLst>
                                        </p:cTn>
                                        <p:tgtEl>
                                          <p:spTgt spid="20514"/>
                                        </p:tgtEl>
                                        <p:attrNameLst>
                                          <p:attrName>style.visibility</p:attrName>
                                        </p:attrNameLst>
                                      </p:cBhvr>
                                      <p:to>
                                        <p:strVal val="visible"/>
                                      </p:to>
                                    </p:set>
                                    <p:animEffect transition="in" filter="wipe(down)">
                                      <p:cBhvr>
                                        <p:cTn id="45" dur="500"/>
                                        <p:tgtEl>
                                          <p:spTgt spid="20514"/>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1" nodeType="clickEffect">
                                  <p:stCondLst>
                                    <p:cond delay="0"/>
                                  </p:stCondLst>
                                  <p:childTnLst>
                                    <p:set>
                                      <p:cBhvr>
                                        <p:cTn id="49" dur="1" fill="hold">
                                          <p:stCondLst>
                                            <p:cond delay="0"/>
                                          </p:stCondLst>
                                        </p:cTn>
                                        <p:tgtEl>
                                          <p:spTgt spid="20518"/>
                                        </p:tgtEl>
                                        <p:attrNameLst>
                                          <p:attrName>style.visibility</p:attrName>
                                        </p:attrNameLst>
                                      </p:cBhvr>
                                      <p:to>
                                        <p:strVal val="visible"/>
                                      </p:to>
                                    </p:set>
                                    <p:animEffect transition="in" filter="barn(inVertical)">
                                      <p:cBhvr>
                                        <p:cTn id="50" dur="500"/>
                                        <p:tgtEl>
                                          <p:spTgt spid="2051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1" nodeType="clickEffect">
                                  <p:stCondLst>
                                    <p:cond delay="0"/>
                                  </p:stCondLst>
                                  <p:childTnLst>
                                    <p:set>
                                      <p:cBhvr>
                                        <p:cTn id="54" dur="1" fill="hold">
                                          <p:stCondLst>
                                            <p:cond delay="0"/>
                                          </p:stCondLst>
                                        </p:cTn>
                                        <p:tgtEl>
                                          <p:spTgt spid="20519"/>
                                        </p:tgtEl>
                                        <p:attrNameLst>
                                          <p:attrName>style.visibility</p:attrName>
                                        </p:attrNameLst>
                                      </p:cBhvr>
                                      <p:to>
                                        <p:strVal val="visible"/>
                                      </p:to>
                                    </p:set>
                                    <p:animEffect transition="in" filter="barn(inVertical)">
                                      <p:cBhvr>
                                        <p:cTn id="55" dur="500"/>
                                        <p:tgtEl>
                                          <p:spTgt spid="2051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1" nodeType="clickEffect">
                                  <p:stCondLst>
                                    <p:cond delay="0"/>
                                  </p:stCondLst>
                                  <p:childTnLst>
                                    <p:set>
                                      <p:cBhvr>
                                        <p:cTn id="59" dur="1" fill="hold">
                                          <p:stCondLst>
                                            <p:cond delay="0"/>
                                          </p:stCondLst>
                                        </p:cTn>
                                        <p:tgtEl>
                                          <p:spTgt spid="20517"/>
                                        </p:tgtEl>
                                        <p:attrNameLst>
                                          <p:attrName>style.visibility</p:attrName>
                                        </p:attrNameLst>
                                      </p:cBhvr>
                                      <p:to>
                                        <p:strVal val="visible"/>
                                      </p:to>
                                    </p:set>
                                    <p:animEffect transition="in" filter="barn(inVertical)">
                                      <p:cBhvr>
                                        <p:cTn id="60" dur="500"/>
                                        <p:tgtEl>
                                          <p:spTgt spid="20517"/>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1" nodeType="clickEffect">
                                  <p:stCondLst>
                                    <p:cond delay="0"/>
                                  </p:stCondLst>
                                  <p:childTnLst>
                                    <p:set>
                                      <p:cBhvr>
                                        <p:cTn id="64" dur="1" fill="hold">
                                          <p:stCondLst>
                                            <p:cond delay="0"/>
                                          </p:stCondLst>
                                        </p:cTn>
                                        <p:tgtEl>
                                          <p:spTgt spid="20520"/>
                                        </p:tgtEl>
                                        <p:attrNameLst>
                                          <p:attrName>style.visibility</p:attrName>
                                        </p:attrNameLst>
                                      </p:cBhvr>
                                      <p:to>
                                        <p:strVal val="visible"/>
                                      </p:to>
                                    </p:set>
                                    <p:animEffect transition="in" filter="barn(inVertical)">
                                      <p:cBhvr>
                                        <p:cTn id="65" dur="500"/>
                                        <p:tgtEl>
                                          <p:spTgt spid="20520"/>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1" nodeType="clickEffect">
                                  <p:stCondLst>
                                    <p:cond delay="0"/>
                                  </p:stCondLst>
                                  <p:childTnLst>
                                    <p:set>
                                      <p:cBhvr>
                                        <p:cTn id="69" dur="1" fill="hold">
                                          <p:stCondLst>
                                            <p:cond delay="0"/>
                                          </p:stCondLst>
                                        </p:cTn>
                                        <p:tgtEl>
                                          <p:spTgt spid="20523"/>
                                        </p:tgtEl>
                                        <p:attrNameLst>
                                          <p:attrName>style.visibility</p:attrName>
                                        </p:attrNameLst>
                                      </p:cBhvr>
                                      <p:to>
                                        <p:strVal val="visible"/>
                                      </p:to>
                                    </p:set>
                                    <p:animEffect transition="in" filter="barn(inVertical)">
                                      <p:cBhvr>
                                        <p:cTn id="70" dur="500"/>
                                        <p:tgtEl>
                                          <p:spTgt spid="20523"/>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1" nodeType="clickEffect">
                                  <p:stCondLst>
                                    <p:cond delay="0"/>
                                  </p:stCondLst>
                                  <p:childTnLst>
                                    <p:set>
                                      <p:cBhvr>
                                        <p:cTn id="74" dur="1" fill="hold">
                                          <p:stCondLst>
                                            <p:cond delay="0"/>
                                          </p:stCondLst>
                                        </p:cTn>
                                        <p:tgtEl>
                                          <p:spTgt spid="20524"/>
                                        </p:tgtEl>
                                        <p:attrNameLst>
                                          <p:attrName>style.visibility</p:attrName>
                                        </p:attrNameLst>
                                      </p:cBhvr>
                                      <p:to>
                                        <p:strVal val="visible"/>
                                      </p:to>
                                    </p:set>
                                    <p:animEffect transition="in" filter="wipe(down)">
                                      <p:cBhvr>
                                        <p:cTn id="75" dur="500"/>
                                        <p:tgtEl>
                                          <p:spTgt spid="20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p:bldP spid="20488" grpId="0"/>
      <p:bldP spid="20491" grpId="0"/>
      <p:bldP spid="20491" grpId="1"/>
      <p:bldP spid="20492" grpId="0"/>
      <p:bldP spid="20492" grpId="1"/>
      <p:bldP spid="20493" grpId="0"/>
      <p:bldP spid="20493" grpId="1"/>
      <p:bldP spid="20514" grpId="0" animBg="1"/>
      <p:bldP spid="20514" grpId="1" animBg="1"/>
      <p:bldP spid="20515" grpId="0" animBg="1"/>
      <p:bldP spid="20515" grpId="1" animBg="1"/>
      <p:bldP spid="20516" grpId="0" animBg="1"/>
      <p:bldP spid="20516" grpId="1" animBg="1"/>
      <p:bldP spid="20517" grpId="0" animBg="1"/>
      <p:bldP spid="20517" grpId="1" animBg="1"/>
      <p:bldP spid="20518" grpId="0" animBg="1"/>
      <p:bldP spid="20518" grpId="1" animBg="1"/>
      <p:bldP spid="20519" grpId="0" animBg="1"/>
      <p:bldP spid="20519" grpId="1" animBg="1"/>
      <p:bldP spid="20520" grpId="0" animBg="1"/>
      <p:bldP spid="20520" grpId="1" animBg="1"/>
      <p:bldP spid="20521" grpId="0" animBg="1"/>
      <p:bldP spid="20522" grpId="0" animBg="1"/>
      <p:bldP spid="20523" grpId="0" animBg="1"/>
      <p:bldP spid="20523" grpId="1" animBg="1"/>
      <p:bldP spid="20524" grpId="0" animBg="1"/>
      <p:bldP spid="2052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2033235" y="-1145449"/>
            <a:ext cx="16356502" cy="9150485"/>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1997767" y="-1037023"/>
            <a:ext cx="8199646" cy="16399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336" b="1">
                <a:solidFill>
                  <a:srgbClr val="FFFF00"/>
                </a:solidFill>
                <a:latin typeface="Arial" panose="020B0604020202020204" pitchFamily="34" charset="0"/>
                <a:cs typeface="Arial" panose="020B0604020202020204" pitchFamily="34" charset="0"/>
              </a:rPr>
              <a:t>Thảo luận nhóm</a:t>
            </a:r>
          </a:p>
          <a:p>
            <a:pPr algn="ctr"/>
            <a:r>
              <a:rPr lang="en-US" sz="4268">
                <a:solidFill>
                  <a:schemeClr val="bg1"/>
                </a:solidFill>
                <a:latin typeface="Arial" panose="020B0604020202020204" pitchFamily="34" charset="0"/>
                <a:cs typeface="Arial" panose="020B0604020202020204" pitchFamily="34" charset="0"/>
              </a:rPr>
              <a:t>Hoàn thành phiếu học tập số 1</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10488440" y="-1145448"/>
            <a:ext cx="3543800" cy="2203169"/>
          </a:xfrm>
          <a:prstGeom prst="rect">
            <a:avLst/>
          </a:prstGeom>
        </p:spPr>
      </p:pic>
      <p:sp>
        <p:nvSpPr>
          <p:cNvPr id="13" name="TextBox 12">
            <a:extLst>
              <a:ext uri="{FF2B5EF4-FFF2-40B4-BE49-F238E27FC236}">
                <a16:creationId xmlns:a16="http://schemas.microsoft.com/office/drawing/2014/main" id="{019DB2F2-4D11-1B8F-6595-0E518A20FD4C}"/>
              </a:ext>
            </a:extLst>
          </p:cNvPr>
          <p:cNvSpPr txBox="1"/>
          <p:nvPr/>
        </p:nvSpPr>
        <p:spPr>
          <a:xfrm>
            <a:off x="-1275493" y="711331"/>
            <a:ext cx="14421617" cy="5767733"/>
          </a:xfrm>
          <a:prstGeom prst="rect">
            <a:avLst/>
          </a:prstGeom>
          <a:noFill/>
        </p:spPr>
        <p:txBody>
          <a:bodyPr wrap="square">
            <a:spAutoFit/>
          </a:bodyPr>
          <a:lstStyle/>
          <a:p>
            <a:pPr lvl="1">
              <a:spcAft>
                <a:spcPts val="400"/>
              </a:spcAft>
              <a:tabLst>
                <a:tab pos="3659246" algn="ctr"/>
                <a:tab pos="7318493" algn="r"/>
                <a:tab pos="609874" algn="l"/>
              </a:tabLst>
            </a:pPr>
            <a:r>
              <a:rPr lang="pt-BR" sz="3735" dirty="0">
                <a:latin typeface="Times New Roman" panose="02020603050405020304" pitchFamily="18" charset="0"/>
                <a:ea typeface="Times New Roman" panose="02020603050405020304" pitchFamily="18" charset="0"/>
              </a:rPr>
              <a:t>BT1: Hãy cho biết số nguyên tử hoặc phân tử có trong lượng chất sau:</a:t>
            </a:r>
            <a:endParaRPr lang="en-US" sz="3735" dirty="0">
              <a:latin typeface="Times New Roman" panose="02020603050405020304" pitchFamily="18" charset="0"/>
              <a:ea typeface="Times New Roman" panose="02020603050405020304" pitchFamily="18" charset="0"/>
            </a:endParaRPr>
          </a:p>
          <a:p>
            <a:pPr marL="650533" marR="40658" lvl="1" algn="just">
              <a:spcAft>
                <a:spcPts val="1600"/>
              </a:spcAft>
            </a:pPr>
            <a:r>
              <a:rPr lang="en-US" sz="3735" dirty="0">
                <a:solidFill>
                  <a:srgbClr val="000000"/>
                </a:solidFill>
                <a:latin typeface="Times New Roman" panose="02020603050405020304" pitchFamily="18" charset="0"/>
                <a:ea typeface="Times New Roman" panose="02020603050405020304" pitchFamily="18" charset="0"/>
              </a:rPr>
              <a:t>a) 0,25 </a:t>
            </a:r>
            <a:r>
              <a:rPr lang="en-US" sz="3735" dirty="0" err="1">
                <a:solidFill>
                  <a:srgbClr val="000000"/>
                </a:solidFill>
                <a:latin typeface="Times New Roman" panose="02020603050405020304" pitchFamily="18" charset="0"/>
                <a:ea typeface="Times New Roman" panose="02020603050405020304" pitchFamily="18" charset="0"/>
              </a:rPr>
              <a:t>mol</a:t>
            </a:r>
            <a:r>
              <a:rPr lang="en-US" sz="3735" dirty="0">
                <a:solidFill>
                  <a:srgbClr val="000000"/>
                </a:solidFill>
                <a:latin typeface="Times New Roman" panose="02020603050405020304" pitchFamily="18" charset="0"/>
                <a:ea typeface="Times New Roman" panose="02020603050405020304" pitchFamily="18" charset="0"/>
              </a:rPr>
              <a:t> nguyên tử C;</a:t>
            </a:r>
            <a:endParaRPr lang="en-US" sz="3735" dirty="0">
              <a:latin typeface="Times New Roman" panose="02020603050405020304" pitchFamily="18" charset="0"/>
              <a:ea typeface="Times New Roman" panose="02020603050405020304" pitchFamily="18" charset="0"/>
            </a:endParaRPr>
          </a:p>
          <a:p>
            <a:pPr marL="650533" marR="40658" lvl="1" algn="just">
              <a:spcAft>
                <a:spcPts val="1600"/>
              </a:spcAft>
            </a:pPr>
            <a:r>
              <a:rPr lang="en-US" sz="3735" dirty="0">
                <a:solidFill>
                  <a:srgbClr val="000000"/>
                </a:solidFill>
                <a:latin typeface="Times New Roman" panose="02020603050405020304" pitchFamily="18" charset="0"/>
                <a:ea typeface="Times New Roman" panose="02020603050405020304" pitchFamily="18" charset="0"/>
              </a:rPr>
              <a:t>b) 0,002 </a:t>
            </a:r>
            <a:r>
              <a:rPr lang="en-US" sz="3735" dirty="0" err="1">
                <a:solidFill>
                  <a:srgbClr val="000000"/>
                </a:solidFill>
                <a:latin typeface="Times New Roman" panose="02020603050405020304" pitchFamily="18" charset="0"/>
                <a:ea typeface="Times New Roman" panose="02020603050405020304" pitchFamily="18" charset="0"/>
              </a:rPr>
              <a:t>mol</a:t>
            </a:r>
            <a:r>
              <a:rPr lang="en-US" sz="3735" dirty="0">
                <a:solidFill>
                  <a:srgbClr val="000000"/>
                </a:solidFill>
                <a:latin typeface="Times New Roman" panose="02020603050405020304" pitchFamily="18" charset="0"/>
                <a:ea typeface="Times New Roman" panose="02020603050405020304" pitchFamily="18" charset="0"/>
              </a:rPr>
              <a:t> phân tử I</a:t>
            </a:r>
            <a:r>
              <a:rPr lang="en-US" sz="3735" baseline="-25000" dirty="0">
                <a:solidFill>
                  <a:srgbClr val="000000"/>
                </a:solidFill>
                <a:latin typeface="Times New Roman" panose="02020603050405020304" pitchFamily="18" charset="0"/>
                <a:ea typeface="Times New Roman" panose="02020603050405020304" pitchFamily="18" charset="0"/>
              </a:rPr>
              <a:t>2</a:t>
            </a:r>
            <a:r>
              <a:rPr lang="en-US" sz="3735" dirty="0">
                <a:solidFill>
                  <a:srgbClr val="000000"/>
                </a:solidFill>
                <a:latin typeface="Times New Roman" panose="02020603050405020304" pitchFamily="18" charset="0"/>
                <a:ea typeface="Times New Roman" panose="02020603050405020304" pitchFamily="18" charset="0"/>
              </a:rPr>
              <a:t>;</a:t>
            </a:r>
            <a:endParaRPr lang="en-US" sz="3735" dirty="0">
              <a:latin typeface="Times New Roman" panose="02020603050405020304" pitchFamily="18" charset="0"/>
              <a:ea typeface="Times New Roman" panose="02020603050405020304" pitchFamily="18" charset="0"/>
            </a:endParaRPr>
          </a:p>
          <a:p>
            <a:pPr marL="650533" marR="40658" lvl="1" algn="just">
              <a:spcAft>
                <a:spcPts val="1600"/>
              </a:spcAft>
            </a:pPr>
            <a:r>
              <a:rPr lang="en-US" sz="3735" dirty="0">
                <a:solidFill>
                  <a:srgbClr val="000000"/>
                </a:solidFill>
                <a:latin typeface="Times New Roman" panose="02020603050405020304" pitchFamily="18" charset="0"/>
                <a:ea typeface="Times New Roman" panose="02020603050405020304" pitchFamily="18" charset="0"/>
              </a:rPr>
              <a:t>c) 2 </a:t>
            </a:r>
            <a:r>
              <a:rPr lang="en-US" sz="3735" dirty="0" err="1">
                <a:solidFill>
                  <a:srgbClr val="000000"/>
                </a:solidFill>
                <a:latin typeface="Times New Roman" panose="02020603050405020304" pitchFamily="18" charset="0"/>
                <a:ea typeface="Times New Roman" panose="02020603050405020304" pitchFamily="18" charset="0"/>
              </a:rPr>
              <a:t>mol</a:t>
            </a:r>
            <a:r>
              <a:rPr lang="en-US" sz="3735" dirty="0">
                <a:solidFill>
                  <a:srgbClr val="000000"/>
                </a:solidFill>
                <a:latin typeface="Times New Roman" panose="02020603050405020304" pitchFamily="18" charset="0"/>
                <a:ea typeface="Times New Roman" panose="02020603050405020304" pitchFamily="18" charset="0"/>
              </a:rPr>
              <a:t> phân tử H</a:t>
            </a:r>
            <a:r>
              <a:rPr lang="en-US" sz="3735" baseline="-25000" dirty="0">
                <a:solidFill>
                  <a:srgbClr val="000000"/>
                </a:solidFill>
                <a:latin typeface="Times New Roman" panose="02020603050405020304" pitchFamily="18" charset="0"/>
                <a:ea typeface="Times New Roman" panose="02020603050405020304" pitchFamily="18" charset="0"/>
              </a:rPr>
              <a:t>2</a:t>
            </a:r>
            <a:r>
              <a:rPr lang="en-US" sz="3735" dirty="0">
                <a:solidFill>
                  <a:srgbClr val="000000"/>
                </a:solidFill>
                <a:latin typeface="Times New Roman" panose="02020603050405020304" pitchFamily="18" charset="0"/>
                <a:ea typeface="Times New Roman" panose="02020603050405020304" pitchFamily="18" charset="0"/>
              </a:rPr>
              <a:t>O.</a:t>
            </a:r>
            <a:endParaRPr lang="en-US" sz="3735" dirty="0">
              <a:latin typeface="Times New Roman" panose="02020603050405020304" pitchFamily="18" charset="0"/>
              <a:ea typeface="Times New Roman" panose="02020603050405020304" pitchFamily="18" charset="0"/>
            </a:endParaRPr>
          </a:p>
          <a:p>
            <a:pPr marL="650533" marR="40658" lvl="1" algn="just">
              <a:spcAft>
                <a:spcPts val="1600"/>
              </a:spcAft>
            </a:pPr>
            <a:r>
              <a:rPr lang="en-US" sz="3735" dirty="0">
                <a:solidFill>
                  <a:srgbClr val="000000"/>
                </a:solidFill>
                <a:latin typeface="Times New Roman" panose="02020603050405020304" pitchFamily="18" charset="0"/>
                <a:ea typeface="Times New Roman" panose="02020603050405020304" pitchFamily="18" charset="0"/>
              </a:rPr>
              <a:t>BT2: Một lượng chất sau đây tương đương bao nhiêu </a:t>
            </a:r>
            <a:r>
              <a:rPr lang="en-US" sz="3735" dirty="0" err="1">
                <a:solidFill>
                  <a:srgbClr val="000000"/>
                </a:solidFill>
                <a:latin typeface="Times New Roman" panose="02020603050405020304" pitchFamily="18" charset="0"/>
                <a:ea typeface="Times New Roman" panose="02020603050405020304" pitchFamily="18" charset="0"/>
              </a:rPr>
              <a:t>mol</a:t>
            </a:r>
            <a:r>
              <a:rPr lang="en-US" sz="3735" dirty="0">
                <a:solidFill>
                  <a:srgbClr val="000000"/>
                </a:solidFill>
                <a:latin typeface="Times New Roman" panose="02020603050405020304" pitchFamily="18" charset="0"/>
                <a:ea typeface="Times New Roman" panose="02020603050405020304" pitchFamily="18" charset="0"/>
              </a:rPr>
              <a:t> nguyên tử hoặc </a:t>
            </a:r>
            <a:r>
              <a:rPr lang="en-US" sz="3735" dirty="0" err="1">
                <a:solidFill>
                  <a:srgbClr val="000000"/>
                </a:solidFill>
                <a:latin typeface="Times New Roman" panose="02020603050405020304" pitchFamily="18" charset="0"/>
                <a:ea typeface="Times New Roman" panose="02020603050405020304" pitchFamily="18" charset="0"/>
              </a:rPr>
              <a:t>mol</a:t>
            </a:r>
            <a:r>
              <a:rPr lang="en-US" sz="3735" dirty="0">
                <a:solidFill>
                  <a:srgbClr val="000000"/>
                </a:solidFill>
                <a:latin typeface="Times New Roman" panose="02020603050405020304" pitchFamily="18" charset="0"/>
                <a:ea typeface="Times New Roman" panose="02020603050405020304" pitchFamily="18" charset="0"/>
              </a:rPr>
              <a:t> phân tử?</a:t>
            </a:r>
            <a:endParaRPr lang="en-US" sz="3735" dirty="0">
              <a:latin typeface="Times New Roman" panose="02020603050405020304" pitchFamily="18" charset="0"/>
              <a:ea typeface="Times New Roman" panose="02020603050405020304" pitchFamily="18" charset="0"/>
            </a:endParaRPr>
          </a:p>
          <a:p>
            <a:pPr marL="650533" marR="40658" lvl="1" algn="just">
              <a:spcAft>
                <a:spcPts val="1600"/>
              </a:spcAft>
            </a:pPr>
            <a:r>
              <a:rPr lang="en-US" sz="3735" dirty="0">
                <a:solidFill>
                  <a:srgbClr val="000000"/>
                </a:solidFill>
                <a:latin typeface="Times New Roman" panose="02020603050405020304" pitchFamily="18" charset="0"/>
                <a:ea typeface="Times New Roman" panose="02020603050405020304" pitchFamily="18" charset="0"/>
              </a:rPr>
              <a:t>a) 1,2044 .10</a:t>
            </a:r>
            <a:r>
              <a:rPr lang="en-US" sz="3735" baseline="30000" dirty="0">
                <a:solidFill>
                  <a:srgbClr val="000000"/>
                </a:solidFill>
                <a:latin typeface="Times New Roman" panose="02020603050405020304" pitchFamily="18" charset="0"/>
                <a:ea typeface="Times New Roman" panose="02020603050405020304" pitchFamily="18" charset="0"/>
              </a:rPr>
              <a:t>22</a:t>
            </a:r>
            <a:r>
              <a:rPr lang="en-US" sz="3735" dirty="0">
                <a:solidFill>
                  <a:srgbClr val="000000"/>
                </a:solidFill>
                <a:latin typeface="Times New Roman" panose="02020603050405020304" pitchFamily="18" charset="0"/>
                <a:ea typeface="Times New Roman" panose="02020603050405020304" pitchFamily="18" charset="0"/>
              </a:rPr>
              <a:t> phân tử Fe</a:t>
            </a:r>
            <a:r>
              <a:rPr lang="en-US" sz="3735" baseline="-25000" dirty="0">
                <a:solidFill>
                  <a:srgbClr val="000000"/>
                </a:solidFill>
                <a:latin typeface="Times New Roman" panose="02020603050405020304" pitchFamily="18" charset="0"/>
                <a:ea typeface="Times New Roman" panose="02020603050405020304" pitchFamily="18" charset="0"/>
              </a:rPr>
              <a:t>2</a:t>
            </a:r>
            <a:r>
              <a:rPr lang="en-US" sz="3735" dirty="0">
                <a:solidFill>
                  <a:srgbClr val="000000"/>
                </a:solidFill>
                <a:latin typeface="Times New Roman" panose="02020603050405020304" pitchFamily="18" charset="0"/>
                <a:ea typeface="Times New Roman" panose="02020603050405020304" pitchFamily="18" charset="0"/>
              </a:rPr>
              <a:t>O</a:t>
            </a:r>
            <a:r>
              <a:rPr lang="en-US" sz="3735" baseline="-25000" dirty="0">
                <a:solidFill>
                  <a:srgbClr val="000000"/>
                </a:solidFill>
                <a:latin typeface="Times New Roman" panose="02020603050405020304" pitchFamily="18" charset="0"/>
                <a:ea typeface="Times New Roman" panose="02020603050405020304" pitchFamily="18" charset="0"/>
              </a:rPr>
              <a:t>3</a:t>
            </a:r>
            <a:r>
              <a:rPr lang="en-US" sz="3735" dirty="0">
                <a:solidFill>
                  <a:srgbClr val="000000"/>
                </a:solidFill>
                <a:latin typeface="Times New Roman" panose="02020603050405020304" pitchFamily="18" charset="0"/>
                <a:ea typeface="Times New Roman" panose="02020603050405020304" pitchFamily="18" charset="0"/>
              </a:rPr>
              <a:t>;</a:t>
            </a:r>
            <a:endParaRPr lang="en-US" sz="3735" dirty="0">
              <a:latin typeface="Times New Roman" panose="02020603050405020304" pitchFamily="18" charset="0"/>
              <a:ea typeface="Times New Roman" panose="02020603050405020304" pitchFamily="18" charset="0"/>
            </a:endParaRPr>
          </a:p>
          <a:p>
            <a:pPr marL="650533" marR="40658" lvl="1" algn="just">
              <a:spcAft>
                <a:spcPts val="1600"/>
              </a:spcAft>
            </a:pPr>
            <a:r>
              <a:rPr lang="en-US" sz="3735" dirty="0">
                <a:solidFill>
                  <a:srgbClr val="000000"/>
                </a:solidFill>
                <a:latin typeface="Times New Roman" panose="02020603050405020304" pitchFamily="18" charset="0"/>
                <a:ea typeface="Times New Roman" panose="02020603050405020304" pitchFamily="18" charset="0"/>
              </a:rPr>
              <a:t>b) 7,5275.10</a:t>
            </a:r>
            <a:r>
              <a:rPr lang="en-US" sz="3735" baseline="30000" dirty="0">
                <a:solidFill>
                  <a:srgbClr val="000000"/>
                </a:solidFill>
                <a:latin typeface="Times New Roman" panose="02020603050405020304" pitchFamily="18" charset="0"/>
                <a:ea typeface="Times New Roman" panose="02020603050405020304" pitchFamily="18" charset="0"/>
              </a:rPr>
              <a:t>24</a:t>
            </a:r>
            <a:r>
              <a:rPr lang="en-US" sz="3735" dirty="0">
                <a:solidFill>
                  <a:srgbClr val="000000"/>
                </a:solidFill>
                <a:latin typeface="Times New Roman" panose="02020603050405020304" pitchFamily="18" charset="0"/>
                <a:ea typeface="Times New Roman" panose="02020603050405020304" pitchFamily="18" charset="0"/>
              </a:rPr>
              <a:t> nguyên tử Mg.</a:t>
            </a:r>
            <a:endParaRPr lang="en-US" sz="3735"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69862263"/>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wipe(down)">
                                      <p:cBhvr>
                                        <p:cTn id="10" dur="500"/>
                                        <p:tgtEl>
                                          <p:spTgt spid="1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wipe(down)">
                                      <p:cBhvr>
                                        <p:cTn id="13" dur="500"/>
                                        <p:tgtEl>
                                          <p:spTgt spid="1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wipe(down)">
                                      <p:cBhvr>
                                        <p:cTn id="16" dur="500"/>
                                        <p:tgtEl>
                                          <p:spTgt spid="13">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wipe(down)">
                                      <p:cBhvr>
                                        <p:cTn id="19" dur="500"/>
                                        <p:tgtEl>
                                          <p:spTgt spid="13">
                                            <p:txEl>
                                              <p:pRg st="4" end="4"/>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
                                            <p:txEl>
                                              <p:pRg st="5" end="5"/>
                                            </p:txEl>
                                          </p:spTgt>
                                        </p:tgtEl>
                                        <p:attrNameLst>
                                          <p:attrName>style.visibility</p:attrName>
                                        </p:attrNameLst>
                                      </p:cBhvr>
                                      <p:to>
                                        <p:strVal val="visible"/>
                                      </p:to>
                                    </p:set>
                                    <p:animEffect transition="in" filter="wipe(down)">
                                      <p:cBhvr>
                                        <p:cTn id="22" dur="500"/>
                                        <p:tgtEl>
                                          <p:spTgt spid="13">
                                            <p:txEl>
                                              <p:pRg st="5" end="5"/>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
                                            <p:txEl>
                                              <p:pRg st="6" end="6"/>
                                            </p:txEl>
                                          </p:spTgt>
                                        </p:tgtEl>
                                        <p:attrNameLst>
                                          <p:attrName>style.visibility</p:attrName>
                                        </p:attrNameLst>
                                      </p:cBhvr>
                                      <p:to>
                                        <p:strVal val="visible"/>
                                      </p:to>
                                    </p:set>
                                    <p:animEffect transition="in" filter="wipe(down)">
                                      <p:cBhvr>
                                        <p:cTn id="25"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2033235" y="-1145449"/>
            <a:ext cx="16356502" cy="9150485"/>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1997767" y="-1037023"/>
            <a:ext cx="8199646" cy="16399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336" b="1">
                <a:solidFill>
                  <a:srgbClr val="FFFF00"/>
                </a:solidFill>
                <a:latin typeface="Arial" panose="020B0604020202020204" pitchFamily="34" charset="0"/>
                <a:cs typeface="Arial" panose="020B0604020202020204" pitchFamily="34" charset="0"/>
              </a:rPr>
              <a:t>Thảo luận nhóm</a:t>
            </a:r>
          </a:p>
          <a:p>
            <a:pPr algn="ctr"/>
            <a:r>
              <a:rPr lang="en-US" sz="4268">
                <a:solidFill>
                  <a:schemeClr val="bg1"/>
                </a:solidFill>
                <a:latin typeface="Arial" panose="020B0604020202020204" pitchFamily="34" charset="0"/>
                <a:cs typeface="Arial" panose="020B0604020202020204" pitchFamily="34" charset="0"/>
              </a:rPr>
              <a:t>Hoàn thành phiếu học tập số 1</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10488440" y="-1145448"/>
            <a:ext cx="3543800" cy="2203169"/>
          </a:xfrm>
          <a:prstGeom prst="rect">
            <a:avLst/>
          </a:prstGeom>
        </p:spPr>
      </p:pic>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019DB2F2-4D11-1B8F-6595-0E518A20FD4C}"/>
                  </a:ext>
                </a:extLst>
              </p:cNvPr>
              <p:cNvSpPr txBox="1"/>
              <p:nvPr/>
            </p:nvSpPr>
            <p:spPr>
              <a:xfrm>
                <a:off x="-603735" y="267860"/>
                <a:ext cx="14332796" cy="6571543"/>
              </a:xfrm>
              <a:prstGeom prst="rect">
                <a:avLst/>
              </a:prstGeom>
              <a:noFill/>
            </p:spPr>
            <p:txBody>
              <a:bodyPr wrap="square">
                <a:spAutoFit/>
              </a:bodyPr>
              <a:lstStyle/>
              <a:p>
                <a:r>
                  <a:rPr lang="pt-BR" sz="3735" dirty="0">
                    <a:solidFill>
                      <a:srgbClr val="FF0000"/>
                    </a:solidFill>
                  </a:rPr>
                  <a:t>BT1: </a:t>
                </a:r>
                <a:endParaRPr lang="en-US" sz="3735" dirty="0">
                  <a:solidFill>
                    <a:srgbClr val="FF0000"/>
                  </a:solidFill>
                </a:endParaRPr>
              </a:p>
              <a:p>
                <a:r>
                  <a:rPr lang="en-US" sz="3735" dirty="0"/>
                  <a:t>Ta có </a:t>
                </a:r>
                <a:r>
                  <a:rPr lang="en-US" sz="3735" dirty="0" err="1"/>
                  <a:t>mol</a:t>
                </a:r>
                <a:r>
                  <a:rPr lang="en-US" sz="3735" dirty="0"/>
                  <a:t> là lượng chất có chứa N</a:t>
                </a:r>
                <a:r>
                  <a:rPr lang="en-US" sz="3735" baseline="-25000" dirty="0"/>
                  <a:t>A </a:t>
                </a:r>
                <a:r>
                  <a:rPr lang="en-US" sz="3735" dirty="0"/>
                  <a:t>(6,022 × 10</a:t>
                </a:r>
                <a:r>
                  <a:rPr lang="en-US" sz="3735" baseline="30000" dirty="0"/>
                  <a:t>23</a:t>
                </a:r>
                <a:r>
                  <a:rPr lang="en-US" sz="3735" dirty="0"/>
                  <a:t>) nguyên tử hoặc phân tử của chất đó. Vậy:</a:t>
                </a:r>
              </a:p>
              <a:p>
                <a:r>
                  <a:rPr lang="en-US" sz="3735" dirty="0"/>
                  <a:t>a) 0,25 </a:t>
                </a:r>
                <a:r>
                  <a:rPr lang="en-US" sz="3735" dirty="0" err="1"/>
                  <a:t>mol</a:t>
                </a:r>
                <a:r>
                  <a:rPr lang="en-US" sz="3735" dirty="0"/>
                  <a:t> nguyên tử C có 0,25 × 6,022 × 10</a:t>
                </a:r>
                <a:r>
                  <a:rPr lang="en-US" sz="3735" baseline="30000" dirty="0"/>
                  <a:t>23</a:t>
                </a:r>
                <a:r>
                  <a:rPr lang="en-US" sz="3735" dirty="0"/>
                  <a:t> = 1,5055 × 10</a:t>
                </a:r>
                <a:r>
                  <a:rPr lang="en-US" sz="3735" baseline="30000" dirty="0"/>
                  <a:t>23</a:t>
                </a:r>
                <a:r>
                  <a:rPr lang="en-US" sz="3735" dirty="0"/>
                  <a:t> nguyên tử C.</a:t>
                </a:r>
              </a:p>
              <a:p>
                <a:r>
                  <a:rPr lang="en-US" sz="3735" dirty="0"/>
                  <a:t>b) 0,002 </a:t>
                </a:r>
                <a:r>
                  <a:rPr lang="en-US" sz="3735" dirty="0" err="1"/>
                  <a:t>mol</a:t>
                </a:r>
                <a:r>
                  <a:rPr lang="en-US" sz="3735" dirty="0"/>
                  <a:t> phân tử I</a:t>
                </a:r>
                <a:r>
                  <a:rPr lang="en-US" sz="3735" baseline="-25000" dirty="0"/>
                  <a:t>2</a:t>
                </a:r>
                <a:r>
                  <a:rPr lang="en-US" sz="3735" dirty="0"/>
                  <a:t> có 0,002 × 6,022 × 10</a:t>
                </a:r>
                <a:r>
                  <a:rPr lang="en-US" sz="3735" baseline="30000" dirty="0"/>
                  <a:t>23</a:t>
                </a:r>
                <a:r>
                  <a:rPr lang="en-US" sz="3735" dirty="0"/>
                  <a:t> = 1,2044 × 10</a:t>
                </a:r>
                <a:r>
                  <a:rPr lang="en-US" sz="3735" baseline="30000" dirty="0"/>
                  <a:t>21</a:t>
                </a:r>
                <a:r>
                  <a:rPr lang="en-US" sz="3735" dirty="0"/>
                  <a:t> phân tử I</a:t>
                </a:r>
                <a:r>
                  <a:rPr lang="en-US" sz="3735" baseline="-25000" dirty="0"/>
                  <a:t>2</a:t>
                </a:r>
                <a:r>
                  <a:rPr lang="en-US" sz="3735" dirty="0"/>
                  <a:t>.</a:t>
                </a:r>
              </a:p>
              <a:p>
                <a:r>
                  <a:rPr lang="en-US" sz="3735" dirty="0"/>
                  <a:t>c) 2 </a:t>
                </a:r>
                <a:r>
                  <a:rPr lang="en-US" sz="3735" dirty="0" err="1"/>
                  <a:t>mol</a:t>
                </a:r>
                <a:r>
                  <a:rPr lang="en-US" sz="3735" dirty="0"/>
                  <a:t> phân tử H</a:t>
                </a:r>
                <a:r>
                  <a:rPr lang="en-US" sz="3735" baseline="-25000" dirty="0"/>
                  <a:t>2</a:t>
                </a:r>
                <a:r>
                  <a:rPr lang="en-US" sz="3735" dirty="0"/>
                  <a:t>O có 2 × 6,022 × 10</a:t>
                </a:r>
                <a:r>
                  <a:rPr lang="en-US" sz="3735" baseline="30000" dirty="0"/>
                  <a:t>23</a:t>
                </a:r>
                <a:r>
                  <a:rPr lang="en-US" sz="3735" dirty="0"/>
                  <a:t> = 1,2044 × 10</a:t>
                </a:r>
                <a:r>
                  <a:rPr lang="en-US" sz="3735" baseline="30000" dirty="0"/>
                  <a:t>24</a:t>
                </a:r>
                <a:r>
                  <a:rPr lang="en-US" sz="3735" dirty="0"/>
                  <a:t> phân tử H</a:t>
                </a:r>
                <a:r>
                  <a:rPr lang="en-US" sz="3735" baseline="-25000" dirty="0"/>
                  <a:t>2</a:t>
                </a:r>
                <a:r>
                  <a:rPr lang="en-US" sz="3735" dirty="0"/>
                  <a:t>O.</a:t>
                </a:r>
              </a:p>
              <a:p>
                <a:r>
                  <a:rPr lang="en-US" sz="3735" dirty="0">
                    <a:solidFill>
                      <a:srgbClr val="FF0000"/>
                    </a:solidFill>
                  </a:rPr>
                  <a:t>BT 2:</a:t>
                </a:r>
              </a:p>
              <a:p>
                <a:r>
                  <a:rPr lang="en-US" sz="3735" dirty="0"/>
                  <a:t>a) Số </a:t>
                </a:r>
                <a:r>
                  <a:rPr lang="en-US" sz="3735" dirty="0" err="1"/>
                  <a:t>mol</a:t>
                </a:r>
                <a:r>
                  <a:rPr lang="en-US" sz="3735" dirty="0"/>
                  <a:t> phân tử Fe</a:t>
                </a:r>
                <a:r>
                  <a:rPr lang="en-US" sz="3735" baseline="-25000" dirty="0"/>
                  <a:t>2</a:t>
                </a:r>
                <a:r>
                  <a:rPr lang="en-US" sz="3735" dirty="0"/>
                  <a:t>O</a:t>
                </a:r>
                <a:r>
                  <a:rPr lang="en-US" sz="3735" baseline="-25000" dirty="0"/>
                  <a:t>3</a:t>
                </a:r>
                <a:r>
                  <a:rPr lang="en-US" sz="3735" dirty="0"/>
                  <a:t> là </a:t>
                </a:r>
                <a14:m>
                  <m:oMath xmlns:m="http://schemas.openxmlformats.org/officeDocument/2006/math">
                    <m:f>
                      <m:fPr>
                        <m:ctrlPr>
                          <a:rPr lang="en-US" sz="3735" i="1">
                            <a:latin typeface="Cambria Math" panose="02040503050406030204" pitchFamily="18" charset="0"/>
                          </a:rPr>
                        </m:ctrlPr>
                      </m:fPr>
                      <m:num>
                        <m:r>
                          <a:rPr lang="en-US" sz="3735" i="1">
                            <a:latin typeface="Cambria Math" panose="02040503050406030204" pitchFamily="18" charset="0"/>
                          </a:rPr>
                          <m:t>1,2204.</m:t>
                        </m:r>
                        <m:sSup>
                          <m:sSupPr>
                            <m:ctrlPr>
                              <a:rPr lang="en-US" sz="3735" i="1">
                                <a:latin typeface="Cambria Math" panose="02040503050406030204" pitchFamily="18" charset="0"/>
                              </a:rPr>
                            </m:ctrlPr>
                          </m:sSupPr>
                          <m:e>
                            <m:r>
                              <a:rPr lang="en-US" sz="3735" i="1">
                                <a:latin typeface="Cambria Math" panose="02040503050406030204" pitchFamily="18" charset="0"/>
                              </a:rPr>
                              <m:t>10</m:t>
                            </m:r>
                          </m:e>
                          <m:sup>
                            <m:r>
                              <a:rPr lang="en-US" sz="3735" i="1">
                                <a:latin typeface="Cambria Math" panose="02040503050406030204" pitchFamily="18" charset="0"/>
                              </a:rPr>
                              <m:t>23</m:t>
                            </m:r>
                          </m:sup>
                        </m:sSup>
                      </m:num>
                      <m:den>
                        <m:r>
                          <a:rPr lang="en-US" sz="3735" i="1">
                            <a:latin typeface="Cambria Math" panose="02040503050406030204" pitchFamily="18" charset="0"/>
                          </a:rPr>
                          <m:t>6,022.</m:t>
                        </m:r>
                        <m:sSup>
                          <m:sSupPr>
                            <m:ctrlPr>
                              <a:rPr lang="en-US" sz="3735" i="1">
                                <a:latin typeface="Cambria Math" panose="02040503050406030204" pitchFamily="18" charset="0"/>
                              </a:rPr>
                            </m:ctrlPr>
                          </m:sSupPr>
                          <m:e>
                            <m:r>
                              <a:rPr lang="en-US" sz="3735" i="1">
                                <a:latin typeface="Cambria Math" panose="02040503050406030204" pitchFamily="18" charset="0"/>
                              </a:rPr>
                              <m:t>10</m:t>
                            </m:r>
                          </m:e>
                          <m:sup>
                            <m:r>
                              <a:rPr lang="en-US" sz="3735" i="1">
                                <a:latin typeface="Cambria Math" panose="02040503050406030204" pitchFamily="18" charset="0"/>
                              </a:rPr>
                              <m:t>23</m:t>
                            </m:r>
                          </m:sup>
                        </m:sSup>
                      </m:den>
                    </m:f>
                    <m:r>
                      <a:rPr lang="en-US" sz="3735" i="1">
                        <a:latin typeface="Cambria Math" panose="02040503050406030204" pitchFamily="18" charset="0"/>
                      </a:rPr>
                      <m:t> = 0,02 (</m:t>
                    </m:r>
                    <m:r>
                      <a:rPr lang="en-US" sz="3735" i="1">
                        <a:latin typeface="Cambria Math" panose="02040503050406030204" pitchFamily="18" charset="0"/>
                      </a:rPr>
                      <m:t>𝑚𝑜𝑙</m:t>
                    </m:r>
                    <m:r>
                      <a:rPr lang="en-US" sz="3735" i="1">
                        <a:latin typeface="Cambria Math" panose="02040503050406030204" pitchFamily="18" charset="0"/>
                      </a:rPr>
                      <m:t>)</m:t>
                    </m:r>
                  </m:oMath>
                </a14:m>
                <a:endParaRPr lang="en-US" sz="3735" dirty="0"/>
              </a:p>
              <a:p>
                <a:r>
                  <a:rPr lang="en-US" sz="3735" dirty="0"/>
                  <a:t>b) Số </a:t>
                </a:r>
                <a:r>
                  <a:rPr lang="en-US" sz="3735" dirty="0" err="1"/>
                  <a:t>mol</a:t>
                </a:r>
                <a:r>
                  <a:rPr lang="en-US" sz="3735" dirty="0"/>
                  <a:t> nguyên tử Mg là </a:t>
                </a:r>
                <a14:m>
                  <m:oMath xmlns:m="http://schemas.openxmlformats.org/officeDocument/2006/math">
                    <m:f>
                      <m:fPr>
                        <m:ctrlPr>
                          <a:rPr lang="en-US" sz="3735" i="1">
                            <a:latin typeface="Cambria Math" panose="02040503050406030204" pitchFamily="18" charset="0"/>
                          </a:rPr>
                        </m:ctrlPr>
                      </m:fPr>
                      <m:num>
                        <m:r>
                          <a:rPr lang="en-US" sz="3735" i="1">
                            <a:latin typeface="Cambria Math" panose="02040503050406030204" pitchFamily="18" charset="0"/>
                          </a:rPr>
                          <m:t>7,5275.</m:t>
                        </m:r>
                        <m:sSup>
                          <m:sSupPr>
                            <m:ctrlPr>
                              <a:rPr lang="en-US" sz="3735" i="1">
                                <a:latin typeface="Cambria Math" panose="02040503050406030204" pitchFamily="18" charset="0"/>
                              </a:rPr>
                            </m:ctrlPr>
                          </m:sSupPr>
                          <m:e>
                            <m:r>
                              <a:rPr lang="en-US" sz="3735" i="1">
                                <a:latin typeface="Cambria Math" panose="02040503050406030204" pitchFamily="18" charset="0"/>
                              </a:rPr>
                              <m:t>10</m:t>
                            </m:r>
                          </m:e>
                          <m:sup>
                            <m:r>
                              <a:rPr lang="en-US" sz="3735" i="1">
                                <a:latin typeface="Cambria Math" panose="02040503050406030204" pitchFamily="18" charset="0"/>
                              </a:rPr>
                              <m:t>23</m:t>
                            </m:r>
                          </m:sup>
                        </m:sSup>
                      </m:num>
                      <m:den>
                        <m:r>
                          <a:rPr lang="en-US" sz="3735" i="1">
                            <a:latin typeface="Cambria Math" panose="02040503050406030204" pitchFamily="18" charset="0"/>
                          </a:rPr>
                          <m:t>6,022.</m:t>
                        </m:r>
                        <m:sSup>
                          <m:sSupPr>
                            <m:ctrlPr>
                              <a:rPr lang="en-US" sz="3735" i="1">
                                <a:latin typeface="Cambria Math" panose="02040503050406030204" pitchFamily="18" charset="0"/>
                              </a:rPr>
                            </m:ctrlPr>
                          </m:sSupPr>
                          <m:e>
                            <m:r>
                              <a:rPr lang="en-US" sz="3735" i="1">
                                <a:latin typeface="Cambria Math" panose="02040503050406030204" pitchFamily="18" charset="0"/>
                              </a:rPr>
                              <m:t>10</m:t>
                            </m:r>
                          </m:e>
                          <m:sup>
                            <m:r>
                              <a:rPr lang="en-US" sz="3735" i="1">
                                <a:latin typeface="Cambria Math" panose="02040503050406030204" pitchFamily="18" charset="0"/>
                              </a:rPr>
                              <m:t>23</m:t>
                            </m:r>
                          </m:sup>
                        </m:sSup>
                      </m:den>
                    </m:f>
                    <m:r>
                      <a:rPr lang="en-US" sz="3735" i="1">
                        <a:latin typeface="Cambria Math" panose="02040503050406030204" pitchFamily="18" charset="0"/>
                      </a:rPr>
                      <m:t> =1,25 (</m:t>
                    </m:r>
                    <m:r>
                      <a:rPr lang="en-US" sz="3735" i="1">
                        <a:latin typeface="Cambria Math" panose="02040503050406030204" pitchFamily="18" charset="0"/>
                      </a:rPr>
                      <m:t>𝑚𝑜𝑙</m:t>
                    </m:r>
                    <m:r>
                      <a:rPr lang="en-US" sz="3735" i="1">
                        <a:latin typeface="Cambria Math" panose="02040503050406030204" pitchFamily="18" charset="0"/>
                      </a:rPr>
                      <m:t>)</m:t>
                    </m:r>
                  </m:oMath>
                </a14:m>
                <a:endParaRPr lang="en-US" sz="3735" dirty="0"/>
              </a:p>
            </p:txBody>
          </p:sp>
        </mc:Choice>
        <mc:Fallback>
          <p:sp>
            <p:nvSpPr>
              <p:cNvPr id="13" name="TextBox 12">
                <a:extLst>
                  <a:ext uri="{FF2B5EF4-FFF2-40B4-BE49-F238E27FC236}">
                    <a16:creationId xmlns:a16="http://schemas.microsoft.com/office/drawing/2014/main" id="{019DB2F2-4D11-1B8F-6595-0E518A20FD4C}"/>
                  </a:ext>
                </a:extLst>
              </p:cNvPr>
              <p:cNvSpPr txBox="1">
                <a:spLocks noRot="1" noChangeAspect="1" noMove="1" noResize="1" noEditPoints="1" noAdjustHandles="1" noChangeArrowheads="1" noChangeShapeType="1" noTextEdit="1"/>
              </p:cNvSpPr>
              <p:nvPr/>
            </p:nvSpPr>
            <p:spPr>
              <a:xfrm>
                <a:off x="-603735" y="267860"/>
                <a:ext cx="14332796" cy="6571543"/>
              </a:xfrm>
              <a:prstGeom prst="rect">
                <a:avLst/>
              </a:prstGeom>
              <a:blipFill>
                <a:blip r:embed="rId4"/>
                <a:stretch>
                  <a:fillRect l="-1404" t="-1577" r="-1914" b="-371"/>
                </a:stretch>
              </a:blipFill>
            </p:spPr>
            <p:txBody>
              <a:bodyPr/>
              <a:lstStyle/>
              <a:p>
                <a:r>
                  <a:rPr lang="vi-VN">
                    <a:noFill/>
                  </a:rPr>
                  <a:t> </a:t>
                </a:r>
              </a:p>
            </p:txBody>
          </p:sp>
        </mc:Fallback>
      </mc:AlternateContent>
    </p:spTree>
    <p:extLst>
      <p:ext uri="{BB962C8B-B14F-4D97-AF65-F5344CB8AC3E}">
        <p14:creationId xmlns:p14="http://schemas.microsoft.com/office/powerpoint/2010/main" val="4041056222"/>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wipe(down)">
                                      <p:cBhvr>
                                        <p:cTn id="10" dur="500"/>
                                        <p:tgtEl>
                                          <p:spTgt spid="1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wipe(down)">
                                      <p:cBhvr>
                                        <p:cTn id="13" dur="500"/>
                                        <p:tgtEl>
                                          <p:spTgt spid="1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wipe(down)">
                                      <p:cBhvr>
                                        <p:cTn id="16" dur="500"/>
                                        <p:tgtEl>
                                          <p:spTgt spid="13">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wipe(down)">
                                      <p:cBhvr>
                                        <p:cTn id="19" dur="500"/>
                                        <p:tgtEl>
                                          <p:spTgt spid="1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xEl>
                                              <p:pRg st="5" end="5"/>
                                            </p:txEl>
                                          </p:spTgt>
                                        </p:tgtEl>
                                        <p:attrNameLst>
                                          <p:attrName>style.visibility</p:attrName>
                                        </p:attrNameLst>
                                      </p:cBhvr>
                                      <p:to>
                                        <p:strVal val="visible"/>
                                      </p:to>
                                    </p:set>
                                    <p:animEffect transition="in" filter="wipe(down)">
                                      <p:cBhvr>
                                        <p:cTn id="24" dur="500"/>
                                        <p:tgtEl>
                                          <p:spTgt spid="13">
                                            <p:txEl>
                                              <p:pRg st="5" end="5"/>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animEffect transition="in" filter="wipe(down)">
                                      <p:cBhvr>
                                        <p:cTn id="27" dur="500"/>
                                        <p:tgtEl>
                                          <p:spTgt spid="13">
                                            <p:txEl>
                                              <p:pRg st="6" end="6"/>
                                            </p:txEl>
                                          </p:spTgt>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
                                            <p:txEl>
                                              <p:pRg st="7" end="7"/>
                                            </p:txEl>
                                          </p:spTgt>
                                        </p:tgtEl>
                                        <p:attrNameLst>
                                          <p:attrName>style.visibility</p:attrName>
                                        </p:attrNameLst>
                                      </p:cBhvr>
                                      <p:to>
                                        <p:strVal val="visible"/>
                                      </p:to>
                                    </p:set>
                                    <p:animEffect transition="in" filter="wipe(down)">
                                      <p:cBhvr>
                                        <p:cTn id="30"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7DB01A-A74E-DCBF-3501-2006EFD46BB1}"/>
              </a:ext>
            </a:extLst>
          </p:cNvPr>
          <p:cNvPicPr>
            <a:picLocks noChangeAspect="1"/>
          </p:cNvPicPr>
          <p:nvPr/>
        </p:nvPicPr>
        <p:blipFill rotWithShape="1">
          <a:blip r:embed="rId2"/>
          <a:srcRect r="878" b="1505"/>
          <a:stretch/>
        </p:blipFill>
        <p:spPr>
          <a:xfrm>
            <a:off x="-2033235" y="-1145449"/>
            <a:ext cx="16356502" cy="9150485"/>
          </a:xfrm>
          <a:prstGeom prst="rect">
            <a:avLst/>
          </a:prstGeom>
        </p:spPr>
      </p:pic>
      <p:grpSp>
        <p:nvGrpSpPr>
          <p:cNvPr id="4" name="Group 3">
            <a:extLst>
              <a:ext uri="{FF2B5EF4-FFF2-40B4-BE49-F238E27FC236}">
                <a16:creationId xmlns:a16="http://schemas.microsoft.com/office/drawing/2014/main" id="{496368F3-B088-A8D5-3A03-7AFACCA41992}"/>
              </a:ext>
            </a:extLst>
          </p:cNvPr>
          <p:cNvGrpSpPr/>
          <p:nvPr/>
        </p:nvGrpSpPr>
        <p:grpSpPr>
          <a:xfrm>
            <a:off x="-1679273" y="-992111"/>
            <a:ext cx="4781772" cy="586573"/>
            <a:chOff x="3251200" y="320087"/>
            <a:chExt cx="5689600" cy="768485"/>
          </a:xfrm>
        </p:grpSpPr>
        <p:sp>
          <p:nvSpPr>
            <p:cNvPr id="5" name="矩形: 圆角 1">
              <a:extLst>
                <a:ext uri="{FF2B5EF4-FFF2-40B4-BE49-F238E27FC236}">
                  <a16:creationId xmlns:a16="http://schemas.microsoft.com/office/drawing/2014/main" id="{96632E1C-1019-2459-24A7-B9EC1B479325}"/>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1"/>
            </a:p>
          </p:txBody>
        </p:sp>
        <p:sp>
          <p:nvSpPr>
            <p:cNvPr id="6" name="TextBox 5">
              <a:extLst>
                <a:ext uri="{FF2B5EF4-FFF2-40B4-BE49-F238E27FC236}">
                  <a16:creationId xmlns:a16="http://schemas.microsoft.com/office/drawing/2014/main" id="{4D6BCFBC-A71E-B501-45BD-D2C2AB87CA7D}"/>
                </a:ext>
              </a:extLst>
            </p:cNvPr>
            <p:cNvSpPr txBox="1"/>
            <p:nvPr/>
          </p:nvSpPr>
          <p:spPr>
            <a:xfrm>
              <a:off x="3704205" y="320087"/>
              <a:ext cx="4531360" cy="766299"/>
            </a:xfrm>
            <a:prstGeom prst="rect">
              <a:avLst/>
            </a:prstGeom>
            <a:noFill/>
          </p:spPr>
          <p:txBody>
            <a:bodyPr wrap="square" rtlCol="0">
              <a:spAutoFit/>
            </a:bodyPr>
            <a:lstStyle/>
            <a:p>
              <a:r>
                <a:rPr lang="en-US" sz="3201" b="1">
                  <a:solidFill>
                    <a:schemeClr val="bg1"/>
                  </a:solidFill>
                </a:rPr>
                <a:t>2. Khối lượng mol</a:t>
              </a:r>
            </a:p>
          </p:txBody>
        </p:sp>
      </p:grpSp>
      <p:pic>
        <p:nvPicPr>
          <p:cNvPr id="40964" name="Picture 4" descr="can diên tử">
            <a:extLst>
              <a:ext uri="{FF2B5EF4-FFF2-40B4-BE49-F238E27FC236}">
                <a16:creationId xmlns:a16="http://schemas.microsoft.com/office/drawing/2014/main" id="{EB23E035-393D-9247-9151-5F51665898C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2283" y="277964"/>
            <a:ext cx="3558521" cy="355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9" name="Text Box 19">
            <a:extLst>
              <a:ext uri="{FF2B5EF4-FFF2-40B4-BE49-F238E27FC236}">
                <a16:creationId xmlns:a16="http://schemas.microsoft.com/office/drawing/2014/main" id="{49606729-44C6-78E3-0E5A-E4367964A356}"/>
              </a:ext>
            </a:extLst>
          </p:cNvPr>
          <p:cNvSpPr txBox="1">
            <a:spLocks noChangeArrowheads="1"/>
          </p:cNvSpPr>
          <p:nvPr/>
        </p:nvSpPr>
        <p:spPr bwMode="auto">
          <a:xfrm>
            <a:off x="1391020" y="2688438"/>
            <a:ext cx="1220065" cy="58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3201" b="1" dirty="0">
                <a:solidFill>
                  <a:srgbClr val="CC0000"/>
                </a:solidFill>
              </a:rPr>
              <a:t>12g</a:t>
            </a:r>
            <a:endParaRPr lang="en-US" altLang="en-US" sz="3201" b="1" dirty="0">
              <a:solidFill>
                <a:srgbClr val="CC0000"/>
              </a:solidFill>
            </a:endParaRPr>
          </a:p>
        </p:txBody>
      </p:sp>
      <p:pic>
        <p:nvPicPr>
          <p:cNvPr id="40978" name="Picture 18" descr="can diên tử">
            <a:hlinkClick r:id="" action="ppaction://noaction"/>
            <a:extLst>
              <a:ext uri="{FF2B5EF4-FFF2-40B4-BE49-F238E27FC236}">
                <a16:creationId xmlns:a16="http://schemas.microsoft.com/office/drawing/2014/main" id="{62A731C4-70A2-757A-1EC4-C2560A88C9D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32704" y="277964"/>
            <a:ext cx="3558521" cy="355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0" name="Text Box 20">
            <a:extLst>
              <a:ext uri="{FF2B5EF4-FFF2-40B4-BE49-F238E27FC236}">
                <a16:creationId xmlns:a16="http://schemas.microsoft.com/office/drawing/2014/main" id="{AD908D17-AD14-9FB9-6E9F-AE39F6491C06}"/>
              </a:ext>
            </a:extLst>
          </p:cNvPr>
          <p:cNvSpPr txBox="1">
            <a:spLocks noChangeArrowheads="1"/>
          </p:cNvSpPr>
          <p:nvPr/>
        </p:nvSpPr>
        <p:spPr bwMode="auto">
          <a:xfrm>
            <a:off x="9351094" y="2646074"/>
            <a:ext cx="1220065" cy="58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3201" b="1">
                <a:solidFill>
                  <a:srgbClr val="CC0000"/>
                </a:solidFill>
              </a:rPr>
              <a:t>18g</a:t>
            </a:r>
          </a:p>
        </p:txBody>
      </p:sp>
      <p:grpSp>
        <p:nvGrpSpPr>
          <p:cNvPr id="40972" name="Group 12">
            <a:extLst>
              <a:ext uri="{FF2B5EF4-FFF2-40B4-BE49-F238E27FC236}">
                <a16:creationId xmlns:a16="http://schemas.microsoft.com/office/drawing/2014/main" id="{60CF4F77-1CFE-238C-3353-D4F20F6190BB}"/>
              </a:ext>
            </a:extLst>
          </p:cNvPr>
          <p:cNvGrpSpPr>
            <a:grpSpLocks/>
          </p:cNvGrpSpPr>
          <p:nvPr/>
        </p:nvGrpSpPr>
        <p:grpSpPr bwMode="auto">
          <a:xfrm>
            <a:off x="4267494" y="684653"/>
            <a:ext cx="3558521" cy="2643473"/>
            <a:chOff x="2352" y="384"/>
            <a:chExt cx="1632" cy="1248"/>
          </a:xfrm>
        </p:grpSpPr>
        <p:sp>
          <p:nvSpPr>
            <p:cNvPr id="27670" name="AutoShape 6">
              <a:extLst>
                <a:ext uri="{FF2B5EF4-FFF2-40B4-BE49-F238E27FC236}">
                  <a16:creationId xmlns:a16="http://schemas.microsoft.com/office/drawing/2014/main" id="{A943556F-E0E6-ED62-F80B-FDEBE7AC23FF}"/>
                </a:ext>
              </a:extLst>
            </p:cNvPr>
            <p:cNvSpPr>
              <a:spLocks noChangeArrowheads="1"/>
            </p:cNvSpPr>
            <p:nvPr/>
          </p:nvSpPr>
          <p:spPr bwMode="auto">
            <a:xfrm>
              <a:off x="2400" y="384"/>
              <a:ext cx="1584" cy="1248"/>
            </a:xfrm>
            <a:prstGeom prst="cube">
              <a:avLst>
                <a:gd name="adj" fmla="val 25000"/>
              </a:avLst>
            </a:prstGeom>
            <a:gradFill rotWithShape="1">
              <a:gsLst>
                <a:gs pos="0">
                  <a:srgbClr val="5F5F5F"/>
                </a:gs>
                <a:gs pos="100000">
                  <a:srgbClr val="999999">
                    <a:alpha val="93999"/>
                  </a:srgbClr>
                </a:gs>
              </a:gsLst>
              <a:path path="rect">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endParaRPr lang="en-US" altLang="en-US" sz="3470" i="1"/>
            </a:p>
          </p:txBody>
        </p:sp>
        <p:sp>
          <p:nvSpPr>
            <p:cNvPr id="27671" name="Text Box 10">
              <a:extLst>
                <a:ext uri="{FF2B5EF4-FFF2-40B4-BE49-F238E27FC236}">
                  <a16:creationId xmlns:a16="http://schemas.microsoft.com/office/drawing/2014/main" id="{AD4033FE-EC2E-0881-222C-72D8CCCA9255}"/>
                </a:ext>
              </a:extLst>
            </p:cNvPr>
            <p:cNvSpPr txBox="1">
              <a:spLocks noChangeArrowheads="1"/>
            </p:cNvSpPr>
            <p:nvPr/>
          </p:nvSpPr>
          <p:spPr bwMode="auto">
            <a:xfrm>
              <a:off x="2352" y="816"/>
              <a:ext cx="1392" cy="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3470" b="1" dirty="0">
                  <a:solidFill>
                    <a:srgbClr val="00CC00"/>
                  </a:solidFill>
                </a:rPr>
                <a:t>N  nguyên tử C</a:t>
              </a:r>
            </a:p>
          </p:txBody>
        </p:sp>
      </p:grpSp>
      <p:sp>
        <p:nvSpPr>
          <p:cNvPr id="40983" name="Text Box 23">
            <a:extLst>
              <a:ext uri="{FF2B5EF4-FFF2-40B4-BE49-F238E27FC236}">
                <a16:creationId xmlns:a16="http://schemas.microsoft.com/office/drawing/2014/main" id="{1B7F1385-EA55-CEE8-9312-0395FFF89FF8}"/>
              </a:ext>
            </a:extLst>
          </p:cNvPr>
          <p:cNvSpPr txBox="1">
            <a:spLocks noChangeArrowheads="1"/>
          </p:cNvSpPr>
          <p:nvPr/>
        </p:nvSpPr>
        <p:spPr bwMode="auto">
          <a:xfrm>
            <a:off x="137068" y="3938155"/>
            <a:ext cx="4778763" cy="116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3470" dirty="0">
                <a:solidFill>
                  <a:srgbClr val="0000FF"/>
                </a:solidFill>
              </a:rPr>
              <a:t>1 </a:t>
            </a:r>
            <a:r>
              <a:rPr lang="en-US" altLang="en-US" sz="3470" dirty="0" err="1">
                <a:solidFill>
                  <a:srgbClr val="0000FF"/>
                </a:solidFill>
              </a:rPr>
              <a:t>mol</a:t>
            </a:r>
            <a:r>
              <a:rPr lang="en-US" altLang="en-US" sz="3470" dirty="0">
                <a:solidFill>
                  <a:srgbClr val="0000FF"/>
                </a:solidFill>
              </a:rPr>
              <a:t> </a:t>
            </a:r>
            <a:r>
              <a:rPr lang="en-US" altLang="en-US" sz="3470" dirty="0">
                <a:solidFill>
                  <a:srgbClr val="0000FF"/>
                </a:solidFill>
              </a:rPr>
              <a:t>nguyên </a:t>
            </a:r>
            <a:r>
              <a:rPr lang="en-US" altLang="en-US" sz="3470" dirty="0">
                <a:solidFill>
                  <a:srgbClr val="0000FF"/>
                </a:solidFill>
              </a:rPr>
              <a:t>tử C</a:t>
            </a:r>
            <a:r>
              <a:rPr lang="en-US" altLang="en-US" sz="3470" dirty="0">
                <a:solidFill>
                  <a:srgbClr val="0000FF"/>
                </a:solidFill>
              </a:rPr>
              <a:t> </a:t>
            </a:r>
            <a:r>
              <a:rPr lang="en-US" altLang="en-US" sz="3470" dirty="0">
                <a:solidFill>
                  <a:srgbClr val="0000FF"/>
                </a:solidFill>
              </a:rPr>
              <a:t>có </a:t>
            </a:r>
            <a:r>
              <a:rPr lang="en-US" altLang="en-US" sz="3470" dirty="0">
                <a:solidFill>
                  <a:srgbClr val="0000FF"/>
                </a:solidFill>
              </a:rPr>
              <a:t>khối </a:t>
            </a:r>
            <a:r>
              <a:rPr lang="en-US" altLang="en-US" sz="3470" dirty="0">
                <a:solidFill>
                  <a:srgbClr val="0000FF"/>
                </a:solidFill>
              </a:rPr>
              <a:t>lượng </a:t>
            </a:r>
          </a:p>
        </p:txBody>
      </p:sp>
      <p:sp>
        <p:nvSpPr>
          <p:cNvPr id="40985" name="Text Box 25">
            <a:extLst>
              <a:ext uri="{FF2B5EF4-FFF2-40B4-BE49-F238E27FC236}">
                <a16:creationId xmlns:a16="http://schemas.microsoft.com/office/drawing/2014/main" id="{9DFC0C4D-4764-7636-0A18-3013D27EAAF8}"/>
              </a:ext>
            </a:extLst>
          </p:cNvPr>
          <p:cNvSpPr txBox="1">
            <a:spLocks noChangeArrowheads="1"/>
          </p:cNvSpPr>
          <p:nvPr/>
        </p:nvSpPr>
        <p:spPr bwMode="auto">
          <a:xfrm>
            <a:off x="505626" y="5259895"/>
            <a:ext cx="3253505" cy="626325"/>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3470" dirty="0">
                <a:solidFill>
                  <a:srgbClr val="CC0000"/>
                </a:solidFill>
              </a:rPr>
              <a:t>M</a:t>
            </a:r>
            <a:r>
              <a:rPr lang="en-US" altLang="en-US" sz="3470" baseline="-25000" dirty="0">
                <a:solidFill>
                  <a:srgbClr val="CC0000"/>
                </a:solidFill>
              </a:rPr>
              <a:t>C</a:t>
            </a:r>
            <a:r>
              <a:rPr lang="en-US" altLang="en-US" sz="3470" dirty="0">
                <a:solidFill>
                  <a:srgbClr val="CC0000"/>
                </a:solidFill>
              </a:rPr>
              <a:t> </a:t>
            </a:r>
            <a:r>
              <a:rPr lang="en-US" altLang="en-US" sz="3470" dirty="0">
                <a:solidFill>
                  <a:srgbClr val="CC0000"/>
                </a:solidFill>
              </a:rPr>
              <a:t>=  </a:t>
            </a:r>
            <a:r>
              <a:rPr lang="en-US" altLang="en-US" sz="3470" dirty="0">
                <a:solidFill>
                  <a:srgbClr val="CC0000"/>
                </a:solidFill>
              </a:rPr>
              <a:t>12g</a:t>
            </a:r>
            <a:endParaRPr lang="en-US" altLang="en-US" sz="3470" dirty="0">
              <a:solidFill>
                <a:srgbClr val="CC0000"/>
              </a:solidFill>
            </a:endParaRPr>
          </a:p>
        </p:txBody>
      </p:sp>
      <p:sp>
        <p:nvSpPr>
          <p:cNvPr id="27657" name="Rectangle 27">
            <a:extLst>
              <a:ext uri="{FF2B5EF4-FFF2-40B4-BE49-F238E27FC236}">
                <a16:creationId xmlns:a16="http://schemas.microsoft.com/office/drawing/2014/main" id="{F250E819-3BAA-3144-69DB-083D3500C9FA}"/>
              </a:ext>
            </a:extLst>
          </p:cNvPr>
          <p:cNvSpPr>
            <a:spLocks noChangeArrowheads="1"/>
          </p:cNvSpPr>
          <p:nvPr/>
        </p:nvSpPr>
        <p:spPr bwMode="auto">
          <a:xfrm>
            <a:off x="1287286" y="6311982"/>
            <a:ext cx="9026387" cy="1320260"/>
          </a:xfrm>
          <a:prstGeom prst="rect">
            <a:avLst/>
          </a:prstGeom>
          <a:solidFill>
            <a:schemeClr val="accent1">
              <a:lumMod val="40000"/>
              <a:lumOff val="60000"/>
            </a:schemeClr>
          </a:solidFill>
          <a:ln w="9525">
            <a:solidFill>
              <a:schemeClr val="tx1"/>
            </a:solidFill>
            <a:miter lim="800000"/>
            <a:headEnd/>
            <a:tailEnd/>
          </a:ln>
          <a:effec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endParaRPr lang="en-US" altLang="en-US" sz="4270"/>
          </a:p>
        </p:txBody>
      </p:sp>
      <p:grpSp>
        <p:nvGrpSpPr>
          <p:cNvPr id="40991" name="Group 31">
            <a:extLst>
              <a:ext uri="{FF2B5EF4-FFF2-40B4-BE49-F238E27FC236}">
                <a16:creationId xmlns:a16="http://schemas.microsoft.com/office/drawing/2014/main" id="{72093E40-D274-1283-C3E3-BEA8620AEB0D}"/>
              </a:ext>
            </a:extLst>
          </p:cNvPr>
          <p:cNvGrpSpPr>
            <a:grpSpLocks/>
          </p:cNvGrpSpPr>
          <p:nvPr/>
        </p:nvGrpSpPr>
        <p:grpSpPr bwMode="auto">
          <a:xfrm>
            <a:off x="3834675" y="1096952"/>
            <a:ext cx="3673841" cy="2643472"/>
            <a:chOff x="3891" y="4367"/>
            <a:chExt cx="1784" cy="1248"/>
          </a:xfrm>
        </p:grpSpPr>
        <p:sp>
          <p:nvSpPr>
            <p:cNvPr id="27668" name="AutoShape 32">
              <a:extLst>
                <a:ext uri="{FF2B5EF4-FFF2-40B4-BE49-F238E27FC236}">
                  <a16:creationId xmlns:a16="http://schemas.microsoft.com/office/drawing/2014/main" id="{0DB494C6-3F33-05FC-4DEE-8E10AF3221C9}"/>
                </a:ext>
              </a:extLst>
            </p:cNvPr>
            <p:cNvSpPr>
              <a:spLocks noChangeArrowheads="1"/>
            </p:cNvSpPr>
            <p:nvPr/>
          </p:nvSpPr>
          <p:spPr bwMode="auto">
            <a:xfrm>
              <a:off x="3995" y="4367"/>
              <a:ext cx="1680" cy="1248"/>
            </a:xfrm>
            <a:prstGeom prst="cube">
              <a:avLst>
                <a:gd name="adj" fmla="val 25000"/>
              </a:avLst>
            </a:prstGeom>
            <a:gradFill rotWithShape="1">
              <a:gsLst>
                <a:gs pos="0">
                  <a:srgbClr val="CCECFF"/>
                </a:gs>
                <a:gs pos="100000">
                  <a:srgbClr val="5E6D76"/>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endParaRPr lang="en-US" altLang="en-US" sz="3470" i="1"/>
            </a:p>
          </p:txBody>
        </p:sp>
        <p:sp>
          <p:nvSpPr>
            <p:cNvPr id="27669" name="Text Box 33">
              <a:extLst>
                <a:ext uri="{FF2B5EF4-FFF2-40B4-BE49-F238E27FC236}">
                  <a16:creationId xmlns:a16="http://schemas.microsoft.com/office/drawing/2014/main" id="{5B850B85-ADCB-1651-E9B8-DFDE9484A040}"/>
                </a:ext>
              </a:extLst>
            </p:cNvPr>
            <p:cNvSpPr txBox="1">
              <a:spLocks noChangeArrowheads="1"/>
            </p:cNvSpPr>
            <p:nvPr/>
          </p:nvSpPr>
          <p:spPr bwMode="auto">
            <a:xfrm>
              <a:off x="3891" y="4887"/>
              <a:ext cx="1392" cy="548"/>
            </a:xfrm>
            <a:prstGeom prst="rect">
              <a:avLst/>
            </a:prstGeom>
            <a:noFill/>
            <a:ln>
              <a:noFill/>
            </a:ln>
            <a:effectLst/>
            <a:extLst>
              <a:ext uri="{909E8E84-426E-40DD-AFC4-6F175D3DCCD1}">
                <a14:hiddenFill xmlns:a14="http://schemas.microsoft.com/office/drawing/2010/main">
                  <a:gradFill rotWithShape="1">
                    <a:gsLst>
                      <a:gs pos="0">
                        <a:srgbClr val="CCECFF"/>
                      </a:gs>
                      <a:gs pos="100000">
                        <a:srgbClr val="5E6D76"/>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3470" b="1" dirty="0">
                  <a:solidFill>
                    <a:srgbClr val="6600CC"/>
                  </a:solidFill>
                </a:rPr>
                <a:t>N  phân tử H</a:t>
              </a:r>
              <a:r>
                <a:rPr lang="en-US" altLang="en-US" sz="3470" b="1" baseline="-25000" dirty="0">
                  <a:solidFill>
                    <a:srgbClr val="6600CC"/>
                  </a:solidFill>
                </a:rPr>
                <a:t>2</a:t>
              </a:r>
              <a:r>
                <a:rPr lang="en-US" altLang="en-US" sz="3470" b="1" dirty="0">
                  <a:solidFill>
                    <a:srgbClr val="6600CC"/>
                  </a:solidFill>
                </a:rPr>
                <a:t>O</a:t>
              </a:r>
            </a:p>
          </p:txBody>
        </p:sp>
      </p:grpSp>
      <p:sp>
        <p:nvSpPr>
          <p:cNvPr id="40994" name="Text Box 34">
            <a:extLst>
              <a:ext uri="{FF2B5EF4-FFF2-40B4-BE49-F238E27FC236}">
                <a16:creationId xmlns:a16="http://schemas.microsoft.com/office/drawing/2014/main" id="{B29FCBB2-6077-17D9-9409-299F44B43E54}"/>
              </a:ext>
            </a:extLst>
          </p:cNvPr>
          <p:cNvSpPr txBox="1">
            <a:spLocks noChangeArrowheads="1"/>
          </p:cNvSpPr>
          <p:nvPr/>
        </p:nvSpPr>
        <p:spPr bwMode="auto">
          <a:xfrm>
            <a:off x="7826013" y="3908502"/>
            <a:ext cx="4232098" cy="116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3470" dirty="0">
                <a:solidFill>
                  <a:srgbClr val="0000FF"/>
                </a:solidFill>
              </a:rPr>
              <a:t>1 </a:t>
            </a:r>
            <a:r>
              <a:rPr lang="en-US" altLang="en-US" sz="3470" dirty="0" err="1">
                <a:solidFill>
                  <a:srgbClr val="0000FF"/>
                </a:solidFill>
              </a:rPr>
              <a:t>mol</a:t>
            </a:r>
            <a:r>
              <a:rPr lang="en-US" altLang="en-US" sz="3470" dirty="0">
                <a:solidFill>
                  <a:srgbClr val="0000FF"/>
                </a:solidFill>
              </a:rPr>
              <a:t> </a:t>
            </a:r>
            <a:r>
              <a:rPr lang="en-US" altLang="en-US" sz="3470" dirty="0">
                <a:solidFill>
                  <a:srgbClr val="0000FF"/>
                </a:solidFill>
              </a:rPr>
              <a:t>phân </a:t>
            </a:r>
            <a:r>
              <a:rPr lang="en-US" altLang="en-US" sz="3470" dirty="0">
                <a:solidFill>
                  <a:srgbClr val="0000FF"/>
                </a:solidFill>
              </a:rPr>
              <a:t>tử </a:t>
            </a:r>
            <a:r>
              <a:rPr lang="en-US" altLang="en-US" sz="3470" dirty="0">
                <a:solidFill>
                  <a:srgbClr val="0000FF"/>
                </a:solidFill>
              </a:rPr>
              <a:t>H</a:t>
            </a:r>
            <a:r>
              <a:rPr lang="en-US" altLang="en-US" sz="3470" baseline="-25000" dirty="0">
                <a:solidFill>
                  <a:srgbClr val="0000FF"/>
                </a:solidFill>
              </a:rPr>
              <a:t>2</a:t>
            </a:r>
            <a:r>
              <a:rPr lang="en-US" altLang="en-US" sz="3470" dirty="0">
                <a:solidFill>
                  <a:srgbClr val="0000FF"/>
                </a:solidFill>
              </a:rPr>
              <a:t>O có khối lượng </a:t>
            </a:r>
            <a:endParaRPr lang="en-US" altLang="en-US" sz="3470" dirty="0">
              <a:solidFill>
                <a:srgbClr val="0000FF"/>
              </a:solidFill>
            </a:endParaRPr>
          </a:p>
        </p:txBody>
      </p:sp>
      <p:grpSp>
        <p:nvGrpSpPr>
          <p:cNvPr id="40995" name="Group 35">
            <a:extLst>
              <a:ext uri="{FF2B5EF4-FFF2-40B4-BE49-F238E27FC236}">
                <a16:creationId xmlns:a16="http://schemas.microsoft.com/office/drawing/2014/main" id="{AA8BAE5D-AC64-3BC7-EDB1-6A3CEE347CC0}"/>
              </a:ext>
            </a:extLst>
          </p:cNvPr>
          <p:cNvGrpSpPr>
            <a:grpSpLocks/>
          </p:cNvGrpSpPr>
          <p:nvPr/>
        </p:nvGrpSpPr>
        <p:grpSpPr bwMode="auto">
          <a:xfrm>
            <a:off x="8232702" y="5259885"/>
            <a:ext cx="4537783" cy="675695"/>
            <a:chOff x="3866" y="3028"/>
            <a:chExt cx="1575" cy="319"/>
          </a:xfrm>
        </p:grpSpPr>
        <p:sp>
          <p:nvSpPr>
            <p:cNvPr id="27664" name="Text Box 36">
              <a:extLst>
                <a:ext uri="{FF2B5EF4-FFF2-40B4-BE49-F238E27FC236}">
                  <a16:creationId xmlns:a16="http://schemas.microsoft.com/office/drawing/2014/main" id="{6C8F220F-5C1E-967D-F443-A9FAAA09CA46}"/>
                </a:ext>
              </a:extLst>
            </p:cNvPr>
            <p:cNvSpPr txBox="1">
              <a:spLocks noChangeArrowheads="1"/>
            </p:cNvSpPr>
            <p:nvPr/>
          </p:nvSpPr>
          <p:spPr bwMode="auto">
            <a:xfrm>
              <a:off x="3866" y="3028"/>
              <a:ext cx="1575" cy="296"/>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3470" dirty="0">
                  <a:solidFill>
                    <a:srgbClr val="CC0000"/>
                  </a:solidFill>
                </a:rPr>
                <a:t>            = </a:t>
              </a:r>
              <a:r>
                <a:rPr lang="en-US" altLang="en-US" sz="3470" dirty="0">
                  <a:solidFill>
                    <a:srgbClr val="CC0000"/>
                  </a:solidFill>
                </a:rPr>
                <a:t>18g</a:t>
              </a:r>
              <a:endParaRPr lang="en-US" altLang="en-US" sz="3470" dirty="0">
                <a:solidFill>
                  <a:srgbClr val="CC0000"/>
                </a:solidFill>
              </a:endParaRPr>
            </a:p>
          </p:txBody>
        </p:sp>
        <p:grpSp>
          <p:nvGrpSpPr>
            <p:cNvPr id="27665" name="Group 37">
              <a:extLst>
                <a:ext uri="{FF2B5EF4-FFF2-40B4-BE49-F238E27FC236}">
                  <a16:creationId xmlns:a16="http://schemas.microsoft.com/office/drawing/2014/main" id="{0F0EE011-0032-3FBB-FDDE-2A9568E0F6F9}"/>
                </a:ext>
              </a:extLst>
            </p:cNvPr>
            <p:cNvGrpSpPr>
              <a:grpSpLocks/>
            </p:cNvGrpSpPr>
            <p:nvPr/>
          </p:nvGrpSpPr>
          <p:grpSpPr bwMode="auto">
            <a:xfrm>
              <a:off x="4188" y="3100"/>
              <a:ext cx="576" cy="247"/>
              <a:chOff x="2928" y="2544"/>
              <a:chExt cx="576" cy="247"/>
            </a:xfrm>
          </p:grpSpPr>
          <p:sp>
            <p:nvSpPr>
              <p:cNvPr id="27666" name="Text Box 38">
                <a:extLst>
                  <a:ext uri="{FF2B5EF4-FFF2-40B4-BE49-F238E27FC236}">
                    <a16:creationId xmlns:a16="http://schemas.microsoft.com/office/drawing/2014/main" id="{3550784D-E4A0-10B3-F811-57F51C0A2E50}"/>
                  </a:ext>
                </a:extLst>
              </p:cNvPr>
              <p:cNvSpPr txBox="1">
                <a:spLocks noChangeArrowheads="1"/>
              </p:cNvSpPr>
              <p:nvPr/>
            </p:nvSpPr>
            <p:spPr bwMode="auto">
              <a:xfrm>
                <a:off x="3072" y="2592"/>
                <a:ext cx="432" cy="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2135">
                    <a:solidFill>
                      <a:srgbClr val="CC0000"/>
                    </a:solidFill>
                  </a:rPr>
                  <a:t>H</a:t>
                </a:r>
                <a:r>
                  <a:rPr lang="en-US" altLang="en-US" sz="2135" baseline="-25000">
                    <a:solidFill>
                      <a:srgbClr val="CC0000"/>
                    </a:solidFill>
                  </a:rPr>
                  <a:t>2</a:t>
                </a:r>
                <a:r>
                  <a:rPr lang="en-US" altLang="en-US" sz="2135">
                    <a:solidFill>
                      <a:srgbClr val="CC0000"/>
                    </a:solidFill>
                  </a:rPr>
                  <a:t>O</a:t>
                </a:r>
              </a:p>
            </p:txBody>
          </p:sp>
          <p:sp>
            <p:nvSpPr>
              <p:cNvPr id="27667" name="WordArt 39">
                <a:extLst>
                  <a:ext uri="{FF2B5EF4-FFF2-40B4-BE49-F238E27FC236}">
                    <a16:creationId xmlns:a16="http://schemas.microsoft.com/office/drawing/2014/main" id="{B8C47CD7-1AB8-052F-2C73-A12CF090F9B9}"/>
                  </a:ext>
                </a:extLst>
              </p:cNvPr>
              <p:cNvSpPr>
                <a:spLocks noChangeArrowheads="1" noChangeShapeType="1" noTextEdit="1"/>
              </p:cNvSpPr>
              <p:nvPr/>
            </p:nvSpPr>
            <p:spPr bwMode="auto">
              <a:xfrm>
                <a:off x="2928" y="2544"/>
                <a:ext cx="192" cy="14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4803" kern="10">
                    <a:solidFill>
                      <a:srgbClr val="CC0000"/>
                    </a:solidFill>
                    <a:effectLst>
                      <a:outerShdw dist="45791" dir="2021404" algn="ctr" rotWithShape="0">
                        <a:srgbClr val="B2B2B2">
                          <a:alpha val="79999"/>
                        </a:srgbClr>
                      </a:outerShdw>
                    </a:effectLst>
                    <a:cs typeface="Times New Roman" panose="02020603050405020304" pitchFamily="18" charset="0"/>
                  </a:rPr>
                  <a:t>M</a:t>
                </a:r>
              </a:p>
            </p:txBody>
          </p:sp>
        </p:grpSp>
      </p:grpSp>
      <p:sp>
        <p:nvSpPr>
          <p:cNvPr id="41001" name="AutoShape 41">
            <a:extLst>
              <a:ext uri="{FF2B5EF4-FFF2-40B4-BE49-F238E27FC236}">
                <a16:creationId xmlns:a16="http://schemas.microsoft.com/office/drawing/2014/main" id="{DB35284F-E1AC-CAD0-D28F-1787735E9D71}"/>
              </a:ext>
            </a:extLst>
          </p:cNvPr>
          <p:cNvSpPr>
            <a:spLocks noChangeArrowheads="1"/>
          </p:cNvSpPr>
          <p:nvPr/>
        </p:nvSpPr>
        <p:spPr bwMode="auto">
          <a:xfrm>
            <a:off x="1624018" y="6479955"/>
            <a:ext cx="1016720" cy="1016720"/>
          </a:xfrm>
          <a:prstGeom prst="rightArrow">
            <a:avLst>
              <a:gd name="adj1" fmla="val 50000"/>
              <a:gd name="adj2" fmla="val 39407"/>
            </a:avLst>
          </a:prstGeom>
          <a:gradFill rotWithShape="1">
            <a:gsLst>
              <a:gs pos="0">
                <a:srgbClr val="CC0000"/>
              </a:gs>
              <a:gs pos="100000">
                <a:schemeClr val="bg1">
                  <a:alpha val="48000"/>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endParaRPr lang="en-US" altLang="en-US" sz="3470"/>
          </a:p>
        </p:txBody>
      </p:sp>
      <p:sp>
        <p:nvSpPr>
          <p:cNvPr id="41002" name="WordArt 42">
            <a:extLst>
              <a:ext uri="{FF2B5EF4-FFF2-40B4-BE49-F238E27FC236}">
                <a16:creationId xmlns:a16="http://schemas.microsoft.com/office/drawing/2014/main" id="{69CF6D4A-53BE-8E69-CAE2-FCAE1957BF9F}"/>
              </a:ext>
            </a:extLst>
          </p:cNvPr>
          <p:cNvSpPr>
            <a:spLocks noChangeArrowheads="1" noChangeShapeType="1" noTextEdit="1"/>
          </p:cNvSpPr>
          <p:nvPr/>
        </p:nvSpPr>
        <p:spPr bwMode="auto">
          <a:xfrm>
            <a:off x="3102502" y="6564684"/>
            <a:ext cx="6960299" cy="728649"/>
          </a:xfrm>
          <a:prstGeom prst="rect">
            <a:avLst/>
          </a:prstGeom>
        </p:spPr>
        <p:txBody>
          <a:bodyPr wrap="none" fromWordArt="1">
            <a:prstTxWarp prst="textPlain">
              <a:avLst>
                <a:gd name="adj" fmla="val 50000"/>
              </a:avLst>
            </a:prstTxWarp>
          </a:bodyPr>
          <a:lstStyle/>
          <a:p>
            <a:pPr algn="ctr">
              <a:defRPr/>
            </a:pPr>
            <a:r>
              <a:rPr lang="vi-VN" sz="4803" kern="10">
                <a:ln w="9525">
                  <a:solidFill>
                    <a:schemeClr val="tx1"/>
                  </a:solidFill>
                  <a:round/>
                  <a:headEnd/>
                  <a:tailEnd/>
                </a:ln>
                <a:gradFill rotWithShape="1">
                  <a:gsLst>
                    <a:gs pos="0">
                      <a:srgbClr val="0000FF"/>
                    </a:gs>
                    <a:gs pos="100000">
                      <a:srgbClr val="000018">
                        <a:alpha val="6000"/>
                      </a:srgbClr>
                    </a:gs>
                  </a:gsLst>
                  <a:lin ang="5400000" scaled="1"/>
                </a:gradFill>
                <a:cs typeface="Times New Roman" panose="02020603050405020304" pitchFamily="18" charset="0"/>
              </a:rPr>
              <a:t>Khối lượng mol của một chất là gì ?</a:t>
            </a:r>
            <a:r>
              <a:rPr lang="en-US" sz="4803" kern="10">
                <a:ln w="9525">
                  <a:solidFill>
                    <a:schemeClr val="tx1"/>
                  </a:solidFill>
                  <a:round/>
                  <a:headEnd/>
                  <a:tailEnd/>
                </a:ln>
                <a:gradFill rotWithShape="1">
                  <a:gsLst>
                    <a:gs pos="0">
                      <a:srgbClr val="0000FF"/>
                    </a:gs>
                    <a:gs pos="100000">
                      <a:srgbClr val="000018">
                        <a:alpha val="6000"/>
                      </a:srgbClr>
                    </a:gs>
                  </a:gsLst>
                  <a:lin ang="5400000" scaled="1"/>
                </a:gradFill>
                <a:cs typeface="Times New Roman" panose="02020603050405020304" pitchFamily="18" charset="0"/>
              </a:rPr>
              <a:t>  Kí hiệu</a:t>
            </a: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C73D8AB6-CADE-1FDC-A16B-42827AB7533D}"/>
                  </a:ext>
                </a:extLst>
              </p14:cNvPr>
              <p14:cNvContentPartPr/>
              <p14:nvPr/>
            </p14:nvContentPartPr>
            <p14:xfrm>
              <a:off x="6230641" y="3624334"/>
              <a:ext cx="1418926" cy="1533246"/>
            </p14:xfrm>
          </p:contentPart>
        </mc:Choice>
        <mc:Fallback>
          <p:pic>
            <p:nvPicPr>
              <p:cNvPr id="2" name="Ink 1">
                <a:extLst>
                  <a:ext uri="{FF2B5EF4-FFF2-40B4-BE49-F238E27FC236}">
                    <a16:creationId xmlns:a16="http://schemas.microsoft.com/office/drawing/2014/main" id="{C73D8AB6-CADE-1FDC-A16B-42827AB7533D}"/>
                  </a:ext>
                </a:extLst>
              </p:cNvPr>
              <p:cNvPicPr/>
              <p:nvPr/>
            </p:nvPicPr>
            <p:blipFill>
              <a:blip r:embed="rId5"/>
              <a:stretch>
                <a:fillRect/>
              </a:stretch>
            </p:blipFill>
            <p:spPr>
              <a:xfrm>
                <a:off x="6221278" y="3614970"/>
                <a:ext cx="1437653" cy="1551975"/>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checkerboard(across)">
                                      <p:cBhvr>
                                        <p:cTn id="7" dur="500"/>
                                        <p:tgtEl>
                                          <p:spTgt spid="40964"/>
                                        </p:tgtEl>
                                      </p:cBhvr>
                                    </p:animEffect>
                                  </p:childTnLst>
                                </p:cTn>
                              </p:par>
                              <p:par>
                                <p:cTn id="8" presetID="5" presetClass="entr" presetSubtype="10" fill="hold" nodeType="withEffect">
                                  <p:stCondLst>
                                    <p:cond delay="0"/>
                                  </p:stCondLst>
                                  <p:childTnLst>
                                    <p:set>
                                      <p:cBhvr>
                                        <p:cTn id="9" dur="1" fill="hold">
                                          <p:stCondLst>
                                            <p:cond delay="0"/>
                                          </p:stCondLst>
                                        </p:cTn>
                                        <p:tgtEl>
                                          <p:spTgt spid="40978"/>
                                        </p:tgtEl>
                                        <p:attrNameLst>
                                          <p:attrName>style.visibility</p:attrName>
                                        </p:attrNameLst>
                                      </p:cBhvr>
                                      <p:to>
                                        <p:strVal val="visible"/>
                                      </p:to>
                                    </p:set>
                                    <p:animEffect transition="in" filter="checkerboard(across)">
                                      <p:cBhvr>
                                        <p:cTn id="10" dur="500"/>
                                        <p:tgtEl>
                                          <p:spTgt spid="4097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0972"/>
                                        </p:tgtEl>
                                        <p:attrNameLst>
                                          <p:attrName>style.visibility</p:attrName>
                                        </p:attrNameLst>
                                      </p:cBhvr>
                                      <p:to>
                                        <p:strVal val="visible"/>
                                      </p:to>
                                    </p:set>
                                    <p:animEffect transition="in" filter="dissolve">
                                      <p:cBhvr>
                                        <p:cTn id="15" dur="500"/>
                                        <p:tgtEl>
                                          <p:spTgt spid="4097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4" presetClass="path" presetSubtype="0" accel="50000" decel="50000" fill="hold" nodeType="clickEffect">
                                  <p:stCondLst>
                                    <p:cond delay="0"/>
                                  </p:stCondLst>
                                  <p:childTnLst>
                                    <p:animMotion origin="layout" path="M -0.05274 -0.09928 L -0.09754 -0.20273 C -0.106 -0.22656 -0.12176 -0.2386 -0.13843 -0.24114 C -0.15757 -0.24369 -0.17359 -0.23536 -0.18635 -0.21522 L -0.24417 -0.12682 " pathEditMode="relative" rAng="420000" ptsTypes="AAAAA">
                                      <p:cBhvr>
                                        <p:cTn id="19" dur="2000" fill="hold"/>
                                        <p:tgtEl>
                                          <p:spTgt spid="40972"/>
                                        </p:tgtEl>
                                        <p:attrNameLst>
                                          <p:attrName>ppt_x</p:attrName>
                                          <p:attrName>ppt_y</p:attrName>
                                        </p:attrNameLst>
                                      </p:cBhvr>
                                      <p:rCtr x="-9155" y="-7452"/>
                                    </p:animMotion>
                                  </p:childTnLst>
                                </p:cTn>
                              </p:par>
                            </p:childTnLst>
                          </p:cTn>
                        </p:par>
                        <p:par>
                          <p:cTn id="20" fill="hold" nodeType="afterGroup">
                            <p:stCondLst>
                              <p:cond delay="2000"/>
                            </p:stCondLst>
                            <p:childTnLst>
                              <p:par>
                                <p:cTn id="21" presetID="11" presetClass="entr" presetSubtype="0" repeatCount="indefinite" fill="hold" nodeType="afterEffect">
                                  <p:stCondLst>
                                    <p:cond delay="0"/>
                                  </p:stCondLst>
                                  <p:childTnLst>
                                    <p:set>
                                      <p:cBhvr>
                                        <p:cTn id="22" dur="1000">
                                          <p:stCondLst>
                                            <p:cond delay="0"/>
                                          </p:stCondLst>
                                        </p:cTn>
                                        <p:tgtEl>
                                          <p:spTgt spid="40979"/>
                                        </p:tgtEl>
                                        <p:attrNameLst>
                                          <p:attrName>style.visibility</p:attrName>
                                        </p:attrNameLst>
                                      </p:cBhvr>
                                      <p:to>
                                        <p:strVal val="visible"/>
                                      </p:to>
                                    </p:set>
                                  </p:childTnLst>
                                </p:cTn>
                              </p:par>
                            </p:childTnLst>
                          </p:cTn>
                        </p:par>
                        <p:par>
                          <p:cTn id="23" fill="hold" nodeType="afterGroup">
                            <p:stCondLst>
                              <p:cond delay="3000"/>
                            </p:stCondLst>
                            <p:childTnLst>
                              <p:par>
                                <p:cTn id="24" presetID="17" presetClass="entr" presetSubtype="10" fill="hold" nodeType="afterEffect">
                                  <p:stCondLst>
                                    <p:cond delay="0"/>
                                  </p:stCondLst>
                                  <p:childTnLst>
                                    <p:set>
                                      <p:cBhvr>
                                        <p:cTn id="25" dur="1" fill="hold">
                                          <p:stCondLst>
                                            <p:cond delay="0"/>
                                          </p:stCondLst>
                                        </p:cTn>
                                        <p:tgtEl>
                                          <p:spTgt spid="40983"/>
                                        </p:tgtEl>
                                        <p:attrNameLst>
                                          <p:attrName>style.visibility</p:attrName>
                                        </p:attrNameLst>
                                      </p:cBhvr>
                                      <p:to>
                                        <p:strVal val="visible"/>
                                      </p:to>
                                    </p:set>
                                    <p:anim calcmode="lin" valueType="num">
                                      <p:cBhvr>
                                        <p:cTn id="26" dur="500" fill="hold"/>
                                        <p:tgtEl>
                                          <p:spTgt spid="40983"/>
                                        </p:tgtEl>
                                        <p:attrNameLst>
                                          <p:attrName>ppt_w</p:attrName>
                                        </p:attrNameLst>
                                      </p:cBhvr>
                                      <p:tavLst>
                                        <p:tav tm="0">
                                          <p:val>
                                            <p:fltVal val="0"/>
                                          </p:val>
                                        </p:tav>
                                        <p:tav tm="100000">
                                          <p:val>
                                            <p:strVal val="#ppt_w"/>
                                          </p:val>
                                        </p:tav>
                                      </p:tavLst>
                                    </p:anim>
                                    <p:anim calcmode="lin" valueType="num">
                                      <p:cBhvr>
                                        <p:cTn id="27" dur="500" fill="hold"/>
                                        <p:tgtEl>
                                          <p:spTgt spid="40983"/>
                                        </p:tgtEl>
                                        <p:attrNameLst>
                                          <p:attrName>ppt_h</p:attrName>
                                        </p:attrNameLst>
                                      </p:cBhvr>
                                      <p:tavLst>
                                        <p:tav tm="0">
                                          <p:val>
                                            <p:strVal val="#ppt_h"/>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40985"/>
                                        </p:tgtEl>
                                        <p:attrNameLst>
                                          <p:attrName>style.visibility</p:attrName>
                                        </p:attrNameLst>
                                      </p:cBhvr>
                                      <p:to>
                                        <p:strVal val="visible"/>
                                      </p:to>
                                    </p:set>
                                    <p:anim calcmode="lin" valueType="num">
                                      <p:cBhvr>
                                        <p:cTn id="30" dur="500" fill="hold"/>
                                        <p:tgtEl>
                                          <p:spTgt spid="40985"/>
                                        </p:tgtEl>
                                        <p:attrNameLst>
                                          <p:attrName>ppt_w</p:attrName>
                                        </p:attrNameLst>
                                      </p:cBhvr>
                                      <p:tavLst>
                                        <p:tav tm="0">
                                          <p:val>
                                            <p:fltVal val="0"/>
                                          </p:val>
                                        </p:tav>
                                        <p:tav tm="100000">
                                          <p:val>
                                            <p:strVal val="#ppt_w"/>
                                          </p:val>
                                        </p:tav>
                                      </p:tavLst>
                                    </p:anim>
                                    <p:anim calcmode="lin" valueType="num">
                                      <p:cBhvr>
                                        <p:cTn id="31" dur="500" fill="hold"/>
                                        <p:tgtEl>
                                          <p:spTgt spid="40985"/>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40991"/>
                                        </p:tgtEl>
                                        <p:attrNameLst>
                                          <p:attrName>style.visibility</p:attrName>
                                        </p:attrNameLst>
                                      </p:cBhvr>
                                      <p:to>
                                        <p:strVal val="visible"/>
                                      </p:to>
                                    </p:set>
                                    <p:animEffect transition="in" filter="dissolve">
                                      <p:cBhvr>
                                        <p:cTn id="36" dur="500"/>
                                        <p:tgtEl>
                                          <p:spTgt spid="4099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4" presetClass="path" presetSubtype="0" accel="50000" decel="50000" fill="hold" nodeType="clickEffect">
                                  <p:stCondLst>
                                    <p:cond delay="0"/>
                                  </p:stCondLst>
                                  <p:childTnLst>
                                    <p:animMotion origin="layout" path="M 0.0125 -0.09905 L 0.07475 -0.21662 C 0.08777 -0.24277 0.10757 -0.2555 0.12801 -0.2555 C 0.15145 -0.2555 0.16994 -0.24277 0.18336 -0.21662 L 0.24704 -0.09905 " pathEditMode="relative" rAng="0" ptsTypes="AAAAA">
                                      <p:cBhvr>
                                        <p:cTn id="40" dur="2000" fill="hold"/>
                                        <p:tgtEl>
                                          <p:spTgt spid="40991"/>
                                        </p:tgtEl>
                                        <p:attrNameLst>
                                          <p:attrName>ppt_x</p:attrName>
                                          <p:attrName>ppt_y</p:attrName>
                                        </p:attrNameLst>
                                      </p:cBhvr>
                                      <p:rCtr x="11720" y="-7822"/>
                                    </p:animMotion>
                                  </p:childTnLst>
                                </p:cTn>
                              </p:par>
                            </p:childTnLst>
                          </p:cTn>
                        </p:par>
                        <p:par>
                          <p:cTn id="41" fill="hold" nodeType="afterGroup">
                            <p:stCondLst>
                              <p:cond delay="2000"/>
                            </p:stCondLst>
                            <p:childTnLst>
                              <p:par>
                                <p:cTn id="42" presetID="11" presetClass="entr" presetSubtype="0" repeatCount="indefinite" fill="hold" nodeType="afterEffect">
                                  <p:stCondLst>
                                    <p:cond delay="0"/>
                                  </p:stCondLst>
                                  <p:childTnLst>
                                    <p:set>
                                      <p:cBhvr>
                                        <p:cTn id="43" dur="1000">
                                          <p:stCondLst>
                                            <p:cond delay="0"/>
                                          </p:stCondLst>
                                        </p:cTn>
                                        <p:tgtEl>
                                          <p:spTgt spid="40980"/>
                                        </p:tgtEl>
                                        <p:attrNameLst>
                                          <p:attrName>style.visibility</p:attrName>
                                        </p:attrNameLst>
                                      </p:cBhvr>
                                      <p:to>
                                        <p:strVal val="visible"/>
                                      </p:to>
                                    </p:set>
                                  </p:childTnLst>
                                </p:cTn>
                              </p:par>
                            </p:childTnLst>
                          </p:cTn>
                        </p:par>
                        <p:par>
                          <p:cTn id="44" fill="hold" nodeType="afterGroup">
                            <p:stCondLst>
                              <p:cond delay="3000"/>
                            </p:stCondLst>
                            <p:childTnLst>
                              <p:par>
                                <p:cTn id="45" presetID="17" presetClass="entr" presetSubtype="10" fill="hold" nodeType="afterEffect">
                                  <p:stCondLst>
                                    <p:cond delay="0"/>
                                  </p:stCondLst>
                                  <p:childTnLst>
                                    <p:set>
                                      <p:cBhvr>
                                        <p:cTn id="46" dur="1" fill="hold">
                                          <p:stCondLst>
                                            <p:cond delay="0"/>
                                          </p:stCondLst>
                                        </p:cTn>
                                        <p:tgtEl>
                                          <p:spTgt spid="40994"/>
                                        </p:tgtEl>
                                        <p:attrNameLst>
                                          <p:attrName>style.visibility</p:attrName>
                                        </p:attrNameLst>
                                      </p:cBhvr>
                                      <p:to>
                                        <p:strVal val="visible"/>
                                      </p:to>
                                    </p:set>
                                    <p:anim calcmode="lin" valueType="num">
                                      <p:cBhvr>
                                        <p:cTn id="47" dur="500" fill="hold"/>
                                        <p:tgtEl>
                                          <p:spTgt spid="40994"/>
                                        </p:tgtEl>
                                        <p:attrNameLst>
                                          <p:attrName>ppt_w</p:attrName>
                                        </p:attrNameLst>
                                      </p:cBhvr>
                                      <p:tavLst>
                                        <p:tav tm="0">
                                          <p:val>
                                            <p:fltVal val="0"/>
                                          </p:val>
                                        </p:tav>
                                        <p:tav tm="100000">
                                          <p:val>
                                            <p:strVal val="#ppt_w"/>
                                          </p:val>
                                        </p:tav>
                                      </p:tavLst>
                                    </p:anim>
                                    <p:anim calcmode="lin" valueType="num">
                                      <p:cBhvr>
                                        <p:cTn id="48" dur="500" fill="hold"/>
                                        <p:tgtEl>
                                          <p:spTgt spid="40994"/>
                                        </p:tgtEl>
                                        <p:attrNameLst>
                                          <p:attrName>ppt_h</p:attrName>
                                        </p:attrNameLst>
                                      </p:cBhvr>
                                      <p:tavLst>
                                        <p:tav tm="0">
                                          <p:val>
                                            <p:strVal val="#ppt_h"/>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40995"/>
                                        </p:tgtEl>
                                        <p:attrNameLst>
                                          <p:attrName>style.visibility</p:attrName>
                                        </p:attrNameLst>
                                      </p:cBhvr>
                                      <p:to>
                                        <p:strVal val="visible"/>
                                      </p:to>
                                    </p:set>
                                    <p:anim calcmode="lin" valueType="num">
                                      <p:cBhvr>
                                        <p:cTn id="51" dur="500" fill="hold"/>
                                        <p:tgtEl>
                                          <p:spTgt spid="40995"/>
                                        </p:tgtEl>
                                        <p:attrNameLst>
                                          <p:attrName>ppt_w</p:attrName>
                                        </p:attrNameLst>
                                      </p:cBhvr>
                                      <p:tavLst>
                                        <p:tav tm="0">
                                          <p:val>
                                            <p:fltVal val="0"/>
                                          </p:val>
                                        </p:tav>
                                        <p:tav tm="100000">
                                          <p:val>
                                            <p:strVal val="#ppt_w"/>
                                          </p:val>
                                        </p:tav>
                                      </p:tavLst>
                                    </p:anim>
                                    <p:anim calcmode="lin" valueType="num">
                                      <p:cBhvr>
                                        <p:cTn id="52" dur="500" fill="hold"/>
                                        <p:tgtEl>
                                          <p:spTgt spid="40995"/>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7" presetClass="entr" presetSubtype="10" fill="hold" nodeType="clickEffect">
                                  <p:stCondLst>
                                    <p:cond delay="0"/>
                                  </p:stCondLst>
                                  <p:childTnLst>
                                    <p:set>
                                      <p:cBhvr>
                                        <p:cTn id="56" dur="1" fill="hold">
                                          <p:stCondLst>
                                            <p:cond delay="0"/>
                                          </p:stCondLst>
                                        </p:cTn>
                                        <p:tgtEl>
                                          <p:spTgt spid="41001"/>
                                        </p:tgtEl>
                                        <p:attrNameLst>
                                          <p:attrName>style.visibility</p:attrName>
                                        </p:attrNameLst>
                                      </p:cBhvr>
                                      <p:to>
                                        <p:strVal val="visible"/>
                                      </p:to>
                                    </p:set>
                                    <p:anim calcmode="lin" valueType="num">
                                      <p:cBhvr>
                                        <p:cTn id="57" dur="500" fill="hold"/>
                                        <p:tgtEl>
                                          <p:spTgt spid="41001"/>
                                        </p:tgtEl>
                                        <p:attrNameLst>
                                          <p:attrName>ppt_w</p:attrName>
                                        </p:attrNameLst>
                                      </p:cBhvr>
                                      <p:tavLst>
                                        <p:tav tm="0">
                                          <p:val>
                                            <p:fltVal val="0"/>
                                          </p:val>
                                        </p:tav>
                                        <p:tav tm="100000">
                                          <p:val>
                                            <p:strVal val="#ppt_w"/>
                                          </p:val>
                                        </p:tav>
                                      </p:tavLst>
                                    </p:anim>
                                    <p:anim calcmode="lin" valueType="num">
                                      <p:cBhvr>
                                        <p:cTn id="58" dur="500" fill="hold"/>
                                        <p:tgtEl>
                                          <p:spTgt spid="41001"/>
                                        </p:tgtEl>
                                        <p:attrNameLst>
                                          <p:attrName>ppt_h</p:attrName>
                                        </p:attrNameLst>
                                      </p:cBhvr>
                                      <p:tavLst>
                                        <p:tav tm="0">
                                          <p:val>
                                            <p:strVal val="#ppt_h"/>
                                          </p:val>
                                        </p:tav>
                                        <p:tav tm="100000">
                                          <p:val>
                                            <p:strVal val="#ppt_h"/>
                                          </p:val>
                                        </p:tav>
                                      </p:tavLst>
                                    </p:anim>
                                  </p:childTnLst>
                                </p:cTn>
                              </p:par>
                              <p:par>
                                <p:cTn id="59" presetID="30" presetClass="emph" presetSubtype="0" repeatCount="indefinite" fill="hold" nodeType="withEffect">
                                  <p:stCondLst>
                                    <p:cond delay="0"/>
                                  </p:stCondLst>
                                  <p:childTnLst>
                                    <p:animClr clrSpc="hsl" dir="cw">
                                      <p:cBhvr override="childStyle">
                                        <p:cTn id="60" dur="500" fill="hold"/>
                                        <p:tgtEl>
                                          <p:spTgt spid="41001"/>
                                        </p:tgtEl>
                                        <p:attrNameLst>
                                          <p:attrName>style.color</p:attrName>
                                        </p:attrNameLst>
                                      </p:cBhvr>
                                      <p:by>
                                        <p:hsl h="0" s="12549" l="25098"/>
                                      </p:by>
                                    </p:animClr>
                                    <p:animClr clrSpc="hsl" dir="cw">
                                      <p:cBhvr>
                                        <p:cTn id="61" dur="500" fill="hold"/>
                                        <p:tgtEl>
                                          <p:spTgt spid="41001"/>
                                        </p:tgtEl>
                                        <p:attrNameLst>
                                          <p:attrName>fillcolor</p:attrName>
                                        </p:attrNameLst>
                                      </p:cBhvr>
                                      <p:by>
                                        <p:hsl h="0" s="12549" l="25098"/>
                                      </p:by>
                                    </p:animClr>
                                    <p:animClr clrSpc="hsl" dir="cw">
                                      <p:cBhvr>
                                        <p:cTn id="62" dur="500" fill="hold"/>
                                        <p:tgtEl>
                                          <p:spTgt spid="41001"/>
                                        </p:tgtEl>
                                        <p:attrNameLst>
                                          <p:attrName>stroke.color</p:attrName>
                                        </p:attrNameLst>
                                      </p:cBhvr>
                                      <p:by>
                                        <p:hsl h="0" s="12549" l="25098"/>
                                      </p:by>
                                    </p:animClr>
                                    <p:set>
                                      <p:cBhvr>
                                        <p:cTn id="63" dur="500" fill="hold"/>
                                        <p:tgtEl>
                                          <p:spTgt spid="41001"/>
                                        </p:tgtEl>
                                        <p:attrNameLst>
                                          <p:attrName>fill.type</p:attrName>
                                        </p:attrNameLst>
                                      </p:cBhvr>
                                      <p:to>
                                        <p:strVal val="solid"/>
                                      </p:to>
                                    </p:set>
                                  </p:childTnLst>
                                </p:cTn>
                              </p:par>
                              <p:par>
                                <p:cTn id="64" presetID="17" presetClass="entr" presetSubtype="10" fill="hold" nodeType="withEffect">
                                  <p:stCondLst>
                                    <p:cond delay="0"/>
                                  </p:stCondLst>
                                  <p:childTnLst>
                                    <p:set>
                                      <p:cBhvr>
                                        <p:cTn id="65" dur="1" fill="hold">
                                          <p:stCondLst>
                                            <p:cond delay="0"/>
                                          </p:stCondLst>
                                        </p:cTn>
                                        <p:tgtEl>
                                          <p:spTgt spid="41002"/>
                                        </p:tgtEl>
                                        <p:attrNameLst>
                                          <p:attrName>style.visibility</p:attrName>
                                        </p:attrNameLst>
                                      </p:cBhvr>
                                      <p:to>
                                        <p:strVal val="visible"/>
                                      </p:to>
                                    </p:set>
                                    <p:anim calcmode="lin" valueType="num">
                                      <p:cBhvr>
                                        <p:cTn id="66" dur="500" fill="hold"/>
                                        <p:tgtEl>
                                          <p:spTgt spid="41002"/>
                                        </p:tgtEl>
                                        <p:attrNameLst>
                                          <p:attrName>ppt_w</p:attrName>
                                        </p:attrNameLst>
                                      </p:cBhvr>
                                      <p:tavLst>
                                        <p:tav tm="0">
                                          <p:val>
                                            <p:fltVal val="0"/>
                                          </p:val>
                                        </p:tav>
                                        <p:tav tm="100000">
                                          <p:val>
                                            <p:strVal val="#ppt_w"/>
                                          </p:val>
                                        </p:tav>
                                      </p:tavLst>
                                    </p:anim>
                                    <p:anim calcmode="lin" valueType="num">
                                      <p:cBhvr>
                                        <p:cTn id="67" dur="500" fill="hold"/>
                                        <p:tgtEl>
                                          <p:spTgt spid="4100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9" grpId="0"/>
      <p:bldP spid="40980" grpId="0"/>
      <p:bldP spid="40983" grpId="0"/>
      <p:bldP spid="40985" grpId="0" animBg="1"/>
      <p:bldP spid="40994" grpId="0"/>
      <p:bldP spid="41001" grpId="0" animBg="1"/>
      <p:bldP spid="4100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2033235" y="-1145449"/>
            <a:ext cx="16356502" cy="9150485"/>
          </a:xfrm>
          <a:prstGeom prst="rect">
            <a:avLst/>
          </a:prstGeom>
        </p:spPr>
      </p:pic>
      <p:grpSp>
        <p:nvGrpSpPr>
          <p:cNvPr id="3" name="Group 2">
            <a:extLst>
              <a:ext uri="{FF2B5EF4-FFF2-40B4-BE49-F238E27FC236}">
                <a16:creationId xmlns:a16="http://schemas.microsoft.com/office/drawing/2014/main" id="{ABFF44EB-035A-1409-FA87-60624C8A07CC}"/>
              </a:ext>
            </a:extLst>
          </p:cNvPr>
          <p:cNvGrpSpPr/>
          <p:nvPr/>
        </p:nvGrpSpPr>
        <p:grpSpPr>
          <a:xfrm>
            <a:off x="2303770" y="-647403"/>
            <a:ext cx="7589756" cy="954078"/>
            <a:chOff x="3251200" y="373355"/>
            <a:chExt cx="5689600" cy="715217"/>
          </a:xfrm>
        </p:grpSpPr>
        <p:sp>
          <p:nvSpPr>
            <p:cNvPr id="4" name="矩形: 圆角 1">
              <a:extLst>
                <a:ext uri="{FF2B5EF4-FFF2-40B4-BE49-F238E27FC236}">
                  <a16:creationId xmlns:a16="http://schemas.microsoft.com/office/drawing/2014/main" id="{1597A1A9-3BBF-132F-1A85-183875866CE6}"/>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749">
                <a:defRPr/>
              </a:pPr>
              <a:endParaRPr lang="zh-CN" altLang="en-US" sz="2401">
                <a:solidFill>
                  <a:srgbClr val="FFFFFF"/>
                </a:solidFill>
                <a:latin typeface="Calibri"/>
                <a:ea typeface="宋体" panose="02010600030101010101" pitchFamily="2" charset="-122"/>
              </a:endParaRPr>
            </a:p>
          </p:txBody>
        </p:sp>
        <p:sp>
          <p:nvSpPr>
            <p:cNvPr id="5" name="TextBox 4">
              <a:extLst>
                <a:ext uri="{FF2B5EF4-FFF2-40B4-BE49-F238E27FC236}">
                  <a16:creationId xmlns:a16="http://schemas.microsoft.com/office/drawing/2014/main" id="{C3D6B84F-9E46-4857-B9EE-2CCEB155C3A3}"/>
                </a:ext>
              </a:extLst>
            </p:cNvPr>
            <p:cNvSpPr txBox="1"/>
            <p:nvPr/>
          </p:nvSpPr>
          <p:spPr>
            <a:xfrm>
              <a:off x="3688080" y="377020"/>
              <a:ext cx="4531360" cy="684765"/>
            </a:xfrm>
            <a:prstGeom prst="rect">
              <a:avLst/>
            </a:prstGeom>
            <a:noFill/>
          </p:spPr>
          <p:txBody>
            <a:bodyPr wrap="square" rtlCol="0">
              <a:spAutoFit/>
            </a:bodyPr>
            <a:lstStyle/>
            <a:p>
              <a:pPr defTabSz="1219749">
                <a:defRPr/>
              </a:pPr>
              <a:r>
                <a:rPr lang="en-US" sz="5336" b="1">
                  <a:solidFill>
                    <a:srgbClr val="FFFFFF"/>
                  </a:solidFill>
                  <a:latin typeface="Calibri"/>
                </a:rPr>
                <a:t>2. Khối lượng mol</a:t>
              </a:r>
            </a:p>
          </p:txBody>
        </p:sp>
      </p:grpSp>
      <p:sp>
        <p:nvSpPr>
          <p:cNvPr id="29701" name="Text Box 5">
            <a:extLst>
              <a:ext uri="{FF2B5EF4-FFF2-40B4-BE49-F238E27FC236}">
                <a16:creationId xmlns:a16="http://schemas.microsoft.com/office/drawing/2014/main" id="{A54EFCDF-F99F-0FF4-452C-6EB2FA1AE80C}"/>
              </a:ext>
            </a:extLst>
          </p:cNvPr>
          <p:cNvSpPr txBox="1">
            <a:spLocks noChangeArrowheads="1"/>
          </p:cNvSpPr>
          <p:nvPr/>
        </p:nvSpPr>
        <p:spPr bwMode="auto">
          <a:xfrm>
            <a:off x="778872" y="1286212"/>
            <a:ext cx="11419040" cy="132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219749">
              <a:defRPr/>
            </a:pPr>
            <a:r>
              <a:rPr lang="en-US" altLang="en-US" sz="4003">
                <a:solidFill>
                  <a:srgbClr val="000000"/>
                </a:solidFill>
                <a:latin typeface="Times New Roman" panose="02020603050405020304" pitchFamily="18" charset="0"/>
              </a:rPr>
              <a:t>Khối  lượng  mol của một chất là khối lượng tính </a:t>
            </a:r>
          </a:p>
          <a:p>
            <a:pPr defTabSz="1219749">
              <a:defRPr/>
            </a:pPr>
            <a:r>
              <a:rPr lang="en-US" altLang="en-US" sz="4003">
                <a:solidFill>
                  <a:srgbClr val="000000"/>
                </a:solidFill>
                <a:latin typeface="Times New Roman" panose="02020603050405020304" pitchFamily="18" charset="0"/>
              </a:rPr>
              <a:t>bằng </a:t>
            </a:r>
            <a:r>
              <a:rPr lang="en-US" altLang="en-US" sz="4003">
                <a:solidFill>
                  <a:srgbClr val="0000CC"/>
                </a:solidFill>
                <a:latin typeface="Times New Roman" panose="02020603050405020304" pitchFamily="18" charset="0"/>
              </a:rPr>
              <a:t>gam </a:t>
            </a:r>
            <a:r>
              <a:rPr lang="en-US" altLang="en-US" sz="4003">
                <a:solidFill>
                  <a:srgbClr val="000000"/>
                </a:solidFill>
                <a:latin typeface="Times New Roman" panose="02020603050405020304" pitchFamily="18" charset="0"/>
              </a:rPr>
              <a:t>của </a:t>
            </a:r>
            <a:r>
              <a:rPr lang="en-US" altLang="en-US" sz="4003">
                <a:solidFill>
                  <a:srgbClr val="0000CC"/>
                </a:solidFill>
                <a:latin typeface="Times New Roman" panose="02020603050405020304" pitchFamily="18" charset="0"/>
              </a:rPr>
              <a:t>N </a:t>
            </a:r>
            <a:r>
              <a:rPr lang="en-US" altLang="en-US" sz="4003">
                <a:solidFill>
                  <a:srgbClr val="000000"/>
                </a:solidFill>
                <a:latin typeface="Times New Roman" panose="02020603050405020304" pitchFamily="18" charset="0"/>
              </a:rPr>
              <a:t>nguyên tử hay phân tử chất đó.</a:t>
            </a:r>
          </a:p>
        </p:txBody>
      </p:sp>
      <p:sp>
        <p:nvSpPr>
          <p:cNvPr id="29703" name="Text Box 7">
            <a:extLst>
              <a:ext uri="{FF2B5EF4-FFF2-40B4-BE49-F238E27FC236}">
                <a16:creationId xmlns:a16="http://schemas.microsoft.com/office/drawing/2014/main" id="{B902B1A6-42BE-68AF-5464-33DB3631A406}"/>
              </a:ext>
            </a:extLst>
          </p:cNvPr>
          <p:cNvSpPr txBox="1">
            <a:spLocks noChangeArrowheads="1"/>
          </p:cNvSpPr>
          <p:nvPr/>
        </p:nvSpPr>
        <p:spPr bwMode="auto">
          <a:xfrm>
            <a:off x="778872" y="2900254"/>
            <a:ext cx="11419040" cy="132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219749">
              <a:defRPr/>
            </a:pPr>
            <a:r>
              <a:rPr lang="en-US" altLang="en-US" sz="4003" dirty="0">
                <a:solidFill>
                  <a:srgbClr val="000000"/>
                </a:solidFill>
                <a:latin typeface="Times New Roman" panose="02020603050405020304" pitchFamily="18" charset="0"/>
              </a:rPr>
              <a:t>Kí hiệu: </a:t>
            </a:r>
            <a:r>
              <a:rPr lang="en-US" altLang="en-US" sz="4003" dirty="0">
                <a:solidFill>
                  <a:srgbClr val="0000CC"/>
                </a:solidFill>
                <a:latin typeface="Times New Roman" panose="02020603050405020304" pitchFamily="18" charset="0"/>
              </a:rPr>
              <a:t>M </a:t>
            </a:r>
            <a:r>
              <a:rPr lang="en-US" altLang="en-US" sz="4003" dirty="0">
                <a:solidFill>
                  <a:srgbClr val="000000"/>
                </a:solidFill>
                <a:latin typeface="Times New Roman" panose="02020603050405020304" pitchFamily="18" charset="0"/>
              </a:rPr>
              <a:t>; Đơn vị: </a:t>
            </a:r>
            <a:r>
              <a:rPr lang="en-US" altLang="en-US" sz="4003" i="1" dirty="0">
                <a:solidFill>
                  <a:srgbClr val="0000CC"/>
                </a:solidFill>
                <a:latin typeface="Times New Roman" panose="02020603050405020304" pitchFamily="18" charset="0"/>
              </a:rPr>
              <a:t>gam/</a:t>
            </a:r>
            <a:r>
              <a:rPr lang="en-US" altLang="en-US" sz="4003" i="1" dirty="0" err="1">
                <a:solidFill>
                  <a:srgbClr val="0000CC"/>
                </a:solidFill>
                <a:latin typeface="Times New Roman" panose="02020603050405020304" pitchFamily="18" charset="0"/>
              </a:rPr>
              <a:t>mol</a:t>
            </a:r>
            <a:endParaRPr lang="en-US" altLang="en-US" sz="4003" i="1" dirty="0">
              <a:solidFill>
                <a:srgbClr val="0000CC"/>
              </a:solidFill>
              <a:latin typeface="Times New Roman" panose="02020603050405020304" pitchFamily="18" charset="0"/>
            </a:endParaRPr>
          </a:p>
          <a:p>
            <a:pPr defTabSz="1219749">
              <a:defRPr/>
            </a:pPr>
            <a:r>
              <a:rPr lang="en-US" altLang="en-US" sz="4003" dirty="0">
                <a:solidFill>
                  <a:srgbClr val="000000"/>
                </a:solidFill>
                <a:latin typeface="Times New Roman" panose="02020603050405020304" pitchFamily="18" charset="0"/>
              </a:rPr>
              <a:t> </a:t>
            </a:r>
            <a:endParaRPr lang="en-US" altLang="en-US" sz="4003" dirty="0">
              <a:solidFill>
                <a:srgbClr val="FFFFFF"/>
              </a:solidFill>
              <a:latin typeface="Times New Roman" panose="02020603050405020304" pitchFamily="18" charset="0"/>
            </a:endParaRPr>
          </a:p>
        </p:txBody>
      </p:sp>
      <p:sp>
        <p:nvSpPr>
          <p:cNvPr id="29708" name="Text Box 12">
            <a:extLst>
              <a:ext uri="{FF2B5EF4-FFF2-40B4-BE49-F238E27FC236}">
                <a16:creationId xmlns:a16="http://schemas.microsoft.com/office/drawing/2014/main" id="{83F9DD36-1E80-8702-554F-7E6695FA3B11}"/>
              </a:ext>
            </a:extLst>
          </p:cNvPr>
          <p:cNvSpPr txBox="1">
            <a:spLocks noChangeArrowheads="1"/>
          </p:cNvSpPr>
          <p:nvPr/>
        </p:nvSpPr>
        <p:spPr bwMode="auto">
          <a:xfrm>
            <a:off x="778871" y="3713631"/>
            <a:ext cx="1760197" cy="708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219749">
              <a:defRPr/>
            </a:pPr>
            <a:r>
              <a:rPr lang="en-US" altLang="en-US" sz="4003">
                <a:solidFill>
                  <a:srgbClr val="000000"/>
                </a:solidFill>
                <a:latin typeface="Times New Roman" panose="02020603050405020304" pitchFamily="18" charset="0"/>
              </a:rPr>
              <a:t>Ví dụ:</a:t>
            </a:r>
            <a:endParaRPr lang="en-US" altLang="en-US" sz="4003">
              <a:solidFill>
                <a:srgbClr val="FFFFFF"/>
              </a:solidFill>
              <a:latin typeface="Times New Roman" panose="02020603050405020304" pitchFamily="18" charset="0"/>
            </a:endParaRPr>
          </a:p>
        </p:txBody>
      </p:sp>
      <p:sp>
        <p:nvSpPr>
          <p:cNvPr id="29709" name="Text Box 13">
            <a:extLst>
              <a:ext uri="{FF2B5EF4-FFF2-40B4-BE49-F238E27FC236}">
                <a16:creationId xmlns:a16="http://schemas.microsoft.com/office/drawing/2014/main" id="{D49701EF-AA28-5302-585E-14F66BDED95B}"/>
              </a:ext>
            </a:extLst>
          </p:cNvPr>
          <p:cNvSpPr txBox="1">
            <a:spLocks noChangeArrowheads="1"/>
          </p:cNvSpPr>
          <p:nvPr/>
        </p:nvSpPr>
        <p:spPr bwMode="auto">
          <a:xfrm>
            <a:off x="2539067" y="4446516"/>
            <a:ext cx="4428215" cy="12010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219749">
              <a:defRPr/>
            </a:pPr>
            <a:r>
              <a:rPr lang="en-US" altLang="en-US" sz="3470" dirty="0" err="1">
                <a:solidFill>
                  <a:srgbClr val="0000CC"/>
                </a:solidFill>
                <a:latin typeface="Times New Roman" panose="02020603050405020304" pitchFamily="18" charset="0"/>
              </a:rPr>
              <a:t>M</a:t>
            </a:r>
            <a:r>
              <a:rPr lang="en-US" altLang="en-US" sz="3470" baseline="-25000" dirty="0" err="1">
                <a:solidFill>
                  <a:srgbClr val="0000CC"/>
                </a:solidFill>
                <a:latin typeface="Times New Roman" panose="02020603050405020304" pitchFamily="18" charset="0"/>
              </a:rPr>
              <a:t>Fe</a:t>
            </a:r>
            <a:r>
              <a:rPr lang="en-US" altLang="en-US" sz="3470" dirty="0">
                <a:solidFill>
                  <a:srgbClr val="0000CC"/>
                </a:solidFill>
                <a:latin typeface="Times New Roman" panose="02020603050405020304" pitchFamily="18" charset="0"/>
              </a:rPr>
              <a:t> = 56 </a:t>
            </a:r>
            <a:r>
              <a:rPr lang="en-US" altLang="en-US" sz="3735" i="1" dirty="0">
                <a:solidFill>
                  <a:srgbClr val="0000CC"/>
                </a:solidFill>
                <a:latin typeface="Times New Roman" panose="02020603050405020304" pitchFamily="18" charset="0"/>
              </a:rPr>
              <a:t>gam/</a:t>
            </a:r>
            <a:r>
              <a:rPr lang="en-US" altLang="en-US" sz="3735" i="1" dirty="0" err="1">
                <a:solidFill>
                  <a:srgbClr val="0000CC"/>
                </a:solidFill>
                <a:latin typeface="Times New Roman" panose="02020603050405020304" pitchFamily="18" charset="0"/>
              </a:rPr>
              <a:t>mol</a:t>
            </a:r>
            <a:endParaRPr lang="en-US" altLang="en-US" sz="3735" i="1" dirty="0">
              <a:solidFill>
                <a:srgbClr val="0000CC"/>
              </a:solidFill>
              <a:latin typeface="Times New Roman" panose="02020603050405020304" pitchFamily="18" charset="0"/>
            </a:endParaRPr>
          </a:p>
          <a:p>
            <a:pPr defTabSz="1219749">
              <a:defRPr/>
            </a:pPr>
            <a:endParaRPr lang="en-US" altLang="en-US" sz="3470" dirty="0">
              <a:solidFill>
                <a:srgbClr val="0000CC"/>
              </a:solidFill>
              <a:latin typeface="Times New Roman" panose="02020603050405020304" pitchFamily="18" charset="0"/>
            </a:endParaRPr>
          </a:p>
        </p:txBody>
      </p:sp>
      <p:sp>
        <p:nvSpPr>
          <p:cNvPr id="29710" name="Text Box 14">
            <a:extLst>
              <a:ext uri="{FF2B5EF4-FFF2-40B4-BE49-F238E27FC236}">
                <a16:creationId xmlns:a16="http://schemas.microsoft.com/office/drawing/2014/main" id="{9938808D-55B8-44D6-EB15-394114208523}"/>
              </a:ext>
            </a:extLst>
          </p:cNvPr>
          <p:cNvSpPr txBox="1">
            <a:spLocks noChangeArrowheads="1"/>
          </p:cNvSpPr>
          <p:nvPr/>
        </p:nvSpPr>
        <p:spPr bwMode="auto">
          <a:xfrm>
            <a:off x="2664042" y="5357327"/>
            <a:ext cx="6267212" cy="12010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219749">
              <a:defRPr/>
            </a:pPr>
            <a:r>
              <a:rPr lang="en-US" altLang="en-US" sz="3470" dirty="0">
                <a:solidFill>
                  <a:srgbClr val="0000CC"/>
                </a:solidFill>
                <a:latin typeface="Times New Roman" panose="02020603050405020304" pitchFamily="18" charset="0"/>
              </a:rPr>
              <a:t>M</a:t>
            </a:r>
            <a:r>
              <a:rPr lang="en-US" altLang="en-US" sz="3470" baseline="-25000" dirty="0">
                <a:solidFill>
                  <a:srgbClr val="0000CC"/>
                </a:solidFill>
                <a:latin typeface="Times New Roman" panose="02020603050405020304" pitchFamily="18" charset="0"/>
              </a:rPr>
              <a:t>H</a:t>
            </a:r>
            <a:r>
              <a:rPr lang="en-US" altLang="en-US" sz="3470" dirty="0">
                <a:solidFill>
                  <a:srgbClr val="0000CC"/>
                </a:solidFill>
                <a:latin typeface="Times New Roman" panose="02020603050405020304" pitchFamily="18" charset="0"/>
              </a:rPr>
              <a:t> = 2 </a:t>
            </a:r>
            <a:r>
              <a:rPr lang="en-US" altLang="en-US" sz="3735" i="1" dirty="0">
                <a:solidFill>
                  <a:srgbClr val="0000CC"/>
                </a:solidFill>
                <a:latin typeface="Times New Roman" panose="02020603050405020304" pitchFamily="18" charset="0"/>
              </a:rPr>
              <a:t>gam/</a:t>
            </a:r>
            <a:r>
              <a:rPr lang="en-US" altLang="en-US" sz="3735" i="1" dirty="0" err="1">
                <a:solidFill>
                  <a:srgbClr val="0000CC"/>
                </a:solidFill>
                <a:latin typeface="Times New Roman" panose="02020603050405020304" pitchFamily="18" charset="0"/>
              </a:rPr>
              <a:t>mol</a:t>
            </a:r>
            <a:endParaRPr lang="en-US" altLang="en-US" sz="3735" i="1" dirty="0">
              <a:solidFill>
                <a:srgbClr val="0000CC"/>
              </a:solidFill>
              <a:latin typeface="Times New Roman" panose="02020603050405020304" pitchFamily="18" charset="0"/>
            </a:endParaRPr>
          </a:p>
          <a:p>
            <a:pPr defTabSz="1219749">
              <a:defRPr/>
            </a:pPr>
            <a:endParaRPr lang="en-US" altLang="en-US" sz="3470" dirty="0">
              <a:solidFill>
                <a:srgbClr val="0000CC"/>
              </a:solidFill>
              <a:latin typeface="Times New Roman" panose="02020603050405020304" pitchFamily="18" charset="0"/>
            </a:endParaRPr>
          </a:p>
        </p:txBody>
      </p:sp>
      <p:sp>
        <p:nvSpPr>
          <p:cNvPr id="29711" name="Text Box 15">
            <a:extLst>
              <a:ext uri="{FF2B5EF4-FFF2-40B4-BE49-F238E27FC236}">
                <a16:creationId xmlns:a16="http://schemas.microsoft.com/office/drawing/2014/main" id="{AFC4C30D-75A0-79E1-9B0A-87F4177B5C91}"/>
              </a:ext>
            </a:extLst>
          </p:cNvPr>
          <p:cNvSpPr txBox="1">
            <a:spLocks noChangeArrowheads="1"/>
          </p:cNvSpPr>
          <p:nvPr/>
        </p:nvSpPr>
        <p:spPr bwMode="auto">
          <a:xfrm>
            <a:off x="3335497" y="5808498"/>
            <a:ext cx="287258"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749">
              <a:defRPr/>
            </a:pPr>
            <a:r>
              <a:rPr lang="en-US" altLang="en-US" sz="1600">
                <a:solidFill>
                  <a:srgbClr val="0000CC"/>
                </a:solidFill>
                <a:latin typeface="Times New Roman" panose="02020603050405020304" pitchFamily="18" charset="0"/>
              </a:rPr>
              <a:t>2</a:t>
            </a:r>
          </a:p>
        </p:txBody>
      </p:sp>
      <p:sp>
        <p:nvSpPr>
          <p:cNvPr id="29712" name="Text Box 16">
            <a:extLst>
              <a:ext uri="{FF2B5EF4-FFF2-40B4-BE49-F238E27FC236}">
                <a16:creationId xmlns:a16="http://schemas.microsoft.com/office/drawing/2014/main" id="{1DC9B3C1-B94F-62A2-6853-E58F3EE0AB4F}"/>
              </a:ext>
            </a:extLst>
          </p:cNvPr>
          <p:cNvSpPr txBox="1">
            <a:spLocks noChangeArrowheads="1"/>
          </p:cNvSpPr>
          <p:nvPr/>
        </p:nvSpPr>
        <p:spPr bwMode="auto">
          <a:xfrm>
            <a:off x="2776300" y="6221540"/>
            <a:ext cx="4689980" cy="12010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1219749">
              <a:defRPr/>
            </a:pPr>
            <a:r>
              <a:rPr lang="en-US" altLang="en-US" sz="3470" dirty="0">
                <a:solidFill>
                  <a:srgbClr val="0000CC"/>
                </a:solidFill>
                <a:latin typeface="Times New Roman" panose="02020603050405020304" pitchFamily="18" charset="0"/>
              </a:rPr>
              <a:t>M</a:t>
            </a:r>
            <a:r>
              <a:rPr lang="en-US" altLang="en-US" sz="3470" baseline="-25000" dirty="0">
                <a:solidFill>
                  <a:srgbClr val="0000CC"/>
                </a:solidFill>
                <a:latin typeface="Times New Roman" panose="02020603050405020304" pitchFamily="18" charset="0"/>
              </a:rPr>
              <a:t>H O</a:t>
            </a:r>
            <a:r>
              <a:rPr lang="en-US" altLang="en-US" sz="3470" dirty="0">
                <a:solidFill>
                  <a:srgbClr val="0000CC"/>
                </a:solidFill>
                <a:latin typeface="Times New Roman" panose="02020603050405020304" pitchFamily="18" charset="0"/>
              </a:rPr>
              <a:t>  = 18 </a:t>
            </a:r>
            <a:r>
              <a:rPr lang="en-US" altLang="en-US" sz="3735" i="1" dirty="0">
                <a:solidFill>
                  <a:srgbClr val="0000CC"/>
                </a:solidFill>
                <a:latin typeface="Times New Roman" panose="02020603050405020304" pitchFamily="18" charset="0"/>
              </a:rPr>
              <a:t>gam/</a:t>
            </a:r>
            <a:r>
              <a:rPr lang="en-US" altLang="en-US" sz="3735" i="1" dirty="0" err="1">
                <a:solidFill>
                  <a:srgbClr val="0000CC"/>
                </a:solidFill>
                <a:latin typeface="Times New Roman" panose="02020603050405020304" pitchFamily="18" charset="0"/>
              </a:rPr>
              <a:t>mol</a:t>
            </a:r>
            <a:endParaRPr lang="en-US" altLang="en-US" sz="3735" i="1" dirty="0">
              <a:solidFill>
                <a:srgbClr val="0000CC"/>
              </a:solidFill>
              <a:latin typeface="Times New Roman" panose="02020603050405020304" pitchFamily="18" charset="0"/>
            </a:endParaRPr>
          </a:p>
          <a:p>
            <a:pPr defTabSz="1219749">
              <a:defRPr/>
            </a:pPr>
            <a:endParaRPr lang="en-US" altLang="en-US" sz="3470" dirty="0">
              <a:solidFill>
                <a:srgbClr val="0000CC"/>
              </a:solidFill>
              <a:latin typeface="Times New Roman" panose="02020603050405020304" pitchFamily="18" charset="0"/>
            </a:endParaRPr>
          </a:p>
        </p:txBody>
      </p:sp>
      <p:sp>
        <p:nvSpPr>
          <p:cNvPr id="29713" name="Text Box 17">
            <a:extLst>
              <a:ext uri="{FF2B5EF4-FFF2-40B4-BE49-F238E27FC236}">
                <a16:creationId xmlns:a16="http://schemas.microsoft.com/office/drawing/2014/main" id="{90E3017F-F58C-1A3B-2DC6-0D0030C22C44}"/>
              </a:ext>
            </a:extLst>
          </p:cNvPr>
          <p:cNvSpPr txBox="1">
            <a:spLocks noChangeArrowheads="1"/>
          </p:cNvSpPr>
          <p:nvPr/>
        </p:nvSpPr>
        <p:spPr bwMode="auto">
          <a:xfrm>
            <a:off x="3424459" y="6698128"/>
            <a:ext cx="287258"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defTabSz="1219749">
              <a:defRPr/>
            </a:pPr>
            <a:r>
              <a:rPr lang="en-US" altLang="en-US" sz="1600">
                <a:solidFill>
                  <a:srgbClr val="0000CC"/>
                </a:solidFill>
                <a:latin typeface="Times New Roman" panose="02020603050405020304" pitchFamily="18" charset="0"/>
              </a:rPr>
              <a:t>2</a:t>
            </a:r>
          </a:p>
        </p:txBody>
      </p:sp>
      <p:pic>
        <p:nvPicPr>
          <p:cNvPr id="15"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291864" y="1109690"/>
            <a:ext cx="813376" cy="569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576007"/>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9709"/>
                                        </p:tgtEl>
                                        <p:attrNameLst>
                                          <p:attrName>style.visibility</p:attrName>
                                        </p:attrNameLst>
                                      </p:cBhvr>
                                      <p:to>
                                        <p:strVal val="visible"/>
                                      </p:to>
                                    </p:set>
                                    <p:animEffect transition="in" filter="blinds(horizontal)">
                                      <p:cBhvr>
                                        <p:cTn id="7" dur="500"/>
                                        <p:tgtEl>
                                          <p:spTgt spid="297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9710"/>
                                        </p:tgtEl>
                                        <p:attrNameLst>
                                          <p:attrName>style.visibility</p:attrName>
                                        </p:attrNameLst>
                                      </p:cBhvr>
                                      <p:to>
                                        <p:strVal val="visible"/>
                                      </p:to>
                                    </p:set>
                                    <p:animEffect transition="in" filter="blinds(horizontal)">
                                      <p:cBhvr>
                                        <p:cTn id="12" dur="500"/>
                                        <p:tgtEl>
                                          <p:spTgt spid="29710"/>
                                        </p:tgtEl>
                                      </p:cBhvr>
                                    </p:animEffect>
                                  </p:childTnLst>
                                </p:cTn>
                              </p:par>
                              <p:par>
                                <p:cTn id="13" presetID="3" presetClass="entr" presetSubtype="10" fill="hold" nodeType="withEffect">
                                  <p:stCondLst>
                                    <p:cond delay="0"/>
                                  </p:stCondLst>
                                  <p:childTnLst>
                                    <p:set>
                                      <p:cBhvr>
                                        <p:cTn id="14" dur="1" fill="hold">
                                          <p:stCondLst>
                                            <p:cond delay="0"/>
                                          </p:stCondLst>
                                        </p:cTn>
                                        <p:tgtEl>
                                          <p:spTgt spid="29711"/>
                                        </p:tgtEl>
                                        <p:attrNameLst>
                                          <p:attrName>style.visibility</p:attrName>
                                        </p:attrNameLst>
                                      </p:cBhvr>
                                      <p:to>
                                        <p:strVal val="visible"/>
                                      </p:to>
                                    </p:set>
                                    <p:animEffect transition="in" filter="blinds(horizontal)">
                                      <p:cBhvr>
                                        <p:cTn id="15" dur="500"/>
                                        <p:tgtEl>
                                          <p:spTgt spid="2971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29712"/>
                                        </p:tgtEl>
                                        <p:attrNameLst>
                                          <p:attrName>style.visibility</p:attrName>
                                        </p:attrNameLst>
                                      </p:cBhvr>
                                      <p:to>
                                        <p:strVal val="visible"/>
                                      </p:to>
                                    </p:set>
                                    <p:animEffect transition="in" filter="blinds(horizontal)">
                                      <p:cBhvr>
                                        <p:cTn id="20" dur="500"/>
                                        <p:tgtEl>
                                          <p:spTgt spid="29712"/>
                                        </p:tgtEl>
                                      </p:cBhvr>
                                    </p:animEffect>
                                  </p:childTnLst>
                                </p:cTn>
                              </p:par>
                              <p:par>
                                <p:cTn id="21" presetID="3" presetClass="entr" presetSubtype="10" fill="hold" nodeType="withEffect">
                                  <p:stCondLst>
                                    <p:cond delay="0"/>
                                  </p:stCondLst>
                                  <p:childTnLst>
                                    <p:set>
                                      <p:cBhvr>
                                        <p:cTn id="22" dur="1" fill="hold">
                                          <p:stCondLst>
                                            <p:cond delay="0"/>
                                          </p:stCondLst>
                                        </p:cTn>
                                        <p:tgtEl>
                                          <p:spTgt spid="29713"/>
                                        </p:tgtEl>
                                        <p:attrNameLst>
                                          <p:attrName>style.visibility</p:attrName>
                                        </p:attrNameLst>
                                      </p:cBhvr>
                                      <p:to>
                                        <p:strVal val="visible"/>
                                      </p:to>
                                    </p:set>
                                    <p:animEffect transition="in" filter="blinds(horizontal)">
                                      <p:cBhvr>
                                        <p:cTn id="23" dur="500"/>
                                        <p:tgtEl>
                                          <p:spTgt spid="29713"/>
                                        </p:tgtEl>
                                      </p:cBhvr>
                                    </p:animEffect>
                                  </p:childTnLst>
                                </p:cTn>
                              </p:par>
                              <p:par>
                                <p:cTn id="24" presetID="1"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p:bldP spid="29710" grpId="0"/>
      <p:bldP spid="29711" grpId="0"/>
      <p:bldP spid="29712" grpId="0"/>
      <p:bldP spid="297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17D96C-5D7C-9BE5-A547-7655A238CCB4}"/>
              </a:ext>
            </a:extLst>
          </p:cNvPr>
          <p:cNvPicPr>
            <a:picLocks noChangeAspect="1"/>
          </p:cNvPicPr>
          <p:nvPr/>
        </p:nvPicPr>
        <p:blipFill rotWithShape="1">
          <a:blip r:embed="rId3"/>
          <a:srcRect r="878" b="1505"/>
          <a:stretch/>
        </p:blipFill>
        <p:spPr>
          <a:xfrm>
            <a:off x="-2033235" y="-1145449"/>
            <a:ext cx="16356502" cy="9150485"/>
          </a:xfrm>
          <a:prstGeom prst="rect">
            <a:avLst/>
          </a:prstGeom>
        </p:spPr>
      </p:pic>
      <p:sp>
        <p:nvSpPr>
          <p:cNvPr id="30848" name="Text Box 128">
            <a:extLst>
              <a:ext uri="{FF2B5EF4-FFF2-40B4-BE49-F238E27FC236}">
                <a16:creationId xmlns:a16="http://schemas.microsoft.com/office/drawing/2014/main" id="{95771952-F1E2-B559-B024-B5FDB149D89C}"/>
              </a:ext>
            </a:extLst>
          </p:cNvPr>
          <p:cNvSpPr txBox="1">
            <a:spLocks noChangeArrowheads="1"/>
          </p:cNvSpPr>
          <p:nvPr/>
        </p:nvSpPr>
        <p:spPr bwMode="auto">
          <a:xfrm>
            <a:off x="1067045" y="5350898"/>
            <a:ext cx="11505887" cy="18166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1219749" fontAlgn="base">
              <a:defRPr/>
            </a:pPr>
            <a:r>
              <a:rPr lang="en-US" sz="3735">
                <a:solidFill>
                  <a:srgbClr val="000000"/>
                </a:solidFill>
                <a:latin typeface="Calibri"/>
              </a:rPr>
              <a:t>Trình bày mối quan hệ về mặt trị số giữa khối lượng mol của một chất với khối lượng nguyên tử (hoặc phân tử) của chất đó.</a:t>
            </a:r>
          </a:p>
        </p:txBody>
      </p:sp>
      <p:pic>
        <p:nvPicPr>
          <p:cNvPr id="41992" name="Picture 8" descr="Cau hoi">
            <a:extLst>
              <a:ext uri="{FF2B5EF4-FFF2-40B4-BE49-F238E27FC236}">
                <a16:creationId xmlns:a16="http://schemas.microsoft.com/office/drawing/2014/main" id="{A35C9A4C-8030-FD92-A762-828E21F9E45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6718" y="5257774"/>
            <a:ext cx="1423409" cy="106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66061D8-4011-E77F-80DF-8787619C65A3}"/>
              </a:ext>
            </a:extLst>
          </p:cNvPr>
          <p:cNvSpPr txBox="1"/>
          <p:nvPr/>
        </p:nvSpPr>
        <p:spPr>
          <a:xfrm>
            <a:off x="1067047" y="5676651"/>
            <a:ext cx="11388022" cy="1241878"/>
          </a:xfrm>
          <a:prstGeom prst="rect">
            <a:avLst/>
          </a:prstGeom>
          <a:solidFill>
            <a:schemeClr val="accent1">
              <a:lumMod val="40000"/>
              <a:lumOff val="60000"/>
            </a:schemeClr>
          </a:solidFill>
        </p:spPr>
        <p:txBody>
          <a:bodyPr wrap="square">
            <a:spAutoFit/>
          </a:bodyPr>
          <a:lstStyle/>
          <a:p>
            <a:pPr defTabSz="1219749">
              <a:defRPr/>
            </a:pPr>
            <a:r>
              <a:rPr lang="en-US" sz="3735" kern="0">
                <a:solidFill>
                  <a:srgbClr val="000000"/>
                </a:solidFill>
                <a:latin typeface="Times New Roman" panose="02020603050405020304" pitchFamily="18" charset="0"/>
                <a:ea typeface="Calibri" panose="020F0502020204030204" pitchFamily="34" charset="0"/>
              </a:rPr>
              <a:t>Về mặt trị số giữa khối lượng mol của một chất bằng khối lượng nguyên tử (hoặc phân tử) của chất đó.</a:t>
            </a:r>
            <a:endParaRPr lang="en-US" sz="3735">
              <a:solidFill>
                <a:srgbClr val="000000"/>
              </a:solidFill>
              <a:latin typeface="Calibri"/>
            </a:endParaRPr>
          </a:p>
        </p:txBody>
      </p:sp>
      <p:pic>
        <p:nvPicPr>
          <p:cNvPr id="8" name="Picture 7">
            <a:extLst>
              <a:ext uri="{FF2B5EF4-FFF2-40B4-BE49-F238E27FC236}">
                <a16:creationId xmlns:a16="http://schemas.microsoft.com/office/drawing/2014/main" id="{6F67D3C3-5777-B949-F263-8A614AB5AED3}"/>
              </a:ext>
            </a:extLst>
          </p:cNvPr>
          <p:cNvPicPr>
            <a:picLocks noChangeAspect="1"/>
          </p:cNvPicPr>
          <p:nvPr/>
        </p:nvPicPr>
        <p:blipFill>
          <a:blip r:embed="rId5"/>
          <a:stretch>
            <a:fillRect/>
          </a:stretch>
        </p:blipFill>
        <p:spPr>
          <a:xfrm>
            <a:off x="122034" y="-379515"/>
            <a:ext cx="12333033" cy="5332275"/>
          </a:xfrm>
          <a:prstGeom prst="rect">
            <a:avLst/>
          </a:prstGeom>
        </p:spPr>
      </p:pic>
    </p:spTree>
    <p:extLst>
      <p:ext uri="{BB962C8B-B14F-4D97-AF65-F5344CB8AC3E}">
        <p14:creationId xmlns:p14="http://schemas.microsoft.com/office/powerpoint/2010/main" val="3755509220"/>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1992"/>
                                        </p:tgtEl>
                                        <p:attrNameLst>
                                          <p:attrName>style.visibility</p:attrName>
                                        </p:attrNameLst>
                                      </p:cBhvr>
                                      <p:to>
                                        <p:strVal val="visible"/>
                                      </p:to>
                                    </p:set>
                                    <p:animEffect transition="in" filter="blinds(horizontal)">
                                      <p:cBhvr>
                                        <p:cTn id="7" dur="500"/>
                                        <p:tgtEl>
                                          <p:spTgt spid="41992"/>
                                        </p:tgtEl>
                                      </p:cBhvr>
                                    </p:animEffect>
                                  </p:childTnLst>
                                </p:cTn>
                              </p:par>
                              <p:par>
                                <p:cTn id="8" presetID="2" presetClass="entr" presetSubtype="8" fill="hold" nodeType="withEffect">
                                  <p:stCondLst>
                                    <p:cond delay="0"/>
                                  </p:stCondLst>
                                  <p:childTnLst>
                                    <p:set>
                                      <p:cBhvr>
                                        <p:cTn id="9" dur="1" fill="hold">
                                          <p:stCondLst>
                                            <p:cond delay="0"/>
                                          </p:stCondLst>
                                        </p:cTn>
                                        <p:tgtEl>
                                          <p:spTgt spid="30848"/>
                                        </p:tgtEl>
                                        <p:attrNameLst>
                                          <p:attrName>style.visibility</p:attrName>
                                        </p:attrNameLst>
                                      </p:cBhvr>
                                      <p:to>
                                        <p:strVal val="visible"/>
                                      </p:to>
                                    </p:set>
                                    <p:anim calcmode="lin" valueType="num">
                                      <p:cBhvr additive="base">
                                        <p:cTn id="10" dur="500" fill="hold"/>
                                        <p:tgtEl>
                                          <p:spTgt spid="30848"/>
                                        </p:tgtEl>
                                        <p:attrNameLst>
                                          <p:attrName>ppt_x</p:attrName>
                                        </p:attrNameLst>
                                      </p:cBhvr>
                                      <p:tavLst>
                                        <p:tav tm="0">
                                          <p:val>
                                            <p:strVal val="0-#ppt_w/2"/>
                                          </p:val>
                                        </p:tav>
                                        <p:tav tm="100000">
                                          <p:val>
                                            <p:strVal val="#ppt_x"/>
                                          </p:val>
                                        </p:tav>
                                      </p:tavLst>
                                    </p:anim>
                                    <p:anim calcmode="lin" valueType="num">
                                      <p:cBhvr additive="base">
                                        <p:cTn id="11" dur="500" fill="hold"/>
                                        <p:tgtEl>
                                          <p:spTgt spid="30848"/>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41992"/>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308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8" grpId="0"/>
      <p:bldP spid="30848" grpId="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2033235" y="-1145449"/>
            <a:ext cx="16356502" cy="9150485"/>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127" y="4871114"/>
            <a:ext cx="3177574" cy="3177574"/>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1275318" y="954415"/>
            <a:ext cx="14408042" cy="2142269"/>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9DEE9A8F-235A-6E4F-EB79-AA02507A1AB2}"/>
                  </a:ext>
                </a:extLst>
              </p:cNvPr>
              <p:cNvSpPr txBox="1"/>
              <p:nvPr/>
            </p:nvSpPr>
            <p:spPr>
              <a:xfrm>
                <a:off x="-749074" y="1211728"/>
                <a:ext cx="14044436" cy="1628266"/>
              </a:xfrm>
              <a:prstGeom prst="rect">
                <a:avLst/>
              </a:prstGeom>
              <a:noFill/>
            </p:spPr>
            <p:txBody>
              <a:bodyPr wrap="square">
                <a:spAutoFit/>
              </a:bodyPr>
              <a:lstStyle/>
              <a:p>
                <a:pPr fontAlgn="base"/>
                <a:r>
                  <a:rPr lang="en-US" sz="4268"/>
                  <a:t>Từ CT tính khối lượng mol:  		</a:t>
                </a:r>
                <a:r>
                  <a:rPr lang="en-US" sz="4268" spc="20">
                    <a:solidFill>
                      <a:srgbClr val="FF0000"/>
                    </a:solidFill>
                    <a:latin typeface="Times New Roman" panose="02020603050405020304" pitchFamily="18" charset="0"/>
                    <a:ea typeface="Times New Roman" panose="02020603050405020304" pitchFamily="18" charset="0"/>
                  </a:rPr>
                  <a:t>M </a:t>
                </a:r>
                <a:r>
                  <a:rPr lang="en-US" sz="4268">
                    <a:solidFill>
                      <a:srgbClr val="FF0000"/>
                    </a:solidFill>
                    <a:latin typeface="Times New Roman" panose="02020603050405020304" pitchFamily="18" charset="0"/>
                    <a:ea typeface="Times New Roman" panose="02020603050405020304" pitchFamily="18" charset="0"/>
                  </a:rPr>
                  <a:t>= </a:t>
                </a:r>
                <a14:m>
                  <m:oMath xmlns:m="http://schemas.openxmlformats.org/officeDocument/2006/math">
                    <m:f>
                      <m:fPr>
                        <m:ctrlPr>
                          <a:rPr lang="en-US" sz="4268" i="1">
                            <a:solidFill>
                              <a:srgbClr val="FF0000"/>
                            </a:solidFill>
                            <a:latin typeface="Cambria Math" panose="02040503050406030204" pitchFamily="18" charset="0"/>
                            <a:ea typeface="Times New Roman" panose="02020603050405020304" pitchFamily="18" charset="0"/>
                          </a:rPr>
                        </m:ctrlPr>
                      </m:fPr>
                      <m:num>
                        <m:r>
                          <a:rPr lang="en-US" sz="4268" i="1">
                            <a:solidFill>
                              <a:srgbClr val="FF0000"/>
                            </a:solidFill>
                            <a:latin typeface="Cambria Math" panose="02040503050406030204" pitchFamily="18" charset="0"/>
                            <a:ea typeface="Times New Roman" panose="02020603050405020304" pitchFamily="18" charset="0"/>
                          </a:rPr>
                          <m:t>𝑚</m:t>
                        </m:r>
                      </m:num>
                      <m:den>
                        <m:r>
                          <a:rPr lang="en-US" sz="4268" i="1">
                            <a:solidFill>
                              <a:srgbClr val="FF0000"/>
                            </a:solidFill>
                            <a:latin typeface="Cambria Math" panose="02040503050406030204" pitchFamily="18" charset="0"/>
                            <a:ea typeface="Times New Roman" panose="02020603050405020304" pitchFamily="18" charset="0"/>
                          </a:rPr>
                          <m:t>𝑛</m:t>
                        </m:r>
                      </m:den>
                    </m:f>
                  </m:oMath>
                </a14:m>
                <a:endParaRPr lang="en-US" sz="4268">
                  <a:solidFill>
                    <a:srgbClr val="FF0000"/>
                  </a:solidFill>
                </a:endParaRPr>
              </a:p>
              <a:p>
                <a:pPr fontAlgn="base"/>
                <a:r>
                  <a:rPr lang="en-US" sz="4268"/>
                  <a:t>Hãy viết CT tính n, m.</a:t>
                </a:r>
              </a:p>
            </p:txBody>
          </p:sp>
        </mc:Choice>
        <mc:Fallback>
          <p:sp>
            <p:nvSpPr>
              <p:cNvPr id="13" name="TextBox 12">
                <a:extLst>
                  <a:ext uri="{FF2B5EF4-FFF2-40B4-BE49-F238E27FC236}">
                    <a16:creationId xmlns:a16="http://schemas.microsoft.com/office/drawing/2014/main" id="{9DEE9A8F-235A-6E4F-EB79-AA02507A1AB2}"/>
                  </a:ext>
                </a:extLst>
              </p:cNvPr>
              <p:cNvSpPr txBox="1">
                <a:spLocks noRot="1" noChangeAspect="1" noMove="1" noResize="1" noEditPoints="1" noAdjustHandles="1" noChangeArrowheads="1" noChangeShapeType="1" noTextEdit="1"/>
              </p:cNvSpPr>
              <p:nvPr/>
            </p:nvSpPr>
            <p:spPr>
              <a:xfrm>
                <a:off x="-749074" y="1211728"/>
                <a:ext cx="14044436" cy="1628266"/>
              </a:xfrm>
              <a:prstGeom prst="rect">
                <a:avLst/>
              </a:prstGeom>
              <a:blipFill>
                <a:blip r:embed="rId4"/>
                <a:stretch>
                  <a:fillRect l="-1693" t="-2996" b="-16479"/>
                </a:stretch>
              </a:blipFill>
            </p:spPr>
            <p:txBody>
              <a:bodyPr/>
              <a:lstStyle/>
              <a:p>
                <a:r>
                  <a:rPr lang="vi-VN">
                    <a:noFill/>
                  </a:rPr>
                  <a:t> </a:t>
                </a:r>
              </a:p>
            </p:txBody>
          </p:sp>
        </mc:Fallback>
      </mc:AlternateContent>
      <p:grpSp>
        <p:nvGrpSpPr>
          <p:cNvPr id="2" name="Group 1">
            <a:extLst>
              <a:ext uri="{FF2B5EF4-FFF2-40B4-BE49-F238E27FC236}">
                <a16:creationId xmlns:a16="http://schemas.microsoft.com/office/drawing/2014/main" id="{73075614-9FBE-A234-63A2-90BEA6BB8F0E}"/>
              </a:ext>
            </a:extLst>
          </p:cNvPr>
          <p:cNvGrpSpPr/>
          <p:nvPr/>
        </p:nvGrpSpPr>
        <p:grpSpPr>
          <a:xfrm>
            <a:off x="2303770" y="-647403"/>
            <a:ext cx="7589756" cy="954078"/>
            <a:chOff x="3251200" y="373355"/>
            <a:chExt cx="5689600" cy="715217"/>
          </a:xfrm>
        </p:grpSpPr>
        <p:sp>
          <p:nvSpPr>
            <p:cNvPr id="5" name="矩形: 圆角 1">
              <a:extLst>
                <a:ext uri="{FF2B5EF4-FFF2-40B4-BE49-F238E27FC236}">
                  <a16:creationId xmlns:a16="http://schemas.microsoft.com/office/drawing/2014/main" id="{ED652609-4596-5340-38E6-8D380A5F9F58}"/>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1"/>
            </a:p>
          </p:txBody>
        </p:sp>
        <p:sp>
          <p:nvSpPr>
            <p:cNvPr id="6" name="TextBox 5">
              <a:extLst>
                <a:ext uri="{FF2B5EF4-FFF2-40B4-BE49-F238E27FC236}">
                  <a16:creationId xmlns:a16="http://schemas.microsoft.com/office/drawing/2014/main" id="{FC8CB89F-1246-C0C4-6BB0-EE0070A1486A}"/>
                </a:ext>
              </a:extLst>
            </p:cNvPr>
            <p:cNvSpPr txBox="1"/>
            <p:nvPr/>
          </p:nvSpPr>
          <p:spPr>
            <a:xfrm>
              <a:off x="3688080" y="377020"/>
              <a:ext cx="4531360" cy="684765"/>
            </a:xfrm>
            <a:prstGeom prst="rect">
              <a:avLst/>
            </a:prstGeom>
            <a:noFill/>
          </p:spPr>
          <p:txBody>
            <a:bodyPr wrap="square" rtlCol="0">
              <a:spAutoFit/>
            </a:bodyPr>
            <a:lstStyle/>
            <a:p>
              <a:r>
                <a:rPr lang="en-US" sz="5336" b="1">
                  <a:solidFill>
                    <a:schemeClr val="bg1"/>
                  </a:solidFill>
                </a:rPr>
                <a:t>2. Khối lượng mol</a:t>
              </a:r>
            </a:p>
          </p:txBody>
        </p:sp>
      </p:gr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AF23998A-10CB-B96A-0D6D-4F92BF46AFA1}"/>
                  </a:ext>
                </a:extLst>
              </p:cNvPr>
              <p:cNvSpPr txBox="1"/>
              <p:nvPr/>
            </p:nvSpPr>
            <p:spPr>
              <a:xfrm>
                <a:off x="3330418" y="3568347"/>
                <a:ext cx="9449924" cy="3946850"/>
              </a:xfrm>
              <a:prstGeom prst="rect">
                <a:avLst/>
              </a:prstGeom>
              <a:solidFill>
                <a:schemeClr val="accent1">
                  <a:lumMod val="20000"/>
                  <a:lumOff val="80000"/>
                </a:schemeClr>
              </a:solidFill>
            </p:spPr>
            <p:txBody>
              <a:bodyPr wrap="square">
                <a:spAutoFit/>
              </a:bodyPr>
              <a:lstStyle/>
              <a:p>
                <a:pPr algn="just">
                  <a:spcAft>
                    <a:spcPts val="400"/>
                  </a:spcAft>
                  <a:tabLst>
                    <a:tab pos="3659246" algn="ctr"/>
                    <a:tab pos="7318493" algn="r"/>
                    <a:tab pos="609874" algn="l"/>
                  </a:tabLst>
                </a:pPr>
                <a:r>
                  <a:rPr lang="en-US" sz="3735" spc="20">
                    <a:solidFill>
                      <a:srgbClr val="202124"/>
                    </a:solidFill>
                    <a:latin typeface="Times New Roman" panose="02020603050405020304" pitchFamily="18" charset="0"/>
                    <a:ea typeface="Times New Roman" panose="02020603050405020304" pitchFamily="18" charset="0"/>
                  </a:rPr>
                  <a:t>CT:  M </a:t>
                </a:r>
                <a:r>
                  <a:rPr lang="en-US" sz="3735">
                    <a:solidFill>
                      <a:srgbClr val="000000"/>
                    </a:solidFill>
                    <a:latin typeface="Times New Roman" panose="02020603050405020304" pitchFamily="18" charset="0"/>
                    <a:ea typeface="Times New Roman" panose="02020603050405020304" pitchFamily="18" charset="0"/>
                  </a:rPr>
                  <a:t>= </a:t>
                </a:r>
                <a14:m>
                  <m:oMath xmlns:m="http://schemas.openxmlformats.org/officeDocument/2006/math">
                    <m:f>
                      <m:fPr>
                        <m:ctrlPr>
                          <a:rPr lang="en-US" sz="3735" i="1">
                            <a:latin typeface="Cambria Math" panose="02040503050406030204" pitchFamily="18" charset="0"/>
                            <a:ea typeface="Times New Roman" panose="02020603050405020304" pitchFamily="18" charset="0"/>
                          </a:rPr>
                        </m:ctrlPr>
                      </m:fPr>
                      <m:num>
                        <m:r>
                          <a:rPr lang="en-US" sz="3735" i="1">
                            <a:latin typeface="Cambria Math" panose="02040503050406030204" pitchFamily="18" charset="0"/>
                            <a:ea typeface="Times New Roman" panose="02020603050405020304" pitchFamily="18" charset="0"/>
                          </a:rPr>
                          <m:t>𝑚</m:t>
                        </m:r>
                      </m:num>
                      <m:den>
                        <m:r>
                          <a:rPr lang="en-US" sz="3735" i="1">
                            <a:latin typeface="Cambria Math" panose="02040503050406030204" pitchFamily="18" charset="0"/>
                            <a:ea typeface="Times New Roman" panose="02020603050405020304" pitchFamily="18" charset="0"/>
                          </a:rPr>
                          <m:t>𝑛</m:t>
                        </m:r>
                      </m:den>
                    </m:f>
                    <m:r>
                      <a:rPr lang="en-US" sz="3735" i="1">
                        <a:latin typeface="Cambria Math" panose="02040503050406030204" pitchFamily="18" charset="0"/>
                        <a:ea typeface="Times New Roman" panose="02020603050405020304" pitchFamily="18" charset="0"/>
                      </a:rPr>
                      <m:t> </m:t>
                    </m:r>
                  </m:oMath>
                </a14:m>
                <a:r>
                  <a:rPr lang="en-US" sz="3735">
                    <a:latin typeface="Times New Roman" panose="02020603050405020304" pitchFamily="18" charset="0"/>
                    <a:ea typeface="Times New Roman" panose="02020603050405020304" pitchFamily="18" charset="0"/>
                  </a:rPr>
                  <a:t>   </a:t>
                </a:r>
              </a:p>
              <a:p>
                <a:pPr indent="609874">
                  <a:lnSpc>
                    <a:spcPct val="107000"/>
                  </a:lnSpc>
                  <a:spcAft>
                    <a:spcPts val="1067"/>
                  </a:spcAft>
                </a:pPr>
                <a:r>
                  <a:rPr lang="en-US" sz="3735">
                    <a:latin typeface="Times New Roman" panose="02020603050405020304" pitchFamily="18" charset="0"/>
                    <a:ea typeface="Times New Roman" panose="02020603050405020304" pitchFamily="18" charset="0"/>
                    <a:cs typeface="Times New Roman" panose="02020603050405020304" pitchFamily="18" charset="0"/>
                  </a:rPr>
                  <a:t>Trong đó : 	</a:t>
                </a:r>
                <a:r>
                  <a:rPr lang="en-US" sz="3735">
                    <a:latin typeface="Times New Roman" panose="02020603050405020304" pitchFamily="18" charset="0"/>
                    <a:ea typeface="Calibri" panose="020F0502020204030204" pitchFamily="34" charset="0"/>
                    <a:cs typeface="Times New Roman" panose="02020603050405020304" pitchFamily="18" charset="0"/>
                  </a:rPr>
                  <a:t>M là khối lượng mol (g/mol)</a:t>
                </a:r>
                <a:endParaRPr lang="en-US" sz="2668">
                  <a:latin typeface="Calibri" panose="020F0502020204030204" pitchFamily="34" charset="0"/>
                  <a:ea typeface="Calibri" panose="020F0502020204030204" pitchFamily="34" charset="0"/>
                  <a:cs typeface="Times New Roman" panose="02020603050405020304" pitchFamily="18" charset="0"/>
                </a:endParaRPr>
              </a:p>
              <a:p>
                <a:pPr marL="1219749" indent="609874">
                  <a:lnSpc>
                    <a:spcPct val="107000"/>
                  </a:lnSpc>
                  <a:spcAft>
                    <a:spcPts val="1067"/>
                  </a:spcAft>
                </a:pPr>
                <a:r>
                  <a:rPr lang="en-US" sz="3735">
                    <a:latin typeface="Times New Roman" panose="02020603050405020304" pitchFamily="18" charset="0"/>
                    <a:ea typeface="Calibri" panose="020F0502020204030204" pitchFamily="34" charset="0"/>
                    <a:cs typeface="Times New Roman" panose="02020603050405020304" pitchFamily="18" charset="0"/>
                  </a:rPr>
                  <a:t>n là số mol hat lượng chất (mol)</a:t>
                </a:r>
                <a:endParaRPr lang="en-US" sz="2668">
                  <a:latin typeface="Calibri" panose="020F0502020204030204" pitchFamily="34" charset="0"/>
                  <a:ea typeface="Calibri" panose="020F0502020204030204" pitchFamily="34" charset="0"/>
                  <a:cs typeface="Times New Roman" panose="02020603050405020304" pitchFamily="18" charset="0"/>
                </a:endParaRPr>
              </a:p>
              <a:p>
                <a:pPr marL="1219749" indent="609874">
                  <a:lnSpc>
                    <a:spcPct val="107000"/>
                  </a:lnSpc>
                  <a:spcAft>
                    <a:spcPts val="1067"/>
                  </a:spcAft>
                </a:pPr>
                <a:r>
                  <a:rPr lang="en-US" sz="3735">
                    <a:latin typeface="Times New Roman" panose="02020603050405020304" pitchFamily="18" charset="0"/>
                    <a:ea typeface="Calibri" panose="020F0502020204030204" pitchFamily="34" charset="0"/>
                    <a:cs typeface="Times New Roman" panose="02020603050405020304" pitchFamily="18" charset="0"/>
                  </a:rPr>
                  <a:t>m là khối lượng chất (g)</a:t>
                </a:r>
                <a:endParaRPr lang="en-US" sz="2668">
                  <a:latin typeface="Calibri" panose="020F0502020204030204" pitchFamily="34" charset="0"/>
                  <a:ea typeface="Calibri" panose="020F0502020204030204" pitchFamily="34" charset="0"/>
                  <a:cs typeface="Times New Roman" panose="02020603050405020304" pitchFamily="18" charset="0"/>
                </a:endParaRPr>
              </a:p>
              <a:p>
                <a:pPr marL="457406" indent="-457406">
                  <a:spcAft>
                    <a:spcPts val="400"/>
                  </a:spcAft>
                  <a:buClr>
                    <a:srgbClr val="000000"/>
                  </a:buClr>
                  <a:buFont typeface="Wingdings" panose="05000000000000000000" pitchFamily="2" charset="2"/>
                  <a:buChar char=""/>
                  <a:tabLst>
                    <a:tab pos="3659246" algn="ctr"/>
                    <a:tab pos="7318493" algn="r"/>
                    <a:tab pos="609874" algn="l"/>
                  </a:tabLst>
                </a:pPr>
                <a:r>
                  <a:rPr lang="en-US" sz="3735">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 = </a:t>
                </a:r>
                <a14:m>
                  <m:oMath xmlns:m="http://schemas.openxmlformats.org/officeDocument/2006/math">
                    <m:f>
                      <m:fPr>
                        <m:ctrlPr>
                          <a:rPr lang="en-US" sz="3735"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3735"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𝑚</m:t>
                        </m:r>
                      </m:num>
                      <m:den>
                        <m:r>
                          <a:rPr lang="en-US" sz="3735"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𝑀</m:t>
                        </m:r>
                      </m:den>
                    </m:f>
                    <m:r>
                      <a:rPr lang="en-US" sz="3735"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735">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m = n.M</a:t>
                </a:r>
              </a:p>
            </p:txBody>
          </p:sp>
        </mc:Choice>
        <mc:Fallback>
          <p:sp>
            <p:nvSpPr>
              <p:cNvPr id="9" name="TextBox 8">
                <a:extLst>
                  <a:ext uri="{FF2B5EF4-FFF2-40B4-BE49-F238E27FC236}">
                    <a16:creationId xmlns:a16="http://schemas.microsoft.com/office/drawing/2014/main" id="{AF23998A-10CB-B96A-0D6D-4F92BF46AFA1}"/>
                  </a:ext>
                </a:extLst>
              </p:cNvPr>
              <p:cNvSpPr txBox="1">
                <a:spLocks noRot="1" noChangeAspect="1" noMove="1" noResize="1" noEditPoints="1" noAdjustHandles="1" noChangeArrowheads="1" noChangeShapeType="1" noTextEdit="1"/>
              </p:cNvSpPr>
              <p:nvPr/>
            </p:nvSpPr>
            <p:spPr>
              <a:xfrm>
                <a:off x="3330418" y="3568347"/>
                <a:ext cx="9449924" cy="3946850"/>
              </a:xfrm>
              <a:prstGeom prst="rect">
                <a:avLst/>
              </a:prstGeom>
              <a:blipFill>
                <a:blip r:embed="rId5"/>
                <a:stretch>
                  <a:fillRect l="-2063" t="-1080" b="-1852"/>
                </a:stretch>
              </a:blipFill>
            </p:spPr>
            <p:txBody>
              <a:bodyPr/>
              <a:lstStyle/>
              <a:p>
                <a:r>
                  <a:rPr lang="vi-VN">
                    <a:noFill/>
                  </a:rPr>
                  <a:t> </a:t>
                </a:r>
              </a:p>
            </p:txBody>
          </p:sp>
        </mc:Fallback>
      </mc:AlternateContent>
    </p:spTree>
    <p:extLst>
      <p:ext uri="{BB962C8B-B14F-4D97-AF65-F5344CB8AC3E}">
        <p14:creationId xmlns:p14="http://schemas.microsoft.com/office/powerpoint/2010/main" val="3176213433"/>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2033235" y="-1145449"/>
            <a:ext cx="16356502" cy="9150485"/>
          </a:xfrm>
          <a:prstGeom prst="rect">
            <a:avLst/>
          </a:prstGeom>
        </p:spPr>
      </p:pic>
      <p:grpSp>
        <p:nvGrpSpPr>
          <p:cNvPr id="3" name="Group 2">
            <a:extLst>
              <a:ext uri="{FF2B5EF4-FFF2-40B4-BE49-F238E27FC236}">
                <a16:creationId xmlns:a16="http://schemas.microsoft.com/office/drawing/2014/main" id="{ABFF44EB-035A-1409-FA87-60624C8A07CC}"/>
              </a:ext>
            </a:extLst>
          </p:cNvPr>
          <p:cNvGrpSpPr/>
          <p:nvPr/>
        </p:nvGrpSpPr>
        <p:grpSpPr>
          <a:xfrm>
            <a:off x="2303770" y="-647403"/>
            <a:ext cx="7589756" cy="954078"/>
            <a:chOff x="3251200" y="373355"/>
            <a:chExt cx="5689600" cy="715217"/>
          </a:xfrm>
        </p:grpSpPr>
        <p:sp>
          <p:nvSpPr>
            <p:cNvPr id="4" name="矩形: 圆角 1">
              <a:extLst>
                <a:ext uri="{FF2B5EF4-FFF2-40B4-BE49-F238E27FC236}">
                  <a16:creationId xmlns:a16="http://schemas.microsoft.com/office/drawing/2014/main" id="{1597A1A9-3BBF-132F-1A85-183875866CE6}"/>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1"/>
            </a:p>
          </p:txBody>
        </p:sp>
        <p:sp>
          <p:nvSpPr>
            <p:cNvPr id="5" name="TextBox 4">
              <a:extLst>
                <a:ext uri="{FF2B5EF4-FFF2-40B4-BE49-F238E27FC236}">
                  <a16:creationId xmlns:a16="http://schemas.microsoft.com/office/drawing/2014/main" id="{C3D6B84F-9E46-4857-B9EE-2CCEB155C3A3}"/>
                </a:ext>
              </a:extLst>
            </p:cNvPr>
            <p:cNvSpPr txBox="1"/>
            <p:nvPr/>
          </p:nvSpPr>
          <p:spPr>
            <a:xfrm>
              <a:off x="3688080" y="377020"/>
              <a:ext cx="4531360" cy="684765"/>
            </a:xfrm>
            <a:prstGeom prst="rect">
              <a:avLst/>
            </a:prstGeom>
            <a:noFill/>
          </p:spPr>
          <p:txBody>
            <a:bodyPr wrap="square" rtlCol="0">
              <a:spAutoFit/>
            </a:bodyPr>
            <a:lstStyle/>
            <a:p>
              <a:r>
                <a:rPr lang="en-US" sz="5336" b="1">
                  <a:solidFill>
                    <a:schemeClr val="bg1"/>
                  </a:solidFill>
                </a:rPr>
                <a:t>2. Khối lượng mol</a:t>
              </a:r>
            </a:p>
          </p:txBody>
        </p:sp>
      </p:grpSp>
      <p:sp>
        <p:nvSpPr>
          <p:cNvPr id="29701" name="Text Box 5">
            <a:extLst>
              <a:ext uri="{FF2B5EF4-FFF2-40B4-BE49-F238E27FC236}">
                <a16:creationId xmlns:a16="http://schemas.microsoft.com/office/drawing/2014/main" id="{A54EFCDF-F99F-0FF4-452C-6EB2FA1AE80C}"/>
              </a:ext>
            </a:extLst>
          </p:cNvPr>
          <p:cNvSpPr txBox="1">
            <a:spLocks noChangeArrowheads="1"/>
          </p:cNvSpPr>
          <p:nvPr/>
        </p:nvSpPr>
        <p:spPr bwMode="auto">
          <a:xfrm>
            <a:off x="778872" y="804720"/>
            <a:ext cx="11419040" cy="132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4003">
                <a:latin typeface="Times New Roman" panose="02020603050405020304" pitchFamily="18" charset="0"/>
              </a:rPr>
              <a:t>Khối  lượng  mol của một chất là khối lượng tính </a:t>
            </a:r>
          </a:p>
          <a:p>
            <a:pPr algn="l"/>
            <a:r>
              <a:rPr lang="en-US" altLang="en-US" sz="4003">
                <a:latin typeface="Times New Roman" panose="02020603050405020304" pitchFamily="18" charset="0"/>
              </a:rPr>
              <a:t>bằng </a:t>
            </a:r>
            <a:r>
              <a:rPr lang="en-US" altLang="en-US" sz="4003">
                <a:solidFill>
                  <a:srgbClr val="0000CC"/>
                </a:solidFill>
                <a:latin typeface="Times New Roman" panose="02020603050405020304" pitchFamily="18" charset="0"/>
              </a:rPr>
              <a:t>gam </a:t>
            </a:r>
            <a:r>
              <a:rPr lang="en-US" altLang="en-US" sz="4003">
                <a:latin typeface="Times New Roman" panose="02020603050405020304" pitchFamily="18" charset="0"/>
              </a:rPr>
              <a:t>của </a:t>
            </a:r>
            <a:r>
              <a:rPr lang="en-US" altLang="en-US" sz="4003">
                <a:solidFill>
                  <a:srgbClr val="0000CC"/>
                </a:solidFill>
                <a:latin typeface="Times New Roman" panose="02020603050405020304" pitchFamily="18" charset="0"/>
              </a:rPr>
              <a:t>N </a:t>
            </a:r>
            <a:r>
              <a:rPr lang="en-US" altLang="en-US" sz="4003">
                <a:latin typeface="Times New Roman" panose="02020603050405020304" pitchFamily="18" charset="0"/>
              </a:rPr>
              <a:t>nguyên tử hay phân tử chất đó.</a:t>
            </a:r>
          </a:p>
        </p:txBody>
      </p:sp>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291864" y="906390"/>
            <a:ext cx="813376" cy="569788"/>
          </a:xfrm>
          <a:prstGeom prst="rect">
            <a:avLst/>
          </a:prstGeom>
          <a:noFill/>
          <a:extLst>
            <a:ext uri="{909E8E84-426E-40DD-AFC4-6F175D3DCCD1}">
              <a14:hiddenFill xmlns:a14="http://schemas.microsoft.com/office/drawing/2010/main">
                <a:solidFill>
                  <a:srgbClr val="FFFFFF"/>
                </a:solidFill>
              </a14:hiddenFill>
            </a:ext>
          </a:extLst>
        </p:spPr>
      </p:pic>
      <p:sp>
        <p:nvSpPr>
          <p:cNvPr id="29703" name="Text Box 7">
            <a:extLst>
              <a:ext uri="{FF2B5EF4-FFF2-40B4-BE49-F238E27FC236}">
                <a16:creationId xmlns:a16="http://schemas.microsoft.com/office/drawing/2014/main" id="{B902B1A6-42BE-68AF-5464-33DB3631A406}"/>
              </a:ext>
            </a:extLst>
          </p:cNvPr>
          <p:cNvSpPr txBox="1">
            <a:spLocks noChangeArrowheads="1"/>
          </p:cNvSpPr>
          <p:nvPr/>
        </p:nvSpPr>
        <p:spPr bwMode="auto">
          <a:xfrm>
            <a:off x="778872" y="2211824"/>
            <a:ext cx="11419040" cy="132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003" dirty="0">
                <a:latin typeface="Times New Roman" panose="02020603050405020304" pitchFamily="18" charset="0"/>
              </a:rPr>
              <a:t>Kí hiệu: </a:t>
            </a:r>
            <a:r>
              <a:rPr lang="en-US" altLang="en-US" sz="4003" dirty="0">
                <a:solidFill>
                  <a:srgbClr val="0000CC"/>
                </a:solidFill>
                <a:latin typeface="Times New Roman" panose="02020603050405020304" pitchFamily="18" charset="0"/>
              </a:rPr>
              <a:t>M </a:t>
            </a:r>
            <a:r>
              <a:rPr lang="en-US" altLang="en-US" sz="4003" dirty="0">
                <a:latin typeface="Times New Roman" panose="02020603050405020304" pitchFamily="18" charset="0"/>
              </a:rPr>
              <a:t>; Đơn vị: </a:t>
            </a:r>
            <a:r>
              <a:rPr lang="en-US" altLang="en-US" sz="4003" i="1" dirty="0">
                <a:solidFill>
                  <a:srgbClr val="0000CC"/>
                </a:solidFill>
                <a:latin typeface="Times New Roman" panose="02020603050405020304" pitchFamily="18" charset="0"/>
              </a:rPr>
              <a:t>gam/</a:t>
            </a:r>
            <a:r>
              <a:rPr lang="en-US" altLang="en-US" sz="4003" i="1" dirty="0" err="1">
                <a:solidFill>
                  <a:srgbClr val="0000CC"/>
                </a:solidFill>
                <a:latin typeface="Times New Roman" panose="02020603050405020304" pitchFamily="18" charset="0"/>
              </a:rPr>
              <a:t>mol</a:t>
            </a:r>
            <a:endParaRPr lang="en-US" altLang="en-US" sz="4003" i="1" dirty="0">
              <a:solidFill>
                <a:srgbClr val="0000CC"/>
              </a:solidFill>
              <a:latin typeface="Times New Roman" panose="02020603050405020304" pitchFamily="18" charset="0"/>
            </a:endParaRPr>
          </a:p>
          <a:p>
            <a:pPr algn="l"/>
            <a:r>
              <a:rPr lang="en-US" altLang="en-US" sz="4003" dirty="0">
                <a:latin typeface="Times New Roman" panose="02020603050405020304" pitchFamily="18" charset="0"/>
              </a:rPr>
              <a:t> </a:t>
            </a:r>
            <a:endParaRPr lang="en-US" altLang="en-US" sz="4003" dirty="0">
              <a:solidFill>
                <a:schemeClr val="bg1"/>
              </a:solidFill>
              <a:latin typeface="Times New Roman" panose="02020603050405020304" pitchFamily="18" charset="0"/>
            </a:endParaRP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D971EA40-0B61-BB1B-CDFB-CD26D099030A}"/>
                  </a:ext>
                </a:extLst>
              </p:cNvPr>
              <p:cNvSpPr txBox="1"/>
              <p:nvPr/>
            </p:nvSpPr>
            <p:spPr>
              <a:xfrm>
                <a:off x="778868" y="3127173"/>
                <a:ext cx="11018652" cy="3946850"/>
              </a:xfrm>
              <a:prstGeom prst="rect">
                <a:avLst/>
              </a:prstGeom>
              <a:noFill/>
            </p:spPr>
            <p:txBody>
              <a:bodyPr wrap="square">
                <a:spAutoFit/>
              </a:bodyPr>
              <a:lstStyle/>
              <a:p>
                <a:pPr algn="just">
                  <a:spcAft>
                    <a:spcPts val="400"/>
                  </a:spcAft>
                  <a:tabLst>
                    <a:tab pos="3659246" algn="ctr"/>
                    <a:tab pos="7318493" algn="r"/>
                    <a:tab pos="609874" algn="l"/>
                  </a:tabLst>
                </a:pPr>
                <a:r>
                  <a:rPr lang="en-US" sz="3735" spc="20" dirty="0">
                    <a:solidFill>
                      <a:srgbClr val="202124"/>
                    </a:solidFill>
                    <a:latin typeface="Times New Roman" panose="02020603050405020304" pitchFamily="18" charset="0"/>
                    <a:ea typeface="Times New Roman" panose="02020603050405020304" pitchFamily="18" charset="0"/>
                  </a:rPr>
                  <a:t>CT:  M </a:t>
                </a:r>
                <a:r>
                  <a:rPr lang="en-US" sz="3735" dirty="0">
                    <a:solidFill>
                      <a:srgbClr val="000000"/>
                    </a:solidFill>
                    <a:latin typeface="Times New Roman" panose="02020603050405020304" pitchFamily="18" charset="0"/>
                    <a:ea typeface="Times New Roman" panose="02020603050405020304" pitchFamily="18" charset="0"/>
                  </a:rPr>
                  <a:t>= </a:t>
                </a:r>
                <a14:m>
                  <m:oMath xmlns:m="http://schemas.openxmlformats.org/officeDocument/2006/math">
                    <m:f>
                      <m:fPr>
                        <m:ctrlPr>
                          <a:rPr lang="en-US" sz="3735" i="1">
                            <a:latin typeface="Cambria Math" panose="02040503050406030204" pitchFamily="18" charset="0"/>
                            <a:ea typeface="Times New Roman" panose="02020603050405020304" pitchFamily="18" charset="0"/>
                          </a:rPr>
                        </m:ctrlPr>
                      </m:fPr>
                      <m:num>
                        <m:r>
                          <a:rPr lang="en-US" sz="3735" i="1">
                            <a:latin typeface="Cambria Math" panose="02040503050406030204" pitchFamily="18" charset="0"/>
                            <a:ea typeface="Times New Roman" panose="02020603050405020304" pitchFamily="18" charset="0"/>
                          </a:rPr>
                          <m:t>𝑚</m:t>
                        </m:r>
                      </m:num>
                      <m:den>
                        <m:r>
                          <a:rPr lang="en-US" sz="3735" i="1">
                            <a:latin typeface="Cambria Math" panose="02040503050406030204" pitchFamily="18" charset="0"/>
                            <a:ea typeface="Times New Roman" panose="02020603050405020304" pitchFamily="18" charset="0"/>
                          </a:rPr>
                          <m:t>𝑛</m:t>
                        </m:r>
                      </m:den>
                    </m:f>
                    <m:r>
                      <a:rPr lang="en-US" sz="3735" i="1">
                        <a:latin typeface="Cambria Math" panose="02040503050406030204" pitchFamily="18" charset="0"/>
                        <a:ea typeface="Times New Roman" panose="02020603050405020304" pitchFamily="18" charset="0"/>
                      </a:rPr>
                      <m:t> </m:t>
                    </m:r>
                  </m:oMath>
                </a14:m>
                <a:r>
                  <a:rPr lang="en-US" sz="3735" dirty="0">
                    <a:latin typeface="Times New Roman" panose="02020603050405020304" pitchFamily="18" charset="0"/>
                    <a:ea typeface="Times New Roman" panose="02020603050405020304" pitchFamily="18" charset="0"/>
                  </a:rPr>
                  <a:t>   </a:t>
                </a:r>
              </a:p>
              <a:p>
                <a:pPr indent="609874">
                  <a:lnSpc>
                    <a:spcPct val="107000"/>
                  </a:lnSpc>
                  <a:spcAft>
                    <a:spcPts val="1067"/>
                  </a:spcAft>
                </a:pPr>
                <a:r>
                  <a:rPr lang="en-US" sz="3735" dirty="0">
                    <a:latin typeface="Times New Roman" panose="02020603050405020304" pitchFamily="18" charset="0"/>
                    <a:ea typeface="Times New Roman" panose="02020603050405020304" pitchFamily="18" charset="0"/>
                    <a:cs typeface="Times New Roman" panose="02020603050405020304" pitchFamily="18" charset="0"/>
                  </a:rPr>
                  <a:t>Trong đó : 	</a:t>
                </a:r>
                <a:r>
                  <a:rPr lang="en-US" sz="3735" dirty="0">
                    <a:latin typeface="Times New Roman" panose="02020603050405020304" pitchFamily="18" charset="0"/>
                    <a:ea typeface="Calibri" panose="020F0502020204030204" pitchFamily="34" charset="0"/>
                    <a:cs typeface="Times New Roman" panose="02020603050405020304" pitchFamily="18" charset="0"/>
                  </a:rPr>
                  <a:t>M là khối lượng </a:t>
                </a:r>
                <a:r>
                  <a:rPr lang="en-US" sz="3735" dirty="0" err="1">
                    <a:latin typeface="Times New Roman" panose="02020603050405020304" pitchFamily="18" charset="0"/>
                    <a:ea typeface="Calibri" panose="020F0502020204030204" pitchFamily="34" charset="0"/>
                    <a:cs typeface="Times New Roman" panose="02020603050405020304" pitchFamily="18" charset="0"/>
                  </a:rPr>
                  <a:t>mol</a:t>
                </a:r>
                <a:r>
                  <a:rPr lang="en-US" sz="3735" dirty="0">
                    <a:latin typeface="Times New Roman" panose="02020603050405020304" pitchFamily="18" charset="0"/>
                    <a:ea typeface="Calibri" panose="020F0502020204030204" pitchFamily="34" charset="0"/>
                    <a:cs typeface="Times New Roman" panose="02020603050405020304" pitchFamily="18" charset="0"/>
                  </a:rPr>
                  <a:t> (g/</a:t>
                </a:r>
                <a:r>
                  <a:rPr lang="en-US" sz="3735" dirty="0" err="1">
                    <a:latin typeface="Times New Roman" panose="02020603050405020304" pitchFamily="18" charset="0"/>
                    <a:ea typeface="Calibri" panose="020F0502020204030204" pitchFamily="34" charset="0"/>
                    <a:cs typeface="Times New Roman" panose="02020603050405020304" pitchFamily="18" charset="0"/>
                  </a:rPr>
                  <a:t>mol</a:t>
                </a:r>
                <a:r>
                  <a:rPr lang="en-US" sz="3735" dirty="0">
                    <a:latin typeface="Times New Roman" panose="02020603050405020304" pitchFamily="18" charset="0"/>
                    <a:ea typeface="Calibri" panose="020F0502020204030204" pitchFamily="34" charset="0"/>
                    <a:cs typeface="Times New Roman" panose="02020603050405020304" pitchFamily="18" charset="0"/>
                  </a:rPr>
                  <a:t>)</a:t>
                </a:r>
                <a:endParaRPr lang="en-US" sz="2668" dirty="0">
                  <a:latin typeface="Calibri" panose="020F0502020204030204" pitchFamily="34" charset="0"/>
                  <a:ea typeface="Calibri" panose="020F0502020204030204" pitchFamily="34" charset="0"/>
                  <a:cs typeface="Times New Roman" panose="02020603050405020304" pitchFamily="18" charset="0"/>
                </a:endParaRPr>
              </a:p>
              <a:p>
                <a:pPr marL="1219749" indent="609874">
                  <a:lnSpc>
                    <a:spcPct val="107000"/>
                  </a:lnSpc>
                  <a:spcAft>
                    <a:spcPts val="1067"/>
                  </a:spcAft>
                </a:pPr>
                <a:r>
                  <a:rPr lang="en-US" sz="3735" dirty="0">
                    <a:latin typeface="Times New Roman" panose="02020603050405020304" pitchFamily="18" charset="0"/>
                    <a:ea typeface="Calibri" panose="020F0502020204030204" pitchFamily="34" charset="0"/>
                    <a:cs typeface="Times New Roman" panose="02020603050405020304" pitchFamily="18" charset="0"/>
                  </a:rPr>
                  <a:t>n là số </a:t>
                </a:r>
                <a:r>
                  <a:rPr lang="en-US" sz="3735" dirty="0" err="1">
                    <a:latin typeface="Times New Roman" panose="02020603050405020304" pitchFamily="18" charset="0"/>
                    <a:ea typeface="Calibri" panose="020F0502020204030204" pitchFamily="34" charset="0"/>
                    <a:cs typeface="Times New Roman" panose="02020603050405020304" pitchFamily="18" charset="0"/>
                  </a:rPr>
                  <a:t>mol</a:t>
                </a:r>
                <a:r>
                  <a:rPr lang="en-US" sz="3735">
                    <a:latin typeface="Times New Roman" panose="02020603050405020304" pitchFamily="18" charset="0"/>
                    <a:ea typeface="Calibri" panose="020F0502020204030204" pitchFamily="34" charset="0"/>
                    <a:cs typeface="Times New Roman" panose="02020603050405020304" pitchFamily="18" charset="0"/>
                  </a:rPr>
                  <a:t> </a:t>
                </a:r>
                <a:r>
                  <a:rPr lang="en-US" sz="3735">
                    <a:latin typeface="Times New Roman" panose="02020603050405020304" pitchFamily="18" charset="0"/>
                    <a:ea typeface="Calibri" panose="020F0502020204030204" pitchFamily="34" charset="0"/>
                    <a:cs typeface="Times New Roman" panose="02020603050405020304" pitchFamily="18" charset="0"/>
                  </a:rPr>
                  <a:t>hạt lượng </a:t>
                </a:r>
                <a:r>
                  <a:rPr lang="en-US" sz="3735" dirty="0">
                    <a:latin typeface="Times New Roman" panose="02020603050405020304" pitchFamily="18" charset="0"/>
                    <a:ea typeface="Calibri" panose="020F0502020204030204" pitchFamily="34" charset="0"/>
                    <a:cs typeface="Times New Roman" panose="02020603050405020304" pitchFamily="18" charset="0"/>
                  </a:rPr>
                  <a:t>chất (</a:t>
                </a:r>
                <a:r>
                  <a:rPr lang="en-US" sz="3735" dirty="0" err="1">
                    <a:latin typeface="Times New Roman" panose="02020603050405020304" pitchFamily="18" charset="0"/>
                    <a:ea typeface="Calibri" panose="020F0502020204030204" pitchFamily="34" charset="0"/>
                    <a:cs typeface="Times New Roman" panose="02020603050405020304" pitchFamily="18" charset="0"/>
                  </a:rPr>
                  <a:t>mol</a:t>
                </a:r>
                <a:r>
                  <a:rPr lang="en-US" sz="3735" dirty="0">
                    <a:latin typeface="Times New Roman" panose="02020603050405020304" pitchFamily="18" charset="0"/>
                    <a:ea typeface="Calibri" panose="020F0502020204030204" pitchFamily="34" charset="0"/>
                    <a:cs typeface="Times New Roman" panose="02020603050405020304" pitchFamily="18" charset="0"/>
                  </a:rPr>
                  <a:t>)</a:t>
                </a:r>
                <a:endParaRPr lang="en-US" sz="2668" dirty="0">
                  <a:latin typeface="Calibri" panose="020F0502020204030204" pitchFamily="34" charset="0"/>
                  <a:ea typeface="Calibri" panose="020F0502020204030204" pitchFamily="34" charset="0"/>
                  <a:cs typeface="Times New Roman" panose="02020603050405020304" pitchFamily="18" charset="0"/>
                </a:endParaRPr>
              </a:p>
              <a:p>
                <a:pPr marL="1219749" indent="609874">
                  <a:lnSpc>
                    <a:spcPct val="107000"/>
                  </a:lnSpc>
                  <a:spcAft>
                    <a:spcPts val="1067"/>
                  </a:spcAft>
                </a:pPr>
                <a:r>
                  <a:rPr lang="en-US" sz="3735" dirty="0">
                    <a:latin typeface="Times New Roman" panose="02020603050405020304" pitchFamily="18" charset="0"/>
                    <a:ea typeface="Calibri" panose="020F0502020204030204" pitchFamily="34" charset="0"/>
                    <a:cs typeface="Times New Roman" panose="02020603050405020304" pitchFamily="18" charset="0"/>
                  </a:rPr>
                  <a:t>m là khối lượng chất (g)</a:t>
                </a:r>
                <a:endParaRPr lang="en-US" sz="2668" dirty="0">
                  <a:latin typeface="Calibri" panose="020F0502020204030204" pitchFamily="34" charset="0"/>
                  <a:ea typeface="Calibri" panose="020F0502020204030204" pitchFamily="34" charset="0"/>
                  <a:cs typeface="Times New Roman" panose="02020603050405020304" pitchFamily="18" charset="0"/>
                </a:endParaRPr>
              </a:p>
              <a:p>
                <a:pPr marL="457406" indent="-457406">
                  <a:spcAft>
                    <a:spcPts val="400"/>
                  </a:spcAft>
                  <a:buClr>
                    <a:srgbClr val="000000"/>
                  </a:buClr>
                  <a:buFont typeface="Wingdings" panose="05000000000000000000" pitchFamily="2" charset="2"/>
                  <a:buChar char=""/>
                  <a:tabLst>
                    <a:tab pos="3659246" algn="ctr"/>
                    <a:tab pos="7318493" algn="r"/>
                    <a:tab pos="609874" algn="l"/>
                  </a:tabLst>
                </a:pPr>
                <a:r>
                  <a:rPr lang="en-US" sz="373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 = </a:t>
                </a:r>
                <a14:m>
                  <m:oMath xmlns:m="http://schemas.openxmlformats.org/officeDocument/2006/math">
                    <m:f>
                      <m:fPr>
                        <m:ctrlPr>
                          <a:rPr lang="en-US" sz="3735"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3735"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𝑚</m:t>
                        </m:r>
                      </m:num>
                      <m:den>
                        <m:r>
                          <a:rPr lang="en-US" sz="3735"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𝑀</m:t>
                        </m:r>
                      </m:den>
                    </m:f>
                    <m:r>
                      <a:rPr lang="en-US" sz="3735"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73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m = </a:t>
                </a:r>
                <a:r>
                  <a:rPr lang="en-US" sz="3735"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n.M</a:t>
                </a:r>
                <a:endParaRPr lang="en-US" sz="3735"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p:sp>
            <p:nvSpPr>
              <p:cNvPr id="6" name="TextBox 5">
                <a:extLst>
                  <a:ext uri="{FF2B5EF4-FFF2-40B4-BE49-F238E27FC236}">
                    <a16:creationId xmlns:a16="http://schemas.microsoft.com/office/drawing/2014/main" id="{D971EA40-0B61-BB1B-CDFB-CD26D099030A}"/>
                  </a:ext>
                </a:extLst>
              </p:cNvPr>
              <p:cNvSpPr txBox="1">
                <a:spLocks noRot="1" noChangeAspect="1" noMove="1" noResize="1" noEditPoints="1" noAdjustHandles="1" noChangeArrowheads="1" noChangeShapeType="1" noTextEdit="1"/>
              </p:cNvSpPr>
              <p:nvPr/>
            </p:nvSpPr>
            <p:spPr>
              <a:xfrm>
                <a:off x="778868" y="3127173"/>
                <a:ext cx="11018652" cy="3946850"/>
              </a:xfrm>
              <a:prstGeom prst="rect">
                <a:avLst/>
              </a:prstGeom>
              <a:blipFill>
                <a:blip r:embed="rId4"/>
                <a:stretch>
                  <a:fillRect l="-1826" t="-1236" b="-2009"/>
                </a:stretch>
              </a:blipFill>
            </p:spPr>
            <p:txBody>
              <a:bodyPr/>
              <a:lstStyle/>
              <a:p>
                <a:r>
                  <a:rPr lang="vi-VN">
                    <a:noFill/>
                  </a:rPr>
                  <a:t> </a:t>
                </a:r>
              </a:p>
            </p:txBody>
          </p:sp>
        </mc:Fallback>
      </mc:AlternateContent>
      <p:pic>
        <p:nvPicPr>
          <p:cNvPr id="7" name="Picture 6">
            <a:extLst>
              <a:ext uri="{FF2B5EF4-FFF2-40B4-BE49-F238E27FC236}">
                <a16:creationId xmlns:a16="http://schemas.microsoft.com/office/drawing/2014/main" id="{B5F17175-3C20-BCAE-B337-0DE9A8968FBF}"/>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257953" y="2948303"/>
            <a:ext cx="813376" cy="569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091905"/>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7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7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p:bldP spid="29703"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2033235" y="-1145449"/>
            <a:ext cx="16356502" cy="9150485"/>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1997767" y="-1037023"/>
            <a:ext cx="8199646" cy="16399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749">
              <a:defRPr/>
            </a:pPr>
            <a:r>
              <a:rPr lang="en-US" sz="5336" b="1">
                <a:solidFill>
                  <a:srgbClr val="FFFF00"/>
                </a:solidFill>
                <a:latin typeface="Arial" panose="020B0604020202020204" pitchFamily="34" charset="0"/>
                <a:cs typeface="Arial" panose="020B0604020202020204" pitchFamily="34" charset="0"/>
              </a:rPr>
              <a:t>Thảo luận nhóm</a:t>
            </a:r>
          </a:p>
          <a:p>
            <a:pPr algn="ctr" defTabSz="1219749">
              <a:defRPr/>
            </a:pPr>
            <a:r>
              <a:rPr lang="en-US" sz="4268">
                <a:solidFill>
                  <a:srgbClr val="FFFFFF"/>
                </a:solidFill>
                <a:latin typeface="Arial" panose="020B0604020202020204" pitchFamily="34" charset="0"/>
                <a:cs typeface="Arial" panose="020B0604020202020204" pitchFamily="34" charset="0"/>
              </a:rPr>
              <a:t>Hoàn thành phiếu học tập số 2</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10488440" y="-1145448"/>
            <a:ext cx="3543800" cy="2203169"/>
          </a:xfrm>
          <a:prstGeom prst="rect">
            <a:avLst/>
          </a:prstGeom>
        </p:spPr>
      </p:pic>
      <p:graphicFrame>
        <p:nvGraphicFramePr>
          <p:cNvPr id="2" name="Table 1">
            <a:extLst>
              <a:ext uri="{FF2B5EF4-FFF2-40B4-BE49-F238E27FC236}">
                <a16:creationId xmlns:a16="http://schemas.microsoft.com/office/drawing/2014/main" id="{DDF35F6D-DE42-1DBA-B642-A0916418D626}"/>
              </a:ext>
            </a:extLst>
          </p:cNvPr>
          <p:cNvGraphicFramePr>
            <a:graphicFrameLocks noGrp="1"/>
          </p:cNvGraphicFramePr>
          <p:nvPr>
            <p:extLst/>
          </p:nvPr>
        </p:nvGraphicFramePr>
        <p:xfrm>
          <a:off x="-1233598" y="1321335"/>
          <a:ext cx="14461196" cy="5625602"/>
        </p:xfrm>
        <a:graphic>
          <a:graphicData uri="http://schemas.openxmlformats.org/drawingml/2006/table">
            <a:tbl>
              <a:tblPr firstRow="1" firstCol="1" lastRow="1" lastCol="1" bandRow="1" bandCol="1">
                <a:tableStyleId>{F2DE63D5-997A-4646-A377-4702673A728D}</a:tableStyleId>
              </a:tblPr>
              <a:tblGrid>
                <a:gridCol w="5949827">
                  <a:extLst>
                    <a:ext uri="{9D8B030D-6E8A-4147-A177-3AD203B41FA5}">
                      <a16:colId xmlns:a16="http://schemas.microsoft.com/office/drawing/2014/main" val="279878576"/>
                    </a:ext>
                  </a:extLst>
                </a:gridCol>
                <a:gridCol w="3456049">
                  <a:extLst>
                    <a:ext uri="{9D8B030D-6E8A-4147-A177-3AD203B41FA5}">
                      <a16:colId xmlns:a16="http://schemas.microsoft.com/office/drawing/2014/main" val="2662996000"/>
                    </a:ext>
                  </a:extLst>
                </a:gridCol>
                <a:gridCol w="2913329">
                  <a:extLst>
                    <a:ext uri="{9D8B030D-6E8A-4147-A177-3AD203B41FA5}">
                      <a16:colId xmlns:a16="http://schemas.microsoft.com/office/drawing/2014/main" val="438624228"/>
                    </a:ext>
                  </a:extLst>
                </a:gridCol>
                <a:gridCol w="2141991">
                  <a:extLst>
                    <a:ext uri="{9D8B030D-6E8A-4147-A177-3AD203B41FA5}">
                      <a16:colId xmlns:a16="http://schemas.microsoft.com/office/drawing/2014/main" val="601276920"/>
                    </a:ext>
                  </a:extLst>
                </a:gridCol>
              </a:tblGrid>
              <a:tr h="1268913">
                <a:tc>
                  <a:txBody>
                    <a:bodyPr/>
                    <a:lstStyle/>
                    <a:p>
                      <a:pPr marL="0" marR="0" algn="ctr">
                        <a:lnSpc>
                          <a:spcPct val="107000"/>
                        </a:lnSpc>
                        <a:spcBef>
                          <a:spcPts val="0"/>
                        </a:spcBef>
                        <a:spcAft>
                          <a:spcPts val="300"/>
                        </a:spcAft>
                        <a:tabLst>
                          <a:tab pos="2743200" algn="ctr"/>
                          <a:tab pos="5486400" algn="r"/>
                          <a:tab pos="457200" algn="l"/>
                        </a:tabLst>
                      </a:pPr>
                      <a:r>
                        <a:rPr lang="pt-BR" sz="3700" kern="100">
                          <a:effectLst/>
                        </a:rPr>
                        <a:t>Chất</a:t>
                      </a:r>
                      <a:endParaRPr lang="en-US" sz="3700" kern="100">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3700" kern="100">
                          <a:effectLst/>
                        </a:rPr>
                        <a:t>Khối lượng mol (g/mol)</a:t>
                      </a:r>
                      <a:endParaRPr lang="en-US" sz="3700" kern="100">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3700" kern="100">
                          <a:effectLst/>
                        </a:rPr>
                        <a:t>Khối lượng (g)</a:t>
                      </a:r>
                      <a:endParaRPr lang="en-US" sz="3700" kern="100">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3700" kern="100">
                          <a:effectLst/>
                        </a:rPr>
                        <a:t>Số mol</a:t>
                      </a:r>
                      <a:endParaRPr lang="en-US" sz="3700" kern="100">
                        <a:effectLst/>
                      </a:endParaRPr>
                    </a:p>
                    <a:p>
                      <a:pPr marL="0" marR="0" algn="ctr">
                        <a:lnSpc>
                          <a:spcPct val="107000"/>
                        </a:lnSpc>
                        <a:spcBef>
                          <a:spcPts val="0"/>
                        </a:spcBef>
                        <a:spcAft>
                          <a:spcPts val="300"/>
                        </a:spcAft>
                        <a:tabLst>
                          <a:tab pos="2743200" algn="ctr"/>
                          <a:tab pos="5486400" algn="r"/>
                          <a:tab pos="457200" algn="l"/>
                        </a:tabLst>
                      </a:pPr>
                      <a:r>
                        <a:rPr lang="pt-BR" sz="3700" kern="100">
                          <a:effectLst/>
                        </a:rPr>
                        <a:t>(mol)</a:t>
                      </a:r>
                      <a:endParaRPr lang="en-US" sz="3700" kern="100">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7860322"/>
                  </a:ext>
                </a:extLst>
              </a:tr>
              <a:tr h="680244">
                <a:tc>
                  <a:txBody>
                    <a:bodyPr/>
                    <a:lstStyle/>
                    <a:p>
                      <a:pPr marL="0" marR="0" algn="ctr">
                        <a:lnSpc>
                          <a:spcPct val="107000"/>
                        </a:lnSpc>
                        <a:spcBef>
                          <a:spcPts val="0"/>
                        </a:spcBef>
                        <a:spcAft>
                          <a:spcPts val="300"/>
                        </a:spcAft>
                        <a:tabLst>
                          <a:tab pos="2743200" algn="ctr"/>
                          <a:tab pos="5486400" algn="r"/>
                          <a:tab pos="457200" algn="l"/>
                        </a:tabLst>
                      </a:pPr>
                      <a:r>
                        <a:rPr lang="pt-BR" sz="3700" kern="100">
                          <a:effectLst/>
                        </a:rPr>
                        <a:t>Nước</a:t>
                      </a:r>
                      <a:endParaRPr lang="en-US" sz="3700" kern="100">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3700" b="1" kern="100">
                          <a:effectLst/>
                        </a:rPr>
                        <a:t>18</a:t>
                      </a:r>
                      <a:endParaRPr lang="en-US" sz="3700" b="1" kern="100">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3700" b="1" kern="100">
                          <a:effectLst/>
                        </a:rPr>
                        <a:t>27</a:t>
                      </a:r>
                      <a:endParaRPr lang="en-US" sz="3700" b="1" kern="100">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3700" kern="100">
                          <a:solidFill>
                            <a:srgbClr val="FF0000"/>
                          </a:solidFill>
                          <a:effectLst/>
                        </a:rPr>
                        <a:t>?</a:t>
                      </a:r>
                      <a:endParaRPr lang="en-US" sz="37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4026162"/>
                  </a:ext>
                </a:extLst>
              </a:tr>
              <a:tr h="680244">
                <a:tc>
                  <a:txBody>
                    <a:bodyPr/>
                    <a:lstStyle/>
                    <a:p>
                      <a:pPr marL="0" marR="0" algn="ctr">
                        <a:lnSpc>
                          <a:spcPct val="107000"/>
                        </a:lnSpc>
                        <a:spcBef>
                          <a:spcPts val="0"/>
                        </a:spcBef>
                        <a:spcAft>
                          <a:spcPts val="300"/>
                        </a:spcAft>
                        <a:tabLst>
                          <a:tab pos="2743200" algn="ctr"/>
                          <a:tab pos="5486400" algn="r"/>
                          <a:tab pos="457200" algn="l"/>
                        </a:tabLst>
                      </a:pPr>
                      <a:r>
                        <a:rPr lang="pt-BR" sz="3700" kern="100">
                          <a:effectLst/>
                        </a:rPr>
                        <a:t>Iron</a:t>
                      </a:r>
                      <a:endParaRPr lang="en-US" sz="3700" kern="100">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3700" b="1" kern="100">
                          <a:effectLst/>
                        </a:rPr>
                        <a:t>56</a:t>
                      </a:r>
                      <a:endParaRPr lang="en-US" sz="3700" b="1" kern="100">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3700" kern="100">
                          <a:solidFill>
                            <a:srgbClr val="FF0000"/>
                          </a:solidFill>
                          <a:effectLst/>
                        </a:rPr>
                        <a:t>?</a:t>
                      </a:r>
                      <a:endParaRPr lang="en-US" sz="37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3700" kern="100">
                          <a:effectLst/>
                        </a:rPr>
                        <a:t>0,2</a:t>
                      </a:r>
                      <a:endParaRPr lang="en-US" sz="3700" kern="100">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3174770"/>
                  </a:ext>
                </a:extLst>
              </a:tr>
              <a:tr h="1095407">
                <a:tc>
                  <a:txBody>
                    <a:bodyPr/>
                    <a:lstStyle/>
                    <a:p>
                      <a:pPr marL="0" marR="0" algn="ctr">
                        <a:lnSpc>
                          <a:spcPct val="107000"/>
                        </a:lnSpc>
                        <a:spcBef>
                          <a:spcPts val="0"/>
                        </a:spcBef>
                        <a:spcAft>
                          <a:spcPts val="300"/>
                        </a:spcAft>
                        <a:tabLst>
                          <a:tab pos="2743200" algn="ctr"/>
                          <a:tab pos="5486400" algn="r"/>
                          <a:tab pos="457200" algn="l"/>
                        </a:tabLst>
                      </a:pPr>
                      <a:r>
                        <a:rPr lang="pt-BR" sz="3700" kern="100">
                          <a:effectLst/>
                        </a:rPr>
                        <a:t>X</a:t>
                      </a:r>
                      <a:r>
                        <a:rPr lang="pt-BR" sz="3700" kern="100" baseline="-25000">
                          <a:effectLst/>
                        </a:rPr>
                        <a:t>2</a:t>
                      </a:r>
                      <a:r>
                        <a:rPr lang="pt-BR" sz="3700" kern="100">
                          <a:effectLst/>
                        </a:rPr>
                        <a:t> (Tên chất là </a:t>
                      </a:r>
                      <a:r>
                        <a:rPr lang="pt-BR" sz="3700" b="0" kern="100">
                          <a:effectLst/>
                        </a:rPr>
                        <a:t>...............</a:t>
                      </a:r>
                      <a:r>
                        <a:rPr lang="pt-BR" sz="3700" kern="100">
                          <a:effectLst/>
                        </a:rPr>
                        <a:t>)</a:t>
                      </a:r>
                      <a:endParaRPr lang="en-US" sz="3700" kern="100">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3700" kern="100">
                          <a:solidFill>
                            <a:srgbClr val="FF0000"/>
                          </a:solidFill>
                          <a:effectLst/>
                        </a:rPr>
                        <a:t>?</a:t>
                      </a:r>
                      <a:endParaRPr lang="en-US" sz="37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3700" b="1" kern="100">
                          <a:effectLst/>
                        </a:rPr>
                        <a:t>8,4</a:t>
                      </a:r>
                      <a:endParaRPr lang="en-US" sz="3700" b="1" kern="100">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3700" kern="100">
                          <a:effectLst/>
                        </a:rPr>
                        <a:t>0,3</a:t>
                      </a:r>
                      <a:endParaRPr lang="en-US" sz="3700" kern="100">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4522409"/>
                  </a:ext>
                </a:extLst>
              </a:tr>
              <a:tr h="805386">
                <a:tc>
                  <a:txBody>
                    <a:bodyPr/>
                    <a:lstStyle/>
                    <a:p>
                      <a:pPr marL="0" marR="0" algn="ctr">
                        <a:lnSpc>
                          <a:spcPct val="107000"/>
                        </a:lnSpc>
                        <a:spcBef>
                          <a:spcPts val="0"/>
                        </a:spcBef>
                        <a:spcAft>
                          <a:spcPts val="300"/>
                        </a:spcAft>
                        <a:tabLst>
                          <a:tab pos="2743200" algn="ctr"/>
                          <a:tab pos="5486400" algn="r"/>
                          <a:tab pos="457200" algn="l"/>
                        </a:tabLst>
                      </a:pPr>
                      <a:r>
                        <a:rPr lang="pt-BR" sz="3700" kern="100">
                          <a:effectLst/>
                        </a:rPr>
                        <a:t>Muối ăn</a:t>
                      </a:r>
                      <a:endParaRPr lang="en-US" sz="3700" kern="100">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3700" kern="100">
                          <a:solidFill>
                            <a:srgbClr val="FF0000"/>
                          </a:solidFill>
                          <a:effectLst/>
                        </a:rPr>
                        <a:t>?</a:t>
                      </a:r>
                      <a:endParaRPr lang="en-US" sz="37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3700" b="1" kern="100">
                          <a:effectLst/>
                        </a:rPr>
                        <a:t>29,25</a:t>
                      </a:r>
                      <a:endParaRPr lang="en-US" sz="3700" b="1" kern="100">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3700" kern="100">
                          <a:effectLst/>
                        </a:rPr>
                        <a:t>0,5</a:t>
                      </a:r>
                      <a:endParaRPr lang="en-US" sz="3700" kern="100">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7593937"/>
                  </a:ext>
                </a:extLst>
              </a:tr>
              <a:tr h="1095407">
                <a:tc>
                  <a:txBody>
                    <a:bodyPr/>
                    <a:lstStyle/>
                    <a:p>
                      <a:pPr marL="0" marR="0" algn="ctr">
                        <a:lnSpc>
                          <a:spcPct val="107000"/>
                        </a:lnSpc>
                        <a:spcBef>
                          <a:spcPts val="0"/>
                        </a:spcBef>
                        <a:spcAft>
                          <a:spcPts val="300"/>
                        </a:spcAft>
                        <a:tabLst>
                          <a:tab pos="2743200" algn="ctr"/>
                          <a:tab pos="5486400" algn="r"/>
                          <a:tab pos="457200" algn="l"/>
                        </a:tabLst>
                      </a:pPr>
                      <a:r>
                        <a:rPr lang="pt-BR" sz="3700" kern="100">
                          <a:effectLst/>
                        </a:rPr>
                        <a:t>Carbon dioxide (CO</a:t>
                      </a:r>
                      <a:r>
                        <a:rPr lang="pt-BR" sz="3700" kern="100" baseline="-25000">
                          <a:effectLst/>
                        </a:rPr>
                        <a:t>2</a:t>
                      </a:r>
                      <a:r>
                        <a:rPr lang="pt-BR" sz="3700" kern="100">
                          <a:effectLst/>
                        </a:rPr>
                        <a:t>)</a:t>
                      </a:r>
                      <a:endParaRPr lang="en-US" sz="3700" kern="100">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3700" kern="100">
                          <a:solidFill>
                            <a:srgbClr val="FF0000"/>
                          </a:solidFill>
                          <a:effectLst/>
                        </a:rPr>
                        <a:t>?</a:t>
                      </a:r>
                      <a:endParaRPr lang="en-US" sz="37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3700" b="1" kern="100">
                          <a:effectLst/>
                        </a:rPr>
                        <a:t>4,4</a:t>
                      </a:r>
                      <a:endParaRPr lang="en-US" sz="3700" b="1" kern="100">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3700" kern="100">
                          <a:solidFill>
                            <a:srgbClr val="FF0000"/>
                          </a:solidFill>
                          <a:effectLst/>
                        </a:rPr>
                        <a:t>?</a:t>
                      </a:r>
                      <a:endParaRPr lang="en-US" sz="37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1132137"/>
                  </a:ext>
                </a:extLst>
              </a:tr>
            </a:tbl>
          </a:graphicData>
        </a:graphic>
      </p:graphicFrame>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1573535" y="541324"/>
            <a:ext cx="5637240" cy="779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79" tIns="60989" rIns="121979" bIns="60989"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gn="just" defTabSz="1219749">
              <a:tabLst>
                <a:tab pos="609874" algn="r"/>
                <a:tab pos="3659246" algn="ctr"/>
                <a:tab pos="7318493" algn="r"/>
              </a:tabLst>
              <a:defRPr/>
            </a:pPr>
            <a:r>
              <a:rPr lang="pt-BR" altLang="en-US" sz="4268">
                <a:solidFill>
                  <a:srgbClr val="000000"/>
                </a:solidFill>
                <a:ea typeface="Times New Roman" panose="02020603050405020304" pitchFamily="18" charset="0"/>
              </a:rPr>
              <a:t>Hoàn thành bảng sau:</a:t>
            </a:r>
            <a:endParaRPr lang="en-US" altLang="en-US" sz="1600">
              <a:solidFill>
                <a:srgbClr val="000000"/>
              </a:solidFill>
            </a:endParaRPr>
          </a:p>
        </p:txBody>
      </p:sp>
    </p:spTree>
    <p:extLst>
      <p:ext uri="{BB962C8B-B14F-4D97-AF65-F5344CB8AC3E}">
        <p14:creationId xmlns:p14="http://schemas.microsoft.com/office/powerpoint/2010/main" val="2529935434"/>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28997" y="-1143794"/>
            <a:ext cx="16253174" cy="9147175"/>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13551" y="3932575"/>
            <a:ext cx="2931122" cy="4144792"/>
          </a:xfrm>
          <a:prstGeom prst="rect">
            <a:avLst/>
          </a:prstGeom>
        </p:spPr>
      </p:pic>
      <p:grpSp>
        <p:nvGrpSpPr>
          <p:cNvPr id="32" name="组合 31"/>
          <p:cNvGrpSpPr/>
          <p:nvPr/>
        </p:nvGrpSpPr>
        <p:grpSpPr>
          <a:xfrm>
            <a:off x="2045439" y="-1237879"/>
            <a:ext cx="9039507" cy="4857891"/>
            <a:chOff x="3111586" y="-44879"/>
            <a:chExt cx="6776395" cy="3641679"/>
          </a:xfrm>
        </p:grpSpPr>
        <p:sp>
          <p:nvSpPr>
            <p:cNvPr id="29" name="18"/>
            <p:cNvSpPr>
              <a:spLocks noChangeArrowheads="1"/>
            </p:cNvSpPr>
            <p:nvPr>
              <p:custDataLst>
                <p:tags r:id="rId3"/>
              </p:custDataLst>
            </p:nvPr>
          </p:nvSpPr>
          <p:spPr bwMode="auto">
            <a:xfrm>
              <a:off x="3111586" y="1934927"/>
              <a:ext cx="6776395" cy="166187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7203" b="1" kern="0" dirty="0">
                  <a:solidFill>
                    <a:srgbClr val="FF0000"/>
                  </a:solidFill>
                  <a:latin typeface="Arial" panose="020B0604020202020204" pitchFamily="34" charset="0"/>
                  <a:ea typeface="Calibri" panose="020F0502020204030204" pitchFamily="34" charset="0"/>
                  <a:cs typeface="Arial" panose="020B0604020202020204" pitchFamily="34" charset="0"/>
                </a:rPr>
                <a:t>MOL VÀ TỈ KHỐI CHẤT KHÍ</a:t>
              </a:r>
              <a:endParaRPr lang="en-US" altLang="zh-CN" sz="12806"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30" name="18"/>
            <p:cNvSpPr>
              <a:spLocks noChangeArrowheads="1"/>
            </p:cNvSpPr>
            <p:nvPr>
              <p:custDataLst>
                <p:tags r:id="rId4"/>
              </p:custDataLst>
            </p:nvPr>
          </p:nvSpPr>
          <p:spPr bwMode="auto">
            <a:xfrm>
              <a:off x="3526571" y="543589"/>
              <a:ext cx="4225252" cy="738648"/>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6403" b="1">
                  <a:solidFill>
                    <a:srgbClr val="33909B"/>
                  </a:solidFill>
                  <a:latin typeface="微软雅黑" panose="020B0503020204020204" pitchFamily="34" charset="-122"/>
                  <a:ea typeface="微软雅黑" panose="020B0503020204020204" pitchFamily="34" charset="-122"/>
                  <a:cs typeface="宋体" pitchFamily="2" charset="-122"/>
                </a:rPr>
                <a:t>Bài 3</a:t>
              </a:r>
              <a:endParaRPr lang="en-US" altLang="zh-CN" sz="6403" b="1" dirty="0">
                <a:solidFill>
                  <a:srgbClr val="33909B"/>
                </a:solidFill>
                <a:latin typeface="微软雅黑" panose="020B0503020204020204" pitchFamily="34" charset="-122"/>
                <a:ea typeface="微软雅黑" panose="020B0503020204020204" pitchFamily="34" charset="-122"/>
                <a:cs typeface="宋体" pitchFamily="2" charset="-122"/>
              </a:endParaRPr>
            </a:p>
          </p:txBody>
        </p:sp>
        <p:pic>
          <p:nvPicPr>
            <p:cNvPr id="18" name="图片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78500" y="-44879"/>
              <a:ext cx="859911" cy="1228443"/>
            </a:xfrm>
            <a:prstGeom prst="rect">
              <a:avLst/>
            </a:prstGeom>
          </p:spPr>
        </p:pic>
      </p:grpSp>
      <p:pic>
        <p:nvPicPr>
          <p:cNvPr id="1026" name="Picture 2">
            <a:extLst>
              <a:ext uri="{FF2B5EF4-FFF2-40B4-BE49-F238E27FC236}">
                <a16:creationId xmlns:a16="http://schemas.microsoft.com/office/drawing/2014/main" id="{1EB2A9A2-3D7A-D6FF-2E4D-9906745E2E5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5084136" y="5420744"/>
            <a:ext cx="3706718" cy="261963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127219" y="6903845"/>
            <a:ext cx="813188" cy="813188"/>
          </a:xfrm>
          <a:prstGeom prst="rect">
            <a:avLst/>
          </a:prstGeom>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6000" advClick="0" advTm="5472"/>
    </mc:Choice>
    <mc:Fallback xmlns="">
      <p:transition spd="slow" advClick="0" advTm="5472"/>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 presetClass="entr" presetSubtype="1" fill="hold" nodeType="afterEffect" p14:presetBounceEnd="46667">
                                      <p:stCondLst>
                                        <p:cond delay="0"/>
                                      </p:stCondLst>
                                      <p:childTnLst>
                                        <p:set>
                                          <p:cBhvr>
                                            <p:cTn id="9" dur="1" fill="hold">
                                              <p:stCondLst>
                                                <p:cond delay="0"/>
                                              </p:stCondLst>
                                            </p:cTn>
                                            <p:tgtEl>
                                              <p:spTgt spid="32"/>
                                            </p:tgtEl>
                                            <p:attrNameLst>
                                              <p:attrName>style.visibility</p:attrName>
                                            </p:attrNameLst>
                                          </p:cBhvr>
                                          <p:to>
                                            <p:strVal val="visible"/>
                                          </p:to>
                                        </p:set>
                                        <p:anim calcmode="lin" valueType="num" p14:bounceEnd="46667">
                                          <p:cBhvr additive="base">
                                            <p:cTn id="10" dur="750" fill="hold"/>
                                            <p:tgtEl>
                                              <p:spTgt spid="32"/>
                                            </p:tgtEl>
                                            <p:attrNameLst>
                                              <p:attrName>ppt_x</p:attrName>
                                            </p:attrNameLst>
                                          </p:cBhvr>
                                          <p:tavLst>
                                            <p:tav tm="0">
                                              <p:val>
                                                <p:strVal val="#ppt_x"/>
                                              </p:val>
                                            </p:tav>
                                            <p:tav tm="100000">
                                              <p:val>
                                                <p:strVal val="#ppt_x"/>
                                              </p:val>
                                            </p:tav>
                                          </p:tavLst>
                                        </p:anim>
                                        <p:anim calcmode="lin" valueType="num" p14:bounceEnd="46667">
                                          <p:cBhvr additive="base">
                                            <p:cTn id="11" dur="750" fill="hold"/>
                                            <p:tgtEl>
                                              <p:spTgt spid="32"/>
                                            </p:tgtEl>
                                            <p:attrNameLst>
                                              <p:attrName>ppt_y</p:attrName>
                                            </p:attrNameLst>
                                          </p:cBhvr>
                                          <p:tavLst>
                                            <p:tav tm="0">
                                              <p:val>
                                                <p:strVal val="0-#ppt_h/2"/>
                                              </p:val>
                                            </p:tav>
                                            <p:tav tm="100000">
                                              <p:val>
                                                <p:strVal val="#ppt_y"/>
                                              </p:val>
                                            </p:tav>
                                          </p:tavLst>
                                        </p:anim>
                                      </p:childTnLst>
                                    </p:cTn>
                                  </p:par>
                                </p:childTnLst>
                              </p:cTn>
                            </p:par>
                            <p:par>
                              <p:cTn id="12" fill="hold">
                                <p:stCondLst>
                                  <p:cond delay="750"/>
                                </p:stCondLst>
                                <p:childTnLst>
                                  <p:par>
                                    <p:cTn id="13" presetID="42"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4"/>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 presetClass="entr" presetSubtype="1" fill="hold" nodeType="afterEffect">
                                      <p:stCondLst>
                                        <p:cond delay="0"/>
                                      </p:stCondLst>
                                      <p:childTnLst>
                                        <p:set>
                                          <p:cBhvr>
                                            <p:cTn id="9" dur="1" fill="hold">
                                              <p:stCondLst>
                                                <p:cond delay="0"/>
                                              </p:stCondLst>
                                            </p:cTn>
                                            <p:tgtEl>
                                              <p:spTgt spid="32"/>
                                            </p:tgtEl>
                                            <p:attrNameLst>
                                              <p:attrName>style.visibility</p:attrName>
                                            </p:attrNameLst>
                                          </p:cBhvr>
                                          <p:to>
                                            <p:strVal val="visible"/>
                                          </p:to>
                                        </p:set>
                                        <p:anim calcmode="lin" valueType="num">
                                          <p:cBhvr additive="base">
                                            <p:cTn id="10" dur="750" fill="hold"/>
                                            <p:tgtEl>
                                              <p:spTgt spid="32"/>
                                            </p:tgtEl>
                                            <p:attrNameLst>
                                              <p:attrName>ppt_x</p:attrName>
                                            </p:attrNameLst>
                                          </p:cBhvr>
                                          <p:tavLst>
                                            <p:tav tm="0">
                                              <p:val>
                                                <p:strVal val="#ppt_x"/>
                                              </p:val>
                                            </p:tav>
                                            <p:tav tm="100000">
                                              <p:val>
                                                <p:strVal val="#ppt_x"/>
                                              </p:val>
                                            </p:tav>
                                          </p:tavLst>
                                        </p:anim>
                                        <p:anim calcmode="lin" valueType="num">
                                          <p:cBhvr additive="base">
                                            <p:cTn id="11" dur="750" fill="hold"/>
                                            <p:tgtEl>
                                              <p:spTgt spid="32"/>
                                            </p:tgtEl>
                                            <p:attrNameLst>
                                              <p:attrName>ppt_y</p:attrName>
                                            </p:attrNameLst>
                                          </p:cBhvr>
                                          <p:tavLst>
                                            <p:tav tm="0">
                                              <p:val>
                                                <p:strVal val="0-#ppt_h/2"/>
                                              </p:val>
                                            </p:tav>
                                            <p:tav tm="100000">
                                              <p:val>
                                                <p:strVal val="#ppt_y"/>
                                              </p:val>
                                            </p:tav>
                                          </p:tavLst>
                                        </p:anim>
                                      </p:childTnLst>
                                    </p:cTn>
                                  </p:par>
                                </p:childTnLst>
                              </p:cTn>
                            </p:par>
                            <p:par>
                              <p:cTn id="12" fill="hold">
                                <p:stCondLst>
                                  <p:cond delay="750"/>
                                </p:stCondLst>
                                <p:childTnLst>
                                  <p:par>
                                    <p:cTn id="13" presetID="42"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4"/>
                    </p:tgtEl>
                  </p:cMediaNode>
                </p:audio>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2033235" y="-1145449"/>
            <a:ext cx="16356502" cy="9150485"/>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1997767" y="-1037023"/>
            <a:ext cx="8199646" cy="16399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749">
              <a:defRPr/>
            </a:pPr>
            <a:r>
              <a:rPr lang="en-US" sz="5336" b="1" dirty="0" err="1">
                <a:solidFill>
                  <a:srgbClr val="FFFF00"/>
                </a:solidFill>
                <a:latin typeface="Arial" panose="020B0604020202020204" pitchFamily="34" charset="0"/>
                <a:cs typeface="Arial" panose="020B0604020202020204" pitchFamily="34" charset="0"/>
              </a:rPr>
              <a:t>Thảo</a:t>
            </a:r>
            <a:r>
              <a:rPr lang="en-US" sz="5336" b="1">
                <a:solidFill>
                  <a:srgbClr val="FFFF00"/>
                </a:solidFill>
                <a:latin typeface="Arial" panose="020B0604020202020204" pitchFamily="34" charset="0"/>
                <a:cs typeface="Arial" panose="020B0604020202020204" pitchFamily="34" charset="0"/>
              </a:rPr>
              <a:t> luận nhóm 5’</a:t>
            </a:r>
          </a:p>
          <a:p>
            <a:pPr algn="ctr" defTabSz="1219749">
              <a:defRPr/>
            </a:pPr>
            <a:r>
              <a:rPr lang="en-US" sz="4268">
                <a:solidFill>
                  <a:srgbClr val="FFFFFF"/>
                </a:solidFill>
                <a:latin typeface="Arial" panose="020B0604020202020204" pitchFamily="34" charset="0"/>
                <a:cs typeface="Arial" panose="020B0604020202020204" pitchFamily="34" charset="0"/>
              </a:rPr>
              <a:t>Hoàn thành phiếu học tập số 2</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10488440" y="-1145448"/>
            <a:ext cx="3543800" cy="2203169"/>
          </a:xfrm>
          <a:prstGeom prst="rect">
            <a:avLst/>
          </a:prstGeom>
        </p:spPr>
      </p:pic>
      <p:graphicFrame>
        <p:nvGraphicFramePr>
          <p:cNvPr id="2" name="Table 1">
            <a:extLst>
              <a:ext uri="{FF2B5EF4-FFF2-40B4-BE49-F238E27FC236}">
                <a16:creationId xmlns:a16="http://schemas.microsoft.com/office/drawing/2014/main" id="{DDF35F6D-DE42-1DBA-B642-A0916418D626}"/>
              </a:ext>
            </a:extLst>
          </p:cNvPr>
          <p:cNvGraphicFramePr>
            <a:graphicFrameLocks noGrp="1"/>
          </p:cNvGraphicFramePr>
          <p:nvPr>
            <p:extLst/>
          </p:nvPr>
        </p:nvGraphicFramePr>
        <p:xfrm>
          <a:off x="-1233598" y="1321335"/>
          <a:ext cx="14461196" cy="5625602"/>
        </p:xfrm>
        <a:graphic>
          <a:graphicData uri="http://schemas.openxmlformats.org/drawingml/2006/table">
            <a:tbl>
              <a:tblPr firstRow="1" firstCol="1" lastRow="1" lastCol="1" bandRow="1" bandCol="1">
                <a:tableStyleId>{F2DE63D5-997A-4646-A377-4702673A728D}</a:tableStyleId>
              </a:tblPr>
              <a:tblGrid>
                <a:gridCol w="5949827">
                  <a:extLst>
                    <a:ext uri="{9D8B030D-6E8A-4147-A177-3AD203B41FA5}">
                      <a16:colId xmlns:a16="http://schemas.microsoft.com/office/drawing/2014/main" val="279878576"/>
                    </a:ext>
                  </a:extLst>
                </a:gridCol>
                <a:gridCol w="3456049">
                  <a:extLst>
                    <a:ext uri="{9D8B030D-6E8A-4147-A177-3AD203B41FA5}">
                      <a16:colId xmlns:a16="http://schemas.microsoft.com/office/drawing/2014/main" val="2662996000"/>
                    </a:ext>
                  </a:extLst>
                </a:gridCol>
                <a:gridCol w="2913329">
                  <a:extLst>
                    <a:ext uri="{9D8B030D-6E8A-4147-A177-3AD203B41FA5}">
                      <a16:colId xmlns:a16="http://schemas.microsoft.com/office/drawing/2014/main" val="438624228"/>
                    </a:ext>
                  </a:extLst>
                </a:gridCol>
                <a:gridCol w="2141991">
                  <a:extLst>
                    <a:ext uri="{9D8B030D-6E8A-4147-A177-3AD203B41FA5}">
                      <a16:colId xmlns:a16="http://schemas.microsoft.com/office/drawing/2014/main" val="601276920"/>
                    </a:ext>
                  </a:extLst>
                </a:gridCol>
              </a:tblGrid>
              <a:tr h="1268913">
                <a:tc>
                  <a:txBody>
                    <a:bodyPr/>
                    <a:lstStyle/>
                    <a:p>
                      <a:pPr marL="0" marR="0" algn="ctr">
                        <a:lnSpc>
                          <a:spcPct val="107000"/>
                        </a:lnSpc>
                        <a:spcBef>
                          <a:spcPts val="0"/>
                        </a:spcBef>
                        <a:spcAft>
                          <a:spcPts val="300"/>
                        </a:spcAft>
                        <a:tabLst>
                          <a:tab pos="2743200" algn="ctr"/>
                          <a:tab pos="5486400" algn="r"/>
                          <a:tab pos="457200" algn="l"/>
                        </a:tabLst>
                      </a:pPr>
                      <a:r>
                        <a:rPr lang="pt-BR" sz="3700" kern="100">
                          <a:effectLst/>
                          <a:latin typeface="Arial" panose="020B0604020202020204" pitchFamily="34" charset="0"/>
                          <a:cs typeface="Arial" panose="020B0604020202020204" pitchFamily="34" charset="0"/>
                        </a:rPr>
                        <a:t>Chất</a:t>
                      </a:r>
                      <a:endParaRPr lang="en-US" sz="3700" kern="100">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3700" kern="100">
                          <a:effectLst/>
                          <a:latin typeface="Arial" panose="020B0604020202020204" pitchFamily="34" charset="0"/>
                          <a:cs typeface="Arial" panose="020B0604020202020204" pitchFamily="34" charset="0"/>
                        </a:rPr>
                        <a:t>Khối lượng mol (g/mol)</a:t>
                      </a:r>
                      <a:endParaRPr lang="en-US" sz="3700" kern="100">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3700" kern="100">
                          <a:effectLst/>
                          <a:latin typeface="Arial" panose="020B0604020202020204" pitchFamily="34" charset="0"/>
                          <a:cs typeface="Arial" panose="020B0604020202020204" pitchFamily="34" charset="0"/>
                        </a:rPr>
                        <a:t>Khối lượng (g)</a:t>
                      </a:r>
                      <a:endParaRPr lang="en-US" sz="3700" kern="100">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3700" kern="100">
                          <a:effectLst/>
                          <a:latin typeface="Arial" panose="020B0604020202020204" pitchFamily="34" charset="0"/>
                          <a:cs typeface="Arial" panose="020B0604020202020204" pitchFamily="34" charset="0"/>
                        </a:rPr>
                        <a:t>Số mol</a:t>
                      </a:r>
                      <a:endParaRPr lang="en-US" sz="37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300"/>
                        </a:spcAft>
                        <a:tabLst>
                          <a:tab pos="2743200" algn="ctr"/>
                          <a:tab pos="5486400" algn="r"/>
                          <a:tab pos="457200" algn="l"/>
                        </a:tabLst>
                      </a:pPr>
                      <a:r>
                        <a:rPr lang="pt-BR" sz="3700" kern="100">
                          <a:effectLst/>
                          <a:latin typeface="Arial" panose="020B0604020202020204" pitchFamily="34" charset="0"/>
                          <a:cs typeface="Arial" panose="020B0604020202020204" pitchFamily="34" charset="0"/>
                        </a:rPr>
                        <a:t>(mol)</a:t>
                      </a:r>
                      <a:endParaRPr lang="en-US" sz="3700" kern="100">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7860322"/>
                  </a:ext>
                </a:extLst>
              </a:tr>
              <a:tr h="680244">
                <a:tc>
                  <a:txBody>
                    <a:bodyPr/>
                    <a:lstStyle/>
                    <a:p>
                      <a:pPr marL="0" marR="0" algn="ctr">
                        <a:lnSpc>
                          <a:spcPct val="107000"/>
                        </a:lnSpc>
                        <a:spcBef>
                          <a:spcPts val="0"/>
                        </a:spcBef>
                        <a:spcAft>
                          <a:spcPts val="300"/>
                        </a:spcAft>
                        <a:tabLst>
                          <a:tab pos="2743200" algn="ctr"/>
                          <a:tab pos="5486400" algn="r"/>
                          <a:tab pos="457200" algn="l"/>
                        </a:tabLst>
                      </a:pPr>
                      <a:r>
                        <a:rPr lang="pt-BR" sz="3700" kern="100">
                          <a:effectLst/>
                          <a:latin typeface="Arial" panose="020B0604020202020204" pitchFamily="34" charset="0"/>
                          <a:cs typeface="Arial" panose="020B0604020202020204" pitchFamily="34" charset="0"/>
                        </a:rPr>
                        <a:t>Nước</a:t>
                      </a:r>
                      <a:endParaRPr lang="en-US" sz="3700" kern="100">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3700" b="1" kern="100">
                          <a:effectLst/>
                          <a:latin typeface="Arial" panose="020B0604020202020204" pitchFamily="34" charset="0"/>
                          <a:cs typeface="Arial" panose="020B0604020202020204" pitchFamily="34" charset="0"/>
                        </a:rPr>
                        <a:t>18</a:t>
                      </a:r>
                      <a:endParaRPr lang="en-US" sz="3700" b="1" kern="100">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3700" b="1" kern="100">
                          <a:effectLst/>
                          <a:latin typeface="Arial" panose="020B0604020202020204" pitchFamily="34" charset="0"/>
                          <a:cs typeface="Arial" panose="020B0604020202020204" pitchFamily="34" charset="0"/>
                        </a:rPr>
                        <a:t>27</a:t>
                      </a:r>
                      <a:endParaRPr lang="en-US" sz="3700" b="1" kern="100">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37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4026162"/>
                  </a:ext>
                </a:extLst>
              </a:tr>
              <a:tr h="680244">
                <a:tc>
                  <a:txBody>
                    <a:bodyPr/>
                    <a:lstStyle/>
                    <a:p>
                      <a:pPr marL="0" marR="0" algn="ctr">
                        <a:lnSpc>
                          <a:spcPct val="107000"/>
                        </a:lnSpc>
                        <a:spcBef>
                          <a:spcPts val="0"/>
                        </a:spcBef>
                        <a:spcAft>
                          <a:spcPts val="300"/>
                        </a:spcAft>
                        <a:tabLst>
                          <a:tab pos="2743200" algn="ctr"/>
                          <a:tab pos="5486400" algn="r"/>
                          <a:tab pos="457200" algn="l"/>
                        </a:tabLst>
                      </a:pPr>
                      <a:r>
                        <a:rPr lang="pt-BR" sz="3700" kern="100">
                          <a:effectLst/>
                          <a:latin typeface="Arial" panose="020B0604020202020204" pitchFamily="34" charset="0"/>
                          <a:cs typeface="Arial" panose="020B0604020202020204" pitchFamily="34" charset="0"/>
                        </a:rPr>
                        <a:t>Iron</a:t>
                      </a:r>
                      <a:endParaRPr lang="en-US" sz="3700" kern="100">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3700" b="1" kern="100">
                          <a:effectLst/>
                          <a:latin typeface="Arial" panose="020B0604020202020204" pitchFamily="34" charset="0"/>
                          <a:cs typeface="Arial" panose="020B0604020202020204" pitchFamily="34" charset="0"/>
                        </a:rPr>
                        <a:t>56</a:t>
                      </a:r>
                      <a:endParaRPr lang="en-US" sz="3700" b="1" kern="100">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37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3700" kern="100">
                          <a:effectLst/>
                          <a:latin typeface="Arial" panose="020B0604020202020204" pitchFamily="34" charset="0"/>
                          <a:cs typeface="Arial" panose="020B0604020202020204" pitchFamily="34" charset="0"/>
                        </a:rPr>
                        <a:t>0,2</a:t>
                      </a:r>
                      <a:endParaRPr lang="en-US" sz="3700" kern="100">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3174770"/>
                  </a:ext>
                </a:extLst>
              </a:tr>
              <a:tr h="1095407">
                <a:tc>
                  <a:txBody>
                    <a:bodyPr/>
                    <a:lstStyle/>
                    <a:p>
                      <a:pPr marL="0" marR="0" algn="ctr">
                        <a:lnSpc>
                          <a:spcPct val="107000"/>
                        </a:lnSpc>
                        <a:spcBef>
                          <a:spcPts val="0"/>
                        </a:spcBef>
                        <a:spcAft>
                          <a:spcPts val="300"/>
                        </a:spcAft>
                        <a:tabLst>
                          <a:tab pos="2743200" algn="ctr"/>
                          <a:tab pos="5486400" algn="r"/>
                          <a:tab pos="457200" algn="l"/>
                        </a:tabLst>
                      </a:pPr>
                      <a:r>
                        <a:rPr lang="pt-BR" sz="3700" kern="100">
                          <a:effectLst/>
                          <a:latin typeface="Arial" panose="020B0604020202020204" pitchFamily="34" charset="0"/>
                          <a:cs typeface="Arial" panose="020B0604020202020204" pitchFamily="34" charset="0"/>
                        </a:rPr>
                        <a:t>X</a:t>
                      </a:r>
                      <a:r>
                        <a:rPr lang="pt-BR" sz="3700" kern="100" baseline="-25000">
                          <a:effectLst/>
                          <a:latin typeface="Arial" panose="020B0604020202020204" pitchFamily="34" charset="0"/>
                          <a:cs typeface="Arial" panose="020B0604020202020204" pitchFamily="34" charset="0"/>
                        </a:rPr>
                        <a:t>2</a:t>
                      </a:r>
                      <a:r>
                        <a:rPr lang="pt-BR" sz="3700" kern="100">
                          <a:effectLst/>
                          <a:latin typeface="Arial" panose="020B0604020202020204" pitchFamily="34" charset="0"/>
                          <a:cs typeface="Arial" panose="020B0604020202020204" pitchFamily="34" charset="0"/>
                        </a:rPr>
                        <a:t> (Tên chất là </a:t>
                      </a:r>
                      <a:r>
                        <a:rPr lang="pt-BR" sz="3700" b="0" kern="100">
                          <a:effectLst/>
                          <a:latin typeface="Arial" panose="020B0604020202020204" pitchFamily="34" charset="0"/>
                          <a:cs typeface="Arial" panose="020B0604020202020204" pitchFamily="34" charset="0"/>
                        </a:rPr>
                        <a:t>...............</a:t>
                      </a:r>
                      <a:r>
                        <a:rPr lang="pt-BR" sz="3700" kern="100">
                          <a:effectLst/>
                          <a:latin typeface="Arial" panose="020B0604020202020204" pitchFamily="34" charset="0"/>
                          <a:cs typeface="Arial" panose="020B0604020202020204" pitchFamily="34" charset="0"/>
                        </a:rPr>
                        <a:t>)</a:t>
                      </a:r>
                      <a:endParaRPr lang="en-US" sz="3700" kern="100">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37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3700" b="1" kern="100">
                          <a:effectLst/>
                          <a:latin typeface="Arial" panose="020B0604020202020204" pitchFamily="34" charset="0"/>
                          <a:cs typeface="Arial" panose="020B0604020202020204" pitchFamily="34" charset="0"/>
                        </a:rPr>
                        <a:t>8,4</a:t>
                      </a:r>
                      <a:endParaRPr lang="en-US" sz="3700" b="1" kern="100">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3700" kern="100">
                          <a:effectLst/>
                          <a:latin typeface="Arial" panose="020B0604020202020204" pitchFamily="34" charset="0"/>
                          <a:cs typeface="Arial" panose="020B0604020202020204" pitchFamily="34" charset="0"/>
                        </a:rPr>
                        <a:t>0,3</a:t>
                      </a:r>
                      <a:endParaRPr lang="en-US" sz="3700" kern="100">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4522409"/>
                  </a:ext>
                </a:extLst>
              </a:tr>
              <a:tr h="805386">
                <a:tc>
                  <a:txBody>
                    <a:bodyPr/>
                    <a:lstStyle/>
                    <a:p>
                      <a:pPr marL="0" marR="0" algn="ctr">
                        <a:lnSpc>
                          <a:spcPct val="107000"/>
                        </a:lnSpc>
                        <a:spcBef>
                          <a:spcPts val="0"/>
                        </a:spcBef>
                        <a:spcAft>
                          <a:spcPts val="300"/>
                        </a:spcAft>
                        <a:tabLst>
                          <a:tab pos="2743200" algn="ctr"/>
                          <a:tab pos="5486400" algn="r"/>
                          <a:tab pos="457200" algn="l"/>
                        </a:tabLst>
                      </a:pPr>
                      <a:r>
                        <a:rPr lang="pt-BR" sz="3700" kern="100">
                          <a:effectLst/>
                          <a:latin typeface="Arial" panose="020B0604020202020204" pitchFamily="34" charset="0"/>
                          <a:cs typeface="Arial" panose="020B0604020202020204" pitchFamily="34" charset="0"/>
                        </a:rPr>
                        <a:t>Muối ăn</a:t>
                      </a:r>
                      <a:endParaRPr lang="en-US" sz="3700" kern="100">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37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3700" b="1" kern="100">
                          <a:effectLst/>
                          <a:latin typeface="Arial" panose="020B0604020202020204" pitchFamily="34" charset="0"/>
                          <a:cs typeface="Arial" panose="020B0604020202020204" pitchFamily="34" charset="0"/>
                        </a:rPr>
                        <a:t>29,25</a:t>
                      </a:r>
                      <a:endParaRPr lang="en-US" sz="3700" b="1" kern="100">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3700" kern="100">
                          <a:effectLst/>
                          <a:latin typeface="Arial" panose="020B0604020202020204" pitchFamily="34" charset="0"/>
                          <a:cs typeface="Arial" panose="020B0604020202020204" pitchFamily="34" charset="0"/>
                        </a:rPr>
                        <a:t>0,5</a:t>
                      </a:r>
                      <a:endParaRPr lang="en-US" sz="3700" kern="100">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7593937"/>
                  </a:ext>
                </a:extLst>
              </a:tr>
              <a:tr h="1095407">
                <a:tc>
                  <a:txBody>
                    <a:bodyPr/>
                    <a:lstStyle/>
                    <a:p>
                      <a:pPr marL="0" marR="0" algn="ctr">
                        <a:lnSpc>
                          <a:spcPct val="107000"/>
                        </a:lnSpc>
                        <a:spcBef>
                          <a:spcPts val="0"/>
                        </a:spcBef>
                        <a:spcAft>
                          <a:spcPts val="300"/>
                        </a:spcAft>
                        <a:tabLst>
                          <a:tab pos="2743200" algn="ctr"/>
                          <a:tab pos="5486400" algn="r"/>
                          <a:tab pos="457200" algn="l"/>
                        </a:tabLst>
                      </a:pPr>
                      <a:r>
                        <a:rPr lang="pt-BR" sz="3700" kern="100">
                          <a:effectLst/>
                          <a:latin typeface="Arial" panose="020B0604020202020204" pitchFamily="34" charset="0"/>
                          <a:cs typeface="Arial" panose="020B0604020202020204" pitchFamily="34" charset="0"/>
                        </a:rPr>
                        <a:t>Carbon dioxide (CO</a:t>
                      </a:r>
                      <a:r>
                        <a:rPr lang="pt-BR" sz="3700" kern="100" baseline="-25000">
                          <a:effectLst/>
                          <a:latin typeface="Arial" panose="020B0604020202020204" pitchFamily="34" charset="0"/>
                          <a:cs typeface="Arial" panose="020B0604020202020204" pitchFamily="34" charset="0"/>
                        </a:rPr>
                        <a:t>2</a:t>
                      </a:r>
                      <a:r>
                        <a:rPr lang="pt-BR" sz="3700" kern="100">
                          <a:effectLst/>
                          <a:latin typeface="Arial" panose="020B0604020202020204" pitchFamily="34" charset="0"/>
                          <a:cs typeface="Arial" panose="020B0604020202020204" pitchFamily="34" charset="0"/>
                        </a:rPr>
                        <a:t>)</a:t>
                      </a:r>
                      <a:endParaRPr lang="en-US" sz="3700" kern="100">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37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3700" b="1" kern="100">
                          <a:effectLst/>
                          <a:latin typeface="Arial" panose="020B0604020202020204" pitchFamily="34" charset="0"/>
                          <a:cs typeface="Arial" panose="020B0604020202020204" pitchFamily="34" charset="0"/>
                        </a:rPr>
                        <a:t>4,4</a:t>
                      </a:r>
                      <a:endParaRPr lang="en-US" sz="3700" b="1" kern="100">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37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91484" marR="914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1132137"/>
                  </a:ext>
                </a:extLst>
              </a:tr>
            </a:tbl>
          </a:graphicData>
        </a:graphic>
      </p:graphicFrame>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1573535" y="541324"/>
            <a:ext cx="5637240" cy="779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79" tIns="60989" rIns="121979" bIns="60989"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gn="just" defTabSz="1219749">
              <a:tabLst>
                <a:tab pos="609874" algn="r"/>
                <a:tab pos="3659246" algn="ctr"/>
                <a:tab pos="7318493" algn="r"/>
              </a:tabLst>
              <a:defRPr/>
            </a:pPr>
            <a:r>
              <a:rPr lang="pt-BR" altLang="en-US" sz="4268">
                <a:solidFill>
                  <a:srgbClr val="000000"/>
                </a:solidFill>
                <a:ea typeface="Times New Roman" panose="02020603050405020304" pitchFamily="18" charset="0"/>
              </a:rPr>
              <a:t>Hoàn thành bảng sau:</a:t>
            </a:r>
            <a:endParaRPr lang="en-US" altLang="en-US" sz="1600">
              <a:solidFill>
                <a:srgbClr val="000000"/>
              </a:solidFill>
            </a:endParaRPr>
          </a:p>
        </p:txBody>
      </p:sp>
      <p:sp>
        <p:nvSpPr>
          <p:cNvPr id="8" name="TextBox 7">
            <a:extLst>
              <a:ext uri="{FF2B5EF4-FFF2-40B4-BE49-F238E27FC236}">
                <a16:creationId xmlns:a16="http://schemas.microsoft.com/office/drawing/2014/main" id="{C1AA31D9-D369-4AF4-97FB-9F6BF8A98A2E}"/>
              </a:ext>
            </a:extLst>
          </p:cNvPr>
          <p:cNvSpPr txBox="1"/>
          <p:nvPr/>
        </p:nvSpPr>
        <p:spPr>
          <a:xfrm>
            <a:off x="11557846" y="2544468"/>
            <a:ext cx="1518478" cy="667106"/>
          </a:xfrm>
          <a:prstGeom prst="rect">
            <a:avLst/>
          </a:prstGeom>
          <a:noFill/>
        </p:spPr>
        <p:txBody>
          <a:bodyPr wrap="square">
            <a:spAutoFit/>
          </a:bodyPr>
          <a:lstStyle/>
          <a:p>
            <a:pPr defTabSz="1219749">
              <a:defRPr/>
            </a:pPr>
            <a:r>
              <a:rPr lang="pt-BR" sz="3735" b="1" kern="0">
                <a:solidFill>
                  <a:srgbClr val="FF0000"/>
                </a:solidFill>
                <a:latin typeface="Arial" panose="020B0604020202020204" pitchFamily="34" charset="0"/>
                <a:ea typeface="Calibri" panose="020F0502020204030204" pitchFamily="34" charset="0"/>
                <a:cs typeface="Arial" panose="020B0604020202020204" pitchFamily="34" charset="0"/>
              </a:rPr>
              <a:t>1,5</a:t>
            </a:r>
            <a:endParaRPr lang="en-US" sz="3735" b="1">
              <a:solidFill>
                <a:srgbClr val="00000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AB76EDC-1315-6EB3-D9FF-9CC8E5B030E7}"/>
              </a:ext>
            </a:extLst>
          </p:cNvPr>
          <p:cNvSpPr txBox="1"/>
          <p:nvPr/>
        </p:nvSpPr>
        <p:spPr>
          <a:xfrm>
            <a:off x="8943698" y="3249580"/>
            <a:ext cx="1518478" cy="667106"/>
          </a:xfrm>
          <a:prstGeom prst="rect">
            <a:avLst/>
          </a:prstGeom>
          <a:noFill/>
        </p:spPr>
        <p:txBody>
          <a:bodyPr wrap="square">
            <a:spAutoFit/>
          </a:bodyPr>
          <a:lstStyle/>
          <a:p>
            <a:pPr defTabSz="1219749">
              <a:defRPr/>
            </a:pPr>
            <a:r>
              <a:rPr lang="pt-BR" sz="3735" b="1" kern="0">
                <a:solidFill>
                  <a:srgbClr val="FF0000"/>
                </a:solidFill>
                <a:latin typeface="Arial" panose="020B0604020202020204" pitchFamily="34" charset="0"/>
                <a:ea typeface="Calibri" panose="020F0502020204030204" pitchFamily="34" charset="0"/>
                <a:cs typeface="Arial" panose="020B0604020202020204" pitchFamily="34" charset="0"/>
              </a:rPr>
              <a:t>11,2</a:t>
            </a:r>
            <a:endParaRPr lang="en-US" sz="3735" b="1">
              <a:solidFill>
                <a:srgbClr val="00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0613E47-B2B0-08DB-0188-0B29F29388C4}"/>
              </a:ext>
            </a:extLst>
          </p:cNvPr>
          <p:cNvSpPr txBox="1"/>
          <p:nvPr/>
        </p:nvSpPr>
        <p:spPr>
          <a:xfrm>
            <a:off x="5583537" y="4112025"/>
            <a:ext cx="1518478" cy="667106"/>
          </a:xfrm>
          <a:prstGeom prst="rect">
            <a:avLst/>
          </a:prstGeom>
          <a:noFill/>
        </p:spPr>
        <p:txBody>
          <a:bodyPr wrap="square">
            <a:spAutoFit/>
          </a:bodyPr>
          <a:lstStyle/>
          <a:p>
            <a:pPr algn="ctr" defTabSz="1219749">
              <a:defRPr/>
            </a:pPr>
            <a:r>
              <a:rPr lang="pt-BR" sz="3735" b="1" kern="0">
                <a:solidFill>
                  <a:srgbClr val="FF0000"/>
                </a:solidFill>
                <a:latin typeface="Arial" panose="020B0604020202020204" pitchFamily="34" charset="0"/>
                <a:ea typeface="Calibri" panose="020F0502020204030204" pitchFamily="34" charset="0"/>
                <a:cs typeface="Arial" panose="020B0604020202020204" pitchFamily="34" charset="0"/>
              </a:rPr>
              <a:t>28</a:t>
            </a:r>
            <a:endParaRPr lang="en-US" sz="3735" b="1">
              <a:solidFill>
                <a:srgbClr val="00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A550204-1DF7-077E-C4DA-56B977614257}"/>
              </a:ext>
            </a:extLst>
          </p:cNvPr>
          <p:cNvSpPr txBox="1"/>
          <p:nvPr/>
        </p:nvSpPr>
        <p:spPr>
          <a:xfrm>
            <a:off x="2076330" y="3777522"/>
            <a:ext cx="2428989" cy="667106"/>
          </a:xfrm>
          <a:prstGeom prst="rect">
            <a:avLst/>
          </a:prstGeom>
          <a:noFill/>
        </p:spPr>
        <p:txBody>
          <a:bodyPr wrap="square">
            <a:spAutoFit/>
          </a:bodyPr>
          <a:lstStyle/>
          <a:p>
            <a:pPr algn="ctr" defTabSz="1219749">
              <a:defRPr/>
            </a:pPr>
            <a:r>
              <a:rPr lang="pt-BR" sz="3735" b="1" kern="0">
                <a:solidFill>
                  <a:srgbClr val="FF0000"/>
                </a:solidFill>
                <a:latin typeface="Arial" panose="020B0604020202020204" pitchFamily="34" charset="0"/>
                <a:ea typeface="Calibri" panose="020F0502020204030204" pitchFamily="34" charset="0"/>
                <a:cs typeface="Arial" panose="020B0604020202020204" pitchFamily="34" charset="0"/>
              </a:rPr>
              <a:t>nitrogen</a:t>
            </a:r>
            <a:endParaRPr lang="en-US" sz="3735" b="1">
              <a:solidFill>
                <a:srgbClr val="00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E43CEB6-6DB2-5BAE-6361-7DF24ED8A39E}"/>
              </a:ext>
            </a:extLst>
          </p:cNvPr>
          <p:cNvSpPr txBox="1"/>
          <p:nvPr/>
        </p:nvSpPr>
        <p:spPr>
          <a:xfrm>
            <a:off x="5583537" y="5073598"/>
            <a:ext cx="1518478" cy="667106"/>
          </a:xfrm>
          <a:prstGeom prst="rect">
            <a:avLst/>
          </a:prstGeom>
          <a:noFill/>
        </p:spPr>
        <p:txBody>
          <a:bodyPr wrap="square">
            <a:spAutoFit/>
          </a:bodyPr>
          <a:lstStyle/>
          <a:p>
            <a:pPr algn="ctr" defTabSz="1219749">
              <a:defRPr/>
            </a:pPr>
            <a:r>
              <a:rPr lang="pt-BR" sz="3735" b="1" kern="0">
                <a:solidFill>
                  <a:srgbClr val="FF0000"/>
                </a:solidFill>
                <a:latin typeface="Arial" panose="020B0604020202020204" pitchFamily="34" charset="0"/>
                <a:ea typeface="Calibri" panose="020F0502020204030204" pitchFamily="34" charset="0"/>
                <a:cs typeface="Arial" panose="020B0604020202020204" pitchFamily="34" charset="0"/>
              </a:rPr>
              <a:t>58,5</a:t>
            </a:r>
            <a:endParaRPr lang="en-US" sz="3735" b="1">
              <a:solidFill>
                <a:srgbClr val="00000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B993687-29D6-36CC-5889-B8D48702CEE5}"/>
              </a:ext>
            </a:extLst>
          </p:cNvPr>
          <p:cNvSpPr txBox="1"/>
          <p:nvPr/>
        </p:nvSpPr>
        <p:spPr>
          <a:xfrm>
            <a:off x="5583536" y="6035169"/>
            <a:ext cx="1518478" cy="667106"/>
          </a:xfrm>
          <a:prstGeom prst="rect">
            <a:avLst/>
          </a:prstGeom>
          <a:noFill/>
        </p:spPr>
        <p:txBody>
          <a:bodyPr wrap="square">
            <a:spAutoFit/>
          </a:bodyPr>
          <a:lstStyle/>
          <a:p>
            <a:pPr algn="ctr" defTabSz="1219749">
              <a:defRPr/>
            </a:pPr>
            <a:r>
              <a:rPr lang="pt-BR" sz="3735" b="1" kern="0">
                <a:solidFill>
                  <a:srgbClr val="FF0000"/>
                </a:solidFill>
                <a:latin typeface="Arial" panose="020B0604020202020204" pitchFamily="34" charset="0"/>
                <a:ea typeface="Calibri" panose="020F0502020204030204" pitchFamily="34" charset="0"/>
                <a:cs typeface="Arial" panose="020B0604020202020204" pitchFamily="34" charset="0"/>
              </a:rPr>
              <a:t>44</a:t>
            </a:r>
            <a:endParaRPr lang="en-US" sz="3735" b="1">
              <a:solidFill>
                <a:srgbClr val="00000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3A82A8F-5028-4077-C7F4-41126F4D180F}"/>
              </a:ext>
            </a:extLst>
          </p:cNvPr>
          <p:cNvSpPr txBox="1"/>
          <p:nvPr/>
        </p:nvSpPr>
        <p:spPr>
          <a:xfrm>
            <a:off x="11387714" y="5975791"/>
            <a:ext cx="1518478" cy="667106"/>
          </a:xfrm>
          <a:prstGeom prst="rect">
            <a:avLst/>
          </a:prstGeom>
          <a:noFill/>
        </p:spPr>
        <p:txBody>
          <a:bodyPr wrap="square">
            <a:spAutoFit/>
          </a:bodyPr>
          <a:lstStyle/>
          <a:p>
            <a:pPr algn="ctr" defTabSz="1219749">
              <a:defRPr/>
            </a:pPr>
            <a:r>
              <a:rPr lang="pt-BR" sz="3735" b="1" kern="0">
                <a:solidFill>
                  <a:srgbClr val="FF0000"/>
                </a:solidFill>
                <a:latin typeface="Arial" panose="020B0604020202020204" pitchFamily="34" charset="0"/>
                <a:ea typeface="Calibri" panose="020F0502020204030204" pitchFamily="34" charset="0"/>
                <a:cs typeface="Arial" panose="020B0604020202020204" pitchFamily="34" charset="0"/>
              </a:rPr>
              <a:t>0,1</a:t>
            </a:r>
            <a:endParaRPr lang="en-US" sz="3735" b="1">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1434972"/>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2033235" y="-1145449"/>
            <a:ext cx="16356502" cy="9150485"/>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1771945" y="-953204"/>
            <a:ext cx="8746143" cy="954077"/>
            <a:chOff x="3251199" y="373355"/>
            <a:chExt cx="6556477"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1"/>
            </a:p>
          </p:txBody>
        </p:sp>
        <p:sp>
          <p:nvSpPr>
            <p:cNvPr id="10" name="TextBox 9">
              <a:extLst>
                <a:ext uri="{FF2B5EF4-FFF2-40B4-BE49-F238E27FC236}">
                  <a16:creationId xmlns:a16="http://schemas.microsoft.com/office/drawing/2014/main" id="{B7FFC0D4-56DC-6F5D-15C7-191F922B1A93}"/>
                </a:ext>
              </a:extLst>
            </p:cNvPr>
            <p:cNvSpPr txBox="1"/>
            <p:nvPr/>
          </p:nvSpPr>
          <p:spPr>
            <a:xfrm>
              <a:off x="3470788" y="373355"/>
              <a:ext cx="6130412" cy="684765"/>
            </a:xfrm>
            <a:prstGeom prst="rect">
              <a:avLst/>
            </a:prstGeom>
            <a:noFill/>
          </p:spPr>
          <p:txBody>
            <a:bodyPr wrap="square" rtlCol="0">
              <a:spAutoFit/>
            </a:bodyPr>
            <a:lstStyle/>
            <a:p>
              <a:r>
                <a:rPr lang="en-US" sz="5336" b="1">
                  <a:solidFill>
                    <a:schemeClr val="bg1"/>
                  </a:solidFill>
                </a:rPr>
                <a:t>3. Thể tích mol của chất khí</a:t>
              </a:r>
            </a:p>
          </p:txBody>
        </p:sp>
      </p:grpSp>
      <p:pic>
        <p:nvPicPr>
          <p:cNvPr id="6" name="Picture 5">
            <a:extLst>
              <a:ext uri="{FF2B5EF4-FFF2-40B4-BE49-F238E27FC236}">
                <a16:creationId xmlns:a16="http://schemas.microsoft.com/office/drawing/2014/main" id="{05F29764-F617-C1C7-04E0-B2E975B96F86}"/>
              </a:ext>
            </a:extLst>
          </p:cNvPr>
          <p:cNvPicPr>
            <a:picLocks noChangeAspect="1"/>
          </p:cNvPicPr>
          <p:nvPr/>
        </p:nvPicPr>
        <p:blipFill rotWithShape="1">
          <a:blip r:embed="rId3"/>
          <a:srcRect b="6729"/>
          <a:stretch/>
        </p:blipFill>
        <p:spPr>
          <a:xfrm>
            <a:off x="3973271" y="4416604"/>
            <a:ext cx="7854656" cy="3537904"/>
          </a:xfrm>
          <a:prstGeom prst="rect">
            <a:avLst/>
          </a:prstGeom>
        </p:spPr>
      </p:pic>
      <p:pic>
        <p:nvPicPr>
          <p:cNvPr id="7" name="Picture 2">
            <a:extLst>
              <a:ext uri="{FF2B5EF4-FFF2-40B4-BE49-F238E27FC236}">
                <a16:creationId xmlns:a16="http://schemas.microsoft.com/office/drawing/2014/main" id="{F4C1F163-4280-3072-60DE-EFA5E4F95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127" y="4871114"/>
            <a:ext cx="3177574" cy="3177574"/>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5EC19B2E-C2FD-76BC-30AD-B4476D7FA556}"/>
              </a:ext>
            </a:extLst>
          </p:cNvPr>
          <p:cNvSpPr/>
          <p:nvPr/>
        </p:nvSpPr>
        <p:spPr>
          <a:xfrm>
            <a:off x="-1724882" y="269900"/>
            <a:ext cx="15194685" cy="4034323"/>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sp>
        <p:nvSpPr>
          <p:cNvPr id="12" name="TextBox 11">
            <a:extLst>
              <a:ext uri="{FF2B5EF4-FFF2-40B4-BE49-F238E27FC236}">
                <a16:creationId xmlns:a16="http://schemas.microsoft.com/office/drawing/2014/main" id="{B3FB6CD7-1F48-E529-B223-8A0A4CEF722F}"/>
              </a:ext>
            </a:extLst>
          </p:cNvPr>
          <p:cNvSpPr txBox="1"/>
          <p:nvPr/>
        </p:nvSpPr>
        <p:spPr>
          <a:xfrm>
            <a:off x="-1531134" y="269903"/>
            <a:ext cx="15194684" cy="4115742"/>
          </a:xfrm>
          <a:prstGeom prst="rect">
            <a:avLst/>
          </a:prstGeom>
          <a:noFill/>
        </p:spPr>
        <p:txBody>
          <a:bodyPr wrap="square">
            <a:spAutoFit/>
          </a:bodyPr>
          <a:lstStyle/>
          <a:p>
            <a:r>
              <a:rPr lang="en-US" sz="3735" dirty="0"/>
              <a:t>HS nghiên cứu thông tin SGK kết hợp quan sát hình 3.2 trong SGK cho biết:</a:t>
            </a:r>
          </a:p>
          <a:p>
            <a:pPr fontAlgn="base"/>
            <a:r>
              <a:rPr lang="en-US" sz="3735" b="1" dirty="0"/>
              <a:t>?1. </a:t>
            </a:r>
            <a:r>
              <a:rPr lang="pt-BR" sz="3735" b="1" dirty="0"/>
              <a:t>Thể tích mol của một chất là gì ? Kí hiệu ?</a:t>
            </a:r>
            <a:endParaRPr lang="en-US" sz="3735" b="1" dirty="0"/>
          </a:p>
          <a:p>
            <a:pPr fontAlgn="base"/>
            <a:r>
              <a:rPr lang="en-US" sz="3735" b="1" dirty="0"/>
              <a:t>?2. Em có nhận xét gì về </a:t>
            </a:r>
            <a:r>
              <a:rPr lang="pt-BR" sz="3735" b="1" dirty="0"/>
              <a:t>thể tích mol của các chất khí bất kì ở cùng điều kiện (nhiệt độ, áp suất).</a:t>
            </a:r>
            <a:endParaRPr lang="en-US" sz="3735" b="1" dirty="0"/>
          </a:p>
          <a:p>
            <a:pPr fontAlgn="base"/>
            <a:r>
              <a:rPr lang="en-US" sz="3735" b="1" dirty="0"/>
              <a:t>?3. Thế nào là điều kiện chuẩn? Cho biết giá trị của 1 </a:t>
            </a:r>
            <a:r>
              <a:rPr lang="en-US" sz="3735" b="1" dirty="0" err="1"/>
              <a:t>mol</a:t>
            </a:r>
            <a:r>
              <a:rPr lang="en-US" sz="3735" b="1" dirty="0"/>
              <a:t> chất khí bất kì ở </a:t>
            </a:r>
            <a:r>
              <a:rPr lang="en-US" sz="3735" b="1" dirty="0" err="1"/>
              <a:t>đkc</a:t>
            </a:r>
            <a:r>
              <a:rPr lang="en-US" sz="3735" b="1" dirty="0"/>
              <a:t>.</a:t>
            </a:r>
          </a:p>
          <a:p>
            <a:pPr fontAlgn="base"/>
            <a:r>
              <a:rPr lang="en-US" sz="3735" b="1" dirty="0"/>
              <a:t>?4. Xây dựng và giải thích công thức tính V của n số </a:t>
            </a:r>
            <a:r>
              <a:rPr lang="en-US" sz="3735" b="1" dirty="0" err="1"/>
              <a:t>mol</a:t>
            </a:r>
            <a:r>
              <a:rPr lang="en-US" sz="3735" b="1" dirty="0"/>
              <a:t> khí c</a:t>
            </a:r>
            <a:r>
              <a:rPr lang="en-US" sz="3735" b="1" dirty="0"/>
              <a:t>hiếm </a:t>
            </a:r>
            <a:r>
              <a:rPr lang="en-US" sz="3735" b="1" dirty="0"/>
              <a:t>(ở </a:t>
            </a:r>
            <a:r>
              <a:rPr lang="en-US" sz="3735" b="1" dirty="0" err="1"/>
              <a:t>đkc</a:t>
            </a:r>
            <a:r>
              <a:rPr lang="en-US" sz="3735" b="1" dirty="0"/>
              <a:t>)</a:t>
            </a:r>
          </a:p>
        </p:txBody>
      </p:sp>
    </p:spTree>
    <p:extLst>
      <p:ext uri="{BB962C8B-B14F-4D97-AF65-F5344CB8AC3E}">
        <p14:creationId xmlns:p14="http://schemas.microsoft.com/office/powerpoint/2010/main" val="2164279634"/>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3"/>
          <a:srcRect r="878" b="1505"/>
          <a:stretch/>
        </p:blipFill>
        <p:spPr>
          <a:xfrm>
            <a:off x="-2210227" y="-1337691"/>
            <a:ext cx="16356502" cy="9150485"/>
          </a:xfrm>
          <a:prstGeom prst="rect">
            <a:avLst/>
          </a:prstGeom>
        </p:spPr>
      </p:pic>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804905" y="110625"/>
            <a:ext cx="813376" cy="56978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40369B5-67A2-3BB1-A9BE-414308B0B646}"/>
              </a:ext>
            </a:extLst>
          </p:cNvPr>
          <p:cNvGrpSpPr/>
          <p:nvPr/>
        </p:nvGrpSpPr>
        <p:grpSpPr>
          <a:xfrm>
            <a:off x="1771945" y="-953204"/>
            <a:ext cx="8746143" cy="954077"/>
            <a:chOff x="3251199" y="373355"/>
            <a:chExt cx="6556477" cy="715217"/>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749">
                <a:defRPr/>
              </a:pPr>
              <a:endParaRPr lang="zh-CN" altLang="en-US" sz="2401">
                <a:solidFill>
                  <a:srgbClr val="FFFFFF"/>
                </a:solidFill>
                <a:latin typeface="Calibri"/>
                <a:ea typeface="宋体" panose="02010600030101010101" pitchFamily="2" charset="-122"/>
              </a:endParaRPr>
            </a:p>
          </p:txBody>
        </p:sp>
        <p:sp>
          <p:nvSpPr>
            <p:cNvPr id="10" name="TextBox 9">
              <a:extLst>
                <a:ext uri="{FF2B5EF4-FFF2-40B4-BE49-F238E27FC236}">
                  <a16:creationId xmlns:a16="http://schemas.microsoft.com/office/drawing/2014/main" id="{1DD6716A-00B0-D592-68B7-93B3D6B4991E}"/>
                </a:ext>
              </a:extLst>
            </p:cNvPr>
            <p:cNvSpPr txBox="1"/>
            <p:nvPr/>
          </p:nvSpPr>
          <p:spPr>
            <a:xfrm>
              <a:off x="3470788" y="373355"/>
              <a:ext cx="6130412" cy="684765"/>
            </a:xfrm>
            <a:prstGeom prst="rect">
              <a:avLst/>
            </a:prstGeom>
            <a:noFill/>
          </p:spPr>
          <p:txBody>
            <a:bodyPr wrap="square" rtlCol="0">
              <a:spAutoFit/>
            </a:bodyPr>
            <a:lstStyle/>
            <a:p>
              <a:pPr defTabSz="1219749">
                <a:defRPr/>
              </a:pPr>
              <a:r>
                <a:rPr lang="en-US" sz="5336" b="1">
                  <a:solidFill>
                    <a:srgbClr val="FFFFFF"/>
                  </a:solidFill>
                  <a:latin typeface="Calibri"/>
                </a:rPr>
                <a:t>3. Thể tích mol của chất khí</a:t>
              </a:r>
            </a:p>
          </p:txBody>
        </p:sp>
      </p:grpSp>
      <mc:AlternateContent xmlns:mc="http://schemas.openxmlformats.org/markup-compatibility/2006">
        <mc:Choice xmlns:a14="http://schemas.microsoft.com/office/drawing/2010/main"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1047702" y="542775"/>
                <a:ext cx="14031452" cy="615635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121979" tIns="60989" rIns="121979" bIns="60989"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defTabSz="1219749">
                  <a:tabLst>
                    <a:tab pos="609874" algn="r"/>
                    <a:tab pos="3659246" algn="ctr"/>
                    <a:tab pos="7318493" algn="r"/>
                  </a:tabLst>
                  <a:defRPr/>
                </a:pPr>
                <a:r>
                  <a:rPr lang="en-US" altLang="en-US" sz="3735">
                    <a:solidFill>
                      <a:srgbClr val="202124"/>
                    </a:solidFill>
                    <a:ea typeface="Times New Roman" panose="02020603050405020304" pitchFamily="18" charset="0"/>
                    <a:cs typeface="Arial" panose="020B0604020202020204" pitchFamily="34" charset="0"/>
                  </a:rPr>
                  <a:t>- Thể tích mol của chất khí (V) là thể tích chiếm bởi N</a:t>
                </a:r>
                <a:r>
                  <a:rPr lang="en-US" altLang="en-US" sz="3735" baseline="-30000">
                    <a:solidFill>
                      <a:srgbClr val="202124"/>
                    </a:solidFill>
                    <a:ea typeface="Times New Roman" panose="02020603050405020304" pitchFamily="18" charset="0"/>
                    <a:cs typeface="Arial" panose="020B0604020202020204" pitchFamily="34" charset="0"/>
                  </a:rPr>
                  <a:t>A</a:t>
                </a:r>
                <a:r>
                  <a:rPr lang="en-US" altLang="en-US" sz="3735">
                    <a:solidFill>
                      <a:srgbClr val="202124"/>
                    </a:solidFill>
                    <a:ea typeface="Times New Roman" panose="02020603050405020304" pitchFamily="18" charset="0"/>
                    <a:cs typeface="Arial" panose="020B0604020202020204" pitchFamily="34" charset="0"/>
                  </a:rPr>
                  <a:t> phân tử của chất khí đó. </a:t>
                </a:r>
                <a:endParaRPr lang="en-US" altLang="en-US" sz="3735">
                  <a:solidFill>
                    <a:srgbClr val="000000"/>
                  </a:solidFill>
                  <a:cs typeface="Arial" panose="020B0604020202020204" pitchFamily="34" charset="0"/>
                </a:endParaRPr>
              </a:p>
              <a:p>
                <a:pPr defTabSz="1219749">
                  <a:tabLst>
                    <a:tab pos="609874" algn="r"/>
                    <a:tab pos="3659246" algn="ctr"/>
                    <a:tab pos="7318493" algn="r"/>
                  </a:tabLst>
                  <a:defRPr/>
                </a:pPr>
                <a:r>
                  <a:rPr lang="en-US" altLang="en-US" sz="3735">
                    <a:solidFill>
                      <a:srgbClr val="202124"/>
                    </a:solidFill>
                    <a:ea typeface="Calibri" panose="020F0502020204030204" pitchFamily="34" charset="0"/>
                    <a:cs typeface="Arial" panose="020B0604020202020204" pitchFamily="34" charset="0"/>
                  </a:rPr>
                  <a:t>- Thể tích mol của các chất khí bất kì ở cùng điều kiện nhiệt độ và áp suất đều bằng nhau.</a:t>
                </a:r>
                <a:br>
                  <a:rPr lang="en-US" altLang="en-US" sz="3735">
                    <a:solidFill>
                      <a:srgbClr val="202124"/>
                    </a:solidFill>
                    <a:ea typeface="Calibri" panose="020F0502020204030204" pitchFamily="34" charset="0"/>
                    <a:cs typeface="Arial" panose="020B0604020202020204" pitchFamily="34" charset="0"/>
                  </a:rPr>
                </a:br>
                <a:r>
                  <a:rPr lang="en-US" altLang="en-US" sz="3735">
                    <a:solidFill>
                      <a:srgbClr val="202124"/>
                    </a:solidFill>
                    <a:ea typeface="Calibri" panose="020F0502020204030204" pitchFamily="34" charset="0"/>
                    <a:cs typeface="Arial" panose="020B0604020202020204" pitchFamily="34" charset="0"/>
                  </a:rPr>
                  <a:t>- Ở điều kiện chuẩn (25 °C và 1 bar), 1 mol khí bất kì đều chiếm thể tích là 24,79 lít.</a:t>
                </a:r>
                <a:br>
                  <a:rPr lang="en-US" altLang="en-US" sz="3735">
                    <a:solidFill>
                      <a:srgbClr val="202124"/>
                    </a:solidFill>
                    <a:ea typeface="Calibri" panose="020F0502020204030204" pitchFamily="34" charset="0"/>
                    <a:cs typeface="Arial" panose="020B0604020202020204" pitchFamily="34" charset="0"/>
                  </a:rPr>
                </a:br>
                <a:r>
                  <a:rPr lang="en-US" altLang="en-US" sz="3735">
                    <a:solidFill>
                      <a:srgbClr val="202124"/>
                    </a:solidFill>
                    <a:ea typeface="Calibri" panose="020F0502020204030204" pitchFamily="34" charset="0"/>
                    <a:cs typeface="Arial" panose="020B0604020202020204" pitchFamily="34" charset="0"/>
                  </a:rPr>
                  <a:t>     CT:</a:t>
                </a:r>
                <a:r>
                  <a:rPr lang="en-US" altLang="en-US" sz="3735" b="1">
                    <a:solidFill>
                      <a:srgbClr val="202124"/>
                    </a:solidFill>
                    <a:ea typeface="Calibri" panose="020F0502020204030204" pitchFamily="34" charset="0"/>
                    <a:cs typeface="Arial" panose="020B0604020202020204" pitchFamily="34" charset="0"/>
                  </a:rPr>
                  <a:t> V = 24,79. n </a:t>
                </a:r>
                <a:endParaRPr lang="en-US" altLang="en-US" sz="3735">
                  <a:solidFill>
                    <a:srgbClr val="000000"/>
                  </a:solidFill>
                  <a:cs typeface="Arial" panose="020B0604020202020204" pitchFamily="34" charset="0"/>
                </a:endParaRPr>
              </a:p>
              <a:p>
                <a:pPr defTabSz="1219749">
                  <a:tabLst>
                    <a:tab pos="609874" algn="r"/>
                    <a:tab pos="3659246" algn="ctr"/>
                    <a:tab pos="7318493" algn="r"/>
                  </a:tabLst>
                  <a:defRPr/>
                </a:pPr>
                <a:r>
                  <a:rPr lang="en-US" altLang="en-US" sz="3735">
                    <a:solidFill>
                      <a:srgbClr val="000000"/>
                    </a:solidFill>
                    <a:ea typeface="Times New Roman" panose="02020603050405020304" pitchFamily="18" charset="0"/>
                    <a:cs typeface="Arial" panose="020B0604020202020204" pitchFamily="34" charset="0"/>
                  </a:rPr>
                  <a:t>		Trong đó : 	</a:t>
                </a:r>
                <a:r>
                  <a:rPr lang="en-US" altLang="en-US" sz="3735">
                    <a:solidFill>
                      <a:srgbClr val="000000"/>
                    </a:solidFill>
                    <a:ea typeface="Calibri" panose="020F0502020204030204" pitchFamily="34" charset="0"/>
                    <a:cs typeface="Arial" panose="020B0604020202020204" pitchFamily="34" charset="0"/>
                  </a:rPr>
                  <a:t>V là thể tích mol của chất khí ở đkc (L)</a:t>
                </a:r>
                <a:endParaRPr lang="en-US" altLang="en-US" sz="3735">
                  <a:solidFill>
                    <a:srgbClr val="000000"/>
                  </a:solidFill>
                  <a:cs typeface="Arial" panose="020B0604020202020204" pitchFamily="34" charset="0"/>
                </a:endParaRPr>
              </a:p>
              <a:p>
                <a:pPr defTabSz="1219749">
                  <a:tabLst>
                    <a:tab pos="609874" algn="r"/>
                    <a:tab pos="3659246" algn="ctr"/>
                    <a:tab pos="7318493" algn="r"/>
                  </a:tabLst>
                  <a:defRPr/>
                </a:pPr>
                <a:r>
                  <a:rPr lang="en-US" altLang="en-US" sz="3735">
                    <a:solidFill>
                      <a:srgbClr val="000000"/>
                    </a:solidFill>
                    <a:ea typeface="Calibri" panose="020F0502020204030204" pitchFamily="34" charset="0"/>
                    <a:cs typeface="Arial" panose="020B0604020202020204" pitchFamily="34" charset="0"/>
                  </a:rPr>
                  <a:t>			      n là số mol hat lượng chất (mol)</a:t>
                </a:r>
                <a:endParaRPr lang="en-US" altLang="en-US" sz="3735">
                  <a:solidFill>
                    <a:srgbClr val="000000"/>
                  </a:solidFill>
                  <a:cs typeface="Arial" panose="020B0604020202020204" pitchFamily="34" charset="0"/>
                </a:endParaRPr>
              </a:p>
              <a:p>
                <a:pPr defTabSz="1219749">
                  <a:tabLst>
                    <a:tab pos="609874" algn="r"/>
                    <a:tab pos="3659246" algn="ctr"/>
                    <a:tab pos="7318493" algn="r"/>
                  </a:tabLst>
                  <a:defRPr/>
                </a:pPr>
                <a:r>
                  <a:rPr lang="en-US" altLang="en-US" sz="3735">
                    <a:solidFill>
                      <a:srgbClr val="000000"/>
                    </a:solidFill>
                    <a:ea typeface="Times New Roman" panose="02020603050405020304" pitchFamily="18" charset="0"/>
                    <a:cs typeface="Arial" panose="020B0604020202020204" pitchFamily="34" charset="0"/>
                  </a:rPr>
                  <a:t>      </a:t>
                </a:r>
                <a:r>
                  <a:rPr lang="en-US" altLang="en-US" sz="3735">
                    <a:solidFill>
                      <a:srgbClr val="000000"/>
                    </a:solidFill>
                    <a:ea typeface="Times New Roman" panose="02020603050405020304" pitchFamily="18" charset="0"/>
                    <a:cs typeface="Arial" panose="020B0604020202020204" pitchFamily="34" charset="0"/>
                    <a:sym typeface="Wingdings" panose="05000000000000000000" pitchFamily="2" charset="2"/>
                  </a:rPr>
                  <a:t> </a:t>
                </a:r>
                <a14:m>
                  <m:oMath xmlns:m="http://schemas.openxmlformats.org/officeDocument/2006/math">
                    <m:r>
                      <m:rPr>
                        <m:sty m:val="p"/>
                      </m:rPr>
                      <a:rPr lang="en-US" sz="3735">
                        <a:solidFill>
                          <a:srgbClr val="FF0000"/>
                        </a:solidFill>
                        <a:latin typeface="Cambria Math" panose="02040503050406030204" pitchFamily="18" charset="0"/>
                      </a:rPr>
                      <m:t>n</m:t>
                    </m:r>
                    <m:r>
                      <a:rPr lang="en-US" sz="3735" i="1">
                        <a:solidFill>
                          <a:srgbClr val="FF0000"/>
                        </a:solidFill>
                        <a:latin typeface="Cambria Math" panose="02040503050406030204" pitchFamily="18" charset="0"/>
                      </a:rPr>
                      <m:t>= </m:t>
                    </m:r>
                    <m:f>
                      <m:fPr>
                        <m:ctrlPr>
                          <a:rPr lang="en-US" sz="3735" i="1">
                            <a:solidFill>
                              <a:srgbClr val="FF0000"/>
                            </a:solidFill>
                            <a:latin typeface="Cambria Math" panose="02040503050406030204" pitchFamily="18" charset="0"/>
                          </a:rPr>
                        </m:ctrlPr>
                      </m:fPr>
                      <m:num>
                        <m:r>
                          <a:rPr lang="en-US" sz="3735" i="1">
                            <a:solidFill>
                              <a:srgbClr val="FF0000"/>
                            </a:solidFill>
                            <a:latin typeface="Cambria Math" panose="02040503050406030204" pitchFamily="18" charset="0"/>
                          </a:rPr>
                          <m:t>𝑉</m:t>
                        </m:r>
                      </m:num>
                      <m:den>
                        <m:r>
                          <a:rPr lang="en-US" sz="3735" i="1">
                            <a:solidFill>
                              <a:srgbClr val="FF0000"/>
                            </a:solidFill>
                            <a:latin typeface="Cambria Math" panose="02040503050406030204" pitchFamily="18" charset="0"/>
                          </a:rPr>
                          <m:t>24,79</m:t>
                        </m:r>
                      </m:den>
                    </m:f>
                    <m:r>
                      <a:rPr lang="en-US" sz="3735" i="1">
                        <a:solidFill>
                          <a:srgbClr val="FF0000"/>
                        </a:solidFill>
                        <a:latin typeface="Cambria Math" panose="02040503050406030204" pitchFamily="18" charset="0"/>
                      </a:rPr>
                      <m:t> </m:t>
                    </m:r>
                  </m:oMath>
                </a14:m>
                <a:endParaRPr lang="en-US" altLang="en-US" sz="5336">
                  <a:solidFill>
                    <a:srgbClr val="FF0000"/>
                  </a:solidFill>
                  <a:cs typeface="Arial" panose="020B0604020202020204" pitchFamily="34" charset="0"/>
                </a:endParaRPr>
              </a:p>
            </p:txBody>
          </p:sp>
        </mc:Choice>
        <mc:Fallback>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1047702" y="542775"/>
                <a:ext cx="14031452" cy="6156359"/>
              </a:xfrm>
              <a:prstGeom prst="rect">
                <a:avLst/>
              </a:prstGeom>
              <a:blipFill>
                <a:blip r:embed="rId5"/>
                <a:stretch>
                  <a:fillRect l="-1173" t="-891" b="-19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graphicFrame>
        <p:nvGraphicFramePr>
          <p:cNvPr id="15" name="Object 14">
            <a:extLst>
              <a:ext uri="{FF2B5EF4-FFF2-40B4-BE49-F238E27FC236}">
                <a16:creationId xmlns:a16="http://schemas.microsoft.com/office/drawing/2014/main" id="{F5781AD9-43C1-58D2-8641-23F9EE651545}"/>
              </a:ext>
            </a:extLst>
          </p:cNvPr>
          <p:cNvGraphicFramePr>
            <a:graphicFrameLocks noChangeAspect="1"/>
          </p:cNvGraphicFramePr>
          <p:nvPr>
            <p:extLst/>
          </p:nvPr>
        </p:nvGraphicFramePr>
        <p:xfrm>
          <a:off x="-4098338" y="1191285"/>
          <a:ext cx="2151769" cy="1935045"/>
        </p:xfrm>
        <a:graphic>
          <a:graphicData uri="http://schemas.openxmlformats.org/presentationml/2006/ole">
            <mc:AlternateContent xmlns:mc="http://schemas.openxmlformats.org/markup-compatibility/2006">
              <mc:Choice xmlns:v="urn:schemas-microsoft-com:vml" Requires="v">
                <p:oleObj spid="_x0000_s4103" r:id="rId6" imgW="444307" imgH="393529" progId="Equation.DSMT4">
                  <p:embed/>
                </p:oleObj>
              </mc:Choice>
              <mc:Fallback>
                <p:oleObj r:id="rId6" imgW="444307" imgH="393529" progId="Equation.DSMT4">
                  <p:embed/>
                  <p:pic>
                    <p:nvPicPr>
                      <p:cNvPr id="15" name="Object 14">
                        <a:extLst>
                          <a:ext uri="{FF2B5EF4-FFF2-40B4-BE49-F238E27FC236}">
                            <a16:creationId xmlns:a16="http://schemas.microsoft.com/office/drawing/2014/main" id="{F5781AD9-43C1-58D2-8641-23F9EE6515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98338" y="1191285"/>
                        <a:ext cx="2151769" cy="1935045"/>
                      </a:xfrm>
                      <a:prstGeom prst="rect">
                        <a:avLst/>
                      </a:prstGeom>
                      <a:noFill/>
                    </p:spPr>
                  </p:pic>
                </p:oleObj>
              </mc:Fallback>
            </mc:AlternateContent>
          </a:graphicData>
        </a:graphic>
      </p:graphicFrame>
      <p:sp>
        <p:nvSpPr>
          <p:cNvPr id="16" name="Rectangle 3">
            <a:extLst>
              <a:ext uri="{FF2B5EF4-FFF2-40B4-BE49-F238E27FC236}">
                <a16:creationId xmlns:a16="http://schemas.microsoft.com/office/drawing/2014/main" id="{D504329A-A23A-F53E-AC89-6E88E128AA53}"/>
              </a:ext>
            </a:extLst>
          </p:cNvPr>
          <p:cNvSpPr>
            <a:spLocks noChangeArrowheads="1"/>
          </p:cNvSpPr>
          <p:nvPr/>
        </p:nvSpPr>
        <p:spPr bwMode="auto">
          <a:xfrm>
            <a:off x="-352317" y="7007741"/>
            <a:ext cx="12773809" cy="698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79" tIns="60989" rIns="121979" bIns="60989"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defTabSz="1219749">
              <a:tabLst>
                <a:tab pos="609874" algn="r"/>
                <a:tab pos="3659246" algn="ctr"/>
                <a:tab pos="7318493" algn="r"/>
              </a:tabLst>
              <a:defRPr/>
            </a:pPr>
            <a:r>
              <a:rPr lang="pt-BR" altLang="en-US" sz="1868" i="1">
                <a:solidFill>
                  <a:srgbClr val="000000"/>
                </a:solidFill>
                <a:ea typeface="Times New Roman" panose="02020603050405020304" pitchFamily="18" charset="0"/>
              </a:rPr>
              <a:t>)</a:t>
            </a:r>
            <a:endParaRPr lang="en-US" altLang="en-US" sz="933">
              <a:solidFill>
                <a:srgbClr val="000000"/>
              </a:solidFill>
            </a:endParaRPr>
          </a:p>
          <a:p>
            <a:pPr defTabSz="1219749">
              <a:tabLst>
                <a:tab pos="609874" algn="r"/>
                <a:tab pos="3659246" algn="ctr"/>
                <a:tab pos="7318493" algn="r"/>
              </a:tabLst>
              <a:defRPr/>
            </a:pPr>
            <a:r>
              <a:rPr lang="pt-BR" altLang="en-US" sz="1868" i="1">
                <a:solidFill>
                  <a:srgbClr val="000000"/>
                </a:solidFill>
                <a:ea typeface="Times New Roman" panose="02020603050405020304" pitchFamily="18" charset="0"/>
              </a:rPr>
              <a:t>Nếu ở nhiệt độ 0</a:t>
            </a:r>
            <a:r>
              <a:rPr lang="pt-BR" altLang="en-US" sz="1868" i="1" baseline="30000">
                <a:solidFill>
                  <a:srgbClr val="000000"/>
                </a:solidFill>
                <a:ea typeface="Times New Roman" panose="02020603050405020304" pitchFamily="18" charset="0"/>
              </a:rPr>
              <a:t>o</a:t>
            </a:r>
            <a:r>
              <a:rPr lang="pt-BR" altLang="en-US" sz="1868" i="1">
                <a:solidFill>
                  <a:srgbClr val="000000"/>
                </a:solidFill>
                <a:ea typeface="Times New Roman" panose="02020603050405020304" pitchFamily="18" charset="0"/>
              </a:rPr>
              <a:t>C, 1 atm (được gọi là điều kiện tiêu chuẩn, viết tắt đktc ) Thể tích mol các chất khí  đều bằng 22,4 lít.</a:t>
            </a:r>
            <a:endParaRPr lang="pt-BR" altLang="en-US" sz="2401">
              <a:solidFill>
                <a:srgbClr val="000000"/>
              </a:solidFill>
            </a:endParaRPr>
          </a:p>
        </p:txBody>
      </p:sp>
    </p:spTree>
    <p:extLst>
      <p:ext uri="{BB962C8B-B14F-4D97-AF65-F5344CB8AC3E}">
        <p14:creationId xmlns:p14="http://schemas.microsoft.com/office/powerpoint/2010/main" val="3925666857"/>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3"/>
          <a:srcRect r="878" b="1505"/>
          <a:stretch/>
        </p:blipFill>
        <p:spPr>
          <a:xfrm>
            <a:off x="-2117817" y="-1171352"/>
            <a:ext cx="16356502" cy="9150485"/>
          </a:xfrm>
          <a:prstGeom prst="rect">
            <a:avLst/>
          </a:prstGeom>
        </p:spPr>
      </p:pic>
      <p:grpSp>
        <p:nvGrpSpPr>
          <p:cNvPr id="8" name="Group 7">
            <a:extLst>
              <a:ext uri="{FF2B5EF4-FFF2-40B4-BE49-F238E27FC236}">
                <a16:creationId xmlns:a16="http://schemas.microsoft.com/office/drawing/2014/main" id="{640369B5-67A2-3BB1-A9BE-414308B0B646}"/>
              </a:ext>
            </a:extLst>
          </p:cNvPr>
          <p:cNvGrpSpPr/>
          <p:nvPr/>
        </p:nvGrpSpPr>
        <p:grpSpPr>
          <a:xfrm>
            <a:off x="3499752" y="-1072788"/>
            <a:ext cx="5195667" cy="954077"/>
            <a:chOff x="3251199" y="373355"/>
            <a:chExt cx="6556477" cy="715217"/>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749">
                <a:defRPr/>
              </a:pPr>
              <a:endParaRPr lang="zh-CN" altLang="en-US" sz="2401">
                <a:solidFill>
                  <a:srgbClr val="FFFFFF"/>
                </a:solidFill>
                <a:latin typeface="Calibri"/>
                <a:ea typeface="宋体" panose="02010600030101010101" pitchFamily="2" charset="-122"/>
              </a:endParaRPr>
            </a:p>
          </p:txBody>
        </p:sp>
        <p:sp>
          <p:nvSpPr>
            <p:cNvPr id="10" name="TextBox 9">
              <a:extLst>
                <a:ext uri="{FF2B5EF4-FFF2-40B4-BE49-F238E27FC236}">
                  <a16:creationId xmlns:a16="http://schemas.microsoft.com/office/drawing/2014/main" id="{1DD6716A-00B0-D592-68B7-93B3D6B4991E}"/>
                </a:ext>
              </a:extLst>
            </p:cNvPr>
            <p:cNvSpPr txBox="1"/>
            <p:nvPr/>
          </p:nvSpPr>
          <p:spPr>
            <a:xfrm>
              <a:off x="3470787" y="373355"/>
              <a:ext cx="6130412" cy="684765"/>
            </a:xfrm>
            <a:prstGeom prst="rect">
              <a:avLst/>
            </a:prstGeom>
            <a:noFill/>
          </p:spPr>
          <p:txBody>
            <a:bodyPr wrap="square" rtlCol="0">
              <a:spAutoFit/>
            </a:bodyPr>
            <a:lstStyle/>
            <a:p>
              <a:pPr algn="ctr" defTabSz="1219749">
                <a:defRPr/>
              </a:pPr>
              <a:r>
                <a:rPr lang="en-US" sz="5336" b="1">
                  <a:solidFill>
                    <a:srgbClr val="FFFFFF"/>
                  </a:solidFill>
                  <a:latin typeface="Calibri"/>
                </a:rPr>
                <a:t>LƯU Ý</a:t>
              </a:r>
            </a:p>
          </p:txBody>
        </p:sp>
      </p:grpSp>
      <mc:AlternateContent xmlns:mc="http://schemas.openxmlformats.org/markup-compatibility/2006">
        <mc:Choice xmlns:a14="http://schemas.microsoft.com/office/drawing/2010/main"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918140" y="517548"/>
                <a:ext cx="14594223" cy="475533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121979" tIns="60989" rIns="121979" bIns="60989"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defTabSz="1219749">
                  <a:tabLst>
                    <a:tab pos="609874" algn="r"/>
                    <a:tab pos="3659246" algn="ctr"/>
                    <a:tab pos="7318493" algn="r"/>
                  </a:tabLst>
                  <a:defRPr/>
                </a:pPr>
                <a14:m>
                  <m:oMathPara xmlns:m="http://schemas.openxmlformats.org/officeDocument/2006/math">
                    <m:oMathParaPr>
                      <m:jc m:val="centerGroup"/>
                    </m:oMathParaPr>
                    <m:oMath xmlns:m="http://schemas.openxmlformats.org/officeDocument/2006/math">
                      <m:r>
                        <m:rPr>
                          <m:nor/>
                        </m:rPr>
                        <a:rPr lang="pt-BR" sz="4268" i="1">
                          <a:solidFill>
                            <a:srgbClr val="000000"/>
                          </a:solidFill>
                          <a:cs typeface="Arial" panose="020B0604020202020204" pitchFamily="34" charset="0"/>
                        </a:rPr>
                        <m:t>Nh</m:t>
                      </m:r>
                      <m:r>
                        <m:rPr>
                          <m:nor/>
                        </m:rPr>
                        <a:rPr lang="pt-BR" sz="4268" i="1">
                          <a:solidFill>
                            <a:srgbClr val="000000"/>
                          </a:solidFill>
                          <a:cs typeface="Arial" panose="020B0604020202020204" pitchFamily="34" charset="0"/>
                        </a:rPr>
                        <m:t>ữ</m:t>
                      </m:r>
                      <m:r>
                        <m:rPr>
                          <m:nor/>
                        </m:rPr>
                        <a:rPr lang="pt-BR" sz="4268" i="1">
                          <a:solidFill>
                            <a:srgbClr val="000000"/>
                          </a:solidFill>
                          <a:cs typeface="Arial" panose="020B0604020202020204" pitchFamily="34" charset="0"/>
                        </a:rPr>
                        <m:t>ng</m:t>
                      </m:r>
                      <m:r>
                        <m:rPr>
                          <m:nor/>
                        </m:rPr>
                        <a:rPr lang="pt-BR" sz="4268" i="1">
                          <a:solidFill>
                            <a:srgbClr val="000000"/>
                          </a:solidFill>
                          <a:cs typeface="Arial" panose="020B0604020202020204" pitchFamily="34" charset="0"/>
                        </a:rPr>
                        <m:t> </m:t>
                      </m:r>
                      <m:r>
                        <m:rPr>
                          <m:nor/>
                        </m:rPr>
                        <a:rPr lang="pt-BR" sz="4268" i="1">
                          <a:solidFill>
                            <a:srgbClr val="000000"/>
                          </a:solidFill>
                          <a:cs typeface="Arial" panose="020B0604020202020204" pitchFamily="34" charset="0"/>
                        </a:rPr>
                        <m:t>ch</m:t>
                      </m:r>
                      <m:r>
                        <m:rPr>
                          <m:nor/>
                        </m:rPr>
                        <a:rPr lang="pt-BR" sz="4268" i="1">
                          <a:solidFill>
                            <a:srgbClr val="000000"/>
                          </a:solidFill>
                          <a:cs typeface="Arial" panose="020B0604020202020204" pitchFamily="34" charset="0"/>
                        </a:rPr>
                        <m:t>ấ</m:t>
                      </m:r>
                      <m:r>
                        <m:rPr>
                          <m:nor/>
                        </m:rPr>
                        <a:rPr lang="pt-BR" sz="4268" i="1">
                          <a:solidFill>
                            <a:srgbClr val="000000"/>
                          </a:solidFill>
                          <a:cs typeface="Arial" panose="020B0604020202020204" pitchFamily="34" charset="0"/>
                        </a:rPr>
                        <m:t>t</m:t>
                      </m:r>
                      <m:r>
                        <m:rPr>
                          <m:nor/>
                        </m:rPr>
                        <a:rPr lang="pt-BR" sz="4268" i="1">
                          <a:solidFill>
                            <a:srgbClr val="000000"/>
                          </a:solidFill>
                          <a:cs typeface="Arial" panose="020B0604020202020204" pitchFamily="34" charset="0"/>
                        </a:rPr>
                        <m:t> </m:t>
                      </m:r>
                      <m:r>
                        <m:rPr>
                          <m:nor/>
                        </m:rPr>
                        <a:rPr lang="pt-BR" sz="4268" i="1">
                          <a:solidFill>
                            <a:srgbClr val="000000"/>
                          </a:solidFill>
                          <a:cs typeface="Arial" panose="020B0604020202020204" pitchFamily="34" charset="0"/>
                        </a:rPr>
                        <m:t>r</m:t>
                      </m:r>
                      <m:r>
                        <m:rPr>
                          <m:nor/>
                        </m:rPr>
                        <a:rPr lang="pt-BR" sz="4268" i="1">
                          <a:solidFill>
                            <a:srgbClr val="000000"/>
                          </a:solidFill>
                          <a:cs typeface="Arial" panose="020B0604020202020204" pitchFamily="34" charset="0"/>
                        </a:rPr>
                        <m:t>ắ</m:t>
                      </m:r>
                      <m:r>
                        <m:rPr>
                          <m:nor/>
                        </m:rPr>
                        <a:rPr lang="pt-BR" sz="4268" i="1">
                          <a:solidFill>
                            <a:srgbClr val="000000"/>
                          </a:solidFill>
                          <a:cs typeface="Arial" panose="020B0604020202020204" pitchFamily="34" charset="0"/>
                        </a:rPr>
                        <m:t>n</m:t>
                      </m:r>
                      <m:r>
                        <m:rPr>
                          <m:nor/>
                        </m:rPr>
                        <a:rPr lang="en-US" sz="4268" i="1">
                          <a:solidFill>
                            <a:srgbClr val="000000"/>
                          </a:solidFill>
                          <a:cs typeface="Arial" panose="020B0604020202020204" pitchFamily="34" charset="0"/>
                        </a:rPr>
                        <m:t>, </m:t>
                      </m:r>
                      <m:r>
                        <m:rPr>
                          <m:nor/>
                        </m:rPr>
                        <a:rPr lang="en-US" sz="4268" i="1">
                          <a:solidFill>
                            <a:srgbClr val="000000"/>
                          </a:solidFill>
                          <a:cs typeface="Arial" panose="020B0604020202020204" pitchFamily="34" charset="0"/>
                        </a:rPr>
                        <m:t>l</m:t>
                      </m:r>
                      <m:r>
                        <m:rPr>
                          <m:nor/>
                        </m:rPr>
                        <a:rPr lang="en-US" sz="4268" i="1">
                          <a:solidFill>
                            <a:srgbClr val="000000"/>
                          </a:solidFill>
                          <a:cs typeface="Arial" panose="020B0604020202020204" pitchFamily="34" charset="0"/>
                        </a:rPr>
                        <m:t>ỏ</m:t>
                      </m:r>
                      <m:r>
                        <m:rPr>
                          <m:nor/>
                        </m:rPr>
                        <a:rPr lang="en-US" sz="4268" i="1">
                          <a:solidFill>
                            <a:srgbClr val="000000"/>
                          </a:solidFill>
                          <a:cs typeface="Arial" panose="020B0604020202020204" pitchFamily="34" charset="0"/>
                        </a:rPr>
                        <m:t>ng</m:t>
                      </m:r>
                      <m:r>
                        <m:rPr>
                          <m:nor/>
                        </m:rPr>
                        <a:rPr lang="en-US" sz="4268" i="1">
                          <a:solidFill>
                            <a:srgbClr val="000000"/>
                          </a:solidFill>
                          <a:cs typeface="Arial" panose="020B0604020202020204" pitchFamily="34" charset="0"/>
                        </a:rPr>
                        <m:t> </m:t>
                      </m:r>
                      <m:r>
                        <m:rPr>
                          <m:nor/>
                        </m:rPr>
                        <a:rPr lang="en-US" sz="4268" i="1">
                          <a:solidFill>
                            <a:srgbClr val="000000"/>
                          </a:solidFill>
                          <a:cs typeface="Arial" panose="020B0604020202020204" pitchFamily="34" charset="0"/>
                        </a:rPr>
                        <m:t>th</m:t>
                      </m:r>
                      <m:r>
                        <m:rPr>
                          <m:nor/>
                        </m:rPr>
                        <a:rPr lang="en-US" sz="4268" i="1">
                          <a:solidFill>
                            <a:srgbClr val="000000"/>
                          </a:solidFill>
                          <a:cs typeface="Arial" panose="020B0604020202020204" pitchFamily="34" charset="0"/>
                        </a:rPr>
                        <m:t>ì </m:t>
                      </m:r>
                      <m:r>
                        <m:rPr>
                          <m:nor/>
                        </m:rPr>
                        <a:rPr lang="pt-BR" sz="4268" i="1">
                          <a:solidFill>
                            <a:srgbClr val="000000"/>
                          </a:solidFill>
                          <a:cs typeface="Arial" panose="020B0604020202020204" pitchFamily="34" charset="0"/>
                        </a:rPr>
                        <m:t>th</m:t>
                      </m:r>
                      <m:r>
                        <m:rPr>
                          <m:nor/>
                        </m:rPr>
                        <a:rPr lang="pt-BR" sz="4268" i="1">
                          <a:solidFill>
                            <a:srgbClr val="000000"/>
                          </a:solidFill>
                          <a:cs typeface="Arial" panose="020B0604020202020204" pitchFamily="34" charset="0"/>
                        </a:rPr>
                        <m:t>ể </m:t>
                      </m:r>
                      <m:r>
                        <m:rPr>
                          <m:nor/>
                        </m:rPr>
                        <a:rPr lang="pt-BR" sz="4268" i="1">
                          <a:solidFill>
                            <a:srgbClr val="000000"/>
                          </a:solidFill>
                          <a:cs typeface="Arial" panose="020B0604020202020204" pitchFamily="34" charset="0"/>
                        </a:rPr>
                        <m:t>t</m:t>
                      </m:r>
                      <m:r>
                        <m:rPr>
                          <m:nor/>
                        </m:rPr>
                        <a:rPr lang="pt-BR" sz="4268" i="1">
                          <a:solidFill>
                            <a:srgbClr val="000000"/>
                          </a:solidFill>
                          <a:cs typeface="Arial" panose="020B0604020202020204" pitchFamily="34" charset="0"/>
                        </a:rPr>
                        <m:t>í</m:t>
                      </m:r>
                      <m:r>
                        <m:rPr>
                          <m:nor/>
                        </m:rPr>
                        <a:rPr lang="pt-BR" sz="4268" i="1">
                          <a:solidFill>
                            <a:srgbClr val="000000"/>
                          </a:solidFill>
                          <a:cs typeface="Arial" panose="020B0604020202020204" pitchFamily="34" charset="0"/>
                        </a:rPr>
                        <m:t>ch</m:t>
                      </m:r>
                      <m:r>
                        <m:rPr>
                          <m:nor/>
                        </m:rPr>
                        <a:rPr lang="pt-BR" sz="4268" i="1">
                          <a:solidFill>
                            <a:srgbClr val="000000"/>
                          </a:solidFill>
                          <a:cs typeface="Arial" panose="020B0604020202020204" pitchFamily="34" charset="0"/>
                        </a:rPr>
                        <m:t> </m:t>
                      </m:r>
                      <m:r>
                        <m:rPr>
                          <m:nor/>
                        </m:rPr>
                        <a:rPr lang="pt-BR" sz="4268" i="1">
                          <a:solidFill>
                            <a:srgbClr val="000000"/>
                          </a:solidFill>
                          <a:cs typeface="Arial" panose="020B0604020202020204" pitchFamily="34" charset="0"/>
                        </a:rPr>
                        <m:t>s</m:t>
                      </m:r>
                      <m:r>
                        <m:rPr>
                          <m:nor/>
                        </m:rPr>
                        <a:rPr lang="pt-BR" sz="4268" i="1">
                          <a:solidFill>
                            <a:srgbClr val="000000"/>
                          </a:solidFill>
                          <a:cs typeface="Arial" panose="020B0604020202020204" pitchFamily="34" charset="0"/>
                        </a:rPr>
                        <m:t>ẽ </m:t>
                      </m:r>
                      <m:r>
                        <m:rPr>
                          <m:nor/>
                        </m:rPr>
                        <a:rPr lang="pt-BR" sz="4268" i="1">
                          <a:solidFill>
                            <a:srgbClr val="000000"/>
                          </a:solidFill>
                          <a:cs typeface="Arial" panose="020B0604020202020204" pitchFamily="34" charset="0"/>
                        </a:rPr>
                        <m:t>t</m:t>
                      </m:r>
                      <m:r>
                        <m:rPr>
                          <m:nor/>
                        </m:rPr>
                        <a:rPr lang="pt-BR" sz="4268" i="1">
                          <a:solidFill>
                            <a:srgbClr val="000000"/>
                          </a:solidFill>
                          <a:cs typeface="Arial" panose="020B0604020202020204" pitchFamily="34" charset="0"/>
                        </a:rPr>
                        <m:t>í</m:t>
                      </m:r>
                      <m:r>
                        <m:rPr>
                          <m:nor/>
                        </m:rPr>
                        <a:rPr lang="pt-BR" sz="4268" i="1">
                          <a:solidFill>
                            <a:srgbClr val="000000"/>
                          </a:solidFill>
                          <a:cs typeface="Arial" panose="020B0604020202020204" pitchFamily="34" charset="0"/>
                        </a:rPr>
                        <m:t>nh</m:t>
                      </m:r>
                      <m:r>
                        <m:rPr>
                          <m:nor/>
                        </m:rPr>
                        <a:rPr lang="pt-BR" sz="4268" i="1">
                          <a:solidFill>
                            <a:srgbClr val="000000"/>
                          </a:solidFill>
                          <a:cs typeface="Arial" panose="020B0604020202020204" pitchFamily="34" charset="0"/>
                        </a:rPr>
                        <m:t> </m:t>
                      </m:r>
                      <m:r>
                        <m:rPr>
                          <m:nor/>
                        </m:rPr>
                        <a:rPr lang="pt-BR" sz="4268" i="1">
                          <a:solidFill>
                            <a:srgbClr val="000000"/>
                          </a:solidFill>
                          <a:cs typeface="Arial" panose="020B0604020202020204" pitchFamily="34" charset="0"/>
                        </a:rPr>
                        <m:t>b</m:t>
                      </m:r>
                      <m:r>
                        <m:rPr>
                          <m:nor/>
                        </m:rPr>
                        <a:rPr lang="pt-BR" sz="4268" i="1">
                          <a:solidFill>
                            <a:srgbClr val="000000"/>
                          </a:solidFill>
                          <a:cs typeface="Arial" panose="020B0604020202020204" pitchFamily="34" charset="0"/>
                        </a:rPr>
                        <m:t>ằ</m:t>
                      </m:r>
                      <m:r>
                        <m:rPr>
                          <m:nor/>
                        </m:rPr>
                        <a:rPr lang="pt-BR" sz="4268" i="1">
                          <a:solidFill>
                            <a:srgbClr val="000000"/>
                          </a:solidFill>
                          <a:cs typeface="Arial" panose="020B0604020202020204" pitchFamily="34" charset="0"/>
                        </a:rPr>
                        <m:t>ng</m:t>
                      </m:r>
                      <m:r>
                        <m:rPr>
                          <m:nor/>
                        </m:rPr>
                        <a:rPr lang="pt-BR" sz="4268" i="1">
                          <a:solidFill>
                            <a:srgbClr val="000000"/>
                          </a:solidFill>
                          <a:cs typeface="Arial" panose="020B0604020202020204" pitchFamily="34" charset="0"/>
                        </a:rPr>
                        <m:t> </m:t>
                      </m:r>
                      <m:r>
                        <m:rPr>
                          <m:nor/>
                        </m:rPr>
                        <a:rPr lang="pt-BR" sz="4268" i="1">
                          <a:solidFill>
                            <a:srgbClr val="000000"/>
                          </a:solidFill>
                          <a:cs typeface="Arial" panose="020B0604020202020204" pitchFamily="34" charset="0"/>
                        </a:rPr>
                        <m:t>c</m:t>
                      </m:r>
                      <m:r>
                        <m:rPr>
                          <m:nor/>
                        </m:rPr>
                        <a:rPr lang="pt-BR" sz="4268" i="1">
                          <a:solidFill>
                            <a:srgbClr val="000000"/>
                          </a:solidFill>
                          <a:cs typeface="Arial" panose="020B0604020202020204" pitchFamily="34" charset="0"/>
                        </a:rPr>
                        <m:t>ô</m:t>
                      </m:r>
                      <m:r>
                        <m:rPr>
                          <m:nor/>
                        </m:rPr>
                        <a:rPr lang="pt-BR" sz="4268" i="1">
                          <a:solidFill>
                            <a:srgbClr val="000000"/>
                          </a:solidFill>
                          <a:cs typeface="Arial" panose="020B0604020202020204" pitchFamily="34" charset="0"/>
                        </a:rPr>
                        <m:t>ng</m:t>
                      </m:r>
                      <m:r>
                        <m:rPr>
                          <m:nor/>
                        </m:rPr>
                        <a:rPr lang="pt-BR" sz="4268" i="1">
                          <a:solidFill>
                            <a:srgbClr val="000000"/>
                          </a:solidFill>
                          <a:cs typeface="Arial" panose="020B0604020202020204" pitchFamily="34" charset="0"/>
                        </a:rPr>
                        <m:t> </m:t>
                      </m:r>
                      <m:r>
                        <m:rPr>
                          <m:nor/>
                        </m:rPr>
                        <a:rPr lang="pt-BR" sz="4268" i="1">
                          <a:solidFill>
                            <a:srgbClr val="000000"/>
                          </a:solidFill>
                          <a:cs typeface="Arial" panose="020B0604020202020204" pitchFamily="34" charset="0"/>
                        </a:rPr>
                        <m:t>th</m:t>
                      </m:r>
                      <m:r>
                        <m:rPr>
                          <m:nor/>
                        </m:rPr>
                        <a:rPr lang="pt-BR" sz="4268" i="1">
                          <a:solidFill>
                            <a:srgbClr val="000000"/>
                          </a:solidFill>
                          <a:cs typeface="Arial" panose="020B0604020202020204" pitchFamily="34" charset="0"/>
                        </a:rPr>
                        <m:t>ứ</m:t>
                      </m:r>
                      <m:r>
                        <m:rPr>
                          <m:nor/>
                        </m:rPr>
                        <a:rPr lang="pt-BR" sz="4268" i="1">
                          <a:solidFill>
                            <a:srgbClr val="000000"/>
                          </a:solidFill>
                          <a:cs typeface="Arial" panose="020B0604020202020204" pitchFamily="34" charset="0"/>
                        </a:rPr>
                        <m:t>c</m:t>
                      </m:r>
                    </m:oMath>
                  </m:oMathPara>
                </a14:m>
                <a:endParaRPr lang="en-US" sz="4268" i="1" dirty="0">
                  <a:solidFill>
                    <a:srgbClr val="000000"/>
                  </a:solidFill>
                  <a:cs typeface="Arial" panose="020B0604020202020204" pitchFamily="34" charset="0"/>
                </a:endParaRPr>
              </a:p>
              <a:p>
                <a:pPr defTabSz="1219749">
                  <a:tabLst>
                    <a:tab pos="609874" algn="r"/>
                    <a:tab pos="3659246" algn="ctr"/>
                    <a:tab pos="7318493" algn="r"/>
                  </a:tabLst>
                  <a:defRPr/>
                </a:pPr>
                <a:endParaRPr lang="pt-BR" sz="4268" i="1" dirty="0">
                  <a:solidFill>
                    <a:srgbClr val="000000"/>
                  </a:solidFill>
                  <a:cs typeface="Arial" panose="020B0604020202020204" pitchFamily="34" charset="0"/>
                </a:endParaRPr>
              </a:p>
              <a:p>
                <a:pPr defTabSz="1219749">
                  <a:tabLst>
                    <a:tab pos="609874" algn="r"/>
                    <a:tab pos="3659246" algn="ctr"/>
                    <a:tab pos="7318493" algn="r"/>
                  </a:tabLst>
                  <a:defRPr/>
                </a:pPr>
                <a14:m>
                  <m:oMathPara xmlns:m="http://schemas.openxmlformats.org/officeDocument/2006/math">
                    <m:oMathParaPr>
                      <m:jc m:val="centerGroup"/>
                    </m:oMathParaPr>
                    <m:oMath xmlns:m="http://schemas.openxmlformats.org/officeDocument/2006/math">
                      <m:r>
                        <m:rPr>
                          <m:nor/>
                        </m:rPr>
                        <a:rPr lang="pt-BR" sz="4268" i="1">
                          <a:solidFill>
                            <a:srgbClr val="000000"/>
                          </a:solidFill>
                          <a:cs typeface="Arial" panose="020B0604020202020204" pitchFamily="34" charset="0"/>
                        </a:rPr>
                        <m:t> </m:t>
                      </m:r>
                    </m:oMath>
                  </m:oMathPara>
                </a14:m>
                <a:endParaRPr lang="en-US" altLang="en-US" sz="4268" dirty="0">
                  <a:solidFill>
                    <a:srgbClr val="FF0000"/>
                  </a:solidFill>
                  <a:cs typeface="Arial" panose="020B0604020202020204" pitchFamily="34" charset="0"/>
                </a:endParaRPr>
              </a:p>
              <a:p>
                <a:pPr defTabSz="1219749">
                  <a:tabLst>
                    <a:tab pos="609874" algn="r"/>
                    <a:tab pos="3659246" algn="ctr"/>
                    <a:tab pos="7318493" algn="r"/>
                  </a:tabLst>
                  <a:defRPr/>
                </a:pPr>
                <a:endParaRPr lang="en-US" altLang="en-US" sz="4268" dirty="0">
                  <a:solidFill>
                    <a:srgbClr val="FF0000"/>
                  </a:solidFill>
                  <a:cs typeface="Arial" panose="020B0604020202020204" pitchFamily="34" charset="0"/>
                </a:endParaRPr>
              </a:p>
              <a:p>
                <a:pPr defTabSz="1219749">
                  <a:tabLst>
                    <a:tab pos="609874" algn="r"/>
                    <a:tab pos="3659246" algn="ctr"/>
                    <a:tab pos="7318493" algn="r"/>
                  </a:tabLst>
                  <a:defRPr/>
                </a:pPr>
                <a:r>
                  <a:rPr lang="pt-BR" altLang="en-US" sz="4268" i="1" dirty="0">
                    <a:solidFill>
                      <a:srgbClr val="000000"/>
                    </a:solidFill>
                    <a:ea typeface="Times New Roman" panose="02020603050405020304" pitchFamily="18" charset="0"/>
                    <a:cs typeface="Arial" panose="020B0604020202020204" pitchFamily="34" charset="0"/>
                  </a:rPr>
                  <a:t>Nếu ở nhiệt độ </a:t>
                </a:r>
                <a:r>
                  <a:rPr lang="pt-BR" altLang="en-US" sz="4268" i="1" dirty="0">
                    <a:solidFill>
                      <a:srgbClr val="000000"/>
                    </a:solidFill>
                    <a:ea typeface="Times New Roman" panose="02020603050405020304" pitchFamily="18" charset="0"/>
                    <a:cs typeface="Arial" panose="020B0604020202020204" pitchFamily="34" charset="0"/>
                  </a:rPr>
                  <a:t>20</a:t>
                </a:r>
                <a:r>
                  <a:rPr lang="pt-BR" altLang="en-US" sz="4268" i="1" baseline="30000" dirty="0">
                    <a:solidFill>
                      <a:srgbClr val="000000"/>
                    </a:solidFill>
                    <a:ea typeface="Times New Roman" panose="02020603050405020304" pitchFamily="18" charset="0"/>
                    <a:cs typeface="Arial" panose="020B0604020202020204" pitchFamily="34" charset="0"/>
                  </a:rPr>
                  <a:t>o</a:t>
                </a:r>
                <a:r>
                  <a:rPr lang="pt-BR" altLang="en-US" sz="4268" i="1" dirty="0">
                    <a:solidFill>
                      <a:srgbClr val="000000"/>
                    </a:solidFill>
                    <a:ea typeface="Times New Roman" panose="02020603050405020304" pitchFamily="18" charset="0"/>
                    <a:cs typeface="Arial" panose="020B0604020202020204" pitchFamily="34" charset="0"/>
                  </a:rPr>
                  <a:t>C,1 atm (được </a:t>
                </a:r>
                <a:r>
                  <a:rPr lang="pt-BR" altLang="en-US" sz="4268" i="1" dirty="0">
                    <a:solidFill>
                      <a:srgbClr val="000000"/>
                    </a:solidFill>
                    <a:ea typeface="Times New Roman" panose="02020603050405020304" pitchFamily="18" charset="0"/>
                    <a:cs typeface="Arial" panose="020B0604020202020204" pitchFamily="34" charset="0"/>
                  </a:rPr>
                  <a:t>gọi là điều kiện </a:t>
                </a:r>
                <a:r>
                  <a:rPr lang="pt-BR" altLang="en-US" sz="4268" i="1" dirty="0">
                    <a:solidFill>
                      <a:srgbClr val="000000"/>
                    </a:solidFill>
                    <a:ea typeface="Times New Roman" panose="02020603050405020304" pitchFamily="18" charset="0"/>
                    <a:cs typeface="Arial" panose="020B0604020202020204" pitchFamily="34" charset="0"/>
                  </a:rPr>
                  <a:t>thường </a:t>
                </a:r>
                <a:r>
                  <a:rPr lang="pt-BR" altLang="en-US" sz="4268" i="1" dirty="0">
                    <a:solidFill>
                      <a:srgbClr val="000000"/>
                    </a:solidFill>
                    <a:ea typeface="Times New Roman" panose="02020603050405020304" pitchFamily="18" charset="0"/>
                    <a:cs typeface="Arial" panose="020B0604020202020204" pitchFamily="34" charset="0"/>
                  </a:rPr>
                  <a:t>) Thể tích mol các chất khí  đều bằng </a:t>
                </a:r>
                <a:r>
                  <a:rPr lang="pt-BR" altLang="en-US" sz="4268" i="1" dirty="0">
                    <a:solidFill>
                      <a:srgbClr val="000000"/>
                    </a:solidFill>
                    <a:ea typeface="Times New Roman" panose="02020603050405020304" pitchFamily="18" charset="0"/>
                    <a:cs typeface="Arial" panose="020B0604020202020204" pitchFamily="34" charset="0"/>
                  </a:rPr>
                  <a:t>24 </a:t>
                </a:r>
                <a:r>
                  <a:rPr lang="pt-BR" altLang="en-US" sz="4268" i="1" dirty="0">
                    <a:solidFill>
                      <a:srgbClr val="000000"/>
                    </a:solidFill>
                    <a:ea typeface="Times New Roman" panose="02020603050405020304" pitchFamily="18" charset="0"/>
                    <a:cs typeface="Arial" panose="020B0604020202020204" pitchFamily="34" charset="0"/>
                  </a:rPr>
                  <a:t>lít</a:t>
                </a:r>
                <a:r>
                  <a:rPr lang="pt-BR" altLang="en-US" sz="4268" i="1" dirty="0">
                    <a:solidFill>
                      <a:srgbClr val="000000"/>
                    </a:solidFill>
                    <a:ea typeface="Times New Roman" panose="02020603050405020304" pitchFamily="18" charset="0"/>
                    <a:cs typeface="Arial" panose="020B0604020202020204" pitchFamily="34" charset="0"/>
                  </a:rPr>
                  <a:t>.</a:t>
                </a:r>
              </a:p>
              <a:p>
                <a:pPr defTabSz="1219749">
                  <a:tabLst>
                    <a:tab pos="609874" algn="r"/>
                    <a:tab pos="3659246" algn="ctr"/>
                    <a:tab pos="7318493" algn="r"/>
                  </a:tabLst>
                  <a:defRPr/>
                </a:pPr>
                <a:endParaRPr lang="pt-BR" altLang="en-US" sz="4268" dirty="0">
                  <a:solidFill>
                    <a:srgbClr val="000000"/>
                  </a:solidFill>
                  <a:cs typeface="Arial" panose="020B0604020202020204" pitchFamily="34" charset="0"/>
                </a:endParaRPr>
              </a:p>
            </p:txBody>
          </p:sp>
        </mc:Choice>
        <mc:Fallback>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918140" y="517548"/>
                <a:ext cx="14594223" cy="4755335"/>
              </a:xfrm>
              <a:prstGeom prst="rect">
                <a:avLst/>
              </a:prstGeom>
              <a:blipFill>
                <a:blip r:embed="rId4"/>
                <a:stretch>
                  <a:fillRect l="-142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graphicFrame>
        <p:nvGraphicFramePr>
          <p:cNvPr id="15" name="Object 14">
            <a:extLst>
              <a:ext uri="{FF2B5EF4-FFF2-40B4-BE49-F238E27FC236}">
                <a16:creationId xmlns:a16="http://schemas.microsoft.com/office/drawing/2014/main" id="{F5781AD9-43C1-58D2-8641-23F9EE651545}"/>
              </a:ext>
            </a:extLst>
          </p:cNvPr>
          <p:cNvGraphicFramePr>
            <a:graphicFrameLocks noChangeAspect="1"/>
          </p:cNvGraphicFramePr>
          <p:nvPr>
            <p:extLst>
              <p:ext uri="{D42A27DB-BD31-4B8C-83A1-F6EECF244321}">
                <p14:modId xmlns:p14="http://schemas.microsoft.com/office/powerpoint/2010/main" val="1304747427"/>
              </p:ext>
            </p:extLst>
          </p:nvPr>
        </p:nvGraphicFramePr>
        <p:xfrm>
          <a:off x="4892141" y="1302507"/>
          <a:ext cx="2151769" cy="1935045"/>
        </p:xfrm>
        <a:graphic>
          <a:graphicData uri="http://schemas.openxmlformats.org/presentationml/2006/ole">
            <mc:AlternateContent xmlns:mc="http://schemas.openxmlformats.org/markup-compatibility/2006">
              <mc:Choice xmlns:v="urn:schemas-microsoft-com:vml" Requires="v">
                <p:oleObj spid="_x0000_s5127" r:id="rId5" imgW="444307" imgH="393529" progId="Equation.DSMT4">
                  <p:embed/>
                </p:oleObj>
              </mc:Choice>
              <mc:Fallback>
                <p:oleObj r:id="rId5" imgW="444307" imgH="393529" progId="Equation.DSMT4">
                  <p:embed/>
                  <p:pic>
                    <p:nvPicPr>
                      <p:cNvPr id="15" name="Object 14">
                        <a:extLst>
                          <a:ext uri="{FF2B5EF4-FFF2-40B4-BE49-F238E27FC236}">
                            <a16:creationId xmlns:a16="http://schemas.microsoft.com/office/drawing/2014/main" id="{F5781AD9-43C1-58D2-8641-23F9EE6515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2141" y="1302507"/>
                        <a:ext cx="2151769" cy="1935045"/>
                      </a:xfrm>
                      <a:prstGeom prst="rect">
                        <a:avLst/>
                      </a:prstGeom>
                      <a:solidFill>
                        <a:schemeClr val="accent2"/>
                      </a:solidFill>
                    </p:spPr>
                  </p:pic>
                </p:oleObj>
              </mc:Fallback>
            </mc:AlternateContent>
          </a:graphicData>
        </a:graphic>
      </p:graphicFrame>
    </p:spTree>
    <p:extLst>
      <p:ext uri="{BB962C8B-B14F-4D97-AF65-F5344CB8AC3E}">
        <p14:creationId xmlns:p14="http://schemas.microsoft.com/office/powerpoint/2010/main" val="3088738382"/>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2" end="2"/>
                                            </p:txEl>
                                          </p:spTgt>
                                        </p:tgtEl>
                                        <p:attrNameLst>
                                          <p:attrName>style.visibility</p:attrName>
                                        </p:attrNameLst>
                                      </p:cBhvr>
                                      <p:to>
                                        <p:strVal val="visible"/>
                                      </p:to>
                                    </p:set>
                                    <p:animEffect transition="in" filter="fade">
                                      <p:cBhvr>
                                        <p:cTn id="10" dur="500"/>
                                        <p:tgtEl>
                                          <p:spTgt spid="14">
                                            <p:txEl>
                                              <p:pRg st="2" end="2"/>
                                            </p:txEl>
                                          </p:spTgt>
                                        </p:tgtEl>
                                      </p:cBhvr>
                                    </p:animEffec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fade">
                                      <p:cBhvr>
                                        <p:cTn id="17"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2033235" y="-1145449"/>
            <a:ext cx="16356502" cy="9150485"/>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1997767" y="-1037023"/>
            <a:ext cx="8199646" cy="16399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336" b="1" dirty="0" err="1">
                <a:solidFill>
                  <a:srgbClr val="FFFF00"/>
                </a:solidFill>
                <a:latin typeface="Arial" panose="020B0604020202020204" pitchFamily="34" charset="0"/>
                <a:cs typeface="Arial" panose="020B0604020202020204" pitchFamily="34" charset="0"/>
              </a:rPr>
              <a:t>Thảo</a:t>
            </a:r>
            <a:r>
              <a:rPr lang="en-US" sz="5336" b="1">
                <a:solidFill>
                  <a:srgbClr val="FFFF00"/>
                </a:solidFill>
                <a:latin typeface="Arial" panose="020B0604020202020204" pitchFamily="34" charset="0"/>
                <a:cs typeface="Arial" panose="020B0604020202020204" pitchFamily="34" charset="0"/>
              </a:rPr>
              <a:t> luận nhóm 5’</a:t>
            </a:r>
          </a:p>
          <a:p>
            <a:pPr algn="ctr"/>
            <a:r>
              <a:rPr lang="en-US" sz="4268">
                <a:solidFill>
                  <a:schemeClr val="bg1"/>
                </a:solidFill>
                <a:latin typeface="Arial" panose="020B0604020202020204" pitchFamily="34" charset="0"/>
                <a:cs typeface="Arial" panose="020B0604020202020204" pitchFamily="34" charset="0"/>
              </a:rPr>
              <a:t>Hoàn thành phiếu học tập số 3</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10488440" y="-1145448"/>
            <a:ext cx="3543800" cy="2203169"/>
          </a:xfrm>
          <a:prstGeom prst="rect">
            <a:avLst/>
          </a:prstGeom>
        </p:spPr>
      </p:pic>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1163658" y="1359386"/>
            <a:ext cx="14948245" cy="5531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79" tIns="60989" rIns="121979" bIns="60989"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gn="just">
              <a:spcBef>
                <a:spcPts val="0"/>
              </a:spcBef>
              <a:spcAft>
                <a:spcPts val="400"/>
              </a:spcAft>
              <a:tabLst>
                <a:tab pos="3659246" algn="ctr"/>
                <a:tab pos="7318493" algn="r"/>
                <a:tab pos="609874" algn="l"/>
              </a:tabLst>
            </a:pPr>
            <a:r>
              <a:rPr lang="pt-BR" sz="4268" b="1">
                <a:ea typeface="Times New Roman" panose="02020603050405020304" pitchFamily="18" charset="0"/>
                <a:cs typeface="Arial" panose="020B0604020202020204" pitchFamily="34" charset="0"/>
              </a:rPr>
              <a:t>Bài tập 1</a:t>
            </a:r>
            <a:r>
              <a:rPr lang="pt-BR" sz="4268">
                <a:ea typeface="Times New Roman" panose="02020603050405020304" pitchFamily="18" charset="0"/>
                <a:cs typeface="Arial" panose="020B0604020202020204" pitchFamily="34" charset="0"/>
              </a:rPr>
              <a:t>: </a:t>
            </a:r>
            <a:r>
              <a:rPr lang="en-US" sz="4268">
                <a:solidFill>
                  <a:srgbClr val="000000"/>
                </a:solidFill>
                <a:ea typeface="Times New Roman" panose="02020603050405020304" pitchFamily="18" charset="0"/>
                <a:cs typeface="Arial" panose="020B0604020202020204" pitchFamily="34" charset="0"/>
              </a:rPr>
              <a:t>Ở 25 </a:t>
            </a:r>
            <a:r>
              <a:rPr lang="en-US" sz="4268" baseline="30000">
                <a:solidFill>
                  <a:srgbClr val="000000"/>
                </a:solidFill>
                <a:ea typeface="Times New Roman" panose="02020603050405020304" pitchFamily="18" charset="0"/>
                <a:cs typeface="Arial" panose="020B0604020202020204" pitchFamily="34" charset="0"/>
              </a:rPr>
              <a:t>o</a:t>
            </a:r>
            <a:r>
              <a:rPr lang="en-US" sz="4268">
                <a:solidFill>
                  <a:srgbClr val="000000"/>
                </a:solidFill>
                <a:ea typeface="Times New Roman" panose="02020603050405020304" pitchFamily="18" charset="0"/>
                <a:cs typeface="Arial" panose="020B0604020202020204" pitchFamily="34" charset="0"/>
              </a:rPr>
              <a:t>C và 1 bar, 1,5 mol khí chiếm thể tích bao nhiêu?</a:t>
            </a:r>
            <a:endParaRPr lang="en-US" sz="4268">
              <a:ea typeface="Times New Roman" panose="02020603050405020304" pitchFamily="18" charset="0"/>
              <a:cs typeface="Arial" panose="020B0604020202020204" pitchFamily="34" charset="0"/>
            </a:endParaRPr>
          </a:p>
          <a:p>
            <a:pPr algn="just">
              <a:spcBef>
                <a:spcPts val="0"/>
              </a:spcBef>
              <a:spcAft>
                <a:spcPts val="400"/>
              </a:spcAft>
              <a:tabLst>
                <a:tab pos="3659246" algn="ctr"/>
                <a:tab pos="7318493" algn="r"/>
                <a:tab pos="609874" algn="l"/>
              </a:tabLst>
            </a:pPr>
            <a:r>
              <a:rPr lang="pt-BR" sz="4268" b="1">
                <a:ea typeface="Times New Roman" panose="02020603050405020304" pitchFamily="18" charset="0"/>
                <a:cs typeface="Arial" panose="020B0604020202020204" pitchFamily="34" charset="0"/>
              </a:rPr>
              <a:t>Bài tập 2: </a:t>
            </a:r>
            <a:r>
              <a:rPr lang="en-US" sz="4268">
                <a:solidFill>
                  <a:srgbClr val="000000"/>
                </a:solidFill>
                <a:ea typeface="Times New Roman" panose="02020603050405020304" pitchFamily="18" charset="0"/>
                <a:cs typeface="Arial" panose="020B0604020202020204" pitchFamily="34" charset="0"/>
              </a:rPr>
              <a:t>Một hỗn hợp khí gồm 1 mol khí oxygen với 4 mol khí nitrogen. Ở 25</a:t>
            </a:r>
            <a:r>
              <a:rPr lang="en-US" sz="4268" baseline="30000">
                <a:solidFill>
                  <a:srgbClr val="000000"/>
                </a:solidFill>
                <a:ea typeface="Times New Roman" panose="02020603050405020304" pitchFamily="18" charset="0"/>
                <a:cs typeface="Arial" panose="020B0604020202020204" pitchFamily="34" charset="0"/>
              </a:rPr>
              <a:t>o</a:t>
            </a:r>
            <a:r>
              <a:rPr lang="en-US" sz="4268">
                <a:solidFill>
                  <a:srgbClr val="000000"/>
                </a:solidFill>
                <a:ea typeface="Times New Roman" panose="02020603050405020304" pitchFamily="18" charset="0"/>
                <a:cs typeface="Arial" panose="020B0604020202020204" pitchFamily="34" charset="0"/>
              </a:rPr>
              <a:t>C và 1 bar, hỗn hợp này có thể tích là bao nhiêu?</a:t>
            </a:r>
            <a:endParaRPr lang="en-US" sz="4268">
              <a:ea typeface="Times New Roman" panose="02020603050405020304" pitchFamily="18" charset="0"/>
              <a:cs typeface="Arial" panose="020B0604020202020204" pitchFamily="34" charset="0"/>
            </a:endParaRPr>
          </a:p>
          <a:p>
            <a:pPr algn="just">
              <a:spcBef>
                <a:spcPts val="0"/>
              </a:spcBef>
              <a:spcAft>
                <a:spcPts val="400"/>
              </a:spcAft>
              <a:tabLst>
                <a:tab pos="3659246" algn="ctr"/>
                <a:tab pos="7318493" algn="r"/>
                <a:tab pos="609874" algn="l"/>
              </a:tabLst>
            </a:pPr>
            <a:r>
              <a:rPr lang="pt-BR" sz="4268" b="1">
                <a:ea typeface="Times New Roman" panose="02020603050405020304" pitchFamily="18" charset="0"/>
                <a:cs typeface="Arial" panose="020B0604020202020204" pitchFamily="34" charset="0"/>
              </a:rPr>
              <a:t>Bài tập 3:</a:t>
            </a:r>
            <a:r>
              <a:rPr lang="en-US" sz="4268" b="1">
                <a:solidFill>
                  <a:srgbClr val="000000"/>
                </a:solidFill>
                <a:ea typeface="Times New Roman" panose="02020603050405020304" pitchFamily="18" charset="0"/>
                <a:cs typeface="Arial" panose="020B0604020202020204" pitchFamily="34" charset="0"/>
              </a:rPr>
              <a:t> </a:t>
            </a:r>
            <a:r>
              <a:rPr lang="en-US" sz="4268">
                <a:solidFill>
                  <a:srgbClr val="000000"/>
                </a:solidFill>
                <a:ea typeface="Times New Roman" panose="02020603050405020304" pitchFamily="18" charset="0"/>
                <a:cs typeface="Arial" panose="020B0604020202020204" pitchFamily="34" charset="0"/>
              </a:rPr>
              <a:t>Tính số mol khí chứa trong bình có thể tích 500 mililít ở 25 </a:t>
            </a:r>
            <a:r>
              <a:rPr lang="en-US" sz="4268" baseline="30000">
                <a:solidFill>
                  <a:srgbClr val="000000"/>
                </a:solidFill>
                <a:ea typeface="Times New Roman" panose="02020603050405020304" pitchFamily="18" charset="0"/>
                <a:cs typeface="Arial" panose="020B0604020202020204" pitchFamily="34" charset="0"/>
              </a:rPr>
              <a:t>o</a:t>
            </a:r>
            <a:r>
              <a:rPr lang="en-US" sz="4268">
                <a:solidFill>
                  <a:srgbClr val="000000"/>
                </a:solidFill>
                <a:ea typeface="Times New Roman" panose="02020603050405020304" pitchFamily="18" charset="0"/>
                <a:cs typeface="Arial" panose="020B0604020202020204" pitchFamily="34" charset="0"/>
              </a:rPr>
              <a:t>C và 1 bar.</a:t>
            </a:r>
            <a:endParaRPr lang="en-US" sz="4268">
              <a:ea typeface="Times New Roman" panose="02020603050405020304" pitchFamily="18" charset="0"/>
              <a:cs typeface="Arial" panose="020B0604020202020204" pitchFamily="34" charset="0"/>
            </a:endParaRPr>
          </a:p>
          <a:p>
            <a:pPr algn="just" defTabSz="1219749">
              <a:tabLst>
                <a:tab pos="609874" algn="r"/>
                <a:tab pos="3659246" algn="ctr"/>
                <a:tab pos="7318493" algn="r"/>
              </a:tabLst>
            </a:pPr>
            <a:endParaRPr lang="en-US" altLang="en-US" sz="4268">
              <a:cs typeface="Arial" panose="020B0604020202020204" pitchFamily="34" charset="0"/>
            </a:endParaRPr>
          </a:p>
        </p:txBody>
      </p:sp>
    </p:spTree>
    <p:extLst>
      <p:ext uri="{BB962C8B-B14F-4D97-AF65-F5344CB8AC3E}">
        <p14:creationId xmlns:p14="http://schemas.microsoft.com/office/powerpoint/2010/main" val="702328443"/>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2033235" y="-1145449"/>
            <a:ext cx="16356502" cy="9150485"/>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1997767" y="-1037023"/>
            <a:ext cx="8199646" cy="16399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336" b="1" dirty="0" err="1">
                <a:solidFill>
                  <a:srgbClr val="FFFF00"/>
                </a:solidFill>
                <a:latin typeface="Arial" panose="020B0604020202020204" pitchFamily="34" charset="0"/>
                <a:cs typeface="Arial" panose="020B0604020202020204" pitchFamily="34" charset="0"/>
              </a:rPr>
              <a:t>Thảo</a:t>
            </a:r>
            <a:r>
              <a:rPr lang="en-US" sz="5336" b="1">
                <a:solidFill>
                  <a:srgbClr val="FFFF00"/>
                </a:solidFill>
                <a:latin typeface="Arial" panose="020B0604020202020204" pitchFamily="34" charset="0"/>
                <a:cs typeface="Arial" panose="020B0604020202020204" pitchFamily="34" charset="0"/>
              </a:rPr>
              <a:t> luận nhóm 5’</a:t>
            </a:r>
          </a:p>
          <a:p>
            <a:pPr algn="ctr"/>
            <a:r>
              <a:rPr lang="en-US" sz="4268">
                <a:solidFill>
                  <a:schemeClr val="bg1"/>
                </a:solidFill>
                <a:latin typeface="Arial" panose="020B0604020202020204" pitchFamily="34" charset="0"/>
                <a:cs typeface="Arial" panose="020B0604020202020204" pitchFamily="34" charset="0"/>
              </a:rPr>
              <a:t>Hoàn thành phiếu học tập số 3</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10488440" y="-1145448"/>
            <a:ext cx="3543800" cy="2203169"/>
          </a:xfrm>
          <a:prstGeom prst="rect">
            <a:avLst/>
          </a:prstGeom>
        </p:spPr>
      </p:pic>
      <mc:AlternateContent xmlns:mc="http://schemas.openxmlformats.org/markup-compatibility/2006">
        <mc:Choice xmlns:a14="http://schemas.microsoft.com/office/drawing/2010/main"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1163658" y="1459028"/>
                <a:ext cx="14948245" cy="533203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121979" tIns="60989" rIns="121979" bIns="60989"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gn="just">
                  <a:lnSpc>
                    <a:spcPct val="107000"/>
                  </a:lnSpc>
                  <a:spcBef>
                    <a:spcPts val="0"/>
                  </a:spcBef>
                  <a:spcAft>
                    <a:spcPts val="0"/>
                  </a:spcAft>
                </a:pPr>
                <a:r>
                  <a:rPr lang="en-US" sz="4268">
                    <a:solidFill>
                      <a:srgbClr val="000000"/>
                    </a:solidFill>
                    <a:ea typeface="Calibri" panose="020F0502020204030204" pitchFamily="34" charset="0"/>
                    <a:cs typeface="Arial" panose="020B0604020202020204" pitchFamily="34" charset="0"/>
                  </a:rPr>
                  <a:t>1.Thể tích 1,5 mol khí ở 25 </a:t>
                </a:r>
                <a:r>
                  <a:rPr lang="en-US" sz="4268" baseline="30000">
                    <a:solidFill>
                      <a:srgbClr val="000000"/>
                    </a:solidFill>
                    <a:ea typeface="Calibri" panose="020F0502020204030204" pitchFamily="34" charset="0"/>
                    <a:cs typeface="Arial" panose="020B0604020202020204" pitchFamily="34" charset="0"/>
                  </a:rPr>
                  <a:t>o</a:t>
                </a:r>
                <a:r>
                  <a:rPr lang="en-US" sz="4268">
                    <a:solidFill>
                      <a:srgbClr val="000000"/>
                    </a:solidFill>
                    <a:ea typeface="Calibri" panose="020F0502020204030204" pitchFamily="34" charset="0"/>
                    <a:cs typeface="Arial" panose="020B0604020202020204" pitchFamily="34" charset="0"/>
                  </a:rPr>
                  <a:t>C và 1 bar là</a:t>
                </a:r>
                <a:endParaRPr lang="en-US" sz="4268">
                  <a:ea typeface="Calibri" panose="020F0502020204030204" pitchFamily="34" charset="0"/>
                  <a:cs typeface="Arial" panose="020B0604020202020204" pitchFamily="34" charset="0"/>
                </a:endParaRPr>
              </a:p>
              <a:p>
                <a:pPr marL="609874" indent="609874" algn="just">
                  <a:lnSpc>
                    <a:spcPct val="107000"/>
                  </a:lnSpc>
                  <a:spcBef>
                    <a:spcPts val="0"/>
                  </a:spcBef>
                  <a:spcAft>
                    <a:spcPts val="0"/>
                  </a:spcAft>
                </a:pPr>
                <a:r>
                  <a:rPr lang="en-US" sz="4268">
                    <a:solidFill>
                      <a:srgbClr val="000000"/>
                    </a:solidFill>
                    <a:ea typeface="Calibri" panose="020F0502020204030204" pitchFamily="34" charset="0"/>
                    <a:cs typeface="Arial" panose="020B0604020202020204" pitchFamily="34" charset="0"/>
                  </a:rPr>
                  <a:t>V = n. 24,79 = 1,5. 24,79 = 37,185 (L)</a:t>
                </a:r>
                <a:endParaRPr lang="en-US" sz="4268">
                  <a:ea typeface="Calibri" panose="020F0502020204030204" pitchFamily="34" charset="0"/>
                  <a:cs typeface="Arial" panose="020B0604020202020204" pitchFamily="34" charset="0"/>
                </a:endParaRPr>
              </a:p>
              <a:p>
                <a:pPr algn="just">
                  <a:lnSpc>
                    <a:spcPct val="107000"/>
                  </a:lnSpc>
                  <a:spcBef>
                    <a:spcPts val="0"/>
                  </a:spcBef>
                  <a:spcAft>
                    <a:spcPts val="0"/>
                  </a:spcAft>
                </a:pPr>
                <a:r>
                  <a:rPr lang="en-US" sz="4268">
                    <a:solidFill>
                      <a:srgbClr val="000000"/>
                    </a:solidFill>
                    <a:ea typeface="Calibri" panose="020F0502020204030204" pitchFamily="34" charset="0"/>
                    <a:cs typeface="Arial" panose="020B0604020202020204" pitchFamily="34" charset="0"/>
                  </a:rPr>
                  <a:t>2. Số mol hỗn hợp khí là 1+ 4 = 5 (mol)</a:t>
                </a:r>
                <a:endParaRPr lang="en-US" sz="4268">
                  <a:ea typeface="Calibri" panose="020F0502020204030204" pitchFamily="34" charset="0"/>
                  <a:cs typeface="Arial" panose="020B0604020202020204" pitchFamily="34" charset="0"/>
                </a:endParaRPr>
              </a:p>
              <a:p>
                <a:pPr indent="609874" algn="just">
                  <a:lnSpc>
                    <a:spcPct val="107000"/>
                  </a:lnSpc>
                  <a:spcBef>
                    <a:spcPts val="0"/>
                  </a:spcBef>
                  <a:spcAft>
                    <a:spcPts val="0"/>
                  </a:spcAft>
                </a:pPr>
                <a:r>
                  <a:rPr lang="en-US" sz="4268">
                    <a:solidFill>
                      <a:srgbClr val="000000"/>
                    </a:solidFill>
                    <a:ea typeface="Calibri" panose="020F0502020204030204" pitchFamily="34" charset="0"/>
                    <a:cs typeface="Arial" panose="020B0604020202020204" pitchFamily="34" charset="0"/>
                  </a:rPr>
                  <a:t>Thể tích hỗn hợp khí thu được là:</a:t>
                </a:r>
                <a:endParaRPr lang="en-US" sz="4268">
                  <a:ea typeface="Calibri" panose="020F0502020204030204" pitchFamily="34" charset="0"/>
                  <a:cs typeface="Arial" panose="020B0604020202020204" pitchFamily="34" charset="0"/>
                </a:endParaRPr>
              </a:p>
              <a:p>
                <a:pPr marL="609874" indent="609874" algn="just">
                  <a:lnSpc>
                    <a:spcPct val="107000"/>
                  </a:lnSpc>
                  <a:spcBef>
                    <a:spcPts val="0"/>
                  </a:spcBef>
                  <a:spcAft>
                    <a:spcPts val="0"/>
                  </a:spcAft>
                </a:pPr>
                <a:r>
                  <a:rPr lang="en-US" sz="4268">
                    <a:solidFill>
                      <a:srgbClr val="000000"/>
                    </a:solidFill>
                    <a:ea typeface="Calibri" panose="020F0502020204030204" pitchFamily="34" charset="0"/>
                    <a:cs typeface="Arial" panose="020B0604020202020204" pitchFamily="34" charset="0"/>
                  </a:rPr>
                  <a:t>V = n. 24,79 = 5. 24,79 = 123, 95 (L)</a:t>
                </a:r>
                <a:endParaRPr lang="en-US" sz="4268">
                  <a:ea typeface="Calibri" panose="020F0502020204030204" pitchFamily="34" charset="0"/>
                  <a:cs typeface="Arial" panose="020B0604020202020204" pitchFamily="34" charset="0"/>
                </a:endParaRPr>
              </a:p>
              <a:p>
                <a:pPr algn="just">
                  <a:lnSpc>
                    <a:spcPct val="107000"/>
                  </a:lnSpc>
                  <a:spcBef>
                    <a:spcPts val="0"/>
                  </a:spcBef>
                  <a:spcAft>
                    <a:spcPts val="0"/>
                  </a:spcAft>
                </a:pPr>
                <a:r>
                  <a:rPr lang="en-US" sz="4268">
                    <a:solidFill>
                      <a:srgbClr val="000000"/>
                    </a:solidFill>
                    <a:ea typeface="Calibri" panose="020F0502020204030204" pitchFamily="34" charset="0"/>
                    <a:cs typeface="Arial" panose="020B0604020202020204" pitchFamily="34" charset="0"/>
                  </a:rPr>
                  <a:t>3. Số mol khí trong bình 500 mL ở đkc là </a:t>
                </a:r>
                <a:endParaRPr lang="en-US" sz="4268">
                  <a:ea typeface="Calibri" panose="020F0502020204030204" pitchFamily="34" charset="0"/>
                  <a:cs typeface="Arial" panose="020B0604020202020204" pitchFamily="34" charset="0"/>
                </a:endParaRPr>
              </a:p>
              <a:p>
                <a:pPr marL="609874">
                  <a:spcBef>
                    <a:spcPts val="0"/>
                  </a:spcBef>
                  <a:spcAft>
                    <a:spcPts val="400"/>
                  </a:spcAft>
                  <a:tabLst>
                    <a:tab pos="3659246" algn="ctr"/>
                    <a:tab pos="7318493" algn="r"/>
                    <a:tab pos="609874" algn="l"/>
                  </a:tabLst>
                </a:pPr>
                <a:r>
                  <a:rPr lang="en-US" sz="4268">
                    <a:solidFill>
                      <a:srgbClr val="000000"/>
                    </a:solidFill>
                    <a:ea typeface="Times New Roman" panose="02020603050405020304" pitchFamily="18" charset="0"/>
                    <a:cs typeface="Arial" panose="020B0604020202020204" pitchFamily="34" charset="0"/>
                  </a:rPr>
                  <a:t>n = </a:t>
                </a:r>
                <a14:m>
                  <m:oMath xmlns:m="http://schemas.openxmlformats.org/officeDocument/2006/math">
                    <m:f>
                      <m:fPr>
                        <m:ctrlPr>
                          <a:rPr lang="en-US" sz="4268" i="1">
                            <a:latin typeface="Cambria Math" panose="02040503050406030204" pitchFamily="18" charset="0"/>
                            <a:ea typeface="Times New Roman" panose="02020603050405020304" pitchFamily="18" charset="0"/>
                          </a:rPr>
                        </m:ctrlPr>
                      </m:fPr>
                      <m:num>
                        <m:r>
                          <a:rPr lang="en-US" sz="4268" i="1">
                            <a:latin typeface="Cambria Math" panose="02040503050406030204" pitchFamily="18" charset="0"/>
                            <a:ea typeface="Times New Roman" panose="02020603050405020304" pitchFamily="18" charset="0"/>
                          </a:rPr>
                          <m:t>𝑉</m:t>
                        </m:r>
                      </m:num>
                      <m:den>
                        <m:r>
                          <a:rPr lang="en-US" sz="4268" i="1">
                            <a:latin typeface="Cambria Math" panose="02040503050406030204" pitchFamily="18" charset="0"/>
                            <a:ea typeface="Times New Roman" panose="02020603050405020304" pitchFamily="18" charset="0"/>
                          </a:rPr>
                          <m:t>24,79</m:t>
                        </m:r>
                      </m:den>
                    </m:f>
                    <m:r>
                      <a:rPr lang="en-US" sz="4268" i="1">
                        <a:latin typeface="Cambria Math" panose="02040503050406030204" pitchFamily="18" charset="0"/>
                        <a:ea typeface="Times New Roman" panose="02020603050405020304" pitchFamily="18" charset="0"/>
                      </a:rPr>
                      <m:t> </m:t>
                    </m:r>
                  </m:oMath>
                </a14:m>
                <a:r>
                  <a:rPr lang="en-US" sz="4268">
                    <a:ea typeface="Times New Roman" panose="02020603050405020304" pitchFamily="18" charset="0"/>
                    <a:cs typeface="Arial" panose="020B0604020202020204" pitchFamily="34" charset="0"/>
                  </a:rPr>
                  <a:t> = </a:t>
                </a:r>
                <a14:m>
                  <m:oMath xmlns:m="http://schemas.openxmlformats.org/officeDocument/2006/math">
                    <m:f>
                      <m:fPr>
                        <m:ctrlPr>
                          <a:rPr lang="en-US" sz="4268" i="1">
                            <a:latin typeface="Cambria Math" panose="02040503050406030204" pitchFamily="18" charset="0"/>
                            <a:ea typeface="Times New Roman" panose="02020603050405020304" pitchFamily="18" charset="0"/>
                          </a:rPr>
                        </m:ctrlPr>
                      </m:fPr>
                      <m:num>
                        <m:r>
                          <a:rPr lang="en-US" sz="4268" i="1">
                            <a:latin typeface="Cambria Math" panose="02040503050406030204" pitchFamily="18" charset="0"/>
                            <a:ea typeface="Times New Roman" panose="02020603050405020304" pitchFamily="18" charset="0"/>
                          </a:rPr>
                          <m:t>0,5</m:t>
                        </m:r>
                      </m:num>
                      <m:den>
                        <m:r>
                          <a:rPr lang="en-US" sz="4268" i="1">
                            <a:latin typeface="Cambria Math" panose="02040503050406030204" pitchFamily="18" charset="0"/>
                            <a:ea typeface="Times New Roman" panose="02020603050405020304" pitchFamily="18" charset="0"/>
                          </a:rPr>
                          <m:t>24,79</m:t>
                        </m:r>
                      </m:den>
                    </m:f>
                    <m:r>
                      <a:rPr lang="en-US" sz="4268" i="1">
                        <a:latin typeface="Cambria Math" panose="02040503050406030204" pitchFamily="18" charset="0"/>
                        <a:ea typeface="Times New Roman" panose="02020603050405020304" pitchFamily="18" charset="0"/>
                      </a:rPr>
                      <m:t> </m:t>
                    </m:r>
                  </m:oMath>
                </a14:m>
                <a:r>
                  <a:rPr lang="en-US" sz="4268">
                    <a:ea typeface="Times New Roman" panose="02020603050405020304" pitchFamily="18" charset="0"/>
                    <a:cs typeface="Arial" panose="020B0604020202020204" pitchFamily="34" charset="0"/>
                  </a:rPr>
                  <a:t>   </a:t>
                </a:r>
                <a14:m>
                  <m:oMath xmlns:m="http://schemas.openxmlformats.org/officeDocument/2006/math">
                    <m:r>
                      <a:rPr lang="en-US" sz="4268" i="1">
                        <a:latin typeface="Cambria Math" panose="02040503050406030204" pitchFamily="18" charset="0"/>
                        <a:ea typeface="Times New Roman" panose="02020603050405020304" pitchFamily="18" charset="0"/>
                      </a:rPr>
                      <m:t>≈</m:t>
                    </m:r>
                  </m:oMath>
                </a14:m>
                <a:r>
                  <a:rPr lang="en-US" sz="4268">
                    <a:ea typeface="Times New Roman" panose="02020603050405020304" pitchFamily="18" charset="0"/>
                    <a:cs typeface="Arial" panose="020B0604020202020204" pitchFamily="34" charset="0"/>
                  </a:rPr>
                  <a:t> 0,02 (mol)</a:t>
                </a:r>
              </a:p>
            </p:txBody>
          </p:sp>
        </mc:Choice>
        <mc:Fallback>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1163658" y="1459028"/>
                <a:ext cx="14948245" cy="5332031"/>
              </a:xfrm>
              <a:prstGeom prst="rect">
                <a:avLst/>
              </a:prstGeom>
              <a:blipFill>
                <a:blip r:embed="rId4"/>
                <a:stretch>
                  <a:fillRect l="-1387" t="-1600" b="-80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spTree>
    <p:extLst>
      <p:ext uri="{BB962C8B-B14F-4D97-AF65-F5344CB8AC3E}">
        <p14:creationId xmlns:p14="http://schemas.microsoft.com/office/powerpoint/2010/main" val="3462425062"/>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arn(inVertical)">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arn(inVertical)">
                                      <p:cBhvr>
                                        <p:cTn id="26" dur="500"/>
                                        <p:tgtEl>
                                          <p:spTgt spid="3">
                                            <p:txEl>
                                              <p:pRg st="5" end="5"/>
                                            </p:tx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barn(inVertical)">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8997" y="-1143794"/>
            <a:ext cx="16253174" cy="9147175"/>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19688" y="2844743"/>
            <a:ext cx="5306610" cy="5306610"/>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9313" y="-938502"/>
            <a:ext cx="2616702" cy="3158441"/>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10379877" y="-1025491"/>
            <a:ext cx="3115996" cy="2992764"/>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6922" y="4030556"/>
            <a:ext cx="6029465" cy="4110999"/>
          </a:xfrm>
          <a:prstGeom prst="rect">
            <a:avLst/>
          </a:prstGeom>
        </p:spPr>
      </p:pic>
      <p:grpSp>
        <p:nvGrpSpPr>
          <p:cNvPr id="18" name="组合 17"/>
          <p:cNvGrpSpPr/>
          <p:nvPr/>
        </p:nvGrpSpPr>
        <p:grpSpPr>
          <a:xfrm>
            <a:off x="1560637" y="2757692"/>
            <a:ext cx="9110956" cy="1171799"/>
            <a:chOff x="-262126" y="3354661"/>
            <a:chExt cx="5629673" cy="724056"/>
          </a:xfrm>
        </p:grpSpPr>
        <p:sp>
          <p:nvSpPr>
            <p:cNvPr id="20" name="文本框 19"/>
            <p:cNvSpPr txBox="1"/>
            <p:nvPr/>
          </p:nvSpPr>
          <p:spPr>
            <a:xfrm>
              <a:off x="-262126" y="3354661"/>
              <a:ext cx="5629673" cy="665892"/>
            </a:xfrm>
            <a:prstGeom prst="rect">
              <a:avLst/>
            </a:prstGeom>
            <a:noFill/>
          </p:spPr>
          <p:txBody>
            <a:bodyPr wrap="none" rtlCol="0">
              <a:spAutoFit/>
            </a:bodyPr>
            <a:lstStyle/>
            <a:p>
              <a:pPr algn="ctr"/>
              <a:r>
                <a:rPr lang="en-US" altLang="zh-CN" sz="6403">
                  <a:solidFill>
                    <a:srgbClr val="33909B"/>
                  </a:solidFill>
                  <a:latin typeface="Arial" panose="020B0604020202020204" pitchFamily="34" charset="0"/>
                  <a:ea typeface="微软雅黑" panose="020B0503020204020204" pitchFamily="34" charset="-122"/>
                  <a:cs typeface="Arial" panose="020B0604020202020204" pitchFamily="34" charset="0"/>
                </a:rPr>
                <a:t>TỈ KHỐI CỦA CHẤT KHÍ</a:t>
              </a:r>
              <a:endParaRPr lang="zh-CN" altLang="en-US" sz="6403"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68"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4765944" y="-153017"/>
            <a:ext cx="2702012" cy="2713319"/>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8003"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II</a:t>
            </a:r>
            <a:endParaRPr lang="en-US" altLang="zh-CN" sz="2668"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3955571" y="-244145"/>
            <a:ext cx="2007304" cy="286757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9952941" y="5019137"/>
            <a:ext cx="4396844" cy="3107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273365"/>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2033235" y="-1145449"/>
            <a:ext cx="16356502" cy="9150485"/>
          </a:xfrm>
          <a:prstGeom prst="rect">
            <a:avLst/>
          </a:prstGeom>
        </p:spPr>
      </p:pic>
      <p:grpSp>
        <p:nvGrpSpPr>
          <p:cNvPr id="9" name="Group 8">
            <a:extLst>
              <a:ext uri="{FF2B5EF4-FFF2-40B4-BE49-F238E27FC236}">
                <a16:creationId xmlns:a16="http://schemas.microsoft.com/office/drawing/2014/main" id="{79C5F9D1-C390-0463-8CD9-A51E994EAEFB}"/>
              </a:ext>
            </a:extLst>
          </p:cNvPr>
          <p:cNvGrpSpPr/>
          <p:nvPr/>
        </p:nvGrpSpPr>
        <p:grpSpPr>
          <a:xfrm>
            <a:off x="1700039" y="1848562"/>
            <a:ext cx="2347156" cy="4638869"/>
            <a:chOff x="2798618" y="2244436"/>
            <a:chExt cx="1759527" cy="3477491"/>
          </a:xfrm>
        </p:grpSpPr>
        <p:pic>
          <p:nvPicPr>
            <p:cNvPr id="18438" name="Picture 6">
              <a:extLst>
                <a:ext uri="{FF2B5EF4-FFF2-40B4-BE49-F238E27FC236}">
                  <a16:creationId xmlns:a16="http://schemas.microsoft.com/office/drawing/2014/main" id="{F4A0B5CC-F171-BD54-B5F1-B00F49EEA0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900" t="8890" r="26883" b="5696"/>
            <a:stretch/>
          </p:blipFill>
          <p:spPr bwMode="auto">
            <a:xfrm>
              <a:off x="2798618" y="2244436"/>
              <a:ext cx="1759527" cy="34774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BD86373-8870-3F17-2DB9-D3B345C9E010}"/>
                </a:ext>
              </a:extLst>
            </p:cNvPr>
            <p:cNvSpPr/>
            <p:nvPr/>
          </p:nvSpPr>
          <p:spPr>
            <a:xfrm>
              <a:off x="3172142" y="2638191"/>
              <a:ext cx="856405" cy="923270"/>
            </a:xfrm>
            <a:prstGeom prst="rect">
              <a:avLst/>
            </a:prstGeom>
            <a:noFill/>
          </p:spPr>
          <p:txBody>
            <a:bodyPr wrap="none" lIns="121979" tIns="60989" rIns="121979" bIns="60989">
              <a:spAutoFit/>
            </a:bodyPr>
            <a:lstStyle/>
            <a:p>
              <a:pPr algn="ctr"/>
              <a:r>
                <a:rPr lang="en-US" sz="7203" b="1">
                  <a:ln w="12700">
                    <a:solidFill>
                      <a:schemeClr val="accent1"/>
                    </a:solidFill>
                    <a:prstDash val="solid"/>
                  </a:ln>
                  <a:solidFill>
                    <a:srgbClr val="FEF303"/>
                  </a:solidFill>
                  <a:effectLst>
                    <a:outerShdw dist="38100" dir="2640000" algn="bl" rotWithShape="0">
                      <a:schemeClr val="accent1"/>
                    </a:outerShdw>
                  </a:effectLst>
                </a:rPr>
                <a:t>H</a:t>
              </a:r>
              <a:r>
                <a:rPr lang="en-US" sz="7203" b="1" baseline="-25000">
                  <a:ln w="12700">
                    <a:solidFill>
                      <a:schemeClr val="accent1"/>
                    </a:solidFill>
                    <a:prstDash val="solid"/>
                  </a:ln>
                  <a:solidFill>
                    <a:srgbClr val="FEF303"/>
                  </a:solidFill>
                  <a:effectLst>
                    <a:outerShdw dist="38100" dir="2640000" algn="bl" rotWithShape="0">
                      <a:schemeClr val="accent1"/>
                    </a:outerShdw>
                  </a:effectLst>
                </a:rPr>
                <a:t>2</a:t>
              </a:r>
              <a:endParaRPr lang="en-US" sz="7203" b="1">
                <a:ln w="12700">
                  <a:solidFill>
                    <a:schemeClr val="accent1"/>
                  </a:solidFill>
                  <a:prstDash val="solid"/>
                </a:ln>
                <a:solidFill>
                  <a:srgbClr val="FEF303"/>
                </a:solidFill>
                <a:effectLst>
                  <a:outerShdw dist="38100" dir="2640000" algn="bl" rotWithShape="0">
                    <a:schemeClr val="accent1"/>
                  </a:outerShdw>
                </a:effectLst>
              </a:endParaRPr>
            </a:p>
          </p:txBody>
        </p:sp>
      </p:grpSp>
      <p:grpSp>
        <p:nvGrpSpPr>
          <p:cNvPr id="12" name="Group 11">
            <a:extLst>
              <a:ext uri="{FF2B5EF4-FFF2-40B4-BE49-F238E27FC236}">
                <a16:creationId xmlns:a16="http://schemas.microsoft.com/office/drawing/2014/main" id="{2D9916D9-1286-4B98-CA8E-F8D6C97D8704}"/>
              </a:ext>
            </a:extLst>
          </p:cNvPr>
          <p:cNvGrpSpPr/>
          <p:nvPr/>
        </p:nvGrpSpPr>
        <p:grpSpPr>
          <a:xfrm>
            <a:off x="7372815" y="1848562"/>
            <a:ext cx="2347156" cy="4638869"/>
            <a:chOff x="7051170" y="2105891"/>
            <a:chExt cx="1759527" cy="3477491"/>
          </a:xfrm>
        </p:grpSpPr>
        <p:pic>
          <p:nvPicPr>
            <p:cNvPr id="3" name="Picture 6">
              <a:extLst>
                <a:ext uri="{FF2B5EF4-FFF2-40B4-BE49-F238E27FC236}">
                  <a16:creationId xmlns:a16="http://schemas.microsoft.com/office/drawing/2014/main" id="{7BCECA48-53B9-801E-BE5E-3CF933FA4C3D}"/>
                </a:ext>
              </a:extLst>
            </p:cNvPr>
            <p:cNvPicPr>
              <a:picLocks noChangeAspect="1" noChangeArrowheads="1"/>
            </p:cNvPicPr>
            <p:nvPr/>
          </p:nvPicPr>
          <p:blipFill rotWithShape="1">
            <a:blip r:embed="rId4">
              <a:duotone>
                <a:prstClr val="black"/>
                <a:schemeClr val="accent5">
                  <a:tint val="45000"/>
                  <a:satMod val="400000"/>
                </a:schemeClr>
              </a:duotone>
              <a:extLst>
                <a:ext uri="{28A0092B-C50C-407E-A947-70E740481C1C}">
                  <a14:useLocalDpi xmlns:a14="http://schemas.microsoft.com/office/drawing/2010/main" val="0"/>
                </a:ext>
              </a:extLst>
            </a:blip>
            <a:srcRect l="29900" t="8890" r="26883" b="5696"/>
            <a:stretch/>
          </p:blipFill>
          <p:spPr bwMode="auto">
            <a:xfrm>
              <a:off x="7051170" y="2105891"/>
              <a:ext cx="1759527" cy="34774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29BA210-E262-8488-6FFE-5622E2AF4791}"/>
                </a:ext>
              </a:extLst>
            </p:cNvPr>
            <p:cNvSpPr/>
            <p:nvPr/>
          </p:nvSpPr>
          <p:spPr>
            <a:xfrm>
              <a:off x="7487109" y="2506464"/>
              <a:ext cx="887650" cy="923270"/>
            </a:xfrm>
            <a:prstGeom prst="rect">
              <a:avLst/>
            </a:prstGeom>
            <a:noFill/>
          </p:spPr>
          <p:txBody>
            <a:bodyPr wrap="none" lIns="121979" tIns="60989" rIns="121979" bIns="60989">
              <a:spAutoFit/>
            </a:bodyPr>
            <a:lstStyle/>
            <a:p>
              <a:pPr algn="ctr"/>
              <a:r>
                <a:rPr lang="en-US" sz="7203" b="1">
                  <a:ln w="12700">
                    <a:solidFill>
                      <a:schemeClr val="accent1"/>
                    </a:solidFill>
                    <a:prstDash val="solid"/>
                  </a:ln>
                  <a:solidFill>
                    <a:srgbClr val="FEF303"/>
                  </a:solidFill>
                  <a:effectLst>
                    <a:outerShdw dist="38100" dir="2640000" algn="bl" rotWithShape="0">
                      <a:schemeClr val="accent1"/>
                    </a:outerShdw>
                  </a:effectLst>
                </a:rPr>
                <a:t>O</a:t>
              </a:r>
              <a:r>
                <a:rPr lang="en-US" sz="7203" b="1" baseline="-25000">
                  <a:ln w="12700">
                    <a:solidFill>
                      <a:schemeClr val="accent1"/>
                    </a:solidFill>
                    <a:prstDash val="solid"/>
                  </a:ln>
                  <a:solidFill>
                    <a:srgbClr val="FEF303"/>
                  </a:solidFill>
                  <a:effectLst>
                    <a:outerShdw dist="38100" dir="2640000" algn="bl" rotWithShape="0">
                      <a:schemeClr val="accent1"/>
                    </a:outerShdw>
                  </a:effectLst>
                </a:rPr>
                <a:t>2</a:t>
              </a:r>
              <a:endParaRPr lang="en-US" sz="7203" b="1">
                <a:ln w="12700">
                  <a:solidFill>
                    <a:schemeClr val="accent1"/>
                  </a:solidFill>
                  <a:prstDash val="solid"/>
                </a:ln>
                <a:solidFill>
                  <a:srgbClr val="FEF303"/>
                </a:solidFill>
                <a:effectLst>
                  <a:outerShdw dist="38100" dir="2640000" algn="bl" rotWithShape="0">
                    <a:schemeClr val="accent1"/>
                  </a:outerShdw>
                </a:effectLst>
              </a:endParaRPr>
            </a:p>
          </p:txBody>
        </p:sp>
      </p:grpSp>
      <p:sp>
        <p:nvSpPr>
          <p:cNvPr id="14" name="TextBox 13">
            <a:extLst>
              <a:ext uri="{FF2B5EF4-FFF2-40B4-BE49-F238E27FC236}">
                <a16:creationId xmlns:a16="http://schemas.microsoft.com/office/drawing/2014/main" id="{E585B62F-2D4A-588C-515B-CE7A67D9E7EA}"/>
              </a:ext>
            </a:extLst>
          </p:cNvPr>
          <p:cNvSpPr txBox="1"/>
          <p:nvPr/>
        </p:nvSpPr>
        <p:spPr>
          <a:xfrm>
            <a:off x="-1287782" y="-508097"/>
            <a:ext cx="15048839" cy="1937262"/>
          </a:xfrm>
          <a:prstGeom prst="rect">
            <a:avLst/>
          </a:prstGeom>
          <a:noFill/>
        </p:spPr>
        <p:txBody>
          <a:bodyPr wrap="square">
            <a:spAutoFit/>
          </a:bodyPr>
          <a:lstStyle/>
          <a:p>
            <a:pPr algn="just">
              <a:lnSpc>
                <a:spcPct val="107000"/>
              </a:lnSpc>
            </a:pPr>
            <a:r>
              <a:rPr lang="nl-NL" sz="3735">
                <a:latin typeface="Times New Roman" panose="02020603050405020304" pitchFamily="18" charset="0"/>
                <a:ea typeface="Calibri" panose="020F0502020204030204" pitchFamily="34" charset="0"/>
                <a:cs typeface="Times New Roman" panose="02020603050405020304" pitchFamily="18" charset="0"/>
              </a:rPr>
              <a:t>Hai quả bóng có thể tích như nhau (một quả bơm khí Hydrogen và 1 quả bơm khí Oxygen).</a:t>
            </a:r>
            <a:endParaRPr lang="en-US" sz="2668">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nl-NL" sz="3735" b="1" i="1">
                <a:latin typeface="Times New Roman" panose="02020603050405020304" pitchFamily="18" charset="0"/>
                <a:ea typeface="Calibri" panose="020F0502020204030204" pitchFamily="34" charset="0"/>
                <a:cs typeface="Times New Roman" panose="02020603050405020304" pitchFamily="18" charset="0"/>
              </a:rPr>
              <a:t>? Các em hãy cho biết điều gì sẽ xảy ra nếu thả tay ?</a:t>
            </a:r>
            <a:endParaRPr lang="en-US" sz="2668">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73F5BAA7-D872-E007-B1FE-1FE9B160F84D}"/>
              </a:ext>
            </a:extLst>
          </p:cNvPr>
          <p:cNvSpPr txBox="1"/>
          <p:nvPr/>
        </p:nvSpPr>
        <p:spPr>
          <a:xfrm>
            <a:off x="-886045" y="2475804"/>
            <a:ext cx="14245362" cy="1497846"/>
          </a:xfrm>
          <a:prstGeom prst="rect">
            <a:avLst/>
          </a:prstGeom>
          <a:noFill/>
        </p:spPr>
        <p:txBody>
          <a:bodyPr wrap="square">
            <a:spAutoFit/>
          </a:bodyPr>
          <a:lstStyle/>
          <a:p>
            <a:pPr indent="609874" algn="just">
              <a:lnSpc>
                <a:spcPct val="107000"/>
              </a:lnSpc>
              <a:spcAft>
                <a:spcPts val="400"/>
              </a:spcAft>
            </a:pPr>
            <a:r>
              <a:rPr lang="nl-NL" sz="4268" b="1"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Như vậy trong cùng 1 điều kiện, những thể tích bằng nhau của các chất khí khác nhau thì nặng nhẹ khác nhau.</a:t>
            </a:r>
            <a:endParaRPr lang="en-US" sz="3201" b="1">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4382272"/>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13 0.20019 L 0.0013 0.20019 C -0.00196 0.20736 -0.01225 0.22564 -0.01264 0.23814 C -0.01277 0.24601 -0.01212 0.25434 -0.01042 0.26198 C -0.00873 0.26962 0.00468 0.29114 0.00664 0.2953 C 0.00872 0.2997 0.01054 0.30456 0.01198 0.30942 C 0.01653 0.32446 0.0164 0.32516 0.01849 0.3365 C 0.01797 0.3402 0.01862 0.3446 0.01732 0.34761 C 0.01172 0.36057 0.00664 0.36196 0.00026 0.37144 C -0.00261 0.37561 -0.00352 0.37908 -0.00508 0.38417 C -0.00339 0.39112 -0.00235 0.39829 0.00026 0.40477 C 0.00143 0.40778 0.00468 0.40801 0.0056 0.41125 C 0.00651 0.41449 0.0026 0.42421 0.00234 0.42699 C 0.00182 0.4337 0.00234 0.44064 0.00234 0.44758 L 0.00234 0.44782 L 0.00234 0.48901 " pathEditMode="relative" rAng="0" ptsTypes="AAAAAAAAAAAAAAAA">
                                      <p:cBhvr>
                                        <p:cTn id="10" dur="2000" fill="hold"/>
                                        <p:tgtEl>
                                          <p:spTgt spid="12"/>
                                        </p:tgtEl>
                                        <p:attrNameLst>
                                          <p:attrName>ppt_x</p:attrName>
                                          <p:attrName>ppt_y</p:attrName>
                                        </p:attrNameLst>
                                      </p:cBhvr>
                                      <p:rCtr x="156" y="14441"/>
                                    </p:animMotion>
                                  </p:childTnLst>
                                </p:cTn>
                              </p:par>
                              <p:par>
                                <p:cTn id="11" presetID="0" presetClass="path" presetSubtype="0" accel="50000" decel="50000" fill="hold" nodeType="withEffect">
                                  <p:stCondLst>
                                    <p:cond delay="0"/>
                                  </p:stCondLst>
                                  <p:childTnLst>
                                    <p:animMotion origin="layout" path="M 0.003 -0.28442 L 0.003 -0.28419 C -0.00247 -0.29414 -0.01224 -0.31011 -0.01367 -0.32029 C -0.01471 -0.32747 -0.01419 -0.33464 -0.0125 -0.34158 C -0.01224 -0.3432 -0.00976 -0.34436 -0.00781 -0.34506 C -0.00377 -0.34691 0.00091 -0.34806 0.00534 -0.34922 C 0.01693 -0.35269 0.01954 -0.35292 0.03165 -0.35547 C 0.03113 -0.35825 0.03217 -0.36126 0.03034 -0.3638 C 0.02735 -0.3682 0.02149 -0.37167 0.01732 -0.3756 C 0.01394 -0.37861 0.01094 -0.38185 0.00769 -0.38509 C 0.00287 -0.39921 0.00534 -0.38972 0.00534 -0.41402 L 0.00534 -0.41402 L 0.00899 -0.41472 " pathEditMode="relative" rAng="0" ptsTypes="AAAAAAAAAAAAA">
                                      <p:cBhvr>
                                        <p:cTn id="12" dur="2000" fill="hold"/>
                                        <p:tgtEl>
                                          <p:spTgt spid="9"/>
                                        </p:tgtEl>
                                        <p:attrNameLst>
                                          <p:attrName>ppt_x</p:attrName>
                                          <p:attrName>ppt_y</p:attrName>
                                        </p:attrNameLst>
                                      </p:cBhvr>
                                      <p:rCtr x="560" y="-6503"/>
                                    </p:animMotion>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2033235" y="-1145449"/>
            <a:ext cx="16356502" cy="9150485"/>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399" y="4895567"/>
            <a:ext cx="3177574" cy="3177574"/>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1275318" y="390574"/>
            <a:ext cx="14745812" cy="3857252"/>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sp>
        <p:nvSpPr>
          <p:cNvPr id="13" name="TextBox 12">
            <a:extLst>
              <a:ext uri="{FF2B5EF4-FFF2-40B4-BE49-F238E27FC236}">
                <a16:creationId xmlns:a16="http://schemas.microsoft.com/office/drawing/2014/main" id="{9DEE9A8F-235A-6E4F-EB79-AA02507A1AB2}"/>
              </a:ext>
            </a:extLst>
          </p:cNvPr>
          <p:cNvSpPr txBox="1"/>
          <p:nvPr/>
        </p:nvSpPr>
        <p:spPr>
          <a:xfrm>
            <a:off x="-749074" y="1211730"/>
            <a:ext cx="14044436" cy="1849481"/>
          </a:xfrm>
          <a:prstGeom prst="rect">
            <a:avLst/>
          </a:prstGeom>
          <a:noFill/>
        </p:spPr>
        <p:txBody>
          <a:bodyPr wrap="square">
            <a:spAutoFit/>
          </a:bodyPr>
          <a:lstStyle/>
          <a:p>
            <a:pPr marR="60987" algn="just" fontAlgn="base">
              <a:lnSpc>
                <a:spcPct val="107000"/>
              </a:lnSpc>
            </a:pPr>
            <a:r>
              <a:rPr lang="nl-NL" sz="5336" i="1"/>
              <a:t>Để xác định khí A nặng hay nhẹ hơn khí B bao nhiêu lần, ta dựa vào cơ sở khoa học nào ?</a:t>
            </a:r>
            <a:endParaRPr lang="en-US" sz="7203" b="1">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8587073"/>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2033235" y="-1145449"/>
            <a:ext cx="16356502" cy="9150485"/>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8762" y="5347535"/>
            <a:ext cx="2725605" cy="2725605"/>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1409791" y="575801"/>
            <a:ext cx="14880283" cy="4135806"/>
          </a:xfrm>
          <a:prstGeom prst="wedgeRoundRectCallout">
            <a:avLst>
              <a:gd name="adj1" fmla="val -23223"/>
              <a:gd name="adj2" fmla="val 69496"/>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sp>
        <p:nvSpPr>
          <p:cNvPr id="13" name="TextBox 12">
            <a:extLst>
              <a:ext uri="{FF2B5EF4-FFF2-40B4-BE49-F238E27FC236}">
                <a16:creationId xmlns:a16="http://schemas.microsoft.com/office/drawing/2014/main" id="{9DEE9A8F-235A-6E4F-EB79-AA02507A1AB2}"/>
              </a:ext>
            </a:extLst>
          </p:cNvPr>
          <p:cNvSpPr txBox="1"/>
          <p:nvPr/>
        </p:nvSpPr>
        <p:spPr>
          <a:xfrm>
            <a:off x="-924630" y="1076200"/>
            <a:ext cx="14044436" cy="2719462"/>
          </a:xfrm>
          <a:prstGeom prst="rect">
            <a:avLst/>
          </a:prstGeom>
          <a:noFill/>
        </p:spPr>
        <p:txBody>
          <a:bodyPr wrap="square">
            <a:spAutoFit/>
          </a:bodyPr>
          <a:lstStyle/>
          <a:p>
            <a:r>
              <a:rPr lang="nl-NL" sz="4268" i="1"/>
              <a:t>Để xác định khí A nặng hay nhẹ hơn khí B bao nhiêu lần, ta dựa vào </a:t>
            </a:r>
            <a:r>
              <a:rPr lang="nl-NL" sz="4268" b="1" i="1"/>
              <a:t>tỉ số giữa khối lượng mol của khí A (M</a:t>
            </a:r>
            <a:r>
              <a:rPr lang="nl-NL" sz="4268" b="1" i="1" baseline="-25000"/>
              <a:t>A</a:t>
            </a:r>
            <a:r>
              <a:rPr lang="nl-NL" sz="4268" b="1" i="1"/>
              <a:t>) và khối lượng mol của khí B (M</a:t>
            </a:r>
            <a:r>
              <a:rPr lang="nl-NL" sz="4268" b="1" i="1" baseline="-25000"/>
              <a:t>A</a:t>
            </a:r>
            <a:r>
              <a:rPr lang="nl-NL" sz="4268" b="1" i="1"/>
              <a:t>)</a:t>
            </a:r>
            <a:r>
              <a:rPr lang="nl-NL" sz="4268" i="1"/>
              <a:t>. Tỉ số này được gọi là </a:t>
            </a:r>
            <a:r>
              <a:rPr lang="nl-NL" sz="4268" b="1" i="1">
                <a:solidFill>
                  <a:srgbClr val="FF0000"/>
                </a:solidFill>
              </a:rPr>
              <a:t>tỉ khối của khí A đối với khí B</a:t>
            </a:r>
            <a:r>
              <a:rPr lang="nl-NL" sz="4268" i="1"/>
              <a:t>.</a:t>
            </a:r>
            <a:endParaRPr lang="en-US" sz="4268"/>
          </a:p>
        </p:txBody>
      </p:sp>
    </p:spTree>
    <p:extLst>
      <p:ext uri="{BB962C8B-B14F-4D97-AF65-F5344CB8AC3E}">
        <p14:creationId xmlns:p14="http://schemas.microsoft.com/office/powerpoint/2010/main" val="3725897190"/>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8997" y="-1143794"/>
            <a:ext cx="16253174" cy="9147175"/>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19688" y="2844743"/>
            <a:ext cx="5306610" cy="5306610"/>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9313" y="-938502"/>
            <a:ext cx="2616702" cy="3158441"/>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10379877" y="-1025491"/>
            <a:ext cx="3115996" cy="2992764"/>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6922" y="4030556"/>
            <a:ext cx="6029465" cy="4110999"/>
          </a:xfrm>
          <a:prstGeom prst="rect">
            <a:avLst/>
          </a:prstGeom>
        </p:spPr>
      </p:pic>
      <p:grpSp>
        <p:nvGrpSpPr>
          <p:cNvPr id="18" name="组合 17"/>
          <p:cNvGrpSpPr/>
          <p:nvPr/>
        </p:nvGrpSpPr>
        <p:grpSpPr>
          <a:xfrm>
            <a:off x="3494327" y="2757692"/>
            <a:ext cx="5243555" cy="1171799"/>
            <a:chOff x="932703" y="3354661"/>
            <a:chExt cx="3240000" cy="724056"/>
          </a:xfrm>
        </p:grpSpPr>
        <p:sp>
          <p:nvSpPr>
            <p:cNvPr id="20" name="文本框 19"/>
            <p:cNvSpPr txBox="1"/>
            <p:nvPr/>
          </p:nvSpPr>
          <p:spPr>
            <a:xfrm>
              <a:off x="1911260" y="3354661"/>
              <a:ext cx="1282892" cy="665892"/>
            </a:xfrm>
            <a:prstGeom prst="rect">
              <a:avLst/>
            </a:prstGeom>
            <a:noFill/>
          </p:spPr>
          <p:txBody>
            <a:bodyPr wrap="none" rtlCol="0">
              <a:spAutoFit/>
            </a:bodyPr>
            <a:lstStyle/>
            <a:p>
              <a:pPr algn="ctr"/>
              <a:r>
                <a:rPr lang="en-US" altLang="zh-CN" sz="6403">
                  <a:solidFill>
                    <a:srgbClr val="33909B"/>
                  </a:solidFill>
                  <a:latin typeface="微软雅黑" panose="020B0503020204020204" pitchFamily="34" charset="-122"/>
                  <a:ea typeface="微软雅黑" panose="020B0503020204020204" pitchFamily="34" charset="-122"/>
                  <a:cs typeface="Microsoft JhengHei Light" panose="020B0304030504040204" pitchFamily="34" charset="-122"/>
                </a:rPr>
                <a:t>MOL</a:t>
              </a:r>
              <a:endParaRPr lang="zh-CN" altLang="en-US" sz="6403" dirty="0">
                <a:solidFill>
                  <a:srgbClr val="33909B"/>
                </a:solidFill>
                <a:latin typeface="微软雅黑" panose="020B0503020204020204" pitchFamily="34" charset="-122"/>
                <a:ea typeface="微软雅黑" panose="020B0503020204020204" pitchFamily="34" charset="-122"/>
                <a:cs typeface="Microsoft JhengHei Light" panose="020B0304030504040204" pitchFamily="34" charset="-122"/>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68"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4765944" y="-153017"/>
            <a:ext cx="2702012" cy="2713319"/>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8003"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a:t>
            </a:r>
            <a:endParaRPr lang="en-US" altLang="zh-CN" sz="2668"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3955571" y="-244145"/>
            <a:ext cx="2007304" cy="286757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9952941" y="5019137"/>
            <a:ext cx="4396844" cy="3107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777372"/>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2033235" y="-1145449"/>
            <a:ext cx="16356502" cy="9150485"/>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399" y="4895567"/>
            <a:ext cx="3177574" cy="3177574"/>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1275318" y="405634"/>
            <a:ext cx="14745812" cy="3842192"/>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sp>
        <p:nvSpPr>
          <p:cNvPr id="13" name="TextBox 12">
            <a:extLst>
              <a:ext uri="{FF2B5EF4-FFF2-40B4-BE49-F238E27FC236}">
                <a16:creationId xmlns:a16="http://schemas.microsoft.com/office/drawing/2014/main" id="{9DEE9A8F-235A-6E4F-EB79-AA02507A1AB2}"/>
              </a:ext>
            </a:extLst>
          </p:cNvPr>
          <p:cNvSpPr txBox="1"/>
          <p:nvPr/>
        </p:nvSpPr>
        <p:spPr>
          <a:xfrm rot="10800000" flipV="1">
            <a:off x="-205031" y="889265"/>
            <a:ext cx="13125423" cy="831318"/>
          </a:xfrm>
          <a:prstGeom prst="rect">
            <a:avLst/>
          </a:prstGeom>
          <a:noFill/>
        </p:spPr>
        <p:txBody>
          <a:bodyPr wrap="square">
            <a:spAutoFit/>
          </a:bodyPr>
          <a:lstStyle/>
          <a:p>
            <a:r>
              <a:rPr lang="nl-NL" sz="4802" i="1"/>
              <a:t>Viết CT tính tỉ khối của chất khí A đối với khí B?</a:t>
            </a:r>
            <a:endParaRPr lang="en-US" sz="4802"/>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A18D0A6B-1B2A-3C34-2122-ED77036EEB0D}"/>
                  </a:ext>
                </a:extLst>
              </p:cNvPr>
              <p:cNvSpPr txBox="1"/>
              <p:nvPr/>
            </p:nvSpPr>
            <p:spPr>
              <a:xfrm>
                <a:off x="3115897" y="2059887"/>
                <a:ext cx="5111468" cy="1917704"/>
              </a:xfrm>
              <a:prstGeom prst="rect">
                <a:avLst/>
              </a:prstGeom>
              <a:noFill/>
            </p:spPr>
            <p:txBody>
              <a:bodyPr wrap="square">
                <a:spAutoFit/>
              </a:bodyPr>
              <a:lstStyle/>
              <a:p>
                <a:pPr>
                  <a:lnSpc>
                    <a:spcPct val="107000"/>
                  </a:lnSpc>
                  <a:spcAft>
                    <a:spcPts val="1067"/>
                  </a:spcAft>
                </a:pPr>
                <a:r>
                  <a:rPr lang="en-US" sz="7203">
                    <a:solidFill>
                      <a:srgbClr val="FF0000"/>
                    </a:solidFill>
                    <a:latin typeface="Times New Roman" panose="02020603050405020304" pitchFamily="18" charset="0"/>
                    <a:ea typeface="Calibri" panose="020F0502020204030204" pitchFamily="34" charset="0"/>
                    <a:cs typeface="Times New Roman" panose="02020603050405020304" pitchFamily="18" charset="0"/>
                  </a:rPr>
                  <a:t>d</a:t>
                </a:r>
                <a:r>
                  <a:rPr lang="en-US" sz="7203" baseline="-250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 /B </a:t>
                </a:r>
                <a:r>
                  <a:rPr lang="en-US" sz="7203">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7203"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7203"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7203"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𝑀</m:t>
                            </m:r>
                          </m:e>
                          <m:sub>
                            <m:r>
                              <a:rPr lang="en-US" sz="7203"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7203"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en-US" sz="7203"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𝑀</m:t>
                            </m:r>
                          </m:e>
                          <m:sub>
                            <m:r>
                              <a:rPr lang="en-US" sz="7203" i="1">
                                <a:solidFill>
                                  <a:srgbClr val="FF0000"/>
                                </a:solidFill>
                                <a:latin typeface="Cambria Math" panose="02040503050406030204" pitchFamily="18" charset="0"/>
                                <a:ea typeface="Times New Roman" panose="02020603050405020304" pitchFamily="18" charset="0"/>
                                <a:cs typeface="Times New Roman" panose="02020603050405020304" pitchFamily="18" charset="0"/>
                              </a:rPr>
                              <m:t>𝐵</m:t>
                            </m:r>
                          </m:sub>
                        </m:sSub>
                      </m:den>
                    </m:f>
                  </m:oMath>
                </a14:m>
                <a:r>
                  <a:rPr lang="en-US" sz="7203">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587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TextBox 5">
                <a:extLst>
                  <a:ext uri="{FF2B5EF4-FFF2-40B4-BE49-F238E27FC236}">
                    <a16:creationId xmlns:a16="http://schemas.microsoft.com/office/drawing/2014/main" id="{A18D0A6B-1B2A-3C34-2122-ED77036EEB0D}"/>
                  </a:ext>
                </a:extLst>
              </p:cNvPr>
              <p:cNvSpPr txBox="1">
                <a:spLocks noRot="1" noChangeAspect="1" noMove="1" noResize="1" noEditPoints="1" noAdjustHandles="1" noChangeArrowheads="1" noChangeShapeType="1" noTextEdit="1"/>
              </p:cNvSpPr>
              <p:nvPr/>
            </p:nvSpPr>
            <p:spPr>
              <a:xfrm>
                <a:off x="3115897" y="2059887"/>
                <a:ext cx="5111468" cy="1917704"/>
              </a:xfrm>
              <a:prstGeom prst="rect">
                <a:avLst/>
              </a:prstGeom>
              <a:blipFill>
                <a:blip r:embed="rId4"/>
                <a:stretch>
                  <a:fillRect l="-8939" b="-5732"/>
                </a:stretch>
              </a:blipFill>
            </p:spPr>
            <p:txBody>
              <a:bodyPr/>
              <a:lstStyle/>
              <a:p>
                <a:r>
                  <a:rPr lang="vi-VN">
                    <a:noFill/>
                  </a:rPr>
                  <a:t> </a:t>
                </a:r>
              </a:p>
            </p:txBody>
          </p:sp>
        </mc:Fallback>
      </mc:AlternateContent>
    </p:spTree>
    <p:extLst>
      <p:ext uri="{BB962C8B-B14F-4D97-AF65-F5344CB8AC3E}">
        <p14:creationId xmlns:p14="http://schemas.microsoft.com/office/powerpoint/2010/main" val="2098339821"/>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2033235" y="-1145449"/>
            <a:ext cx="16356502" cy="9150485"/>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399" y="4895567"/>
            <a:ext cx="3177574" cy="3177574"/>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1275318" y="194808"/>
            <a:ext cx="14745812" cy="4053020"/>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sp>
        <p:nvSpPr>
          <p:cNvPr id="3" name="TextBox 2">
            <a:extLst>
              <a:ext uri="{FF2B5EF4-FFF2-40B4-BE49-F238E27FC236}">
                <a16:creationId xmlns:a16="http://schemas.microsoft.com/office/drawing/2014/main" id="{8D66D295-3DB7-B938-C0CA-308B95E890EE}"/>
              </a:ext>
            </a:extLst>
          </p:cNvPr>
          <p:cNvSpPr txBox="1"/>
          <p:nvPr/>
        </p:nvSpPr>
        <p:spPr>
          <a:xfrm>
            <a:off x="-825519" y="771209"/>
            <a:ext cx="13846214" cy="2903359"/>
          </a:xfrm>
          <a:prstGeom prst="rect">
            <a:avLst/>
          </a:prstGeom>
          <a:noFill/>
        </p:spPr>
        <p:txBody>
          <a:bodyPr wrap="square">
            <a:spAutoFit/>
          </a:bodyPr>
          <a:lstStyle/>
          <a:p>
            <a:pPr algn="just">
              <a:lnSpc>
                <a:spcPct val="107000"/>
              </a:lnSpc>
              <a:spcAft>
                <a:spcPts val="400"/>
              </a:spcAft>
            </a:pPr>
            <a:r>
              <a:rPr lang="nl-NL" sz="4268" i="1">
                <a:latin typeface="Times New Roman" panose="02020603050405020304" pitchFamily="18" charset="0"/>
                <a:ea typeface="Calibri" panose="020F0502020204030204" pitchFamily="34" charset="0"/>
                <a:cs typeface="Times New Roman" panose="02020603050405020304" pitchFamily="18" charset="0"/>
              </a:rPr>
              <a:t>Tại sao khi cùng thể tích, quả bóng bơm khí Hydrogen bay lên được mà quả bóng bơm khí Oxygen lại bị rơi xuống?  Làm thế nào để xác định tỉ khối của một chất khí đối với không khí bao nhiêu lần.</a:t>
            </a:r>
            <a:endParaRPr lang="en-US" sz="3201">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AD7DB9B9-1467-17C5-4736-AEF87E5AF0C9}"/>
              </a:ext>
            </a:extLst>
          </p:cNvPr>
          <p:cNvPicPr>
            <a:picLocks noChangeAspect="1"/>
          </p:cNvPicPr>
          <p:nvPr/>
        </p:nvPicPr>
        <p:blipFill>
          <a:blip r:embed="rId5"/>
          <a:stretch>
            <a:fillRect/>
          </a:stretch>
        </p:blipFill>
        <p:spPr>
          <a:xfrm>
            <a:off x="6762438" y="3429796"/>
            <a:ext cx="3487647" cy="5146021"/>
          </a:xfrm>
          <a:prstGeom prst="rect">
            <a:avLst/>
          </a:prstGeom>
        </p:spPr>
      </p:pic>
    </p:spTree>
    <p:extLst>
      <p:ext uri="{BB962C8B-B14F-4D97-AF65-F5344CB8AC3E}">
        <p14:creationId xmlns:p14="http://schemas.microsoft.com/office/powerpoint/2010/main" val="2303469800"/>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32" presetClass="emph" presetSubtype="0" fill="hold" nodeType="withEffect">
                                  <p:stCondLst>
                                    <p:cond delay="0"/>
                                  </p:stCondLst>
                                  <p:childTnLst>
                                    <p:animRot by="120000">
                                      <p:cBhvr>
                                        <p:cTn id="10" dur="100" fill="hold">
                                          <p:stCondLst>
                                            <p:cond delay="0"/>
                                          </p:stCondLst>
                                        </p:cTn>
                                        <p:tgtEl>
                                          <p:spTgt spid="6146"/>
                                        </p:tgtEl>
                                        <p:attrNameLst>
                                          <p:attrName>r</p:attrName>
                                        </p:attrNameLst>
                                      </p:cBhvr>
                                    </p:animRot>
                                    <p:animRot by="-240000">
                                      <p:cBhvr>
                                        <p:cTn id="11" dur="200" fill="hold">
                                          <p:stCondLst>
                                            <p:cond delay="200"/>
                                          </p:stCondLst>
                                        </p:cTn>
                                        <p:tgtEl>
                                          <p:spTgt spid="6146"/>
                                        </p:tgtEl>
                                        <p:attrNameLst>
                                          <p:attrName>r</p:attrName>
                                        </p:attrNameLst>
                                      </p:cBhvr>
                                    </p:animRot>
                                    <p:animRot by="240000">
                                      <p:cBhvr>
                                        <p:cTn id="12" dur="200" fill="hold">
                                          <p:stCondLst>
                                            <p:cond delay="400"/>
                                          </p:stCondLst>
                                        </p:cTn>
                                        <p:tgtEl>
                                          <p:spTgt spid="6146"/>
                                        </p:tgtEl>
                                        <p:attrNameLst>
                                          <p:attrName>r</p:attrName>
                                        </p:attrNameLst>
                                      </p:cBhvr>
                                    </p:animRot>
                                    <p:animRot by="-240000">
                                      <p:cBhvr>
                                        <p:cTn id="13" dur="200" fill="hold">
                                          <p:stCondLst>
                                            <p:cond delay="600"/>
                                          </p:stCondLst>
                                        </p:cTn>
                                        <p:tgtEl>
                                          <p:spTgt spid="6146"/>
                                        </p:tgtEl>
                                        <p:attrNameLst>
                                          <p:attrName>r</p:attrName>
                                        </p:attrNameLst>
                                      </p:cBhvr>
                                    </p:animRot>
                                    <p:animRot by="120000">
                                      <p:cBhvr>
                                        <p:cTn id="14"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2033235" y="-1145449"/>
            <a:ext cx="16356502" cy="9150485"/>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8764" y="5945185"/>
            <a:ext cx="2127957" cy="2127957"/>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1409791" y="-844266"/>
            <a:ext cx="14880283" cy="6249501"/>
          </a:xfrm>
          <a:prstGeom prst="wedgeRoundRectCallout">
            <a:avLst>
              <a:gd name="adj1" fmla="val -30509"/>
              <a:gd name="adj2" fmla="val 59135"/>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sp>
        <p:nvSpPr>
          <p:cNvPr id="13" name="TextBox 12">
            <a:extLst>
              <a:ext uri="{FF2B5EF4-FFF2-40B4-BE49-F238E27FC236}">
                <a16:creationId xmlns:a16="http://schemas.microsoft.com/office/drawing/2014/main" id="{9DEE9A8F-235A-6E4F-EB79-AA02507A1AB2}"/>
              </a:ext>
            </a:extLst>
          </p:cNvPr>
          <p:cNvSpPr txBox="1"/>
          <p:nvPr/>
        </p:nvSpPr>
        <p:spPr>
          <a:xfrm>
            <a:off x="-1153400" y="-716907"/>
            <a:ext cx="14596833" cy="4115742"/>
          </a:xfrm>
          <a:prstGeom prst="rect">
            <a:avLst/>
          </a:prstGeom>
          <a:noFill/>
        </p:spPr>
        <p:txBody>
          <a:bodyPr wrap="square">
            <a:spAutoFit/>
          </a:bodyPr>
          <a:lstStyle/>
          <a:p>
            <a:r>
              <a:rPr lang="nl-NL" sz="3735" i="1"/>
              <a:t>Quả bóng bơm khí Hydrogen bay lên được mà quả bóng bơm khí Oxygen lại bị rơi xuống vì khí hydrogen nhẹ hơn không khí, còn khí oxygen nặng hơn không khí.</a:t>
            </a:r>
            <a:endParaRPr lang="en-US" sz="3735"/>
          </a:p>
          <a:p>
            <a:r>
              <a:rPr lang="nl-NL" sz="3735"/>
              <a:t>Để xác định tỉ khối của một chất khí đối với không khí,</a:t>
            </a:r>
            <a:r>
              <a:rPr lang="nl-NL" sz="3735" i="1"/>
              <a:t> ta dựa vào tỉ số giữa khối lượng mol của khí A (M</a:t>
            </a:r>
            <a:r>
              <a:rPr lang="nl-NL" sz="3735" i="1" baseline="-25000"/>
              <a:t>A</a:t>
            </a:r>
            <a:r>
              <a:rPr lang="nl-NL" sz="3735" i="1"/>
              <a:t>) và “khối lượng mol” của không khí (M</a:t>
            </a:r>
            <a:r>
              <a:rPr lang="nl-NL" sz="3735" i="1" baseline="-25000"/>
              <a:t>kk</a:t>
            </a:r>
            <a:r>
              <a:rPr lang="nl-NL" sz="3735" i="1"/>
              <a:t>)</a:t>
            </a:r>
            <a:endParaRPr lang="en-US" sz="3735"/>
          </a:p>
          <a:p>
            <a:pPr algn="ctr"/>
            <a:r>
              <a:rPr lang="en-US" sz="3735">
                <a:solidFill>
                  <a:srgbClr val="FF0000"/>
                </a:solidFill>
              </a:rPr>
              <a:t> </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CEB647C3-6583-DED2-9FFA-84FCA4F817D4}"/>
                  </a:ext>
                </a:extLst>
              </p:cNvPr>
              <p:cNvSpPr txBox="1"/>
              <p:nvPr/>
            </p:nvSpPr>
            <p:spPr>
              <a:xfrm>
                <a:off x="-1153400" y="2888934"/>
                <a:ext cx="14596833" cy="2130648"/>
              </a:xfrm>
              <a:prstGeom prst="rect">
                <a:avLst/>
              </a:prstGeom>
              <a:noFill/>
            </p:spPr>
            <p:txBody>
              <a:bodyPr wrap="square">
                <a:spAutoFit/>
              </a:bodyPr>
              <a:lstStyle/>
              <a:p>
                <a:pPr algn="ctr"/>
                <a:r>
                  <a:rPr lang="en-US" sz="3735">
                    <a:latin typeface="Arial" panose="020B0604020202020204" pitchFamily="34" charset="0"/>
                    <a:ea typeface="Tahoma" panose="020B0604030504040204" pitchFamily="34" charset="0"/>
                    <a:cs typeface="Arial" panose="020B0604020202020204" pitchFamily="34" charset="0"/>
                  </a:rPr>
                  <a:t>Vì 1 mol không khí có </a:t>
                </a:r>
                <a:r>
                  <a:rPr lang="vi-VN" sz="3735">
                    <a:latin typeface="Arial" panose="020B0604020202020204" pitchFamily="34" charset="0"/>
                    <a:ea typeface="Tahoma" panose="020B0604030504040204" pitchFamily="34" charset="0"/>
                    <a:cs typeface="Arial" panose="020B0604020202020204" pitchFamily="34" charset="0"/>
                  </a:rPr>
                  <a:t>0,8 mol khí </a:t>
                </a:r>
                <a:r>
                  <a:rPr lang="en-US" sz="3735">
                    <a:latin typeface="Arial" panose="020B0604020202020204" pitchFamily="34" charset="0"/>
                    <a:ea typeface="Tahoma" panose="020B0604030504040204" pitchFamily="34" charset="0"/>
                    <a:cs typeface="Arial" panose="020B0604020202020204" pitchFamily="34" charset="0"/>
                  </a:rPr>
                  <a:t>N</a:t>
                </a:r>
                <a:r>
                  <a:rPr lang="en-US" sz="3735" baseline="-25000">
                    <a:latin typeface="Arial" panose="020B0604020202020204" pitchFamily="34" charset="0"/>
                    <a:ea typeface="Tahoma" panose="020B0604030504040204" pitchFamily="34" charset="0"/>
                    <a:cs typeface="Arial" panose="020B0604020202020204" pitchFamily="34" charset="0"/>
                  </a:rPr>
                  <a:t>2</a:t>
                </a:r>
                <a:r>
                  <a:rPr lang="en-US" sz="3735">
                    <a:latin typeface="Arial" panose="020B0604020202020204" pitchFamily="34" charset="0"/>
                    <a:ea typeface="Tahoma" panose="020B0604030504040204" pitchFamily="34" charset="0"/>
                    <a:cs typeface="Arial" panose="020B0604020202020204" pitchFamily="34" charset="0"/>
                  </a:rPr>
                  <a:t> và </a:t>
                </a:r>
                <a:r>
                  <a:rPr lang="vi-VN" sz="3735">
                    <a:latin typeface="Arial" panose="020B0604020202020204" pitchFamily="34" charset="0"/>
                    <a:ea typeface="Tahoma" panose="020B0604030504040204" pitchFamily="34" charset="0"/>
                    <a:cs typeface="Arial" panose="020B0604020202020204" pitchFamily="34" charset="0"/>
                  </a:rPr>
                  <a:t>0,2 mol khí</a:t>
                </a:r>
                <a:r>
                  <a:rPr lang="en-US" sz="3735">
                    <a:latin typeface="Arial" panose="020B0604020202020204" pitchFamily="34" charset="0"/>
                    <a:ea typeface="Tahoma" panose="020B0604030504040204" pitchFamily="34" charset="0"/>
                    <a:cs typeface="Arial" panose="020B0604020202020204" pitchFamily="34" charset="0"/>
                  </a:rPr>
                  <a:t> O</a:t>
                </a:r>
                <a:r>
                  <a:rPr lang="en-US" sz="3735" baseline="-25000">
                    <a:latin typeface="Arial" panose="020B0604020202020204" pitchFamily="34" charset="0"/>
                    <a:ea typeface="Tahoma" panose="020B0604030504040204" pitchFamily="34" charset="0"/>
                    <a:cs typeface="Arial" panose="020B0604020202020204" pitchFamily="34" charset="0"/>
                  </a:rPr>
                  <a:t>2</a:t>
                </a:r>
                <a:r>
                  <a:rPr lang="en-US" sz="3735">
                    <a:latin typeface="Arial" panose="020B0604020202020204" pitchFamily="34" charset="0"/>
                    <a:ea typeface="Tahoma" panose="020B0604030504040204" pitchFamily="34" charset="0"/>
                    <a:cs typeface="Arial" panose="020B0604020202020204" pitchFamily="34" charset="0"/>
                  </a:rPr>
                  <a:t>. Khối lượng mol của không khí là : </a:t>
                </a:r>
                <a14:m>
                  <m:oMath xmlns:m="http://schemas.openxmlformats.org/officeDocument/2006/math">
                    <m:sSub>
                      <m:sSubPr>
                        <m:ctrlPr>
                          <a:rPr lang="en-US" sz="3735" i="1">
                            <a:solidFill>
                              <a:srgbClr val="0070C0"/>
                            </a:solidFill>
                            <a:latin typeface="Cambria Math" panose="02040503050406030204" pitchFamily="18" charset="0"/>
                          </a:rPr>
                        </m:ctrlPr>
                      </m:sSubPr>
                      <m:e>
                        <m:r>
                          <a:rPr lang="en-US" sz="3735" i="1">
                            <a:solidFill>
                              <a:srgbClr val="0070C0"/>
                            </a:solidFill>
                            <a:latin typeface="Cambria Math" panose="02040503050406030204" pitchFamily="18" charset="0"/>
                          </a:rPr>
                          <m:t>𝑀</m:t>
                        </m:r>
                      </m:e>
                      <m:sub>
                        <m:r>
                          <a:rPr lang="en-US" sz="3735" i="1">
                            <a:solidFill>
                              <a:srgbClr val="0070C0"/>
                            </a:solidFill>
                            <a:latin typeface="Cambria Math" panose="02040503050406030204" pitchFamily="18" charset="0"/>
                          </a:rPr>
                          <m:t>𝑘𝑘</m:t>
                        </m:r>
                      </m:sub>
                    </m:sSub>
                  </m:oMath>
                </a14:m>
                <a:r>
                  <a:rPr lang="en-US" sz="3735">
                    <a:solidFill>
                      <a:srgbClr val="0070C0"/>
                    </a:solidFill>
                    <a:latin typeface="Arial" panose="020B0604020202020204" pitchFamily="34" charset="0"/>
                    <a:cs typeface="Arial" panose="020B0604020202020204" pitchFamily="34" charset="0"/>
                  </a:rPr>
                  <a:t>= 0,2.32 + 0,8 .29 </a:t>
                </a:r>
                <a14:m>
                  <m:oMath xmlns:m="http://schemas.openxmlformats.org/officeDocument/2006/math">
                    <m:r>
                      <a:rPr lang="en-US" sz="3735" i="1">
                        <a:solidFill>
                          <a:srgbClr val="0070C0"/>
                        </a:solidFill>
                        <a:latin typeface="Cambria Math" panose="02040503050406030204" pitchFamily="18" charset="0"/>
                        <a:ea typeface="Cambria Math" panose="02040503050406030204" pitchFamily="18" charset="0"/>
                      </a:rPr>
                      <m:t>≈</m:t>
                    </m:r>
                  </m:oMath>
                </a14:m>
                <a:r>
                  <a:rPr lang="en-US" sz="3735">
                    <a:solidFill>
                      <a:srgbClr val="0070C0"/>
                    </a:solidFill>
                    <a:latin typeface="Arial" panose="020B0604020202020204" pitchFamily="34" charset="0"/>
                    <a:cs typeface="Arial" panose="020B0604020202020204" pitchFamily="34" charset="0"/>
                  </a:rPr>
                  <a:t> 29 (g/mol)</a:t>
                </a:r>
              </a:p>
              <a:p>
                <a:pPr algn="ctr"/>
                <a:r>
                  <a:rPr lang="en-US" sz="3735">
                    <a:solidFill>
                      <a:srgbClr val="FF0000"/>
                    </a:solidFill>
                    <a:latin typeface="Arial" panose="020B0604020202020204" pitchFamily="34" charset="0"/>
                    <a:cs typeface="Arial" panose="020B0604020202020204" pitchFamily="34" charset="0"/>
                  </a:rPr>
                  <a:t>d</a:t>
                </a:r>
                <a:r>
                  <a:rPr lang="en-US" sz="3735" baseline="-25000">
                    <a:solidFill>
                      <a:srgbClr val="FF0000"/>
                    </a:solidFill>
                    <a:latin typeface="Arial" panose="020B0604020202020204" pitchFamily="34" charset="0"/>
                    <a:cs typeface="Arial" panose="020B0604020202020204" pitchFamily="34" charset="0"/>
                  </a:rPr>
                  <a:t>A /kk </a:t>
                </a:r>
                <a:r>
                  <a:rPr lang="en-US" sz="3735">
                    <a:solidFill>
                      <a:srgbClr val="FF0000"/>
                    </a:solidFill>
                    <a:latin typeface="Arial" panose="020B0604020202020204" pitchFamily="34" charset="0"/>
                    <a:cs typeface="Arial" panose="020B0604020202020204" pitchFamily="34" charset="0"/>
                  </a:rPr>
                  <a:t>= </a:t>
                </a:r>
                <a14:m>
                  <m:oMath xmlns:m="http://schemas.openxmlformats.org/officeDocument/2006/math">
                    <m:f>
                      <m:fPr>
                        <m:ctrlPr>
                          <a:rPr lang="en-US" sz="3735" i="1">
                            <a:solidFill>
                              <a:srgbClr val="FF0000"/>
                            </a:solidFill>
                            <a:latin typeface="Cambria Math" panose="02040503050406030204" pitchFamily="18" charset="0"/>
                          </a:rPr>
                        </m:ctrlPr>
                      </m:fPr>
                      <m:num>
                        <m:sSub>
                          <m:sSubPr>
                            <m:ctrlPr>
                              <a:rPr lang="en-US" sz="3735" i="1">
                                <a:solidFill>
                                  <a:srgbClr val="FF0000"/>
                                </a:solidFill>
                                <a:latin typeface="Cambria Math" panose="02040503050406030204" pitchFamily="18" charset="0"/>
                              </a:rPr>
                            </m:ctrlPr>
                          </m:sSubPr>
                          <m:e>
                            <m:r>
                              <a:rPr lang="en-US" sz="3735" i="1">
                                <a:solidFill>
                                  <a:srgbClr val="FF0000"/>
                                </a:solidFill>
                                <a:latin typeface="Cambria Math" panose="02040503050406030204" pitchFamily="18" charset="0"/>
                              </a:rPr>
                              <m:t>𝑀</m:t>
                            </m:r>
                          </m:e>
                          <m:sub>
                            <m:r>
                              <a:rPr lang="en-US" sz="3735" i="1">
                                <a:solidFill>
                                  <a:srgbClr val="FF0000"/>
                                </a:solidFill>
                                <a:latin typeface="Cambria Math" panose="02040503050406030204" pitchFamily="18" charset="0"/>
                              </a:rPr>
                              <m:t>𝐴</m:t>
                            </m:r>
                          </m:sub>
                        </m:sSub>
                      </m:num>
                      <m:den>
                        <m:sSub>
                          <m:sSubPr>
                            <m:ctrlPr>
                              <a:rPr lang="en-US" sz="3735" i="1">
                                <a:solidFill>
                                  <a:srgbClr val="FF0000"/>
                                </a:solidFill>
                                <a:latin typeface="Cambria Math" panose="02040503050406030204" pitchFamily="18" charset="0"/>
                              </a:rPr>
                            </m:ctrlPr>
                          </m:sSubPr>
                          <m:e>
                            <m:r>
                              <a:rPr lang="en-US" sz="3735" i="1">
                                <a:solidFill>
                                  <a:srgbClr val="FF0000"/>
                                </a:solidFill>
                                <a:latin typeface="Cambria Math" panose="02040503050406030204" pitchFamily="18" charset="0"/>
                              </a:rPr>
                              <m:t>𝑀</m:t>
                            </m:r>
                          </m:e>
                          <m:sub>
                            <m:r>
                              <a:rPr lang="en-US" sz="3735" i="1">
                                <a:solidFill>
                                  <a:srgbClr val="FF0000"/>
                                </a:solidFill>
                                <a:latin typeface="Cambria Math" panose="02040503050406030204" pitchFamily="18" charset="0"/>
                              </a:rPr>
                              <m:t>𝑘𝑘</m:t>
                            </m:r>
                          </m:sub>
                        </m:sSub>
                      </m:den>
                    </m:f>
                    <m:r>
                      <a:rPr lang="en-US" sz="3735" i="1">
                        <a:solidFill>
                          <a:srgbClr val="FF0000"/>
                        </a:solidFill>
                        <a:latin typeface="Cambria Math" panose="02040503050406030204" pitchFamily="18" charset="0"/>
                      </a:rPr>
                      <m:t>=</m:t>
                    </m:r>
                    <m:f>
                      <m:fPr>
                        <m:ctrlPr>
                          <a:rPr lang="en-US" sz="3735" i="1">
                            <a:solidFill>
                              <a:srgbClr val="FF0000"/>
                            </a:solidFill>
                            <a:latin typeface="Cambria Math" panose="02040503050406030204" pitchFamily="18" charset="0"/>
                          </a:rPr>
                        </m:ctrlPr>
                      </m:fPr>
                      <m:num>
                        <m:sSub>
                          <m:sSubPr>
                            <m:ctrlPr>
                              <a:rPr lang="en-US" sz="3735" i="1">
                                <a:solidFill>
                                  <a:srgbClr val="FF0000"/>
                                </a:solidFill>
                                <a:latin typeface="Cambria Math" panose="02040503050406030204" pitchFamily="18" charset="0"/>
                              </a:rPr>
                            </m:ctrlPr>
                          </m:sSubPr>
                          <m:e>
                            <m:r>
                              <a:rPr lang="en-US" sz="3735" i="1">
                                <a:solidFill>
                                  <a:srgbClr val="FF0000"/>
                                </a:solidFill>
                                <a:latin typeface="Cambria Math" panose="02040503050406030204" pitchFamily="18" charset="0"/>
                              </a:rPr>
                              <m:t>𝑀</m:t>
                            </m:r>
                          </m:e>
                          <m:sub>
                            <m:r>
                              <a:rPr lang="en-US" sz="3735" i="1">
                                <a:solidFill>
                                  <a:srgbClr val="FF0000"/>
                                </a:solidFill>
                                <a:latin typeface="Cambria Math" panose="02040503050406030204" pitchFamily="18" charset="0"/>
                              </a:rPr>
                              <m:t>𝐴</m:t>
                            </m:r>
                          </m:sub>
                        </m:sSub>
                      </m:num>
                      <m:den>
                        <m:r>
                          <a:rPr lang="en-US" sz="3735" i="1">
                            <a:solidFill>
                              <a:srgbClr val="FF0000"/>
                            </a:solidFill>
                            <a:latin typeface="Cambria Math" panose="02040503050406030204" pitchFamily="18" charset="0"/>
                          </a:rPr>
                          <m:t>29</m:t>
                        </m:r>
                      </m:den>
                    </m:f>
                  </m:oMath>
                </a14:m>
                <a:endParaRPr lang="en-US" sz="3735">
                  <a:latin typeface="Arial" panose="020B0604020202020204" pitchFamily="34" charset="0"/>
                  <a:cs typeface="Arial" panose="020B0604020202020204" pitchFamily="34" charset="0"/>
                </a:endParaRPr>
              </a:p>
            </p:txBody>
          </p:sp>
        </mc:Choice>
        <mc:Fallback>
          <p:sp>
            <p:nvSpPr>
              <p:cNvPr id="3" name="TextBox 2">
                <a:extLst>
                  <a:ext uri="{FF2B5EF4-FFF2-40B4-BE49-F238E27FC236}">
                    <a16:creationId xmlns:a16="http://schemas.microsoft.com/office/drawing/2014/main" id="{CEB647C3-6583-DED2-9FFA-84FCA4F817D4}"/>
                  </a:ext>
                </a:extLst>
              </p:cNvPr>
              <p:cNvSpPr txBox="1">
                <a:spLocks noRot="1" noChangeAspect="1" noMove="1" noResize="1" noEditPoints="1" noAdjustHandles="1" noChangeArrowheads="1" noChangeShapeType="1" noTextEdit="1"/>
              </p:cNvSpPr>
              <p:nvPr/>
            </p:nvSpPr>
            <p:spPr>
              <a:xfrm>
                <a:off x="-1153400" y="2888934"/>
                <a:ext cx="14596833" cy="2130648"/>
              </a:xfrm>
              <a:prstGeom prst="rect">
                <a:avLst/>
              </a:prstGeom>
              <a:blipFill>
                <a:blip r:embed="rId5"/>
                <a:stretch>
                  <a:fillRect l="-42" t="-4871" r="-877" b="-1146"/>
                </a:stretch>
              </a:blipFill>
            </p:spPr>
            <p:txBody>
              <a:bodyPr/>
              <a:lstStyle/>
              <a:p>
                <a:r>
                  <a:rPr lang="vi-VN">
                    <a:noFill/>
                  </a:rPr>
                  <a:t> </a:t>
                </a:r>
              </a:p>
            </p:txBody>
          </p:sp>
        </mc:Fallback>
      </mc:AlternateContent>
    </p:spTree>
    <p:extLst>
      <p:ext uri="{BB962C8B-B14F-4D97-AF65-F5344CB8AC3E}">
        <p14:creationId xmlns:p14="http://schemas.microsoft.com/office/powerpoint/2010/main" val="3825686366"/>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2033235" y="-1145449"/>
            <a:ext cx="16356502" cy="9150485"/>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1997767" y="-1037023"/>
            <a:ext cx="8199646" cy="16399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336" b="1" dirty="0" err="1">
                <a:solidFill>
                  <a:srgbClr val="FFFF00"/>
                </a:solidFill>
                <a:latin typeface="Arial" panose="020B0604020202020204" pitchFamily="34" charset="0"/>
                <a:cs typeface="Arial" panose="020B0604020202020204" pitchFamily="34" charset="0"/>
              </a:rPr>
              <a:t>Thảo</a:t>
            </a:r>
            <a:r>
              <a:rPr lang="en-US" sz="5336" b="1">
                <a:solidFill>
                  <a:srgbClr val="FFFF00"/>
                </a:solidFill>
                <a:latin typeface="Arial" panose="020B0604020202020204" pitchFamily="34" charset="0"/>
                <a:cs typeface="Arial" panose="020B0604020202020204" pitchFamily="34" charset="0"/>
              </a:rPr>
              <a:t> luận nhóm 5’</a:t>
            </a:r>
          </a:p>
          <a:p>
            <a:pPr algn="ctr"/>
            <a:r>
              <a:rPr lang="en-US" sz="4268">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10488440" y="-1145448"/>
            <a:ext cx="3543800" cy="2203169"/>
          </a:xfrm>
          <a:prstGeom prst="rect">
            <a:avLst/>
          </a:prstGeom>
        </p:spPr>
      </p:pic>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1619596" y="770418"/>
            <a:ext cx="15848007" cy="5870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79" tIns="60989" rIns="121979" bIns="60989"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3735" b="1"/>
              <a:t>Bài 1</a:t>
            </a:r>
            <a:r>
              <a:rPr lang="en-US" sz="3735"/>
              <a:t>. </a:t>
            </a:r>
          </a:p>
          <a:p>
            <a:r>
              <a:rPr lang="en-US" sz="3735"/>
              <a:t>a) Khí carbon dioxide (CO</a:t>
            </a:r>
            <a:r>
              <a:rPr lang="en-US" sz="3735" baseline="-25000"/>
              <a:t>2</a:t>
            </a:r>
            <a:r>
              <a:rPr lang="en-US" sz="3735"/>
              <a:t>) nặng hay nhẹ hơn không khí bao nhiêu lần?</a:t>
            </a:r>
          </a:p>
          <a:p>
            <a:r>
              <a:rPr lang="en-US" sz="3735"/>
              <a:t>b) Trong lòng hang sâu thường xảy ra quá trình phân huỷ chất vô cơ hoặc hữu cơ, sinh ra khí carbon dioxide. Hãy cho biết khí carbon dioxide tích tụ ở trên nền hang hay bị không khí đẩy bay lên trên.</a:t>
            </a:r>
          </a:p>
          <a:p>
            <a:r>
              <a:rPr lang="pt-BR" sz="3735" b="1"/>
              <a:t>Bài 2</a:t>
            </a:r>
            <a:r>
              <a:rPr lang="pt-BR" sz="3735"/>
              <a:t>.</a:t>
            </a:r>
            <a:r>
              <a:rPr lang="en-US" sz="3735"/>
              <a:t> </a:t>
            </a:r>
          </a:p>
          <a:p>
            <a:r>
              <a:rPr lang="en-US" sz="3735"/>
              <a:t>a) Khí Hydrogen nặng hơn hay nhẹ hơn không khí bao nhiêu lần?</a:t>
            </a:r>
          </a:p>
          <a:p>
            <a:r>
              <a:rPr lang="en-US" sz="3735"/>
              <a:t>b) Khí hydrogen là một nhiên liệu sạch, chống phát thải khí nhà kính. Hãy cho biết khí hydrogen tích tụ dưới đáy giếng hay bị không khí đẩy bay lên trên.</a:t>
            </a:r>
          </a:p>
        </p:txBody>
      </p:sp>
    </p:spTree>
    <p:extLst>
      <p:ext uri="{BB962C8B-B14F-4D97-AF65-F5344CB8AC3E}">
        <p14:creationId xmlns:p14="http://schemas.microsoft.com/office/powerpoint/2010/main" val="2053692351"/>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arn(inVertical)">
                                      <p:cBhvr>
                                        <p:cTn id="25" dur="500"/>
                                        <p:tgtEl>
                                          <p:spTgt spid="3">
                                            <p:txEl>
                                              <p:pRg st="4" end="4"/>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arn(inVertical)">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2033235" y="-1145449"/>
            <a:ext cx="16356502" cy="9150485"/>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1997767" y="-1037023"/>
            <a:ext cx="8199646" cy="16399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336" b="1" dirty="0" err="1">
                <a:solidFill>
                  <a:srgbClr val="FFFF00"/>
                </a:solidFill>
                <a:latin typeface="Arial" panose="020B0604020202020204" pitchFamily="34" charset="0"/>
                <a:cs typeface="Arial" panose="020B0604020202020204" pitchFamily="34" charset="0"/>
              </a:rPr>
              <a:t>Thảo</a:t>
            </a:r>
            <a:r>
              <a:rPr lang="en-US" sz="5336" b="1">
                <a:solidFill>
                  <a:srgbClr val="FFFF00"/>
                </a:solidFill>
                <a:latin typeface="Arial" panose="020B0604020202020204" pitchFamily="34" charset="0"/>
                <a:cs typeface="Arial" panose="020B0604020202020204" pitchFamily="34" charset="0"/>
              </a:rPr>
              <a:t> luận nhóm 5’</a:t>
            </a:r>
          </a:p>
          <a:p>
            <a:pPr algn="ctr"/>
            <a:r>
              <a:rPr lang="en-US" sz="4268">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10488440" y="-1145448"/>
            <a:ext cx="3543800" cy="2203169"/>
          </a:xfrm>
          <a:prstGeom prst="rect">
            <a:avLst/>
          </a:prstGeom>
        </p:spPr>
      </p:pic>
      <mc:AlternateContent xmlns:mc="http://schemas.openxmlformats.org/markup-compatibility/2006">
        <mc:Choice xmlns:a14="http://schemas.microsoft.com/office/drawing/2010/main"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1619596" y="1036133"/>
                <a:ext cx="15848007" cy="533946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121979" tIns="60989" rIns="121979" bIns="60989"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3735" b="1"/>
                  <a:t>Bài 1</a:t>
                </a:r>
                <a:r>
                  <a:rPr lang="en-US" sz="3735"/>
                  <a:t>. </a:t>
                </a:r>
              </a:p>
              <a:p>
                <a:r>
                  <a:rPr lang="en-US" sz="3735"/>
                  <a:t>a) Khối lượng phân tử CO</a:t>
                </a:r>
                <a:r>
                  <a:rPr lang="en-US" sz="3735" baseline="-25000"/>
                  <a:t>2</a:t>
                </a:r>
                <a:r>
                  <a:rPr lang="en-US" sz="3735"/>
                  <a:t>: 12 + 16 . 2 = 44 (amu).</a:t>
                </a:r>
              </a:p>
              <a:p>
                <a:r>
                  <a:rPr lang="en-US" sz="3735"/>
                  <a:t>Tỉ khối của khí carbon dioxide so với không khí:</a:t>
                </a:r>
              </a:p>
              <a:p>
                <a:pPr/>
                <a14:m>
                  <m:oMathPara xmlns:m="http://schemas.openxmlformats.org/officeDocument/2006/math">
                    <m:oMathParaPr>
                      <m:jc m:val="centerGroup"/>
                    </m:oMathParaPr>
                    <m:oMath xmlns:m="http://schemas.openxmlformats.org/officeDocument/2006/math">
                      <m:sSub>
                        <m:sSubPr>
                          <m:ctrlPr>
                            <a:rPr lang="en-US" sz="3735" i="1">
                              <a:latin typeface="Cambria Math" panose="02040503050406030204" pitchFamily="18" charset="0"/>
                            </a:rPr>
                          </m:ctrlPr>
                        </m:sSubPr>
                        <m:e>
                          <m:r>
                            <a:rPr lang="en-US" sz="3735" i="1">
                              <a:latin typeface="Cambria Math" panose="02040503050406030204" pitchFamily="18" charset="0"/>
                            </a:rPr>
                            <m:t>𝑑</m:t>
                          </m:r>
                        </m:e>
                        <m:sub>
                          <m:f>
                            <m:fPr>
                              <m:type m:val="lin"/>
                              <m:ctrlPr>
                                <a:rPr lang="en-US" sz="3735" i="1">
                                  <a:latin typeface="Cambria Math" panose="02040503050406030204" pitchFamily="18" charset="0"/>
                                </a:rPr>
                              </m:ctrlPr>
                            </m:fPr>
                            <m:num>
                              <m:sSub>
                                <m:sSubPr>
                                  <m:ctrlPr>
                                    <a:rPr lang="en-US" sz="3735" i="1">
                                      <a:latin typeface="Cambria Math" panose="02040503050406030204" pitchFamily="18" charset="0"/>
                                    </a:rPr>
                                  </m:ctrlPr>
                                </m:sSubPr>
                                <m:e>
                                  <m:r>
                                    <a:rPr lang="en-US" sz="3735" i="1">
                                      <a:latin typeface="Cambria Math" panose="02040503050406030204" pitchFamily="18" charset="0"/>
                                    </a:rPr>
                                    <m:t>𝐶𝑂</m:t>
                                  </m:r>
                                </m:e>
                                <m:sub>
                                  <m:r>
                                    <a:rPr lang="en-US" sz="3735" i="1">
                                      <a:latin typeface="Cambria Math" panose="02040503050406030204" pitchFamily="18" charset="0"/>
                                    </a:rPr>
                                    <m:t>2</m:t>
                                  </m:r>
                                </m:sub>
                              </m:sSub>
                            </m:num>
                            <m:den>
                              <m:r>
                                <a:rPr lang="en-US" sz="3735" i="1">
                                  <a:latin typeface="Cambria Math" panose="02040503050406030204" pitchFamily="18" charset="0"/>
                                </a:rPr>
                                <m:t>𝐾𝐾</m:t>
                              </m:r>
                            </m:den>
                          </m:f>
                        </m:sub>
                      </m:sSub>
                      <m:r>
                        <a:rPr lang="en-US" sz="3735" i="1">
                          <a:latin typeface="Cambria Math" panose="02040503050406030204" pitchFamily="18" charset="0"/>
                        </a:rPr>
                        <m:t>=</m:t>
                      </m:r>
                      <m:f>
                        <m:fPr>
                          <m:ctrlPr>
                            <a:rPr lang="en-US" sz="3735" i="1">
                              <a:latin typeface="Cambria Math" panose="02040503050406030204" pitchFamily="18" charset="0"/>
                            </a:rPr>
                          </m:ctrlPr>
                        </m:fPr>
                        <m:num>
                          <m:sSub>
                            <m:sSubPr>
                              <m:ctrlPr>
                                <a:rPr lang="en-US" sz="3735" i="1">
                                  <a:latin typeface="Cambria Math" panose="02040503050406030204" pitchFamily="18" charset="0"/>
                                </a:rPr>
                              </m:ctrlPr>
                            </m:sSubPr>
                            <m:e>
                              <m:r>
                                <a:rPr lang="en-US" sz="3735" i="1">
                                  <a:latin typeface="Cambria Math" panose="02040503050406030204" pitchFamily="18" charset="0"/>
                                </a:rPr>
                                <m:t>𝑀</m:t>
                              </m:r>
                            </m:e>
                            <m:sub>
                              <m:sSub>
                                <m:sSubPr>
                                  <m:ctrlPr>
                                    <a:rPr lang="en-US" sz="3735" i="1">
                                      <a:latin typeface="Cambria Math" panose="02040503050406030204" pitchFamily="18" charset="0"/>
                                    </a:rPr>
                                  </m:ctrlPr>
                                </m:sSubPr>
                                <m:e>
                                  <m:r>
                                    <a:rPr lang="en-US" sz="3735" i="1">
                                      <a:latin typeface="Cambria Math" panose="02040503050406030204" pitchFamily="18" charset="0"/>
                                    </a:rPr>
                                    <m:t>𝐶𝑂</m:t>
                                  </m:r>
                                </m:e>
                                <m:sub>
                                  <m:r>
                                    <a:rPr lang="en-US" sz="3735" i="1">
                                      <a:latin typeface="Cambria Math" panose="02040503050406030204" pitchFamily="18" charset="0"/>
                                    </a:rPr>
                                    <m:t>2</m:t>
                                  </m:r>
                                </m:sub>
                              </m:sSub>
                            </m:sub>
                          </m:sSub>
                        </m:num>
                        <m:den>
                          <m:sSub>
                            <m:sSubPr>
                              <m:ctrlPr>
                                <a:rPr lang="en-US" sz="3735" i="1">
                                  <a:latin typeface="Cambria Math" panose="02040503050406030204" pitchFamily="18" charset="0"/>
                                </a:rPr>
                              </m:ctrlPr>
                            </m:sSubPr>
                            <m:e>
                              <m:r>
                                <a:rPr lang="en-US" sz="3735" i="1">
                                  <a:latin typeface="Cambria Math" panose="02040503050406030204" pitchFamily="18" charset="0"/>
                                </a:rPr>
                                <m:t>𝑀</m:t>
                              </m:r>
                            </m:e>
                            <m:sub>
                              <m:r>
                                <a:rPr lang="en-US" sz="3735" i="1">
                                  <a:latin typeface="Cambria Math" panose="02040503050406030204" pitchFamily="18" charset="0"/>
                                </a:rPr>
                                <m:t>𝑘𝑘</m:t>
                              </m:r>
                            </m:sub>
                          </m:sSub>
                        </m:den>
                      </m:f>
                      <m:r>
                        <a:rPr lang="en-US" sz="3735" i="1">
                          <a:latin typeface="Cambria Math" panose="02040503050406030204" pitchFamily="18" charset="0"/>
                        </a:rPr>
                        <m:t>=</m:t>
                      </m:r>
                      <m:f>
                        <m:fPr>
                          <m:ctrlPr>
                            <a:rPr lang="en-US" sz="3735" i="1">
                              <a:latin typeface="Cambria Math" panose="02040503050406030204" pitchFamily="18" charset="0"/>
                            </a:rPr>
                          </m:ctrlPr>
                        </m:fPr>
                        <m:num>
                          <m:r>
                            <a:rPr lang="en-US" sz="3735" i="1">
                              <a:latin typeface="Cambria Math" panose="02040503050406030204" pitchFamily="18" charset="0"/>
                            </a:rPr>
                            <m:t>44</m:t>
                          </m:r>
                        </m:num>
                        <m:den>
                          <m:r>
                            <a:rPr lang="en-US" sz="3735" i="1">
                              <a:latin typeface="Cambria Math" panose="02040503050406030204" pitchFamily="18" charset="0"/>
                            </a:rPr>
                            <m:t>29</m:t>
                          </m:r>
                        </m:den>
                      </m:f>
                      <m:r>
                        <a:rPr lang="en-US" sz="3735" i="1">
                          <a:latin typeface="Cambria Math" panose="02040503050406030204" pitchFamily="18" charset="0"/>
                        </a:rPr>
                        <m:t>≈ 1,52</m:t>
                      </m:r>
                    </m:oMath>
                  </m:oMathPara>
                </a14:m>
                <a:endParaRPr lang="en-US" sz="3735"/>
              </a:p>
              <a:p>
                <a:r>
                  <a:rPr lang="en-US" sz="3735"/>
                  <a:t>Vậy khí carbon dioxide nặng hơn không khí khoảng 1,52 lần.</a:t>
                </a:r>
              </a:p>
              <a:p>
                <a:r>
                  <a:rPr lang="en-US" sz="3735"/>
                  <a:t>b) Trong lòng hang sâu thường xảy ra quá trình phân huỷ chất vô cơ hoặc hữu cơ, sinh ra khí carbon dioxide. Do nặng hơn không khí khoảng 1,52 lần nên khí carbon dioxide tích tụ ở trên nền hang.</a:t>
                </a:r>
              </a:p>
            </p:txBody>
          </p:sp>
        </mc:Choice>
        <mc:Fallback>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1619596" y="1036133"/>
                <a:ext cx="15848007" cy="5339469"/>
              </a:xfrm>
              <a:prstGeom prst="rect">
                <a:avLst/>
              </a:prstGeom>
              <a:blipFill>
                <a:blip r:embed="rId4"/>
                <a:stretch>
                  <a:fillRect l="-1038" t="-1142" r="-1654" b="-388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spTree>
    <p:extLst>
      <p:ext uri="{BB962C8B-B14F-4D97-AF65-F5344CB8AC3E}">
        <p14:creationId xmlns:p14="http://schemas.microsoft.com/office/powerpoint/2010/main" val="1430303573"/>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2033235" y="-1145449"/>
            <a:ext cx="16356502" cy="9150485"/>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1997767" y="-1037023"/>
            <a:ext cx="8199646" cy="16399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336" b="1" dirty="0" err="1">
                <a:solidFill>
                  <a:srgbClr val="FFFF00"/>
                </a:solidFill>
                <a:latin typeface="Arial" panose="020B0604020202020204" pitchFamily="34" charset="0"/>
                <a:cs typeface="Arial" panose="020B0604020202020204" pitchFamily="34" charset="0"/>
              </a:rPr>
              <a:t>Thảo</a:t>
            </a:r>
            <a:r>
              <a:rPr lang="en-US" sz="5336" b="1">
                <a:solidFill>
                  <a:srgbClr val="FFFF00"/>
                </a:solidFill>
                <a:latin typeface="Arial" panose="020B0604020202020204" pitchFamily="34" charset="0"/>
                <a:cs typeface="Arial" panose="020B0604020202020204" pitchFamily="34" charset="0"/>
              </a:rPr>
              <a:t> luận nhóm 5’</a:t>
            </a:r>
          </a:p>
          <a:p>
            <a:pPr algn="ctr"/>
            <a:r>
              <a:rPr lang="en-US" sz="4268">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10488440" y="-1145448"/>
            <a:ext cx="3543800" cy="2203169"/>
          </a:xfrm>
          <a:prstGeom prst="rect">
            <a:avLst/>
          </a:prstGeom>
        </p:spPr>
      </p:pic>
      <mc:AlternateContent xmlns:mc="http://schemas.openxmlformats.org/markup-compatibility/2006">
        <mc:Choice xmlns:a14="http://schemas.microsoft.com/office/drawing/2010/main"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1619596" y="1361542"/>
                <a:ext cx="15848007" cy="468865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121979" tIns="60989" rIns="121979" bIns="60989"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3735" b="1"/>
                  <a:t>Bài 2</a:t>
                </a:r>
                <a:r>
                  <a:rPr lang="en-US" sz="3735"/>
                  <a:t>. </a:t>
                </a:r>
              </a:p>
              <a:p>
                <a:r>
                  <a:rPr lang="en-US" sz="4268"/>
                  <a:t>a) Tỉ khối của khí hydrogen so với không khí:</a:t>
                </a:r>
              </a:p>
              <a:p>
                <a:pPr/>
                <a14:m>
                  <m:oMathPara xmlns:m="http://schemas.openxmlformats.org/officeDocument/2006/math">
                    <m:oMathParaPr>
                      <m:jc m:val="centerGroup"/>
                    </m:oMathParaPr>
                    <m:oMath xmlns:m="http://schemas.openxmlformats.org/officeDocument/2006/math">
                      <m:sSub>
                        <m:sSubPr>
                          <m:ctrlPr>
                            <a:rPr lang="en-US" sz="4268" i="1">
                              <a:latin typeface="Cambria Math" panose="02040503050406030204" pitchFamily="18" charset="0"/>
                            </a:rPr>
                          </m:ctrlPr>
                        </m:sSubPr>
                        <m:e>
                          <m:r>
                            <a:rPr lang="en-US" sz="4268" i="1">
                              <a:latin typeface="Cambria Math" panose="02040503050406030204" pitchFamily="18" charset="0"/>
                            </a:rPr>
                            <m:t>𝑑</m:t>
                          </m:r>
                        </m:e>
                        <m:sub>
                          <m:f>
                            <m:fPr>
                              <m:type m:val="lin"/>
                              <m:ctrlPr>
                                <a:rPr lang="en-US" sz="4268" i="1">
                                  <a:latin typeface="Cambria Math" panose="02040503050406030204" pitchFamily="18" charset="0"/>
                                </a:rPr>
                              </m:ctrlPr>
                            </m:fPr>
                            <m:num>
                              <m:sSub>
                                <m:sSubPr>
                                  <m:ctrlPr>
                                    <a:rPr lang="en-US" sz="4268" i="1">
                                      <a:latin typeface="Cambria Math" panose="02040503050406030204" pitchFamily="18" charset="0"/>
                                    </a:rPr>
                                  </m:ctrlPr>
                                </m:sSubPr>
                                <m:e>
                                  <m:r>
                                    <a:rPr lang="en-US" sz="4268" i="1">
                                      <a:latin typeface="Cambria Math" panose="02040503050406030204" pitchFamily="18" charset="0"/>
                                    </a:rPr>
                                    <m:t>𝐻</m:t>
                                  </m:r>
                                </m:e>
                                <m:sub>
                                  <m:r>
                                    <a:rPr lang="en-US" sz="4268" i="1">
                                      <a:latin typeface="Cambria Math" panose="02040503050406030204" pitchFamily="18" charset="0"/>
                                    </a:rPr>
                                    <m:t>2</m:t>
                                  </m:r>
                                </m:sub>
                              </m:sSub>
                            </m:num>
                            <m:den>
                              <m:r>
                                <a:rPr lang="en-US" sz="4268" i="1">
                                  <a:latin typeface="Cambria Math" panose="02040503050406030204" pitchFamily="18" charset="0"/>
                                </a:rPr>
                                <m:t>𝐾𝐾</m:t>
                              </m:r>
                            </m:den>
                          </m:f>
                        </m:sub>
                      </m:sSub>
                      <m:r>
                        <a:rPr lang="en-US" sz="4268" i="1">
                          <a:latin typeface="Cambria Math" panose="02040503050406030204" pitchFamily="18" charset="0"/>
                        </a:rPr>
                        <m:t>=</m:t>
                      </m:r>
                      <m:f>
                        <m:fPr>
                          <m:ctrlPr>
                            <a:rPr lang="en-US" sz="4268" i="1">
                              <a:latin typeface="Cambria Math" panose="02040503050406030204" pitchFamily="18" charset="0"/>
                            </a:rPr>
                          </m:ctrlPr>
                        </m:fPr>
                        <m:num>
                          <m:sSub>
                            <m:sSubPr>
                              <m:ctrlPr>
                                <a:rPr lang="en-US" sz="4268" i="1">
                                  <a:latin typeface="Cambria Math" panose="02040503050406030204" pitchFamily="18" charset="0"/>
                                </a:rPr>
                              </m:ctrlPr>
                            </m:sSubPr>
                            <m:e>
                              <m:r>
                                <a:rPr lang="en-US" sz="4268" i="1">
                                  <a:latin typeface="Cambria Math" panose="02040503050406030204" pitchFamily="18" charset="0"/>
                                </a:rPr>
                                <m:t>𝑀</m:t>
                              </m:r>
                            </m:e>
                            <m:sub>
                              <m:sSub>
                                <m:sSubPr>
                                  <m:ctrlPr>
                                    <a:rPr lang="en-US" sz="4268" i="1">
                                      <a:latin typeface="Cambria Math" panose="02040503050406030204" pitchFamily="18" charset="0"/>
                                    </a:rPr>
                                  </m:ctrlPr>
                                </m:sSubPr>
                                <m:e>
                                  <m:r>
                                    <a:rPr lang="en-US" sz="4268" i="1">
                                      <a:latin typeface="Cambria Math" panose="02040503050406030204" pitchFamily="18" charset="0"/>
                                    </a:rPr>
                                    <m:t>𝐻</m:t>
                                  </m:r>
                                </m:e>
                                <m:sub>
                                  <m:r>
                                    <a:rPr lang="en-US" sz="4268" i="1">
                                      <a:latin typeface="Cambria Math" panose="02040503050406030204" pitchFamily="18" charset="0"/>
                                    </a:rPr>
                                    <m:t>2</m:t>
                                  </m:r>
                                </m:sub>
                              </m:sSub>
                            </m:sub>
                          </m:sSub>
                        </m:num>
                        <m:den>
                          <m:sSub>
                            <m:sSubPr>
                              <m:ctrlPr>
                                <a:rPr lang="en-US" sz="4268" i="1">
                                  <a:latin typeface="Cambria Math" panose="02040503050406030204" pitchFamily="18" charset="0"/>
                                </a:rPr>
                              </m:ctrlPr>
                            </m:sSubPr>
                            <m:e>
                              <m:r>
                                <a:rPr lang="en-US" sz="4268" i="1">
                                  <a:latin typeface="Cambria Math" panose="02040503050406030204" pitchFamily="18" charset="0"/>
                                </a:rPr>
                                <m:t>𝑀</m:t>
                              </m:r>
                            </m:e>
                            <m:sub>
                              <m:r>
                                <a:rPr lang="en-US" sz="4268" i="1">
                                  <a:latin typeface="Cambria Math" panose="02040503050406030204" pitchFamily="18" charset="0"/>
                                </a:rPr>
                                <m:t>𝑘𝑘</m:t>
                              </m:r>
                            </m:sub>
                          </m:sSub>
                        </m:den>
                      </m:f>
                      <m:r>
                        <a:rPr lang="en-US" sz="4268" i="1">
                          <a:latin typeface="Cambria Math" panose="02040503050406030204" pitchFamily="18" charset="0"/>
                        </a:rPr>
                        <m:t>=</m:t>
                      </m:r>
                      <m:f>
                        <m:fPr>
                          <m:ctrlPr>
                            <a:rPr lang="en-US" sz="4268" i="1">
                              <a:latin typeface="Cambria Math" panose="02040503050406030204" pitchFamily="18" charset="0"/>
                            </a:rPr>
                          </m:ctrlPr>
                        </m:fPr>
                        <m:num>
                          <m:r>
                            <a:rPr lang="en-US" sz="4268" i="1">
                              <a:latin typeface="Cambria Math" panose="02040503050406030204" pitchFamily="18" charset="0"/>
                            </a:rPr>
                            <m:t>2</m:t>
                          </m:r>
                        </m:num>
                        <m:den>
                          <m:r>
                            <a:rPr lang="en-US" sz="4268" i="1">
                              <a:latin typeface="Cambria Math" panose="02040503050406030204" pitchFamily="18" charset="0"/>
                            </a:rPr>
                            <m:t>29</m:t>
                          </m:r>
                        </m:den>
                      </m:f>
                      <m:r>
                        <a:rPr lang="en-US" sz="4268" i="1">
                          <a:latin typeface="Cambria Math" panose="02040503050406030204" pitchFamily="18" charset="0"/>
                        </a:rPr>
                        <m:t>≈ 0.07</m:t>
                      </m:r>
                    </m:oMath>
                  </m:oMathPara>
                </a14:m>
                <a:endParaRPr lang="en-US" sz="4268"/>
              </a:p>
              <a:p>
                <a:r>
                  <a:rPr lang="en-US" sz="4268"/>
                  <a:t>Vậy khí hydrogen nhẹ hơn không khí khoảng 0,07 lần.</a:t>
                </a:r>
              </a:p>
              <a:p>
                <a:r>
                  <a:rPr lang="en-US" sz="4268"/>
                  <a:t>b) Do nhẹ hơn không khí nên khí hydrogen sẽ bị không khí đẩy bay lên trên.</a:t>
                </a:r>
                <a:endParaRPr lang="en-US" sz="3735"/>
              </a:p>
            </p:txBody>
          </p:sp>
        </mc:Choice>
        <mc:Fallback>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1619596" y="1361542"/>
                <a:ext cx="15848007" cy="4688650"/>
              </a:xfrm>
              <a:prstGeom prst="rect">
                <a:avLst/>
              </a:prstGeom>
              <a:blipFill>
                <a:blip r:embed="rId4"/>
                <a:stretch>
                  <a:fillRect l="-1308" t="-1300" b="-520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spTree>
    <p:extLst>
      <p:ext uri="{BB962C8B-B14F-4D97-AF65-F5344CB8AC3E}">
        <p14:creationId xmlns:p14="http://schemas.microsoft.com/office/powerpoint/2010/main" val="3049837800"/>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2024490" y="-1145449"/>
            <a:ext cx="16356502" cy="9150485"/>
          </a:xfrm>
          <a:prstGeom prst="rect">
            <a:avLst/>
          </a:prstGeom>
        </p:spPr>
      </p:pic>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771933" y="57020"/>
            <a:ext cx="813376" cy="56978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40369B5-67A2-3BB1-A9BE-414308B0B646}"/>
              </a:ext>
            </a:extLst>
          </p:cNvPr>
          <p:cNvGrpSpPr/>
          <p:nvPr/>
        </p:nvGrpSpPr>
        <p:grpSpPr>
          <a:xfrm>
            <a:off x="1771945" y="-953204"/>
            <a:ext cx="8746143" cy="954077"/>
            <a:chOff x="3251199" y="373355"/>
            <a:chExt cx="6556477" cy="715217"/>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1"/>
            </a:p>
          </p:txBody>
        </p:sp>
        <p:sp>
          <p:nvSpPr>
            <p:cNvPr id="10" name="TextBox 9">
              <a:extLst>
                <a:ext uri="{FF2B5EF4-FFF2-40B4-BE49-F238E27FC236}">
                  <a16:creationId xmlns:a16="http://schemas.microsoft.com/office/drawing/2014/main" id="{1DD6716A-00B0-D592-68B7-93B3D6B4991E}"/>
                </a:ext>
              </a:extLst>
            </p:cNvPr>
            <p:cNvSpPr txBox="1"/>
            <p:nvPr/>
          </p:nvSpPr>
          <p:spPr>
            <a:xfrm>
              <a:off x="3470788" y="373355"/>
              <a:ext cx="6130412" cy="684765"/>
            </a:xfrm>
            <a:prstGeom prst="rect">
              <a:avLst/>
            </a:prstGeom>
            <a:noFill/>
          </p:spPr>
          <p:txBody>
            <a:bodyPr wrap="square" rtlCol="0">
              <a:spAutoFit/>
            </a:bodyPr>
            <a:lstStyle/>
            <a:p>
              <a:r>
                <a:rPr lang="en-US" sz="5336" b="1">
                  <a:solidFill>
                    <a:schemeClr val="bg1"/>
                  </a:solidFill>
                </a:rPr>
                <a:t>II. Tỉ khối của chất khí</a:t>
              </a:r>
            </a:p>
          </p:txBody>
        </p:sp>
      </p:grpSp>
      <mc:AlternateContent xmlns:mc="http://schemas.openxmlformats.org/markup-compatibility/2006">
        <mc:Choice xmlns:a14="http://schemas.microsoft.com/office/drawing/2010/main"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918139" y="22501"/>
                <a:ext cx="14031452" cy="739112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121979" tIns="60989" rIns="121979" bIns="60989"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609874" indent="-609874">
                  <a:buFontTx/>
                  <a:buChar char="-"/>
                </a:pPr>
                <a:r>
                  <a:rPr lang="nl-NL" sz="4268" i="1" kern="0">
                    <a:solidFill>
                      <a:srgbClr val="7030A0"/>
                    </a:solidFill>
                    <a:ea typeface="Calibri" panose="020F0502020204030204" pitchFamily="34" charset="0"/>
                    <a:cs typeface="Arial" panose="020B0604020202020204" pitchFamily="34" charset="0"/>
                  </a:rPr>
                  <a:t>Tỉ khối của khí A đối với khí B : </a:t>
                </a:r>
              </a:p>
              <a:p>
                <a:r>
                  <a:rPr lang="nl-NL" sz="4268" i="1" kern="0">
                    <a:solidFill>
                      <a:srgbClr val="FF0000"/>
                    </a:solidFill>
                    <a:ea typeface="Calibri" panose="020F0502020204030204" pitchFamily="34" charset="0"/>
                    <a:cs typeface="Arial" panose="020B0604020202020204" pitchFamily="34" charset="0"/>
                  </a:rPr>
                  <a:t>			</a:t>
                </a:r>
                <a:r>
                  <a:rPr lang="en-US" sz="4268">
                    <a:ea typeface="Calibri" panose="020F0502020204030204" pitchFamily="34" charset="0"/>
                    <a:cs typeface="Arial" panose="020B0604020202020204" pitchFamily="34" charset="0"/>
                  </a:rPr>
                  <a:t>d</a:t>
                </a:r>
                <a:r>
                  <a:rPr lang="en-US" sz="4268" baseline="-25000">
                    <a:ea typeface="Calibri" panose="020F0502020204030204" pitchFamily="34" charset="0"/>
                    <a:cs typeface="Arial" panose="020B0604020202020204" pitchFamily="34" charset="0"/>
                  </a:rPr>
                  <a:t>A /B </a:t>
                </a:r>
                <a:r>
                  <a:rPr lang="en-US" sz="4268">
                    <a:ea typeface="Calibri" panose="020F0502020204030204" pitchFamily="34" charset="0"/>
                    <a:cs typeface="Arial" panose="020B0604020202020204" pitchFamily="34" charset="0"/>
                  </a:rPr>
                  <a:t>= </a:t>
                </a:r>
                <a14:m>
                  <m:oMath xmlns:m="http://schemas.openxmlformats.org/officeDocument/2006/math">
                    <m:f>
                      <m:fPr>
                        <m:ctrlPr>
                          <a:rPr lang="en-US" sz="4268"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4268"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4268" i="1">
                                <a:latin typeface="Cambria Math" panose="02040503050406030204" pitchFamily="18" charset="0"/>
                                <a:ea typeface="Times New Roman" panose="02020603050405020304" pitchFamily="18" charset="0"/>
                                <a:cs typeface="Times New Roman" panose="02020603050405020304" pitchFamily="18" charset="0"/>
                              </a:rPr>
                              <m:t>𝑀</m:t>
                            </m:r>
                          </m:e>
                          <m:sub>
                            <m:r>
                              <a:rPr lang="en-US" sz="4268" i="1">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4268"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4268" i="1">
                                <a:latin typeface="Cambria Math" panose="02040503050406030204" pitchFamily="18" charset="0"/>
                                <a:ea typeface="Times New Roman" panose="02020603050405020304" pitchFamily="18" charset="0"/>
                                <a:cs typeface="Times New Roman" panose="02020603050405020304" pitchFamily="18" charset="0"/>
                              </a:rPr>
                              <m:t>𝑀</m:t>
                            </m:r>
                          </m:e>
                          <m:sub>
                            <m:r>
                              <a:rPr lang="en-US" sz="4268" i="1">
                                <a:latin typeface="Cambria Math" panose="02040503050406030204" pitchFamily="18" charset="0"/>
                                <a:ea typeface="Times New Roman" panose="02020603050405020304" pitchFamily="18" charset="0"/>
                                <a:cs typeface="Times New Roman" panose="02020603050405020304" pitchFamily="18" charset="0"/>
                              </a:rPr>
                              <m:t>𝐵</m:t>
                            </m:r>
                          </m:sub>
                        </m:sSub>
                      </m:den>
                    </m:f>
                  </m:oMath>
                </a14:m>
                <a:r>
                  <a:rPr lang="en-US" sz="4268">
                    <a:ea typeface="Calibri" panose="020F0502020204030204" pitchFamily="34" charset="0"/>
                    <a:cs typeface="Arial" panose="020B0604020202020204" pitchFamily="34" charset="0"/>
                  </a:rPr>
                  <a:t> </a:t>
                </a:r>
              </a:p>
              <a:p>
                <a:r>
                  <a:rPr lang="en-US" sz="4268" kern="0">
                    <a:ea typeface="Calibri" panose="020F0502020204030204" pitchFamily="34" charset="0"/>
                    <a:cs typeface="Arial" panose="020B0604020202020204" pitchFamily="34" charset="0"/>
                  </a:rPr>
                  <a:t>	</a:t>
                </a:r>
              </a:p>
              <a:p>
                <a:endParaRPr lang="en-US" sz="4268" kern="0">
                  <a:ea typeface="Calibri" panose="020F0502020204030204" pitchFamily="34" charset="0"/>
                  <a:cs typeface="Arial" panose="020B0604020202020204" pitchFamily="34" charset="0"/>
                </a:endParaRPr>
              </a:p>
              <a:p>
                <a:r>
                  <a:rPr lang="en-US" sz="4268" kern="0">
                    <a:ea typeface="Calibri" panose="020F0502020204030204" pitchFamily="34" charset="0"/>
                    <a:cs typeface="Arial" panose="020B0604020202020204" pitchFamily="34" charset="0"/>
                  </a:rPr>
                  <a:t>=&gt; M</a:t>
                </a:r>
                <a:r>
                  <a:rPr lang="en-US" sz="4268" kern="0" baseline="-25000">
                    <a:ea typeface="Calibri" panose="020F0502020204030204" pitchFamily="34" charset="0"/>
                    <a:cs typeface="Arial" panose="020B0604020202020204" pitchFamily="34" charset="0"/>
                  </a:rPr>
                  <a:t>A</a:t>
                </a:r>
                <a:r>
                  <a:rPr lang="en-US" sz="4268" kern="0">
                    <a:ea typeface="Calibri" panose="020F0502020204030204" pitchFamily="34" charset="0"/>
                    <a:cs typeface="Arial" panose="020B0604020202020204" pitchFamily="34" charset="0"/>
                  </a:rPr>
                  <a:t> =d</a:t>
                </a:r>
                <a:r>
                  <a:rPr lang="en-US" sz="4268" kern="0" baseline="-25000">
                    <a:ea typeface="Calibri" panose="020F0502020204030204" pitchFamily="34" charset="0"/>
                    <a:cs typeface="Arial" panose="020B0604020202020204" pitchFamily="34" charset="0"/>
                  </a:rPr>
                  <a:t>A/B</a:t>
                </a:r>
                <a:r>
                  <a:rPr lang="en-US" sz="4268" kern="0">
                    <a:ea typeface="Calibri" panose="020F0502020204030204" pitchFamily="34" charset="0"/>
                    <a:cs typeface="Arial" panose="020B0604020202020204" pitchFamily="34" charset="0"/>
                  </a:rPr>
                  <a:t> . M</a:t>
                </a:r>
                <a:r>
                  <a:rPr lang="en-US" sz="4268" kern="0" baseline="-25000">
                    <a:ea typeface="Calibri" panose="020F0502020204030204" pitchFamily="34" charset="0"/>
                    <a:cs typeface="Arial" panose="020B0604020202020204" pitchFamily="34" charset="0"/>
                  </a:rPr>
                  <a:t>B </a:t>
                </a:r>
                <a:r>
                  <a:rPr lang="en-US" sz="4268" kern="0">
                    <a:ea typeface="Calibri" panose="020F0502020204030204" pitchFamily="34" charset="0"/>
                    <a:cs typeface="Arial" panose="020B0604020202020204" pitchFamily="34" charset="0"/>
                  </a:rPr>
                  <a:t> 	;		 M</a:t>
                </a:r>
                <a:r>
                  <a:rPr lang="en-US" sz="4268" kern="0" baseline="-25000">
                    <a:ea typeface="Calibri" panose="020F0502020204030204" pitchFamily="34" charset="0"/>
                    <a:cs typeface="Arial" panose="020B0604020202020204" pitchFamily="34" charset="0"/>
                  </a:rPr>
                  <a:t>B</a:t>
                </a:r>
                <a:r>
                  <a:rPr lang="en-US" sz="4268" kern="0">
                    <a:ea typeface="Calibri" panose="020F0502020204030204" pitchFamily="34" charset="0"/>
                    <a:cs typeface="Arial" panose="020B0604020202020204" pitchFamily="34" charset="0"/>
                  </a:rPr>
                  <a:t> </a:t>
                </a:r>
                <a:r>
                  <a:rPr lang="en-US" sz="4268">
                    <a:ea typeface="Calibri" panose="020F0502020204030204" pitchFamily="34" charset="0"/>
                    <a:cs typeface="Arial" panose="020B0604020202020204" pitchFamily="34" charset="0"/>
                  </a:rPr>
                  <a:t>= </a:t>
                </a:r>
                <a14:m>
                  <m:oMath xmlns:m="http://schemas.openxmlformats.org/officeDocument/2006/math">
                    <m:f>
                      <m:fPr>
                        <m:ctrlPr>
                          <a:rPr lang="en-US" sz="4268"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4268"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4268" i="1">
                                <a:latin typeface="Cambria Math" panose="02040503050406030204" pitchFamily="18" charset="0"/>
                                <a:ea typeface="Times New Roman" panose="02020603050405020304" pitchFamily="18" charset="0"/>
                                <a:cs typeface="Times New Roman" panose="02020603050405020304" pitchFamily="18" charset="0"/>
                              </a:rPr>
                              <m:t>𝑀</m:t>
                            </m:r>
                          </m:e>
                          <m:sub>
                            <m:r>
                              <a:rPr lang="en-US" sz="4268" i="1">
                                <a:latin typeface="Cambria Math" panose="02040503050406030204" pitchFamily="18" charset="0"/>
                                <a:ea typeface="Times New Roman" panose="02020603050405020304" pitchFamily="18" charset="0"/>
                                <a:cs typeface="Times New Roman" panose="02020603050405020304" pitchFamily="18" charset="0"/>
                              </a:rPr>
                              <m:t>𝐴</m:t>
                            </m:r>
                          </m:sub>
                        </m:sSub>
                      </m:num>
                      <m:den>
                        <m:r>
                          <m:rPr>
                            <m:nor/>
                          </m:rPr>
                          <a:rPr lang="en-US" sz="4268">
                            <a:ea typeface="Calibri" panose="020F0502020204030204" pitchFamily="34" charset="0"/>
                            <a:cs typeface="Arial" panose="020B0604020202020204" pitchFamily="34" charset="0"/>
                          </a:rPr>
                          <m:t>d</m:t>
                        </m:r>
                        <m:r>
                          <m:rPr>
                            <m:nor/>
                          </m:rPr>
                          <a:rPr lang="en-US" sz="4268" baseline="-25000">
                            <a:ea typeface="Calibri" panose="020F0502020204030204" pitchFamily="34" charset="0"/>
                            <a:cs typeface="Arial" panose="020B0604020202020204" pitchFamily="34" charset="0"/>
                          </a:rPr>
                          <m:t>A</m:t>
                        </m:r>
                        <m:r>
                          <m:rPr>
                            <m:nor/>
                          </m:rPr>
                          <a:rPr lang="en-US" sz="4268" baseline="-25000">
                            <a:ea typeface="Calibri" panose="020F0502020204030204" pitchFamily="34" charset="0"/>
                            <a:cs typeface="Arial" panose="020B0604020202020204" pitchFamily="34" charset="0"/>
                          </a:rPr>
                          <m:t> /</m:t>
                        </m:r>
                        <m:r>
                          <m:rPr>
                            <m:nor/>
                          </m:rPr>
                          <a:rPr lang="en-US" sz="4268" baseline="-25000">
                            <a:ea typeface="Calibri" panose="020F0502020204030204" pitchFamily="34" charset="0"/>
                            <a:cs typeface="Arial" panose="020B0604020202020204" pitchFamily="34" charset="0"/>
                          </a:rPr>
                          <m:t>B</m:t>
                        </m:r>
                      </m:den>
                    </m:f>
                  </m:oMath>
                </a14:m>
                <a:r>
                  <a:rPr lang="en-US" sz="4268">
                    <a:ea typeface="Calibri" panose="020F0502020204030204" pitchFamily="34" charset="0"/>
                    <a:cs typeface="Arial" panose="020B0604020202020204" pitchFamily="34" charset="0"/>
                  </a:rPr>
                  <a:t> </a:t>
                </a:r>
              </a:p>
              <a:p>
                <a:pPr algn="just">
                  <a:lnSpc>
                    <a:spcPct val="107000"/>
                  </a:lnSpc>
                  <a:spcBef>
                    <a:spcPts val="0"/>
                  </a:spcBef>
                  <a:spcAft>
                    <a:spcPts val="400"/>
                  </a:spcAft>
                </a:pPr>
                <a:r>
                  <a:rPr lang="nl-NL" sz="4268" i="1">
                    <a:solidFill>
                      <a:srgbClr val="7030A0"/>
                    </a:solidFill>
                    <a:ea typeface="Calibri" panose="020F0502020204030204" pitchFamily="34" charset="0"/>
                    <a:cs typeface="Arial" panose="020B0604020202020204" pitchFamily="34" charset="0"/>
                  </a:rPr>
                  <a:t>- Tỉ khối của khí A đối với không khí (</a:t>
                </a:r>
                <a:r>
                  <a:rPr lang="vi-VN" sz="4268">
                    <a:cs typeface="Arial" panose="020B0604020202020204" pitchFamily="34" charset="0"/>
                  </a:rPr>
                  <a:t>d</a:t>
                </a:r>
                <a:r>
                  <a:rPr lang="vi-VN" sz="4268" baseline="-25000">
                    <a:cs typeface="Arial" panose="020B0604020202020204" pitchFamily="34" charset="0"/>
                  </a:rPr>
                  <a:t>A/</a:t>
                </a:r>
                <a:r>
                  <a:rPr lang="en-US" sz="4268" baseline="-25000">
                    <a:cs typeface="Arial" panose="020B0604020202020204" pitchFamily="34" charset="0"/>
                  </a:rPr>
                  <a:t>kk</a:t>
                </a:r>
                <a:r>
                  <a:rPr lang="en-US" sz="4268">
                    <a:cs typeface="Arial" panose="020B0604020202020204" pitchFamily="34" charset="0"/>
                  </a:rPr>
                  <a:t>)</a:t>
                </a:r>
                <a:r>
                  <a:rPr lang="nl-NL" sz="4268" i="1">
                    <a:solidFill>
                      <a:srgbClr val="7030A0"/>
                    </a:solidFill>
                    <a:ea typeface="Calibri" panose="020F0502020204030204" pitchFamily="34" charset="0"/>
                    <a:cs typeface="Arial" panose="020B0604020202020204" pitchFamily="34" charset="0"/>
                  </a:rPr>
                  <a:t>:    </a:t>
                </a:r>
              </a:p>
              <a:p>
                <a:pPr algn="just">
                  <a:lnSpc>
                    <a:spcPct val="107000"/>
                  </a:lnSpc>
                  <a:spcBef>
                    <a:spcPts val="0"/>
                  </a:spcBef>
                  <a:spcAft>
                    <a:spcPts val="400"/>
                  </a:spcAft>
                </a:pPr>
                <a:r>
                  <a:rPr lang="nl-NL" sz="4268" i="1">
                    <a:ea typeface="Calibri" panose="020F0502020204030204" pitchFamily="34" charset="0"/>
                    <a:cs typeface="Arial" panose="020B0604020202020204" pitchFamily="34" charset="0"/>
                  </a:rPr>
                  <a:t>			 </a:t>
                </a:r>
                <a:r>
                  <a:rPr lang="en-US" sz="4268">
                    <a:ea typeface="Calibri" panose="020F0502020204030204" pitchFamily="34" charset="0"/>
                    <a:cs typeface="Arial" panose="020B0604020202020204" pitchFamily="34" charset="0"/>
                  </a:rPr>
                  <a:t>d</a:t>
                </a:r>
                <a:r>
                  <a:rPr lang="en-US" sz="4268" baseline="-25000">
                    <a:ea typeface="Calibri" panose="020F0502020204030204" pitchFamily="34" charset="0"/>
                    <a:cs typeface="Arial" panose="020B0604020202020204" pitchFamily="34" charset="0"/>
                  </a:rPr>
                  <a:t>A /kk </a:t>
                </a:r>
                <a:r>
                  <a:rPr lang="en-US" sz="4268">
                    <a:ea typeface="Calibri" panose="020F0502020204030204" pitchFamily="34" charset="0"/>
                    <a:cs typeface="Arial" panose="020B0604020202020204" pitchFamily="34" charset="0"/>
                  </a:rPr>
                  <a:t>= </a:t>
                </a:r>
                <a14:m>
                  <m:oMath xmlns:m="http://schemas.openxmlformats.org/officeDocument/2006/math">
                    <m:f>
                      <m:fPr>
                        <m:ctrlPr>
                          <a:rPr lang="en-US" sz="4268"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4268"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4268" i="1">
                                <a:latin typeface="Cambria Math" panose="02040503050406030204" pitchFamily="18" charset="0"/>
                                <a:ea typeface="Times New Roman" panose="02020603050405020304" pitchFamily="18" charset="0"/>
                                <a:cs typeface="Times New Roman" panose="02020603050405020304" pitchFamily="18" charset="0"/>
                              </a:rPr>
                              <m:t>𝑀</m:t>
                            </m:r>
                          </m:e>
                          <m:sub>
                            <m:r>
                              <a:rPr lang="en-US" sz="4268" i="1">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4268"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4268" i="1">
                                <a:latin typeface="Cambria Math" panose="02040503050406030204" pitchFamily="18" charset="0"/>
                                <a:ea typeface="Times New Roman" panose="02020603050405020304" pitchFamily="18" charset="0"/>
                                <a:cs typeface="Times New Roman" panose="02020603050405020304" pitchFamily="18" charset="0"/>
                              </a:rPr>
                              <m:t>𝑀</m:t>
                            </m:r>
                          </m:e>
                          <m:sub>
                            <m:r>
                              <a:rPr lang="en-US" sz="4268" i="1">
                                <a:latin typeface="Cambria Math" panose="02040503050406030204" pitchFamily="18" charset="0"/>
                                <a:ea typeface="Times New Roman" panose="02020603050405020304" pitchFamily="18" charset="0"/>
                                <a:cs typeface="Times New Roman" panose="02020603050405020304" pitchFamily="18" charset="0"/>
                              </a:rPr>
                              <m:t>𝑘𝑘</m:t>
                            </m:r>
                          </m:sub>
                        </m:sSub>
                      </m:den>
                    </m:f>
                    <m:r>
                      <a:rPr lang="en-US" sz="4268"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268"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4268"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4268" i="1">
                                <a:latin typeface="Cambria Math" panose="02040503050406030204" pitchFamily="18" charset="0"/>
                                <a:ea typeface="Times New Roman" panose="02020603050405020304" pitchFamily="18" charset="0"/>
                                <a:cs typeface="Times New Roman" panose="02020603050405020304" pitchFamily="18" charset="0"/>
                              </a:rPr>
                              <m:t>𝑀</m:t>
                            </m:r>
                          </m:e>
                          <m:sub>
                            <m:r>
                              <a:rPr lang="en-US" sz="4268" i="1">
                                <a:latin typeface="Cambria Math" panose="02040503050406030204" pitchFamily="18" charset="0"/>
                                <a:ea typeface="Times New Roman" panose="02020603050405020304" pitchFamily="18" charset="0"/>
                                <a:cs typeface="Times New Roman" panose="02020603050405020304" pitchFamily="18" charset="0"/>
                              </a:rPr>
                              <m:t>𝐴</m:t>
                            </m:r>
                          </m:sub>
                        </m:sSub>
                      </m:num>
                      <m:den>
                        <m:r>
                          <a:rPr lang="en-US" sz="4268" i="1">
                            <a:latin typeface="Cambria Math" panose="02040503050406030204" pitchFamily="18" charset="0"/>
                            <a:ea typeface="Times New Roman" panose="02020603050405020304" pitchFamily="18" charset="0"/>
                            <a:cs typeface="Times New Roman" panose="02020603050405020304" pitchFamily="18" charset="0"/>
                          </a:rPr>
                          <m:t>29</m:t>
                        </m:r>
                      </m:den>
                    </m:f>
                  </m:oMath>
                </a14:m>
                <a:r>
                  <a:rPr lang="en-US" sz="4268">
                    <a:solidFill>
                      <a:srgbClr val="FF0000"/>
                    </a:solidFill>
                    <a:ea typeface="Times New Roman" panose="02020603050405020304" pitchFamily="18" charset="0"/>
                    <a:cs typeface="Arial" panose="020B0604020202020204" pitchFamily="34" charset="0"/>
                  </a:rPr>
                  <a:t> </a:t>
                </a:r>
                <a:endParaRPr lang="en-US" sz="4268">
                  <a:ea typeface="Calibri" panose="020F0502020204030204" pitchFamily="34" charset="0"/>
                  <a:cs typeface="Arial" panose="020B0604020202020204" pitchFamily="34" charset="0"/>
                </a:endParaRPr>
              </a:p>
              <a:p>
                <a:pPr algn="just">
                  <a:lnSpc>
                    <a:spcPct val="120000"/>
                  </a:lnSpc>
                  <a:spcBef>
                    <a:spcPts val="0"/>
                  </a:spcBef>
                  <a:spcAft>
                    <a:spcPts val="0"/>
                  </a:spcAft>
                </a:pPr>
                <a:r>
                  <a:rPr lang="vi-VN" sz="4268" b="1">
                    <a:ea typeface="Calibri" panose="020F0502020204030204" pitchFamily="34" charset="0"/>
                    <a:cs typeface="Arial" panose="020B0604020202020204" pitchFamily="34" charset="0"/>
                  </a:rPr>
                  <a:t>	</a:t>
                </a:r>
                <a:r>
                  <a:rPr lang="en-US" sz="4268" b="1">
                    <a:ea typeface="Calibri" panose="020F0502020204030204" pitchFamily="34" charset="0"/>
                    <a:cs typeface="Arial" panose="020B0604020202020204" pitchFamily="34" charset="0"/>
                  </a:rPr>
                  <a:t>	=&gt; </a:t>
                </a:r>
                <a:r>
                  <a:rPr lang="fr-FR" sz="4268">
                    <a:ea typeface="Calibri" panose="020F0502020204030204" pitchFamily="34" charset="0"/>
                    <a:cs typeface="Arial" panose="020B0604020202020204" pitchFamily="34" charset="0"/>
                  </a:rPr>
                  <a:t>M</a:t>
                </a:r>
                <a:r>
                  <a:rPr lang="fr-FR" sz="4268" baseline="-25000">
                    <a:ea typeface="Calibri" panose="020F0502020204030204" pitchFamily="34" charset="0"/>
                    <a:cs typeface="Arial" panose="020B0604020202020204" pitchFamily="34" charset="0"/>
                  </a:rPr>
                  <a:t>A</a:t>
                </a:r>
                <a:r>
                  <a:rPr lang="fr-FR" sz="4268">
                    <a:ea typeface="Calibri" panose="020F0502020204030204" pitchFamily="34" charset="0"/>
                    <a:cs typeface="Arial" panose="020B0604020202020204" pitchFamily="34" charset="0"/>
                  </a:rPr>
                  <a:t> = d</a:t>
                </a:r>
                <a:r>
                  <a:rPr lang="fr-FR" sz="4268" baseline="-25000">
                    <a:ea typeface="Calibri" panose="020F0502020204030204" pitchFamily="34" charset="0"/>
                    <a:cs typeface="Arial" panose="020B0604020202020204" pitchFamily="34" charset="0"/>
                  </a:rPr>
                  <a:t>A/KK</a:t>
                </a:r>
                <a:r>
                  <a:rPr lang="fr-FR" sz="4268">
                    <a:ea typeface="Calibri" panose="020F0502020204030204" pitchFamily="34" charset="0"/>
                    <a:cs typeface="Arial" panose="020B0604020202020204" pitchFamily="34" charset="0"/>
                  </a:rPr>
                  <a:t>. 29</a:t>
                </a:r>
                <a:endParaRPr lang="en-US" sz="4268">
                  <a:ea typeface="Calibri" panose="020F0502020204030204" pitchFamily="34" charset="0"/>
                  <a:cs typeface="Arial" panose="020B0604020202020204" pitchFamily="34" charset="0"/>
                </a:endParaRPr>
              </a:p>
              <a:p>
                <a:pPr defTabSz="1219749">
                  <a:tabLst>
                    <a:tab pos="609874" algn="r"/>
                    <a:tab pos="3659246" algn="ctr"/>
                    <a:tab pos="7318493" algn="r"/>
                  </a:tabLst>
                </a:pPr>
                <a:endParaRPr lang="en-US" altLang="en-US" sz="4268">
                  <a:solidFill>
                    <a:srgbClr val="FF0000"/>
                  </a:solidFill>
                  <a:cs typeface="Arial" panose="020B0604020202020204" pitchFamily="34" charset="0"/>
                </a:endParaRPr>
              </a:p>
            </p:txBody>
          </p:sp>
        </mc:Choice>
        <mc:Fallback>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918139" y="22501"/>
                <a:ext cx="14031452" cy="7391121"/>
              </a:xfrm>
              <a:prstGeom prst="rect">
                <a:avLst/>
              </a:prstGeom>
              <a:blipFill>
                <a:blip r:embed="rId4"/>
                <a:stretch>
                  <a:fillRect l="-1477" t="-107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sp>
        <p:nvSpPr>
          <p:cNvPr id="11" name="TextBox 16">
            <a:extLst>
              <a:ext uri="{FF2B5EF4-FFF2-40B4-BE49-F238E27FC236}">
                <a16:creationId xmlns:a16="http://schemas.microsoft.com/office/drawing/2014/main" id="{053355F0-3C87-826D-83CF-67DAC4F37800}"/>
              </a:ext>
            </a:extLst>
          </p:cNvPr>
          <p:cNvSpPr txBox="1">
            <a:spLocks noChangeArrowheads="1"/>
          </p:cNvSpPr>
          <p:nvPr/>
        </p:nvSpPr>
        <p:spPr bwMode="auto">
          <a:xfrm>
            <a:off x="7187687" y="543790"/>
            <a:ext cx="6851405" cy="206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vi-VN" sz="3201">
                <a:latin typeface="Arial" panose="020B0604020202020204" pitchFamily="34" charset="0"/>
                <a:cs typeface="Arial" panose="020B0604020202020204" pitchFamily="34" charset="0"/>
              </a:rPr>
              <a:t>Trong đó:</a:t>
            </a:r>
          </a:p>
          <a:p>
            <a:pPr eaLnBrk="1" hangingPunct="1"/>
            <a:r>
              <a:rPr lang="vi-VN" sz="3201">
                <a:latin typeface="Arial" panose="020B0604020202020204" pitchFamily="34" charset="0"/>
                <a:cs typeface="Arial" panose="020B0604020202020204" pitchFamily="34" charset="0"/>
              </a:rPr>
              <a:t>d</a:t>
            </a:r>
            <a:r>
              <a:rPr lang="vi-VN" sz="3201" baseline="-25000">
                <a:latin typeface="Arial" panose="020B0604020202020204" pitchFamily="34" charset="0"/>
                <a:cs typeface="Arial" panose="020B0604020202020204" pitchFamily="34" charset="0"/>
              </a:rPr>
              <a:t>A/</a:t>
            </a:r>
            <a:r>
              <a:rPr lang="en-US" sz="3201" baseline="-25000">
                <a:latin typeface="Arial" panose="020B0604020202020204" pitchFamily="34" charset="0"/>
                <a:cs typeface="Arial" panose="020B0604020202020204" pitchFamily="34" charset="0"/>
              </a:rPr>
              <a:t>B</a:t>
            </a:r>
            <a:r>
              <a:rPr lang="vi-VN" sz="3201" baseline="-25000">
                <a:latin typeface="Arial" panose="020B0604020202020204" pitchFamily="34" charset="0"/>
                <a:cs typeface="Arial" panose="020B0604020202020204" pitchFamily="34" charset="0"/>
              </a:rPr>
              <a:t>:</a:t>
            </a:r>
            <a:r>
              <a:rPr lang="vi-VN" sz="3201">
                <a:latin typeface="Arial" panose="020B0604020202020204" pitchFamily="34" charset="0"/>
                <a:cs typeface="Arial" panose="020B0604020202020204" pitchFamily="34" charset="0"/>
              </a:rPr>
              <a:t> là tỉ khối của khí A đối với khí</a:t>
            </a:r>
            <a:r>
              <a:rPr lang="en-US" sz="3201">
                <a:latin typeface="Arial" panose="020B0604020202020204" pitchFamily="34" charset="0"/>
                <a:cs typeface="Arial" panose="020B0604020202020204" pitchFamily="34" charset="0"/>
              </a:rPr>
              <a:t> B</a:t>
            </a:r>
            <a:r>
              <a:rPr lang="vi-VN" sz="3201">
                <a:latin typeface="Arial" panose="020B0604020202020204" pitchFamily="34" charset="0"/>
                <a:cs typeface="Arial" panose="020B0604020202020204" pitchFamily="34" charset="0"/>
              </a:rPr>
              <a:t>.</a:t>
            </a:r>
          </a:p>
          <a:p>
            <a:pPr eaLnBrk="1" hangingPunct="1"/>
            <a:r>
              <a:rPr lang="vi-VN" sz="3201">
                <a:latin typeface="Arial" panose="020B0604020202020204" pitchFamily="34" charset="0"/>
                <a:cs typeface="Arial" panose="020B0604020202020204" pitchFamily="34" charset="0"/>
              </a:rPr>
              <a:t>M</a:t>
            </a:r>
            <a:r>
              <a:rPr lang="vi-VN" sz="3201" baseline="-25000">
                <a:latin typeface="Arial" panose="020B0604020202020204" pitchFamily="34" charset="0"/>
                <a:cs typeface="Arial" panose="020B0604020202020204" pitchFamily="34" charset="0"/>
              </a:rPr>
              <a:t>A</a:t>
            </a:r>
            <a:r>
              <a:rPr lang="vi-VN" sz="3201">
                <a:latin typeface="Arial" panose="020B0604020202020204" pitchFamily="34" charset="0"/>
                <a:cs typeface="Arial" panose="020B0604020202020204" pitchFamily="34" charset="0"/>
              </a:rPr>
              <a:t> : là khối lượng mol của khí A.</a:t>
            </a:r>
          </a:p>
          <a:p>
            <a:pPr eaLnBrk="1" hangingPunct="1"/>
            <a:r>
              <a:rPr lang="vi-VN" sz="3201">
                <a:latin typeface="Arial" panose="020B0604020202020204" pitchFamily="34" charset="0"/>
                <a:cs typeface="Arial" panose="020B0604020202020204" pitchFamily="34" charset="0"/>
              </a:rPr>
              <a:t>M</a:t>
            </a:r>
            <a:r>
              <a:rPr lang="vi-VN" sz="3201" baseline="-25000">
                <a:latin typeface="Arial" panose="020B0604020202020204" pitchFamily="34" charset="0"/>
                <a:cs typeface="Arial" panose="020B0604020202020204" pitchFamily="34" charset="0"/>
              </a:rPr>
              <a:t>B </a:t>
            </a:r>
            <a:r>
              <a:rPr lang="vi-VN" sz="3201">
                <a:latin typeface="Arial" panose="020B0604020202020204" pitchFamily="34" charset="0"/>
                <a:cs typeface="Arial" panose="020B0604020202020204" pitchFamily="34" charset="0"/>
              </a:rPr>
              <a:t> : là khối lượng mol của khí B</a:t>
            </a:r>
            <a:endParaRPr lang="en-US" sz="3735" baseline="-250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824B9EF4-CB88-4B99-EA2F-63F8C49F96F0}"/>
              </a:ext>
            </a:extLst>
          </p:cNvPr>
          <p:cNvSpPr/>
          <p:nvPr/>
        </p:nvSpPr>
        <p:spPr>
          <a:xfrm>
            <a:off x="4302777" y="779528"/>
            <a:ext cx="2544978" cy="117460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sp>
        <p:nvSpPr>
          <p:cNvPr id="18" name="Rectangle 17">
            <a:extLst>
              <a:ext uri="{FF2B5EF4-FFF2-40B4-BE49-F238E27FC236}">
                <a16:creationId xmlns:a16="http://schemas.microsoft.com/office/drawing/2014/main" id="{B98E493D-BDBF-4FE5-F351-CF4AAA0A46CD}"/>
              </a:ext>
            </a:extLst>
          </p:cNvPr>
          <p:cNvSpPr/>
          <p:nvPr/>
        </p:nvSpPr>
        <p:spPr>
          <a:xfrm>
            <a:off x="2995783" y="4777703"/>
            <a:ext cx="4081701" cy="117460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spTree>
    <p:extLst>
      <p:ext uri="{BB962C8B-B14F-4D97-AF65-F5344CB8AC3E}">
        <p14:creationId xmlns:p14="http://schemas.microsoft.com/office/powerpoint/2010/main" val="1567665069"/>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8997" y="-1143794"/>
            <a:ext cx="16253174" cy="9147175"/>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19688" y="2844743"/>
            <a:ext cx="5306610" cy="5306610"/>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9313" y="-938502"/>
            <a:ext cx="2616702" cy="3158441"/>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10379877" y="-1025491"/>
            <a:ext cx="3115996" cy="2992764"/>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6922" y="4030556"/>
            <a:ext cx="6029465" cy="4110999"/>
          </a:xfrm>
          <a:prstGeom prst="rect">
            <a:avLst/>
          </a:prstGeom>
        </p:spPr>
      </p:pic>
      <p:grpSp>
        <p:nvGrpSpPr>
          <p:cNvPr id="18" name="组合 17"/>
          <p:cNvGrpSpPr/>
          <p:nvPr/>
        </p:nvGrpSpPr>
        <p:grpSpPr>
          <a:xfrm>
            <a:off x="3494325" y="2757692"/>
            <a:ext cx="5243554" cy="1171799"/>
            <a:chOff x="932703" y="3354661"/>
            <a:chExt cx="3240000" cy="724056"/>
          </a:xfrm>
        </p:grpSpPr>
        <p:sp>
          <p:nvSpPr>
            <p:cNvPr id="20" name="文本框 19"/>
            <p:cNvSpPr txBox="1"/>
            <p:nvPr/>
          </p:nvSpPr>
          <p:spPr>
            <a:xfrm>
              <a:off x="1089767" y="3354661"/>
              <a:ext cx="2925891" cy="665892"/>
            </a:xfrm>
            <a:prstGeom prst="rect">
              <a:avLst/>
            </a:prstGeom>
            <a:noFill/>
          </p:spPr>
          <p:txBody>
            <a:bodyPr wrap="none" rtlCol="0">
              <a:spAutoFit/>
            </a:bodyPr>
            <a:lstStyle/>
            <a:p>
              <a:pPr algn="ctr"/>
              <a:r>
                <a:rPr lang="en-US" altLang="zh-CN" sz="6403">
                  <a:solidFill>
                    <a:srgbClr val="33909B"/>
                  </a:solidFill>
                  <a:latin typeface="Arial" panose="020B0604020202020204" pitchFamily="34" charset="0"/>
                  <a:ea typeface="微软雅黑" panose="020B0503020204020204" pitchFamily="34" charset="-122"/>
                  <a:cs typeface="Arial" panose="020B0604020202020204" pitchFamily="34" charset="0"/>
                </a:rPr>
                <a:t>LUYỆN TẬP</a:t>
              </a:r>
              <a:endParaRPr lang="zh-CN" altLang="en-US" sz="6403"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68"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4765944" y="-153017"/>
            <a:ext cx="2702012" cy="2713319"/>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2668"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3955571" y="-244145"/>
            <a:ext cx="2007304" cy="286757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9952941" y="5019137"/>
            <a:ext cx="4396844" cy="3107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176060"/>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2033235" y="-1145449"/>
            <a:ext cx="16356502" cy="9150485"/>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2550943" y="-1114463"/>
            <a:ext cx="8199646" cy="1520097"/>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336" b="1">
                <a:solidFill>
                  <a:srgbClr val="FFFF00"/>
                </a:solidFill>
                <a:latin typeface="Arial" panose="020B0604020202020204" pitchFamily="34" charset="0"/>
                <a:cs typeface="Arial" panose="020B0604020202020204" pitchFamily="34" charset="0"/>
              </a:rPr>
              <a:t>Hoạt động cá nhân</a:t>
            </a:r>
          </a:p>
          <a:p>
            <a:pPr algn="ctr"/>
            <a:r>
              <a:rPr lang="en-US" sz="4268">
                <a:solidFill>
                  <a:schemeClr val="bg1"/>
                </a:solidFill>
                <a:latin typeface="Arial" panose="020B0604020202020204" pitchFamily="34" charset="0"/>
                <a:cs typeface="Arial" panose="020B0604020202020204" pitchFamily="34" charset="0"/>
              </a:rPr>
              <a:t>Hoàn thành phiếu học tập số 5</a:t>
            </a:r>
          </a:p>
        </p:txBody>
      </p:sp>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1178774" y="266964"/>
            <a:ext cx="14993545" cy="272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79" tIns="60989" rIns="121979" bIns="60989"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nSpc>
                <a:spcPct val="107000"/>
              </a:lnSpc>
              <a:spcBef>
                <a:spcPts val="0"/>
              </a:spcBef>
              <a:spcAft>
                <a:spcPts val="1067"/>
              </a:spcAft>
            </a:pPr>
            <a:r>
              <a:rPr lang="en-US" sz="3735" b="1" u="sng">
                <a:latin typeface="Times New Roman" panose="02020603050405020304" pitchFamily="18" charset="0"/>
                <a:ea typeface="Calibri" panose="020F0502020204030204" pitchFamily="34" charset="0"/>
                <a:cs typeface="Times New Roman" panose="02020603050405020304" pitchFamily="18" charset="0"/>
              </a:rPr>
              <a:t>Bài tập 1</a:t>
            </a:r>
            <a:r>
              <a:rPr lang="en-US" sz="3735" b="1">
                <a:latin typeface="Times New Roman" panose="02020603050405020304" pitchFamily="18" charset="0"/>
                <a:ea typeface="Calibri" panose="020F0502020204030204" pitchFamily="34" charset="0"/>
                <a:cs typeface="Times New Roman" panose="02020603050405020304" pitchFamily="18" charset="0"/>
              </a:rPr>
              <a:t>:</a:t>
            </a:r>
            <a:r>
              <a:rPr lang="en-US" sz="3735">
                <a:latin typeface="Times New Roman" panose="02020603050405020304" pitchFamily="18" charset="0"/>
                <a:ea typeface="Calibri" panose="020F0502020204030204" pitchFamily="34" charset="0"/>
                <a:cs typeface="Times New Roman" panose="02020603050405020304" pitchFamily="18" charset="0"/>
              </a:rPr>
              <a:t> </a:t>
            </a:r>
            <a:r>
              <a:rPr lang="pt-BR" sz="3735">
                <a:latin typeface="Times New Roman" panose="02020603050405020304" pitchFamily="18" charset="0"/>
                <a:ea typeface="Calibri" panose="020F0502020204030204" pitchFamily="34" charset="0"/>
                <a:cs typeface="Times New Roman" panose="02020603050405020304" pitchFamily="18" charset="0"/>
              </a:rPr>
              <a:t>Tính số mol của</a:t>
            </a:r>
            <a:endParaRPr lang="en-US" sz="2668">
              <a:latin typeface="Calibri" panose="020F0502020204030204" pitchFamily="34" charset="0"/>
              <a:ea typeface="Calibri" panose="020F0502020204030204" pitchFamily="34" charset="0"/>
              <a:cs typeface="Times New Roman" panose="02020603050405020304" pitchFamily="18" charset="0"/>
            </a:endParaRPr>
          </a:p>
          <a:p>
            <a:pPr marL="457406" indent="-457406">
              <a:lnSpc>
                <a:spcPct val="107000"/>
              </a:lnSpc>
              <a:spcBef>
                <a:spcPts val="0"/>
              </a:spcBef>
              <a:spcAft>
                <a:spcPts val="0"/>
              </a:spcAft>
              <a:buFont typeface="+mj-lt"/>
              <a:buAutoNum type="alphaLcParenR"/>
              <a:tabLst>
                <a:tab pos="609874" algn="l"/>
              </a:tabLst>
            </a:pPr>
            <a:r>
              <a:rPr lang="pt-BR" sz="3735">
                <a:latin typeface="Times New Roman" panose="02020603050405020304" pitchFamily="18" charset="0"/>
                <a:ea typeface="Calibri" panose="020F0502020204030204" pitchFamily="34" charset="0"/>
                <a:cs typeface="Times New Roman" panose="02020603050405020304" pitchFamily="18" charset="0"/>
              </a:rPr>
              <a:t>4,958 lít khí CH</a:t>
            </a:r>
            <a:r>
              <a:rPr lang="pt-BR" sz="3735" baseline="-25000">
                <a:latin typeface="Times New Roman" panose="02020603050405020304" pitchFamily="18" charset="0"/>
                <a:ea typeface="Calibri" panose="020F0502020204030204" pitchFamily="34" charset="0"/>
                <a:cs typeface="Times New Roman" panose="02020603050405020304" pitchFamily="18" charset="0"/>
              </a:rPr>
              <a:t>4</a:t>
            </a:r>
            <a:r>
              <a:rPr lang="pt-BR" sz="3735">
                <a:latin typeface="Times New Roman" panose="02020603050405020304" pitchFamily="18" charset="0"/>
                <a:ea typeface="Calibri" panose="020F0502020204030204" pitchFamily="34" charset="0"/>
                <a:cs typeface="Times New Roman" panose="02020603050405020304" pitchFamily="18" charset="0"/>
              </a:rPr>
              <a:t> (ở đkc 25</a:t>
            </a:r>
            <a:r>
              <a:rPr lang="pt-BR" sz="3735" baseline="30000">
                <a:latin typeface="Times New Roman" panose="02020603050405020304" pitchFamily="18" charset="0"/>
                <a:ea typeface="Calibri" panose="020F0502020204030204" pitchFamily="34" charset="0"/>
                <a:cs typeface="Times New Roman" panose="02020603050405020304" pitchFamily="18" charset="0"/>
              </a:rPr>
              <a:t>o</a:t>
            </a:r>
            <a:r>
              <a:rPr lang="pt-BR" sz="3735">
                <a:latin typeface="Times New Roman" panose="02020603050405020304" pitchFamily="18" charset="0"/>
                <a:ea typeface="Calibri" panose="020F0502020204030204" pitchFamily="34" charset="0"/>
                <a:cs typeface="Times New Roman" panose="02020603050405020304" pitchFamily="18" charset="0"/>
              </a:rPr>
              <a:t>C, 1 bar).</a:t>
            </a:r>
            <a:endParaRPr lang="en-US" sz="2668">
              <a:latin typeface="Calibri" panose="020F0502020204030204" pitchFamily="34" charset="0"/>
              <a:ea typeface="Calibri" panose="020F0502020204030204" pitchFamily="34" charset="0"/>
              <a:cs typeface="Times New Roman" panose="02020603050405020304" pitchFamily="18" charset="0"/>
            </a:endParaRPr>
          </a:p>
          <a:p>
            <a:pPr marL="457406" indent="-457406">
              <a:lnSpc>
                <a:spcPct val="107000"/>
              </a:lnSpc>
              <a:spcBef>
                <a:spcPts val="0"/>
              </a:spcBef>
              <a:spcAft>
                <a:spcPts val="0"/>
              </a:spcAft>
              <a:buFont typeface="+mj-lt"/>
              <a:buAutoNum type="alphaLcParenR"/>
              <a:tabLst>
                <a:tab pos="609874" algn="l"/>
              </a:tabLst>
            </a:pPr>
            <a:r>
              <a:rPr lang="pt-BR" sz="3735">
                <a:latin typeface="Times New Roman" panose="02020603050405020304" pitchFamily="18" charset="0"/>
                <a:ea typeface="Calibri" panose="020F0502020204030204" pitchFamily="34" charset="0"/>
                <a:cs typeface="Times New Roman" panose="02020603050405020304" pitchFamily="18" charset="0"/>
              </a:rPr>
              <a:t>19,5 g Zn.</a:t>
            </a:r>
            <a:endParaRPr lang="en-US" sz="2668">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0"/>
              </a:spcAft>
            </a:pPr>
            <a:r>
              <a:rPr lang="en-US" sz="3735" b="1" u="sng">
                <a:latin typeface="Times New Roman" panose="02020603050405020304" pitchFamily="18" charset="0"/>
                <a:ea typeface="Calibri" panose="020F0502020204030204" pitchFamily="34" charset="0"/>
                <a:cs typeface="Times New Roman" panose="02020603050405020304" pitchFamily="18" charset="0"/>
              </a:rPr>
              <a:t>Bài tập 2</a:t>
            </a:r>
            <a:r>
              <a:rPr lang="en-US" sz="3735" b="1">
                <a:latin typeface="Times New Roman" panose="02020603050405020304" pitchFamily="18" charset="0"/>
                <a:ea typeface="Calibri" panose="020F0502020204030204" pitchFamily="34" charset="0"/>
                <a:cs typeface="Times New Roman" panose="02020603050405020304" pitchFamily="18" charset="0"/>
              </a:rPr>
              <a:t>:</a:t>
            </a:r>
            <a:r>
              <a:rPr lang="en-US" sz="3735">
                <a:latin typeface="Times New Roman" panose="02020603050405020304" pitchFamily="18" charset="0"/>
                <a:ea typeface="Calibri" panose="020F0502020204030204" pitchFamily="34" charset="0"/>
                <a:cs typeface="Times New Roman" panose="02020603050405020304" pitchFamily="18" charset="0"/>
              </a:rPr>
              <a:t> </a:t>
            </a:r>
            <a:r>
              <a:rPr lang="en-US" sz="3735">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 thành bảng sau:</a:t>
            </a:r>
            <a:endParaRPr lang="en-US" sz="2668">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403C2610-6F81-0291-5FB8-354D5B2445AA}"/>
              </a:ext>
            </a:extLst>
          </p:cNvPr>
          <p:cNvGraphicFramePr>
            <a:graphicFrameLocks noGrp="1"/>
          </p:cNvGraphicFramePr>
          <p:nvPr>
            <p:extLst>
              <p:ext uri="{D42A27DB-BD31-4B8C-83A1-F6EECF244321}">
                <p14:modId xmlns:p14="http://schemas.microsoft.com/office/powerpoint/2010/main" val="3208551998"/>
              </p:ext>
            </p:extLst>
          </p:nvPr>
        </p:nvGraphicFramePr>
        <p:xfrm>
          <a:off x="-1178773" y="3004832"/>
          <a:ext cx="14552723" cy="4969222"/>
        </p:xfrm>
        <a:graphic>
          <a:graphicData uri="http://schemas.openxmlformats.org/drawingml/2006/table">
            <a:tbl>
              <a:tblPr firstRow="1" firstCol="1" bandRow="1">
                <a:tableStyleId>{5C22544A-7EE6-4342-B048-85BDC9FD1C3A}</a:tableStyleId>
              </a:tblPr>
              <a:tblGrid>
                <a:gridCol w="1365120">
                  <a:extLst>
                    <a:ext uri="{9D8B030D-6E8A-4147-A177-3AD203B41FA5}">
                      <a16:colId xmlns:a16="http://schemas.microsoft.com/office/drawing/2014/main" val="1309484666"/>
                    </a:ext>
                  </a:extLst>
                </a:gridCol>
                <a:gridCol w="1819091">
                  <a:extLst>
                    <a:ext uri="{9D8B030D-6E8A-4147-A177-3AD203B41FA5}">
                      <a16:colId xmlns:a16="http://schemas.microsoft.com/office/drawing/2014/main" val="464488353"/>
                    </a:ext>
                  </a:extLst>
                </a:gridCol>
                <a:gridCol w="1819091">
                  <a:extLst>
                    <a:ext uri="{9D8B030D-6E8A-4147-A177-3AD203B41FA5}">
                      <a16:colId xmlns:a16="http://schemas.microsoft.com/office/drawing/2014/main" val="368580540"/>
                    </a:ext>
                  </a:extLst>
                </a:gridCol>
                <a:gridCol w="1819091">
                  <a:extLst>
                    <a:ext uri="{9D8B030D-6E8A-4147-A177-3AD203B41FA5}">
                      <a16:colId xmlns:a16="http://schemas.microsoft.com/office/drawing/2014/main" val="1877149354"/>
                    </a:ext>
                  </a:extLst>
                </a:gridCol>
                <a:gridCol w="1819091">
                  <a:extLst>
                    <a:ext uri="{9D8B030D-6E8A-4147-A177-3AD203B41FA5}">
                      <a16:colId xmlns:a16="http://schemas.microsoft.com/office/drawing/2014/main" val="296000950"/>
                    </a:ext>
                  </a:extLst>
                </a:gridCol>
                <a:gridCol w="1819091">
                  <a:extLst>
                    <a:ext uri="{9D8B030D-6E8A-4147-A177-3AD203B41FA5}">
                      <a16:colId xmlns:a16="http://schemas.microsoft.com/office/drawing/2014/main" val="382161565"/>
                    </a:ext>
                  </a:extLst>
                </a:gridCol>
                <a:gridCol w="2273059">
                  <a:extLst>
                    <a:ext uri="{9D8B030D-6E8A-4147-A177-3AD203B41FA5}">
                      <a16:colId xmlns:a16="http://schemas.microsoft.com/office/drawing/2014/main" val="348209129"/>
                    </a:ext>
                  </a:extLst>
                </a:gridCol>
                <a:gridCol w="1819091">
                  <a:extLst>
                    <a:ext uri="{9D8B030D-6E8A-4147-A177-3AD203B41FA5}">
                      <a16:colId xmlns:a16="http://schemas.microsoft.com/office/drawing/2014/main" val="1193503739"/>
                    </a:ext>
                  </a:extLst>
                </a:gridCol>
              </a:tblGrid>
              <a:tr h="1403392">
                <a:tc>
                  <a:txBody>
                    <a:bodyPr/>
                    <a:lstStyle/>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Câu</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nchor="ctr"/>
                </a:tc>
                <a:tc>
                  <a:txBody>
                    <a:bodyPr/>
                    <a:lstStyle/>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CTHH của A</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nchor="ctr"/>
                </a:tc>
                <a:tc>
                  <a:txBody>
                    <a:bodyPr/>
                    <a:lstStyle/>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M</a:t>
                      </a:r>
                      <a:r>
                        <a:rPr lang="en-US" sz="3700" kern="100" baseline="-25000">
                          <a:effectLst/>
                          <a:latin typeface="Arial" panose="020B0604020202020204" pitchFamily="34" charset="0"/>
                          <a:cs typeface="Arial" panose="020B0604020202020204" pitchFamily="34" charset="0"/>
                        </a:rPr>
                        <a:t>A</a:t>
                      </a:r>
                      <a:endParaRPr lang="en-US" sz="37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(g/mol)</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nchor="ctr"/>
                </a:tc>
                <a:tc>
                  <a:txBody>
                    <a:bodyPr/>
                    <a:lstStyle/>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M</a:t>
                      </a:r>
                      <a:r>
                        <a:rPr lang="en-US" sz="3700" kern="100" baseline="-25000">
                          <a:effectLst/>
                          <a:latin typeface="Arial" panose="020B0604020202020204" pitchFamily="34" charset="0"/>
                          <a:cs typeface="Arial" panose="020B0604020202020204" pitchFamily="34" charset="0"/>
                        </a:rPr>
                        <a:t>B</a:t>
                      </a:r>
                      <a:endParaRPr lang="en-US" sz="37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(g/mol)</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nchor="ctr"/>
                </a:tc>
                <a:tc>
                  <a:txBody>
                    <a:bodyPr/>
                    <a:lstStyle/>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d</a:t>
                      </a:r>
                      <a:r>
                        <a:rPr lang="en-US" sz="3700" kern="100" baseline="-25000">
                          <a:effectLst/>
                          <a:latin typeface="Arial" panose="020B0604020202020204" pitchFamily="34" charset="0"/>
                          <a:cs typeface="Arial" panose="020B0604020202020204" pitchFamily="34" charset="0"/>
                        </a:rPr>
                        <a:t>A/B</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nchor="ctr"/>
                </a:tc>
                <a:tc>
                  <a:txBody>
                    <a:bodyPr/>
                    <a:lstStyle/>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d</a:t>
                      </a:r>
                      <a:r>
                        <a:rPr lang="en-US" sz="3700" kern="100" baseline="-25000">
                          <a:effectLst/>
                          <a:latin typeface="Arial" panose="020B0604020202020204" pitchFamily="34" charset="0"/>
                          <a:cs typeface="Arial" panose="020B0604020202020204" pitchFamily="34" charset="0"/>
                        </a:rPr>
                        <a:t>A/KK</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nchor="ctr"/>
                </a:tc>
                <a:tc>
                  <a:txBody>
                    <a:bodyPr/>
                    <a:lstStyle/>
                    <a:p>
                      <a:pPr marL="0" marR="0" algn="ctr">
                        <a:lnSpc>
                          <a:spcPct val="107000"/>
                        </a:lnSpc>
                        <a:spcBef>
                          <a:spcPts val="0"/>
                        </a:spcBef>
                        <a:spcAft>
                          <a:spcPts val="0"/>
                        </a:spcAft>
                      </a:pPr>
                      <a:r>
                        <a:rPr lang="fr-FR" sz="3700" kern="100">
                          <a:effectLst/>
                          <a:latin typeface="Arial" panose="020B0604020202020204" pitchFamily="34" charset="0"/>
                          <a:cs typeface="Arial" panose="020B0604020202020204" pitchFamily="34" charset="0"/>
                        </a:rPr>
                        <a:t>X hoặc Y là NTHH</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nchor="ctr"/>
                </a:tc>
                <a:tc>
                  <a:txBody>
                    <a:bodyPr/>
                    <a:lstStyle/>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CTHH </a:t>
                      </a:r>
                    </a:p>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của A</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nchor="ctr"/>
                </a:tc>
                <a:extLst>
                  <a:ext uri="{0D108BD9-81ED-4DB2-BD59-A6C34878D82A}">
                    <a16:rowId xmlns:a16="http://schemas.microsoft.com/office/drawing/2014/main" val="1484936785"/>
                  </a:ext>
                </a:extLst>
              </a:tr>
              <a:tr h="1827132">
                <a:tc>
                  <a:txBody>
                    <a:bodyPr/>
                    <a:lstStyle/>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a</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tc>
                <a:tc>
                  <a:txBody>
                    <a:bodyPr/>
                    <a:lstStyle/>
                    <a:p>
                      <a:pPr marL="0" marR="0">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XO</a:t>
                      </a:r>
                      <a:r>
                        <a:rPr lang="en-US" sz="3700" kern="100" baseline="-25000">
                          <a:effectLst/>
                          <a:latin typeface="Arial" panose="020B0604020202020204" pitchFamily="34" charset="0"/>
                          <a:cs typeface="Arial" panose="020B0604020202020204" pitchFamily="34" charset="0"/>
                        </a:rPr>
                        <a:t>2</a:t>
                      </a:r>
                      <a:endParaRPr lang="en-US" sz="37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 </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nchor="ctr"/>
                </a:tc>
                <a:tc>
                  <a:txBody>
                    <a:bodyPr/>
                    <a:lstStyle/>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nchor="ctr"/>
                </a:tc>
                <a:tc>
                  <a:txBody>
                    <a:bodyPr/>
                    <a:lstStyle/>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2</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nchor="ctr"/>
                </a:tc>
                <a:tc>
                  <a:txBody>
                    <a:bodyPr/>
                    <a:lstStyle/>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22</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nchor="ctr"/>
                </a:tc>
                <a:tc>
                  <a:txBody>
                    <a:bodyPr/>
                    <a:lstStyle/>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nchor="ctr"/>
                </a:tc>
                <a:tc>
                  <a:txBody>
                    <a:bodyPr/>
                    <a:lstStyle/>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nchor="ctr"/>
                </a:tc>
                <a:tc>
                  <a:txBody>
                    <a:bodyPr/>
                    <a:lstStyle/>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nchor="ctr"/>
                </a:tc>
                <a:extLst>
                  <a:ext uri="{0D108BD9-81ED-4DB2-BD59-A6C34878D82A}">
                    <a16:rowId xmlns:a16="http://schemas.microsoft.com/office/drawing/2014/main" val="1739473836"/>
                  </a:ext>
                </a:extLst>
              </a:tr>
              <a:tr h="1827132">
                <a:tc>
                  <a:txBody>
                    <a:bodyPr/>
                    <a:lstStyle/>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b</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tc>
                <a:tc>
                  <a:txBody>
                    <a:bodyPr/>
                    <a:lstStyle/>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YH</a:t>
                      </a:r>
                      <a:r>
                        <a:rPr lang="en-US" sz="3700" kern="100" baseline="-25000">
                          <a:effectLst/>
                          <a:latin typeface="Arial" panose="020B0604020202020204" pitchFamily="34" charset="0"/>
                          <a:cs typeface="Arial" panose="020B0604020202020204" pitchFamily="34" charset="0"/>
                        </a:rPr>
                        <a:t>4</a:t>
                      </a:r>
                      <a:endParaRPr lang="en-US" sz="37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 </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nchor="ctr"/>
                </a:tc>
                <a:tc>
                  <a:txBody>
                    <a:bodyPr/>
                    <a:lstStyle/>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nchor="ctr"/>
                </a:tc>
                <a:tc>
                  <a:txBody>
                    <a:bodyPr/>
                    <a:lstStyle/>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32</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nchor="ctr"/>
                </a:tc>
                <a:tc>
                  <a:txBody>
                    <a:bodyPr/>
                    <a:lstStyle/>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nchor="ctr"/>
                </a:tc>
                <a:tc>
                  <a:txBody>
                    <a:bodyPr/>
                    <a:lstStyle/>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0,552</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nchor="ctr"/>
                </a:tc>
                <a:tc>
                  <a:txBody>
                    <a:bodyPr/>
                    <a:lstStyle/>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nchor="ctr"/>
                </a:tc>
                <a:tc>
                  <a:txBody>
                    <a:bodyPr/>
                    <a:lstStyle/>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nchor="ctr"/>
                </a:tc>
                <a:extLst>
                  <a:ext uri="{0D108BD9-81ED-4DB2-BD59-A6C34878D82A}">
                    <a16:rowId xmlns:a16="http://schemas.microsoft.com/office/drawing/2014/main" val="2140799765"/>
                  </a:ext>
                </a:extLst>
              </a:tr>
            </a:tbl>
          </a:graphicData>
        </a:graphic>
      </p:graphicFrame>
    </p:spTree>
    <p:extLst>
      <p:ext uri="{BB962C8B-B14F-4D97-AF65-F5344CB8AC3E}">
        <p14:creationId xmlns:p14="http://schemas.microsoft.com/office/powerpoint/2010/main" val="2408530831"/>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3"/>
          <a:srcRect r="878" b="1505"/>
          <a:stretch/>
        </p:blipFill>
        <p:spPr>
          <a:xfrm>
            <a:off x="-2033235" y="-1145449"/>
            <a:ext cx="16356502" cy="9150485"/>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2550943" y="-1114463"/>
            <a:ext cx="8199646" cy="1520097"/>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336" b="1">
                <a:solidFill>
                  <a:srgbClr val="FFFF00"/>
                </a:solidFill>
                <a:latin typeface="Arial" panose="020B0604020202020204" pitchFamily="34" charset="0"/>
                <a:cs typeface="Arial" panose="020B0604020202020204" pitchFamily="34" charset="0"/>
              </a:rPr>
              <a:t>Hoạt động cá nhân</a:t>
            </a:r>
          </a:p>
          <a:p>
            <a:pPr algn="ctr"/>
            <a:r>
              <a:rPr lang="en-US" sz="4268">
                <a:solidFill>
                  <a:schemeClr val="bg1"/>
                </a:solidFill>
                <a:latin typeface="Arial" panose="020B0604020202020204" pitchFamily="34" charset="0"/>
                <a:cs typeface="Arial" panose="020B0604020202020204" pitchFamily="34" charset="0"/>
              </a:rPr>
              <a:t>Hoàn thành phiếu học tập số 5</a:t>
            </a:r>
          </a:p>
        </p:txBody>
      </p:sp>
      <mc:AlternateContent xmlns:mc="http://schemas.openxmlformats.org/markup-compatibility/2006">
        <mc:Choice xmlns:a14="http://schemas.microsoft.com/office/drawing/2010/main"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1351756" y="855615"/>
                <a:ext cx="14993545" cy="374448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121979" tIns="60989" rIns="121979" bIns="60989"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4802" b="1" u="sng">
                    <a:latin typeface="Times New Roman" panose="02020603050405020304" pitchFamily="18" charset="0"/>
                    <a:ea typeface="Calibri" panose="020F0502020204030204" pitchFamily="34" charset="0"/>
                    <a:cs typeface="Times New Roman" panose="02020603050405020304" pitchFamily="18" charset="0"/>
                  </a:rPr>
                  <a:t>Bài tập 1</a:t>
                </a:r>
                <a:r>
                  <a:rPr lang="en-US" sz="4802" b="1">
                    <a:latin typeface="Times New Roman" panose="02020603050405020304" pitchFamily="18" charset="0"/>
                    <a:ea typeface="Calibri" panose="020F0502020204030204" pitchFamily="34" charset="0"/>
                    <a:cs typeface="Times New Roman" panose="02020603050405020304" pitchFamily="18" charset="0"/>
                  </a:rPr>
                  <a:t>:</a:t>
                </a:r>
                <a:r>
                  <a:rPr lang="en-US" sz="4802">
                    <a:latin typeface="Times New Roman" panose="02020603050405020304" pitchFamily="18" charset="0"/>
                    <a:ea typeface="Calibri" panose="020F0502020204030204" pitchFamily="34" charset="0"/>
                    <a:cs typeface="Times New Roman" panose="02020603050405020304" pitchFamily="18" charset="0"/>
                  </a:rPr>
                  <a:t> </a:t>
                </a:r>
              </a:p>
              <a:p>
                <a:r>
                  <a:rPr lang="pt-BR" sz="5336"/>
                  <a:t>a) </a:t>
                </a:r>
                <a14:m>
                  <m:oMath xmlns:m="http://schemas.openxmlformats.org/officeDocument/2006/math">
                    <m:sSub>
                      <m:sSubPr>
                        <m:ctrlPr>
                          <a:rPr lang="en-US" sz="5336" i="1">
                            <a:latin typeface="Cambria Math" panose="02040503050406030204" pitchFamily="18" charset="0"/>
                          </a:rPr>
                        </m:ctrlPr>
                      </m:sSubPr>
                      <m:e>
                        <m:r>
                          <a:rPr lang="en-US" sz="5336" i="1">
                            <a:latin typeface="Cambria Math" panose="02040503050406030204" pitchFamily="18" charset="0"/>
                          </a:rPr>
                          <m:t>𝑛</m:t>
                        </m:r>
                      </m:e>
                      <m:sub>
                        <m:sSub>
                          <m:sSubPr>
                            <m:ctrlPr>
                              <a:rPr lang="en-US" sz="5336" i="1">
                                <a:latin typeface="Cambria Math" panose="02040503050406030204" pitchFamily="18" charset="0"/>
                              </a:rPr>
                            </m:ctrlPr>
                          </m:sSubPr>
                          <m:e>
                            <m:r>
                              <a:rPr lang="en-US" sz="5336" i="1">
                                <a:latin typeface="Cambria Math" panose="02040503050406030204" pitchFamily="18" charset="0"/>
                              </a:rPr>
                              <m:t>𝐶𝐻</m:t>
                            </m:r>
                          </m:e>
                          <m:sub>
                            <m:r>
                              <a:rPr lang="en-US" sz="5336" i="1">
                                <a:latin typeface="Cambria Math" panose="02040503050406030204" pitchFamily="18" charset="0"/>
                              </a:rPr>
                              <m:t>4</m:t>
                            </m:r>
                          </m:sub>
                        </m:sSub>
                      </m:sub>
                    </m:sSub>
                    <m:r>
                      <a:rPr lang="en-US" sz="5336" i="1">
                        <a:latin typeface="Cambria Math" panose="02040503050406030204" pitchFamily="18" charset="0"/>
                      </a:rPr>
                      <m:t>=</m:t>
                    </m:r>
                    <m:f>
                      <m:fPr>
                        <m:ctrlPr>
                          <a:rPr lang="en-US" sz="5336" i="1">
                            <a:latin typeface="Cambria Math" panose="02040503050406030204" pitchFamily="18" charset="0"/>
                          </a:rPr>
                        </m:ctrlPr>
                      </m:fPr>
                      <m:num>
                        <m:r>
                          <a:rPr lang="en-US" sz="5336" i="1">
                            <a:latin typeface="Cambria Math" panose="02040503050406030204" pitchFamily="18" charset="0"/>
                          </a:rPr>
                          <m:t>𝑉</m:t>
                        </m:r>
                      </m:num>
                      <m:den>
                        <m:r>
                          <a:rPr lang="en-US" sz="5336" i="1">
                            <a:latin typeface="Cambria Math" panose="02040503050406030204" pitchFamily="18" charset="0"/>
                          </a:rPr>
                          <m:t>24,79</m:t>
                        </m:r>
                      </m:den>
                    </m:f>
                    <m:r>
                      <a:rPr lang="en-US" sz="5336" i="1">
                        <a:latin typeface="Cambria Math" panose="02040503050406030204" pitchFamily="18" charset="0"/>
                      </a:rPr>
                      <m:t>= </m:t>
                    </m:r>
                    <m:f>
                      <m:fPr>
                        <m:ctrlPr>
                          <a:rPr lang="en-US" sz="5336" i="1">
                            <a:latin typeface="Cambria Math" panose="02040503050406030204" pitchFamily="18" charset="0"/>
                          </a:rPr>
                        </m:ctrlPr>
                      </m:fPr>
                      <m:num>
                        <m:r>
                          <a:rPr lang="en-US" sz="5336" i="1">
                            <a:latin typeface="Cambria Math" panose="02040503050406030204" pitchFamily="18" charset="0"/>
                          </a:rPr>
                          <m:t>4,958</m:t>
                        </m:r>
                      </m:num>
                      <m:den>
                        <m:r>
                          <a:rPr lang="en-US" sz="5336" i="1">
                            <a:latin typeface="Cambria Math" panose="02040503050406030204" pitchFamily="18" charset="0"/>
                          </a:rPr>
                          <m:t>24,79</m:t>
                        </m:r>
                      </m:den>
                    </m:f>
                    <m:r>
                      <a:rPr lang="en-US" sz="5336" i="1">
                        <a:latin typeface="Cambria Math" panose="02040503050406030204" pitchFamily="18" charset="0"/>
                      </a:rPr>
                      <m:t>= 0,2 </m:t>
                    </m:r>
                    <m:d>
                      <m:dPr>
                        <m:ctrlPr>
                          <a:rPr lang="en-US" sz="5336" i="1">
                            <a:latin typeface="Cambria Math" panose="02040503050406030204" pitchFamily="18" charset="0"/>
                          </a:rPr>
                        </m:ctrlPr>
                      </m:dPr>
                      <m:e>
                        <m:r>
                          <a:rPr lang="en-US" sz="5336" i="1">
                            <a:latin typeface="Cambria Math" panose="02040503050406030204" pitchFamily="18" charset="0"/>
                          </a:rPr>
                          <m:t>𝑚𝑜𝑙</m:t>
                        </m:r>
                      </m:e>
                    </m:d>
                    <m:r>
                      <a:rPr lang="en-US" sz="5336" i="1">
                        <a:latin typeface="Cambria Math" panose="02040503050406030204" pitchFamily="18" charset="0"/>
                      </a:rPr>
                      <m:t> </m:t>
                    </m:r>
                    <m:r>
                      <a:rPr lang="en-US" sz="5336" i="1">
                        <a:latin typeface="Cambria Math" panose="02040503050406030204" pitchFamily="18" charset="0"/>
                      </a:rPr>
                      <m:t> </m:t>
                    </m:r>
                  </m:oMath>
                </a14:m>
                <a:endParaRPr lang="en-US" sz="5336"/>
              </a:p>
              <a:p>
                <a:endParaRPr lang="en-US" sz="5336"/>
              </a:p>
              <a:p>
                <a:r>
                  <a:rPr lang="en-US" sz="5336"/>
                  <a:t>b) </a:t>
                </a:r>
              </a:p>
            </p:txBody>
          </p:sp>
        </mc:Choice>
        <mc:Fallback>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1351756" y="855615"/>
                <a:ext cx="14993545" cy="3744482"/>
              </a:xfrm>
              <a:prstGeom prst="rect">
                <a:avLst/>
              </a:prstGeom>
              <a:blipFill>
                <a:blip r:embed="rId4"/>
                <a:stretch>
                  <a:fillRect l="-1911" t="-2602" b="-878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sp>
        <p:nvSpPr>
          <p:cNvPr id="8" name="Rectangle 4">
            <a:extLst>
              <a:ext uri="{FF2B5EF4-FFF2-40B4-BE49-F238E27FC236}">
                <a16:creationId xmlns:a16="http://schemas.microsoft.com/office/drawing/2014/main" id="{ABB9402D-BF08-EABB-66D7-12CEEC291CC1}"/>
              </a:ext>
            </a:extLst>
          </p:cNvPr>
          <p:cNvSpPr>
            <a:spLocks noChangeArrowheads="1"/>
          </p:cNvSpPr>
          <p:nvPr/>
        </p:nvSpPr>
        <p:spPr bwMode="auto">
          <a:xfrm>
            <a:off x="-2033233" y="-1391762"/>
            <a:ext cx="246405" cy="492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79" tIns="60989" rIns="121979" bIns="60989" numCol="1" anchor="ctr" anchorCtr="0" compatLnSpc="1">
            <a:prstTxWarp prst="textNoShape">
              <a:avLst/>
            </a:prstTxWarp>
            <a:spAutoFit/>
          </a:bodyPr>
          <a:lstStyle/>
          <a:p>
            <a:endParaRPr lang="en-US" sz="2401"/>
          </a:p>
        </p:txBody>
      </p:sp>
      <p:graphicFrame>
        <p:nvGraphicFramePr>
          <p:cNvPr id="9" name="Object 8">
            <a:extLst>
              <a:ext uri="{FF2B5EF4-FFF2-40B4-BE49-F238E27FC236}">
                <a16:creationId xmlns:a16="http://schemas.microsoft.com/office/drawing/2014/main" id="{256AF578-678A-2178-8B9F-C860517BDA30}"/>
              </a:ext>
            </a:extLst>
          </p:cNvPr>
          <p:cNvGraphicFramePr>
            <a:graphicFrameLocks noChangeAspect="1"/>
          </p:cNvGraphicFramePr>
          <p:nvPr>
            <p:extLst>
              <p:ext uri="{D42A27DB-BD31-4B8C-83A1-F6EECF244321}">
                <p14:modId xmlns:p14="http://schemas.microsoft.com/office/powerpoint/2010/main" val="3956400123"/>
              </p:ext>
            </p:extLst>
          </p:nvPr>
        </p:nvGraphicFramePr>
        <p:xfrm>
          <a:off x="-75561" y="3229795"/>
          <a:ext cx="7725286" cy="1820283"/>
        </p:xfrm>
        <a:graphic>
          <a:graphicData uri="http://schemas.openxmlformats.org/presentationml/2006/ole">
            <mc:AlternateContent xmlns:mc="http://schemas.openxmlformats.org/markup-compatibility/2006">
              <mc:Choice xmlns:v="urn:schemas-microsoft-com:vml" Requires="v">
                <p:oleObj spid="_x0000_s3116" r:id="rId5" imgW="1688367" imgH="393529" progId="Equation.DSMT4">
                  <p:embed/>
                </p:oleObj>
              </mc:Choice>
              <mc:Fallback>
                <p:oleObj r:id="rId5" imgW="1688367" imgH="393529"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61" y="3229795"/>
                        <a:ext cx="7725286" cy="1820283"/>
                      </a:xfrm>
                      <a:prstGeom prst="rect">
                        <a:avLst/>
                      </a:prstGeom>
                      <a:noFill/>
                    </p:spPr>
                  </p:pic>
                </p:oleObj>
              </mc:Fallback>
            </mc:AlternateContent>
          </a:graphicData>
        </a:graphic>
      </p:graphicFrame>
    </p:spTree>
    <p:extLst>
      <p:ext uri="{BB962C8B-B14F-4D97-AF65-F5344CB8AC3E}">
        <p14:creationId xmlns:p14="http://schemas.microsoft.com/office/powerpoint/2010/main" val="224667722"/>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2033235" y="-1145449"/>
            <a:ext cx="16356502" cy="9150485"/>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2303770" y="-647403"/>
            <a:ext cx="7589756" cy="954078"/>
            <a:chOff x="3251200" y="373355"/>
            <a:chExt cx="5689600"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1"/>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684765"/>
            </a:xfrm>
            <a:prstGeom prst="rect">
              <a:avLst/>
            </a:prstGeom>
            <a:noFill/>
          </p:spPr>
          <p:txBody>
            <a:bodyPr wrap="square" rtlCol="0">
              <a:spAutoFit/>
            </a:bodyPr>
            <a:lstStyle/>
            <a:p>
              <a:r>
                <a:rPr lang="en-US" sz="5336" b="1">
                  <a:solidFill>
                    <a:schemeClr val="bg1"/>
                  </a:solidFill>
                </a:rPr>
                <a:t>1. Khái niệm</a:t>
              </a:r>
            </a:p>
          </p:txBody>
        </p:sp>
      </p:grpSp>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399" y="4895567"/>
            <a:ext cx="3177574" cy="3177574"/>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1275318" y="954416"/>
            <a:ext cx="14745812" cy="3293412"/>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sp>
        <p:nvSpPr>
          <p:cNvPr id="13" name="TextBox 12">
            <a:extLst>
              <a:ext uri="{FF2B5EF4-FFF2-40B4-BE49-F238E27FC236}">
                <a16:creationId xmlns:a16="http://schemas.microsoft.com/office/drawing/2014/main" id="{9DEE9A8F-235A-6E4F-EB79-AA02507A1AB2}"/>
              </a:ext>
            </a:extLst>
          </p:cNvPr>
          <p:cNvSpPr txBox="1"/>
          <p:nvPr/>
        </p:nvSpPr>
        <p:spPr>
          <a:xfrm>
            <a:off x="-749074" y="1211730"/>
            <a:ext cx="14044436" cy="2464521"/>
          </a:xfrm>
          <a:prstGeom prst="rect">
            <a:avLst/>
          </a:prstGeom>
          <a:noFill/>
        </p:spPr>
        <p:txBody>
          <a:bodyPr wrap="square">
            <a:spAutoFit/>
          </a:bodyPr>
          <a:lstStyle/>
          <a:p>
            <a:pPr marR="60987" algn="just" fontAlgn="base">
              <a:lnSpc>
                <a:spcPct val="107000"/>
              </a:lnSpc>
            </a:pPr>
            <a:r>
              <a:rPr lang="en-US" sz="4802">
                <a:solidFill>
                  <a:srgbClr val="000000"/>
                </a:solidFill>
                <a:latin typeface="Times New Roman" panose="02020603050405020304" pitchFamily="18" charset="0"/>
                <a:ea typeface="Calibri" panose="020F0502020204030204" pitchFamily="34" charset="0"/>
                <a:cs typeface="Times New Roman" panose="02020603050405020304" pitchFamily="18" charset="0"/>
              </a:rPr>
              <a:t>HS đọc thông tin SGK và quan sát hình 3.1 cho biết:</a:t>
            </a:r>
            <a:endParaRPr lang="en-US" sz="3735">
              <a:latin typeface="Calibri" panose="020F0502020204030204" pitchFamily="34" charset="0"/>
              <a:ea typeface="Calibri" panose="020F0502020204030204" pitchFamily="34" charset="0"/>
              <a:cs typeface="Times New Roman" panose="02020603050405020304" pitchFamily="18" charset="0"/>
            </a:endParaRPr>
          </a:p>
          <a:p>
            <a:pPr marR="60987" algn="just" fontAlgn="base">
              <a:lnSpc>
                <a:spcPct val="107000"/>
              </a:lnSpc>
            </a:pPr>
            <a:r>
              <a:rPr lang="en-US" sz="4802"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Thế nào </a:t>
            </a:r>
            <a:r>
              <a:rPr lang="en-US" sz="4802" b="1" spc="20">
                <a:solidFill>
                  <a:srgbClr val="202124"/>
                </a:solidFill>
                <a:latin typeface="Times New Roman" panose="02020603050405020304" pitchFamily="18" charset="0"/>
                <a:ea typeface="Calibri" panose="020F0502020204030204" pitchFamily="34" charset="0"/>
                <a:cs typeface="Times New Roman" panose="02020603050405020304" pitchFamily="18" charset="0"/>
              </a:rPr>
              <a:t>là đơn vị khối lượng nguyên tử (amu) ?</a:t>
            </a:r>
            <a:endParaRPr lang="en-US" sz="3735" b="1">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sz="4802"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Nêu khái niệm mol.</a:t>
            </a:r>
            <a:endParaRPr lang="en-US" sz="3735" b="1">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308205"/>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2033235" y="-1199311"/>
            <a:ext cx="16356502" cy="9150485"/>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2550943" y="-1114463"/>
            <a:ext cx="8199646" cy="1520097"/>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336" b="1">
                <a:solidFill>
                  <a:srgbClr val="FFFF00"/>
                </a:solidFill>
                <a:latin typeface="Arial" panose="020B0604020202020204" pitchFamily="34" charset="0"/>
                <a:cs typeface="Arial" panose="020B0604020202020204" pitchFamily="34" charset="0"/>
              </a:rPr>
              <a:t>Hoạt động cá nhân</a:t>
            </a:r>
          </a:p>
          <a:p>
            <a:pPr algn="ctr"/>
            <a:r>
              <a:rPr lang="en-US" sz="4268">
                <a:solidFill>
                  <a:schemeClr val="bg1"/>
                </a:solidFill>
                <a:latin typeface="Arial" panose="020B0604020202020204" pitchFamily="34" charset="0"/>
                <a:cs typeface="Arial" panose="020B0604020202020204" pitchFamily="34" charset="0"/>
              </a:rPr>
              <a:t>Hoàn thành phiếu học tập số 5</a:t>
            </a:r>
          </a:p>
        </p:txBody>
      </p:sp>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1028184" y="560621"/>
            <a:ext cx="14993545" cy="738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79" tIns="60989" rIns="121979" bIns="60989"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gn="just">
              <a:lnSpc>
                <a:spcPct val="107000"/>
              </a:lnSpc>
              <a:spcBef>
                <a:spcPts val="0"/>
              </a:spcBef>
              <a:spcAft>
                <a:spcPts val="0"/>
              </a:spcAft>
            </a:pPr>
            <a:r>
              <a:rPr lang="en-US" sz="3735" b="1" u="sng">
                <a:latin typeface="Times New Roman" panose="02020603050405020304" pitchFamily="18" charset="0"/>
                <a:ea typeface="Calibri" panose="020F0502020204030204" pitchFamily="34" charset="0"/>
                <a:cs typeface="Times New Roman" panose="02020603050405020304" pitchFamily="18" charset="0"/>
              </a:rPr>
              <a:t>Bài tập 2</a:t>
            </a:r>
            <a:r>
              <a:rPr lang="en-US" sz="3735" b="1">
                <a:latin typeface="Times New Roman" panose="02020603050405020304" pitchFamily="18" charset="0"/>
                <a:ea typeface="Calibri" panose="020F0502020204030204" pitchFamily="34" charset="0"/>
                <a:cs typeface="Times New Roman" panose="02020603050405020304" pitchFamily="18" charset="0"/>
              </a:rPr>
              <a:t>:</a:t>
            </a:r>
            <a:r>
              <a:rPr lang="en-US" sz="3735">
                <a:latin typeface="Times New Roman" panose="02020603050405020304" pitchFamily="18" charset="0"/>
                <a:ea typeface="Calibri" panose="020F0502020204030204" pitchFamily="34" charset="0"/>
                <a:cs typeface="Times New Roman" panose="02020603050405020304" pitchFamily="18" charset="0"/>
              </a:rPr>
              <a:t> </a:t>
            </a:r>
            <a:r>
              <a:rPr lang="en-US" sz="3735">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 thành bảng sau:</a:t>
            </a:r>
            <a:endParaRPr lang="en-US" sz="2668">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403C2610-6F81-0291-5FB8-354D5B2445AA}"/>
              </a:ext>
            </a:extLst>
          </p:cNvPr>
          <p:cNvGraphicFramePr>
            <a:graphicFrameLocks noGrp="1"/>
          </p:cNvGraphicFramePr>
          <p:nvPr>
            <p:extLst>
              <p:ext uri="{D42A27DB-BD31-4B8C-83A1-F6EECF244321}">
                <p14:modId xmlns:p14="http://schemas.microsoft.com/office/powerpoint/2010/main" val="4219085912"/>
              </p:ext>
            </p:extLst>
          </p:nvPr>
        </p:nvGraphicFramePr>
        <p:xfrm>
          <a:off x="-1344422" y="1589283"/>
          <a:ext cx="14552723" cy="4969222"/>
        </p:xfrm>
        <a:graphic>
          <a:graphicData uri="http://schemas.openxmlformats.org/drawingml/2006/table">
            <a:tbl>
              <a:tblPr firstRow="1" firstCol="1" bandRow="1">
                <a:tableStyleId>{5C22544A-7EE6-4342-B048-85BDC9FD1C3A}</a:tableStyleId>
              </a:tblPr>
              <a:tblGrid>
                <a:gridCol w="1365120">
                  <a:extLst>
                    <a:ext uri="{9D8B030D-6E8A-4147-A177-3AD203B41FA5}">
                      <a16:colId xmlns:a16="http://schemas.microsoft.com/office/drawing/2014/main" val="1309484666"/>
                    </a:ext>
                  </a:extLst>
                </a:gridCol>
                <a:gridCol w="1819091">
                  <a:extLst>
                    <a:ext uri="{9D8B030D-6E8A-4147-A177-3AD203B41FA5}">
                      <a16:colId xmlns:a16="http://schemas.microsoft.com/office/drawing/2014/main" val="464488353"/>
                    </a:ext>
                  </a:extLst>
                </a:gridCol>
                <a:gridCol w="1819091">
                  <a:extLst>
                    <a:ext uri="{9D8B030D-6E8A-4147-A177-3AD203B41FA5}">
                      <a16:colId xmlns:a16="http://schemas.microsoft.com/office/drawing/2014/main" val="368580540"/>
                    </a:ext>
                  </a:extLst>
                </a:gridCol>
                <a:gridCol w="1819091">
                  <a:extLst>
                    <a:ext uri="{9D8B030D-6E8A-4147-A177-3AD203B41FA5}">
                      <a16:colId xmlns:a16="http://schemas.microsoft.com/office/drawing/2014/main" val="1877149354"/>
                    </a:ext>
                  </a:extLst>
                </a:gridCol>
                <a:gridCol w="1819091">
                  <a:extLst>
                    <a:ext uri="{9D8B030D-6E8A-4147-A177-3AD203B41FA5}">
                      <a16:colId xmlns:a16="http://schemas.microsoft.com/office/drawing/2014/main" val="296000950"/>
                    </a:ext>
                  </a:extLst>
                </a:gridCol>
                <a:gridCol w="1819091">
                  <a:extLst>
                    <a:ext uri="{9D8B030D-6E8A-4147-A177-3AD203B41FA5}">
                      <a16:colId xmlns:a16="http://schemas.microsoft.com/office/drawing/2014/main" val="382161565"/>
                    </a:ext>
                  </a:extLst>
                </a:gridCol>
                <a:gridCol w="2273059">
                  <a:extLst>
                    <a:ext uri="{9D8B030D-6E8A-4147-A177-3AD203B41FA5}">
                      <a16:colId xmlns:a16="http://schemas.microsoft.com/office/drawing/2014/main" val="348209129"/>
                    </a:ext>
                  </a:extLst>
                </a:gridCol>
                <a:gridCol w="1819091">
                  <a:extLst>
                    <a:ext uri="{9D8B030D-6E8A-4147-A177-3AD203B41FA5}">
                      <a16:colId xmlns:a16="http://schemas.microsoft.com/office/drawing/2014/main" val="1193503739"/>
                    </a:ext>
                  </a:extLst>
                </a:gridCol>
              </a:tblGrid>
              <a:tr h="1403392">
                <a:tc>
                  <a:txBody>
                    <a:bodyPr/>
                    <a:lstStyle/>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Câu</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nchor="ctr"/>
                </a:tc>
                <a:tc>
                  <a:txBody>
                    <a:bodyPr/>
                    <a:lstStyle/>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CTHH của A</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nchor="ctr"/>
                </a:tc>
                <a:tc>
                  <a:txBody>
                    <a:bodyPr/>
                    <a:lstStyle/>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M</a:t>
                      </a:r>
                      <a:r>
                        <a:rPr lang="en-US" sz="3700" kern="100" baseline="-25000">
                          <a:effectLst/>
                          <a:latin typeface="Arial" panose="020B0604020202020204" pitchFamily="34" charset="0"/>
                          <a:cs typeface="Arial" panose="020B0604020202020204" pitchFamily="34" charset="0"/>
                        </a:rPr>
                        <a:t>A</a:t>
                      </a:r>
                      <a:endParaRPr lang="en-US" sz="37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(g/mol)</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nchor="ctr"/>
                </a:tc>
                <a:tc>
                  <a:txBody>
                    <a:bodyPr/>
                    <a:lstStyle/>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M</a:t>
                      </a:r>
                      <a:r>
                        <a:rPr lang="en-US" sz="3700" kern="100" baseline="-25000">
                          <a:effectLst/>
                          <a:latin typeface="Arial" panose="020B0604020202020204" pitchFamily="34" charset="0"/>
                          <a:cs typeface="Arial" panose="020B0604020202020204" pitchFamily="34" charset="0"/>
                        </a:rPr>
                        <a:t>B</a:t>
                      </a:r>
                      <a:endParaRPr lang="en-US" sz="37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(g/mol)</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nchor="ctr"/>
                </a:tc>
                <a:tc>
                  <a:txBody>
                    <a:bodyPr/>
                    <a:lstStyle/>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d</a:t>
                      </a:r>
                      <a:r>
                        <a:rPr lang="en-US" sz="3700" kern="100" baseline="-25000">
                          <a:effectLst/>
                          <a:latin typeface="Arial" panose="020B0604020202020204" pitchFamily="34" charset="0"/>
                          <a:cs typeface="Arial" panose="020B0604020202020204" pitchFamily="34" charset="0"/>
                        </a:rPr>
                        <a:t>A/B</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nchor="ctr"/>
                </a:tc>
                <a:tc>
                  <a:txBody>
                    <a:bodyPr/>
                    <a:lstStyle/>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d</a:t>
                      </a:r>
                      <a:r>
                        <a:rPr lang="en-US" sz="3700" kern="100" baseline="-25000">
                          <a:effectLst/>
                          <a:latin typeface="Arial" panose="020B0604020202020204" pitchFamily="34" charset="0"/>
                          <a:cs typeface="Arial" panose="020B0604020202020204" pitchFamily="34" charset="0"/>
                        </a:rPr>
                        <a:t>A/KK</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nchor="ctr"/>
                </a:tc>
                <a:tc>
                  <a:txBody>
                    <a:bodyPr/>
                    <a:lstStyle/>
                    <a:p>
                      <a:pPr marL="0" marR="0" algn="ctr">
                        <a:lnSpc>
                          <a:spcPct val="107000"/>
                        </a:lnSpc>
                        <a:spcBef>
                          <a:spcPts val="0"/>
                        </a:spcBef>
                        <a:spcAft>
                          <a:spcPts val="0"/>
                        </a:spcAft>
                      </a:pPr>
                      <a:r>
                        <a:rPr lang="fr-FR" sz="3700" kern="100">
                          <a:effectLst/>
                          <a:latin typeface="Arial" panose="020B0604020202020204" pitchFamily="34" charset="0"/>
                          <a:cs typeface="Arial" panose="020B0604020202020204" pitchFamily="34" charset="0"/>
                        </a:rPr>
                        <a:t>X hoặc Y là NTHH</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nchor="ctr"/>
                </a:tc>
                <a:tc>
                  <a:txBody>
                    <a:bodyPr/>
                    <a:lstStyle/>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CTHH </a:t>
                      </a:r>
                    </a:p>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của A</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nchor="ctr"/>
                </a:tc>
                <a:extLst>
                  <a:ext uri="{0D108BD9-81ED-4DB2-BD59-A6C34878D82A}">
                    <a16:rowId xmlns:a16="http://schemas.microsoft.com/office/drawing/2014/main" val="1484936785"/>
                  </a:ext>
                </a:extLst>
              </a:tr>
              <a:tr h="1827132">
                <a:tc>
                  <a:txBody>
                    <a:bodyPr/>
                    <a:lstStyle/>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a</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tc>
                <a:tc>
                  <a:txBody>
                    <a:bodyPr/>
                    <a:lstStyle/>
                    <a:p>
                      <a:pPr marL="0" marR="0">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XO</a:t>
                      </a:r>
                      <a:r>
                        <a:rPr lang="en-US" sz="3700" kern="100" baseline="-25000">
                          <a:effectLst/>
                          <a:latin typeface="Arial" panose="020B0604020202020204" pitchFamily="34" charset="0"/>
                          <a:cs typeface="Arial" panose="020B0604020202020204" pitchFamily="34" charset="0"/>
                        </a:rPr>
                        <a:t>2</a:t>
                      </a:r>
                      <a:endParaRPr lang="en-US" sz="37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 </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nchor="ctr"/>
                </a:tc>
                <a:tc>
                  <a:txBody>
                    <a:bodyPr/>
                    <a:lstStyle/>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nchor="ctr"/>
                </a:tc>
                <a:tc>
                  <a:txBody>
                    <a:bodyPr/>
                    <a:lstStyle/>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2</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nchor="ctr"/>
                </a:tc>
                <a:tc>
                  <a:txBody>
                    <a:bodyPr/>
                    <a:lstStyle/>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22</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nchor="ctr"/>
                </a:tc>
                <a:tc>
                  <a:txBody>
                    <a:bodyPr/>
                    <a:lstStyle/>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nchor="ctr"/>
                </a:tc>
                <a:tc>
                  <a:txBody>
                    <a:bodyPr/>
                    <a:lstStyle/>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nchor="ctr"/>
                </a:tc>
                <a:tc>
                  <a:txBody>
                    <a:bodyPr/>
                    <a:lstStyle/>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nchor="ctr"/>
                </a:tc>
                <a:extLst>
                  <a:ext uri="{0D108BD9-81ED-4DB2-BD59-A6C34878D82A}">
                    <a16:rowId xmlns:a16="http://schemas.microsoft.com/office/drawing/2014/main" val="1739473836"/>
                  </a:ext>
                </a:extLst>
              </a:tr>
              <a:tr h="1827132">
                <a:tc>
                  <a:txBody>
                    <a:bodyPr/>
                    <a:lstStyle/>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b</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tc>
                <a:tc>
                  <a:txBody>
                    <a:bodyPr/>
                    <a:lstStyle/>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YH</a:t>
                      </a:r>
                      <a:r>
                        <a:rPr lang="en-US" sz="3700" kern="100" baseline="-25000">
                          <a:effectLst/>
                          <a:latin typeface="Arial" panose="020B0604020202020204" pitchFamily="34" charset="0"/>
                          <a:cs typeface="Arial" panose="020B0604020202020204" pitchFamily="34" charset="0"/>
                        </a:rPr>
                        <a:t>4</a:t>
                      </a:r>
                      <a:endParaRPr lang="en-US" sz="37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 </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nchor="ctr"/>
                </a:tc>
                <a:tc>
                  <a:txBody>
                    <a:bodyPr/>
                    <a:lstStyle/>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nchor="ctr"/>
                </a:tc>
                <a:tc>
                  <a:txBody>
                    <a:bodyPr/>
                    <a:lstStyle/>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32</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nchor="ctr"/>
                </a:tc>
                <a:tc>
                  <a:txBody>
                    <a:bodyPr/>
                    <a:lstStyle/>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nchor="ctr"/>
                </a:tc>
                <a:tc>
                  <a:txBody>
                    <a:bodyPr/>
                    <a:lstStyle/>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0,552</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nchor="ctr"/>
                </a:tc>
                <a:tc>
                  <a:txBody>
                    <a:bodyPr/>
                    <a:lstStyle/>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nchor="ctr"/>
                </a:tc>
                <a:tc>
                  <a:txBody>
                    <a:bodyPr/>
                    <a:lstStyle/>
                    <a:p>
                      <a:pPr marL="0" marR="0" algn="ctr">
                        <a:lnSpc>
                          <a:spcPct val="107000"/>
                        </a:lnSpc>
                        <a:spcBef>
                          <a:spcPts val="0"/>
                        </a:spcBef>
                        <a:spcAft>
                          <a:spcPts val="0"/>
                        </a:spcAft>
                      </a:pPr>
                      <a:r>
                        <a:rPr lang="en-US" sz="3700" kern="100">
                          <a:effectLst/>
                          <a:latin typeface="Arial" panose="020B0604020202020204" pitchFamily="34" charset="0"/>
                          <a:cs typeface="Arial" panose="020B0604020202020204" pitchFamily="34" charset="0"/>
                        </a:rPr>
                        <a:t>………</a:t>
                      </a:r>
                      <a:endParaRPr lang="en-US" sz="3700" kern="100">
                        <a:effectLst/>
                        <a:latin typeface="Arial" panose="020B0604020202020204" pitchFamily="34" charset="0"/>
                        <a:ea typeface="Calibri" panose="020F0502020204030204" pitchFamily="34" charset="0"/>
                        <a:cs typeface="Arial" panose="020B0604020202020204" pitchFamily="34" charset="0"/>
                      </a:endParaRPr>
                    </a:p>
                  </a:txBody>
                  <a:tcPr marL="91484" marR="91484" marT="0" marB="0" anchor="ctr"/>
                </a:tc>
                <a:extLst>
                  <a:ext uri="{0D108BD9-81ED-4DB2-BD59-A6C34878D82A}">
                    <a16:rowId xmlns:a16="http://schemas.microsoft.com/office/drawing/2014/main" val="2140799765"/>
                  </a:ext>
                </a:extLst>
              </a:tr>
            </a:tbl>
          </a:graphicData>
        </a:graphic>
      </p:graphicFrame>
      <p:sp>
        <p:nvSpPr>
          <p:cNvPr id="6" name="TextBox 5">
            <a:extLst>
              <a:ext uri="{FF2B5EF4-FFF2-40B4-BE49-F238E27FC236}">
                <a16:creationId xmlns:a16="http://schemas.microsoft.com/office/drawing/2014/main" id="{2F900968-924F-37B8-8CAD-1BE4461D3921}"/>
              </a:ext>
            </a:extLst>
          </p:cNvPr>
          <p:cNvSpPr txBox="1"/>
          <p:nvPr/>
        </p:nvSpPr>
        <p:spPr>
          <a:xfrm>
            <a:off x="2123061" y="3429794"/>
            <a:ext cx="2618970" cy="667106"/>
          </a:xfrm>
          <a:prstGeom prst="rect">
            <a:avLst/>
          </a:prstGeom>
          <a:noFill/>
        </p:spPr>
        <p:txBody>
          <a:bodyPr wrap="square" rtlCol="0">
            <a:spAutoFit/>
          </a:bodyPr>
          <a:lstStyle/>
          <a:p>
            <a:r>
              <a:rPr lang="en-US" sz="3735">
                <a:solidFill>
                  <a:srgbClr val="FF0000"/>
                </a:solidFill>
                <a:latin typeface="Arial" panose="020B0604020202020204" pitchFamily="34" charset="0"/>
                <a:cs typeface="Arial" panose="020B0604020202020204" pitchFamily="34" charset="0"/>
              </a:rPr>
              <a:t>44</a:t>
            </a:r>
          </a:p>
        </p:txBody>
      </p:sp>
      <p:sp>
        <p:nvSpPr>
          <p:cNvPr id="7" name="TextBox 6">
            <a:extLst>
              <a:ext uri="{FF2B5EF4-FFF2-40B4-BE49-F238E27FC236}">
                <a16:creationId xmlns:a16="http://schemas.microsoft.com/office/drawing/2014/main" id="{4D298ED9-1B80-1212-020B-0EE6E3A1A3A2}"/>
              </a:ext>
            </a:extLst>
          </p:cNvPr>
          <p:cNvSpPr txBox="1"/>
          <p:nvPr/>
        </p:nvSpPr>
        <p:spPr>
          <a:xfrm>
            <a:off x="7665681" y="3375932"/>
            <a:ext cx="2618970" cy="667106"/>
          </a:xfrm>
          <a:prstGeom prst="rect">
            <a:avLst/>
          </a:prstGeom>
          <a:noFill/>
        </p:spPr>
        <p:txBody>
          <a:bodyPr wrap="square" rtlCol="0">
            <a:spAutoFit/>
          </a:bodyPr>
          <a:lstStyle/>
          <a:p>
            <a:r>
              <a:rPr lang="en-US" sz="3735">
                <a:solidFill>
                  <a:srgbClr val="FF0000"/>
                </a:solidFill>
                <a:latin typeface="Arial" panose="020B0604020202020204" pitchFamily="34" charset="0"/>
                <a:cs typeface="Arial" panose="020B0604020202020204" pitchFamily="34" charset="0"/>
              </a:rPr>
              <a:t>1,52</a:t>
            </a:r>
          </a:p>
        </p:txBody>
      </p:sp>
      <p:sp>
        <p:nvSpPr>
          <p:cNvPr id="8" name="TextBox 7">
            <a:extLst>
              <a:ext uri="{FF2B5EF4-FFF2-40B4-BE49-F238E27FC236}">
                <a16:creationId xmlns:a16="http://schemas.microsoft.com/office/drawing/2014/main" id="{4F53C344-63D1-4F41-ABED-548D984314DB}"/>
              </a:ext>
            </a:extLst>
          </p:cNvPr>
          <p:cNvSpPr txBox="1"/>
          <p:nvPr/>
        </p:nvSpPr>
        <p:spPr>
          <a:xfrm>
            <a:off x="9441103" y="3375932"/>
            <a:ext cx="2618970" cy="667106"/>
          </a:xfrm>
          <a:prstGeom prst="rect">
            <a:avLst/>
          </a:prstGeom>
          <a:noFill/>
        </p:spPr>
        <p:txBody>
          <a:bodyPr wrap="square" rtlCol="0">
            <a:spAutoFit/>
          </a:bodyPr>
          <a:lstStyle/>
          <a:p>
            <a:r>
              <a:rPr lang="en-US" sz="3735">
                <a:solidFill>
                  <a:srgbClr val="FF0000"/>
                </a:solidFill>
                <a:latin typeface="Arial" panose="020B0604020202020204" pitchFamily="34" charset="0"/>
                <a:cs typeface="Arial" panose="020B0604020202020204" pitchFamily="34" charset="0"/>
              </a:rPr>
              <a:t>Carbon</a:t>
            </a:r>
          </a:p>
        </p:txBody>
      </p:sp>
      <p:sp>
        <p:nvSpPr>
          <p:cNvPr id="9" name="TextBox 8">
            <a:extLst>
              <a:ext uri="{FF2B5EF4-FFF2-40B4-BE49-F238E27FC236}">
                <a16:creationId xmlns:a16="http://schemas.microsoft.com/office/drawing/2014/main" id="{269DEA65-58D9-2958-4048-DB6064F7ADB6}"/>
              </a:ext>
            </a:extLst>
          </p:cNvPr>
          <p:cNvSpPr txBox="1"/>
          <p:nvPr/>
        </p:nvSpPr>
        <p:spPr>
          <a:xfrm>
            <a:off x="11605886" y="3429794"/>
            <a:ext cx="2618970" cy="667106"/>
          </a:xfrm>
          <a:prstGeom prst="rect">
            <a:avLst/>
          </a:prstGeom>
          <a:noFill/>
        </p:spPr>
        <p:txBody>
          <a:bodyPr wrap="square" rtlCol="0">
            <a:spAutoFit/>
          </a:bodyPr>
          <a:lstStyle/>
          <a:p>
            <a:r>
              <a:rPr lang="en-US" sz="3735">
                <a:solidFill>
                  <a:srgbClr val="FF0000"/>
                </a:solidFill>
                <a:latin typeface="Arial" panose="020B0604020202020204" pitchFamily="34" charset="0"/>
                <a:cs typeface="Arial" panose="020B0604020202020204" pitchFamily="34" charset="0"/>
              </a:rPr>
              <a:t>CO</a:t>
            </a:r>
            <a:r>
              <a:rPr lang="en-US" sz="3735" baseline="-25000">
                <a:solidFill>
                  <a:srgbClr val="FF0000"/>
                </a:solidFill>
                <a:latin typeface="Arial" panose="020B0604020202020204" pitchFamily="34" charset="0"/>
                <a:cs typeface="Arial" panose="020B0604020202020204" pitchFamily="34" charset="0"/>
              </a:rPr>
              <a:t>2</a:t>
            </a:r>
          </a:p>
        </p:txBody>
      </p:sp>
      <p:sp>
        <p:nvSpPr>
          <p:cNvPr id="10" name="TextBox 9">
            <a:extLst>
              <a:ext uri="{FF2B5EF4-FFF2-40B4-BE49-F238E27FC236}">
                <a16:creationId xmlns:a16="http://schemas.microsoft.com/office/drawing/2014/main" id="{A1687E38-26E1-CF6B-D0FB-70CE6EA5980F}"/>
              </a:ext>
            </a:extLst>
          </p:cNvPr>
          <p:cNvSpPr txBox="1"/>
          <p:nvPr/>
        </p:nvSpPr>
        <p:spPr>
          <a:xfrm>
            <a:off x="2221475" y="5216445"/>
            <a:ext cx="2618970" cy="667106"/>
          </a:xfrm>
          <a:prstGeom prst="rect">
            <a:avLst/>
          </a:prstGeom>
          <a:noFill/>
        </p:spPr>
        <p:txBody>
          <a:bodyPr wrap="square" rtlCol="0">
            <a:spAutoFit/>
          </a:bodyPr>
          <a:lstStyle/>
          <a:p>
            <a:r>
              <a:rPr lang="en-US" sz="3735">
                <a:solidFill>
                  <a:srgbClr val="FF0000"/>
                </a:solidFill>
                <a:latin typeface="Arial" panose="020B0604020202020204" pitchFamily="34" charset="0"/>
                <a:cs typeface="Arial" panose="020B0604020202020204" pitchFamily="34" charset="0"/>
              </a:rPr>
              <a:t>16</a:t>
            </a:r>
          </a:p>
        </p:txBody>
      </p:sp>
      <p:sp>
        <p:nvSpPr>
          <p:cNvPr id="11" name="TextBox 10">
            <a:extLst>
              <a:ext uri="{FF2B5EF4-FFF2-40B4-BE49-F238E27FC236}">
                <a16:creationId xmlns:a16="http://schemas.microsoft.com/office/drawing/2014/main" id="{8378DFE4-96FB-830F-6502-2AC45BE5E9E6}"/>
              </a:ext>
            </a:extLst>
          </p:cNvPr>
          <p:cNvSpPr txBox="1"/>
          <p:nvPr/>
        </p:nvSpPr>
        <p:spPr>
          <a:xfrm>
            <a:off x="5787371" y="5162584"/>
            <a:ext cx="2618970" cy="667106"/>
          </a:xfrm>
          <a:prstGeom prst="rect">
            <a:avLst/>
          </a:prstGeom>
          <a:noFill/>
        </p:spPr>
        <p:txBody>
          <a:bodyPr wrap="square" rtlCol="0">
            <a:spAutoFit/>
          </a:bodyPr>
          <a:lstStyle/>
          <a:p>
            <a:r>
              <a:rPr lang="en-US" sz="3735">
                <a:solidFill>
                  <a:srgbClr val="FF0000"/>
                </a:solidFill>
                <a:latin typeface="Arial" panose="020B0604020202020204" pitchFamily="34" charset="0"/>
                <a:cs typeface="Arial" panose="020B0604020202020204" pitchFamily="34" charset="0"/>
              </a:rPr>
              <a:t>0,5</a:t>
            </a:r>
          </a:p>
        </p:txBody>
      </p:sp>
      <p:sp>
        <p:nvSpPr>
          <p:cNvPr id="12" name="TextBox 11">
            <a:extLst>
              <a:ext uri="{FF2B5EF4-FFF2-40B4-BE49-F238E27FC236}">
                <a16:creationId xmlns:a16="http://schemas.microsoft.com/office/drawing/2014/main" id="{85F9F1C3-25D9-338B-B0C1-2549CFE7D0D1}"/>
              </a:ext>
            </a:extLst>
          </p:cNvPr>
          <p:cNvSpPr txBox="1"/>
          <p:nvPr/>
        </p:nvSpPr>
        <p:spPr>
          <a:xfrm>
            <a:off x="9539517" y="5162584"/>
            <a:ext cx="2618970" cy="667106"/>
          </a:xfrm>
          <a:prstGeom prst="rect">
            <a:avLst/>
          </a:prstGeom>
          <a:noFill/>
        </p:spPr>
        <p:txBody>
          <a:bodyPr wrap="square" rtlCol="0">
            <a:spAutoFit/>
          </a:bodyPr>
          <a:lstStyle/>
          <a:p>
            <a:r>
              <a:rPr lang="en-US" sz="3735">
                <a:solidFill>
                  <a:srgbClr val="FF0000"/>
                </a:solidFill>
                <a:latin typeface="Arial" panose="020B0604020202020204" pitchFamily="34" charset="0"/>
                <a:cs typeface="Arial" panose="020B0604020202020204" pitchFamily="34" charset="0"/>
              </a:rPr>
              <a:t>Carbon</a:t>
            </a:r>
          </a:p>
        </p:txBody>
      </p:sp>
      <p:sp>
        <p:nvSpPr>
          <p:cNvPr id="13" name="TextBox 12">
            <a:extLst>
              <a:ext uri="{FF2B5EF4-FFF2-40B4-BE49-F238E27FC236}">
                <a16:creationId xmlns:a16="http://schemas.microsoft.com/office/drawing/2014/main" id="{94CEC6F4-3C9F-2A77-8726-FA66D3C88BA6}"/>
              </a:ext>
            </a:extLst>
          </p:cNvPr>
          <p:cNvSpPr txBox="1"/>
          <p:nvPr/>
        </p:nvSpPr>
        <p:spPr>
          <a:xfrm>
            <a:off x="11704300" y="5216445"/>
            <a:ext cx="2618970" cy="667106"/>
          </a:xfrm>
          <a:prstGeom prst="rect">
            <a:avLst/>
          </a:prstGeom>
          <a:noFill/>
        </p:spPr>
        <p:txBody>
          <a:bodyPr wrap="square" rtlCol="0">
            <a:spAutoFit/>
          </a:bodyPr>
          <a:lstStyle/>
          <a:p>
            <a:r>
              <a:rPr lang="en-US" sz="3735">
                <a:solidFill>
                  <a:srgbClr val="FF0000"/>
                </a:solidFill>
                <a:latin typeface="Arial" panose="020B0604020202020204" pitchFamily="34" charset="0"/>
                <a:cs typeface="Arial" panose="020B0604020202020204" pitchFamily="34" charset="0"/>
              </a:rPr>
              <a:t>CH</a:t>
            </a:r>
            <a:r>
              <a:rPr lang="en-US" sz="3735" baseline="-25000">
                <a:solidFill>
                  <a:srgbClr val="FF000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051124585"/>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8997" y="-1143794"/>
            <a:ext cx="16253174" cy="9147175"/>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19688" y="2844743"/>
            <a:ext cx="5306610" cy="5306610"/>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9313" y="-938502"/>
            <a:ext cx="2616702" cy="3158441"/>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10379877" y="-1025491"/>
            <a:ext cx="3115996" cy="2992764"/>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6922" y="4030556"/>
            <a:ext cx="6029465" cy="4110999"/>
          </a:xfrm>
          <a:prstGeom prst="rect">
            <a:avLst/>
          </a:prstGeom>
        </p:spPr>
      </p:pic>
      <p:grpSp>
        <p:nvGrpSpPr>
          <p:cNvPr id="18" name="组合 17"/>
          <p:cNvGrpSpPr/>
          <p:nvPr/>
        </p:nvGrpSpPr>
        <p:grpSpPr>
          <a:xfrm>
            <a:off x="3494325" y="2757692"/>
            <a:ext cx="5243555" cy="1171799"/>
            <a:chOff x="932703" y="3354661"/>
            <a:chExt cx="3240000" cy="724056"/>
          </a:xfrm>
        </p:grpSpPr>
        <p:sp>
          <p:nvSpPr>
            <p:cNvPr id="20" name="文本框 19"/>
            <p:cNvSpPr txBox="1"/>
            <p:nvPr/>
          </p:nvSpPr>
          <p:spPr>
            <a:xfrm>
              <a:off x="1156504" y="3354661"/>
              <a:ext cx="2792411" cy="665892"/>
            </a:xfrm>
            <a:prstGeom prst="rect">
              <a:avLst/>
            </a:prstGeom>
            <a:noFill/>
          </p:spPr>
          <p:txBody>
            <a:bodyPr wrap="none" rtlCol="0">
              <a:spAutoFit/>
            </a:bodyPr>
            <a:lstStyle/>
            <a:p>
              <a:pPr algn="ctr"/>
              <a:r>
                <a:rPr lang="en-US" altLang="zh-CN" sz="6403">
                  <a:solidFill>
                    <a:srgbClr val="33909B"/>
                  </a:solidFill>
                  <a:latin typeface="Arial" panose="020B0604020202020204" pitchFamily="34" charset="0"/>
                  <a:ea typeface="微软雅黑" panose="020B0503020204020204" pitchFamily="34" charset="-122"/>
                  <a:cs typeface="Arial" panose="020B0604020202020204" pitchFamily="34" charset="0"/>
                </a:rPr>
                <a:t>VẬN DỤNG</a:t>
              </a:r>
              <a:endParaRPr lang="zh-CN" altLang="en-US" sz="6403"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68"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4765944" y="-153017"/>
            <a:ext cx="2702012" cy="2713319"/>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2668"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3955571" y="-244145"/>
            <a:ext cx="2007304" cy="286757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9952941" y="5019137"/>
            <a:ext cx="4396844" cy="3107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682087"/>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B5743E-87F9-4111-3352-E38B8174CBBA}"/>
              </a:ext>
            </a:extLst>
          </p:cNvPr>
          <p:cNvPicPr>
            <a:picLocks noChangeAspect="1"/>
          </p:cNvPicPr>
          <p:nvPr/>
        </p:nvPicPr>
        <p:blipFill>
          <a:blip r:embed="rId6"/>
          <a:stretch>
            <a:fillRect/>
          </a:stretch>
        </p:blipFill>
        <p:spPr>
          <a:xfrm>
            <a:off x="-2050179" y="-1145447"/>
            <a:ext cx="16263762" cy="9076952"/>
          </a:xfrm>
          <a:prstGeom prst="rect">
            <a:avLst/>
          </a:prstGeom>
        </p:spPr>
      </p:pic>
      <p:pic>
        <p:nvPicPr>
          <p:cNvPr id="1026" name="Picture 2">
            <a:extLst>
              <a:ext uri="{FF2B5EF4-FFF2-40B4-BE49-F238E27FC236}">
                <a16:creationId xmlns:a16="http://schemas.microsoft.com/office/drawing/2014/main" id="{199962E3-C8DD-E946-420F-CFB66C92F8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1170" y="427170"/>
            <a:ext cx="10074868" cy="612141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031DDAD9-6270-7CFC-A209-4DDE6DC495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3184" y="323857"/>
            <a:ext cx="1558871" cy="1558871"/>
          </a:xfrm>
          <a:prstGeom prst="rect">
            <a:avLst/>
          </a:prstGeom>
        </p:spPr>
      </p:pic>
      <p:pic>
        <p:nvPicPr>
          <p:cNvPr id="19" name="Picture 18">
            <a:extLst>
              <a:ext uri="{FF2B5EF4-FFF2-40B4-BE49-F238E27FC236}">
                <a16:creationId xmlns:a16="http://schemas.microsoft.com/office/drawing/2014/main" id="{D1FFEF51-1218-EB78-D1F8-CD49A8E587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50180" y="33748"/>
            <a:ext cx="1415486" cy="1415486"/>
          </a:xfrm>
          <a:prstGeom prst="rect">
            <a:avLst/>
          </a:prstGeom>
        </p:spPr>
      </p:pic>
      <p:pic>
        <p:nvPicPr>
          <p:cNvPr id="20" name="Picture 19">
            <a:extLst>
              <a:ext uri="{FF2B5EF4-FFF2-40B4-BE49-F238E27FC236}">
                <a16:creationId xmlns:a16="http://schemas.microsoft.com/office/drawing/2014/main" id="{77E868D9-0442-E888-F364-F93B807FA4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19604" y="1173215"/>
            <a:ext cx="1504147" cy="1504147"/>
          </a:xfrm>
          <a:prstGeom prst="rect">
            <a:avLst/>
          </a:prstGeom>
        </p:spPr>
      </p:pic>
      <p:pic>
        <p:nvPicPr>
          <p:cNvPr id="21" name="Picture 20">
            <a:extLst>
              <a:ext uri="{FF2B5EF4-FFF2-40B4-BE49-F238E27FC236}">
                <a16:creationId xmlns:a16="http://schemas.microsoft.com/office/drawing/2014/main" id="{CF536455-8035-07AF-AEC6-F5A489A811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1861" y="5637946"/>
            <a:ext cx="864012" cy="1207077"/>
          </a:xfrm>
          <a:prstGeom prst="rect">
            <a:avLst/>
          </a:prstGeom>
        </p:spPr>
      </p:pic>
      <p:pic>
        <p:nvPicPr>
          <p:cNvPr id="28" name="Ba người Ngạt Khí Dưới Giếng Sâu một người tử vong - VTC14">
            <a:hlinkClick r:id="" action="ppaction://media"/>
            <a:extLst>
              <a:ext uri="{FF2B5EF4-FFF2-40B4-BE49-F238E27FC236}">
                <a16:creationId xmlns:a16="http://schemas.microsoft.com/office/drawing/2014/main" id="{46119E29-7F74-803B-E1E5-97F26789BED5}"/>
              </a:ext>
            </a:extLst>
          </p:cNvPr>
          <p:cNvPicPr>
            <a:picLocks noChangeAspect="1"/>
          </p:cNvPicPr>
          <p:nvPr>
            <a:videoFile r:link="rId1"/>
            <p:extLst>
              <p:ext uri="{DAA4B4D4-6D71-4841-9C94-3DE7FCFB9230}">
                <p14:media xmlns:p14="http://schemas.microsoft.com/office/powerpoint/2010/main" r:embed="rId2">
                  <p14:trim st="13816" end="39265"/>
                </p14:media>
              </p:ext>
            </p:extLst>
          </p:nvPr>
        </p:nvPicPr>
        <p:blipFill>
          <a:blip r:embed="rId12"/>
          <a:stretch>
            <a:fillRect/>
          </a:stretch>
        </p:blipFill>
        <p:spPr>
          <a:xfrm>
            <a:off x="3656319" y="480213"/>
            <a:ext cx="10076965" cy="6098911"/>
          </a:xfrm>
          <a:prstGeom prst="rect">
            <a:avLst/>
          </a:prstGeom>
        </p:spPr>
      </p:pic>
      <p:sp>
        <p:nvSpPr>
          <p:cNvPr id="29" name="TextBox 28">
            <a:extLst>
              <a:ext uri="{FF2B5EF4-FFF2-40B4-BE49-F238E27FC236}">
                <a16:creationId xmlns:a16="http://schemas.microsoft.com/office/drawing/2014/main" id="{815971A2-3CD2-E1A4-93E6-22FCBCDCC3F0}"/>
              </a:ext>
            </a:extLst>
          </p:cNvPr>
          <p:cNvSpPr txBox="1"/>
          <p:nvPr/>
        </p:nvSpPr>
        <p:spPr>
          <a:xfrm>
            <a:off x="3456843" y="2463908"/>
            <a:ext cx="9388948" cy="2063001"/>
          </a:xfrm>
          <a:prstGeom prst="rect">
            <a:avLst/>
          </a:prstGeom>
          <a:noFill/>
        </p:spPr>
        <p:txBody>
          <a:bodyPr wrap="square" rtlCol="0">
            <a:spAutoFit/>
          </a:bodyPr>
          <a:lstStyle/>
          <a:p>
            <a:pPr algn="ctr"/>
            <a:r>
              <a:rPr lang="en-US" sz="6403">
                <a:highlight>
                  <a:srgbClr val="FEF303"/>
                </a:highlight>
              </a:rPr>
              <a:t>Em hãy giải thích </a:t>
            </a:r>
          </a:p>
          <a:p>
            <a:pPr algn="ctr"/>
            <a:r>
              <a:rPr lang="en-US" sz="6403">
                <a:highlight>
                  <a:srgbClr val="FEF303"/>
                </a:highlight>
              </a:rPr>
              <a:t>hiện tượng trên ?</a:t>
            </a:r>
          </a:p>
        </p:txBody>
      </p:sp>
      <p:sp>
        <p:nvSpPr>
          <p:cNvPr id="30" name="Rectangle 29">
            <a:extLst>
              <a:ext uri="{FF2B5EF4-FFF2-40B4-BE49-F238E27FC236}">
                <a16:creationId xmlns:a16="http://schemas.microsoft.com/office/drawing/2014/main" id="{B4DCB145-AEB7-B999-DBF4-7EF7C634F3A1}"/>
              </a:ext>
            </a:extLst>
          </p:cNvPr>
          <p:cNvSpPr/>
          <p:nvPr/>
        </p:nvSpPr>
        <p:spPr>
          <a:xfrm>
            <a:off x="3677256" y="480215"/>
            <a:ext cx="5011348" cy="304945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sp>
        <p:nvSpPr>
          <p:cNvPr id="31" name="Rectangle 30">
            <a:hlinkClick r:id="rId13" action="ppaction://hlinksldjump"/>
            <a:extLst>
              <a:ext uri="{FF2B5EF4-FFF2-40B4-BE49-F238E27FC236}">
                <a16:creationId xmlns:a16="http://schemas.microsoft.com/office/drawing/2014/main" id="{CD25A294-6CFD-819A-0D11-32C891B92947}"/>
              </a:ext>
            </a:extLst>
          </p:cNvPr>
          <p:cNvSpPr/>
          <p:nvPr/>
        </p:nvSpPr>
        <p:spPr>
          <a:xfrm>
            <a:off x="3677254" y="420236"/>
            <a:ext cx="5034061" cy="3049455"/>
          </a:xfrm>
          <a:prstGeom prst="rect">
            <a:avLst/>
          </a:prstGeom>
          <a:solidFill>
            <a:srgbClr val="FF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409" b="1"/>
              <a:t>1</a:t>
            </a:r>
          </a:p>
        </p:txBody>
      </p:sp>
      <p:pic>
        <p:nvPicPr>
          <p:cNvPr id="27" name="latmanhghep">
            <a:hlinkClick r:id="" action="ppaction://media"/>
            <a:extLst>
              <a:ext uri="{FF2B5EF4-FFF2-40B4-BE49-F238E27FC236}">
                <a16:creationId xmlns:a16="http://schemas.microsoft.com/office/drawing/2014/main" id="{60E6D336-B411-A880-D44E-798554628279}"/>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521806" y="1925287"/>
            <a:ext cx="813188" cy="813188"/>
          </a:xfrm>
          <a:prstGeom prst="rect">
            <a:avLst/>
          </a:prstGeom>
        </p:spPr>
      </p:pic>
      <p:sp>
        <p:nvSpPr>
          <p:cNvPr id="41" name="Rectangle 40">
            <a:extLst>
              <a:ext uri="{FF2B5EF4-FFF2-40B4-BE49-F238E27FC236}">
                <a16:creationId xmlns:a16="http://schemas.microsoft.com/office/drawing/2014/main" id="{4EF1D03A-72A3-2275-688D-60CBD49C2C81}"/>
              </a:ext>
            </a:extLst>
          </p:cNvPr>
          <p:cNvSpPr/>
          <p:nvPr/>
        </p:nvSpPr>
        <p:spPr>
          <a:xfrm>
            <a:off x="8688605" y="453094"/>
            <a:ext cx="5011348" cy="304945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sp>
        <p:nvSpPr>
          <p:cNvPr id="42" name="Rectangle 41">
            <a:hlinkClick r:id="rId15" action="ppaction://hlinksldjump"/>
            <a:extLst>
              <a:ext uri="{FF2B5EF4-FFF2-40B4-BE49-F238E27FC236}">
                <a16:creationId xmlns:a16="http://schemas.microsoft.com/office/drawing/2014/main" id="{8E4E0ECF-EABE-7DEF-7F91-CB86AEE953D9}"/>
              </a:ext>
            </a:extLst>
          </p:cNvPr>
          <p:cNvSpPr/>
          <p:nvPr/>
        </p:nvSpPr>
        <p:spPr>
          <a:xfrm>
            <a:off x="8721938" y="420236"/>
            <a:ext cx="5011348" cy="3049455"/>
          </a:xfrm>
          <a:prstGeom prst="rect">
            <a:avLst/>
          </a:prstGeom>
          <a:solidFill>
            <a:srgbClr val="FF0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409" b="1"/>
              <a:t>2</a:t>
            </a:r>
          </a:p>
        </p:txBody>
      </p:sp>
      <p:sp>
        <p:nvSpPr>
          <p:cNvPr id="43" name="Rectangle 42">
            <a:extLst>
              <a:ext uri="{FF2B5EF4-FFF2-40B4-BE49-F238E27FC236}">
                <a16:creationId xmlns:a16="http://schemas.microsoft.com/office/drawing/2014/main" id="{D2196382-C7F8-5EAA-F0C3-20569C2BC52F}"/>
              </a:ext>
            </a:extLst>
          </p:cNvPr>
          <p:cNvSpPr/>
          <p:nvPr/>
        </p:nvSpPr>
        <p:spPr>
          <a:xfrm>
            <a:off x="3677256" y="3509246"/>
            <a:ext cx="5011348" cy="304945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sp>
        <p:nvSpPr>
          <p:cNvPr id="44" name="Rectangle 43">
            <a:hlinkClick r:id="rId16" action="ppaction://hlinksldjump"/>
            <a:extLst>
              <a:ext uri="{FF2B5EF4-FFF2-40B4-BE49-F238E27FC236}">
                <a16:creationId xmlns:a16="http://schemas.microsoft.com/office/drawing/2014/main" id="{7BAB3AC9-B045-7FB5-3D4A-177EEFB1B7A0}"/>
              </a:ext>
            </a:extLst>
          </p:cNvPr>
          <p:cNvSpPr/>
          <p:nvPr/>
        </p:nvSpPr>
        <p:spPr>
          <a:xfrm>
            <a:off x="3687875" y="3476387"/>
            <a:ext cx="5034061" cy="3082314"/>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409" b="1"/>
              <a:t>3</a:t>
            </a:r>
          </a:p>
        </p:txBody>
      </p:sp>
      <p:sp>
        <p:nvSpPr>
          <p:cNvPr id="45" name="Rectangle 44">
            <a:extLst>
              <a:ext uri="{FF2B5EF4-FFF2-40B4-BE49-F238E27FC236}">
                <a16:creationId xmlns:a16="http://schemas.microsoft.com/office/drawing/2014/main" id="{372E7751-5998-8F4F-5892-06D9CA6EFDD0}"/>
              </a:ext>
            </a:extLst>
          </p:cNvPr>
          <p:cNvSpPr/>
          <p:nvPr/>
        </p:nvSpPr>
        <p:spPr>
          <a:xfrm>
            <a:off x="8697127" y="3531988"/>
            <a:ext cx="5011348" cy="304945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sp>
        <p:nvSpPr>
          <p:cNvPr id="46" name="Rectangle 45">
            <a:hlinkClick r:id="rId17" action="ppaction://hlinksldjump"/>
            <a:extLst>
              <a:ext uri="{FF2B5EF4-FFF2-40B4-BE49-F238E27FC236}">
                <a16:creationId xmlns:a16="http://schemas.microsoft.com/office/drawing/2014/main" id="{D24140BE-EFE2-D5E1-A126-DE35EAC9E448}"/>
              </a:ext>
            </a:extLst>
          </p:cNvPr>
          <p:cNvSpPr/>
          <p:nvPr/>
        </p:nvSpPr>
        <p:spPr>
          <a:xfrm>
            <a:off x="8730459" y="3499129"/>
            <a:ext cx="5011348" cy="3049455"/>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409" b="1"/>
              <a:t>4</a:t>
            </a:r>
          </a:p>
        </p:txBody>
      </p:sp>
      <p:pic>
        <p:nvPicPr>
          <p:cNvPr id="47" name="Picture 46">
            <a:extLst>
              <a:ext uri="{FF2B5EF4-FFF2-40B4-BE49-F238E27FC236}">
                <a16:creationId xmlns:a16="http://schemas.microsoft.com/office/drawing/2014/main" id="{9800825A-DE8F-D21D-319A-166DBE0E91B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00343" y="-2445845"/>
            <a:ext cx="2350317" cy="8083790"/>
          </a:xfrm>
          <a:prstGeom prst="rect">
            <a:avLst/>
          </a:prstGeom>
        </p:spPr>
      </p:pic>
      <p:sp>
        <p:nvSpPr>
          <p:cNvPr id="3" name="Arrow: Right 2">
            <a:hlinkClick r:id="rId19" action="ppaction://hlinksldjump"/>
            <a:extLst>
              <a:ext uri="{FF2B5EF4-FFF2-40B4-BE49-F238E27FC236}">
                <a16:creationId xmlns:a16="http://schemas.microsoft.com/office/drawing/2014/main" id="{51E3965E-29E6-6089-4DF8-AE3A44154EEC}"/>
              </a:ext>
            </a:extLst>
          </p:cNvPr>
          <p:cNvSpPr/>
          <p:nvPr/>
        </p:nvSpPr>
        <p:spPr>
          <a:xfrm>
            <a:off x="12277199" y="7310307"/>
            <a:ext cx="779654" cy="45270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spTree>
    <p:extLst>
      <p:ext uri="{BB962C8B-B14F-4D97-AF65-F5344CB8AC3E}">
        <p14:creationId xmlns:p14="http://schemas.microsoft.com/office/powerpoint/2010/main" val="260994207"/>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854"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27"/>
                                        </p:tgtEl>
                                      </p:cBhvr>
                                    </p:cmd>
                                  </p:childTnLst>
                                </p:cTn>
                              </p:par>
                              <p:par>
                                <p:cTn id="11" presetID="32" presetClass="emph" presetSubtype="0" repeatCount="indefinite" fill="hold" nodeType="withEffect">
                                  <p:stCondLst>
                                    <p:cond delay="0"/>
                                  </p:stCondLst>
                                  <p:childTnLst>
                                    <p:animRot by="120000">
                                      <p:cBhvr>
                                        <p:cTn id="12" dur="275" fill="hold">
                                          <p:stCondLst>
                                            <p:cond delay="0"/>
                                          </p:stCondLst>
                                        </p:cTn>
                                        <p:tgtEl>
                                          <p:spTgt spid="47"/>
                                        </p:tgtEl>
                                        <p:attrNameLst>
                                          <p:attrName>r</p:attrName>
                                        </p:attrNameLst>
                                      </p:cBhvr>
                                    </p:animRot>
                                    <p:animRot by="-240000">
                                      <p:cBhvr>
                                        <p:cTn id="13" dur="550" fill="hold">
                                          <p:stCondLst>
                                            <p:cond delay="550"/>
                                          </p:stCondLst>
                                        </p:cTn>
                                        <p:tgtEl>
                                          <p:spTgt spid="47"/>
                                        </p:tgtEl>
                                        <p:attrNameLst>
                                          <p:attrName>r</p:attrName>
                                        </p:attrNameLst>
                                      </p:cBhvr>
                                    </p:animRot>
                                    <p:animRot by="240000">
                                      <p:cBhvr>
                                        <p:cTn id="14" dur="550" fill="hold">
                                          <p:stCondLst>
                                            <p:cond delay="1100"/>
                                          </p:stCondLst>
                                        </p:cTn>
                                        <p:tgtEl>
                                          <p:spTgt spid="47"/>
                                        </p:tgtEl>
                                        <p:attrNameLst>
                                          <p:attrName>r</p:attrName>
                                        </p:attrNameLst>
                                      </p:cBhvr>
                                    </p:animRot>
                                    <p:animRot by="-240000">
                                      <p:cBhvr>
                                        <p:cTn id="15" dur="550" fill="hold">
                                          <p:stCondLst>
                                            <p:cond delay="1650"/>
                                          </p:stCondLst>
                                        </p:cTn>
                                        <p:tgtEl>
                                          <p:spTgt spid="47"/>
                                        </p:tgtEl>
                                        <p:attrNameLst>
                                          <p:attrName>r</p:attrName>
                                        </p:attrNameLst>
                                      </p:cBhvr>
                                    </p:animRot>
                                    <p:animRot by="120000">
                                      <p:cBhvr>
                                        <p:cTn id="16" dur="550" fill="hold">
                                          <p:stCondLst>
                                            <p:cond delay="22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7"/>
                </p:tgtEl>
              </p:cMediaNode>
            </p:audio>
            <p:video>
              <p:cMediaNode vol="80000">
                <p:cTn id="18" fill="hold" display="0">
                  <p:stCondLst>
                    <p:cond delay="indefinite"/>
                  </p:stCondLst>
                </p:cTn>
                <p:tgtEl>
                  <p:spTgt spid="28"/>
                </p:tgtEl>
              </p:cMediaNode>
            </p:video>
            <p:seq concurrent="1" nextAc="seek">
              <p:cTn id="19" restart="whenNotActive" fill="hold" evtFilter="cancelBubble" nodeType="interactiveSeq">
                <p:stCondLst>
                  <p:cond evt="onClick" delay="0">
                    <p:tgtEl>
                      <p:spTgt spid="30"/>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9" restart="whenNotActive" fill="hold" evtFilter="cancelBubble" nodeType="interactiveSeq">
                <p:stCondLst>
                  <p:cond evt="onClick" delay="0">
                    <p:tgtEl>
                      <p:spTgt spid="41"/>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9" restart="whenNotActive" fill="hold" evtFilter="cancelBubble" nodeType="interactiveSeq">
                <p:stCondLst>
                  <p:cond evt="onClick" delay="0">
                    <p:tgtEl>
                      <p:spTgt spid="43"/>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44" restart="whenNotActive" fill="hold" evtFilter="cancelBubble" nodeType="interactiveSeq">
                <p:stCondLst>
                  <p:cond evt="onClick" delay="0">
                    <p:tgtEl>
                      <p:spTgt spid="44"/>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4" restart="whenNotActive" fill="hold" evtFilter="cancelBubble" nodeType="interactiveSeq">
                <p:stCondLst>
                  <p:cond evt="onClick" delay="0">
                    <p:tgtEl>
                      <p:spTgt spid="46"/>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9" restart="whenNotActive" fill="hold" evtFilter="cancelBubble" nodeType="interactiveSeq">
                <p:stCondLst>
                  <p:cond evt="onClick" delay="0">
                    <p:tgtEl>
                      <p:spTgt spid="1026"/>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1026"/>
                                        </p:tgtEl>
                                        <p:attrNameLst>
                                          <p:attrName>style.visibility</p:attrName>
                                        </p:attrNameLst>
                                      </p:cBhvr>
                                      <p:to>
                                        <p:strVal val="hidden"/>
                                      </p:to>
                                    </p:set>
                                  </p:childTnLst>
                                </p:cTn>
                              </p:par>
                              <p:par>
                                <p:cTn id="68" presetID="2" presetClass="mediacall" presetSubtype="0" fill="hold" nodeType="withEffect">
                                  <p:stCondLst>
                                    <p:cond delay="0"/>
                                  </p:stCondLst>
                                  <p:childTnLst>
                                    <p:cmd type="call" cmd="togglePause">
                                      <p:cBhvr>
                                        <p:cTn id="69" dur="1" fill="hold"/>
                                        <p:tgtEl>
                                          <p:spTgt spid="28"/>
                                        </p:tgtEl>
                                      </p:cBhvr>
                                    </p:cmd>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1026"/>
                  </p:tgtEl>
                </p:cond>
              </p:nextCondLst>
            </p:seq>
          </p:childTnLst>
        </p:cTn>
      </p:par>
    </p:tnLst>
    <p:bldLst>
      <p:bldP spid="29" grpId="0"/>
      <p:bldP spid="30" grpId="1" animBg="1"/>
      <p:bldP spid="31" grpId="1" animBg="1"/>
      <p:bldP spid="41" grpId="0" animBg="1"/>
      <p:bldP spid="42" grpId="0" animBg="1"/>
      <p:bldP spid="43" grpId="0" animBg="1"/>
      <p:bldP spid="44" grpId="0" animBg="1"/>
      <p:bldP spid="45" grpId="0" animBg="1"/>
      <p:bldP spid="4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2"/>
          <a:srcRect r="878" b="1505"/>
          <a:stretch/>
        </p:blipFill>
        <p:spPr>
          <a:xfrm>
            <a:off x="-2033235" y="-1145449"/>
            <a:ext cx="16356502" cy="9150485"/>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4640233" y="-531827"/>
            <a:ext cx="2914713" cy="95407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1"/>
            </a:p>
          </p:txBody>
        </p:sp>
        <p:sp>
          <p:nvSpPr>
            <p:cNvPr id="9" name="TextBox 8">
              <a:extLst>
                <a:ext uri="{FF2B5EF4-FFF2-40B4-BE49-F238E27FC236}">
                  <a16:creationId xmlns:a16="http://schemas.microsoft.com/office/drawing/2014/main" id="{32204D61-67D6-9C6F-DAFD-12748BF32D26}"/>
                </a:ext>
              </a:extLst>
            </p:cNvPr>
            <p:cNvSpPr txBox="1"/>
            <p:nvPr/>
          </p:nvSpPr>
          <p:spPr>
            <a:xfrm>
              <a:off x="3470787" y="373355"/>
              <a:ext cx="6130410" cy="684765"/>
            </a:xfrm>
            <a:prstGeom prst="rect">
              <a:avLst/>
            </a:prstGeom>
            <a:noFill/>
          </p:spPr>
          <p:txBody>
            <a:bodyPr wrap="square" rtlCol="0">
              <a:spAutoFit/>
            </a:bodyPr>
            <a:lstStyle/>
            <a:p>
              <a:r>
                <a:rPr lang="en-US" sz="5336" b="1">
                  <a:solidFill>
                    <a:schemeClr val="bg1"/>
                  </a:solidFill>
                </a:rPr>
                <a:t>Câu 1</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1071743" y="412474"/>
            <a:ext cx="14433519" cy="1322285"/>
          </a:xfrm>
          <a:prstGeom prst="rect">
            <a:avLst/>
          </a:prstGeom>
          <a:noFill/>
        </p:spPr>
        <p:txBody>
          <a:bodyPr wrap="square">
            <a:spAutoFit/>
          </a:bodyPr>
          <a:lstStyle/>
          <a:p>
            <a:pPr algn="ctr">
              <a:lnSpc>
                <a:spcPct val="107000"/>
              </a:lnSpc>
            </a:pPr>
            <a:r>
              <a:rPr lang="vi-VN" sz="3735" b="1">
                <a:latin typeface="Times New Roman" panose="02020603050405020304" pitchFamily="18" charset="0"/>
                <a:ea typeface="Calibri" panose="020F0502020204030204" pitchFamily="34" charset="0"/>
                <a:cs typeface="Times New Roman" panose="02020603050405020304" pitchFamily="18" charset="0"/>
              </a:rPr>
              <a:t>Khí nào được thu bằng cách đẩy không khí trong hình dưới đây: </a:t>
            </a:r>
            <a:endParaRPr lang="en-US" sz="3735" b="1">
              <a:latin typeface="Calibri" panose="020F0502020204030204" pitchFamily="34" charset="0"/>
              <a:ea typeface="Calibri" panose="020F0502020204030204" pitchFamily="34" charset="0"/>
              <a:cs typeface="Times New Roman" panose="02020603050405020304" pitchFamily="18" charset="0"/>
            </a:endParaRPr>
          </a:p>
          <a:p>
            <a:pPr indent="609874" algn="ctr">
              <a:lnSpc>
                <a:spcPct val="107000"/>
              </a:lnSpc>
            </a:pPr>
            <a:r>
              <a:rPr lang="en-US" sz="3735">
                <a:latin typeface="Times New Roman" panose="02020603050405020304" pitchFamily="18" charset="0"/>
                <a:ea typeface="Calibri" panose="020F0502020204030204" pitchFamily="34" charset="0"/>
                <a:cs typeface="Times New Roman" panose="02020603050405020304" pitchFamily="18" charset="0"/>
              </a:rPr>
              <a:t>Biết O = 16; H= 1; C= 12; Cl= 35,5</a:t>
            </a:r>
            <a:endParaRPr lang="en-US" sz="3735">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05F176E4-248C-C2FB-ED7E-36FB71E41F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97448" y="1764100"/>
            <a:ext cx="7613494" cy="4683017"/>
          </a:xfrm>
          <a:prstGeom prst="rect">
            <a:avLst/>
          </a:prstGeom>
          <a:noFill/>
          <a:ln>
            <a:noFill/>
          </a:ln>
        </p:spPr>
      </p:pic>
      <p:sp>
        <p:nvSpPr>
          <p:cNvPr id="14" name="TextBox 13">
            <a:extLst>
              <a:ext uri="{FF2B5EF4-FFF2-40B4-BE49-F238E27FC236}">
                <a16:creationId xmlns:a16="http://schemas.microsoft.com/office/drawing/2014/main" id="{7A52D5E8-946C-633A-14D5-97F96B343E16}"/>
              </a:ext>
            </a:extLst>
          </p:cNvPr>
          <p:cNvSpPr txBox="1"/>
          <p:nvPr/>
        </p:nvSpPr>
        <p:spPr>
          <a:xfrm>
            <a:off x="207404" y="6683622"/>
            <a:ext cx="13014135" cy="707310"/>
          </a:xfrm>
          <a:prstGeom prst="rect">
            <a:avLst/>
          </a:prstGeom>
          <a:noFill/>
        </p:spPr>
        <p:txBody>
          <a:bodyPr wrap="square">
            <a:spAutoFit/>
          </a:bodyPr>
          <a:lstStyle/>
          <a:p>
            <a:pPr marL="457406" indent="-457406" algn="just">
              <a:lnSpc>
                <a:spcPct val="107000"/>
              </a:lnSpc>
              <a:buFont typeface="+mj-lt"/>
              <a:buAutoNum type="alphaUcPeriod"/>
            </a:pPr>
            <a:r>
              <a:rPr lang="en-US" sz="3735" b="1">
                <a:latin typeface="Times New Roman" panose="02020603050405020304" pitchFamily="18" charset="0"/>
                <a:ea typeface="Calibri" panose="020F0502020204030204" pitchFamily="34" charset="0"/>
                <a:cs typeface="Times New Roman" panose="02020603050405020304" pitchFamily="18" charset="0"/>
              </a:rPr>
              <a:t> O</a:t>
            </a:r>
            <a:r>
              <a:rPr lang="en-US" sz="3735" b="1" baseline="-25000">
                <a:latin typeface="Times New Roman" panose="02020603050405020304" pitchFamily="18" charset="0"/>
                <a:ea typeface="Calibri" panose="020F0502020204030204" pitchFamily="34" charset="0"/>
                <a:cs typeface="Times New Roman" panose="02020603050405020304" pitchFamily="18" charset="0"/>
              </a:rPr>
              <a:t>2</a:t>
            </a:r>
            <a:r>
              <a:rPr lang="en-US" sz="3735" b="1">
                <a:latin typeface="Times New Roman" panose="02020603050405020304" pitchFamily="18" charset="0"/>
                <a:ea typeface="Calibri" panose="020F0502020204030204" pitchFamily="34" charset="0"/>
                <a:cs typeface="Times New Roman" panose="02020603050405020304" pitchFamily="18" charset="0"/>
              </a:rPr>
              <a:t>		       B. H</a:t>
            </a:r>
            <a:r>
              <a:rPr lang="en-US" sz="3735" b="1" baseline="-25000">
                <a:latin typeface="Times New Roman" panose="02020603050405020304" pitchFamily="18" charset="0"/>
                <a:ea typeface="Calibri" panose="020F0502020204030204" pitchFamily="34" charset="0"/>
                <a:cs typeface="Times New Roman" panose="02020603050405020304" pitchFamily="18" charset="0"/>
              </a:rPr>
              <a:t>2</a:t>
            </a:r>
            <a:r>
              <a:rPr lang="en-US" sz="3735" b="1">
                <a:latin typeface="Times New Roman" panose="02020603050405020304" pitchFamily="18" charset="0"/>
                <a:ea typeface="Calibri" panose="020F0502020204030204" pitchFamily="34" charset="0"/>
                <a:cs typeface="Times New Roman" panose="02020603050405020304" pitchFamily="18" charset="0"/>
              </a:rPr>
              <a:t>	              C. CO</a:t>
            </a:r>
            <a:r>
              <a:rPr lang="en-US" sz="3735" b="1" baseline="-25000">
                <a:latin typeface="Times New Roman" panose="02020603050405020304" pitchFamily="18" charset="0"/>
                <a:ea typeface="Calibri" panose="020F0502020204030204" pitchFamily="34" charset="0"/>
                <a:cs typeface="Times New Roman" panose="02020603050405020304" pitchFamily="18" charset="0"/>
              </a:rPr>
              <a:t>2</a:t>
            </a:r>
            <a:r>
              <a:rPr lang="en-US" sz="3735" b="1">
                <a:latin typeface="Times New Roman" panose="02020603050405020304" pitchFamily="18" charset="0"/>
                <a:ea typeface="Calibri" panose="020F0502020204030204" pitchFamily="34" charset="0"/>
                <a:cs typeface="Times New Roman" panose="02020603050405020304" pitchFamily="18" charset="0"/>
              </a:rPr>
              <a:t>		D. Cl</a:t>
            </a:r>
            <a:r>
              <a:rPr lang="en-US" sz="3735" b="1" baseline="-25000">
                <a:latin typeface="Times New Roman" panose="02020603050405020304" pitchFamily="18" charset="0"/>
                <a:ea typeface="Calibri" panose="020F0502020204030204" pitchFamily="34" charset="0"/>
                <a:cs typeface="Times New Roman" panose="02020603050405020304" pitchFamily="18" charset="0"/>
              </a:rPr>
              <a:t>2</a:t>
            </a:r>
            <a:endParaRPr lang="en-US" sz="2668" b="1">
              <a:latin typeface="Calibri" panose="020F0502020204030204" pitchFamily="34" charset="0"/>
              <a:ea typeface="Calibri" panose="020F0502020204030204" pitchFamily="34" charset="0"/>
              <a:cs typeface="Times New Roman" panose="02020603050405020304" pitchFamily="18" charset="0"/>
            </a:endParaRPr>
          </a:p>
        </p:txBody>
      </p:sp>
      <p:sp>
        <p:nvSpPr>
          <p:cNvPr id="15" name="Oval 14">
            <a:extLst>
              <a:ext uri="{FF2B5EF4-FFF2-40B4-BE49-F238E27FC236}">
                <a16:creationId xmlns:a16="http://schemas.microsoft.com/office/drawing/2014/main" id="{E26A8AE3-7389-DEF0-56A4-5945E0FB573D}"/>
              </a:ext>
            </a:extLst>
          </p:cNvPr>
          <p:cNvSpPr/>
          <p:nvPr/>
        </p:nvSpPr>
        <p:spPr>
          <a:xfrm>
            <a:off x="3344299" y="6683619"/>
            <a:ext cx="747609" cy="73663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sp>
        <p:nvSpPr>
          <p:cNvPr id="2" name="Arrow: Right 1">
            <a:hlinkClick r:id="rId4" action="ppaction://hlinksldjump"/>
            <a:extLst>
              <a:ext uri="{FF2B5EF4-FFF2-40B4-BE49-F238E27FC236}">
                <a16:creationId xmlns:a16="http://schemas.microsoft.com/office/drawing/2014/main" id="{29191B6D-4B3B-49B3-9624-5555A3CCA667}"/>
              </a:ext>
            </a:extLst>
          </p:cNvPr>
          <p:cNvSpPr/>
          <p:nvPr/>
        </p:nvSpPr>
        <p:spPr>
          <a:xfrm flipH="1">
            <a:off x="12821048" y="-926960"/>
            <a:ext cx="540727" cy="395133"/>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spTree>
    <p:extLst>
      <p:ext uri="{BB962C8B-B14F-4D97-AF65-F5344CB8AC3E}">
        <p14:creationId xmlns:p14="http://schemas.microsoft.com/office/powerpoint/2010/main" val="3269004690"/>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2"/>
          <a:srcRect r="878" b="1505"/>
          <a:stretch/>
        </p:blipFill>
        <p:spPr>
          <a:xfrm>
            <a:off x="-1982958" y="-1185944"/>
            <a:ext cx="16356502" cy="9150485"/>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4640233" y="-531827"/>
            <a:ext cx="2914713" cy="95407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1"/>
            </a:p>
          </p:txBody>
        </p:sp>
        <p:sp>
          <p:nvSpPr>
            <p:cNvPr id="9" name="TextBox 8">
              <a:extLst>
                <a:ext uri="{FF2B5EF4-FFF2-40B4-BE49-F238E27FC236}">
                  <a16:creationId xmlns:a16="http://schemas.microsoft.com/office/drawing/2014/main" id="{32204D61-67D6-9C6F-DAFD-12748BF32D26}"/>
                </a:ext>
              </a:extLst>
            </p:cNvPr>
            <p:cNvSpPr txBox="1"/>
            <p:nvPr/>
          </p:nvSpPr>
          <p:spPr>
            <a:xfrm>
              <a:off x="3470787" y="373355"/>
              <a:ext cx="6130410" cy="684765"/>
            </a:xfrm>
            <a:prstGeom prst="rect">
              <a:avLst/>
            </a:prstGeom>
            <a:noFill/>
          </p:spPr>
          <p:txBody>
            <a:bodyPr wrap="square" rtlCol="0">
              <a:spAutoFit/>
            </a:bodyPr>
            <a:lstStyle/>
            <a:p>
              <a:r>
                <a:rPr lang="en-US" sz="5336" b="1">
                  <a:solidFill>
                    <a:schemeClr val="bg1"/>
                  </a:solidFill>
                </a:rPr>
                <a:t>Câu 2</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914353" y="1065242"/>
            <a:ext cx="14433519" cy="5019066"/>
          </a:xfrm>
          <a:prstGeom prst="rect">
            <a:avLst/>
          </a:prstGeom>
          <a:noFill/>
        </p:spPr>
        <p:txBody>
          <a:bodyPr wrap="square">
            <a:spAutoFit/>
          </a:bodyPr>
          <a:lstStyle/>
          <a:p>
            <a:pPr>
              <a:lnSpc>
                <a:spcPct val="150000"/>
              </a:lnSpc>
            </a:pPr>
            <a:r>
              <a:rPr lang="en-US" sz="5336"/>
              <a:t>Khí A có tỉ khối so với không khí là 2,4483. Khối lượng mol của khí A là  </a:t>
            </a:r>
          </a:p>
          <a:p>
            <a:pPr lvl="0">
              <a:lnSpc>
                <a:spcPct val="150000"/>
              </a:lnSpc>
            </a:pPr>
            <a:r>
              <a:rPr lang="en-US" sz="5336"/>
              <a:t>	A. 44			B. 71			</a:t>
            </a:r>
          </a:p>
          <a:p>
            <a:pPr lvl="0">
              <a:lnSpc>
                <a:spcPct val="150000"/>
              </a:lnSpc>
            </a:pPr>
            <a:r>
              <a:rPr lang="en-US" sz="5336"/>
              <a:t>	C. 64			D. 58</a:t>
            </a:r>
          </a:p>
        </p:txBody>
      </p:sp>
      <p:sp>
        <p:nvSpPr>
          <p:cNvPr id="15" name="Oval 14">
            <a:extLst>
              <a:ext uri="{FF2B5EF4-FFF2-40B4-BE49-F238E27FC236}">
                <a16:creationId xmlns:a16="http://schemas.microsoft.com/office/drawing/2014/main" id="{E26A8AE3-7389-DEF0-56A4-5945E0FB573D}"/>
              </a:ext>
            </a:extLst>
          </p:cNvPr>
          <p:cNvSpPr/>
          <p:nvPr/>
        </p:nvSpPr>
        <p:spPr>
          <a:xfrm>
            <a:off x="5154298" y="3929272"/>
            <a:ext cx="747609" cy="73663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sp>
        <p:nvSpPr>
          <p:cNvPr id="2" name="Arrow: Right 1">
            <a:hlinkClick r:id="rId3" action="ppaction://hlinksldjump"/>
            <a:extLst>
              <a:ext uri="{FF2B5EF4-FFF2-40B4-BE49-F238E27FC236}">
                <a16:creationId xmlns:a16="http://schemas.microsoft.com/office/drawing/2014/main" id="{5E29BAC2-1619-453D-1072-7B84E73EDCE3}"/>
              </a:ext>
            </a:extLst>
          </p:cNvPr>
          <p:cNvSpPr/>
          <p:nvPr/>
        </p:nvSpPr>
        <p:spPr>
          <a:xfrm flipH="1">
            <a:off x="12821048" y="-926960"/>
            <a:ext cx="540727" cy="395133"/>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spTree>
    <p:extLst>
      <p:ext uri="{BB962C8B-B14F-4D97-AF65-F5344CB8AC3E}">
        <p14:creationId xmlns:p14="http://schemas.microsoft.com/office/powerpoint/2010/main" val="4134957825"/>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2"/>
          <a:srcRect r="878" b="1505"/>
          <a:stretch/>
        </p:blipFill>
        <p:spPr>
          <a:xfrm>
            <a:off x="-1982958" y="-1185944"/>
            <a:ext cx="16356502" cy="9150485"/>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4640233" y="-531827"/>
            <a:ext cx="2914713" cy="95407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1"/>
            </a:p>
          </p:txBody>
        </p:sp>
        <p:sp>
          <p:nvSpPr>
            <p:cNvPr id="9" name="TextBox 8">
              <a:extLst>
                <a:ext uri="{FF2B5EF4-FFF2-40B4-BE49-F238E27FC236}">
                  <a16:creationId xmlns:a16="http://schemas.microsoft.com/office/drawing/2014/main" id="{32204D61-67D6-9C6F-DAFD-12748BF32D26}"/>
                </a:ext>
              </a:extLst>
            </p:cNvPr>
            <p:cNvSpPr txBox="1"/>
            <p:nvPr/>
          </p:nvSpPr>
          <p:spPr>
            <a:xfrm>
              <a:off x="3470787" y="373355"/>
              <a:ext cx="6130410" cy="684765"/>
            </a:xfrm>
            <a:prstGeom prst="rect">
              <a:avLst/>
            </a:prstGeom>
            <a:noFill/>
          </p:spPr>
          <p:txBody>
            <a:bodyPr wrap="square" rtlCol="0">
              <a:spAutoFit/>
            </a:bodyPr>
            <a:lstStyle/>
            <a:p>
              <a:r>
                <a:rPr lang="en-US" sz="5336" b="1">
                  <a:solidFill>
                    <a:schemeClr val="bg1"/>
                  </a:solidFill>
                </a:rPr>
                <a:t>Câu 3</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612687" y="1066591"/>
            <a:ext cx="14433519" cy="3417859"/>
          </a:xfrm>
          <a:prstGeom prst="rect">
            <a:avLst/>
          </a:prstGeom>
          <a:noFill/>
        </p:spPr>
        <p:txBody>
          <a:bodyPr wrap="square">
            <a:spAutoFit/>
          </a:bodyPr>
          <a:lstStyle/>
          <a:p>
            <a:pPr fontAlgn="base">
              <a:lnSpc>
                <a:spcPct val="150000"/>
              </a:lnSpc>
            </a:pPr>
            <a:r>
              <a:rPr lang="en-US" sz="4802">
                <a:solidFill>
                  <a:srgbClr val="000000"/>
                </a:solidFill>
                <a:latin typeface="Times New Roman" panose="02020603050405020304" pitchFamily="18" charset="0"/>
              </a:rPr>
              <a:t>Khí nào là khí nhẹ nhất trong các khí sau?</a:t>
            </a:r>
            <a:endParaRPr lang="en-US" sz="4802">
              <a:latin typeface="Times New Roman" panose="02020603050405020304" pitchFamily="18" charset="0"/>
              <a:ea typeface="Times New Roman" panose="02020603050405020304" pitchFamily="18" charset="0"/>
            </a:endParaRPr>
          </a:p>
          <a:p>
            <a:pPr fontAlgn="base">
              <a:lnSpc>
                <a:spcPct val="150000"/>
              </a:lnSpc>
              <a:buClr>
                <a:srgbClr val="000000"/>
              </a:buClr>
            </a:pPr>
            <a:r>
              <a:rPr lang="en-US" sz="4802">
                <a:latin typeface="Times New Roman" panose="02020603050405020304" pitchFamily="18" charset="0"/>
                <a:cs typeface="Arial" panose="020B0604020202020204" pitchFamily="34" charset="0"/>
              </a:rPr>
              <a:t>	A. O</a:t>
            </a:r>
            <a:r>
              <a:rPr lang="en-US" sz="4802" baseline="-25000">
                <a:latin typeface="Times New Roman" panose="02020603050405020304" pitchFamily="18" charset="0"/>
                <a:cs typeface="Arial" panose="020B0604020202020204" pitchFamily="34" charset="0"/>
              </a:rPr>
              <a:t>2</a:t>
            </a:r>
            <a:r>
              <a:rPr lang="en-US" sz="4802">
                <a:latin typeface="Times New Roman" panose="02020603050405020304" pitchFamily="18" charset="0"/>
                <a:cs typeface="Arial" panose="020B0604020202020204" pitchFamily="34" charset="0"/>
              </a:rPr>
              <a:t> 			B. He			</a:t>
            </a:r>
          </a:p>
          <a:p>
            <a:pPr fontAlgn="base">
              <a:lnSpc>
                <a:spcPct val="150000"/>
              </a:lnSpc>
              <a:buClr>
                <a:srgbClr val="000000"/>
              </a:buClr>
            </a:pPr>
            <a:r>
              <a:rPr lang="en-US" sz="4802">
                <a:latin typeface="Times New Roman" panose="02020603050405020304" pitchFamily="18" charset="0"/>
                <a:cs typeface="Arial" panose="020B0604020202020204" pitchFamily="34" charset="0"/>
              </a:rPr>
              <a:t>	C. H</a:t>
            </a:r>
            <a:r>
              <a:rPr lang="en-US" sz="4802" baseline="-25000">
                <a:latin typeface="Times New Roman" panose="02020603050405020304" pitchFamily="18" charset="0"/>
                <a:cs typeface="Arial" panose="020B0604020202020204" pitchFamily="34" charset="0"/>
              </a:rPr>
              <a:t>2</a:t>
            </a:r>
            <a:r>
              <a:rPr lang="en-US" sz="4802">
                <a:latin typeface="Times New Roman" panose="02020603050405020304" pitchFamily="18" charset="0"/>
                <a:cs typeface="Arial" panose="020B0604020202020204" pitchFamily="34" charset="0"/>
              </a:rPr>
              <a:t> 			D. CO</a:t>
            </a:r>
          </a:p>
        </p:txBody>
      </p:sp>
      <p:sp>
        <p:nvSpPr>
          <p:cNvPr id="15" name="Oval 14">
            <a:extLst>
              <a:ext uri="{FF2B5EF4-FFF2-40B4-BE49-F238E27FC236}">
                <a16:creationId xmlns:a16="http://schemas.microsoft.com/office/drawing/2014/main" id="{E26A8AE3-7389-DEF0-56A4-5945E0FB573D}"/>
              </a:ext>
            </a:extLst>
          </p:cNvPr>
          <p:cNvSpPr/>
          <p:nvPr/>
        </p:nvSpPr>
        <p:spPr>
          <a:xfrm>
            <a:off x="603069" y="3522678"/>
            <a:ext cx="747609" cy="73663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sp>
        <p:nvSpPr>
          <p:cNvPr id="2" name="Arrow: Right 1">
            <a:hlinkClick r:id="rId3" action="ppaction://hlinksldjump"/>
            <a:extLst>
              <a:ext uri="{FF2B5EF4-FFF2-40B4-BE49-F238E27FC236}">
                <a16:creationId xmlns:a16="http://schemas.microsoft.com/office/drawing/2014/main" id="{EC32027A-2FEB-9EB1-C2BD-A2E6099DC051}"/>
              </a:ext>
            </a:extLst>
          </p:cNvPr>
          <p:cNvSpPr/>
          <p:nvPr/>
        </p:nvSpPr>
        <p:spPr>
          <a:xfrm flipH="1">
            <a:off x="12821048" y="-926960"/>
            <a:ext cx="540727" cy="395133"/>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spTree>
    <p:extLst>
      <p:ext uri="{BB962C8B-B14F-4D97-AF65-F5344CB8AC3E}">
        <p14:creationId xmlns:p14="http://schemas.microsoft.com/office/powerpoint/2010/main" val="3331540584"/>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5"/>
          <a:srcRect r="878" b="1505"/>
          <a:stretch/>
        </p:blipFill>
        <p:spPr>
          <a:xfrm>
            <a:off x="-2033235" y="-1145449"/>
            <a:ext cx="16356502" cy="9150485"/>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4640233" y="-531827"/>
            <a:ext cx="2914713" cy="95407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1"/>
            </a:p>
          </p:txBody>
        </p:sp>
        <p:sp>
          <p:nvSpPr>
            <p:cNvPr id="9" name="TextBox 8">
              <a:extLst>
                <a:ext uri="{FF2B5EF4-FFF2-40B4-BE49-F238E27FC236}">
                  <a16:creationId xmlns:a16="http://schemas.microsoft.com/office/drawing/2014/main" id="{32204D61-67D6-9C6F-DAFD-12748BF32D26}"/>
                </a:ext>
              </a:extLst>
            </p:cNvPr>
            <p:cNvSpPr txBox="1"/>
            <p:nvPr/>
          </p:nvSpPr>
          <p:spPr>
            <a:xfrm>
              <a:off x="3470787" y="373355"/>
              <a:ext cx="6130410" cy="684765"/>
            </a:xfrm>
            <a:prstGeom prst="rect">
              <a:avLst/>
            </a:prstGeom>
            <a:noFill/>
          </p:spPr>
          <p:txBody>
            <a:bodyPr wrap="square" rtlCol="0">
              <a:spAutoFit/>
            </a:bodyPr>
            <a:lstStyle/>
            <a:p>
              <a:r>
                <a:rPr lang="en-US" sz="5336" b="1">
                  <a:solidFill>
                    <a:schemeClr val="bg1"/>
                  </a:solidFill>
                </a:rPr>
                <a:t>Câu 4</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1464600" y="412474"/>
            <a:ext cx="14433519" cy="1322285"/>
          </a:xfrm>
          <a:prstGeom prst="rect">
            <a:avLst/>
          </a:prstGeom>
          <a:noFill/>
        </p:spPr>
        <p:txBody>
          <a:bodyPr wrap="square">
            <a:spAutoFit/>
          </a:bodyPr>
          <a:lstStyle/>
          <a:p>
            <a:pPr algn="just">
              <a:lnSpc>
                <a:spcPct val="107000"/>
              </a:lnSpc>
            </a:pPr>
            <a:r>
              <a:rPr lang="en-US" sz="3735">
                <a:latin typeface="Times New Roman" panose="02020603050405020304" pitchFamily="18" charset="0"/>
                <a:ea typeface="Calibri" panose="020F0502020204030204" pitchFamily="34" charset="0"/>
                <a:cs typeface="Times New Roman" panose="02020603050405020304" pitchFamily="18" charset="0"/>
              </a:rPr>
              <a:t>Theo dõi clip sau trả lời câu hỏi: </a:t>
            </a:r>
          </a:p>
          <a:p>
            <a:pPr algn="ctr">
              <a:lnSpc>
                <a:spcPct val="107000"/>
              </a:lnSpc>
            </a:pPr>
            <a:r>
              <a:rPr lang="en-US" sz="3735" b="1" i="1">
                <a:latin typeface="Times New Roman" panose="02020603050405020304" pitchFamily="18" charset="0"/>
                <a:ea typeface="Calibri" panose="020F0502020204030204" pitchFamily="34" charset="0"/>
                <a:cs typeface="Times New Roman" panose="02020603050405020304" pitchFamily="18" charset="0"/>
              </a:rPr>
              <a:t>Vì sao chiếc đèn trời có thể bay lên được ?</a:t>
            </a:r>
            <a:endParaRPr lang="en-US" sz="3735">
              <a:latin typeface="Calibri" panose="020F0502020204030204" pitchFamily="34" charset="0"/>
              <a:ea typeface="Calibri" panose="020F0502020204030204" pitchFamily="34" charset="0"/>
              <a:cs typeface="Times New Roman" panose="02020603050405020304" pitchFamily="18" charset="0"/>
            </a:endParaRPr>
          </a:p>
        </p:txBody>
      </p:sp>
      <p:pic>
        <p:nvPicPr>
          <p:cNvPr id="2" name="Đèn Trời">
            <a:hlinkClick r:id="" action="ppaction://media"/>
            <a:extLst>
              <a:ext uri="{FF2B5EF4-FFF2-40B4-BE49-F238E27FC236}">
                <a16:creationId xmlns:a16="http://schemas.microsoft.com/office/drawing/2014/main" id="{F5D49FBC-62FD-F9AB-B540-DFA7E20923B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85880" y="1735260"/>
            <a:ext cx="11023419" cy="6200674"/>
          </a:xfrm>
          <a:prstGeom prst="rect">
            <a:avLst/>
          </a:prstGeom>
        </p:spPr>
      </p:pic>
      <p:sp>
        <p:nvSpPr>
          <p:cNvPr id="3" name="Arrow: Right 2">
            <a:hlinkClick r:id="rId7" action="ppaction://hlinksldjump"/>
            <a:extLst>
              <a:ext uri="{FF2B5EF4-FFF2-40B4-BE49-F238E27FC236}">
                <a16:creationId xmlns:a16="http://schemas.microsoft.com/office/drawing/2014/main" id="{899B61D1-C096-6B22-CA9B-1C474F8B9820}"/>
              </a:ext>
            </a:extLst>
          </p:cNvPr>
          <p:cNvSpPr/>
          <p:nvPr/>
        </p:nvSpPr>
        <p:spPr>
          <a:xfrm flipH="1">
            <a:off x="12821048" y="-926960"/>
            <a:ext cx="540727" cy="395133"/>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spTree>
    <p:extLst>
      <p:ext uri="{BB962C8B-B14F-4D97-AF65-F5344CB8AC3E}">
        <p14:creationId xmlns:p14="http://schemas.microsoft.com/office/powerpoint/2010/main" val="3673598377"/>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5"/>
          <a:srcRect r="878" b="1505"/>
          <a:stretch/>
        </p:blipFill>
        <p:spPr>
          <a:xfrm>
            <a:off x="-2033235" y="-1145449"/>
            <a:ext cx="16356502" cy="9150485"/>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4640233" y="-531827"/>
            <a:ext cx="2914713" cy="95407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1"/>
            </a:p>
          </p:txBody>
        </p:sp>
        <p:sp>
          <p:nvSpPr>
            <p:cNvPr id="9" name="TextBox 8">
              <a:extLst>
                <a:ext uri="{FF2B5EF4-FFF2-40B4-BE49-F238E27FC236}">
                  <a16:creationId xmlns:a16="http://schemas.microsoft.com/office/drawing/2014/main" id="{32204D61-67D6-9C6F-DAFD-12748BF32D26}"/>
                </a:ext>
              </a:extLst>
            </p:cNvPr>
            <p:cNvSpPr txBox="1"/>
            <p:nvPr/>
          </p:nvSpPr>
          <p:spPr>
            <a:xfrm>
              <a:off x="3470787" y="373355"/>
              <a:ext cx="6130410" cy="684765"/>
            </a:xfrm>
            <a:prstGeom prst="rect">
              <a:avLst/>
            </a:prstGeom>
            <a:noFill/>
          </p:spPr>
          <p:txBody>
            <a:bodyPr wrap="square" rtlCol="0">
              <a:spAutoFit/>
            </a:bodyPr>
            <a:lstStyle/>
            <a:p>
              <a:r>
                <a:rPr lang="en-US" sz="5336" b="1">
                  <a:solidFill>
                    <a:schemeClr val="bg1"/>
                  </a:solidFill>
                </a:rPr>
                <a:t>Câu 4</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1464600" y="412474"/>
            <a:ext cx="14433519" cy="3782189"/>
          </a:xfrm>
          <a:prstGeom prst="rect">
            <a:avLst/>
          </a:prstGeom>
          <a:noFill/>
        </p:spPr>
        <p:txBody>
          <a:bodyPr wrap="square">
            <a:spAutoFit/>
          </a:bodyPr>
          <a:lstStyle/>
          <a:p>
            <a:pPr>
              <a:lnSpc>
                <a:spcPct val="107000"/>
              </a:lnSpc>
            </a:pPr>
            <a:r>
              <a:rPr lang="en-US" sz="3735" spc="2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Người ta thường thả đèn trời trong các dịp lễ hội. Đó là một khung nhẹ hình trụ được bọc vải hoặc giấy, phía dưới treo một ngọn đèn. </a:t>
            </a:r>
            <a:endParaRPr lang="en-US" sz="3735">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3735" spc="20">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 không khí nóng nhẹ hơn khối lượng riêng của không khí bình thường nên theo đối lưu không khí nóng sẽ đi lên trên, kéo theo đèn trời bay lên.</a:t>
            </a:r>
            <a:endParaRPr lang="en-US" sz="3735">
              <a:latin typeface="Calibri" panose="020F0502020204030204" pitchFamily="34" charset="0"/>
              <a:ea typeface="Calibri" panose="020F0502020204030204" pitchFamily="34" charset="0"/>
              <a:cs typeface="Times New Roman" panose="02020603050405020304" pitchFamily="18" charset="0"/>
            </a:endParaRPr>
          </a:p>
        </p:txBody>
      </p:sp>
      <p:pic>
        <p:nvPicPr>
          <p:cNvPr id="2" name="Đèn Trời">
            <a:hlinkClick r:id="" action="ppaction://media"/>
            <a:extLst>
              <a:ext uri="{FF2B5EF4-FFF2-40B4-BE49-F238E27FC236}">
                <a16:creationId xmlns:a16="http://schemas.microsoft.com/office/drawing/2014/main" id="{F5D49FBC-62FD-F9AB-B540-DFA7E20923B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409743" y="4819030"/>
            <a:ext cx="5396599" cy="3035587"/>
          </a:xfrm>
          <a:prstGeom prst="rect">
            <a:avLst/>
          </a:prstGeom>
        </p:spPr>
      </p:pic>
      <p:sp>
        <p:nvSpPr>
          <p:cNvPr id="3" name="Arrow: Right 2">
            <a:hlinkClick r:id="rId7" action="ppaction://hlinksldjump"/>
            <a:extLst>
              <a:ext uri="{FF2B5EF4-FFF2-40B4-BE49-F238E27FC236}">
                <a16:creationId xmlns:a16="http://schemas.microsoft.com/office/drawing/2014/main" id="{32293837-5F5D-33D2-7D22-4FD878C41230}"/>
              </a:ext>
            </a:extLst>
          </p:cNvPr>
          <p:cNvSpPr/>
          <p:nvPr/>
        </p:nvSpPr>
        <p:spPr>
          <a:xfrm flipH="1">
            <a:off x="12821048" y="-926960"/>
            <a:ext cx="540727" cy="395133"/>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spTree>
    <p:extLst>
      <p:ext uri="{BB962C8B-B14F-4D97-AF65-F5344CB8AC3E}">
        <p14:creationId xmlns:p14="http://schemas.microsoft.com/office/powerpoint/2010/main" val="3704880754"/>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3"/>
          <a:srcRect r="878" b="1505"/>
          <a:stretch/>
        </p:blipFill>
        <p:spPr>
          <a:xfrm>
            <a:off x="-2033235" y="-1145449"/>
            <a:ext cx="16356502" cy="9150485"/>
          </a:xfrm>
          <a:prstGeom prst="rect">
            <a:avLst/>
          </a:prstGeom>
        </p:spPr>
      </p:pic>
      <p:sp>
        <p:nvSpPr>
          <p:cNvPr id="11" name="TextBox 10">
            <a:extLst>
              <a:ext uri="{FF2B5EF4-FFF2-40B4-BE49-F238E27FC236}">
                <a16:creationId xmlns:a16="http://schemas.microsoft.com/office/drawing/2014/main" id="{201A5000-31D9-DF33-E43E-954C752D974D}"/>
              </a:ext>
            </a:extLst>
          </p:cNvPr>
          <p:cNvSpPr txBox="1"/>
          <p:nvPr/>
        </p:nvSpPr>
        <p:spPr>
          <a:xfrm>
            <a:off x="-1528301" y="2242166"/>
            <a:ext cx="14433519" cy="3308278"/>
          </a:xfrm>
          <a:prstGeom prst="rect">
            <a:avLst/>
          </a:prstGeom>
          <a:noFill/>
        </p:spPr>
        <p:txBody>
          <a:bodyPr wrap="square">
            <a:spAutoFit/>
          </a:bodyPr>
          <a:lstStyle/>
          <a:p>
            <a:pPr algn="just">
              <a:lnSpc>
                <a:spcPct val="107000"/>
              </a:lnSpc>
              <a:spcAft>
                <a:spcPts val="1067"/>
              </a:spcAft>
            </a:pPr>
            <a:r>
              <a:rPr lang="en-US" sz="2401">
                <a:latin typeface="Times New Roman" panose="02020603050405020304" pitchFamily="18" charset="0"/>
                <a:ea typeface="Calibri" panose="020F0502020204030204" pitchFamily="34" charset="0"/>
                <a:cs typeface="Times New Roman" panose="02020603050405020304" pitchFamily="18" charset="0"/>
              </a:rPr>
              <a:t> </a:t>
            </a:r>
            <a:r>
              <a:rPr lang="en-US" sz="3735" i="1">
                <a:latin typeface="Times New Roman" panose="02020603050405020304" pitchFamily="18" charset="0"/>
                <a:ea typeface="Calibri" panose="020F0502020204030204" pitchFamily="34" charset="0"/>
                <a:cs typeface="Times New Roman" panose="02020603050405020304" pitchFamily="18" charset="0"/>
              </a:rPr>
              <a:t>Giải thích nguyên nhân gây ra tai nạn chết người khi đào và súc rửa giếng nước (nhất là đối với những giếng khơi sâu, hoặc những giếng đã cạn từ lâu ngày) vẫn thi thoảng xảy ra ở nhiều địa phương ?</a:t>
            </a:r>
            <a:endParaRPr lang="en-US" sz="3735">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067"/>
              </a:spcAft>
            </a:pPr>
            <a:r>
              <a:rPr lang="nl-NL" sz="3735" i="1">
                <a:latin typeface="Times New Roman" panose="02020603050405020304" pitchFamily="18" charset="0"/>
                <a:ea typeface="Calibri" panose="020F0502020204030204" pitchFamily="34" charset="0"/>
                <a:cs typeface="Times New Roman" panose="02020603050405020304" pitchFamily="18" charset="0"/>
              </a:rPr>
              <a:t>Để đảm bảo an toàn khi xuống những nơi này theo các em chúng ta cần phải làm gì?</a:t>
            </a:r>
            <a:endParaRPr lang="en-US" sz="3735">
              <a:latin typeface="Calibri" panose="020F0502020204030204" pitchFamily="34" charset="0"/>
              <a:ea typeface="Calibri" panose="020F0502020204030204" pitchFamily="34" charset="0"/>
              <a:cs typeface="Times New Roman" panose="02020603050405020304" pitchFamily="18" charset="0"/>
            </a:endParaRPr>
          </a:p>
        </p:txBody>
      </p:sp>
      <p:pic>
        <p:nvPicPr>
          <p:cNvPr id="31746" name="Picture 2">
            <a:extLst>
              <a:ext uri="{FF2B5EF4-FFF2-40B4-BE49-F238E27FC236}">
                <a16:creationId xmlns:a16="http://schemas.microsoft.com/office/drawing/2014/main" id="{23735A91-C246-4C9A-F472-8F6FAE7D82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9989" y="-1008237"/>
            <a:ext cx="7596943" cy="2648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558385"/>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cstate="print"/>
          <a:stretch>
            <a:fillRect/>
          </a:stretch>
        </p:blipFill>
        <p:spPr>
          <a:xfrm>
            <a:off x="-2726281" y="-1287004"/>
            <a:ext cx="693047" cy="832023"/>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8997" y="-1143794"/>
            <a:ext cx="16253174" cy="9147175"/>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9313" y="-938502"/>
            <a:ext cx="2616702" cy="3158441"/>
          </a:xfrm>
          <a:prstGeom prst="rect">
            <a:avLst/>
          </a:prstGeom>
        </p:spPr>
      </p:pic>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14751" y="3952674"/>
            <a:ext cx="2931122" cy="4144792"/>
          </a:xfrm>
          <a:prstGeom prst="rect">
            <a:avLst/>
          </a:prstGeom>
        </p:spPr>
      </p:pic>
      <p:pic>
        <p:nvPicPr>
          <p:cNvPr id="14" name="图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82822">
            <a:off x="10379877" y="-1025491"/>
            <a:ext cx="3115996" cy="2992764"/>
          </a:xfrm>
          <a:prstGeom prst="rect">
            <a:avLst/>
          </a:prstGeom>
        </p:spPr>
      </p:pic>
      <p:sp>
        <p:nvSpPr>
          <p:cNvPr id="29" name="18"/>
          <p:cNvSpPr>
            <a:spLocks noChangeArrowheads="1"/>
          </p:cNvSpPr>
          <p:nvPr>
            <p:custDataLst>
              <p:tags r:id="rId4"/>
            </p:custDataLst>
          </p:nvPr>
        </p:nvSpPr>
        <p:spPr bwMode="auto">
          <a:xfrm>
            <a:off x="1577834" y="2660856"/>
            <a:ext cx="9039507" cy="1477969"/>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9604" b="1" kern="0">
                <a:solidFill>
                  <a:srgbClr val="FF0000"/>
                </a:solidFill>
                <a:latin typeface="Arial" panose="020B0604020202020204" pitchFamily="34" charset="0"/>
                <a:ea typeface="Calibri" panose="020F0502020204030204" pitchFamily="34" charset="0"/>
                <a:cs typeface="Arial" panose="020B0604020202020204" pitchFamily="34" charset="0"/>
              </a:rPr>
              <a:t>THANK YOU</a:t>
            </a:r>
            <a:endParaRPr lang="en-US" altLang="zh-CN" sz="22144"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1026" name="Picture 2">
            <a:extLst>
              <a:ext uri="{FF2B5EF4-FFF2-40B4-BE49-F238E27FC236}">
                <a16:creationId xmlns:a16="http://schemas.microsoft.com/office/drawing/2014/main" id="{1EB2A9A2-3D7A-D6FF-2E4D-9906745E2E5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5838" t="12471" r="17806" b="17187"/>
          <a:stretch/>
        </p:blipFill>
        <p:spPr bwMode="auto">
          <a:xfrm>
            <a:off x="10731707" y="5317630"/>
            <a:ext cx="3706718" cy="2619630"/>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Những Bông Hoa Vòng Tròn Khung - Miễn Phí vector hình ảnh trên Pixabay -  Pixabay">
            <a:extLst>
              <a:ext uri="{FF2B5EF4-FFF2-40B4-BE49-F238E27FC236}">
                <a16:creationId xmlns:a16="http://schemas.microsoft.com/office/drawing/2014/main" id="{9E1D2BAF-265B-FE61-1A14-CD114C23382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03287" y="-1145449"/>
            <a:ext cx="11291203" cy="11246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109786"/>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14:presetBounceEnd="46667">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14:bounceEnd="46667">
                                          <p:cBhvr additive="base">
                                            <p:cTn id="10"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12" fill="hold" nodeType="withEffect" p14:presetBounceEnd="46667">
                                      <p:stCondLst>
                                        <p:cond delay="500"/>
                                      </p:stCondLst>
                                      <p:childTnLst>
                                        <p:set>
                                          <p:cBhvr>
                                            <p:cTn id="13" dur="1" fill="hold">
                                              <p:stCondLst>
                                                <p:cond delay="0"/>
                                              </p:stCondLst>
                                            </p:cTn>
                                            <p:tgtEl>
                                              <p:spTgt spid="14"/>
                                            </p:tgtEl>
                                            <p:attrNameLst>
                                              <p:attrName>style.visibility</p:attrName>
                                            </p:attrNameLst>
                                          </p:cBhvr>
                                          <p:to>
                                            <p:strVal val="visible"/>
                                          </p:to>
                                        </p:set>
                                        <p:anim calcmode="lin" valueType="num" p14:bounceEnd="46667">
                                          <p:cBhvr additive="base">
                                            <p:cTn id="14"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5" dur="750" fill="hold"/>
                                            <p:tgtEl>
                                              <p:spTgt spid="14"/>
                                            </p:tgtEl>
                                            <p:attrNameLst>
                                              <p:attrName>ppt_y</p:attrName>
                                            </p:attrNameLst>
                                          </p:cBhvr>
                                          <p:tavLst>
                                            <p:tav tm="0">
                                              <p:val>
                                                <p:strVal val="1+#ppt_h/2"/>
                                              </p:val>
                                            </p:tav>
                                            <p:tav tm="100000">
                                              <p:val>
                                                <p:strVal val="#ppt_y"/>
                                              </p:val>
                                            </p:tav>
                                          </p:tavLst>
                                        </p:anim>
                                      </p:childTnLst>
                                    </p:cTn>
                                  </p:par>
                                </p:childTnLst>
                              </p:cTn>
                            </p:par>
                            <p:par>
                              <p:cTn id="16" fill="hold">
                                <p:stCondLst>
                                  <p:cond delay="18348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2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1+#ppt_w/2"/>
                                              </p:val>
                                            </p:tav>
                                            <p:tav tm="100000">
                                              <p:val>
                                                <p:strVal val="#ppt_x"/>
                                              </p:val>
                                            </p:tav>
                                          </p:tavLst>
                                        </p:anim>
                                        <p:anim calcmode="lin" valueType="num">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12" fill="hold" nodeType="withEffect">
                                      <p:stCondLst>
                                        <p:cond delay="50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750" fill="hold"/>
                                            <p:tgtEl>
                                              <p:spTgt spid="14"/>
                                            </p:tgtEl>
                                            <p:attrNameLst>
                                              <p:attrName>ppt_x</p:attrName>
                                            </p:attrNameLst>
                                          </p:cBhvr>
                                          <p:tavLst>
                                            <p:tav tm="0">
                                              <p:val>
                                                <p:strVal val="0-#ppt_w/2"/>
                                              </p:val>
                                            </p:tav>
                                            <p:tav tm="100000">
                                              <p:val>
                                                <p:strVal val="#ppt_x"/>
                                              </p:val>
                                            </p:tav>
                                          </p:tavLst>
                                        </p:anim>
                                        <p:anim calcmode="lin" valueType="num">
                                          <p:cBhvr additive="base">
                                            <p:cTn id="15" dur="750" fill="hold"/>
                                            <p:tgtEl>
                                              <p:spTgt spid="14"/>
                                            </p:tgtEl>
                                            <p:attrNameLst>
                                              <p:attrName>ppt_y</p:attrName>
                                            </p:attrNameLst>
                                          </p:cBhvr>
                                          <p:tavLst>
                                            <p:tav tm="0">
                                              <p:val>
                                                <p:strVal val="1+#ppt_h/2"/>
                                              </p:val>
                                            </p:tav>
                                            <p:tav tm="100000">
                                              <p:val>
                                                <p:strVal val="#ppt_y"/>
                                              </p:val>
                                            </p:tav>
                                          </p:tavLst>
                                        </p:anim>
                                      </p:childTnLst>
                                    </p:cTn>
                                  </p:par>
                                </p:childTnLst>
                              </p:cTn>
                            </p:par>
                            <p:par>
                              <p:cTn id="16" fill="hold">
                                <p:stCondLst>
                                  <p:cond delay="18348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2033235" y="-1145449"/>
            <a:ext cx="16356502" cy="9150485"/>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2303770" y="-647403"/>
            <a:ext cx="7589756" cy="954078"/>
            <a:chOff x="3251200" y="373355"/>
            <a:chExt cx="5689600"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1"/>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684765"/>
            </a:xfrm>
            <a:prstGeom prst="rect">
              <a:avLst/>
            </a:prstGeom>
            <a:noFill/>
          </p:spPr>
          <p:txBody>
            <a:bodyPr wrap="square" rtlCol="0">
              <a:spAutoFit/>
            </a:bodyPr>
            <a:lstStyle/>
            <a:p>
              <a:r>
                <a:rPr lang="en-US" sz="5336" b="1">
                  <a:solidFill>
                    <a:schemeClr val="bg1"/>
                  </a:solidFill>
                </a:rPr>
                <a:t>1. Khái niệm</a:t>
              </a:r>
            </a:p>
          </p:txBody>
        </p:sp>
      </p:grpSp>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8762" y="5347535"/>
            <a:ext cx="2725605" cy="272560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DEE9A8F-235A-6E4F-EB79-AA02507A1AB2}"/>
              </a:ext>
            </a:extLst>
          </p:cNvPr>
          <p:cNvSpPr txBox="1"/>
          <p:nvPr/>
        </p:nvSpPr>
        <p:spPr>
          <a:xfrm>
            <a:off x="-749074" y="749685"/>
            <a:ext cx="14044436" cy="2062681"/>
          </a:xfrm>
          <a:prstGeom prst="rect">
            <a:avLst/>
          </a:prstGeom>
          <a:noFill/>
        </p:spPr>
        <p:txBody>
          <a:bodyPr wrap="square">
            <a:spAutoFit/>
          </a:bodyPr>
          <a:lstStyle/>
          <a:p>
            <a:pPr fontAlgn="base"/>
            <a:r>
              <a:rPr lang="en-US" sz="4268" dirty="0"/>
              <a:t> ?1. Trong khoa học, 1/12 khối lượng nguyên tử carbon được quy ước là đơn vị khối lượng nguyên tử (</a:t>
            </a:r>
            <a:r>
              <a:rPr lang="en-US" sz="4268" dirty="0" err="1"/>
              <a:t>amu</a:t>
            </a:r>
            <a:r>
              <a:rPr lang="en-US" sz="4268" dirty="0"/>
              <a:t>).</a:t>
            </a:r>
          </a:p>
          <a:p>
            <a:pPr fontAlgn="base"/>
            <a:endParaRPr lang="en-US" sz="4268" dirty="0"/>
          </a:p>
        </p:txBody>
      </p:sp>
      <p:sp>
        <p:nvSpPr>
          <p:cNvPr id="5" name="TextBox 4"/>
          <p:cNvSpPr txBox="1"/>
          <p:nvPr/>
        </p:nvSpPr>
        <p:spPr>
          <a:xfrm>
            <a:off x="-1053712" y="2458455"/>
            <a:ext cx="14508015" cy="3047757"/>
          </a:xfrm>
          <a:prstGeom prst="rect">
            <a:avLst/>
          </a:prstGeom>
          <a:noFill/>
        </p:spPr>
        <p:txBody>
          <a:bodyPr wrap="square" rtlCol="0">
            <a:spAutoFit/>
          </a:bodyPr>
          <a:lstStyle/>
          <a:p>
            <a:pPr fontAlgn="base"/>
            <a:r>
              <a:rPr lang="en-US" sz="3201" i="1" dirty="0">
                <a:latin typeface="Arial" panose="020B0604020202020204" pitchFamily="34" charset="0"/>
                <a:cs typeface="Arial" panose="020B0604020202020204" pitchFamily="34" charset="0"/>
              </a:rPr>
              <a:t>Như vậy: khối lượng 1 nguyên tử carbon là 12 </a:t>
            </a:r>
            <a:r>
              <a:rPr lang="en-US" sz="3201" i="1" dirty="0" err="1">
                <a:latin typeface="Arial" panose="020B0604020202020204" pitchFamily="34" charset="0"/>
                <a:cs typeface="Arial" panose="020B0604020202020204" pitchFamily="34" charset="0"/>
              </a:rPr>
              <a:t>amu</a:t>
            </a:r>
            <a:r>
              <a:rPr lang="en-US" sz="3201" i="1" dirty="0">
                <a:latin typeface="Arial" panose="020B0604020202020204" pitchFamily="34" charset="0"/>
                <a:cs typeface="Arial" panose="020B0604020202020204" pitchFamily="34" charset="0"/>
              </a:rPr>
              <a:t>. Khối lượng này </a:t>
            </a:r>
            <a:r>
              <a:rPr lang="en-US" sz="3201" i="1" dirty="0">
                <a:solidFill>
                  <a:srgbClr val="FF0000"/>
                </a:solidFill>
                <a:latin typeface="Arial" panose="020B0604020202020204" pitchFamily="34" charset="0"/>
                <a:cs typeface="Arial" panose="020B0604020202020204" pitchFamily="34" charset="0"/>
              </a:rPr>
              <a:t>vô cùng nhỏ bé</a:t>
            </a:r>
            <a:r>
              <a:rPr lang="en-US" sz="3201" i="1" dirty="0">
                <a:latin typeface="Arial" panose="020B0604020202020204" pitchFamily="34" charset="0"/>
                <a:cs typeface="Arial" panose="020B0604020202020204" pitchFamily="34" charset="0"/>
              </a:rPr>
              <a:t>, </a:t>
            </a:r>
            <a:r>
              <a:rPr lang="en-US" sz="3201" i="1" u="sng" dirty="0">
                <a:solidFill>
                  <a:srgbClr val="0070C0"/>
                </a:solidFill>
                <a:latin typeface="Arial" panose="020B0604020202020204" pitchFamily="34" charset="0"/>
                <a:cs typeface="Arial" panose="020B0604020202020204" pitchFamily="34" charset="0"/>
              </a:rPr>
              <a:t>không thể </a:t>
            </a:r>
            <a:r>
              <a:rPr lang="en-US" sz="3201" i="1" dirty="0">
                <a:solidFill>
                  <a:srgbClr val="FF0000"/>
                </a:solidFill>
                <a:latin typeface="Arial" panose="020B0604020202020204" pitchFamily="34" charset="0"/>
                <a:cs typeface="Arial" panose="020B0604020202020204" pitchFamily="34" charset="0"/>
              </a:rPr>
              <a:t>cân bằng các dụng cụ thông thường</a:t>
            </a:r>
            <a:r>
              <a:rPr lang="en-US" sz="3201" i="1" dirty="0">
                <a:latin typeface="Arial" panose="020B0604020202020204" pitchFamily="34" charset="0"/>
                <a:cs typeface="Arial" panose="020B0604020202020204" pitchFamily="34" charset="0"/>
              </a:rPr>
              <a:t> (khối lượng của 1 nguyên tử carbon tính theo đơn vị gam là </a:t>
            </a:r>
            <a:r>
              <a:rPr lang="en-US" sz="3201" i="1" dirty="0">
                <a:latin typeface="Arial" panose="020B0604020202020204" pitchFamily="34" charset="0"/>
                <a:cs typeface="Arial" panose="020B0604020202020204" pitchFamily="34" charset="0"/>
              </a:rPr>
              <a:t>1,9926.10</a:t>
            </a:r>
            <a:r>
              <a:rPr lang="en-US" sz="3201" i="1" baseline="30000" dirty="0">
                <a:latin typeface="Arial" panose="020B0604020202020204" pitchFamily="34" charset="0"/>
                <a:cs typeface="Arial" panose="020B0604020202020204" pitchFamily="34" charset="0"/>
              </a:rPr>
              <a:t>-23</a:t>
            </a:r>
            <a:r>
              <a:rPr lang="en-US" sz="3201" i="1" dirty="0">
                <a:latin typeface="Arial" panose="020B0604020202020204" pitchFamily="34" charset="0"/>
                <a:cs typeface="Arial" panose="020B0604020202020204" pitchFamily="34" charset="0"/>
              </a:rPr>
              <a:t> </a:t>
            </a:r>
            <a:r>
              <a:rPr lang="en-US" sz="3201" i="1" dirty="0">
                <a:latin typeface="Arial" panose="020B0604020202020204" pitchFamily="34" charset="0"/>
                <a:cs typeface="Arial" panose="020B0604020202020204" pitchFamily="34" charset="0"/>
              </a:rPr>
              <a:t>gam).</a:t>
            </a:r>
            <a:endParaRPr lang="en-US" sz="3201" dirty="0">
              <a:latin typeface="Arial" panose="020B0604020202020204" pitchFamily="34" charset="0"/>
              <a:cs typeface="Arial" panose="020B0604020202020204" pitchFamily="34" charset="0"/>
            </a:endParaRPr>
          </a:p>
          <a:p>
            <a:pPr fontAlgn="base"/>
            <a:r>
              <a:rPr lang="en-US" sz="3201" i="1" dirty="0">
                <a:latin typeface="Arial" panose="020B0604020202020204" pitchFamily="34" charset="0"/>
                <a:cs typeface="Arial" panose="020B0604020202020204" pitchFamily="34" charset="0"/>
              </a:rPr>
              <a:t>	Nhưng ta dễ dàng cân được 12 gam carbon. Các nhà khoa học đã tìm ra 12 gam carbon có chứa số nguyên tử là 6,022.10</a:t>
            </a:r>
            <a:r>
              <a:rPr lang="en-US" sz="3201" i="1" baseline="30000" dirty="0">
                <a:latin typeface="Arial" panose="020B0604020202020204" pitchFamily="34" charset="0"/>
                <a:cs typeface="Arial" panose="020B0604020202020204" pitchFamily="34" charset="0"/>
              </a:rPr>
              <a:t>23</a:t>
            </a:r>
            <a:r>
              <a:rPr lang="en-US" sz="3201" i="1" dirty="0">
                <a:latin typeface="Arial" panose="020B0604020202020204" pitchFamily="34" charset="0"/>
                <a:cs typeface="Arial" panose="020B0604020202020204" pitchFamily="34" charset="0"/>
              </a:rPr>
              <a:t>. </a:t>
            </a:r>
            <a:r>
              <a:rPr lang="en-US" sz="3201" i="1" dirty="0">
                <a:solidFill>
                  <a:srgbClr val="FF0000"/>
                </a:solidFill>
                <a:latin typeface="Arial" panose="020B0604020202020204" pitchFamily="34" charset="0"/>
                <a:cs typeface="Arial" panose="020B0604020202020204" pitchFamily="34" charset="0"/>
              </a:rPr>
              <a:t>Số 6,022.10</a:t>
            </a:r>
            <a:r>
              <a:rPr lang="en-US" sz="3201" i="1" baseline="30000" dirty="0">
                <a:solidFill>
                  <a:srgbClr val="FF0000"/>
                </a:solidFill>
                <a:latin typeface="Arial" panose="020B0604020202020204" pitchFamily="34" charset="0"/>
                <a:cs typeface="Arial" panose="020B0604020202020204" pitchFamily="34" charset="0"/>
              </a:rPr>
              <a:t>23 </a:t>
            </a:r>
            <a:r>
              <a:rPr lang="en-US" sz="3201" i="1" dirty="0">
                <a:solidFill>
                  <a:srgbClr val="FF0000"/>
                </a:solidFill>
                <a:latin typeface="Arial" panose="020B0604020202020204" pitchFamily="34" charset="0"/>
                <a:cs typeface="Arial" panose="020B0604020202020204" pitchFamily="34" charset="0"/>
              </a:rPr>
              <a:t>được gọi là số Avogadro</a:t>
            </a:r>
            <a:r>
              <a:rPr lang="en-US" sz="3201" i="1" dirty="0">
                <a:latin typeface="Arial" panose="020B0604020202020204" pitchFamily="34" charset="0"/>
                <a:cs typeface="Arial" panose="020B0604020202020204" pitchFamily="34" charset="0"/>
              </a:rPr>
              <a:t>, được kí hiệu là </a:t>
            </a:r>
            <a:r>
              <a:rPr lang="en-US" sz="3201" i="1" dirty="0">
                <a:solidFill>
                  <a:srgbClr val="FF0000"/>
                </a:solidFill>
                <a:latin typeface="Arial" panose="020B0604020202020204" pitchFamily="34" charset="0"/>
                <a:cs typeface="Arial" panose="020B0604020202020204" pitchFamily="34" charset="0"/>
              </a:rPr>
              <a:t>N</a:t>
            </a:r>
            <a:r>
              <a:rPr lang="en-US" sz="3201" i="1" baseline="-25000" dirty="0">
                <a:solidFill>
                  <a:srgbClr val="FF0000"/>
                </a:solidFill>
                <a:latin typeface="Arial" panose="020B0604020202020204" pitchFamily="34" charset="0"/>
                <a:cs typeface="Arial" panose="020B0604020202020204" pitchFamily="34" charset="0"/>
              </a:rPr>
              <a:t>A</a:t>
            </a:r>
            <a:r>
              <a:rPr lang="en-US" sz="3201" i="1" dirty="0">
                <a:latin typeface="Arial" panose="020B0604020202020204" pitchFamily="34" charset="0"/>
                <a:cs typeface="Arial" panose="020B0604020202020204" pitchFamily="34" charset="0"/>
              </a:rPr>
              <a:t>.</a:t>
            </a:r>
            <a:endParaRPr lang="en-US" sz="320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8537668"/>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C5AA458-D7BE-C81E-D862-F2628DED636D}"/>
              </a:ext>
            </a:extLst>
          </p:cNvPr>
          <p:cNvPicPr>
            <a:picLocks noChangeAspect="1"/>
          </p:cNvPicPr>
          <p:nvPr/>
        </p:nvPicPr>
        <p:blipFill>
          <a:blip r:embed="rId2"/>
          <a:stretch>
            <a:fillRect/>
          </a:stretch>
        </p:blipFill>
        <p:spPr>
          <a:xfrm>
            <a:off x="-2033236" y="-1143794"/>
            <a:ext cx="16261646" cy="9147175"/>
          </a:xfrm>
          <a:prstGeom prst="rect">
            <a:avLst/>
          </a:prstGeom>
        </p:spPr>
      </p:pic>
      <p:pic>
        <p:nvPicPr>
          <p:cNvPr id="7170" name="Picture 2" descr="Những con số kỳ diệu? Số Avogadro">
            <a:extLst>
              <a:ext uri="{FF2B5EF4-FFF2-40B4-BE49-F238E27FC236}">
                <a16:creationId xmlns:a16="http://schemas.microsoft.com/office/drawing/2014/main" id="{D9352301-28A8-966E-87D9-E3AEEE17D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465" y="253280"/>
            <a:ext cx="5298683" cy="44155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B89C54CC-EF47-6037-ED77-DD38DC85145A}"/>
              </a:ext>
            </a:extLst>
          </p:cNvPr>
          <p:cNvSpPr txBox="1"/>
          <p:nvPr/>
        </p:nvSpPr>
        <p:spPr>
          <a:xfrm>
            <a:off x="-957202" y="4862986"/>
            <a:ext cx="5298683" cy="502895"/>
          </a:xfrm>
          <a:prstGeom prst="rect">
            <a:avLst/>
          </a:prstGeom>
          <a:noFill/>
        </p:spPr>
        <p:txBody>
          <a:bodyPr wrap="square">
            <a:spAutoFit/>
          </a:bodyPr>
          <a:lstStyle/>
          <a:p>
            <a:r>
              <a:rPr lang="en-US" sz="2668" b="1">
                <a:highlight>
                  <a:srgbClr val="FFFF00"/>
                </a:highlight>
                <a:latin typeface="Arial" panose="020B0604020202020204" pitchFamily="34" charset="0"/>
                <a:cs typeface="Arial" panose="020B0604020202020204" pitchFamily="34" charset="0"/>
              </a:rPr>
              <a:t>Amedeo Avogadro </a:t>
            </a:r>
            <a:r>
              <a:rPr lang="en-US" sz="2668">
                <a:highlight>
                  <a:srgbClr val="FFFF00"/>
                </a:highlight>
                <a:latin typeface="Arial" panose="020B0604020202020204" pitchFamily="34" charset="0"/>
                <a:cs typeface="Arial" panose="020B0604020202020204" pitchFamily="34" charset="0"/>
              </a:rPr>
              <a:t>(1776-1856) </a:t>
            </a:r>
          </a:p>
        </p:txBody>
      </p:sp>
      <p:sp>
        <p:nvSpPr>
          <p:cNvPr id="6" name="TextBox 5">
            <a:extLst>
              <a:ext uri="{FF2B5EF4-FFF2-40B4-BE49-F238E27FC236}">
                <a16:creationId xmlns:a16="http://schemas.microsoft.com/office/drawing/2014/main" id="{07DBF569-15EE-8A00-3B72-F1692E41BB8A}"/>
              </a:ext>
            </a:extLst>
          </p:cNvPr>
          <p:cNvSpPr txBox="1"/>
          <p:nvPr/>
        </p:nvSpPr>
        <p:spPr>
          <a:xfrm>
            <a:off x="4482450" y="-367929"/>
            <a:ext cx="8880679" cy="7564378"/>
          </a:xfrm>
          <a:prstGeom prst="rect">
            <a:avLst/>
          </a:prstGeom>
          <a:noFill/>
        </p:spPr>
        <p:txBody>
          <a:bodyPr wrap="square">
            <a:spAutoFit/>
          </a:bodyPr>
          <a:lstStyle/>
          <a:p>
            <a:pPr algn="ctr"/>
            <a:r>
              <a:rPr lang="en-US" sz="3735">
                <a:solidFill>
                  <a:srgbClr val="202122"/>
                </a:solidFill>
                <a:latin typeface="Arial" panose="020B0604020202020204" pitchFamily="34" charset="0"/>
                <a:cs typeface="Arial" panose="020B0604020202020204" pitchFamily="34" charset="0"/>
              </a:rPr>
              <a:t>L</a:t>
            </a:r>
            <a:r>
              <a:rPr lang="vi-VN" sz="3735">
                <a:solidFill>
                  <a:srgbClr val="202122"/>
                </a:solidFill>
                <a:latin typeface="Arial" panose="020B0604020202020204" pitchFamily="34" charset="0"/>
                <a:cs typeface="Arial" panose="020B0604020202020204" pitchFamily="34" charset="0"/>
              </a:rPr>
              <a:t>à </a:t>
            </a:r>
            <a:r>
              <a:rPr lang="vi-VN" sz="3735">
                <a:solidFill>
                  <a:srgbClr val="FF0000"/>
                </a:solidFill>
                <a:latin typeface="Arial" panose="020B0604020202020204" pitchFamily="34" charset="0"/>
                <a:cs typeface="Arial" panose="020B0604020202020204" pitchFamily="34" charset="0"/>
                <a:hlinkClick r:id="rId4" tooltip="Nhà hóa học">
                  <a:extLst>
                    <a:ext uri="{A12FA001-AC4F-418D-AE19-62706E023703}">
                      <ahyp:hlinkClr xmlns:ahyp="http://schemas.microsoft.com/office/drawing/2018/hyperlinkcolor" xmlns="" val="tx"/>
                    </a:ext>
                  </a:extLst>
                </a:hlinkClick>
              </a:rPr>
              <a:t>nhà hóa học</a:t>
            </a:r>
            <a:r>
              <a:rPr lang="vi-VN" sz="3735">
                <a:solidFill>
                  <a:srgbClr val="FF0000"/>
                </a:solidFill>
                <a:latin typeface="Arial" panose="020B0604020202020204" pitchFamily="34" charset="0"/>
                <a:cs typeface="Arial" panose="020B0604020202020204" pitchFamily="34" charset="0"/>
              </a:rPr>
              <a:t>, </a:t>
            </a:r>
            <a:r>
              <a:rPr lang="vi-VN" sz="3735">
                <a:solidFill>
                  <a:srgbClr val="FF0000"/>
                </a:solidFill>
                <a:latin typeface="Arial" panose="020B0604020202020204" pitchFamily="34" charset="0"/>
                <a:cs typeface="Arial" panose="020B0604020202020204" pitchFamily="34" charset="0"/>
                <a:hlinkClick r:id="rId5" tooltip="Nhà vật lý">
                  <a:extLst>
                    <a:ext uri="{A12FA001-AC4F-418D-AE19-62706E023703}">
                      <ahyp:hlinkClr xmlns:ahyp="http://schemas.microsoft.com/office/drawing/2018/hyperlinkcolor" xmlns="" val="tx"/>
                    </a:ext>
                  </a:extLst>
                </a:hlinkClick>
              </a:rPr>
              <a:t>nhà vật lý</a:t>
            </a:r>
            <a:r>
              <a:rPr lang="vi-VN" sz="3735">
                <a:solidFill>
                  <a:srgbClr val="FF0000"/>
                </a:solidFill>
                <a:latin typeface="Arial" panose="020B0604020202020204" pitchFamily="34" charset="0"/>
                <a:cs typeface="Arial" panose="020B0604020202020204" pitchFamily="34" charset="0"/>
              </a:rPr>
              <a:t> </a:t>
            </a:r>
            <a:r>
              <a:rPr lang="vi-VN" sz="3735">
                <a:solidFill>
                  <a:srgbClr val="202122"/>
                </a:solidFill>
                <a:latin typeface="Arial" panose="020B0604020202020204" pitchFamily="34" charset="0"/>
                <a:cs typeface="Arial" panose="020B0604020202020204" pitchFamily="34" charset="0"/>
              </a:rPr>
              <a:t>người Ý.</a:t>
            </a:r>
            <a:endParaRPr lang="en-US" sz="3735">
              <a:solidFill>
                <a:srgbClr val="202122"/>
              </a:solidFill>
              <a:latin typeface="Arial" panose="020B0604020202020204" pitchFamily="34" charset="0"/>
              <a:cs typeface="Arial" panose="020B0604020202020204" pitchFamily="34" charset="0"/>
            </a:endParaRPr>
          </a:p>
          <a:p>
            <a:r>
              <a:rPr lang="en-US" sz="3735">
                <a:solidFill>
                  <a:srgbClr val="000000"/>
                </a:solidFill>
                <a:latin typeface="Arial" panose="020B0604020202020204" pitchFamily="34" charset="0"/>
                <a:cs typeface="Arial" panose="020B0604020202020204" pitchFamily="34" charset="0"/>
              </a:rPr>
              <a:t>- </a:t>
            </a:r>
            <a:r>
              <a:rPr lang="vi-VN" sz="3735">
                <a:solidFill>
                  <a:srgbClr val="000000"/>
                </a:solidFill>
                <a:latin typeface="Arial" panose="020B0604020202020204" pitchFamily="34" charset="0"/>
                <a:cs typeface="Arial" panose="020B0604020202020204" pitchFamily="34" charset="0"/>
              </a:rPr>
              <a:t>Ông sinh tại Turin, Ý trong</a:t>
            </a:r>
            <a:r>
              <a:rPr lang="en-US" sz="3735">
                <a:latin typeface="Arial" panose="020B0604020202020204" pitchFamily="34" charset="0"/>
                <a:cs typeface="Arial" panose="020B0604020202020204" pitchFamily="34" charset="0"/>
              </a:rPr>
              <a:t> </a:t>
            </a:r>
            <a:r>
              <a:rPr lang="vi-VN" sz="3735">
                <a:solidFill>
                  <a:srgbClr val="000000"/>
                </a:solidFill>
                <a:latin typeface="Arial" panose="020B0604020202020204" pitchFamily="34" charset="0"/>
                <a:cs typeface="Arial" panose="020B0604020202020204" pitchFamily="34" charset="0"/>
              </a:rPr>
              <a:t>một gia đình luật gia Italia.</a:t>
            </a:r>
            <a:endParaRPr lang="vi-VN" sz="3735">
              <a:latin typeface="Arial" panose="020B0604020202020204" pitchFamily="34" charset="0"/>
              <a:cs typeface="Arial" panose="020B0604020202020204" pitchFamily="34" charset="0"/>
            </a:endParaRPr>
          </a:p>
          <a:p>
            <a:r>
              <a:rPr lang="en-US" sz="3735">
                <a:solidFill>
                  <a:srgbClr val="000000"/>
                </a:solidFill>
                <a:latin typeface="Arial" panose="020B0604020202020204" pitchFamily="34" charset="0"/>
                <a:cs typeface="Arial" panose="020B0604020202020204" pitchFamily="34" charset="0"/>
              </a:rPr>
              <a:t>- </a:t>
            </a:r>
            <a:r>
              <a:rPr lang="vi-VN" sz="3735">
                <a:solidFill>
                  <a:srgbClr val="000000"/>
                </a:solidFill>
                <a:latin typeface="Arial" panose="020B0604020202020204" pitchFamily="34" charset="0"/>
                <a:cs typeface="Arial" panose="020B0604020202020204" pitchFamily="34" charset="0"/>
              </a:rPr>
              <a:t>Năm 1806 ông được mời</a:t>
            </a:r>
            <a:r>
              <a:rPr lang="en-US" sz="3735">
                <a:latin typeface="Arial" panose="020B0604020202020204" pitchFamily="34" charset="0"/>
                <a:cs typeface="Arial" panose="020B0604020202020204" pitchFamily="34" charset="0"/>
              </a:rPr>
              <a:t> </a:t>
            </a:r>
            <a:r>
              <a:rPr lang="vi-VN" sz="3735">
                <a:solidFill>
                  <a:srgbClr val="000000"/>
                </a:solidFill>
                <a:latin typeface="Arial" panose="020B0604020202020204" pitchFamily="34" charset="0"/>
                <a:cs typeface="Arial" panose="020B0604020202020204" pitchFamily="34" charset="0"/>
              </a:rPr>
              <a:t>giảng dạy vật lý ở trường Đại</a:t>
            </a:r>
            <a:r>
              <a:rPr lang="en-US" sz="3735">
                <a:latin typeface="Arial" panose="020B0604020202020204" pitchFamily="34" charset="0"/>
                <a:cs typeface="Arial" panose="020B0604020202020204" pitchFamily="34" charset="0"/>
              </a:rPr>
              <a:t> </a:t>
            </a:r>
            <a:r>
              <a:rPr lang="vi-VN" sz="3735">
                <a:solidFill>
                  <a:srgbClr val="000000"/>
                </a:solidFill>
                <a:latin typeface="Arial" panose="020B0604020202020204" pitchFamily="34" charset="0"/>
                <a:cs typeface="Arial" panose="020B0604020202020204" pitchFamily="34" charset="0"/>
              </a:rPr>
              <a:t>học Turin và bắt đầu tiến</a:t>
            </a:r>
            <a:r>
              <a:rPr lang="en-US" sz="3735">
                <a:latin typeface="Arial" panose="020B0604020202020204" pitchFamily="34" charset="0"/>
                <a:cs typeface="Arial" panose="020B0604020202020204" pitchFamily="34" charset="0"/>
              </a:rPr>
              <a:t> </a:t>
            </a:r>
            <a:r>
              <a:rPr lang="vi-VN" sz="3735">
                <a:solidFill>
                  <a:srgbClr val="000000"/>
                </a:solidFill>
                <a:latin typeface="Arial" panose="020B0604020202020204" pitchFamily="34" charset="0"/>
                <a:cs typeface="Arial" panose="020B0604020202020204" pitchFamily="34" charset="0"/>
              </a:rPr>
              <a:t>hành nghiên cứu khoa học.</a:t>
            </a:r>
            <a:endParaRPr lang="vi-VN" sz="3735">
              <a:latin typeface="Arial" panose="020B0604020202020204" pitchFamily="34" charset="0"/>
              <a:cs typeface="Arial" panose="020B0604020202020204" pitchFamily="34" charset="0"/>
            </a:endParaRPr>
          </a:p>
          <a:p>
            <a:r>
              <a:rPr lang="en-US" sz="3735">
                <a:solidFill>
                  <a:srgbClr val="000000"/>
                </a:solidFill>
                <a:latin typeface="Arial" panose="020B0604020202020204" pitchFamily="34" charset="0"/>
                <a:cs typeface="Arial" panose="020B0604020202020204" pitchFamily="34" charset="0"/>
              </a:rPr>
              <a:t>- </a:t>
            </a:r>
            <a:r>
              <a:rPr lang="vi-VN" sz="3735">
                <a:solidFill>
                  <a:srgbClr val="000000"/>
                </a:solidFill>
                <a:latin typeface="Arial" panose="020B0604020202020204" pitchFamily="34" charset="0"/>
                <a:cs typeface="Arial" panose="020B0604020202020204" pitchFamily="34" charset="0"/>
              </a:rPr>
              <a:t>Là người đầu tiên xác định</a:t>
            </a:r>
            <a:r>
              <a:rPr lang="en-US" sz="3735">
                <a:latin typeface="Arial" panose="020B0604020202020204" pitchFamily="34" charset="0"/>
                <a:cs typeface="Arial" panose="020B0604020202020204" pitchFamily="34" charset="0"/>
              </a:rPr>
              <a:t> </a:t>
            </a:r>
            <a:r>
              <a:rPr lang="vi-VN" sz="3735">
                <a:solidFill>
                  <a:srgbClr val="000000"/>
                </a:solidFill>
                <a:latin typeface="Arial" panose="020B0604020202020204" pitchFamily="34" charset="0"/>
                <a:cs typeface="Arial" panose="020B0604020202020204" pitchFamily="34" charset="0"/>
              </a:rPr>
              <a:t>thành phần định tính, định</a:t>
            </a:r>
            <a:r>
              <a:rPr lang="en-US" sz="3735">
                <a:latin typeface="Arial" panose="020B0604020202020204" pitchFamily="34" charset="0"/>
                <a:cs typeface="Arial" panose="020B0604020202020204" pitchFamily="34" charset="0"/>
              </a:rPr>
              <a:t> </a:t>
            </a:r>
            <a:r>
              <a:rPr lang="vi-VN" sz="3735">
                <a:solidFill>
                  <a:srgbClr val="000000"/>
                </a:solidFill>
                <a:latin typeface="Arial" panose="020B0604020202020204" pitchFamily="34" charset="0"/>
                <a:cs typeface="Arial" panose="020B0604020202020204" pitchFamily="34" charset="0"/>
              </a:rPr>
              <a:t>lượng của các hợp chất, phát</a:t>
            </a:r>
            <a:r>
              <a:rPr lang="en-US" sz="3735">
                <a:latin typeface="Arial" panose="020B0604020202020204" pitchFamily="34" charset="0"/>
                <a:cs typeface="Arial" panose="020B0604020202020204" pitchFamily="34" charset="0"/>
              </a:rPr>
              <a:t> </a:t>
            </a:r>
            <a:r>
              <a:rPr lang="vi-VN" sz="3735">
                <a:solidFill>
                  <a:srgbClr val="000000"/>
                </a:solidFill>
                <a:latin typeface="Arial" panose="020B0604020202020204" pitchFamily="34" charset="0"/>
                <a:cs typeface="Arial" panose="020B0604020202020204" pitchFamily="34" charset="0"/>
              </a:rPr>
              <a:t>minh ra định luật Avogadro</a:t>
            </a:r>
            <a:r>
              <a:rPr lang="en-US" sz="3735">
                <a:latin typeface="Arial" panose="020B0604020202020204" pitchFamily="34" charset="0"/>
                <a:cs typeface="Arial" panose="020B0604020202020204" pitchFamily="34" charset="0"/>
              </a:rPr>
              <a:t> x</a:t>
            </a:r>
            <a:r>
              <a:rPr lang="vi-VN" sz="3735">
                <a:solidFill>
                  <a:srgbClr val="000000"/>
                </a:solidFill>
                <a:latin typeface="Arial" panose="020B0604020202020204" pitchFamily="34" charset="0"/>
                <a:cs typeface="Arial" panose="020B0604020202020204" pitchFamily="34" charset="0"/>
              </a:rPr>
              <a:t>ác định về lượng của các</a:t>
            </a:r>
            <a:r>
              <a:rPr lang="en-US" sz="3735">
                <a:latin typeface="Arial" panose="020B0604020202020204" pitchFamily="34" charset="0"/>
                <a:cs typeface="Arial" panose="020B0604020202020204" pitchFamily="34" charset="0"/>
              </a:rPr>
              <a:t> </a:t>
            </a:r>
            <a:r>
              <a:rPr lang="vi-VN" sz="3735">
                <a:solidFill>
                  <a:srgbClr val="000000"/>
                </a:solidFill>
                <a:latin typeface="Arial" panose="020B0604020202020204" pitchFamily="34" charset="0"/>
                <a:cs typeface="Arial" panose="020B0604020202020204" pitchFamily="34" charset="0"/>
              </a:rPr>
              <a:t>chất thể khí, dẫn đến sự phát</a:t>
            </a:r>
            <a:r>
              <a:rPr lang="en-US" sz="3735">
                <a:latin typeface="Arial" panose="020B0604020202020204" pitchFamily="34" charset="0"/>
                <a:cs typeface="Arial" panose="020B0604020202020204" pitchFamily="34" charset="0"/>
              </a:rPr>
              <a:t> </a:t>
            </a:r>
            <a:r>
              <a:rPr lang="vi-VN" sz="3735">
                <a:solidFill>
                  <a:srgbClr val="000000"/>
                </a:solidFill>
                <a:latin typeface="Arial" panose="020B0604020202020204" pitchFamily="34" charset="0"/>
                <a:cs typeface="Arial" panose="020B0604020202020204" pitchFamily="34" charset="0"/>
              </a:rPr>
              <a:t>triển rõ ràng khái niệm quan</a:t>
            </a:r>
            <a:r>
              <a:rPr lang="en-US" sz="3735">
                <a:latin typeface="Arial" panose="020B0604020202020204" pitchFamily="34" charset="0"/>
                <a:cs typeface="Arial" panose="020B0604020202020204" pitchFamily="34" charset="0"/>
              </a:rPr>
              <a:t> </a:t>
            </a:r>
            <a:r>
              <a:rPr lang="vi-VN" sz="3735">
                <a:solidFill>
                  <a:srgbClr val="000000"/>
                </a:solidFill>
                <a:latin typeface="Arial" panose="020B0604020202020204" pitchFamily="34" charset="0"/>
                <a:cs typeface="Arial" panose="020B0604020202020204" pitchFamily="34" charset="0"/>
              </a:rPr>
              <a:t>trọng nhất của hoá học:</a:t>
            </a:r>
            <a:r>
              <a:rPr lang="en-US" sz="3735">
                <a:latin typeface="Arial" panose="020B0604020202020204" pitchFamily="34" charset="0"/>
                <a:cs typeface="Arial" panose="020B0604020202020204" pitchFamily="34" charset="0"/>
              </a:rPr>
              <a:t> </a:t>
            </a:r>
            <a:r>
              <a:rPr lang="vi-VN" sz="3735">
                <a:solidFill>
                  <a:srgbClr val="000000"/>
                </a:solidFill>
                <a:latin typeface="Arial" panose="020B0604020202020204" pitchFamily="34" charset="0"/>
                <a:cs typeface="Arial" panose="020B0604020202020204" pitchFamily="34" charset="0"/>
              </a:rPr>
              <a:t>nguyên tử, phân tử, ...</a:t>
            </a:r>
            <a:endParaRPr lang="vi-VN" sz="3735">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3676818"/>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2033235" y="-1145449"/>
            <a:ext cx="16356502" cy="9150485"/>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127" y="4871114"/>
            <a:ext cx="3177574" cy="3177574"/>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1275318" y="954415"/>
            <a:ext cx="14408042" cy="2142269"/>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1"/>
          </a:p>
        </p:txBody>
      </p:sp>
      <p:sp>
        <p:nvSpPr>
          <p:cNvPr id="13" name="TextBox 12">
            <a:extLst>
              <a:ext uri="{FF2B5EF4-FFF2-40B4-BE49-F238E27FC236}">
                <a16:creationId xmlns:a16="http://schemas.microsoft.com/office/drawing/2014/main" id="{9DEE9A8F-235A-6E4F-EB79-AA02507A1AB2}"/>
              </a:ext>
            </a:extLst>
          </p:cNvPr>
          <p:cNvSpPr txBox="1"/>
          <p:nvPr/>
        </p:nvSpPr>
        <p:spPr>
          <a:xfrm>
            <a:off x="-749074" y="934501"/>
            <a:ext cx="14044436" cy="2062681"/>
          </a:xfrm>
          <a:prstGeom prst="rect">
            <a:avLst/>
          </a:prstGeom>
          <a:noFill/>
        </p:spPr>
        <p:txBody>
          <a:bodyPr wrap="square">
            <a:spAutoFit/>
          </a:bodyPr>
          <a:lstStyle/>
          <a:p>
            <a:r>
              <a:rPr lang="en-US" sz="4268" dirty="0"/>
              <a:t>1 </a:t>
            </a:r>
            <a:r>
              <a:rPr lang="en-US" sz="4268" dirty="0" err="1"/>
              <a:t>mol</a:t>
            </a:r>
            <a:r>
              <a:rPr lang="en-US" sz="4268" dirty="0"/>
              <a:t> nguyên tử Carbon  bằng bao nhiêu gam ?</a:t>
            </a:r>
          </a:p>
          <a:p>
            <a:r>
              <a:rPr lang="en-US" sz="4268" dirty="0"/>
              <a:t>1 </a:t>
            </a:r>
            <a:r>
              <a:rPr lang="en-US" sz="4268" dirty="0" err="1"/>
              <a:t>mol</a:t>
            </a:r>
            <a:r>
              <a:rPr lang="en-US" sz="4268" dirty="0"/>
              <a:t> </a:t>
            </a:r>
            <a:r>
              <a:rPr lang="en-US" sz="4268" dirty="0"/>
              <a:t>phân </a:t>
            </a:r>
            <a:r>
              <a:rPr lang="en-US" sz="4268" dirty="0"/>
              <a:t>tử </a:t>
            </a:r>
            <a:r>
              <a:rPr lang="en-US" sz="4268" dirty="0"/>
              <a:t>iodine </a:t>
            </a:r>
            <a:r>
              <a:rPr lang="en-US" sz="4268" dirty="0"/>
              <a:t>bằng bao nhiêu </a:t>
            </a:r>
            <a:r>
              <a:rPr lang="en-US" sz="4268" dirty="0"/>
              <a:t>gam?</a:t>
            </a:r>
          </a:p>
          <a:p>
            <a:r>
              <a:rPr lang="en-US" sz="4268" dirty="0"/>
              <a:t>1 </a:t>
            </a:r>
            <a:r>
              <a:rPr lang="en-US" sz="4268" dirty="0" err="1"/>
              <a:t>mol</a:t>
            </a:r>
            <a:r>
              <a:rPr lang="en-US" sz="4268" dirty="0"/>
              <a:t> </a:t>
            </a:r>
            <a:r>
              <a:rPr lang="en-US" sz="4268" dirty="0"/>
              <a:t>phân </a:t>
            </a:r>
            <a:r>
              <a:rPr lang="en-US" sz="4268" dirty="0"/>
              <a:t>tử </a:t>
            </a:r>
            <a:r>
              <a:rPr lang="en-US" sz="4268" dirty="0"/>
              <a:t>nước </a:t>
            </a:r>
            <a:r>
              <a:rPr lang="en-US" sz="4268" dirty="0"/>
              <a:t>bằng bao nhiêu </a:t>
            </a:r>
            <a:r>
              <a:rPr lang="en-US" sz="4268" dirty="0"/>
              <a:t>gam ?</a:t>
            </a:r>
            <a:endParaRPr lang="en-US" sz="4268" dirty="0"/>
          </a:p>
        </p:txBody>
      </p:sp>
      <p:pic>
        <p:nvPicPr>
          <p:cNvPr id="3" name="Picture 2">
            <a:extLst>
              <a:ext uri="{FF2B5EF4-FFF2-40B4-BE49-F238E27FC236}">
                <a16:creationId xmlns:a16="http://schemas.microsoft.com/office/drawing/2014/main" id="{BAB2AB7E-82B6-3291-601A-CC627AD2BBED}"/>
              </a:ext>
            </a:extLst>
          </p:cNvPr>
          <p:cNvPicPr>
            <a:picLocks noChangeAspect="1"/>
          </p:cNvPicPr>
          <p:nvPr/>
        </p:nvPicPr>
        <p:blipFill>
          <a:blip r:embed="rId4"/>
          <a:stretch>
            <a:fillRect/>
          </a:stretch>
        </p:blipFill>
        <p:spPr>
          <a:xfrm>
            <a:off x="2694371" y="3513763"/>
            <a:ext cx="9981568" cy="3880197"/>
          </a:xfrm>
          <a:prstGeom prst="rect">
            <a:avLst/>
          </a:prstGeom>
        </p:spPr>
      </p:pic>
    </p:spTree>
    <p:extLst>
      <p:ext uri="{BB962C8B-B14F-4D97-AF65-F5344CB8AC3E}">
        <p14:creationId xmlns:p14="http://schemas.microsoft.com/office/powerpoint/2010/main" val="2470699153"/>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B3D061-BF53-DBEA-56BC-CB366CBAB753}"/>
              </a:ext>
            </a:extLst>
          </p:cNvPr>
          <p:cNvPicPr>
            <a:picLocks noChangeAspect="1"/>
          </p:cNvPicPr>
          <p:nvPr/>
        </p:nvPicPr>
        <p:blipFill rotWithShape="1">
          <a:blip r:embed="rId2"/>
          <a:srcRect r="878" b="1505"/>
          <a:stretch/>
        </p:blipFill>
        <p:spPr>
          <a:xfrm>
            <a:off x="-2033235" y="-1145449"/>
            <a:ext cx="16356502" cy="9150485"/>
          </a:xfrm>
          <a:prstGeom prst="rect">
            <a:avLst/>
          </a:prstGeom>
        </p:spPr>
      </p:pic>
      <p:grpSp>
        <p:nvGrpSpPr>
          <p:cNvPr id="13357" name="Group 45">
            <a:extLst>
              <a:ext uri="{FF2B5EF4-FFF2-40B4-BE49-F238E27FC236}">
                <a16:creationId xmlns:a16="http://schemas.microsoft.com/office/drawing/2014/main" id="{502D5101-FE67-B614-CD20-121A33883833}"/>
              </a:ext>
            </a:extLst>
          </p:cNvPr>
          <p:cNvGrpSpPr>
            <a:grpSpLocks/>
          </p:cNvGrpSpPr>
          <p:nvPr/>
        </p:nvGrpSpPr>
        <p:grpSpPr bwMode="auto">
          <a:xfrm>
            <a:off x="302282" y="3493345"/>
            <a:ext cx="5490291" cy="779486"/>
            <a:chOff x="144" y="2112"/>
            <a:chExt cx="2592" cy="368"/>
          </a:xfrm>
        </p:grpSpPr>
        <p:sp>
          <p:nvSpPr>
            <p:cNvPr id="19473" name="Text Box 21">
              <a:extLst>
                <a:ext uri="{FF2B5EF4-FFF2-40B4-BE49-F238E27FC236}">
                  <a16:creationId xmlns:a16="http://schemas.microsoft.com/office/drawing/2014/main" id="{20B4232C-1A02-B2D3-99CC-D833BF9F04C1}"/>
                </a:ext>
              </a:extLst>
            </p:cNvPr>
            <p:cNvSpPr txBox="1">
              <a:spLocks noChangeArrowheads="1"/>
            </p:cNvSpPr>
            <p:nvPr/>
          </p:nvSpPr>
          <p:spPr bwMode="auto">
            <a:xfrm>
              <a:off x="144" y="2112"/>
              <a:ext cx="259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88" tIns="60996" rIns="121988" bIns="60996">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defTabSz="1219749">
                <a:spcBef>
                  <a:spcPct val="50000"/>
                </a:spcBef>
                <a:defRPr/>
              </a:pPr>
              <a:r>
                <a:rPr lang="en-US" altLang="en-US" sz="4270" i="1" u="sng" dirty="0">
                  <a:solidFill>
                    <a:srgbClr val="000000"/>
                  </a:solidFill>
                </a:rPr>
                <a:t>Hay</a:t>
              </a:r>
              <a:r>
                <a:rPr lang="en-US" altLang="en-US" sz="4270" dirty="0">
                  <a:solidFill>
                    <a:srgbClr val="000000"/>
                  </a:solidFill>
                </a:rPr>
                <a:t>:    </a:t>
              </a:r>
              <a:r>
                <a:rPr lang="en-US" altLang="en-US" sz="4270" b="1" dirty="0">
                  <a:solidFill>
                    <a:srgbClr val="6600CC"/>
                  </a:solidFill>
                </a:rPr>
                <a:t>1 </a:t>
              </a:r>
              <a:r>
                <a:rPr lang="en-US" altLang="en-US" sz="4270" b="1" dirty="0" err="1">
                  <a:solidFill>
                    <a:srgbClr val="6600CC"/>
                  </a:solidFill>
                </a:rPr>
                <a:t>mol</a:t>
              </a:r>
              <a:r>
                <a:rPr lang="en-US" altLang="en-US" sz="4270" dirty="0">
                  <a:solidFill>
                    <a:srgbClr val="000000"/>
                  </a:solidFill>
                </a:rPr>
                <a:t> chất</a:t>
              </a:r>
            </a:p>
          </p:txBody>
        </p:sp>
        <p:sp>
          <p:nvSpPr>
            <p:cNvPr id="19474" name="Line 22">
              <a:extLst>
                <a:ext uri="{FF2B5EF4-FFF2-40B4-BE49-F238E27FC236}">
                  <a16:creationId xmlns:a16="http://schemas.microsoft.com/office/drawing/2014/main" id="{380B2ABE-35B7-07C8-AA0B-BBDF4BB6C2F3}"/>
                </a:ext>
              </a:extLst>
            </p:cNvPr>
            <p:cNvSpPr>
              <a:spLocks noChangeShapeType="1"/>
            </p:cNvSpPr>
            <p:nvPr/>
          </p:nvSpPr>
          <p:spPr bwMode="auto">
            <a:xfrm>
              <a:off x="2189" y="2296"/>
              <a:ext cx="5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749">
                <a:defRPr/>
              </a:pPr>
              <a:endParaRPr lang="en-US" sz="2401">
                <a:solidFill>
                  <a:srgbClr val="000000"/>
                </a:solidFill>
                <a:latin typeface="Calibri"/>
              </a:endParaRPr>
            </a:p>
          </p:txBody>
        </p:sp>
      </p:grpSp>
      <p:grpSp>
        <p:nvGrpSpPr>
          <p:cNvPr id="13340" name="Group 28">
            <a:extLst>
              <a:ext uri="{FF2B5EF4-FFF2-40B4-BE49-F238E27FC236}">
                <a16:creationId xmlns:a16="http://schemas.microsoft.com/office/drawing/2014/main" id="{AEBB686B-9B52-A607-F81B-CAEA6D0C4BB6}"/>
              </a:ext>
            </a:extLst>
          </p:cNvPr>
          <p:cNvGrpSpPr>
            <a:grpSpLocks/>
          </p:cNvGrpSpPr>
          <p:nvPr/>
        </p:nvGrpSpPr>
        <p:grpSpPr bwMode="auto">
          <a:xfrm>
            <a:off x="1929033" y="447417"/>
            <a:ext cx="4270227" cy="749831"/>
            <a:chOff x="1824" y="3824"/>
            <a:chExt cx="2016" cy="354"/>
          </a:xfrm>
        </p:grpSpPr>
        <p:sp>
          <p:nvSpPr>
            <p:cNvPr id="19471" name="Line 7">
              <a:extLst>
                <a:ext uri="{FF2B5EF4-FFF2-40B4-BE49-F238E27FC236}">
                  <a16:creationId xmlns:a16="http://schemas.microsoft.com/office/drawing/2014/main" id="{3EC38B50-6000-5AF4-5DD4-3270BFAC7BA1}"/>
                </a:ext>
              </a:extLst>
            </p:cNvPr>
            <p:cNvSpPr>
              <a:spLocks noChangeShapeType="1"/>
            </p:cNvSpPr>
            <p:nvPr/>
          </p:nvSpPr>
          <p:spPr bwMode="auto">
            <a:xfrm>
              <a:off x="3293" y="4018"/>
              <a:ext cx="5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749">
                <a:defRPr/>
              </a:pPr>
              <a:endParaRPr lang="en-US" sz="2401">
                <a:solidFill>
                  <a:srgbClr val="000000"/>
                </a:solidFill>
                <a:latin typeface="Calibri"/>
              </a:endParaRPr>
            </a:p>
          </p:txBody>
        </p:sp>
        <p:sp>
          <p:nvSpPr>
            <p:cNvPr id="19472" name="Text Box 26">
              <a:extLst>
                <a:ext uri="{FF2B5EF4-FFF2-40B4-BE49-F238E27FC236}">
                  <a16:creationId xmlns:a16="http://schemas.microsoft.com/office/drawing/2014/main" id="{9DFA0226-ADF8-F206-A173-37851B8F9651}"/>
                </a:ext>
              </a:extLst>
            </p:cNvPr>
            <p:cNvSpPr txBox="1">
              <a:spLocks noChangeArrowheads="1"/>
            </p:cNvSpPr>
            <p:nvPr/>
          </p:nvSpPr>
          <p:spPr bwMode="auto">
            <a:xfrm>
              <a:off x="1824" y="3824"/>
              <a:ext cx="1632" cy="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defTabSz="1219749">
                <a:spcBef>
                  <a:spcPct val="50000"/>
                </a:spcBef>
                <a:defRPr/>
              </a:pPr>
              <a:r>
                <a:rPr lang="en-US" altLang="en-US" sz="4270" b="1" dirty="0">
                  <a:solidFill>
                    <a:srgbClr val="0000FF"/>
                  </a:solidFill>
                </a:rPr>
                <a:t>1 </a:t>
              </a:r>
              <a:r>
                <a:rPr lang="vi-VN" altLang="en-US" sz="4270" b="1" dirty="0">
                  <a:solidFill>
                    <a:srgbClr val="0000FF"/>
                  </a:solidFill>
                </a:rPr>
                <a:t>yến </a:t>
              </a:r>
              <a:r>
                <a:rPr lang="vi-VN" altLang="en-US" sz="4270" b="1" dirty="0">
                  <a:solidFill>
                    <a:srgbClr val="000000"/>
                  </a:solidFill>
                </a:rPr>
                <a:t>gạo</a:t>
              </a:r>
              <a:endParaRPr lang="en-US" altLang="en-US" sz="4270" dirty="0">
                <a:solidFill>
                  <a:srgbClr val="000000"/>
                </a:solidFill>
              </a:endParaRPr>
            </a:p>
          </p:txBody>
        </p:sp>
      </p:grpSp>
      <p:sp>
        <p:nvSpPr>
          <p:cNvPr id="13344" name="Text Box 32">
            <a:extLst>
              <a:ext uri="{FF2B5EF4-FFF2-40B4-BE49-F238E27FC236}">
                <a16:creationId xmlns:a16="http://schemas.microsoft.com/office/drawing/2014/main" id="{BFA2867D-C616-3DA5-D760-F54686E87375}"/>
              </a:ext>
            </a:extLst>
          </p:cNvPr>
          <p:cNvSpPr txBox="1">
            <a:spLocks noChangeArrowheads="1"/>
          </p:cNvSpPr>
          <p:nvPr/>
        </p:nvSpPr>
        <p:spPr bwMode="auto">
          <a:xfrm>
            <a:off x="6504277" y="438944"/>
            <a:ext cx="5083603" cy="74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defTabSz="1219749">
              <a:spcBef>
                <a:spcPct val="50000"/>
              </a:spcBef>
              <a:defRPr/>
            </a:pPr>
            <a:r>
              <a:rPr lang="en-US" altLang="en-US" sz="4270" dirty="0">
                <a:solidFill>
                  <a:srgbClr val="000000"/>
                </a:solidFill>
              </a:rPr>
              <a:t>có </a:t>
            </a:r>
            <a:r>
              <a:rPr lang="en-US" altLang="en-US" sz="4270" b="1" dirty="0">
                <a:solidFill>
                  <a:srgbClr val="0000FF"/>
                </a:solidFill>
              </a:rPr>
              <a:t>10</a:t>
            </a:r>
            <a:r>
              <a:rPr lang="en-US" altLang="en-US" sz="4270" dirty="0">
                <a:solidFill>
                  <a:srgbClr val="000000"/>
                </a:solidFill>
              </a:rPr>
              <a:t> </a:t>
            </a:r>
            <a:r>
              <a:rPr lang="vi-VN" altLang="en-US" sz="4270" dirty="0">
                <a:solidFill>
                  <a:srgbClr val="000000"/>
                </a:solidFill>
              </a:rPr>
              <a:t>kg</a:t>
            </a:r>
            <a:endParaRPr lang="en-US" altLang="en-US" sz="4270" dirty="0">
              <a:solidFill>
                <a:srgbClr val="000000"/>
              </a:solidFill>
            </a:endParaRPr>
          </a:p>
        </p:txBody>
      </p:sp>
      <p:grpSp>
        <p:nvGrpSpPr>
          <p:cNvPr id="13345" name="Group 33">
            <a:extLst>
              <a:ext uri="{FF2B5EF4-FFF2-40B4-BE49-F238E27FC236}">
                <a16:creationId xmlns:a16="http://schemas.microsoft.com/office/drawing/2014/main" id="{E2341193-C270-6736-C987-19C823C81843}"/>
              </a:ext>
            </a:extLst>
          </p:cNvPr>
          <p:cNvGrpSpPr>
            <a:grpSpLocks/>
          </p:cNvGrpSpPr>
          <p:nvPr/>
        </p:nvGrpSpPr>
        <p:grpSpPr bwMode="auto">
          <a:xfrm>
            <a:off x="1929033" y="-332069"/>
            <a:ext cx="4575242" cy="749831"/>
            <a:chOff x="1728" y="3840"/>
            <a:chExt cx="2496" cy="354"/>
          </a:xfrm>
        </p:grpSpPr>
        <p:sp>
          <p:nvSpPr>
            <p:cNvPr id="19469" name="Line 34">
              <a:extLst>
                <a:ext uri="{FF2B5EF4-FFF2-40B4-BE49-F238E27FC236}">
                  <a16:creationId xmlns:a16="http://schemas.microsoft.com/office/drawing/2014/main" id="{E4093A6C-B0C7-8A39-00A6-721066F631E8}"/>
                </a:ext>
              </a:extLst>
            </p:cNvPr>
            <p:cNvSpPr>
              <a:spLocks noChangeShapeType="1"/>
            </p:cNvSpPr>
            <p:nvPr/>
          </p:nvSpPr>
          <p:spPr bwMode="auto">
            <a:xfrm>
              <a:off x="3293" y="4018"/>
              <a:ext cx="5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749">
                <a:defRPr/>
              </a:pPr>
              <a:endParaRPr lang="en-US" sz="2401">
                <a:solidFill>
                  <a:srgbClr val="000000"/>
                </a:solidFill>
                <a:latin typeface="Calibri"/>
              </a:endParaRPr>
            </a:p>
          </p:txBody>
        </p:sp>
        <p:sp>
          <p:nvSpPr>
            <p:cNvPr id="19470" name="Text Box 35">
              <a:extLst>
                <a:ext uri="{FF2B5EF4-FFF2-40B4-BE49-F238E27FC236}">
                  <a16:creationId xmlns:a16="http://schemas.microsoft.com/office/drawing/2014/main" id="{894DA31E-A0E7-ADBC-E6E9-0AC162650F58}"/>
                </a:ext>
              </a:extLst>
            </p:cNvPr>
            <p:cNvSpPr txBox="1">
              <a:spLocks noChangeArrowheads="1"/>
            </p:cNvSpPr>
            <p:nvPr/>
          </p:nvSpPr>
          <p:spPr bwMode="auto">
            <a:xfrm>
              <a:off x="1728" y="3840"/>
              <a:ext cx="2496" cy="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defTabSz="1219749">
                <a:spcBef>
                  <a:spcPct val="50000"/>
                </a:spcBef>
                <a:defRPr/>
              </a:pPr>
              <a:r>
                <a:rPr lang="en-US" altLang="en-US" sz="4270" b="1">
                  <a:solidFill>
                    <a:srgbClr val="0000FF"/>
                  </a:solidFill>
                </a:rPr>
                <a:t>1</a:t>
              </a:r>
              <a:r>
                <a:rPr lang="en-US" altLang="en-US" sz="4270" b="1">
                  <a:solidFill>
                    <a:srgbClr val="F17475"/>
                  </a:solidFill>
                </a:rPr>
                <a:t> </a:t>
              </a:r>
              <a:r>
                <a:rPr lang="en-US" altLang="en-US" sz="4270" b="1">
                  <a:solidFill>
                    <a:srgbClr val="0000FF"/>
                  </a:solidFill>
                </a:rPr>
                <a:t>gam</a:t>
              </a:r>
              <a:r>
                <a:rPr lang="en-US" altLang="en-US" sz="4270">
                  <a:solidFill>
                    <a:srgbClr val="000000"/>
                  </a:solidFill>
                </a:rPr>
                <a:t> giấy</a:t>
              </a:r>
            </a:p>
          </p:txBody>
        </p:sp>
      </p:grpSp>
      <p:sp>
        <p:nvSpPr>
          <p:cNvPr id="13348" name="Text Box 36">
            <a:extLst>
              <a:ext uri="{FF2B5EF4-FFF2-40B4-BE49-F238E27FC236}">
                <a16:creationId xmlns:a16="http://schemas.microsoft.com/office/drawing/2014/main" id="{A0E4E549-B3AA-8F4E-D34F-F4641AC68C4A}"/>
              </a:ext>
            </a:extLst>
          </p:cNvPr>
          <p:cNvSpPr txBox="1">
            <a:spLocks noChangeArrowheads="1"/>
          </p:cNvSpPr>
          <p:nvPr/>
        </p:nvSpPr>
        <p:spPr bwMode="auto">
          <a:xfrm>
            <a:off x="6199261" y="-361725"/>
            <a:ext cx="5185275" cy="74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defTabSz="1219749">
              <a:spcBef>
                <a:spcPct val="50000"/>
              </a:spcBef>
              <a:defRPr/>
            </a:pPr>
            <a:r>
              <a:rPr lang="en-US" altLang="en-US" sz="4270" dirty="0">
                <a:solidFill>
                  <a:srgbClr val="000000"/>
                </a:solidFill>
              </a:rPr>
              <a:t>gồm có </a:t>
            </a:r>
            <a:r>
              <a:rPr lang="en-US" altLang="en-US" sz="4270" b="1" dirty="0">
                <a:solidFill>
                  <a:srgbClr val="0000FF"/>
                </a:solidFill>
              </a:rPr>
              <a:t>500 </a:t>
            </a:r>
            <a:r>
              <a:rPr lang="vi-VN" altLang="en-US" sz="4270" b="1" dirty="0">
                <a:solidFill>
                  <a:srgbClr val="0000FF"/>
                </a:solidFill>
              </a:rPr>
              <a:t>tờ</a:t>
            </a:r>
            <a:endParaRPr lang="en-US" altLang="en-US" sz="4270" dirty="0">
              <a:solidFill>
                <a:srgbClr val="000000"/>
              </a:solidFill>
            </a:endParaRPr>
          </a:p>
        </p:txBody>
      </p:sp>
      <p:sp>
        <p:nvSpPr>
          <p:cNvPr id="13349" name="Text Box 37">
            <a:extLst>
              <a:ext uri="{FF2B5EF4-FFF2-40B4-BE49-F238E27FC236}">
                <a16:creationId xmlns:a16="http://schemas.microsoft.com/office/drawing/2014/main" id="{82BC2996-F428-96B6-4457-41F1D834C91A}"/>
              </a:ext>
            </a:extLst>
          </p:cNvPr>
          <p:cNvSpPr txBox="1">
            <a:spLocks noChangeArrowheads="1"/>
          </p:cNvSpPr>
          <p:nvPr/>
        </p:nvSpPr>
        <p:spPr bwMode="auto">
          <a:xfrm>
            <a:off x="6097588" y="2521104"/>
            <a:ext cx="6081488" cy="74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2250" indent="-222250">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marL="296467" indent="-296467" defTabSz="1219749">
              <a:spcBef>
                <a:spcPct val="50000"/>
              </a:spcBef>
              <a:defRPr/>
            </a:pPr>
            <a:r>
              <a:rPr lang="en-US" altLang="en-US" sz="4270" dirty="0">
                <a:solidFill>
                  <a:srgbClr val="000000"/>
                </a:solidFill>
              </a:rPr>
              <a:t>có chứa  </a:t>
            </a:r>
            <a:r>
              <a:rPr lang="en-US" altLang="en-US" sz="4270" b="1" dirty="0">
                <a:solidFill>
                  <a:srgbClr val="6600CC"/>
                </a:solidFill>
              </a:rPr>
              <a:t>6,022.10</a:t>
            </a:r>
            <a:r>
              <a:rPr lang="en-US" altLang="en-US" sz="4270" b="1" baseline="30000" dirty="0">
                <a:solidFill>
                  <a:srgbClr val="6600CC"/>
                </a:solidFill>
              </a:rPr>
              <a:t>23 </a:t>
            </a:r>
            <a:r>
              <a:rPr lang="en-US" altLang="en-US" sz="4270" b="1" dirty="0">
                <a:solidFill>
                  <a:srgbClr val="000000"/>
                </a:solidFill>
              </a:rPr>
              <a:t>hạt</a:t>
            </a:r>
            <a:endParaRPr lang="en-US" altLang="en-US" sz="4270" dirty="0">
              <a:solidFill>
                <a:srgbClr val="000000"/>
              </a:solidFill>
            </a:endParaRPr>
          </a:p>
        </p:txBody>
      </p:sp>
      <p:grpSp>
        <p:nvGrpSpPr>
          <p:cNvPr id="13355" name="Group 43">
            <a:extLst>
              <a:ext uri="{FF2B5EF4-FFF2-40B4-BE49-F238E27FC236}">
                <a16:creationId xmlns:a16="http://schemas.microsoft.com/office/drawing/2014/main" id="{A6A6BB24-634D-5F43-908F-CB8159A19C5E}"/>
              </a:ext>
            </a:extLst>
          </p:cNvPr>
          <p:cNvGrpSpPr>
            <a:grpSpLocks/>
          </p:cNvGrpSpPr>
          <p:nvPr/>
        </p:nvGrpSpPr>
        <p:grpSpPr bwMode="auto">
          <a:xfrm>
            <a:off x="1149549" y="1536153"/>
            <a:ext cx="5185275" cy="1766550"/>
            <a:chOff x="528" y="1152"/>
            <a:chExt cx="2448" cy="834"/>
          </a:xfrm>
        </p:grpSpPr>
        <p:sp>
          <p:nvSpPr>
            <p:cNvPr id="19467" name="Text Box 18">
              <a:extLst>
                <a:ext uri="{FF2B5EF4-FFF2-40B4-BE49-F238E27FC236}">
                  <a16:creationId xmlns:a16="http://schemas.microsoft.com/office/drawing/2014/main" id="{86F8A139-5BF7-0325-E856-B9A0A2B99390}"/>
                </a:ext>
              </a:extLst>
            </p:cNvPr>
            <p:cNvSpPr txBox="1">
              <a:spLocks noChangeArrowheads="1"/>
            </p:cNvSpPr>
            <p:nvPr/>
          </p:nvSpPr>
          <p:spPr bwMode="auto">
            <a:xfrm>
              <a:off x="528" y="1152"/>
              <a:ext cx="2448" cy="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88" tIns="60996" rIns="121988" bIns="60996">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defTabSz="1219749">
                <a:spcBef>
                  <a:spcPct val="50000"/>
                </a:spcBef>
                <a:defRPr/>
              </a:pPr>
              <a:r>
                <a:rPr lang="en-US" altLang="en-US" sz="4270" b="1" dirty="0">
                  <a:solidFill>
                    <a:srgbClr val="FF3300"/>
                  </a:solidFill>
                </a:rPr>
                <a:t> Vậy trong Hoá Học</a:t>
              </a:r>
            </a:p>
            <a:p>
              <a:pPr defTabSz="1219749">
                <a:spcBef>
                  <a:spcPct val="50000"/>
                </a:spcBef>
                <a:defRPr/>
              </a:pPr>
              <a:r>
                <a:rPr lang="en-US" altLang="en-US" sz="4270" b="1" dirty="0">
                  <a:solidFill>
                    <a:srgbClr val="6600CC"/>
                  </a:solidFill>
                </a:rPr>
                <a:t>     1 </a:t>
              </a:r>
              <a:r>
                <a:rPr lang="en-US" altLang="en-US" sz="4270" b="1" dirty="0" err="1">
                  <a:solidFill>
                    <a:srgbClr val="6600CC"/>
                  </a:solidFill>
                </a:rPr>
                <a:t>mol</a:t>
              </a:r>
              <a:r>
                <a:rPr lang="en-US" altLang="en-US" sz="4270" dirty="0">
                  <a:solidFill>
                    <a:srgbClr val="000000"/>
                  </a:solidFill>
                </a:rPr>
                <a:t> chất</a:t>
              </a:r>
            </a:p>
          </p:txBody>
        </p:sp>
        <p:sp>
          <p:nvSpPr>
            <p:cNvPr id="19468" name="Line 42">
              <a:extLst>
                <a:ext uri="{FF2B5EF4-FFF2-40B4-BE49-F238E27FC236}">
                  <a16:creationId xmlns:a16="http://schemas.microsoft.com/office/drawing/2014/main" id="{7CD4CD30-23B8-5DED-2DE4-E5D098D0AA8D}"/>
                </a:ext>
              </a:extLst>
            </p:cNvPr>
            <p:cNvSpPr>
              <a:spLocks noChangeShapeType="1"/>
            </p:cNvSpPr>
            <p:nvPr/>
          </p:nvSpPr>
          <p:spPr bwMode="auto">
            <a:xfrm>
              <a:off x="2199" y="1806"/>
              <a:ext cx="46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749">
                <a:defRPr/>
              </a:pPr>
              <a:endParaRPr lang="en-US" sz="2401">
                <a:solidFill>
                  <a:srgbClr val="000000"/>
                </a:solidFill>
                <a:latin typeface="Calibri"/>
              </a:endParaRPr>
            </a:p>
          </p:txBody>
        </p:sp>
      </p:grpSp>
      <p:sp>
        <p:nvSpPr>
          <p:cNvPr id="13356" name="Text Box 44">
            <a:extLst>
              <a:ext uri="{FF2B5EF4-FFF2-40B4-BE49-F238E27FC236}">
                <a16:creationId xmlns:a16="http://schemas.microsoft.com/office/drawing/2014/main" id="{23210A8B-C18B-5B1E-6175-EAAC9FFF7EAD}"/>
              </a:ext>
            </a:extLst>
          </p:cNvPr>
          <p:cNvSpPr txBox="1">
            <a:spLocks noChangeArrowheads="1"/>
          </p:cNvSpPr>
          <p:nvPr/>
        </p:nvSpPr>
        <p:spPr bwMode="auto">
          <a:xfrm>
            <a:off x="6148423" y="3463687"/>
            <a:ext cx="4168554" cy="74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23888" indent="-623888">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marL="832226" indent="-832226" defTabSz="1219749">
              <a:spcBef>
                <a:spcPct val="50000"/>
              </a:spcBef>
              <a:defRPr/>
            </a:pPr>
            <a:r>
              <a:rPr lang="en-US" altLang="en-US" sz="4270" dirty="0">
                <a:solidFill>
                  <a:srgbClr val="000000"/>
                </a:solidFill>
              </a:rPr>
              <a:t>có chứa </a:t>
            </a:r>
            <a:r>
              <a:rPr lang="en-US" altLang="en-US" sz="4270" b="1" dirty="0">
                <a:solidFill>
                  <a:srgbClr val="6600CC"/>
                </a:solidFill>
              </a:rPr>
              <a:t>N</a:t>
            </a:r>
            <a:r>
              <a:rPr lang="en-US" altLang="en-US" sz="4270" b="1" baseline="-25000" dirty="0">
                <a:solidFill>
                  <a:srgbClr val="6600CC"/>
                </a:solidFill>
              </a:rPr>
              <a:t>A</a:t>
            </a:r>
            <a:r>
              <a:rPr lang="en-US" altLang="en-US" sz="4270" dirty="0">
                <a:solidFill>
                  <a:srgbClr val="6600CC"/>
                </a:solidFill>
              </a:rPr>
              <a:t> </a:t>
            </a:r>
            <a:r>
              <a:rPr lang="en-US" altLang="en-US" sz="4270" b="1" dirty="0">
                <a:solidFill>
                  <a:srgbClr val="000000"/>
                </a:solidFill>
              </a:rPr>
              <a:t>hạt</a:t>
            </a:r>
          </a:p>
        </p:txBody>
      </p:sp>
      <p:sp>
        <p:nvSpPr>
          <p:cNvPr id="21" name="Text Box 19">
            <a:extLst>
              <a:ext uri="{FF2B5EF4-FFF2-40B4-BE49-F238E27FC236}">
                <a16:creationId xmlns:a16="http://schemas.microsoft.com/office/drawing/2014/main" id="{6C8CD0E0-F4C5-4369-8BEC-ACA0C1F3D8D5}"/>
              </a:ext>
            </a:extLst>
          </p:cNvPr>
          <p:cNvSpPr txBox="1">
            <a:spLocks noChangeArrowheads="1"/>
          </p:cNvSpPr>
          <p:nvPr/>
        </p:nvSpPr>
        <p:spPr bwMode="auto">
          <a:xfrm>
            <a:off x="923815" y="5158220"/>
            <a:ext cx="11403116" cy="1437389"/>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988" tIns="60996" rIns="121988" bIns="60996">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defTabSz="1219749">
              <a:defRPr/>
            </a:pPr>
            <a:r>
              <a:rPr lang="en-US" altLang="en-US" sz="4270" b="1" dirty="0">
                <a:solidFill>
                  <a:srgbClr val="000000"/>
                </a:solidFill>
              </a:rPr>
              <a:t>        N</a:t>
            </a:r>
            <a:r>
              <a:rPr lang="en-US" altLang="en-US" sz="4270" b="1" baseline="-25000" dirty="0">
                <a:solidFill>
                  <a:srgbClr val="000000"/>
                </a:solidFill>
              </a:rPr>
              <a:t>A</a:t>
            </a:r>
            <a:r>
              <a:rPr lang="en-US" altLang="en-US" sz="4270" b="1" dirty="0">
                <a:solidFill>
                  <a:srgbClr val="000000"/>
                </a:solidFill>
              </a:rPr>
              <a:t> = </a:t>
            </a:r>
            <a:r>
              <a:rPr lang="en-US" altLang="en-US" sz="4270" b="1" dirty="0">
                <a:solidFill>
                  <a:srgbClr val="000000"/>
                </a:solidFill>
              </a:rPr>
              <a:t>6,022.10</a:t>
            </a:r>
            <a:r>
              <a:rPr lang="en-US" altLang="en-US" sz="4270" b="1" baseline="30000" dirty="0">
                <a:solidFill>
                  <a:srgbClr val="000000"/>
                </a:solidFill>
              </a:rPr>
              <a:t>23 </a:t>
            </a:r>
            <a:r>
              <a:rPr lang="en-US" altLang="en-US" sz="4270" i="1" dirty="0">
                <a:solidFill>
                  <a:srgbClr val="000000"/>
                </a:solidFill>
              </a:rPr>
              <a:t>hạt nguyên tử hay phân tử</a:t>
            </a:r>
            <a:endParaRPr lang="en-US" altLang="en-US" sz="4270" i="1" dirty="0">
              <a:solidFill>
                <a:srgbClr val="F17475"/>
              </a:solidFill>
            </a:endParaRPr>
          </a:p>
          <a:p>
            <a:pPr defTabSz="1219749">
              <a:defRPr/>
            </a:pPr>
            <a:r>
              <a:rPr lang="en-US" altLang="en-US" sz="4270" i="1" dirty="0">
                <a:solidFill>
                  <a:srgbClr val="000000"/>
                </a:solidFill>
              </a:rPr>
              <a:t>(số </a:t>
            </a:r>
            <a:r>
              <a:rPr lang="en-US" altLang="en-US" sz="4270" i="1" dirty="0" err="1">
                <a:solidFill>
                  <a:srgbClr val="000000"/>
                </a:solidFill>
              </a:rPr>
              <a:t>Avogađro</a:t>
            </a:r>
            <a:r>
              <a:rPr lang="en-US" altLang="en-US" sz="4270" i="1" dirty="0">
                <a:solidFill>
                  <a:srgbClr val="000000"/>
                </a:solidFill>
              </a:rPr>
              <a:t>) </a:t>
            </a:r>
            <a:endParaRPr lang="en-US" altLang="en-US" sz="4270" b="1" i="1" dirty="0">
              <a:solidFill>
                <a:srgbClr val="000000"/>
              </a:solidFill>
            </a:endParaRPr>
          </a:p>
        </p:txBody>
      </p:sp>
    </p:spTree>
    <p:extLst>
      <p:ext uri="{BB962C8B-B14F-4D97-AF65-F5344CB8AC3E}">
        <p14:creationId xmlns:p14="http://schemas.microsoft.com/office/powerpoint/2010/main" val="1966197592"/>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345"/>
                                        </p:tgtEl>
                                        <p:attrNameLst>
                                          <p:attrName>style.visibility</p:attrName>
                                        </p:attrNameLst>
                                      </p:cBhvr>
                                      <p:to>
                                        <p:strVal val="visible"/>
                                      </p:to>
                                    </p:set>
                                    <p:animEffect transition="in" filter="barn(inVertical)">
                                      <p:cBhvr>
                                        <p:cTn id="7" dur="500"/>
                                        <p:tgtEl>
                                          <p:spTgt spid="133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1" nodeType="clickEffect">
                                  <p:stCondLst>
                                    <p:cond delay="0"/>
                                  </p:stCondLst>
                                  <p:childTnLst>
                                    <p:set>
                                      <p:cBhvr>
                                        <p:cTn id="11" dur="1" fill="hold">
                                          <p:stCondLst>
                                            <p:cond delay="0"/>
                                          </p:stCondLst>
                                        </p:cTn>
                                        <p:tgtEl>
                                          <p:spTgt spid="13348"/>
                                        </p:tgtEl>
                                        <p:attrNameLst>
                                          <p:attrName>style.visibility</p:attrName>
                                        </p:attrNameLst>
                                      </p:cBhvr>
                                      <p:to>
                                        <p:strVal val="visible"/>
                                      </p:to>
                                    </p:set>
                                    <p:animEffect transition="in" filter="wipe(down)">
                                      <p:cBhvr>
                                        <p:cTn id="12" dur="500"/>
                                        <p:tgtEl>
                                          <p:spTgt spid="1334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340"/>
                                        </p:tgtEl>
                                        <p:attrNameLst>
                                          <p:attrName>style.visibility</p:attrName>
                                        </p:attrNameLst>
                                      </p:cBhvr>
                                      <p:to>
                                        <p:strVal val="visible"/>
                                      </p:to>
                                    </p:set>
                                    <p:animEffect transition="in" filter="wipe(down)">
                                      <p:cBhvr>
                                        <p:cTn id="17" dur="500"/>
                                        <p:tgtEl>
                                          <p:spTgt spid="133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1" nodeType="clickEffect">
                                  <p:stCondLst>
                                    <p:cond delay="0"/>
                                  </p:stCondLst>
                                  <p:childTnLst>
                                    <p:set>
                                      <p:cBhvr>
                                        <p:cTn id="21" dur="1" fill="hold">
                                          <p:stCondLst>
                                            <p:cond delay="0"/>
                                          </p:stCondLst>
                                        </p:cTn>
                                        <p:tgtEl>
                                          <p:spTgt spid="13344"/>
                                        </p:tgtEl>
                                        <p:attrNameLst>
                                          <p:attrName>style.visibility</p:attrName>
                                        </p:attrNameLst>
                                      </p:cBhvr>
                                      <p:to>
                                        <p:strVal val="visible"/>
                                      </p:to>
                                    </p:set>
                                    <p:animEffect transition="in" filter="wipe(down)">
                                      <p:cBhvr>
                                        <p:cTn id="22" dur="500"/>
                                        <p:tgtEl>
                                          <p:spTgt spid="1334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355"/>
                                        </p:tgtEl>
                                        <p:attrNameLst>
                                          <p:attrName>style.visibility</p:attrName>
                                        </p:attrNameLst>
                                      </p:cBhvr>
                                      <p:to>
                                        <p:strVal val="visible"/>
                                      </p:to>
                                    </p:set>
                                    <p:animEffect transition="in" filter="barn(inVertical)">
                                      <p:cBhvr>
                                        <p:cTn id="27" dur="500"/>
                                        <p:tgtEl>
                                          <p:spTgt spid="1335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1" nodeType="clickEffect">
                                  <p:stCondLst>
                                    <p:cond delay="0"/>
                                  </p:stCondLst>
                                  <p:childTnLst>
                                    <p:set>
                                      <p:cBhvr>
                                        <p:cTn id="31" dur="1" fill="hold">
                                          <p:stCondLst>
                                            <p:cond delay="0"/>
                                          </p:stCondLst>
                                        </p:cTn>
                                        <p:tgtEl>
                                          <p:spTgt spid="13349"/>
                                        </p:tgtEl>
                                        <p:attrNameLst>
                                          <p:attrName>style.visibility</p:attrName>
                                        </p:attrNameLst>
                                      </p:cBhvr>
                                      <p:to>
                                        <p:strVal val="visible"/>
                                      </p:to>
                                    </p:set>
                                    <p:animEffect transition="in" filter="wipe(down)">
                                      <p:cBhvr>
                                        <p:cTn id="32" dur="500"/>
                                        <p:tgtEl>
                                          <p:spTgt spid="1334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357"/>
                                        </p:tgtEl>
                                        <p:attrNameLst>
                                          <p:attrName>style.visibility</p:attrName>
                                        </p:attrNameLst>
                                      </p:cBhvr>
                                      <p:to>
                                        <p:strVal val="visible"/>
                                      </p:to>
                                    </p:set>
                                    <p:animEffect transition="in" filter="wipe(down)">
                                      <p:cBhvr>
                                        <p:cTn id="37" dur="500"/>
                                        <p:tgtEl>
                                          <p:spTgt spid="1335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1" nodeType="clickEffect">
                                  <p:stCondLst>
                                    <p:cond delay="0"/>
                                  </p:stCondLst>
                                  <p:childTnLst>
                                    <p:set>
                                      <p:cBhvr>
                                        <p:cTn id="41" dur="1" fill="hold">
                                          <p:stCondLst>
                                            <p:cond delay="0"/>
                                          </p:stCondLst>
                                        </p:cTn>
                                        <p:tgtEl>
                                          <p:spTgt spid="13356"/>
                                        </p:tgtEl>
                                        <p:attrNameLst>
                                          <p:attrName>style.visibility</p:attrName>
                                        </p:attrNameLst>
                                      </p:cBhvr>
                                      <p:to>
                                        <p:strVal val="visible"/>
                                      </p:to>
                                    </p:set>
                                    <p:animEffect transition="in" filter="wipe(down)">
                                      <p:cBhvr>
                                        <p:cTn id="42" dur="500"/>
                                        <p:tgtEl>
                                          <p:spTgt spid="1335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1"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down)">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4" grpId="0"/>
      <p:bldP spid="13344" grpId="1"/>
      <p:bldP spid="13348" grpId="0"/>
      <p:bldP spid="13348" grpId="1"/>
      <p:bldP spid="13349" grpId="0"/>
      <p:bldP spid="13349" grpId="1"/>
      <p:bldP spid="13356" grpId="0"/>
      <p:bldP spid="13356" grpId="1"/>
      <p:bldP spid="21" grpId="0" animBg="1"/>
      <p:bldP spid="2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2033235" y="-1145449"/>
            <a:ext cx="16356502" cy="9150485"/>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2303770" y="-647403"/>
            <a:ext cx="7589756" cy="954078"/>
            <a:chOff x="3251200" y="373355"/>
            <a:chExt cx="5689600"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749">
                <a:defRPr/>
              </a:pPr>
              <a:endParaRPr lang="zh-CN" altLang="en-US" sz="2401">
                <a:solidFill>
                  <a:srgbClr val="FFFFFF"/>
                </a:solidFill>
                <a:latin typeface="Calibri"/>
                <a:ea typeface="宋体" panose="02010600030101010101" pitchFamily="2" charset="-122"/>
              </a:endParaRPr>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684765"/>
            </a:xfrm>
            <a:prstGeom prst="rect">
              <a:avLst/>
            </a:prstGeom>
            <a:noFill/>
          </p:spPr>
          <p:txBody>
            <a:bodyPr wrap="square" rtlCol="0">
              <a:spAutoFit/>
            </a:bodyPr>
            <a:lstStyle/>
            <a:p>
              <a:pPr defTabSz="1219749">
                <a:defRPr/>
              </a:pPr>
              <a:r>
                <a:rPr lang="en-US" sz="5336" b="1">
                  <a:solidFill>
                    <a:srgbClr val="FFFFFF"/>
                  </a:solidFill>
                  <a:latin typeface="Calibri"/>
                </a:rPr>
                <a:t>1. Khái niệm</a:t>
              </a:r>
            </a:p>
          </p:txBody>
        </p:sp>
      </p:grpSp>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127" y="4871114"/>
            <a:ext cx="3177574" cy="3177574"/>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1275318" y="954415"/>
            <a:ext cx="14408042" cy="2142269"/>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749">
              <a:defRPr/>
            </a:pPr>
            <a:endParaRPr lang="en-US" sz="2401">
              <a:solidFill>
                <a:srgbClr val="FFFFFF"/>
              </a:solidFill>
              <a:latin typeface="Calibri"/>
            </a:endParaRPr>
          </a:p>
        </p:txBody>
      </p:sp>
      <p:sp>
        <p:nvSpPr>
          <p:cNvPr id="13" name="TextBox 12">
            <a:extLst>
              <a:ext uri="{FF2B5EF4-FFF2-40B4-BE49-F238E27FC236}">
                <a16:creationId xmlns:a16="http://schemas.microsoft.com/office/drawing/2014/main" id="{9DEE9A8F-235A-6E4F-EB79-AA02507A1AB2}"/>
              </a:ext>
            </a:extLst>
          </p:cNvPr>
          <p:cNvSpPr txBox="1"/>
          <p:nvPr/>
        </p:nvSpPr>
        <p:spPr>
          <a:xfrm>
            <a:off x="-749074" y="1211730"/>
            <a:ext cx="14044436" cy="1405898"/>
          </a:xfrm>
          <a:prstGeom prst="rect">
            <a:avLst/>
          </a:prstGeom>
          <a:noFill/>
        </p:spPr>
        <p:txBody>
          <a:bodyPr wrap="square">
            <a:spAutoFit/>
          </a:bodyPr>
          <a:lstStyle/>
          <a:p>
            <a:pPr defTabSz="1219749">
              <a:defRPr/>
            </a:pPr>
            <a:r>
              <a:rPr lang="en-US" sz="4268" dirty="0">
                <a:solidFill>
                  <a:srgbClr val="000000"/>
                </a:solidFill>
                <a:latin typeface="Calibri"/>
              </a:rPr>
              <a:t>2</a:t>
            </a:r>
            <a:r>
              <a:rPr lang="en-US" sz="4268" dirty="0">
                <a:solidFill>
                  <a:srgbClr val="000000"/>
                </a:solidFill>
                <a:latin typeface="Calibri"/>
              </a:rPr>
              <a:t>. </a:t>
            </a:r>
            <a:r>
              <a:rPr lang="en-US" sz="4268" dirty="0" err="1">
                <a:solidFill>
                  <a:srgbClr val="000000"/>
                </a:solidFill>
                <a:latin typeface="Calibri"/>
              </a:rPr>
              <a:t>Mol</a:t>
            </a:r>
            <a:r>
              <a:rPr lang="en-US" sz="4268" dirty="0">
                <a:solidFill>
                  <a:srgbClr val="000000"/>
                </a:solidFill>
                <a:latin typeface="Calibri"/>
              </a:rPr>
              <a:t> là lượng chất có chứa N</a:t>
            </a:r>
            <a:r>
              <a:rPr lang="en-US" sz="4268" baseline="-25000" dirty="0">
                <a:solidFill>
                  <a:srgbClr val="000000"/>
                </a:solidFill>
                <a:latin typeface="Calibri"/>
              </a:rPr>
              <a:t>A</a:t>
            </a:r>
            <a:r>
              <a:rPr lang="en-US" sz="4268" dirty="0">
                <a:solidFill>
                  <a:srgbClr val="000000"/>
                </a:solidFill>
                <a:latin typeface="Calibri"/>
              </a:rPr>
              <a:t> (</a:t>
            </a:r>
            <a:r>
              <a:rPr lang="en-US" sz="4268" dirty="0">
                <a:solidFill>
                  <a:srgbClr val="000000"/>
                </a:solidFill>
                <a:latin typeface="Calibri"/>
              </a:rPr>
              <a:t>6,022.10</a:t>
            </a:r>
            <a:r>
              <a:rPr lang="en-US" sz="4268" baseline="30000" dirty="0">
                <a:solidFill>
                  <a:srgbClr val="000000"/>
                </a:solidFill>
                <a:latin typeface="Calibri"/>
              </a:rPr>
              <a:t>23 </a:t>
            </a:r>
            <a:r>
              <a:rPr lang="en-US" sz="4268" dirty="0">
                <a:solidFill>
                  <a:srgbClr val="000000"/>
                </a:solidFill>
                <a:latin typeface="Calibri"/>
              </a:rPr>
              <a:t>) nguyên tử hoặc phân tử của chất đó.</a:t>
            </a:r>
          </a:p>
        </p:txBody>
      </p:sp>
    </p:spTree>
    <p:extLst>
      <p:ext uri="{BB962C8B-B14F-4D97-AF65-F5344CB8AC3E}">
        <p14:creationId xmlns:p14="http://schemas.microsoft.com/office/powerpoint/2010/main" val="2609775544"/>
      </p:ext>
    </p:extLst>
  </p:cSld>
  <p:clrMapOvr>
    <a:masterClrMapping/>
  </p:clrMapOvr>
  <mc:AlternateContent xmlns:mc="http://schemas.openxmlformats.org/markup-compatibility/2006" xmlns:p14="http://schemas.microsoft.com/office/powerpoint/2010/main">
    <mc:Choice Requires="p14">
      <p:transition spd="slow" p14:dur="6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蓝色卡通安全用电教育主题班会PPT模板"/>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TIMING" val="|0.2|0.7"/>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7264</TotalTime>
  <Words>2478</Words>
  <Application>Microsoft Office PowerPoint</Application>
  <PresentationFormat>Custom</PresentationFormat>
  <Paragraphs>426</Paragraphs>
  <Slides>49</Slides>
  <Notes>16</Notes>
  <HiddenSlides>0</HiddenSlides>
  <MMClips>7</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62" baseType="lpstr">
      <vt:lpstr>Microsoft JhengHei Light</vt:lpstr>
      <vt:lpstr>微软雅黑</vt:lpstr>
      <vt:lpstr>宋体</vt:lpstr>
      <vt:lpstr>Arial</vt:lpstr>
      <vt:lpstr>Calibri</vt:lpstr>
      <vt:lpstr>Cambria Math</vt:lpstr>
      <vt:lpstr>等线</vt:lpstr>
      <vt:lpstr>ITC Avant Garde Std Bk</vt:lpstr>
      <vt:lpstr>Tahoma</vt:lpstr>
      <vt:lpstr>Times New Roman</vt:lpstr>
      <vt:lpstr>Wingdings</vt:lpstr>
      <vt:lpstr>Office Theme</vt:lpstr>
      <vt:lpstr>Equation.DSMT4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蓝色卡通安全用电教育主题班会PPT模板</dc:title>
  <dc:creator>千库网</dc:creator>
  <cp:lastModifiedBy>MyPC</cp:lastModifiedBy>
  <cp:revision>3478</cp:revision>
  <dcterms:created xsi:type="dcterms:W3CDTF">2015-12-01T09:06:39Z</dcterms:created>
  <dcterms:modified xsi:type="dcterms:W3CDTF">2024-10-09T14:52:21Z</dcterms:modified>
</cp:coreProperties>
</file>