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3" r:id="rId2"/>
    <p:sldId id="385" r:id="rId3"/>
    <p:sldId id="378" r:id="rId4"/>
    <p:sldId id="413" r:id="rId5"/>
    <p:sldId id="415" r:id="rId6"/>
    <p:sldId id="414" r:id="rId7"/>
    <p:sldId id="416" r:id="rId8"/>
    <p:sldId id="417" r:id="rId9"/>
    <p:sldId id="421" r:id="rId10"/>
    <p:sldId id="424" r:id="rId11"/>
    <p:sldId id="452" r:id="rId12"/>
    <p:sldId id="446" r:id="rId13"/>
    <p:sldId id="426" r:id="rId14"/>
    <p:sldId id="447" r:id="rId15"/>
    <p:sldId id="451" r:id="rId16"/>
    <p:sldId id="438" r:id="rId17"/>
    <p:sldId id="439" r:id="rId18"/>
    <p:sldId id="356" r:id="rId19"/>
    <p:sldId id="440" r:id="rId20"/>
    <p:sldId id="441" r:id="rId21"/>
    <p:sldId id="355" r:id="rId22"/>
    <p:sldId id="282" r:id="rId2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9/9/2024</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5</a:t>
            </a:fld>
            <a:endParaRPr lang="en-US" altLang="zh-CN" dirty="0"/>
          </a:p>
        </p:txBody>
      </p:sp>
      <p:sp>
        <p:nvSpPr>
          <p:cNvPr id="6147" name="Rectangle 2"/>
          <p:cNvSpPr>
            <a:spLocks noGrp="1" noRot="1" noChangeAspect="1" noTextEdit="1"/>
          </p:cNvSpPr>
          <p:nvPr>
            <p:ph type="sldImg"/>
          </p:nvPr>
        </p:nvSpPr>
        <p:spPr>
          <a:xfrm>
            <a:off x="242888" y="1431925"/>
            <a:ext cx="6872287" cy="3865563"/>
          </a:xfrm>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15" y="314325"/>
            <a:ext cx="12336780" cy="2584450"/>
          </a:xfrm>
          <a:prstGeom prst="rect">
            <a:avLst/>
          </a:prstGeom>
          <a:noFill/>
        </p:spPr>
        <p:txBody>
          <a:bodyPr wrap="square" rtlCol="0">
            <a:spAutoFit/>
          </a:bodyPr>
          <a:lstStyle/>
          <a:p>
            <a:pPr algn="ctr"/>
            <a:r>
              <a:rPr lang="en-US" sz="5400" b="1">
                <a:solidFill>
                  <a:schemeClr val="accent2">
                    <a:lumMod val="75000"/>
                  </a:schemeClr>
                </a:solidFill>
                <a:latin typeface="+mj-lt"/>
                <a:cs typeface="+mj-lt"/>
              </a:rPr>
              <a:t>Bài 1: SỬ DỤNG MỘT SỐ HÓA CHẤT, THIẾT BỊ CƠ BẢN</a:t>
            </a:r>
          </a:p>
          <a:p>
            <a:pPr algn="ctr"/>
            <a:r>
              <a:rPr lang="en-US" sz="5400" b="1">
                <a:solidFill>
                  <a:schemeClr val="accent2">
                    <a:lumMod val="75000"/>
                  </a:schemeClr>
                </a:solidFill>
                <a:latin typeface="+mj-lt"/>
                <a:cs typeface="+mj-lt"/>
              </a:rPr>
              <a:t>TRONG PHÒNG THÍ NGHIỆM</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3731354568"/>
              </p:ext>
            </p:extLst>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ctr">
                        <a:buNone/>
                      </a:pPr>
                      <a:r>
                        <a:rPr lang="en-US" sz="2400" b="1" dirty="0">
                          <a:solidFill>
                            <a:srgbClr val="000000"/>
                          </a:solidFill>
                          <a:latin typeface="Arial" panose="020B0604020202020204" pitchFamily="34" charset="0"/>
                          <a:cs typeface="Arial" panose="020B0604020202020204" pitchFamily="34" charset="0"/>
                        </a:rPr>
                        <a:t>PHIẾU HỌC </a:t>
                      </a:r>
                      <a:r>
                        <a:rPr lang="en-US" sz="2400" b="1" dirty="0" smtClean="0">
                          <a:solidFill>
                            <a:srgbClr val="000000"/>
                          </a:solidFill>
                          <a:latin typeface="Arial" panose="020B0604020202020204" pitchFamily="34" charset="0"/>
                          <a:cs typeface="Arial" panose="020B0604020202020204" pitchFamily="34" charset="0"/>
                        </a:rPr>
                        <a:t>TẬP </a:t>
                      </a:r>
                      <a:r>
                        <a:rPr lang="en-US" sz="2400" b="1" dirty="0">
                          <a:solidFill>
                            <a:srgbClr val="000000"/>
                          </a:solidFill>
                          <a:latin typeface="Arial" panose="020B0604020202020204" pitchFamily="34" charset="0"/>
                          <a:cs typeface="Arial" panose="020B0604020202020204" pitchFamily="34" charset="0"/>
                        </a:rPr>
                        <a:t>2</a:t>
                      </a:r>
                    </a:p>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ctr">
                        <a:buNone/>
                      </a:pPr>
                      <a:r>
                        <a:rPr lang="en-US" sz="2400" b="1" dirty="0">
                          <a:solidFill>
                            <a:srgbClr val="000000"/>
                          </a:solidFill>
                          <a:latin typeface="Arial" panose="020B0604020202020204" pitchFamily="34" charset="0"/>
                          <a:cs typeface="Arial" panose="020B0604020202020204" pitchFamily="34" charset="0"/>
                        </a:rPr>
                        <a:t>PHIẾU HỌC TẬP </a:t>
                      </a:r>
                      <a:r>
                        <a:rPr lang="en-US" sz="2400" b="1" dirty="0" smtClean="0">
                          <a:solidFill>
                            <a:srgbClr val="000000"/>
                          </a:solidFill>
                          <a:latin typeface="Arial" panose="020B0604020202020204" pitchFamily="34" charset="0"/>
                          <a:cs typeface="Arial" panose="020B0604020202020204" pitchFamily="34" charset="0"/>
                        </a:rPr>
                        <a:t> </a:t>
                      </a:r>
                      <a:r>
                        <a:rPr lang="en-US" sz="2400" b="1" dirty="0">
                          <a:solidFill>
                            <a:srgbClr val="000000"/>
                          </a:solidFill>
                          <a:latin typeface="Arial" panose="020B0604020202020204" pitchFamily="34" charset="0"/>
                          <a:cs typeface="Arial" panose="020B0604020202020204" pitchFamily="34" charset="0"/>
                        </a:rPr>
                        <a:t>2</a:t>
                      </a:r>
                    </a:p>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pH.</a:t>
                      </a:r>
                      <a:endPar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548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82714471"/>
              </p:ext>
            </p:extLst>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dirty="0" smtClean="0">
                        <a:solidFill>
                          <a:srgbClr val="000000"/>
                        </a:solidFill>
                        <a:latin typeface="Arial" panose="020B0604020202020204" pitchFamily="34" charset="0"/>
                        <a:cs typeface="Arial" panose="020B0604020202020204" pitchFamily="34" charset="0"/>
                      </a:endParaRPr>
                    </a:p>
                    <a:p>
                      <a:pPr indent="0" algn="l">
                        <a:buNone/>
                      </a:pPr>
                      <a:r>
                        <a:rPr lang="en-US" sz="2400" b="1" dirty="0" smtClean="0">
                          <a:solidFill>
                            <a:srgbClr val="000000"/>
                          </a:solidFill>
                          <a:latin typeface="Arial" panose="020B0604020202020204" pitchFamily="34" charset="0"/>
                          <a:cs typeface="Arial" panose="020B0604020202020204" pitchFamily="34" charset="0"/>
                        </a:rPr>
                        <a:t>III/ Một</a:t>
                      </a:r>
                      <a:r>
                        <a:rPr lang="en-US" sz="2400" b="1" baseline="0" dirty="0" smtClean="0">
                          <a:solidFill>
                            <a:srgbClr val="000000"/>
                          </a:solidFill>
                          <a:latin typeface="Arial" panose="020B0604020202020204" pitchFamily="34" charset="0"/>
                          <a:cs typeface="Arial" panose="020B0604020202020204" pitchFamily="34" charset="0"/>
                        </a:rPr>
                        <a:t> số thiết bị và cách sử dụng</a:t>
                      </a:r>
                    </a:p>
                    <a:p>
                      <a:pPr indent="0" algn="l">
                        <a:buNone/>
                      </a:pPr>
                      <a:r>
                        <a:rPr lang="en-US" sz="2400" b="1" baseline="0" dirty="0" smtClean="0">
                          <a:solidFill>
                            <a:srgbClr val="000000"/>
                          </a:solidFill>
                          <a:latin typeface="Arial" panose="020B0604020202020204" pitchFamily="34" charset="0"/>
                          <a:cs typeface="Arial" panose="020B0604020202020204" pitchFamily="34" charset="0"/>
                        </a:rPr>
                        <a:t>1/ Thiết bị đo pH</a:t>
                      </a: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-.Thiết </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bị đo pH thông dụng</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a:t>
                      </a:r>
                      <a:r>
                        <a:rPr lang="en-US" sz="2400" b="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pH.</a:t>
                      </a:r>
                      <a:endPar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t>
                      </a:r>
                      <a:r>
                        <a:rPr lang="en-US" sz="2400" b="0"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 Cách </a:t>
                      </a:r>
                      <a:r>
                        <a:rPr lang="en-US" sz="2400" b="0"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sử dụng thiết bị đo pH</a:t>
                      </a:r>
                    </a:p>
                    <a:p>
                      <a:pPr indent="0" algn="l">
                        <a:buNone/>
                      </a:pPr>
                      <a:r>
                        <a:rPr lang="en-US" sz="2400" b="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12360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3795574552"/>
              </p:ext>
            </p:extLst>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ctr">
                        <a:buNone/>
                      </a:pPr>
                      <a:r>
                        <a:rPr lang="en-US" sz="2400" b="1" dirty="0">
                          <a:solidFill>
                            <a:srgbClr val="000000"/>
                          </a:solidFill>
                          <a:latin typeface="Arial" panose="020B0604020202020204" pitchFamily="34" charset="0"/>
                          <a:cs typeface="Arial" panose="020B0604020202020204" pitchFamily="34" charset="0"/>
                        </a:rPr>
                        <a:t>PHIẾU HỌC </a:t>
                      </a:r>
                      <a:r>
                        <a:rPr lang="en-US" sz="2400" b="1" dirty="0" smtClean="0">
                          <a:solidFill>
                            <a:srgbClr val="000000"/>
                          </a:solidFill>
                          <a:latin typeface="Arial" panose="020B0604020202020204" pitchFamily="34" charset="0"/>
                          <a:cs typeface="Arial" panose="020B0604020202020204" pitchFamily="34" charset="0"/>
                        </a:rPr>
                        <a:t>TẬP</a:t>
                      </a:r>
                      <a:r>
                        <a:rPr lang="en-US" sz="2400" b="1" baseline="0" dirty="0" smtClean="0">
                          <a:solidFill>
                            <a:srgbClr val="000000"/>
                          </a:solidFill>
                          <a:latin typeface="Arial" panose="020B0604020202020204" pitchFamily="34" charset="0"/>
                          <a:cs typeface="Arial" panose="020B0604020202020204" pitchFamily="34" charset="0"/>
                        </a:rPr>
                        <a:t> </a:t>
                      </a:r>
                      <a:r>
                        <a:rPr lang="en-US" sz="2400" b="1" dirty="0" smtClean="0">
                          <a:solidFill>
                            <a:srgbClr val="000000"/>
                          </a:solidFill>
                          <a:latin typeface="Arial" panose="020B0604020202020204" pitchFamily="34" charset="0"/>
                          <a:cs typeface="Arial" panose="020B0604020202020204" pitchFamily="34" charset="0"/>
                        </a:rPr>
                        <a:t>3</a:t>
                      </a: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p>
                    <a:p>
                      <a:pPr indent="0" algn="l">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2418897424"/>
              </p:ext>
            </p:extLst>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ctr">
                        <a:buNone/>
                      </a:pPr>
                      <a:r>
                        <a:rPr lang="en-US" sz="2400" b="1" dirty="0">
                          <a:solidFill>
                            <a:srgbClr val="000000"/>
                          </a:solidFill>
                          <a:latin typeface="Arial" panose="020B0604020202020204" pitchFamily="34" charset="0"/>
                          <a:cs typeface="Arial" panose="020B0604020202020204" pitchFamily="34" charset="0"/>
                        </a:rPr>
                        <a:t>PHIẾU HỌC TẬP </a:t>
                      </a:r>
                      <a:r>
                        <a:rPr lang="en-US" sz="2400" b="1" dirty="0" smtClean="0">
                          <a:solidFill>
                            <a:srgbClr val="000000"/>
                          </a:solidFill>
                          <a:latin typeface="Arial" panose="020B0604020202020204" pitchFamily="34" charset="0"/>
                          <a:cs typeface="Arial" panose="020B0604020202020204" pitchFamily="34" charset="0"/>
                        </a:rPr>
                        <a:t>3</a:t>
                      </a: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a:t>
                      </a:r>
                      <a:r>
                        <a:rPr lang="en-US" sz="2400" b="0" dirty="0" err="1">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từ</a:t>
                      </a:r>
                      <a:r>
                        <a:rPr lang="en-US" sz="2400" b="0"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thả ra, đọc kết quả trên áp kế đồng hồ.</a:t>
                      </a:r>
                    </a:p>
                    <a:p>
                      <a:pPr indent="0" algn="l">
                        <a:buNone/>
                      </a:pPr>
                      <a:r>
                        <a:rPr lang="en-US" sz="2400" b="0"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1467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2642103247"/>
              </p:ext>
            </p:extLst>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l">
                        <a:buNone/>
                      </a:pPr>
                      <a:endParaRPr lang="en-US" sz="2400" b="1" dirty="0" smtClean="0">
                        <a:solidFill>
                          <a:srgbClr val="000000"/>
                        </a:solidFill>
                        <a:latin typeface="Arial" panose="020B0604020202020204" pitchFamily="34" charset="0"/>
                        <a:cs typeface="Arial" panose="020B0604020202020204" pitchFamily="34" charset="0"/>
                      </a:endParaRPr>
                    </a:p>
                    <a:p>
                      <a:pPr indent="0" algn="l">
                        <a:buNone/>
                      </a:pPr>
                      <a:r>
                        <a:rPr lang="en-US" sz="2400" b="1" dirty="0" smtClean="0">
                          <a:solidFill>
                            <a:srgbClr val="000000"/>
                          </a:solidFill>
                          <a:latin typeface="Arial" panose="020B0604020202020204" pitchFamily="34" charset="0"/>
                          <a:cs typeface="Arial" panose="020B0604020202020204" pitchFamily="34" charset="0"/>
                        </a:rPr>
                        <a:t>2/ Huyết</a:t>
                      </a:r>
                      <a:r>
                        <a:rPr lang="en-US" sz="2400" b="1" baseline="0" dirty="0" smtClean="0">
                          <a:solidFill>
                            <a:srgbClr val="000000"/>
                          </a:solidFill>
                          <a:latin typeface="Arial" panose="020B0604020202020204" pitchFamily="34" charset="0"/>
                          <a:cs typeface="Arial" panose="020B0604020202020204" pitchFamily="34" charset="0"/>
                        </a:rPr>
                        <a:t> áp kế</a:t>
                      </a: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-Các </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loại huyết áp kế thông dụng</a:t>
                      </a:r>
                    </a:p>
                    <a:p>
                      <a:pPr indent="0" algn="l">
                        <a:buNone/>
                      </a:pPr>
                      <a:r>
                        <a:rPr lang="en-US" sz="2400" b="0"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dirty="0" smtClean="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-Cách </a:t>
                      </a:r>
                      <a:r>
                        <a:rPr lang="en-US" sz="2400" b="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sử dụng huyết áp kế</a:t>
                      </a:r>
                    </a:p>
                    <a:p>
                      <a:pPr indent="0" algn="l">
                        <a:buNone/>
                      </a:pPr>
                      <a:r>
                        <a:rPr lang="en-US" sz="2400" b="0"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a:t>
                      </a:r>
                      <a:r>
                        <a:rPr lang="en-US" sz="2400" b="0" dirty="0" err="1">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từ</a:t>
                      </a:r>
                      <a:r>
                        <a:rPr lang="en-US" sz="2400" b="0"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thả ra, đọc kết quả trên áp kế đồng hồ.</a:t>
                      </a:r>
                    </a:p>
                    <a:p>
                      <a:pPr indent="0" algn="l">
                        <a:buNone/>
                      </a:pPr>
                      <a:r>
                        <a:rPr lang="en-US" sz="2400" b="0" dirty="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16041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ltLang="zh-CN" sz="2700" b="1" dirty="0" smtClean="0">
              <a:solidFill>
                <a:schemeClr val="tx1"/>
              </a:solidFill>
            </a:endParaRPr>
          </a:p>
          <a:p>
            <a:pPr algn="l"/>
            <a:r>
              <a:rPr lang="en-US" altLang="zh-CN" sz="2700" b="1" dirty="0" smtClean="0">
                <a:solidFill>
                  <a:schemeClr val="tx1"/>
                </a:solidFill>
              </a:rPr>
              <a:t>-</a:t>
            </a:r>
            <a:r>
              <a:rPr lang="zh-CN" altLang="en-US" sz="2700" b="1" dirty="0" smtClean="0">
                <a:solidFill>
                  <a:schemeClr val="tx1"/>
                </a:solidFill>
              </a:rPr>
              <a:t> </a:t>
            </a:r>
            <a:r>
              <a:rPr lang="zh-CN" altLang="en-US" sz="2700" b="1" dirty="0">
                <a:solidFill>
                  <a:schemeClr val="tx1"/>
                </a:solidFill>
              </a:rPr>
              <a:t>Chú ý: </a:t>
            </a:r>
            <a:endParaRPr lang="en-US" altLang="zh-CN" sz="2700" b="1" dirty="0" smtClean="0">
              <a:solidFill>
                <a:schemeClr val="tx1"/>
              </a:solidFill>
            </a:endParaRPr>
          </a:p>
          <a:p>
            <a:pPr algn="l"/>
            <a:r>
              <a:rPr lang="en-US" altLang="zh-CN" sz="2700" b="1" dirty="0" smtClean="0">
                <a:solidFill>
                  <a:schemeClr val="tx1"/>
                </a:solidFill>
              </a:rPr>
              <a:t>+ </a:t>
            </a:r>
            <a:r>
              <a:rPr lang="zh-CN" altLang="en-US" sz="2700" b="1" dirty="0">
                <a:solidFill>
                  <a:schemeClr val="tx1"/>
                </a:solidFill>
              </a:rPr>
              <a:t>Đọc kĩ hướng dẫn sử dụng thiết bị và quan sát các chỉ dẫn các kí hiệu trên các thiết bị thí nghiệm.</a:t>
            </a:r>
          </a:p>
          <a:p>
            <a:pPr algn="l"/>
            <a:r>
              <a:rPr lang="en-US" altLang="zh-CN" sz="2700" b="1" dirty="0">
                <a:solidFill>
                  <a:schemeClr val="tx1"/>
                </a:solidFill>
              </a:rPr>
              <a:t>  + </a:t>
            </a:r>
            <a:r>
              <a:rPr lang="zh-CN" altLang="en-US" sz="2700" b="1" dirty="0">
                <a:solidFill>
                  <a:schemeClr val="tx1"/>
                </a:solidFill>
              </a:rPr>
              <a:t>Kiểm tra cẩn thận thiết bị phương tiện, dụng cụ thí nghiệm trước khi sử dụng.</a:t>
            </a:r>
          </a:p>
          <a:p>
            <a:pPr algn="l"/>
            <a:r>
              <a:rPr lang="en-US" altLang="zh-CN" sz="2700" b="1" dirty="0">
                <a:solidFill>
                  <a:schemeClr val="tx1"/>
                </a:solidFill>
              </a:rPr>
              <a:t>  + </a:t>
            </a:r>
            <a:r>
              <a:rPr lang="zh-CN" altLang="en-US" sz="2700" b="1" dirty="0">
                <a:solidFill>
                  <a:schemeClr val="tx1"/>
                </a:solidFill>
              </a:rPr>
              <a:t>Tắt công tắc nguồn thiết bị điện trước khi cầm hoặc tháo thiết bị điện.</a:t>
            </a:r>
          </a:p>
          <a:p>
            <a:pPr algn="l"/>
            <a:r>
              <a:rPr lang="en-US" altLang="zh-CN" sz="2700" b="1" dirty="0">
                <a:solidFill>
                  <a:schemeClr val="tx1"/>
                </a:solidFill>
              </a:rPr>
              <a:t>  + </a:t>
            </a:r>
            <a:r>
              <a:rPr lang="zh-CN" altLang="en-US" sz="2700" b="1" dirty="0">
                <a:solidFill>
                  <a:schemeClr val="tx1"/>
                </a:solidFill>
              </a:rPr>
              <a:t>Chỉ cắm dây cắm của thiết bị điện vào ổ cắm khi điện áp của nguồn điện tương ứng với điện áp của dụng cụ.</a:t>
            </a:r>
          </a:p>
          <a:p>
            <a:pPr algn="l"/>
            <a:r>
              <a:rPr lang="en-US" altLang="zh-CN" sz="2700" b="1" dirty="0">
                <a:solidFill>
                  <a:schemeClr val="tx1"/>
                </a:solidFill>
              </a:rPr>
              <a:t>  + </a:t>
            </a:r>
            <a:r>
              <a:rPr lang="zh-CN" altLang="en-US" sz="2700" b="1" dirty="0">
                <a:solidFill>
                  <a:schemeClr val="tx1"/>
                </a:solidFill>
              </a:rPr>
              <a:t>Không đặt mạch điện gần nơi ẩm ướt hoặc các vật liệu dễ cháy. Phải bố trí dây điện gọn gàng, không bị vướng khi qua lại.</a:t>
            </a:r>
          </a:p>
          <a:p>
            <a:pPr algn="l"/>
            <a:r>
              <a:rPr lang="en-US" altLang="zh-CN" sz="2700" b="1" dirty="0">
                <a:solidFill>
                  <a:schemeClr val="tx1"/>
                </a:solidFill>
              </a:rPr>
              <a:t>  + </a:t>
            </a:r>
            <a:r>
              <a:rPr lang="zh-CN" altLang="en-US" sz="2700" b="1" dirty="0">
                <a:solidFill>
                  <a:schemeClr val="tx1"/>
                </a:solidFill>
              </a:rPr>
              <a:t>Phải vệ sinh, sắp xếp gọn gàng các thiết bị và </a:t>
            </a:r>
            <a:r>
              <a:rPr lang="en-US" altLang="zh-CN" sz="2700" b="1" dirty="0" smtClean="0">
                <a:solidFill>
                  <a:schemeClr val="tx1"/>
                </a:solidFill>
              </a:rPr>
              <a:t>dụng</a:t>
            </a:r>
            <a:r>
              <a:rPr lang="zh-CN" altLang="en-US" sz="2700" b="1" dirty="0" smtClean="0">
                <a:solidFill>
                  <a:schemeClr val="tx1"/>
                </a:solidFill>
              </a:rPr>
              <a:t> </a:t>
            </a:r>
            <a:r>
              <a:rPr lang="zh-CN" altLang="en-US" sz="2700" b="1" dirty="0">
                <a:solidFill>
                  <a:schemeClr val="tx1"/>
                </a:solidFill>
              </a:rPr>
              <a:t>cụ thí nghiệm, bỏ rác thải thí nghiệm vào đúng nơi quy định sau khi tiến hành thí nghiệm.</a:t>
            </a:r>
          </a:p>
        </p:txBody>
      </p:sp>
      <p:sp>
        <p:nvSpPr>
          <p:cNvPr id="15" name="圆角矩形 14"/>
          <p:cNvSpPr/>
          <p:nvPr/>
        </p:nvSpPr>
        <p:spPr bwMode="auto">
          <a:xfrm>
            <a:off x="4883785" y="39189"/>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292100"/>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 calcmode="lin" valueType="num">
                                      <p:cBhvr additive="base">
                                        <p:cTn id="4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3: </a:t>
            </a:r>
          </a:p>
          <a:p>
            <a:pPr algn="ctr"/>
            <a:r>
              <a:rPr lang="en-US" sz="4400" b="1">
                <a:latin typeface="Cambria" panose="02040503050406030204" pitchFamily="18" charset="0"/>
                <a:cs typeface="Cambria" panose="02040503050406030204" pitchFamily="18" charset="0"/>
              </a:rPr>
              <a:t>LUYỆN TẬP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524863"/>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200" b="1" dirty="0">
                <a:latin typeface="Arial" panose="020B0604020202020204" pitchFamily="34" charset="0"/>
                <a:cs typeface="Arial" panose="020B0604020202020204" pitchFamily="34" charset="0"/>
              </a:rPr>
              <a:t>                                            Bài tập trắc nghiệm </a:t>
            </a:r>
            <a:r>
              <a:rPr lang="en-US" sz="2200" b="1" dirty="0" smtClean="0">
                <a:latin typeface="Arial" panose="020B0604020202020204" pitchFamily="34" charset="0"/>
                <a:cs typeface="Arial" panose="020B0604020202020204" pitchFamily="34" charset="0"/>
              </a:rPr>
              <a:t>Câu </a:t>
            </a:r>
            <a:r>
              <a:rPr lang="en-US" sz="2200" b="1" dirty="0">
                <a:latin typeface="Arial" panose="020B0604020202020204" pitchFamily="34" charset="0"/>
                <a:cs typeface="Arial" panose="020B0604020202020204" pitchFamily="34" charset="0"/>
              </a:rPr>
              <a:t>1:</a:t>
            </a:r>
            <a:r>
              <a:rPr lang="en-US" sz="2200" b="0" dirty="0">
                <a:latin typeface="Arial" panose="020B0604020202020204" pitchFamily="34" charset="0"/>
                <a:cs typeface="Arial" panose="020B0604020202020204" pitchFamily="34" charset="0"/>
              </a:rPr>
              <a:t> Thiết bị nào sau đây dùng để đo điện?</a:t>
            </a:r>
          </a:p>
          <a:p>
            <a:pPr indent="0" algn="l"/>
            <a:r>
              <a:rPr lang="en-US" sz="2200" b="0" dirty="0">
                <a:latin typeface="Arial" panose="020B0604020202020204" pitchFamily="34" charset="0"/>
                <a:cs typeface="Arial" panose="020B0604020202020204" pitchFamily="34" charset="0"/>
              </a:rPr>
              <a:t>  A. </a:t>
            </a:r>
            <a:r>
              <a:rPr lang="en-US" sz="2200" b="0" dirty="0" err="1">
                <a:latin typeface="Arial" panose="020B0604020202020204" pitchFamily="34" charset="0"/>
                <a:cs typeface="Arial" panose="020B0604020202020204" pitchFamily="34" charset="0"/>
              </a:rPr>
              <a:t>Ampe</a:t>
            </a:r>
            <a:r>
              <a:rPr lang="en-US" sz="2200" b="0" dirty="0">
                <a:latin typeface="Arial" panose="020B0604020202020204" pitchFamily="34" charset="0"/>
                <a:cs typeface="Arial" panose="020B0604020202020204" pitchFamily="34" charset="0"/>
              </a:rPr>
              <a:t> kế, vôn kế, </a:t>
            </a:r>
            <a:r>
              <a:rPr lang="en-US" sz="2200" b="0" dirty="0" err="1">
                <a:latin typeface="Arial" panose="020B0604020202020204" pitchFamily="34" charset="0"/>
                <a:cs typeface="Arial" panose="020B0604020202020204" pitchFamily="34" charset="0"/>
              </a:rPr>
              <a:t>joulemeter</a:t>
            </a:r>
            <a:r>
              <a:rPr lang="en-US" sz="2200" b="0" dirty="0">
                <a:latin typeface="Arial" panose="020B0604020202020204" pitchFamily="34" charset="0"/>
                <a:cs typeface="Arial" panose="020B0604020202020204" pitchFamily="34" charset="0"/>
              </a:rPr>
              <a:t>.	            B. Biến trở, </a:t>
            </a:r>
            <a:r>
              <a:rPr lang="en-US" sz="2200" b="0" dirty="0" err="1">
                <a:latin typeface="Arial" panose="020B0604020202020204" pitchFamily="34" charset="0"/>
                <a:cs typeface="Arial" panose="020B0604020202020204" pitchFamily="34" charset="0"/>
              </a:rPr>
              <a:t>điôt</a:t>
            </a:r>
            <a:r>
              <a:rPr lang="en-US" sz="2200" b="0" dirty="0">
                <a:latin typeface="Arial" panose="020B0604020202020204" pitchFamily="34" charset="0"/>
                <a:cs typeface="Arial" panose="020B0604020202020204" pitchFamily="34" charset="0"/>
              </a:rPr>
              <a:t> phát quang.		</a:t>
            </a:r>
          </a:p>
          <a:p>
            <a:pPr indent="0" algn="l"/>
            <a:r>
              <a:rPr lang="en-US" sz="2200" b="0" dirty="0">
                <a:latin typeface="Arial" panose="020B0604020202020204" pitchFamily="34" charset="0"/>
                <a:cs typeface="Arial" panose="020B0604020202020204" pitchFamily="34" charset="0"/>
              </a:rPr>
              <a:t>  C. Biến áp nguồn				D. Công tắc, cầu chì ống, dây nối.</a:t>
            </a:r>
            <a:endParaRPr lang="en-US" sz="2200" b="1" dirty="0">
              <a:latin typeface="Arial" panose="020B0604020202020204" pitchFamily="34" charset="0"/>
              <a:cs typeface="Arial" panose="020B0604020202020204" pitchFamily="34" charset="0"/>
            </a:endParaRPr>
          </a:p>
          <a:p>
            <a:pPr indent="0" algn="l"/>
            <a:r>
              <a:rPr lang="en-US" sz="2200" b="1" dirty="0">
                <a:latin typeface="Arial" panose="020B0604020202020204" pitchFamily="34" charset="0"/>
                <a:cs typeface="Arial" panose="020B0604020202020204" pitchFamily="34" charset="0"/>
              </a:rPr>
              <a:t>Câu 2:</a:t>
            </a:r>
            <a:r>
              <a:rPr lang="en-US" sz="2200" b="0" dirty="0">
                <a:latin typeface="Arial" panose="020B0604020202020204" pitchFamily="34" charset="0"/>
                <a:cs typeface="Arial" panose="020B0604020202020204" pitchFamily="34" charset="0"/>
              </a:rPr>
              <a:t> Để đo giá trị pH của nước nuôi tôm cá, người ta dùng các thiết bị nào sau đây?</a:t>
            </a:r>
          </a:p>
          <a:p>
            <a:pPr indent="0" algn="l"/>
            <a:r>
              <a:rPr lang="en-US" sz="2200" b="0" dirty="0">
                <a:latin typeface="Arial" panose="020B0604020202020204" pitchFamily="34" charset="0"/>
                <a:cs typeface="Arial" panose="020B0604020202020204" pitchFamily="34" charset="0"/>
              </a:rPr>
              <a:t>  A. Huyết áp kế, </a:t>
            </a:r>
            <a:r>
              <a:rPr lang="en-US" sz="2200" b="0" dirty="0" err="1">
                <a:latin typeface="Arial" panose="020B0604020202020204" pitchFamily="34" charset="0"/>
                <a:cs typeface="Arial" panose="020B0604020202020204" pitchFamily="34" charset="0"/>
              </a:rPr>
              <a:t>ampe</a:t>
            </a:r>
            <a:r>
              <a:rPr lang="en-US" sz="2200" b="0" dirty="0">
                <a:latin typeface="Arial" panose="020B0604020202020204" pitchFamily="34" charset="0"/>
                <a:cs typeface="Arial" panose="020B0604020202020204" pitchFamily="34" charset="0"/>
              </a:rPr>
              <a:t> kế.			B. Bút đo pH, máy đo </a:t>
            </a:r>
            <a:r>
              <a:rPr lang="en-US" sz="2200" b="0" dirty="0" err="1">
                <a:latin typeface="Arial" panose="020B0604020202020204" pitchFamily="34" charset="0"/>
                <a:cs typeface="Arial" panose="020B0604020202020204" pitchFamily="34" charset="0"/>
              </a:rPr>
              <a:t>pH.</a:t>
            </a:r>
            <a:r>
              <a:rPr lang="en-US" sz="2200" b="0" dirty="0">
                <a:latin typeface="Arial" panose="020B0604020202020204" pitchFamily="34" charset="0"/>
                <a:cs typeface="Arial" panose="020B0604020202020204" pitchFamily="34" charset="0"/>
              </a:rPr>
              <a:t>	</a:t>
            </a:r>
          </a:p>
          <a:p>
            <a:pPr indent="0" algn="l"/>
            <a:r>
              <a:rPr lang="en-US" sz="2200" b="0" dirty="0">
                <a:latin typeface="Arial" panose="020B0604020202020204" pitchFamily="34" charset="0"/>
                <a:cs typeface="Arial" panose="020B0604020202020204" pitchFamily="34" charset="0"/>
              </a:rPr>
              <a:t>  C. Bút đo pH, huyết áp kế.		            D. Vôn kế, </a:t>
            </a:r>
            <a:r>
              <a:rPr lang="en-US" sz="2200" b="0" dirty="0" err="1">
                <a:latin typeface="Arial" panose="020B0604020202020204" pitchFamily="34" charset="0"/>
                <a:cs typeface="Arial" panose="020B0604020202020204" pitchFamily="34" charset="0"/>
              </a:rPr>
              <a:t>joulemeter</a:t>
            </a:r>
            <a:r>
              <a:rPr lang="en-US" sz="2200" b="0" dirty="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a:p>
            <a:pPr indent="0" algn="l"/>
            <a:r>
              <a:rPr lang="en-US" sz="2200" b="1" dirty="0">
                <a:latin typeface="Arial" panose="020B0604020202020204" pitchFamily="34" charset="0"/>
                <a:cs typeface="Arial" panose="020B0604020202020204" pitchFamily="34" charset="0"/>
              </a:rPr>
              <a:t>Câu 3</a:t>
            </a:r>
            <a:r>
              <a:rPr lang="en-US" sz="2200" b="0" dirty="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a:t>
            </a:r>
            <a:r>
              <a:rPr lang="en-US" sz="2200" b="0" dirty="0" err="1">
                <a:latin typeface="Arial" panose="020B0604020202020204" pitchFamily="34" charset="0"/>
                <a:cs typeface="Arial" panose="020B0604020202020204" pitchFamily="34" charset="0"/>
              </a:rPr>
              <a:t>panh</a:t>
            </a:r>
            <a:r>
              <a:rPr lang="en-US" sz="2200" b="0" dirty="0">
                <a:latin typeface="Arial" panose="020B0604020202020204" pitchFamily="34" charset="0"/>
                <a:cs typeface="Arial" panose="020B0604020202020204" pitchFamily="34" charset="0"/>
              </a:rPr>
              <a:t> để gắp?</a:t>
            </a:r>
          </a:p>
          <a:p>
            <a:pPr indent="0" algn="l"/>
            <a:r>
              <a:rPr lang="en-US" sz="2200" b="0" dirty="0">
                <a:latin typeface="Arial" panose="020B0604020202020204" pitchFamily="34" charset="0"/>
                <a:cs typeface="Arial" panose="020B0604020202020204" pitchFamily="34" charset="0"/>
              </a:rPr>
              <a:t>   A. Hóa chất rắn              			B. Hóa chất rắn ở dạng hạt nhỏ, bột                            </a:t>
            </a:r>
          </a:p>
          <a:p>
            <a:pPr indent="0" algn="l"/>
            <a:r>
              <a:rPr lang="en-US" sz="2200" b="0" dirty="0">
                <a:latin typeface="Arial" panose="020B0604020202020204" pitchFamily="34" charset="0"/>
                <a:cs typeface="Arial" panose="020B0604020202020204" pitchFamily="34" charset="0"/>
              </a:rPr>
              <a:t>   C. Hóa chất lỏng				D. Hóa chất rắn ở dạng hạt to, dây, thanh</a:t>
            </a:r>
            <a:endParaRPr lang="en-US" sz="2200" b="1" dirty="0">
              <a:latin typeface="Arial" panose="020B0604020202020204" pitchFamily="34" charset="0"/>
              <a:cs typeface="Arial" panose="020B0604020202020204" pitchFamily="34" charset="0"/>
            </a:endParaRPr>
          </a:p>
          <a:p>
            <a:pPr indent="0" algn="l"/>
            <a:r>
              <a:rPr lang="en-US" sz="2200" b="1" dirty="0">
                <a:latin typeface="Arial" panose="020B0604020202020204" pitchFamily="34" charset="0"/>
                <a:cs typeface="Arial" panose="020B0604020202020204" pitchFamily="34" charset="0"/>
              </a:rPr>
              <a:t>Câu 4:</a:t>
            </a:r>
            <a:r>
              <a:rPr lang="en-US" sz="2200" b="0" dirty="0">
                <a:latin typeface="Arial" panose="020B0604020202020204" pitchFamily="34" charset="0"/>
                <a:cs typeface="Arial" panose="020B0604020202020204" pitchFamily="34" charset="0"/>
              </a:rPr>
              <a:t> Thiết bị nào sau đây là thiết bị hỗ trợ điện?</a:t>
            </a:r>
          </a:p>
          <a:p>
            <a:pPr indent="0" algn="l"/>
            <a:r>
              <a:rPr lang="en-US" sz="2200" b="0" dirty="0">
                <a:latin typeface="Arial" panose="020B0604020202020204" pitchFamily="34" charset="0"/>
                <a:cs typeface="Arial" panose="020B0604020202020204" pitchFamily="34" charset="0"/>
              </a:rPr>
              <a:t>  A. </a:t>
            </a:r>
            <a:r>
              <a:rPr lang="en-US" sz="2200" b="0" dirty="0" err="1">
                <a:latin typeface="Arial" panose="020B0604020202020204" pitchFamily="34" charset="0"/>
                <a:cs typeface="Arial" panose="020B0604020202020204" pitchFamily="34" charset="0"/>
              </a:rPr>
              <a:t>Ampe</a:t>
            </a:r>
            <a:r>
              <a:rPr lang="en-US" sz="2200" b="0" dirty="0">
                <a:latin typeface="Arial" panose="020B0604020202020204" pitchFamily="34" charset="0"/>
                <a:cs typeface="Arial" panose="020B0604020202020204" pitchFamily="34" charset="0"/>
              </a:rPr>
              <a:t> kế, vôn kế, </a:t>
            </a:r>
            <a:r>
              <a:rPr lang="en-US" sz="2200" b="0" dirty="0" err="1">
                <a:latin typeface="Arial" panose="020B0604020202020204" pitchFamily="34" charset="0"/>
                <a:cs typeface="Arial" panose="020B0604020202020204" pitchFamily="34" charset="0"/>
              </a:rPr>
              <a:t>joulemeter</a:t>
            </a:r>
            <a:r>
              <a:rPr lang="en-US" sz="2200" b="0" dirty="0">
                <a:latin typeface="Arial" panose="020B0604020202020204" pitchFamily="34" charset="0"/>
                <a:cs typeface="Arial" panose="020B0604020202020204" pitchFamily="34" charset="0"/>
              </a:rPr>
              <a:t>.	            B. Biến trở, </a:t>
            </a:r>
            <a:r>
              <a:rPr lang="en-US" sz="2200" b="0" dirty="0" err="1">
                <a:latin typeface="Arial" panose="020B0604020202020204" pitchFamily="34" charset="0"/>
                <a:cs typeface="Arial" panose="020B0604020202020204" pitchFamily="34" charset="0"/>
              </a:rPr>
              <a:t>điôt</a:t>
            </a:r>
            <a:r>
              <a:rPr lang="en-US" sz="2200" b="0" dirty="0">
                <a:latin typeface="Arial" panose="020B0604020202020204" pitchFamily="34" charset="0"/>
                <a:cs typeface="Arial" panose="020B0604020202020204" pitchFamily="34" charset="0"/>
              </a:rPr>
              <a:t> phát quang.		</a:t>
            </a:r>
          </a:p>
          <a:p>
            <a:pPr indent="0" algn="l"/>
            <a:r>
              <a:rPr lang="en-US" sz="2200" b="0" dirty="0">
                <a:latin typeface="Arial" panose="020B0604020202020204" pitchFamily="34" charset="0"/>
                <a:cs typeface="Arial" panose="020B0604020202020204" pitchFamily="34" charset="0"/>
              </a:rPr>
              <a:t>  C. Biến áp nguồn				D. Công tắc, cầu chì ống, dây nối.</a:t>
            </a:r>
            <a:endParaRPr lang="en-US" sz="2200" b="1" dirty="0">
              <a:latin typeface="Arial" panose="020B0604020202020204" pitchFamily="34" charset="0"/>
              <a:cs typeface="Arial" panose="020B0604020202020204" pitchFamily="34" charset="0"/>
            </a:endParaRPr>
          </a:p>
          <a:p>
            <a:pPr indent="0" algn="l"/>
            <a:r>
              <a:rPr lang="en-US" sz="2200" b="1" dirty="0">
                <a:latin typeface="Arial" panose="020B0604020202020204" pitchFamily="34" charset="0"/>
                <a:cs typeface="Arial" panose="020B0604020202020204" pitchFamily="34" charset="0"/>
              </a:rPr>
              <a:t>Câu 5:</a:t>
            </a:r>
            <a:r>
              <a:rPr lang="en-US" sz="2200" b="0" dirty="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t>
            </a:r>
            <a:r>
              <a:rPr lang="en-US" sz="2200" b="0" dirty="0" err="1">
                <a:latin typeface="Arial" panose="020B0604020202020204" pitchFamily="34" charset="0"/>
                <a:cs typeface="Arial" panose="020B0604020202020204" pitchFamily="34" charset="0"/>
              </a:rPr>
              <a:t>ampe</a:t>
            </a:r>
            <a:r>
              <a:rPr lang="en-US" sz="2200" b="0" dirty="0">
                <a:latin typeface="Arial" panose="020B0604020202020204" pitchFamily="34" charset="0"/>
                <a:cs typeface="Arial" panose="020B0604020202020204" pitchFamily="34" charset="0"/>
              </a:rPr>
              <a:t> kế để đo hiệu điện thế. (3) </a:t>
            </a:r>
            <a:r>
              <a:rPr lang="en-US" sz="2200" b="0" dirty="0" err="1">
                <a:latin typeface="Arial" panose="020B0604020202020204" pitchFamily="34" charset="0"/>
                <a:cs typeface="Arial" panose="020B0604020202020204" pitchFamily="34" charset="0"/>
              </a:rPr>
              <a:t>Joulemeter</a:t>
            </a:r>
            <a:r>
              <a:rPr lang="en-US" sz="2200" b="0" dirty="0">
                <a:latin typeface="Arial" panose="020B0604020202020204" pitchFamily="34" charset="0"/>
                <a:cs typeface="Arial" panose="020B0604020202020204" pitchFamily="34" charset="0"/>
              </a:rPr>
              <a:t> là thiết bị có chức năng dùng để đo dòng điện, điện áp, công suất và năng lượng điện cung cấp cho mạch điện. (4) Huyết áp kế dùng để đo huyết áp. Có bao nhiêu nội dung </a:t>
            </a:r>
            <a:r>
              <a:rPr lang="en-US" sz="2200" b="0" i="1" dirty="0">
                <a:latin typeface="Arial" panose="020B0604020202020204" pitchFamily="34" charset="0"/>
                <a:cs typeface="Arial" panose="020B0604020202020204" pitchFamily="34" charset="0"/>
              </a:rPr>
              <a:t>không đúng</a:t>
            </a:r>
            <a:r>
              <a:rPr lang="en-US" sz="2200" b="0" dirty="0">
                <a:latin typeface="Arial" panose="020B0604020202020204" pitchFamily="34" charset="0"/>
                <a:cs typeface="Arial" panose="020B0604020202020204" pitchFamily="34" charset="0"/>
              </a:rPr>
              <a:t>?</a:t>
            </a:r>
          </a:p>
          <a:p>
            <a:pPr indent="0" algn="l"/>
            <a:r>
              <a:rPr lang="en-US" sz="2200" b="0" dirty="0">
                <a:latin typeface="Arial" panose="020B0604020202020204" pitchFamily="34" charset="0"/>
                <a:cs typeface="Arial" panose="020B0604020202020204" pitchFamily="34" charset="0"/>
              </a:rPr>
              <a:t>    A. 4.			B. 3.			C. 2.			D. 1.</a:t>
            </a:r>
            <a:endParaRPr lang="en-US" sz="2200" dirty="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2"/>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2"/>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2"/>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5148580" y="6547485"/>
            <a:ext cx="433705" cy="4337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595880">
                  <a:extLst>
                    <a:ext uri="{9D8B030D-6E8A-4147-A177-3AD203B41FA5}">
                      <a16:colId xmlns:a16="http://schemas.microsoft.com/office/drawing/2014/main" val="20001"/>
                    </a:ext>
                  </a:extLst>
                </a:gridCol>
                <a:gridCol w="5059045">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vi-VN"/>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dirty="0"/>
                    </a:p>
                  </a:txBody>
                  <a:tcPr>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vi-VN"/>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dirty="0"/>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5">
                      <a:lumMod val="75000"/>
                    </a:schemeClr>
                  </a:solidFill>
                  <a:latin typeface="Arial" panose="020B0604020202020204" pitchFamily="34" charset="0"/>
                  <a:cs typeface="Arial" panose="020B0604020202020204" pitchFamily="34" charset="0"/>
                </a:rPr>
                <a:t>Trả lời các câu hỏi sau ?</a:t>
              </a:r>
              <a:endParaRPr lang="zh-CN" altLang="en-US" sz="2800" b="1" dirty="0">
                <a:solidFill>
                  <a:schemeClr val="accent5">
                    <a:lumMod val="7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5160010">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vi-VN"/>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vi-VN"/>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5">
                      <a:lumMod val="75000"/>
                    </a:schemeClr>
                  </a:solidFill>
                  <a:latin typeface="Arial" panose="020B0604020202020204" pitchFamily="34" charset="0"/>
                  <a:cs typeface="Arial" panose="020B0604020202020204" pitchFamily="34" charset="0"/>
                </a:rPr>
                <a:t>Trả lời</a:t>
              </a:r>
              <a:endParaRPr lang="zh-CN" altLang="en-US" sz="2800" b="1" dirty="0">
                <a:solidFill>
                  <a:schemeClr val="accent5">
                    <a:lumMod val="75000"/>
                  </a:schemeClr>
                </a:solidFill>
                <a:latin typeface="Arial" panose="020B0604020202020204" pitchFamily="34" charset="0"/>
                <a:cs typeface="Arial" panose="020B0604020202020204" pitchFamily="34" charset="0"/>
              </a:endParaRPr>
            </a:p>
          </p:txBody>
        </p:sp>
      </p:grpSp>
      <p:sp>
        <p:nvSpPr>
          <p:cNvPr id="5" name="Text Box 4"/>
          <p:cNvSpPr txBox="1"/>
          <p:nvPr/>
        </p:nvSpPr>
        <p:spPr>
          <a:xfrm>
            <a:off x="7119620" y="901700"/>
            <a:ext cx="4766945" cy="2306955"/>
          </a:xfrm>
          <a:prstGeom prst="rect">
            <a:avLst/>
          </a:prstGeom>
          <a:noFill/>
        </p:spPr>
        <p:txBody>
          <a:bodyPr wrap="square" rtlCol="0">
            <a:spAutoFit/>
          </a:bodyPr>
          <a:lstStyle/>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lstStyle/>
          <a:p>
            <a:pPr indent="0">
              <a:buNone/>
            </a:pPr>
            <a:r>
              <a:rPr lang="en-US" sz="2400" dirty="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dirty="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dirty="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dirty="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dirty="0">
                <a:solidFill>
                  <a:schemeClr val="accent5">
                    <a:lumMod val="75000"/>
                  </a:schemeClr>
                </a:solidFill>
                <a:latin typeface="Arial" panose="020B0604020202020204" pitchFamily="34" charset="0"/>
                <a:cs typeface="Arial" panose="020B0604020202020204" pitchFamily="34" charset="0"/>
                <a:sym typeface="+mn-ea"/>
              </a:rPr>
              <a:t>Hình 3: Nguy hại</a:t>
            </a:r>
          </a:p>
        </p:txBody>
      </p:sp>
      <p:sp>
        <p:nvSpPr>
          <p:cNvPr id="10" name="Text Box 9"/>
          <p:cNvSpPr txBox="1"/>
          <p:nvPr/>
        </p:nvSpPr>
        <p:spPr>
          <a:xfrm>
            <a:off x="7281545" y="5083175"/>
            <a:ext cx="4848225" cy="156845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3"/>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sp>
        <p:sp>
          <p:nvSpPr>
            <p:cNvPr id="1073742943" name="docshape67"/>
            <p:cNvSpPr txBox="1"/>
            <p:nvPr/>
          </p:nvSpPr>
          <p:spPr>
            <a:xfrm>
              <a:off x="1290" y="481"/>
              <a:ext cx="2285" cy="524"/>
            </a:xfrm>
            <a:prstGeom prst="rect">
              <a:avLst/>
            </a:prstGeom>
            <a:noFill/>
            <a:ln w="9525">
              <a:noFill/>
            </a:ln>
          </p:spPr>
          <p:txBody>
            <a:bodyPr lIns="0" tIns="0" rIns="0" bIns="0"/>
            <a:lstStyle/>
            <a:p>
              <a:pPr indent="0" algn="ctr">
                <a:lnSpc>
                  <a:spcPts val="1175"/>
                </a:lnSpc>
                <a:spcBef>
                  <a:spcPts val="0"/>
                </a:spcBef>
              </a:pPr>
              <a:r>
                <a:rPr lang="en-US" sz="2400" b="1"/>
                <a:t>SODIUM HYDROXIDE</a:t>
              </a:r>
            </a:p>
            <a:p>
              <a:pPr indent="0" algn="ctr">
                <a:spcBef>
                  <a:spcPts val="235"/>
                </a:spcBef>
              </a:pPr>
              <a:r>
                <a:rPr lang="en-US" sz="2400" b="1"/>
                <a:t>NaOH</a:t>
              </a:r>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lstStyle/>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indent="0">
                <a:lnSpc>
                  <a:spcPts val="950"/>
                </a:lnSpc>
                <a:spcBef>
                  <a:spcPts val="0"/>
                </a:spcBef>
              </a:pPr>
              <a:r>
                <a:rPr lang="en-US"/>
                <a:t>TCCL: TCCS 51/2008/HCOG</a:t>
              </a:r>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i="1"/>
                <a:t>Hạn sử dụng 3 năm kể từ ngày sản xuất</a:t>
              </a:r>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highlight>
                  <a:srgbClr val="C0C0C0"/>
                </a:highlight>
              </a:rPr>
              <a:t>Hình 1.1</a:t>
            </a:r>
            <a:r>
              <a:rPr lang="en-US" sz="2000"/>
              <a:t>    Một số nhãn hóa chất</a:t>
            </a:r>
          </a:p>
        </p:txBody>
      </p:sp>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n>
                  <a:noFill/>
                </a:ln>
              </a:rPr>
              <a:t>a) Chất rắn                                     b) Chất lỏng                c) Chất khí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dirty="0">
                <a:latin typeface="Times New Roman" panose="02020603050405020304" pitchFamily="18" charset="0"/>
                <a:cs typeface="Calibri" panose="020F0502020204030204" charset="0"/>
              </a:rPr>
              <a:t> </a:t>
            </a:r>
            <a:r>
              <a:rPr lang="en-US" sz="3600" b="1" dirty="0">
                <a:latin typeface="Arial" panose="020B0604020202020204" pitchFamily="34" charset="0"/>
                <a:cs typeface="Arial" panose="020B0604020202020204" pitchFamily="34" charset="0"/>
              </a:rPr>
              <a:t>Phiếu học tập số </a:t>
            </a:r>
            <a:r>
              <a:rPr lang="en-US" sz="3600" b="1"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4" name="Text Box 3"/>
          <p:cNvSpPr txBox="1"/>
          <p:nvPr/>
        </p:nvSpPr>
        <p:spPr>
          <a:xfrm>
            <a:off x="2976880" y="5294630"/>
            <a:ext cx="2635885" cy="1198880"/>
          </a:xfrm>
          <a:prstGeom prst="rect">
            <a:avLst/>
          </a:prstGeom>
          <a:noFill/>
        </p:spPr>
        <p:txBody>
          <a:bodyPr wrap="square" rtlCol="0">
            <a:spAutoFit/>
          </a:bodyPr>
          <a:lstStyle/>
          <a:p>
            <a:r>
              <a:rPr lang="en-US" sz="2400">
                <a:solidFill>
                  <a:schemeClr val="accent3">
                    <a:lumMod val="50000"/>
                  </a:schemeClr>
                </a:solidFill>
              </a:rPr>
              <a:t>Dùng thìa kim loại hoặc thủy tinh để xúc</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6" name="Text Box 5"/>
          <p:cNvSpPr txBox="1"/>
          <p:nvPr/>
        </p:nvSpPr>
        <p:spPr>
          <a:xfrm>
            <a:off x="5918200" y="4818380"/>
            <a:ext cx="3295650" cy="1938020"/>
          </a:xfrm>
          <a:prstGeom prst="rect">
            <a:avLst/>
          </a:prstGeom>
          <a:noFill/>
        </p:spPr>
        <p:txBody>
          <a:bodyPr wrap="square" rtlCol="0">
            <a:spAutoFit/>
          </a:bodyPr>
          <a:lstStyle/>
          <a:p>
            <a:r>
              <a:rPr lang="en-US" sz="2400">
                <a:solidFill>
                  <a:schemeClr val="accent3">
                    <a:lumMod val="50000"/>
                  </a:schemeClr>
                </a:solidFill>
              </a:rPr>
              <a:t>Lấy lượng lớn thì phải rót qua phễu hoặc qua cốc, ống đong có mỏ.</a:t>
            </a:r>
          </a:p>
          <a:p>
            <a:r>
              <a:rPr lang="en-US" sz="2400">
                <a:solidFill>
                  <a:schemeClr val="accent3">
                    <a:lumMod val="50000"/>
                  </a:schemeClr>
                </a:solidFill>
              </a:rPr>
              <a:t>Lấy lượng nhỏ thì dùng ống hút nhỏ giọt.</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672557"/>
            <a:ext cx="8031480" cy="1200329"/>
          </a:xfrm>
          <a:prstGeom prst="rect">
            <a:avLst/>
          </a:prstGeom>
          <a:noFill/>
          <a:ln w="9525">
            <a:noFill/>
          </a:ln>
        </p:spPr>
        <p:txBody>
          <a:bodyPr wrap="square">
            <a:spAutoFit/>
          </a:bodyPr>
          <a:lstStyle/>
          <a:p>
            <a:pPr indent="266700"/>
            <a:r>
              <a:rPr lang="en-US" sz="2400" dirty="0">
                <a:latin typeface="Arial" panose="020B0604020202020204" pitchFamily="34" charset="0"/>
                <a:cs typeface="Arial" panose="020B0604020202020204" pitchFamily="34" charset="0"/>
              </a:rPr>
              <a:t>Đọc tên, công thức một số hóa chất thông dụng trong phòng thí nghiệm và cho biết  ý nghĩa của các kí hiệu cảnh báo trên nhãn hóa chất</a:t>
            </a:r>
          </a:p>
        </p:txBody>
      </p:sp>
      <p:sp>
        <p:nvSpPr>
          <p:cNvPr id="9" name="Text Box 8"/>
          <p:cNvSpPr txBox="1"/>
          <p:nvPr/>
        </p:nvSpPr>
        <p:spPr>
          <a:xfrm>
            <a:off x="2923540" y="3631138"/>
            <a:ext cx="8536940" cy="461665"/>
          </a:xfrm>
          <a:prstGeom prst="rect">
            <a:avLst/>
          </a:prstGeom>
          <a:noFill/>
          <a:ln w="9525">
            <a:noFill/>
          </a:ln>
        </p:spPr>
        <p:txBody>
          <a:bodyPr wrap="square" anchor="ctr" anchorCtr="0">
            <a:spAutoFit/>
          </a:bodyPr>
          <a:lstStyle/>
          <a:p>
            <a:pPr indent="266700"/>
            <a:r>
              <a:rPr lang="en-US" sz="2400" b="0" dirty="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400" dirty="0">
              <a:latin typeface="Arial" panose="020B0604020202020204" pitchFamily="34" charset="0"/>
              <a:cs typeface="Arial" panose="020B0604020202020204" pitchFamily="34" charset="0"/>
            </a:endParaRPr>
          </a:p>
        </p:txBody>
      </p:sp>
      <p:sp>
        <p:nvSpPr>
          <p:cNvPr id="10" name="Text Box 9"/>
          <p:cNvSpPr txBox="1"/>
          <p:nvPr/>
        </p:nvSpPr>
        <p:spPr>
          <a:xfrm>
            <a:off x="3234690" y="1554844"/>
            <a:ext cx="7455535" cy="1261884"/>
          </a:xfrm>
          <a:prstGeom prst="rect">
            <a:avLst/>
          </a:prstGeom>
          <a:noFill/>
          <a:ln w="9525">
            <a:noFill/>
          </a:ln>
        </p:spPr>
        <p:txBody>
          <a:bodyPr wrap="square">
            <a:spAutoFit/>
          </a:bodyPr>
          <a:lstStyle/>
          <a:p>
            <a:pPr indent="266700"/>
            <a:r>
              <a:rPr lang="en-US" sz="2800" b="0" dirty="0">
                <a:solidFill>
                  <a:schemeClr val="accent1">
                    <a:lumMod val="75000"/>
                  </a:schemeClr>
                </a:solidFill>
                <a:latin typeface="Arial" panose="020B0604020202020204" pitchFamily="34" charset="0"/>
                <a:cs typeface="Arial" panose="020B0604020202020204" pitchFamily="34" charset="0"/>
              </a:rPr>
              <a:t> </a:t>
            </a:r>
            <a:r>
              <a:rPr lang="en-US" sz="2400" b="0" dirty="0">
                <a:solidFill>
                  <a:schemeClr val="accent1">
                    <a:lumMod val="75000"/>
                  </a:schemeClr>
                </a:solidFill>
                <a:latin typeface="Arial" panose="020B0604020202020204" pitchFamily="34" charset="0"/>
                <a:cs typeface="Arial" panose="020B0604020202020204" pitchFamily="34" charset="0"/>
              </a:rPr>
              <a:t>Tên các hóa chất thông dụng trong phòng thí nghiệm: sodium hydroxide, hydrochloric acid, oxygen…</a:t>
            </a:r>
          </a:p>
        </p:txBody>
      </p:sp>
      <p:sp>
        <p:nvSpPr>
          <p:cNvPr id="11" name="Text Box 10"/>
          <p:cNvSpPr txBox="1"/>
          <p:nvPr/>
        </p:nvSpPr>
        <p:spPr>
          <a:xfrm>
            <a:off x="3111500" y="3859985"/>
            <a:ext cx="8030845" cy="2369880"/>
          </a:xfrm>
          <a:prstGeom prst="rect">
            <a:avLst/>
          </a:prstGeom>
          <a:noFill/>
          <a:ln w="9525">
            <a:noFill/>
          </a:ln>
        </p:spPr>
        <p:txBody>
          <a:bodyPr wrap="square">
            <a:spAutoFit/>
          </a:bodyPr>
          <a:lstStyle/>
          <a:p>
            <a:pPr indent="0"/>
            <a:r>
              <a:rPr lang="en-US" sz="2800" b="0" dirty="0">
                <a:solidFill>
                  <a:schemeClr val="accent4">
                    <a:lumMod val="50000"/>
                  </a:schemeClr>
                </a:solidFill>
                <a:latin typeface="Arial" panose="020B0604020202020204" pitchFamily="34" charset="0"/>
                <a:cs typeface="Arial" panose="020B0604020202020204" pitchFamily="34" charset="0"/>
              </a:rPr>
              <a:t>  </a:t>
            </a:r>
            <a:r>
              <a:rPr lang="en-US" sz="2400" b="0" dirty="0">
                <a:solidFill>
                  <a:schemeClr val="accent4">
                    <a:lumMod val="50000"/>
                  </a:schemeClr>
                </a:solidFill>
                <a:latin typeface="Arial" panose="020B0604020202020204" pitchFamily="34" charset="0"/>
                <a:cs typeface="Arial" panose="020B0604020202020204" pitchFamily="34" charset="0"/>
              </a:rPr>
              <a:t>Đối với hóa chất rắn: Ở dạng hạt nhỏ hoặc bột, dùng thìa kim loại hoặc thủy tinh để xúc; ở dạng hạt to, dây, thanh, dùng </a:t>
            </a:r>
            <a:r>
              <a:rPr lang="en-US" sz="2400" b="0" dirty="0" err="1">
                <a:solidFill>
                  <a:schemeClr val="accent4">
                    <a:lumMod val="50000"/>
                  </a:schemeClr>
                </a:solidFill>
                <a:latin typeface="Arial" panose="020B0604020202020204" pitchFamily="34" charset="0"/>
                <a:cs typeface="Arial" panose="020B0604020202020204" pitchFamily="34" charset="0"/>
              </a:rPr>
              <a:t>panh</a:t>
            </a:r>
            <a:r>
              <a:rPr lang="en-US" sz="2400" b="0" dirty="0">
                <a:solidFill>
                  <a:schemeClr val="accent4">
                    <a:lumMod val="50000"/>
                  </a:schemeClr>
                </a:solidFill>
                <a:latin typeface="Arial" panose="020B0604020202020204" pitchFamily="34" charset="0"/>
                <a:cs typeface="Arial" panose="020B0604020202020204" pitchFamily="34" charset="0"/>
              </a:rPr>
              <a:t> để gắp.</a:t>
            </a:r>
          </a:p>
          <a:p>
            <a:pPr indent="0"/>
            <a:r>
              <a:rPr lang="en-US" sz="2400" b="0" dirty="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3307052323"/>
              </p:ext>
            </p:extLst>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extLst>
                    <a:ext uri="{9D8B030D-6E8A-4147-A177-3AD203B41FA5}">
                      <a16:colId xmlns:a16="http://schemas.microsoft.com/office/drawing/2014/main" val="20000"/>
                    </a:ext>
                  </a:extLst>
                </a:gridCol>
                <a:gridCol w="2703195">
                  <a:extLst>
                    <a:ext uri="{9D8B030D-6E8A-4147-A177-3AD203B41FA5}">
                      <a16:colId xmlns:a16="http://schemas.microsoft.com/office/drawing/2014/main" val="20001"/>
                    </a:ext>
                  </a:extLst>
                </a:gridCol>
                <a:gridCol w="2703195">
                  <a:extLst>
                    <a:ext uri="{9D8B030D-6E8A-4147-A177-3AD203B41FA5}">
                      <a16:colId xmlns:a16="http://schemas.microsoft.com/office/drawing/2014/main" val="20002"/>
                    </a:ext>
                  </a:extLst>
                </a:gridCol>
                <a:gridCol w="2703830">
                  <a:extLst>
                    <a:ext uri="{9D8B030D-6E8A-4147-A177-3AD203B41FA5}">
                      <a16:colId xmlns:a16="http://schemas.microsoft.com/office/drawing/2014/main" val="20003"/>
                    </a:ext>
                  </a:extLst>
                </a:gridCol>
              </a:tblGrid>
              <a:tr h="2945130">
                <a:tc>
                  <a:txBody>
                    <a:bodyPr/>
                    <a:lstStyle/>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285">
                <a:tc>
                  <a:txBody>
                    <a:bodyPr/>
                    <a:lstStyle/>
                    <a:p>
                      <a:pPr indent="0" algn="ctr">
                        <a:buNone/>
                      </a:pP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sz="2800" b="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p:nvPr/>
        </p:nvPicPr>
        <p:blipFill>
          <a:blip r:embed="rId2"/>
          <a:stretch>
            <a:fillRect/>
          </a:stretch>
        </p:blipFill>
        <p:spPr>
          <a:xfrm>
            <a:off x="720725" y="1129030"/>
            <a:ext cx="2244725" cy="2232025"/>
          </a:xfrm>
          <a:prstGeom prst="rect">
            <a:avLst/>
          </a:prstGeom>
          <a:noFill/>
          <a:ln w="9525">
            <a:noFill/>
          </a:ln>
        </p:spPr>
      </p:pic>
      <p:pic>
        <p:nvPicPr>
          <p:cNvPr id="4" name="Picture 3"/>
          <p:cNvPicPr/>
          <p:nvPr/>
        </p:nvPicPr>
        <p:blipFill>
          <a:blip r:embed="rId3"/>
          <a:stretch>
            <a:fillRect/>
          </a:stretch>
        </p:blipFill>
        <p:spPr>
          <a:xfrm>
            <a:off x="3620135" y="1128395"/>
            <a:ext cx="2202815" cy="2232660"/>
          </a:xfrm>
          <a:prstGeom prst="rect">
            <a:avLst/>
          </a:prstGeom>
          <a:noFill/>
          <a:ln w="9525">
            <a:noFill/>
          </a:ln>
        </p:spPr>
      </p:pic>
      <p:pic>
        <p:nvPicPr>
          <p:cNvPr id="5" name="Picture 4"/>
          <p:cNvPicPr/>
          <p:nvPr/>
        </p:nvPicPr>
        <p:blipFill>
          <a:blip r:embed="rId4"/>
          <a:stretch>
            <a:fillRect/>
          </a:stretch>
        </p:blipFill>
        <p:spPr>
          <a:xfrm>
            <a:off x="6245225" y="1129665"/>
            <a:ext cx="2312035" cy="2231390"/>
          </a:xfrm>
          <a:prstGeom prst="rect">
            <a:avLst/>
          </a:prstGeom>
          <a:noFill/>
          <a:ln w="9525">
            <a:noFill/>
          </a:ln>
        </p:spPr>
      </p:pic>
      <p:pic>
        <p:nvPicPr>
          <p:cNvPr id="6" name="Picture 5"/>
          <p:cNvPicPr/>
          <p:nvPr/>
        </p:nvPicPr>
        <p:blipFill>
          <a:blip r:embed="rId5"/>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solidFill>
                  <a:schemeClr val="accent6">
                    <a:lumMod val="75000"/>
                  </a:schemeClr>
                </a:solidFill>
              </a:rPr>
              <a:t>Ý nghĩa của các kí hiệu cảnh báo trên nhãn hóa chất:</a:t>
            </a:r>
          </a:p>
        </p:txBody>
      </p:sp>
      <p:sp>
        <p:nvSpPr>
          <p:cNvPr id="9" name="TextBox 8"/>
          <p:cNvSpPr txBox="1"/>
          <p:nvPr/>
        </p:nvSpPr>
        <p:spPr>
          <a:xfrm>
            <a:off x="613524" y="4145398"/>
            <a:ext cx="2351926" cy="646331"/>
          </a:xfrm>
          <a:prstGeom prst="rect">
            <a:avLst/>
          </a:prstGeom>
          <a:noFill/>
        </p:spPr>
        <p:txBody>
          <a:bodyPr wrap="none" rtlCol="0">
            <a:spAutoFit/>
          </a:bodyPr>
          <a:lstStyle/>
          <a:p>
            <a:r>
              <a:rPr lang="en-US" dirty="0">
                <a:solidFill>
                  <a:schemeClr val="accent5">
                    <a:lumMod val="50000"/>
                  </a:schemeClr>
                </a:solidFill>
                <a:latin typeface="Arial" panose="020B0604020202020204" pitchFamily="34" charset="0"/>
                <a:cs typeface="Arial" panose="020B0604020202020204" pitchFamily="34" charset="0"/>
              </a:rPr>
              <a:t>Chất ăn mòn kim loại</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endParaRPr lang="vi-VN" dirty="0"/>
          </a:p>
        </p:txBody>
      </p:sp>
      <p:sp>
        <p:nvSpPr>
          <p:cNvPr id="10" name="TextBox 9"/>
          <p:cNvSpPr txBox="1"/>
          <p:nvPr/>
        </p:nvSpPr>
        <p:spPr>
          <a:xfrm>
            <a:off x="3333166" y="3997043"/>
            <a:ext cx="2489784" cy="646331"/>
          </a:xfrm>
          <a:prstGeom prst="rect">
            <a:avLst/>
          </a:prstGeom>
          <a:noFill/>
        </p:spPr>
        <p:txBody>
          <a:bodyPr wrap="none" rtlCol="0">
            <a:spAutoFit/>
          </a:bodyPr>
          <a:lstStyle/>
          <a:p>
            <a:r>
              <a:rPr lang="en-US" dirty="0">
                <a:solidFill>
                  <a:schemeClr val="accent5">
                    <a:lumMod val="50000"/>
                  </a:schemeClr>
                </a:solidFill>
                <a:latin typeface="Arial" panose="020B0604020202020204" pitchFamily="34" charset="0"/>
                <a:cs typeface="Arial" panose="020B0604020202020204" pitchFamily="34" charset="0"/>
              </a:rPr>
              <a:t>Nguy hiểm môi trường</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endParaRPr lang="vi-VN" dirty="0"/>
          </a:p>
        </p:txBody>
      </p:sp>
      <p:sp>
        <p:nvSpPr>
          <p:cNvPr id="11" name="TextBox 10"/>
          <p:cNvSpPr txBox="1"/>
          <p:nvPr/>
        </p:nvSpPr>
        <p:spPr>
          <a:xfrm>
            <a:off x="6874409" y="4128249"/>
            <a:ext cx="911438" cy="646331"/>
          </a:xfrm>
          <a:prstGeom prst="rect">
            <a:avLst/>
          </a:prstGeom>
          <a:noFill/>
        </p:spPr>
        <p:txBody>
          <a:bodyPr wrap="square" rtlCol="0">
            <a:spAutoFit/>
          </a:bodyPr>
          <a:lstStyle/>
          <a:p>
            <a:r>
              <a:rPr lang="en-US" dirty="0">
                <a:solidFill>
                  <a:schemeClr val="accent5">
                    <a:lumMod val="50000"/>
                  </a:schemeClr>
                </a:solidFill>
                <a:latin typeface="Arial" panose="020B0604020202020204" pitchFamily="34" charset="0"/>
                <a:cs typeface="Arial" panose="020B0604020202020204" pitchFamily="34" charset="0"/>
              </a:rPr>
              <a:t>Độc</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endParaRPr lang="vi-VN" dirty="0"/>
          </a:p>
        </p:txBody>
      </p:sp>
      <p:sp>
        <p:nvSpPr>
          <p:cNvPr id="12" name="TextBox 11"/>
          <p:cNvSpPr txBox="1"/>
          <p:nvPr/>
        </p:nvSpPr>
        <p:spPr>
          <a:xfrm>
            <a:off x="8894738" y="4239527"/>
            <a:ext cx="2108269" cy="646331"/>
          </a:xfrm>
          <a:prstGeom prst="rect">
            <a:avLst/>
          </a:prstGeom>
          <a:noFill/>
        </p:spPr>
        <p:txBody>
          <a:bodyPr wrap="none" rtlCol="0">
            <a:spAutoFit/>
          </a:bodyPr>
          <a:lstStyle/>
          <a:p>
            <a:r>
              <a:rPr lang="en-US" dirty="0">
                <a:solidFill>
                  <a:schemeClr val="accent5">
                    <a:lumMod val="50000"/>
                  </a:schemeClr>
                </a:solidFill>
                <a:latin typeface="Arial" panose="020B0604020202020204" pitchFamily="34" charset="0"/>
                <a:cs typeface="Arial" panose="020B0604020202020204" pitchFamily="34" charset="0"/>
              </a:rPr>
              <a:t>Nguy hại sức khỏe</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 Trong phòng thí nghiệm, cần tuân thủ nội quy, hướng dẫn của GV và đọc kỹ thông tin trên nhãn hóa chất (như tên chất, công thức hóa học, các kí hiệu cảnh báo, hạn sử dụng...) trước khi sử dụng. Không sử dụng hóa chất đựng trong đồ chứa không có nhãn hoặc nhãn mờ, mất chữ.</a:t>
            </a:r>
          </a:p>
          <a:p>
            <a:pPr algn="l"/>
            <a:r>
              <a:rPr lang="en-US" altLang="zh-CN" sz="3200" b="1">
                <a:solidFill>
                  <a:schemeClr val="tx1"/>
                </a:solidFill>
              </a:rPr>
              <a:t>-</a:t>
            </a:r>
            <a:r>
              <a:rPr lang="zh-CN" altLang="en-US" sz="3200" b="1">
                <a:solidFill>
                  <a:schemeClr val="tx1"/>
                </a:solidFill>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161925"/>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700183306"/>
              </p:ext>
            </p:extLst>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dirty="0">
                          <a:solidFill>
                            <a:srgbClr val="000000"/>
                          </a:solidFill>
                          <a:latin typeface="Arial" panose="020B0604020202020204" pitchFamily="34" charset="0"/>
                          <a:cs typeface="Arial" panose="020B0604020202020204" pitchFamily="34" charset="0"/>
                        </a:rPr>
                        <a:t>PHIẾU HỌC </a:t>
                      </a:r>
                      <a:r>
                        <a:rPr lang="en-US" sz="2400" b="1" dirty="0" smtClean="0">
                          <a:solidFill>
                            <a:srgbClr val="000000"/>
                          </a:solidFill>
                          <a:latin typeface="Arial" panose="020B0604020202020204" pitchFamily="34" charset="0"/>
                          <a:cs typeface="Arial" panose="020B0604020202020204" pitchFamily="34" charset="0"/>
                        </a:rPr>
                        <a:t>TẬP  </a:t>
                      </a:r>
                      <a:r>
                        <a:rPr lang="en-US" sz="2400" b="1" dirty="0">
                          <a:solidFill>
                            <a:srgbClr val="000000"/>
                          </a:solidFill>
                          <a:latin typeface="Arial" panose="020B0604020202020204" pitchFamily="34" charset="0"/>
                          <a:cs typeface="Arial" panose="020B0604020202020204" pitchFamily="34" charset="0"/>
                        </a:rPr>
                        <a:t>1</a:t>
                      </a:r>
                    </a:p>
                    <a:p>
                      <a:pPr indent="0" algn="ctr">
                        <a:buNone/>
                      </a:pP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0" dirty="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dirty="0">
                          <a:solidFill>
                            <a:srgbClr val="000000"/>
                          </a:solidFill>
                          <a:latin typeface="Arial" panose="020B0604020202020204" pitchFamily="34" charset="0"/>
                          <a:cs typeface="Arial" panose="020B0604020202020204" pitchFamily="34" charset="0"/>
                        </a:rPr>
                        <a:t>   ............................................................................................................................................</a:t>
                      </a:r>
                    </a:p>
                    <a:p>
                      <a:pPr indent="0" algn="l">
                        <a:buNone/>
                      </a:pPr>
                      <a:endParaRPr lang="en-US" sz="2400" b="0" dirty="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dirty="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endParaRPr lang="en-US" sz="2400" b="0" dirty="0" smtClean="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dirty="0" smtClean="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dirty="0" smtClean="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dirty="0" smtClean="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dirty="0" smtClean="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dirty="0" smtClean="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dirty="0" smtClean="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dirty="0" smtClean="0">
                          <a:solidFill>
                            <a:schemeClr val="accent5">
                              <a:lumMod val="50000"/>
                            </a:schemeClr>
                          </a:solidFill>
                          <a:latin typeface="Arial" panose="020B0604020202020204" pitchFamily="34" charset="0"/>
                          <a:cs typeface="Arial" panose="020B0604020202020204" pitchFamily="34" charset="0"/>
                        </a:rPr>
                        <a:t>b</a:t>
                      </a:r>
                      <a:r>
                        <a:rPr lang="en-US" sz="2400" b="0" dirty="0">
                          <a:solidFill>
                            <a:schemeClr val="accent5">
                              <a:lumMod val="50000"/>
                            </a:schemeClr>
                          </a:solidFill>
                          <a:latin typeface="Arial" panose="020B0604020202020204" pitchFamily="34" charset="0"/>
                          <a:cs typeface="Arial" panose="020B0604020202020204" pitchFamily="34" charset="0"/>
                        </a:rPr>
                        <a:t>. Nêu cách sử dụng ống hút nhỏ giọt</a:t>
                      </a:r>
                    </a:p>
                    <a:p>
                      <a:pPr indent="0" algn="l">
                        <a:buNone/>
                      </a:pPr>
                      <a:endParaRPr lang="en-US" sz="2400" b="0" dirty="0">
                        <a:solidFill>
                          <a:schemeClr val="accent5">
                            <a:lumMod val="50000"/>
                          </a:schemeClr>
                        </a:solidFill>
                        <a:latin typeface="Arial" panose="020B060402020202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483165" y="1015332"/>
            <a:ext cx="11242180" cy="461665"/>
          </a:xfrm>
          <a:prstGeom prst="rect">
            <a:avLst/>
          </a:prstGeom>
          <a:noFill/>
        </p:spPr>
        <p:txBody>
          <a:bodyPr wrap="none" rtlCol="0">
            <a:spAutoFit/>
          </a:bodyPr>
          <a:lstStyle/>
          <a:p>
            <a:r>
              <a:rPr lang="en-US" sz="2400" u="dotted" dirty="0">
                <a:solidFill>
                  <a:srgbClr val="000000"/>
                </a:solidFill>
                <a:latin typeface="Arial" panose="020B0604020202020204" pitchFamily="34" charset="0"/>
                <a:cs typeface="Arial" panose="020B0604020202020204" pitchFamily="34" charset="0"/>
              </a:rPr>
              <a:t>ống nghiệm, cốc thủy tinh, bình nón phễu lọc, ống đong, ống hút nhỏ giọt, kẹp gỗ</a:t>
            </a:r>
            <a:endParaRPr lang="vi-VN" sz="2400" dirty="0"/>
          </a:p>
        </p:txBody>
      </p:sp>
      <p:sp>
        <p:nvSpPr>
          <p:cNvPr id="5" name="TextBox 4"/>
          <p:cNvSpPr txBox="1"/>
          <p:nvPr/>
        </p:nvSpPr>
        <p:spPr>
          <a:xfrm>
            <a:off x="1192696" y="2478157"/>
            <a:ext cx="184731" cy="369332"/>
          </a:xfrm>
          <a:prstGeom prst="rect">
            <a:avLst/>
          </a:prstGeom>
          <a:noFill/>
        </p:spPr>
        <p:txBody>
          <a:bodyPr wrap="none" rtlCol="0">
            <a:spAutoFit/>
          </a:bodyPr>
          <a:lstStyle/>
          <a:p>
            <a:endParaRPr lang="vi-VN" dirty="0"/>
          </a:p>
        </p:txBody>
      </p:sp>
      <p:sp>
        <p:nvSpPr>
          <p:cNvPr id="6" name="TextBox 5"/>
          <p:cNvSpPr txBox="1"/>
          <p:nvPr/>
        </p:nvSpPr>
        <p:spPr>
          <a:xfrm>
            <a:off x="645459" y="3092824"/>
            <a:ext cx="184731" cy="369332"/>
          </a:xfrm>
          <a:prstGeom prst="rect">
            <a:avLst/>
          </a:prstGeom>
          <a:noFill/>
        </p:spPr>
        <p:txBody>
          <a:bodyPr wrap="none" rtlCol="0">
            <a:spAutoFit/>
          </a:bodyPr>
          <a:lstStyle/>
          <a:p>
            <a:endParaRPr lang="vi-VN" dirty="0"/>
          </a:p>
        </p:txBody>
      </p:sp>
      <p:sp>
        <p:nvSpPr>
          <p:cNvPr id="7" name="TextBox 6"/>
          <p:cNvSpPr txBox="1"/>
          <p:nvPr/>
        </p:nvSpPr>
        <p:spPr>
          <a:xfrm>
            <a:off x="280818" y="2166372"/>
            <a:ext cx="11646874" cy="2677656"/>
          </a:xfrm>
          <a:prstGeom prst="rect">
            <a:avLst/>
          </a:prstGeom>
          <a:noFill/>
        </p:spPr>
        <p:txBody>
          <a:bodyPr wrap="square" rtlCol="0">
            <a:spAutoFit/>
          </a:bodyPr>
          <a:lstStyle/>
          <a:p>
            <a:r>
              <a:rPr lang="en-US" sz="2400" u="dotted" dirty="0">
                <a:solidFill>
                  <a:srgbClr val="000000"/>
                </a:solidFill>
                <a:latin typeface="Arial" panose="020B0604020202020204" pitchFamily="34" charset="0"/>
                <a:cs typeface="Arial" panose="020B0604020202020204" pitchFamily="34" charset="0"/>
              </a:rPr>
              <a:t>- Khi thực hiện thí nghiệm, giữ ống nghiệm bằng kẹp gỗ với tay không thuận, tay thuận để lấy hóa chất vào ống nghiệm.</a:t>
            </a:r>
          </a:p>
          <a:p>
            <a:r>
              <a:rPr lang="en-US" sz="2400" u="dotted" dirty="0">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a:t>
            </a:r>
            <a:r>
              <a:rPr lang="en-US" sz="2400" u="dotted" dirty="0" err="1">
                <a:solidFill>
                  <a:srgbClr val="000000"/>
                </a:solidFill>
                <a:latin typeface="Arial" panose="020B0604020202020204" pitchFamily="34" charset="0"/>
                <a:cs typeface="Arial" panose="020B0604020202020204" pitchFamily="34" charset="0"/>
              </a:rPr>
              <a:t>từ</a:t>
            </a:r>
            <a:r>
              <a:rPr lang="en-US" sz="2400" u="dotted" dirty="0">
                <a:solidFill>
                  <a:srgbClr val="000000"/>
                </a:solidFill>
                <a:latin typeface="Arial" panose="020B0604020202020204" pitchFamily="34" charset="0"/>
                <a:cs typeface="Arial" panose="020B0604020202020204" pitchFamily="34" charset="0"/>
              </a:rPr>
              <a:t>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endParaRPr lang="en-US" sz="2400" u="dotted"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280818" y="5235609"/>
            <a:ext cx="11444527" cy="1569660"/>
          </a:xfrm>
          <a:prstGeom prst="rect">
            <a:avLst/>
          </a:prstGeom>
          <a:noFill/>
        </p:spPr>
        <p:txBody>
          <a:bodyPr wrap="square" rtlCol="0">
            <a:spAutoFit/>
          </a:bodyPr>
          <a:lstStyle/>
          <a:p>
            <a:r>
              <a:rPr lang="en-US" sz="2400" u="dotted" dirty="0">
                <a:solidFill>
                  <a:srgbClr val="000000"/>
                </a:solidFill>
                <a:latin typeface="Arial" panose="020B0604020202020204" pitchFamily="34" charset="0"/>
                <a:cs typeface="Arial" panose="020B0604020202020204" pitchFamily="34" charset="0"/>
              </a:rPr>
              <a:t>Đưa ống hút nhỏ giọt vào lọ hóa chất, bóp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2281</Words>
  <Application>Microsoft Office PowerPoint</Application>
  <PresentationFormat>Widescreen</PresentationFormat>
  <Paragraphs>184</Paragraphs>
  <Slides>22</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Microsoft YaHei</vt:lpstr>
      <vt:lpstr>SimSun</vt:lpstr>
      <vt:lpstr>SimSun</vt:lpstr>
      <vt:lpstr>Arial</vt:lpstr>
      <vt:lpstr>Calibri</vt:lpstr>
      <vt:lpstr>Calibri Light</vt:lpstr>
      <vt:lpstr>Cambria</vt:lpstr>
      <vt:lpstr>Impact</vt:lpstr>
      <vt:lpstr>Impact MT Std</vt:lpstr>
      <vt:lpstr>黑体</vt:lpstr>
      <vt:lpstr>Times New Roman</vt:lpstr>
      <vt:lpstr>VNI-Times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MyPC</cp:lastModifiedBy>
  <cp:revision>37</cp:revision>
  <dcterms:created xsi:type="dcterms:W3CDTF">2017-05-28T12:28:00Z</dcterms:created>
  <dcterms:modified xsi:type="dcterms:W3CDTF">2024-09-08T22:53:56Z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