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6">
  <p:sldMasterIdLst>
    <p:sldMasterId id="2147483672" r:id="rId1"/>
    <p:sldMasterId id="2147483684" r:id="rId2"/>
    <p:sldMasterId id="2147483696" r:id="rId3"/>
  </p:sldMasterIdLst>
  <p:sldIdLst>
    <p:sldId id="780" r:id="rId4"/>
    <p:sldId id="778" r:id="rId5"/>
    <p:sldId id="779" r:id="rId6"/>
    <p:sldId id="843" r:id="rId7"/>
    <p:sldId id="844" r:id="rId8"/>
    <p:sldId id="791" r:id="rId9"/>
    <p:sldId id="792" r:id="rId10"/>
    <p:sldId id="794" r:id="rId11"/>
    <p:sldId id="793" r:id="rId12"/>
    <p:sldId id="795" r:id="rId13"/>
    <p:sldId id="798" r:id="rId14"/>
    <p:sldId id="743" r:id="rId15"/>
    <p:sldId id="837" r:id="rId16"/>
    <p:sldId id="838" r:id="rId17"/>
    <p:sldId id="839" r:id="rId18"/>
    <p:sldId id="845" r:id="rId19"/>
    <p:sldId id="799" r:id="rId20"/>
    <p:sldId id="803" r:id="rId21"/>
    <p:sldId id="776" r:id="rId22"/>
    <p:sldId id="804" r:id="rId23"/>
    <p:sldId id="800" r:id="rId24"/>
    <p:sldId id="841" r:id="rId25"/>
    <p:sldId id="805" r:id="rId26"/>
    <p:sldId id="832" r:id="rId27"/>
    <p:sldId id="806" r:id="rId28"/>
    <p:sldId id="808" r:id="rId29"/>
    <p:sldId id="834" r:id="rId30"/>
    <p:sldId id="836" r:id="rId31"/>
    <p:sldId id="809" r:id="rId32"/>
    <p:sldId id="810" r:id="rId33"/>
    <p:sldId id="848" r:id="rId34"/>
    <p:sldId id="811" r:id="rId35"/>
    <p:sldId id="812" r:id="rId36"/>
    <p:sldId id="813" r:id="rId37"/>
    <p:sldId id="814" r:id="rId38"/>
    <p:sldId id="840" r:id="rId39"/>
    <p:sldId id="745" r:id="rId40"/>
    <p:sldId id="842" r:id="rId41"/>
    <p:sldId id="815" r:id="rId42"/>
    <p:sldId id="846" r:id="rId43"/>
    <p:sldId id="816" r:id="rId44"/>
    <p:sldId id="825" r:id="rId45"/>
    <p:sldId id="817" r:id="rId46"/>
    <p:sldId id="818" r:id="rId47"/>
    <p:sldId id="819" r:id="rId48"/>
    <p:sldId id="826" r:id="rId49"/>
    <p:sldId id="821" r:id="rId50"/>
    <p:sldId id="820" r:id="rId51"/>
    <p:sldId id="822" r:id="rId52"/>
    <p:sldId id="823" r:id="rId53"/>
    <p:sldId id="824" r:id="rId54"/>
    <p:sldId id="827" r:id="rId55"/>
    <p:sldId id="828" r:id="rId56"/>
    <p:sldId id="829" r:id="rId57"/>
    <p:sldId id="847" r:id="rId58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Windows User" initials="WU" lastIdx="7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6600"/>
    <a:srgbClr val="9933FF"/>
    <a:srgbClr val="FF99FF"/>
    <a:srgbClr val="66FF33"/>
    <a:srgbClr val="9999FF"/>
    <a:srgbClr val="33CC33"/>
    <a:srgbClr val="526ACE"/>
    <a:srgbClr val="C060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717" autoAdjust="0"/>
    <p:restoredTop sz="94660"/>
  </p:normalViewPr>
  <p:slideViewPr>
    <p:cSldViewPr snapToGrid="0">
      <p:cViewPr varScale="1">
        <p:scale>
          <a:sx n="83" d="100"/>
          <a:sy n="83" d="100"/>
        </p:scale>
        <p:origin x="228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5" Type="http://schemas.openxmlformats.org/officeDocument/2006/relationships/slide" Target="slides/slide2.xml"/><Relationship Id="rId61" Type="http://schemas.openxmlformats.org/officeDocument/2006/relationships/viewProps" Target="viewProps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commentAuthors" Target="commentAuthor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438400" y="3159761"/>
            <a:ext cx="609600" cy="1034129"/>
          </a:xfrm>
          <a:prstGeom prst="rect">
            <a:avLst/>
          </a:prstGeom>
          <a:noFill/>
        </p:spPr>
        <p:txBody>
          <a:bodyPr wrap="square" lIns="0" tIns="9144" rIns="0" bIns="9144" rtlCol="0" anchor="ctr" anchorCtr="0">
            <a:spAutoFit/>
          </a:bodyPr>
          <a:lstStyle/>
          <a:p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36320" y="1219200"/>
            <a:ext cx="10058400" cy="2152650"/>
          </a:xfrm>
        </p:spPr>
        <p:txBody>
          <a:bodyPr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44800" y="3375491"/>
            <a:ext cx="8229600" cy="685800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DE743-382B-42E5-AA6E-FB8C9D08DE14}" type="datetimeFigureOut">
              <a:rPr lang="vi-VN" smtClean="0"/>
              <a:t>19/11/2024</a:t>
            </a:fld>
            <a:endParaRPr lang="vi-VN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ACA366-9975-4146-96E3-1AE2AEA6DAD0}" type="slidenum">
              <a:rPr lang="vi-VN" smtClean="0"/>
              <a:t>‹#›</a:t>
            </a:fld>
            <a:endParaRPr lang="vi-VN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vi-V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44800" y="685802"/>
            <a:ext cx="7721600" cy="3505199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DE743-382B-42E5-AA6E-FB8C9D08DE14}" type="datetimeFigureOut">
              <a:rPr lang="vi-VN" smtClean="0"/>
              <a:t>19/11/2024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CA366-9975-4146-96E3-1AE2AEA6DAD0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2800" y="609601"/>
            <a:ext cx="2844800" cy="5181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0800" y="685801"/>
            <a:ext cx="6705600" cy="45720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DE743-382B-42E5-AA6E-FB8C9D08DE14}" type="datetimeFigureOut">
              <a:rPr lang="vi-VN" smtClean="0"/>
              <a:t>19/11/2024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CA366-9975-4146-96E3-1AE2AEA6DAD0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DE743-382B-42E5-AA6E-FB8C9D08DE14}" type="datetimeFigureOut">
              <a:rPr lang="vi-VN" smtClean="0"/>
              <a:t>19/11/2024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CA366-9975-4146-96E3-1AE2AEA6DA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502741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DE743-382B-42E5-AA6E-FB8C9D08DE14}" type="datetimeFigureOut">
              <a:rPr lang="vi-VN" smtClean="0"/>
              <a:t>19/11/2024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CA366-9975-4146-96E3-1AE2AEA6DA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159859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DE743-382B-42E5-AA6E-FB8C9D08DE14}" type="datetimeFigureOut">
              <a:rPr lang="vi-VN" smtClean="0"/>
              <a:t>19/11/2024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CA366-9975-4146-96E3-1AE2AEA6DA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282433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0" y="1600205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0" y="1600205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DE743-382B-42E5-AA6E-FB8C9D08DE14}" type="datetimeFigureOut">
              <a:rPr lang="vi-VN" smtClean="0"/>
              <a:t>19/11/2024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CA366-9975-4146-96E3-1AE2AEA6DA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296795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DE743-382B-42E5-AA6E-FB8C9D08DE14}" type="datetimeFigureOut">
              <a:rPr lang="vi-VN" smtClean="0"/>
              <a:t>19/11/2024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CA366-9975-4146-96E3-1AE2AEA6DA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422862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DE743-382B-42E5-AA6E-FB8C9D08DE14}" type="datetimeFigureOut">
              <a:rPr lang="vi-VN" smtClean="0"/>
              <a:t>19/11/2024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CA366-9975-4146-96E3-1AE2AEA6DA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089707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DE743-382B-42E5-AA6E-FB8C9D08DE14}" type="datetimeFigureOut">
              <a:rPr lang="vi-VN" smtClean="0"/>
              <a:t>19/11/2024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CA366-9975-4146-96E3-1AE2AEA6DA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806977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DE743-382B-42E5-AA6E-FB8C9D08DE14}" type="datetimeFigureOut">
              <a:rPr lang="vi-VN" smtClean="0"/>
              <a:t>19/11/2024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CA366-9975-4146-96E3-1AE2AEA6DA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456192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DE743-382B-42E5-AA6E-FB8C9D08DE14}" type="datetimeFigureOut">
              <a:rPr lang="vi-VN" smtClean="0"/>
              <a:t>19/11/2024</a:t>
            </a:fld>
            <a:endParaRPr lang="vi-VN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ACA366-9975-4146-96E3-1AE2AEA6DAD0}" type="slidenum">
              <a:rPr lang="vi-VN" smtClean="0"/>
              <a:t>‹#›</a:t>
            </a:fld>
            <a:endParaRPr lang="vi-VN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vi-VN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DE743-382B-42E5-AA6E-FB8C9D08DE14}" type="datetimeFigureOut">
              <a:rPr lang="vi-VN" smtClean="0"/>
              <a:t>19/11/2024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CA366-9975-4146-96E3-1AE2AEA6DA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321874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DE743-382B-42E5-AA6E-FB8C9D08DE14}" type="datetimeFigureOut">
              <a:rPr lang="vi-VN" smtClean="0"/>
              <a:t>19/11/2024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CA366-9975-4146-96E3-1AE2AEA6DA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447088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85600" y="274643"/>
            <a:ext cx="36576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274643"/>
            <a:ext cx="107696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DE743-382B-42E5-AA6E-FB8C9D08DE14}" type="datetimeFigureOut">
              <a:rPr lang="vi-VN" smtClean="0"/>
              <a:t>19/11/2024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CA366-9975-4146-96E3-1AE2AEA6DA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677291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EDADE743-382B-42E5-AA6E-FB8C9D08DE14}" type="datetimeFigureOut">
              <a:rPr lang="vi-VN" smtClean="0"/>
              <a:t>19/11/2024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B5ACA366-9975-4146-96E3-1AE2AEA6DA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846737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DE743-382B-42E5-AA6E-FB8C9D08DE14}" type="datetimeFigureOut">
              <a:rPr lang="vi-VN" smtClean="0"/>
              <a:t>19/11/2024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CA366-9975-4146-96E3-1AE2AEA6DA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32711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DE743-382B-42E5-AA6E-FB8C9D08DE14}" type="datetimeFigureOut">
              <a:rPr lang="vi-VN" smtClean="0"/>
              <a:t>19/11/2024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CA366-9975-4146-96E3-1AE2AEA6DA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713281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DE743-382B-42E5-AA6E-FB8C9D08DE14}" type="datetimeFigureOut">
              <a:rPr lang="vi-VN" smtClean="0"/>
              <a:t>19/11/2024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CA366-9975-4146-96E3-1AE2AEA6DA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619688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DE743-382B-42E5-AA6E-FB8C9D08DE14}" type="datetimeFigureOut">
              <a:rPr lang="vi-VN" smtClean="0"/>
              <a:t>19/11/2024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CA366-9975-4146-96E3-1AE2AEA6DA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453095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DE743-382B-42E5-AA6E-FB8C9D08DE14}" type="datetimeFigureOut">
              <a:rPr lang="vi-VN" smtClean="0"/>
              <a:t>19/11/2024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CA366-9975-4146-96E3-1AE2AEA6DA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6121601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DE743-382B-42E5-AA6E-FB8C9D08DE14}" type="datetimeFigureOut">
              <a:rPr lang="vi-VN" smtClean="0"/>
              <a:t>19/11/2024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CA366-9975-4146-96E3-1AE2AEA6DA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792772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689600" y="4074498"/>
            <a:ext cx="609600" cy="101566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0" y="4267368"/>
            <a:ext cx="4978400" cy="731520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DE743-382B-42E5-AA6E-FB8C9D08DE14}" type="datetimeFigureOut">
              <a:rPr lang="vi-VN" smtClean="0"/>
              <a:t>19/11/2024</a:t>
            </a:fld>
            <a:endParaRPr lang="vi-VN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ACA366-9975-4146-96E3-1AE2AEA6DAD0}" type="slidenum">
              <a:rPr lang="vi-VN" smtClean="0"/>
              <a:t>‹#›</a:t>
            </a:fld>
            <a:endParaRPr lang="vi-VN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48000" y="1905000"/>
            <a:ext cx="8046720" cy="2350008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DE743-382B-42E5-AA6E-FB8C9D08DE14}" type="datetimeFigureOut">
              <a:rPr lang="vi-VN" smtClean="0"/>
              <a:t>19/11/2024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CA366-9975-4146-96E3-1AE2AEA6DA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593599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DE743-382B-42E5-AA6E-FB8C9D08DE14}" type="datetimeFigureOut">
              <a:rPr lang="vi-VN" smtClean="0"/>
              <a:t>19/11/2024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CA366-9975-4146-96E3-1AE2AEA6DA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0563986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DE743-382B-42E5-AA6E-FB8C9D08DE14}" type="datetimeFigureOut">
              <a:rPr lang="vi-VN" smtClean="0"/>
              <a:t>19/11/2024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CA366-9975-4146-96E3-1AE2AEA6DA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939894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DE743-382B-42E5-AA6E-FB8C9D08DE14}" type="datetimeFigureOut">
              <a:rPr lang="vi-VN" smtClean="0"/>
              <a:t>19/11/2024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CA366-9975-4146-96E3-1AE2AEA6DA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8164739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DE743-382B-42E5-AA6E-FB8C9D08DE14}" type="datetimeFigureOut">
              <a:rPr lang="vi-VN" smtClean="0"/>
              <a:t>19/11/2024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CA366-9975-4146-96E3-1AE2AEA6DAD0}" type="slidenum">
              <a:rPr lang="vi-VN" smtClean="0"/>
              <a:t>‹#›</a:t>
            </a:fld>
            <a:endParaRPr lang="vi-VN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9490009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DE743-382B-42E5-AA6E-FB8C9D08DE14}" type="datetimeFigureOut">
              <a:rPr lang="vi-VN" smtClean="0"/>
              <a:t>19/11/2024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CA366-9975-4146-96E3-1AE2AEA6DA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3286012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DE743-382B-42E5-AA6E-FB8C9D08DE14}" type="datetimeFigureOut">
              <a:rPr lang="vi-VN" smtClean="0"/>
              <a:t>19/11/2024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CA366-9975-4146-96E3-1AE2AEA6DA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5379275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DE743-382B-42E5-AA6E-FB8C9D08DE14}" type="datetimeFigureOut">
              <a:rPr lang="vi-VN" smtClean="0"/>
              <a:t>19/11/2024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CA366-9975-4146-96E3-1AE2AEA6DA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4148141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DE743-382B-42E5-AA6E-FB8C9D08DE14}" type="datetimeFigureOut">
              <a:rPr lang="vi-VN" smtClean="0"/>
              <a:t>19/11/2024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CA366-9975-4146-96E3-1AE2AEA6DA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3726208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DE743-382B-42E5-AA6E-FB8C9D08DE14}" type="datetimeFigureOut">
              <a:rPr lang="vi-VN" smtClean="0"/>
              <a:t>19/11/2024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CA366-9975-4146-96E3-1AE2AEA6DA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436509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DE743-382B-42E5-AA6E-FB8C9D08DE14}" type="datetimeFigureOut">
              <a:rPr lang="vi-VN" smtClean="0"/>
              <a:t>19/11/2024</a:t>
            </a:fld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ACA366-9975-4146-96E3-1AE2AEA6DAD0}" type="slidenum">
              <a:rPr lang="vi-VN" smtClean="0"/>
              <a:t>‹#›</a:t>
            </a:fld>
            <a:endParaRPr lang="vi-VN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792224" y="658368"/>
            <a:ext cx="4364736" cy="3429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6705600" y="658369"/>
            <a:ext cx="4364736" cy="34321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88160" y="661976"/>
            <a:ext cx="4364736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792224" y="1371600"/>
            <a:ext cx="4368800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705600" y="661976"/>
            <a:ext cx="4364736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705600" y="1371600"/>
            <a:ext cx="4364736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408853" y="520192"/>
            <a:ext cx="6096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373707" y="520192"/>
            <a:ext cx="6096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DE743-382B-42E5-AA6E-FB8C9D08DE14}" type="datetimeFigureOut">
              <a:rPr lang="vi-VN" smtClean="0"/>
              <a:t>19/11/2024</a:t>
            </a:fld>
            <a:endParaRPr lang="vi-VN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ACA366-9975-4146-96E3-1AE2AEA6DAD0}" type="slidenum">
              <a:rPr lang="vi-VN" smtClean="0"/>
              <a:t>‹#›</a:t>
            </a:fld>
            <a:endParaRPr lang="vi-VN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vi-V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DE743-382B-42E5-AA6E-FB8C9D08DE14}" type="datetimeFigureOut">
              <a:rPr lang="vi-VN" smtClean="0"/>
              <a:t>19/11/2024</a:t>
            </a:fld>
            <a:endParaRPr lang="vi-V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ACA366-9975-4146-96E3-1AE2AEA6DAD0}" type="slidenum">
              <a:rPr lang="vi-VN" smtClean="0"/>
              <a:t>‹#›</a:t>
            </a:fld>
            <a:endParaRPr lang="vi-VN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vi-V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DE743-382B-42E5-AA6E-FB8C9D08DE14}" type="datetimeFigureOut">
              <a:rPr lang="vi-VN" smtClean="0"/>
              <a:t>19/11/2024</a:t>
            </a:fld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ACA366-9975-4146-96E3-1AE2AEA6DAD0}" type="slidenum">
              <a:rPr lang="vi-VN" smtClean="0"/>
              <a:t>‹#›</a:t>
            </a:fld>
            <a:endParaRPr lang="vi-VN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vi-V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7105227" y="1774588"/>
            <a:ext cx="609600" cy="123110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7600" y="685801"/>
            <a:ext cx="5791200" cy="3429000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00" y="685801"/>
            <a:ext cx="3454400" cy="3429000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DE743-382B-42E5-AA6E-FB8C9D08DE14}" type="datetimeFigureOut">
              <a:rPr lang="vi-VN" smtClean="0"/>
              <a:t>19/11/2024</a:t>
            </a:fld>
            <a:endParaRPr lang="vi-VN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ACA366-9975-4146-96E3-1AE2AEA6DAD0}" type="slidenum">
              <a:rPr lang="vi-VN" smtClean="0"/>
              <a:t>‹#›</a:t>
            </a:fld>
            <a:endParaRPr lang="vi-VN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25600" y="612776"/>
            <a:ext cx="8940800" cy="2546985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657600" y="3453047"/>
            <a:ext cx="6705600" cy="72080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247136" y="3331464"/>
            <a:ext cx="6096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DE743-382B-42E5-AA6E-FB8C9D08DE14}" type="datetimeFigureOut">
              <a:rPr lang="vi-VN" smtClean="0"/>
              <a:t>19/11/2024</a:t>
            </a:fld>
            <a:endParaRPr lang="vi-VN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ACA366-9975-4146-96E3-1AE2AEA6DAD0}" type="slidenum">
              <a:rPr lang="vi-VN" smtClean="0"/>
              <a:t>‹#›</a:t>
            </a:fld>
            <a:endParaRPr lang="vi-VN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vi-V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19724275">
            <a:off x="1830961" y="1038441"/>
            <a:ext cx="9654160" cy="570698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17656910">
            <a:off x="557464" y="419133"/>
            <a:ext cx="5538472" cy="5973945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19724275">
            <a:off x="4370607" y="116855"/>
            <a:ext cx="8639149" cy="475475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36320" y="4876800"/>
            <a:ext cx="100584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44800" y="685802"/>
            <a:ext cx="8128000" cy="3657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615473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EDADE743-382B-42E5-AA6E-FB8C9D08DE14}" type="datetimeFigureOut">
              <a:rPr lang="vi-VN" smtClean="0"/>
              <a:t>19/11/2024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97280" y="6154739"/>
            <a:ext cx="60960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7280" y="5842000"/>
            <a:ext cx="2844800" cy="304800"/>
          </a:xfrm>
          <a:prstGeom prst="rect">
            <a:avLst/>
          </a:prstGeom>
        </p:spPr>
        <p:txBody>
          <a:bodyPr vert="horz" lIns="91440" tIns="45720" rIns="91440" bIns="9144" rtlCol="0" anchor="b"/>
          <a:lstStyle>
            <a:lvl1pPr algn="l">
              <a:defRPr sz="16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B5ACA366-9975-4146-96E3-1AE2AEA6DAD0}" type="slidenum">
              <a:rPr lang="vi-VN" smtClean="0"/>
              <a:t>‹#›</a:t>
            </a:fld>
            <a:endParaRPr lang="vi-VN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56032" algn="l" defTabSz="914400" rtl="0" eaLnBrk="1" latinLnBrk="0" hangingPunct="1">
        <a:spcBef>
          <a:spcPct val="20000"/>
        </a:spcBef>
        <a:spcAft>
          <a:spcPts val="0"/>
        </a:spcAft>
        <a:buSzPct val="60000"/>
        <a:buFont typeface="Wingdings" pitchFamily="2" charset="2"/>
        <a:buChar char="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400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58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96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ADE743-382B-42E5-AA6E-FB8C9D08DE14}" type="datetimeFigureOut">
              <a:rPr lang="vi-VN" smtClean="0"/>
              <a:t>19/11/2024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ACA366-9975-4146-96E3-1AE2AEA6DA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19063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ADE743-382B-42E5-AA6E-FB8C9D08DE14}" type="datetimeFigureOut">
              <a:rPr lang="vi-VN" smtClean="0"/>
              <a:t>19/11/2024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ACA366-9975-4146-96E3-1AE2AEA6DA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7814701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hyperlink" Target="../../../Downloads/yt1s.com%20-%20T&#236;m%20Hi&#7875;u%20T&#237;nh%20Ch&#7845;t%20C&#7911;a%20Ch&#7845;t%20&#7902;%20Th&#7875;%20R&#7855;n%20L&#7887;ng%20Kh&#237;%20%20Khoa%20H&#7885;c%20T&#7921;%20Nhi&#234;n%206.mp4" TargetMode="Externa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hyperlink" Target="../../../Downloads/Th&#237;%20nghi&#7879;m%201-%20&#272;o%20nhi&#7879;t%20&#273;&#7897;%20s&#244;i%20c&#7911;a%20n&#432;&#7899;c-%20B&#224;i%208.webm" TargetMode="Externa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Relationship Id="rId4" Type="http://schemas.openxmlformats.org/officeDocument/2006/relationships/hyperlink" Target="../../../Downloads/TH&#205;%20NGHI&#7878;M%202-H&#210;A%20TAN%20MU&#7888;I%20&#258;N%20V&#192;O%20N&#431;&#7898;C,%20D&#7846;U%20&#258;N%20V&#7898;I%20N&#431;&#7898;C-B&#192;I%208-S&#7920;%20&#272;A%20D&#7840;NG%20V&#192;%20C&#193;C%20TH&#7874;%20C&#416;%20B&#7842;N%20C&#211;%20&#272;&#193;P%20&#193;N.mp4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../../../Downloads/TH&#205;%20NGHI&#7878;M%203-%20&#272;UN%20N&#211;NG%20&#272;&#431;&#7900;NG%20K&#205;NH%20TR&#7854;NG.%20B&#192;I%208-%20KHTN%206.webm" TargetMode="Externa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hyperlink" Target="../../../Downloads/&#272;&#7891;ng%20h&#7891;%20&#273;&#7871;m%20ng&#432;&#7907;c%206%20ph&#250;t%20-%206%20minutes%20timer%20-%20Hailist.mp4" TargetMode="Externa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2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3.xml"/><Relationship Id="rId4" Type="http://schemas.openxmlformats.org/officeDocument/2006/relationships/hyperlink" Target="../../../Downloads/Khoa%20h&#7885;c%20t&#7921;%20nhi&#234;n%206%20-%20Th&#237;%20Nghi&#7879;m%20L&#224;m%20N&#243;ng%20Ch&#7843;y%20N&#7871;n%20-%20Th&#237;%20nghi&#7879;m%20chuy&#7875;n%20th&#7875;%20c&#7911;a%20ch&#7845;t.mp4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.xml"/><Relationship Id="rId4" Type="http://schemas.openxmlformats.org/officeDocument/2006/relationships/hyperlink" Target="../../../Downloads/Th&#237;%20Nghi&#7879;m%20&#272;un%20S&#244;i%20V&#224;%20L&#224;m%20L&#7841;nh%20N&#432;&#7899;c%20-Khoa%20h&#7885;c%20t&#7921;%20nhi&#234;n%206%20-%20Ch&#226;n%20Tr&#7901;i%20S&#225;ng%20T&#7841;o.mp4" TargetMode="Externa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Vai trò của muố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4960"/>
            <a:ext cx="2783840" cy="5273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Nếu mỗi buổi trưa bạn uống 1 cốc nước lọc để lạnh điều gì sẽ xảy ra với cơ  thể sau 1 tuần?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3840" y="1584959"/>
            <a:ext cx="3820160" cy="5273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6" descr="Top 10 nước hoa nhẹ nhàng thơm lâu cho nữ được review tốt nhấ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8" descr="Top 10 nước hoa nhẹ nhàng thơm lâu cho nữ được review tốt nhất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9" descr="Top 10 nước hoa nhẹ nhàng thơm lâu cho nữ được review tốt nhất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000" y="1584959"/>
            <a:ext cx="5588000" cy="522732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4246880" y="4221479"/>
            <a:ext cx="2357120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khiết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uống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502200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044036"/>
            <a:ext cx="6470073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2/ CÁC THỂ CƠ BẢN CỦA CHẤT</a:t>
            </a:r>
          </a:p>
        </p:txBody>
      </p:sp>
      <p:sp>
        <p:nvSpPr>
          <p:cNvPr id="7" name="AutoShape 10" descr="Một cốc nước nóng &quot;trị&quot; đến 6 bệnh thường gặp: Đơn giản nhưng nhiều người  quên là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12" descr="Một cốc nước nóng &quot;trị&quot; đến 6 bệnh thường gặp: Đơn giản nhưng nhiều người  quên làm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2A0EAAB-F5FD-4A78-BE7B-02938B3DCFF2}"/>
              </a:ext>
            </a:extLst>
          </p:cNvPr>
          <p:cNvSpPr txBox="1"/>
          <p:nvPr/>
        </p:nvSpPr>
        <p:spPr>
          <a:xfrm>
            <a:off x="0" y="0"/>
            <a:ext cx="12191999" cy="49244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8: SỰ ĐA DẠNG CÁC THỂ CỦA CHẤT. TÍNH CHẤT CỦA CHẤT</a:t>
            </a:r>
          </a:p>
        </p:txBody>
      </p:sp>
    </p:spTree>
    <p:extLst>
      <p:ext uri="{BB962C8B-B14F-4D97-AF65-F5344CB8AC3E}">
        <p14:creationId xmlns:p14="http://schemas.microsoft.com/office/powerpoint/2010/main" val="19344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1221"/>
            <a:ext cx="6843170" cy="70788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8.2.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endParaRPr lang="en-US" sz="4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040880" y="1072373"/>
            <a:ext cx="5029200" cy="1815882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prstClr val="black"/>
                </a:solidFill>
                <a:ea typeface="Times New Roman"/>
              </a:rPr>
              <a:t>Chất tồn tại ở ba thể (trạng thái) cơ bản: </a:t>
            </a:r>
            <a:r>
              <a:rPr lang="vi-VN" sz="2800" b="1" dirty="0">
                <a:solidFill>
                  <a:srgbClr val="FF0000"/>
                </a:solidFill>
                <a:ea typeface="Times New Roman"/>
              </a:rPr>
              <a:t>rắn</a:t>
            </a:r>
            <a:r>
              <a:rPr lang="vi-VN" sz="2800" dirty="0">
                <a:solidFill>
                  <a:prstClr val="black"/>
                </a:solidFill>
                <a:ea typeface="Times New Roman"/>
              </a:rPr>
              <a:t> </a:t>
            </a:r>
            <a:r>
              <a:rPr lang="en-US" sz="2800" dirty="0">
                <a:solidFill>
                  <a:prstClr val="black"/>
                </a:solidFill>
                <a:ea typeface="Times New Roman"/>
              </a:rPr>
              <a:t>(solid, </a:t>
            </a:r>
            <a:r>
              <a:rPr lang="vi-VN" sz="2800" dirty="0">
                <a:solidFill>
                  <a:prstClr val="black"/>
                </a:solidFill>
                <a:ea typeface="Times New Roman"/>
              </a:rPr>
              <a:t>kí hiệu </a:t>
            </a:r>
            <a:r>
              <a:rPr lang="vi-VN" sz="2800" b="1" dirty="0">
                <a:solidFill>
                  <a:srgbClr val="FF0000"/>
                </a:solidFill>
                <a:ea typeface="Times New Roman"/>
              </a:rPr>
              <a:t>s</a:t>
            </a:r>
            <a:r>
              <a:rPr lang="vi-VN" sz="2800" dirty="0">
                <a:solidFill>
                  <a:prstClr val="black"/>
                </a:solidFill>
                <a:ea typeface="Times New Roman"/>
              </a:rPr>
              <a:t>), </a:t>
            </a:r>
            <a:r>
              <a:rPr lang="vi-VN" sz="2800" b="1" dirty="0">
                <a:solidFill>
                  <a:srgbClr val="7030A0"/>
                </a:solidFill>
                <a:ea typeface="Times New Roman"/>
              </a:rPr>
              <a:t>lỏng</a:t>
            </a:r>
            <a:r>
              <a:rPr lang="vi-VN" sz="2800" dirty="0">
                <a:solidFill>
                  <a:prstClr val="black"/>
                </a:solidFill>
                <a:ea typeface="Times New Roman"/>
              </a:rPr>
              <a:t> </a:t>
            </a:r>
            <a:r>
              <a:rPr lang="en-US" sz="2800" dirty="0">
                <a:solidFill>
                  <a:prstClr val="black"/>
                </a:solidFill>
                <a:ea typeface="Times New Roman"/>
              </a:rPr>
              <a:t>(liquid, </a:t>
            </a:r>
            <a:r>
              <a:rPr lang="vi-VN" sz="2800" dirty="0">
                <a:solidFill>
                  <a:prstClr val="black"/>
                </a:solidFill>
                <a:ea typeface="Times New Roman"/>
              </a:rPr>
              <a:t>kí hiệu </a:t>
            </a:r>
            <a:r>
              <a:rPr lang="en-US" sz="2800" b="1" dirty="0">
                <a:solidFill>
                  <a:srgbClr val="7030A0"/>
                </a:solidFill>
                <a:ea typeface="Times New Roman"/>
              </a:rPr>
              <a:t>l</a:t>
            </a:r>
            <a:r>
              <a:rPr lang="vi-VN" sz="2800" dirty="0">
                <a:solidFill>
                  <a:prstClr val="black"/>
                </a:solidFill>
                <a:ea typeface="Times New Roman"/>
              </a:rPr>
              <a:t>) và </a:t>
            </a:r>
            <a:r>
              <a:rPr lang="vi-VN" sz="2800" b="1" dirty="0">
                <a:solidFill>
                  <a:srgbClr val="006600"/>
                </a:solidFill>
                <a:ea typeface="Times New Roman"/>
              </a:rPr>
              <a:t>khí</a:t>
            </a:r>
            <a:r>
              <a:rPr lang="vi-VN" sz="2800" dirty="0">
                <a:solidFill>
                  <a:prstClr val="black"/>
                </a:solidFill>
                <a:ea typeface="Times New Roman"/>
              </a:rPr>
              <a:t> hay hơi (gas, kí hiệu </a:t>
            </a:r>
            <a:r>
              <a:rPr lang="vi-VN" sz="2800" b="1" dirty="0">
                <a:solidFill>
                  <a:srgbClr val="006600"/>
                </a:solidFill>
                <a:ea typeface="Times New Roman"/>
              </a:rPr>
              <a:t>g</a:t>
            </a:r>
            <a:r>
              <a:rPr lang="vi-VN" sz="2800" dirty="0">
                <a:solidFill>
                  <a:prstClr val="black"/>
                </a:solidFill>
                <a:ea typeface="Times New Roman"/>
              </a:rPr>
              <a:t>).</a:t>
            </a:r>
            <a:endParaRPr lang="en-US" sz="2800" dirty="0">
              <a:solidFill>
                <a:prstClr val="black"/>
              </a:solidFill>
              <a:ea typeface="Times New Roman"/>
            </a:endParaRPr>
          </a:p>
        </p:txBody>
      </p:sp>
      <p:sp>
        <p:nvSpPr>
          <p:cNvPr id="7" name="AutoShape 10" descr="Một cốc nước nóng &quot;trị&quot; đến 6 bệnh thường gặp: Đơn giản nhưng nhiều người  quên là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AutoShape 12" descr="Một cốc nước nóng &quot;trị&quot; đến 6 bệnh thường gặp: Đơn giản nhưng nhiều người  quên làm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55575" y="856267"/>
            <a:ext cx="11056620" cy="5858126"/>
            <a:chOff x="0" y="1520727"/>
            <a:chExt cx="10330498" cy="5056506"/>
          </a:xfrm>
        </p:grpSpPr>
        <p:pic>
          <p:nvPicPr>
            <p:cNvPr id="1028" name="Picture 4" descr="Xử trí nhanh vết ong đốt tại nhà giúp trẻ giảm sưng đau | Phụ Nữ Sức Khỏ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520728"/>
              <a:ext cx="3097530" cy="4286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Thông tin: - Uống Nước Đúng Cách Giúp Bạn Giảm Cân Hiệu Quả Hơn. |  Lamchame.com - Nguồn thông tin tin cậy dành cho cha mẹ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97530" y="1520727"/>
              <a:ext cx="3150870" cy="4286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2" descr="Một cốc nước nóng &amp;quot;trị&amp;quot; đến 6 bệnh thường gặp: Đơn giản nhưng nhiều người  quên làm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8400" y="3663853"/>
              <a:ext cx="4082098" cy="291338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" name="TextBox 13"/>
            <p:cNvSpPr txBox="1"/>
            <p:nvPr/>
          </p:nvSpPr>
          <p:spPr>
            <a:xfrm>
              <a:off x="3484880" y="5803080"/>
              <a:ext cx="2397760" cy="584775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rtlCol="0">
              <a:spAutoFit/>
            </a:bodyPr>
            <a:lstStyle/>
            <a:p>
              <a:r>
                <a:rPr lang="en-US" sz="3200" b="1" kern="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Nước</a:t>
              </a:r>
              <a:r>
                <a:rPr lang="en-US" sz="3200" b="1" kern="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kern="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lỏng</a:t>
              </a:r>
              <a:endParaRPr lang="en-US" sz="32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64820" y="5804760"/>
              <a:ext cx="1854200" cy="584775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b="1" kern="0" dirty="0">
                  <a:solidFill>
                    <a:srgbClr val="FF0000"/>
                  </a:solidFill>
                  <a:cs typeface="Times New Roman" pitchFamily="18" charset="0"/>
                </a:rPr>
                <a:t>Nướ</a:t>
              </a:r>
              <a:r>
                <a:rPr lang="en-US" sz="3200" b="1" kern="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 </a:t>
              </a:r>
              <a:r>
                <a:rPr lang="en-US" sz="3200" b="1" kern="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đá</a:t>
              </a:r>
              <a:endParaRPr lang="en-US" sz="32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248400" y="3663853"/>
              <a:ext cx="1290661" cy="929813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rtlCol="0">
              <a:spAutoFit/>
            </a:bodyPr>
            <a:lstStyle/>
            <a:p>
              <a:r>
                <a:rPr lang="en-US" sz="3200" b="1" kern="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Hơi</a:t>
              </a:r>
              <a:r>
                <a:rPr lang="en-US" sz="3200" b="1" kern="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n</a:t>
              </a:r>
              <a:r>
                <a:rPr lang="en-US" sz="3200" b="1" kern="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ước</a:t>
              </a:r>
              <a:endParaRPr lang="en-US" sz="32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cxnSp>
        <p:nvCxnSpPr>
          <p:cNvPr id="10" name="Straight Arrow Connector 9"/>
          <p:cNvCxnSpPr/>
          <p:nvPr/>
        </p:nvCxnSpPr>
        <p:spPr>
          <a:xfrm>
            <a:off x="7673009" y="3794760"/>
            <a:ext cx="1013791" cy="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7016002" y="1040851"/>
            <a:ext cx="5029200" cy="954107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Nước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thể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tồn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tại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ở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những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thể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nào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558596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7" grpId="0" animBg="1"/>
      <p:bldP spid="17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D4104C0-D2CA-45AF-9993-4AD582A14A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286837"/>
            <a:ext cx="8020050" cy="428432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7117C8D-1054-43E5-BF15-DD0D95F6BC3F}"/>
              </a:ext>
            </a:extLst>
          </p:cNvPr>
          <p:cNvSpPr txBox="1"/>
          <p:nvPr/>
        </p:nvSpPr>
        <p:spPr>
          <a:xfrm>
            <a:off x="0" y="143329"/>
            <a:ext cx="103012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17F96D-A05E-4B88-853C-A5132291CAF2}"/>
              </a:ext>
            </a:extLst>
          </p:cNvPr>
          <p:cNvSpPr txBox="1"/>
          <p:nvPr/>
        </p:nvSpPr>
        <p:spPr>
          <a:xfrm>
            <a:off x="396584" y="5532700"/>
            <a:ext cx="21431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endParaRPr lang="vi-V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EA5666A-D12C-43CC-9636-547FAC932D81}"/>
              </a:ext>
            </a:extLst>
          </p:cNvPr>
          <p:cNvSpPr txBox="1"/>
          <p:nvPr/>
        </p:nvSpPr>
        <p:spPr>
          <a:xfrm>
            <a:off x="3034361" y="5490321"/>
            <a:ext cx="21431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endParaRPr lang="vi-V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866C3A9-68EC-49AB-AE79-25996ACE8AB2}"/>
              </a:ext>
            </a:extLst>
          </p:cNvPr>
          <p:cNvSpPr txBox="1"/>
          <p:nvPr/>
        </p:nvSpPr>
        <p:spPr>
          <a:xfrm>
            <a:off x="5942953" y="5571163"/>
            <a:ext cx="21431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endParaRPr lang="vi-V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0158A8E-801B-4A93-8966-DD527E045D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86951" y="66619"/>
            <a:ext cx="2200274" cy="1353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821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2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D681171-09BA-4443-A5D7-33C6B8DB3D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6" r="7650"/>
          <a:stretch/>
        </p:blipFill>
        <p:spPr>
          <a:xfrm>
            <a:off x="1288472" y="1076447"/>
            <a:ext cx="10903528" cy="5781553"/>
          </a:xfrm>
          <a:prstGeom prst="rect">
            <a:avLst/>
          </a:prstGeom>
        </p:spPr>
      </p:pic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7F4C167F-EC42-4352-9CCD-0E112CB26C56}"/>
              </a:ext>
            </a:extLst>
          </p:cNvPr>
          <p:cNvSpPr/>
          <p:nvPr/>
        </p:nvSpPr>
        <p:spPr>
          <a:xfrm>
            <a:off x="0" y="62346"/>
            <a:ext cx="4696691" cy="5781552"/>
          </a:xfrm>
          <a:prstGeom prst="cloudCallout">
            <a:avLst>
              <a:gd name="adj1" fmla="val 70546"/>
              <a:gd name="adj2" fmla="val 4599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Quan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sát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 8.3,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hãy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nhận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xét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đặc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điểm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rắn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lỏng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khí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chất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572687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D681171-09BA-4443-A5D7-33C6B8DB3D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6" r="7650"/>
          <a:stretch/>
        </p:blipFill>
        <p:spPr>
          <a:xfrm>
            <a:off x="1288472" y="1076447"/>
            <a:ext cx="10903528" cy="5781553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35C6221B-79EA-49E4-93E9-68CCA78FBC75}"/>
              </a:ext>
            </a:extLst>
          </p:cNvPr>
          <p:cNvCxnSpPr>
            <a:cxnSpLocks/>
            <a:stCxn id="13" idx="3"/>
          </p:cNvCxnSpPr>
          <p:nvPr/>
        </p:nvCxnSpPr>
        <p:spPr>
          <a:xfrm flipV="1">
            <a:off x="4211782" y="2895601"/>
            <a:ext cx="858982" cy="122612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EF695AA-458A-47CE-A7AE-048D8C488CA4}"/>
              </a:ext>
            </a:extLst>
          </p:cNvPr>
          <p:cNvCxnSpPr>
            <a:cxnSpLocks/>
            <a:stCxn id="19" idx="3"/>
          </p:cNvCxnSpPr>
          <p:nvPr/>
        </p:nvCxnSpPr>
        <p:spPr>
          <a:xfrm>
            <a:off x="8652165" y="872836"/>
            <a:ext cx="1170708" cy="96981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8E62393-659D-4F3B-95C3-5633442DBB71}"/>
              </a:ext>
            </a:extLst>
          </p:cNvPr>
          <p:cNvCxnSpPr>
            <a:cxnSpLocks/>
          </p:cNvCxnSpPr>
          <p:nvPr/>
        </p:nvCxnSpPr>
        <p:spPr>
          <a:xfrm flipV="1">
            <a:off x="10768445" y="4121727"/>
            <a:ext cx="273628" cy="135082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436BA88-D3C4-44B8-9E7F-1BE49BA1B289}"/>
              </a:ext>
            </a:extLst>
          </p:cNvPr>
          <p:cNvSpPr txBox="1"/>
          <p:nvPr/>
        </p:nvSpPr>
        <p:spPr>
          <a:xfrm>
            <a:off x="13853" y="0"/>
            <a:ext cx="3685310" cy="255454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E5568AE-69E1-4987-8A95-C7561237A3AC}"/>
              </a:ext>
            </a:extLst>
          </p:cNvPr>
          <p:cNvSpPr/>
          <p:nvPr/>
        </p:nvSpPr>
        <p:spPr>
          <a:xfrm>
            <a:off x="1655617" y="3429000"/>
            <a:ext cx="2556165" cy="138545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chặt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chẽ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030FEF22-0CE2-4A2E-891D-6C08E4C82830}"/>
              </a:ext>
            </a:extLst>
          </p:cNvPr>
          <p:cNvSpPr/>
          <p:nvPr/>
        </p:nvSpPr>
        <p:spPr>
          <a:xfrm>
            <a:off x="6096000" y="180109"/>
            <a:ext cx="2556165" cy="138545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331EF18A-1A1E-4FF2-A492-5904E6B43B47}"/>
              </a:ext>
            </a:extLst>
          </p:cNvPr>
          <p:cNvSpPr/>
          <p:nvPr/>
        </p:nvSpPr>
        <p:spPr>
          <a:xfrm>
            <a:off x="9490363" y="5472546"/>
            <a:ext cx="2556165" cy="138545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chặt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chẽ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3255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9" grpId="0" animBg="1"/>
      <p:bldP spid="2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D681171-09BA-4443-A5D7-33C6B8DB3D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6" r="7650"/>
          <a:stretch/>
        </p:blipFill>
        <p:spPr>
          <a:xfrm>
            <a:off x="1288472" y="1076447"/>
            <a:ext cx="10903528" cy="5781553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35C6221B-79EA-49E4-93E9-68CCA78FBC75}"/>
              </a:ext>
            </a:extLst>
          </p:cNvPr>
          <p:cNvCxnSpPr>
            <a:cxnSpLocks/>
            <a:stCxn id="13" idx="3"/>
          </p:cNvCxnSpPr>
          <p:nvPr/>
        </p:nvCxnSpPr>
        <p:spPr>
          <a:xfrm flipV="1">
            <a:off x="4211782" y="2895602"/>
            <a:ext cx="858982" cy="93864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EF695AA-458A-47CE-A7AE-048D8C488CA4}"/>
              </a:ext>
            </a:extLst>
          </p:cNvPr>
          <p:cNvCxnSpPr>
            <a:cxnSpLocks/>
            <a:stCxn id="19" idx="3"/>
          </p:cNvCxnSpPr>
          <p:nvPr/>
        </p:nvCxnSpPr>
        <p:spPr>
          <a:xfrm>
            <a:off x="8652165" y="628278"/>
            <a:ext cx="1170708" cy="121437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8E62393-659D-4F3B-95C3-5633442DBB71}"/>
              </a:ext>
            </a:extLst>
          </p:cNvPr>
          <p:cNvCxnSpPr>
            <a:cxnSpLocks/>
          </p:cNvCxnSpPr>
          <p:nvPr/>
        </p:nvCxnSpPr>
        <p:spPr>
          <a:xfrm flipV="1">
            <a:off x="10768445" y="4121727"/>
            <a:ext cx="273628" cy="135082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436BA88-D3C4-44B8-9E7F-1BE49BA1B289}"/>
              </a:ext>
            </a:extLst>
          </p:cNvPr>
          <p:cNvSpPr txBox="1"/>
          <p:nvPr/>
        </p:nvSpPr>
        <p:spPr>
          <a:xfrm>
            <a:off x="13853" y="0"/>
            <a:ext cx="3685310" cy="1200329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E5568AE-69E1-4987-8A95-C7561237A3AC}"/>
              </a:ext>
            </a:extLst>
          </p:cNvPr>
          <p:cNvSpPr/>
          <p:nvPr/>
        </p:nvSpPr>
        <p:spPr>
          <a:xfrm>
            <a:off x="1655617" y="3429000"/>
            <a:ext cx="2556165" cy="81049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030FEF22-0CE2-4A2E-891D-6C08E4C82830}"/>
              </a:ext>
            </a:extLst>
          </p:cNvPr>
          <p:cNvSpPr/>
          <p:nvPr/>
        </p:nvSpPr>
        <p:spPr>
          <a:xfrm>
            <a:off x="6096000" y="180109"/>
            <a:ext cx="2556165" cy="89633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331EF18A-1A1E-4FF2-A492-5904E6B43B47}"/>
              </a:ext>
            </a:extLst>
          </p:cNvPr>
          <p:cNvSpPr/>
          <p:nvPr/>
        </p:nvSpPr>
        <p:spPr>
          <a:xfrm>
            <a:off x="9490363" y="5472546"/>
            <a:ext cx="2556165" cy="107644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6060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9" grpId="0" animBg="1"/>
      <p:bldP spid="2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3DF97AD1-050E-47E5-840C-0BD28961F817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0" y="2110797"/>
          <a:ext cx="11612880" cy="42150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63059">
                  <a:extLst>
                    <a:ext uri="{9D8B030D-6E8A-4147-A177-3AD203B41FA5}">
                      <a16:colId xmlns:a16="http://schemas.microsoft.com/office/drawing/2014/main" val="4147911012"/>
                    </a:ext>
                  </a:extLst>
                </a:gridCol>
                <a:gridCol w="2412429">
                  <a:extLst>
                    <a:ext uri="{9D8B030D-6E8A-4147-A177-3AD203B41FA5}">
                      <a16:colId xmlns:a16="http://schemas.microsoft.com/office/drawing/2014/main" val="1752708738"/>
                    </a:ext>
                  </a:extLst>
                </a:gridCol>
                <a:gridCol w="3313688">
                  <a:extLst>
                    <a:ext uri="{9D8B030D-6E8A-4147-A177-3AD203B41FA5}">
                      <a16:colId xmlns:a16="http://schemas.microsoft.com/office/drawing/2014/main" val="1111567923"/>
                    </a:ext>
                  </a:extLst>
                </a:gridCol>
                <a:gridCol w="3023704">
                  <a:extLst>
                    <a:ext uri="{9D8B030D-6E8A-4147-A177-3AD203B41FA5}">
                      <a16:colId xmlns:a16="http://schemas.microsoft.com/office/drawing/2014/main" val="2395989693"/>
                    </a:ext>
                  </a:extLst>
                </a:gridCol>
              </a:tblGrid>
              <a:tr h="1539426"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endParaRPr lang="vi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endParaRPr lang="vi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dạng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xác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định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vi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nén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vi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1542760"/>
                  </a:ext>
                </a:extLst>
              </a:tr>
              <a:tr h="891889"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</a:t>
                      </a:r>
                      <a:endParaRPr lang="vi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6023629"/>
                  </a:ext>
                </a:extLst>
              </a:tr>
              <a:tr h="891889"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lỏng</a:t>
                      </a:r>
                      <a:endParaRPr lang="vi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6802618"/>
                  </a:ext>
                </a:extLst>
              </a:tr>
              <a:tr h="891889"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Hơi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endParaRPr lang="vi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1703245"/>
                  </a:ext>
                </a:extLst>
              </a:tr>
            </a:tbl>
          </a:graphicData>
        </a:graphic>
      </p:graphicFrame>
      <p:sp>
        <p:nvSpPr>
          <p:cNvPr id="5" name="TextBox 4">
            <a:hlinkClick r:id="rId2" action="ppaction://hlinkfile"/>
            <a:extLst>
              <a:ext uri="{FF2B5EF4-FFF2-40B4-BE49-F238E27FC236}">
                <a16:creationId xmlns:a16="http://schemas.microsoft.com/office/drawing/2014/main" id="{3D048292-8FE9-480E-B413-04ED901AF10A}"/>
              </a:ext>
            </a:extLst>
          </p:cNvPr>
          <p:cNvSpPr txBox="1"/>
          <p:nvPr/>
        </p:nvSpPr>
        <p:spPr>
          <a:xfrm>
            <a:off x="2595201" y="1526022"/>
            <a:ext cx="66103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8.1.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Đặc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21215F6-7D83-4F7B-ABCA-7BE7F492F9B1}"/>
              </a:ext>
            </a:extLst>
          </p:cNvPr>
          <p:cNvSpPr txBox="1"/>
          <p:nvPr/>
        </p:nvSpPr>
        <p:spPr>
          <a:xfrm>
            <a:off x="3635127" y="3871974"/>
            <a:ext cx="8180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Rắn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E718271-551A-4676-AFA3-8B3D3DB135E9}"/>
              </a:ext>
            </a:extLst>
          </p:cNvPr>
          <p:cNvSpPr txBox="1"/>
          <p:nvPr/>
        </p:nvSpPr>
        <p:spPr>
          <a:xfrm>
            <a:off x="6729559" y="3731541"/>
            <a:ext cx="1704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1DA0F37-B907-4FB1-A881-1CA8A2FD88E8}"/>
              </a:ext>
            </a:extLst>
          </p:cNvPr>
          <p:cNvSpPr txBox="1"/>
          <p:nvPr/>
        </p:nvSpPr>
        <p:spPr>
          <a:xfrm>
            <a:off x="9764102" y="3853857"/>
            <a:ext cx="13661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khó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1DE82C8-3290-4370-BD6A-CCEBA45CB07B}"/>
              </a:ext>
            </a:extLst>
          </p:cNvPr>
          <p:cNvSpPr txBox="1"/>
          <p:nvPr/>
        </p:nvSpPr>
        <p:spPr>
          <a:xfrm>
            <a:off x="3775371" y="4739437"/>
            <a:ext cx="9390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Lỏng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C4C404D-DBFF-470E-98F9-0DA3A3A742ED}"/>
              </a:ext>
            </a:extLst>
          </p:cNvPr>
          <p:cNvSpPr txBox="1"/>
          <p:nvPr/>
        </p:nvSpPr>
        <p:spPr>
          <a:xfrm>
            <a:off x="6485007" y="4739437"/>
            <a:ext cx="13359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FA600AB-36A0-4760-9A57-87D6E60842BC}"/>
              </a:ext>
            </a:extLst>
          </p:cNvPr>
          <p:cNvSpPr txBox="1"/>
          <p:nvPr/>
        </p:nvSpPr>
        <p:spPr>
          <a:xfrm>
            <a:off x="9789017" y="4730006"/>
            <a:ext cx="8940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Khó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232758F-D6A6-4FE7-BE04-90260B0E8D2F}"/>
              </a:ext>
            </a:extLst>
          </p:cNvPr>
          <p:cNvSpPr txBox="1"/>
          <p:nvPr/>
        </p:nvSpPr>
        <p:spPr>
          <a:xfrm>
            <a:off x="3102440" y="5674472"/>
            <a:ext cx="1704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53F0F7D-F256-4222-8051-9FCC1A0F331B}"/>
              </a:ext>
            </a:extLst>
          </p:cNvPr>
          <p:cNvSpPr txBox="1"/>
          <p:nvPr/>
        </p:nvSpPr>
        <p:spPr>
          <a:xfrm>
            <a:off x="6824640" y="5706906"/>
            <a:ext cx="12200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5712A10-F73E-480F-977F-5D822E624BE4}"/>
              </a:ext>
            </a:extLst>
          </p:cNvPr>
          <p:cNvSpPr txBox="1"/>
          <p:nvPr/>
        </p:nvSpPr>
        <p:spPr>
          <a:xfrm>
            <a:off x="10032842" y="5717081"/>
            <a:ext cx="6827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Dễ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D048292-8FE9-480E-B413-04ED901AF10A}"/>
              </a:ext>
            </a:extLst>
          </p:cNvPr>
          <p:cNvSpPr txBox="1"/>
          <p:nvPr/>
        </p:nvSpPr>
        <p:spPr>
          <a:xfrm>
            <a:off x="1331844" y="532109"/>
            <a:ext cx="101379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hoàn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8.1.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Đặc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3" name="Picture 5" descr="Cau hoi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8" y="303213"/>
            <a:ext cx="1673225" cy="110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1656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618"/>
          <p:cNvSpPr txBox="1"/>
          <p:nvPr/>
        </p:nvSpPr>
        <p:spPr>
          <a:xfrm>
            <a:off x="1158360" y="1385216"/>
            <a:ext cx="8719931" cy="5430982"/>
          </a:xfrm>
          <a:prstGeom prst="rect">
            <a:avLst/>
          </a:prstGeom>
          <a:noFill/>
          <a:ln w="57150">
            <a:noFill/>
          </a:ln>
        </p:spPr>
        <p:txBody>
          <a:bodyPr lIns="0" tIns="0" rIns="0" bIns="0"/>
          <a:lstStyle/>
          <a:p>
            <a:pPr marL="0" marR="0" indent="0">
              <a:lnSpc>
                <a:spcPct val="112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Đặc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điểm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cơ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bản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3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thể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chất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:</a:t>
            </a:r>
          </a:p>
          <a:p>
            <a:pPr marR="0">
              <a:lnSpc>
                <a:spcPct val="112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* Ở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thể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rắn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: </a:t>
            </a:r>
          </a:p>
          <a:p>
            <a:pPr marL="457200" marR="0" indent="-457200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400" dirty="0" err="1">
                <a:effectLst/>
                <a:latin typeface="Times New Roman" pitchFamily="18" charset="0"/>
                <a:ea typeface="Tahoma"/>
                <a:cs typeface="Times New Roman" pitchFamily="18" charset="0"/>
              </a:rPr>
              <a:t>Các</a:t>
            </a:r>
            <a:r>
              <a:rPr lang="en-US" sz="2400" dirty="0">
                <a:effectLst/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2400" dirty="0" err="1">
                <a:effectLst/>
                <a:latin typeface="Times New Roman" pitchFamily="18" charset="0"/>
                <a:ea typeface="Tahoma"/>
                <a:cs typeface="Times New Roman" pitchFamily="18" charset="0"/>
              </a:rPr>
              <a:t>hạt</a:t>
            </a:r>
            <a:r>
              <a:rPr lang="en-US" sz="2400" dirty="0">
                <a:effectLst/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2400" dirty="0" err="1">
                <a:effectLst/>
                <a:latin typeface="Times New Roman" pitchFamily="18" charset="0"/>
                <a:ea typeface="Tahoma"/>
                <a:cs typeface="Times New Roman" pitchFamily="18" charset="0"/>
              </a:rPr>
              <a:t>liên</a:t>
            </a:r>
            <a:r>
              <a:rPr lang="en-US" sz="2400" dirty="0">
                <a:effectLst/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2400" dirty="0" err="1">
                <a:effectLst/>
                <a:latin typeface="Times New Roman" pitchFamily="18" charset="0"/>
                <a:ea typeface="Tahoma"/>
                <a:cs typeface="Times New Roman" pitchFamily="18" charset="0"/>
              </a:rPr>
              <a:t>kết</a:t>
            </a:r>
            <a:r>
              <a:rPr lang="en-US" sz="2400" dirty="0">
                <a:effectLst/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2400" dirty="0" err="1">
                <a:effectLst/>
                <a:latin typeface="Times New Roman" pitchFamily="18" charset="0"/>
                <a:ea typeface="Tahoma"/>
                <a:cs typeface="Times New Roman" pitchFamily="18" charset="0"/>
              </a:rPr>
              <a:t>chặt</a:t>
            </a:r>
            <a:r>
              <a:rPr lang="en-US" sz="2400" dirty="0">
                <a:effectLst/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2400" dirty="0" err="1">
                <a:effectLst/>
                <a:latin typeface="Times New Roman" pitchFamily="18" charset="0"/>
                <a:ea typeface="Tahoma"/>
                <a:cs typeface="Times New Roman" pitchFamily="18" charset="0"/>
              </a:rPr>
              <a:t>chẽ</a:t>
            </a:r>
            <a:endParaRPr lang="en-US" sz="2400" dirty="0">
              <a:effectLst/>
              <a:latin typeface="Times New Roman" pitchFamily="18" charset="0"/>
              <a:ea typeface="Tahoma"/>
              <a:cs typeface="Times New Roman" pitchFamily="18" charset="0"/>
            </a:endParaRPr>
          </a:p>
          <a:p>
            <a:pPr marL="457200" marR="0" indent="-457200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400" dirty="0" err="1">
                <a:latin typeface="Times New Roman" pitchFamily="18" charset="0"/>
                <a:ea typeface="Tahoma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Tahoma"/>
                <a:cs typeface="Times New Roman" pitchFamily="18" charset="0"/>
              </a:rPr>
              <a:t>hình</a:t>
            </a:r>
            <a:r>
              <a:rPr lang="en-US" sz="2400" dirty="0"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Tahoma"/>
                <a:cs typeface="Times New Roman" pitchFamily="18" charset="0"/>
              </a:rPr>
              <a:t>dạng</a:t>
            </a:r>
            <a:r>
              <a:rPr lang="en-US" sz="2400" dirty="0"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Tahoma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Tahoma"/>
                <a:cs typeface="Times New Roman" pitchFamily="18" charset="0"/>
              </a:rPr>
              <a:t>thể</a:t>
            </a:r>
            <a:r>
              <a:rPr lang="en-US" sz="2400" dirty="0"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Tahoma"/>
                <a:cs typeface="Times New Roman" pitchFamily="18" charset="0"/>
              </a:rPr>
              <a:t>tích</a:t>
            </a:r>
            <a:r>
              <a:rPr lang="en-US" sz="2400" dirty="0"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Tahoma"/>
                <a:cs typeface="Times New Roman" pitchFamily="18" charset="0"/>
              </a:rPr>
              <a:t>xác</a:t>
            </a:r>
            <a:r>
              <a:rPr lang="en-US" sz="2400" dirty="0"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Tahoma"/>
                <a:cs typeface="Times New Roman" pitchFamily="18" charset="0"/>
              </a:rPr>
              <a:t>định</a:t>
            </a:r>
            <a:r>
              <a:rPr lang="en-US" sz="2400" dirty="0">
                <a:latin typeface="Times New Roman" pitchFamily="18" charset="0"/>
                <a:ea typeface="Tahoma"/>
                <a:cs typeface="Times New Roman" pitchFamily="18" charset="0"/>
              </a:rPr>
              <a:t>.</a:t>
            </a:r>
          </a:p>
          <a:p>
            <a:pPr marL="457200" marR="0" indent="-457200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400" dirty="0" err="1">
                <a:effectLst/>
                <a:latin typeface="Times New Roman" pitchFamily="18" charset="0"/>
                <a:ea typeface="Tahoma"/>
                <a:cs typeface="Times New Roman" pitchFamily="18" charset="0"/>
              </a:rPr>
              <a:t>Rất</a:t>
            </a:r>
            <a:r>
              <a:rPr lang="en-US" sz="2400" dirty="0">
                <a:effectLst/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2400" dirty="0" err="1">
                <a:effectLst/>
                <a:latin typeface="Times New Roman" pitchFamily="18" charset="0"/>
                <a:ea typeface="Tahoma"/>
                <a:cs typeface="Times New Roman" pitchFamily="18" charset="0"/>
              </a:rPr>
              <a:t>khó</a:t>
            </a:r>
            <a:r>
              <a:rPr lang="en-US" sz="2400" dirty="0">
                <a:effectLst/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2400" dirty="0" err="1">
                <a:effectLst/>
                <a:latin typeface="Times New Roman" pitchFamily="18" charset="0"/>
                <a:ea typeface="Tahoma"/>
                <a:cs typeface="Times New Roman" pitchFamily="18" charset="0"/>
              </a:rPr>
              <a:t>bị</a:t>
            </a:r>
            <a:r>
              <a:rPr lang="en-US" sz="2400" dirty="0">
                <a:effectLst/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2400" dirty="0" err="1">
                <a:effectLst/>
                <a:latin typeface="Times New Roman" pitchFamily="18" charset="0"/>
                <a:ea typeface="Tahoma"/>
                <a:cs typeface="Times New Roman" pitchFamily="18" charset="0"/>
              </a:rPr>
              <a:t>nén</a:t>
            </a:r>
            <a:endParaRPr lang="en-US" sz="2400" dirty="0">
              <a:effectLst/>
              <a:latin typeface="Times New Roman" pitchFamily="18" charset="0"/>
              <a:ea typeface="Tahoma"/>
              <a:cs typeface="Times New Roman" pitchFamily="18" charset="0"/>
            </a:endParaRPr>
          </a:p>
          <a:p>
            <a:pPr marR="0">
              <a:lnSpc>
                <a:spcPct val="112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* Ở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thể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lỏng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:</a:t>
            </a:r>
          </a:p>
          <a:p>
            <a:pPr marL="457200" marR="0" indent="-457200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400" dirty="0" err="1">
                <a:latin typeface="Times New Roman" pitchFamily="18" charset="0"/>
                <a:ea typeface="Tahoma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Tahoma"/>
                <a:cs typeface="Times New Roman" pitchFamily="18" charset="0"/>
              </a:rPr>
              <a:t>hạt</a:t>
            </a:r>
            <a:r>
              <a:rPr lang="en-US" sz="2400" dirty="0"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Tahoma"/>
                <a:cs typeface="Times New Roman" pitchFamily="18" charset="0"/>
              </a:rPr>
              <a:t>liên</a:t>
            </a:r>
            <a:r>
              <a:rPr lang="en-US" sz="2400" dirty="0"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Tahoma"/>
                <a:cs typeface="Times New Roman" pitchFamily="18" charset="0"/>
              </a:rPr>
              <a:t>kết</a:t>
            </a:r>
            <a:r>
              <a:rPr lang="en-US" sz="2400" dirty="0"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Tahoma"/>
                <a:cs typeface="Times New Roman" pitchFamily="18" charset="0"/>
              </a:rPr>
              <a:t>không</a:t>
            </a:r>
            <a:r>
              <a:rPr lang="en-US" sz="2400" dirty="0"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Tahoma"/>
                <a:cs typeface="Times New Roman" pitchFamily="18" charset="0"/>
              </a:rPr>
              <a:t>chặt</a:t>
            </a:r>
            <a:r>
              <a:rPr lang="en-US" sz="2400" dirty="0"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Tahoma"/>
                <a:cs typeface="Times New Roman" pitchFamily="18" charset="0"/>
              </a:rPr>
              <a:t>chẽ</a:t>
            </a:r>
            <a:endParaRPr lang="en-US" sz="2400" dirty="0">
              <a:latin typeface="Times New Roman" pitchFamily="18" charset="0"/>
              <a:ea typeface="Tahoma"/>
              <a:cs typeface="Times New Roman" pitchFamily="18" charset="0"/>
            </a:endParaRPr>
          </a:p>
          <a:p>
            <a:pPr marL="457200" marR="0" indent="-457200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400" dirty="0" err="1">
                <a:effectLst/>
                <a:latin typeface="Times New Roman" pitchFamily="18" charset="0"/>
                <a:ea typeface="Tahoma"/>
                <a:cs typeface="Times New Roman" pitchFamily="18" charset="0"/>
              </a:rPr>
              <a:t>Có</a:t>
            </a:r>
            <a:r>
              <a:rPr lang="en-US" sz="2400" dirty="0">
                <a:effectLst/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2400" dirty="0" err="1">
                <a:effectLst/>
                <a:latin typeface="Times New Roman" pitchFamily="18" charset="0"/>
                <a:ea typeface="Tahoma"/>
                <a:cs typeface="Times New Roman" pitchFamily="18" charset="0"/>
              </a:rPr>
              <a:t>hình</a:t>
            </a:r>
            <a:r>
              <a:rPr lang="en-US" sz="2400" dirty="0">
                <a:effectLst/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2400" dirty="0" err="1">
                <a:effectLst/>
                <a:latin typeface="Times New Roman" pitchFamily="18" charset="0"/>
                <a:ea typeface="Tahoma"/>
                <a:cs typeface="Times New Roman" pitchFamily="18" charset="0"/>
              </a:rPr>
              <a:t>dạng</a:t>
            </a:r>
            <a:r>
              <a:rPr lang="en-US" sz="2400" dirty="0">
                <a:effectLst/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2400" dirty="0" err="1">
                <a:effectLst/>
                <a:latin typeface="Times New Roman" pitchFamily="18" charset="0"/>
                <a:ea typeface="Tahoma"/>
                <a:cs typeface="Times New Roman" pitchFamily="18" charset="0"/>
              </a:rPr>
              <a:t>không</a:t>
            </a:r>
            <a:r>
              <a:rPr lang="en-US" sz="2400" dirty="0">
                <a:effectLst/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2400" dirty="0" err="1">
                <a:effectLst/>
                <a:latin typeface="Times New Roman" pitchFamily="18" charset="0"/>
                <a:ea typeface="Tahoma"/>
                <a:cs typeface="Times New Roman" pitchFamily="18" charset="0"/>
              </a:rPr>
              <a:t>xác</a:t>
            </a:r>
            <a:r>
              <a:rPr lang="en-US" sz="2400" dirty="0">
                <a:effectLst/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2400" dirty="0" err="1">
                <a:effectLst/>
                <a:latin typeface="Times New Roman" pitchFamily="18" charset="0"/>
                <a:ea typeface="Tahoma"/>
                <a:cs typeface="Times New Roman" pitchFamily="18" charset="0"/>
              </a:rPr>
              <a:t>định</a:t>
            </a:r>
            <a:r>
              <a:rPr lang="en-US" sz="2400" dirty="0">
                <a:effectLst/>
                <a:latin typeface="Times New Roman" pitchFamily="18" charset="0"/>
                <a:ea typeface="Tahoma"/>
                <a:cs typeface="Times New Roman" pitchFamily="18" charset="0"/>
              </a:rPr>
              <a:t>, </a:t>
            </a:r>
            <a:r>
              <a:rPr lang="en-US" sz="2400" dirty="0" err="1">
                <a:effectLst/>
                <a:latin typeface="Times New Roman" pitchFamily="18" charset="0"/>
                <a:ea typeface="Tahoma"/>
                <a:cs typeface="Times New Roman" pitchFamily="18" charset="0"/>
              </a:rPr>
              <a:t>có</a:t>
            </a:r>
            <a:r>
              <a:rPr lang="en-US" sz="2400" dirty="0">
                <a:effectLst/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2400" dirty="0" err="1">
                <a:effectLst/>
                <a:latin typeface="Times New Roman" pitchFamily="18" charset="0"/>
                <a:ea typeface="Tahoma"/>
                <a:cs typeface="Times New Roman" pitchFamily="18" charset="0"/>
              </a:rPr>
              <a:t>thể</a:t>
            </a:r>
            <a:r>
              <a:rPr lang="en-US" sz="2400" dirty="0">
                <a:effectLst/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2400" dirty="0" err="1">
                <a:effectLst/>
                <a:latin typeface="Times New Roman" pitchFamily="18" charset="0"/>
                <a:ea typeface="Tahoma"/>
                <a:cs typeface="Times New Roman" pitchFamily="18" charset="0"/>
              </a:rPr>
              <a:t>tích</a:t>
            </a:r>
            <a:r>
              <a:rPr lang="en-US" sz="2400" dirty="0">
                <a:effectLst/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2400" dirty="0" err="1">
                <a:effectLst/>
                <a:latin typeface="Times New Roman" pitchFamily="18" charset="0"/>
                <a:ea typeface="Tahoma"/>
                <a:cs typeface="Times New Roman" pitchFamily="18" charset="0"/>
              </a:rPr>
              <a:t>xác</a:t>
            </a:r>
            <a:r>
              <a:rPr lang="en-US" sz="2400" dirty="0">
                <a:effectLst/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2400" dirty="0" err="1">
                <a:effectLst/>
                <a:latin typeface="Times New Roman" pitchFamily="18" charset="0"/>
                <a:ea typeface="Tahoma"/>
                <a:cs typeface="Times New Roman" pitchFamily="18" charset="0"/>
              </a:rPr>
              <a:t>định</a:t>
            </a:r>
            <a:endParaRPr lang="en-US" sz="2400" dirty="0">
              <a:effectLst/>
              <a:latin typeface="Times New Roman" pitchFamily="18" charset="0"/>
              <a:ea typeface="Tahoma"/>
              <a:cs typeface="Times New Roman" pitchFamily="18" charset="0"/>
            </a:endParaRPr>
          </a:p>
          <a:p>
            <a:pPr marL="457200" marR="0" indent="-457200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400" dirty="0" err="1">
                <a:latin typeface="Times New Roman" pitchFamily="18" charset="0"/>
                <a:ea typeface="Tahoma"/>
                <a:cs typeface="Times New Roman" pitchFamily="18" charset="0"/>
              </a:rPr>
              <a:t>Khó</a:t>
            </a:r>
            <a:r>
              <a:rPr lang="en-US" sz="2400" dirty="0"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Tahoma"/>
                <a:cs typeface="Times New Roman" pitchFamily="18" charset="0"/>
              </a:rPr>
              <a:t>bị</a:t>
            </a:r>
            <a:r>
              <a:rPr lang="en-US" sz="2400" dirty="0"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Tahoma"/>
                <a:cs typeface="Times New Roman" pitchFamily="18" charset="0"/>
              </a:rPr>
              <a:t>nén</a:t>
            </a:r>
            <a:endParaRPr lang="en-US" sz="2400" dirty="0">
              <a:latin typeface="Times New Roman" pitchFamily="18" charset="0"/>
              <a:ea typeface="Tahoma"/>
              <a:cs typeface="Times New Roman" pitchFamily="18" charset="0"/>
            </a:endParaRPr>
          </a:p>
          <a:p>
            <a:pPr marR="0">
              <a:lnSpc>
                <a:spcPct val="112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* Ở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thể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khí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/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hơi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:</a:t>
            </a:r>
          </a:p>
          <a:p>
            <a:pPr marL="457200" marR="0" indent="-457200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400" dirty="0" err="1">
                <a:effectLst/>
                <a:latin typeface="Times New Roman" pitchFamily="18" charset="0"/>
                <a:ea typeface="Tahoma"/>
                <a:cs typeface="Times New Roman" pitchFamily="18" charset="0"/>
              </a:rPr>
              <a:t>Các</a:t>
            </a:r>
            <a:r>
              <a:rPr lang="en-US" sz="2400" dirty="0">
                <a:effectLst/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2400" dirty="0" err="1">
                <a:effectLst/>
                <a:latin typeface="Times New Roman" pitchFamily="18" charset="0"/>
                <a:ea typeface="Tahoma"/>
                <a:cs typeface="Times New Roman" pitchFamily="18" charset="0"/>
              </a:rPr>
              <a:t>hạt</a:t>
            </a:r>
            <a:r>
              <a:rPr lang="en-US" sz="2400" dirty="0">
                <a:effectLst/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2400" dirty="0" err="1">
                <a:effectLst/>
                <a:latin typeface="Times New Roman" pitchFamily="18" charset="0"/>
                <a:ea typeface="Tahoma"/>
                <a:cs typeface="Times New Roman" pitchFamily="18" charset="0"/>
              </a:rPr>
              <a:t>chuyển</a:t>
            </a:r>
            <a:r>
              <a:rPr lang="en-US" sz="2400" dirty="0">
                <a:effectLst/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2400" dirty="0" err="1">
                <a:effectLst/>
                <a:latin typeface="Times New Roman" pitchFamily="18" charset="0"/>
                <a:ea typeface="Tahoma"/>
                <a:cs typeface="Times New Roman" pitchFamily="18" charset="0"/>
              </a:rPr>
              <a:t>động</a:t>
            </a:r>
            <a:r>
              <a:rPr lang="en-US" sz="2400" dirty="0">
                <a:effectLst/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2400" dirty="0" err="1">
                <a:effectLst/>
                <a:latin typeface="Times New Roman" pitchFamily="18" charset="0"/>
                <a:ea typeface="Tahoma"/>
                <a:cs typeface="Times New Roman" pitchFamily="18" charset="0"/>
              </a:rPr>
              <a:t>tự</a:t>
            </a:r>
            <a:r>
              <a:rPr lang="en-US" sz="2400" dirty="0">
                <a:effectLst/>
                <a:latin typeface="Times New Roman" pitchFamily="18" charset="0"/>
                <a:ea typeface="Tahoma"/>
                <a:cs typeface="Times New Roman" pitchFamily="18" charset="0"/>
              </a:rPr>
              <a:t> do.</a:t>
            </a:r>
          </a:p>
          <a:p>
            <a:pPr marL="457200" marR="0" indent="-457200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400" dirty="0" err="1">
                <a:latin typeface="Times New Roman" pitchFamily="18" charset="0"/>
                <a:ea typeface="Tahoma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Tahoma"/>
                <a:cs typeface="Times New Roman" pitchFamily="18" charset="0"/>
              </a:rPr>
              <a:t>hình</a:t>
            </a:r>
            <a:r>
              <a:rPr lang="en-US" sz="2400" dirty="0"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Tahoma"/>
                <a:cs typeface="Times New Roman" pitchFamily="18" charset="0"/>
              </a:rPr>
              <a:t>dạng</a:t>
            </a:r>
            <a:r>
              <a:rPr lang="en-US" sz="2400" dirty="0"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Tahoma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Tahoma"/>
                <a:cs typeface="Times New Roman" pitchFamily="18" charset="0"/>
              </a:rPr>
              <a:t>thể</a:t>
            </a:r>
            <a:r>
              <a:rPr lang="en-US" sz="2400" dirty="0"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Tahoma"/>
                <a:cs typeface="Times New Roman" pitchFamily="18" charset="0"/>
              </a:rPr>
              <a:t>tích</a:t>
            </a:r>
            <a:r>
              <a:rPr lang="en-US" sz="2400" dirty="0"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Tahoma"/>
                <a:cs typeface="Times New Roman" pitchFamily="18" charset="0"/>
              </a:rPr>
              <a:t>không</a:t>
            </a:r>
            <a:r>
              <a:rPr lang="en-US" sz="2400" dirty="0"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Tahoma"/>
                <a:cs typeface="Times New Roman" pitchFamily="18" charset="0"/>
              </a:rPr>
              <a:t>xác</a:t>
            </a:r>
            <a:r>
              <a:rPr lang="en-US" sz="2400" dirty="0"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Tahoma"/>
                <a:cs typeface="Times New Roman" pitchFamily="18" charset="0"/>
              </a:rPr>
              <a:t>định</a:t>
            </a:r>
            <a:endParaRPr lang="en-US" sz="2400" dirty="0">
              <a:latin typeface="Times New Roman" pitchFamily="18" charset="0"/>
              <a:ea typeface="Tahoma"/>
              <a:cs typeface="Times New Roman" pitchFamily="18" charset="0"/>
            </a:endParaRPr>
          </a:p>
          <a:p>
            <a:pPr marL="457200" marR="0" indent="-457200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400" dirty="0" err="1">
                <a:effectLst/>
                <a:latin typeface="Times New Roman" pitchFamily="18" charset="0"/>
                <a:ea typeface="Tahoma"/>
                <a:cs typeface="Times New Roman" pitchFamily="18" charset="0"/>
              </a:rPr>
              <a:t>Dễ</a:t>
            </a:r>
            <a:r>
              <a:rPr lang="en-US" sz="2400" dirty="0">
                <a:effectLst/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2400" dirty="0" err="1">
                <a:effectLst/>
                <a:latin typeface="Times New Roman" pitchFamily="18" charset="0"/>
                <a:ea typeface="Tahoma"/>
                <a:cs typeface="Times New Roman" pitchFamily="18" charset="0"/>
              </a:rPr>
              <a:t>bị</a:t>
            </a:r>
            <a:r>
              <a:rPr lang="en-US" sz="2400" dirty="0">
                <a:effectLst/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2400" dirty="0" err="1">
                <a:effectLst/>
                <a:latin typeface="Times New Roman" pitchFamily="18" charset="0"/>
                <a:ea typeface="Tahoma"/>
                <a:cs typeface="Times New Roman" pitchFamily="18" charset="0"/>
              </a:rPr>
              <a:t>nén</a:t>
            </a:r>
            <a:endParaRPr lang="en-US" sz="2400" dirty="0">
              <a:effectLst/>
              <a:latin typeface="Times New Roman" pitchFamily="18" charset="0"/>
              <a:ea typeface="Tahoma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004023" y="1783128"/>
            <a:ext cx="42208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VD:  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đá viên , 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viên gạch,...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344966" y="5011119"/>
            <a:ext cx="55020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VD: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hơi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gas,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mùi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dầu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thơm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...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004023" y="3429000"/>
            <a:ext cx="7553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VD: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uống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dầu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,...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B58631-3244-4A7D-AE72-CB374C7A6CD1}"/>
              </a:ext>
            </a:extLst>
          </p:cNvPr>
          <p:cNvSpPr txBox="1"/>
          <p:nvPr/>
        </p:nvSpPr>
        <p:spPr>
          <a:xfrm>
            <a:off x="1" y="0"/>
            <a:ext cx="12191999" cy="49244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8: SỰ ĐA DẠNG CÁC THỂ CỦA CHẤT. TÍNH CHẤT CỦA CHẤT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0087076-7506-49E8-95EF-72FDAAD3ED32}"/>
              </a:ext>
            </a:extLst>
          </p:cNvPr>
          <p:cNvSpPr txBox="1"/>
          <p:nvPr/>
        </p:nvSpPr>
        <p:spPr>
          <a:xfrm>
            <a:off x="20476" y="646442"/>
            <a:ext cx="6470073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2/ CÁC THỂ CƠ BẢN CỦA CHẤT</a:t>
            </a:r>
          </a:p>
        </p:txBody>
      </p:sp>
      <p:pic>
        <p:nvPicPr>
          <p:cNvPr id="9" name="Picture 8" descr="viet3">
            <a:extLst>
              <a:ext uri="{FF2B5EF4-FFF2-40B4-BE49-F238E27FC236}">
                <a16:creationId xmlns:a16="http://schemas.microsoft.com/office/drawing/2014/main" id="{CC8D5D04-5A37-4C6B-B3AD-588AD36FC8D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476" y="1231217"/>
            <a:ext cx="1039091" cy="928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2640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616301"/>
            <a:ext cx="6252499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3/ TÍNH CHẤT CỦA CHẤT</a:t>
            </a:r>
          </a:p>
        </p:txBody>
      </p:sp>
      <p:pic>
        <p:nvPicPr>
          <p:cNvPr id="3" name="Shape 628"/>
          <p:cNvPicPr/>
          <p:nvPr/>
        </p:nvPicPr>
        <p:blipFill>
          <a:blip r:embed="rId2"/>
          <a:stretch/>
        </p:blipFill>
        <p:spPr>
          <a:xfrm>
            <a:off x="6412940" y="893760"/>
            <a:ext cx="5653554" cy="5892080"/>
          </a:xfrm>
          <a:prstGeom prst="rect">
            <a:avLst/>
          </a:prstGeom>
        </p:spPr>
      </p:pic>
      <p:pic>
        <p:nvPicPr>
          <p:cNvPr id="5" name="Shape 622"/>
          <p:cNvPicPr/>
          <p:nvPr/>
        </p:nvPicPr>
        <p:blipFill>
          <a:blip r:embed="rId3"/>
          <a:stretch/>
        </p:blipFill>
        <p:spPr>
          <a:xfrm>
            <a:off x="867782" y="4536141"/>
            <a:ext cx="2130369" cy="1410037"/>
          </a:xfrm>
          <a:prstGeom prst="rect">
            <a:avLst/>
          </a:prstGeom>
        </p:spPr>
      </p:pic>
      <p:pic>
        <p:nvPicPr>
          <p:cNvPr id="6" name="Shape 626"/>
          <p:cNvPicPr/>
          <p:nvPr/>
        </p:nvPicPr>
        <p:blipFill>
          <a:blip r:embed="rId4"/>
          <a:stretch/>
        </p:blipFill>
        <p:spPr>
          <a:xfrm>
            <a:off x="4405770" y="1954748"/>
            <a:ext cx="1846729" cy="4903252"/>
          </a:xfrm>
          <a:prstGeom prst="rect">
            <a:avLst/>
          </a:prstGeom>
        </p:spPr>
      </p:pic>
      <p:sp>
        <p:nvSpPr>
          <p:cNvPr id="7" name="Shape 624"/>
          <p:cNvSpPr txBox="1"/>
          <p:nvPr/>
        </p:nvSpPr>
        <p:spPr>
          <a:xfrm>
            <a:off x="465932" y="6209311"/>
            <a:ext cx="2934068" cy="401274"/>
          </a:xfrm>
          <a:prstGeom prst="rect">
            <a:avLst/>
          </a:prstGeom>
          <a:noFill/>
        </p:spPr>
        <p:txBody>
          <a:bodyPr lIns="0" tIns="0" rIns="0" bIns="0"/>
          <a:lstStyle/>
          <a:p>
            <a:r>
              <a:rPr lang="vi-VN" sz="2800" b="1" dirty="0">
                <a:solidFill>
                  <a:prstClr val="black"/>
                </a:solidFill>
                <a:latin typeface="+mj-lt"/>
                <a:ea typeface="Arial"/>
              </a:rPr>
              <a:t>Hình 9.4. Than đá</a:t>
            </a:r>
            <a:endParaRPr lang="en-US" sz="2800" b="1" dirty="0">
              <a:solidFill>
                <a:prstClr val="black"/>
              </a:solidFill>
              <a:latin typeface="+mj-lt"/>
              <a:ea typeface="Arial"/>
            </a:endParaRPr>
          </a:p>
        </p:txBody>
      </p:sp>
      <p:sp>
        <p:nvSpPr>
          <p:cNvPr id="8" name="Shape 630"/>
          <p:cNvSpPr txBox="1"/>
          <p:nvPr/>
        </p:nvSpPr>
        <p:spPr>
          <a:xfrm>
            <a:off x="0" y="2226151"/>
            <a:ext cx="4272170" cy="2046857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txBody>
          <a:bodyPr lIns="0" tIns="0" rIns="0" bIns="0"/>
          <a:lstStyle/>
          <a:p>
            <a:pPr marL="241300" marR="0" indent="-2413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chemeClr val="bg1"/>
                </a:solidFill>
                <a:effectLst/>
                <a:latin typeface="Times New Roman" pitchFamily="18" charset="0"/>
                <a:ea typeface="Arial"/>
                <a:cs typeface="Times New Roman" pitchFamily="18" charset="0"/>
              </a:rPr>
              <a:t>   </a:t>
            </a:r>
            <a:r>
              <a:rPr lang="vi-VN" sz="2800" dirty="0">
                <a:solidFill>
                  <a:schemeClr val="bg1"/>
                </a:solidFill>
                <a:effectLst/>
                <a:latin typeface="Times New Roman" pitchFamily="18" charset="0"/>
                <a:ea typeface="Tahoma"/>
                <a:cs typeface="Times New Roman" pitchFamily="18" charset="0"/>
              </a:rPr>
              <a:t>Em hãy nhận xét v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ề</a:t>
            </a:r>
            <a:r>
              <a:rPr lang="vi-VN" sz="2800" dirty="0">
                <a:solidFill>
                  <a:schemeClr val="bg1"/>
                </a:solidFill>
                <a:effectLst/>
                <a:latin typeface="Times New Roman" pitchFamily="18" charset="0"/>
                <a:ea typeface="Tahoma"/>
                <a:cs typeface="Times New Roman" pitchFamily="18" charset="0"/>
              </a:rPr>
              <a:t> thể và màu sắc của than đá, d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ầ</a:t>
            </a:r>
            <a:r>
              <a:rPr lang="vi-VN" sz="2800" dirty="0">
                <a:solidFill>
                  <a:schemeClr val="bg1"/>
                </a:solidFill>
                <a:effectLst/>
                <a:latin typeface="Times New Roman" pitchFamily="18" charset="0"/>
                <a:ea typeface="Tahoma"/>
                <a:cs typeface="Times New Roman" pitchFamily="18" charset="0"/>
              </a:rPr>
              <a:t>u ăn, hơi nước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itchFamily="18" charset="0"/>
                <a:ea typeface="Tahoma"/>
                <a:cs typeface="Times New Roman" pitchFamily="18" charset="0"/>
              </a:rPr>
              <a:t>trong</a:t>
            </a:r>
            <a:r>
              <a:rPr lang="vi-VN" sz="2800" dirty="0">
                <a:solidFill>
                  <a:schemeClr val="bg1"/>
                </a:solidFill>
                <a:effectLst/>
                <a:latin typeface="Times New Roman" pitchFamily="18" charset="0"/>
                <a:ea typeface="Tahoma"/>
                <a:cs typeface="Times New Roman" pitchFamily="18" charset="0"/>
              </a:rPr>
              <a:t> các hình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vi-VN" sz="2800" dirty="0">
                <a:solidFill>
                  <a:schemeClr val="bg1"/>
                </a:solidFill>
                <a:effectLst/>
                <a:latin typeface="Times New Roman" pitchFamily="18" charset="0"/>
                <a:ea typeface="Tahoma"/>
                <a:cs typeface="Times New Roman" pitchFamily="18" charset="0"/>
              </a:rPr>
              <a:t>9.4,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vi-VN" sz="2800" dirty="0">
                <a:solidFill>
                  <a:schemeClr val="bg1"/>
                </a:solidFill>
                <a:effectLst/>
                <a:latin typeface="Times New Roman" pitchFamily="18" charset="0"/>
                <a:ea typeface="Tahoma"/>
                <a:cs typeface="Times New Roman" pitchFamily="18" charset="0"/>
              </a:rPr>
              <a:t>9.5 và 9.6.</a:t>
            </a:r>
            <a:endParaRPr lang="en-US" sz="2800" dirty="0">
              <a:solidFill>
                <a:schemeClr val="bg1"/>
              </a:solidFill>
              <a:effectLst/>
              <a:latin typeface="Times New Roman" pitchFamily="18" charset="0"/>
              <a:ea typeface="Arial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1246115"/>
            <a:ext cx="5683625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a/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0F91DA3-6D77-443E-8A32-C81D0C387D7C}"/>
              </a:ext>
            </a:extLst>
          </p:cNvPr>
          <p:cNvSpPr txBox="1"/>
          <p:nvPr/>
        </p:nvSpPr>
        <p:spPr>
          <a:xfrm>
            <a:off x="1" y="0"/>
            <a:ext cx="12191999" cy="49244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8: SỰ ĐA DẠNG CÁC THỂ CỦA CHẤT. TÍNH CHẤT CỦA CHẤT</a:t>
            </a:r>
          </a:p>
        </p:txBody>
      </p:sp>
    </p:spTree>
    <p:extLst>
      <p:ext uri="{BB962C8B-B14F-4D97-AF65-F5344CB8AC3E}">
        <p14:creationId xmlns:p14="http://schemas.microsoft.com/office/powerpoint/2010/main" val="1043142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  <p:bldP spid="8" grpId="0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hape 628"/>
          <p:cNvPicPr/>
          <p:nvPr/>
        </p:nvPicPr>
        <p:blipFill>
          <a:blip r:embed="rId2"/>
          <a:stretch/>
        </p:blipFill>
        <p:spPr>
          <a:xfrm>
            <a:off x="6412940" y="893760"/>
            <a:ext cx="5653554" cy="5892080"/>
          </a:xfrm>
          <a:prstGeom prst="rect">
            <a:avLst/>
          </a:prstGeom>
        </p:spPr>
      </p:pic>
      <p:pic>
        <p:nvPicPr>
          <p:cNvPr id="5" name="Shape 622"/>
          <p:cNvPicPr/>
          <p:nvPr/>
        </p:nvPicPr>
        <p:blipFill>
          <a:blip r:embed="rId3"/>
          <a:stretch/>
        </p:blipFill>
        <p:spPr>
          <a:xfrm>
            <a:off x="523760" y="4628774"/>
            <a:ext cx="2130369" cy="1410037"/>
          </a:xfrm>
          <a:prstGeom prst="rect">
            <a:avLst/>
          </a:prstGeom>
        </p:spPr>
      </p:pic>
      <p:pic>
        <p:nvPicPr>
          <p:cNvPr id="6" name="Shape 626"/>
          <p:cNvPicPr/>
          <p:nvPr/>
        </p:nvPicPr>
        <p:blipFill>
          <a:blip r:embed="rId4"/>
          <a:stretch/>
        </p:blipFill>
        <p:spPr>
          <a:xfrm>
            <a:off x="4496286" y="1733661"/>
            <a:ext cx="1846729" cy="4903252"/>
          </a:xfrm>
          <a:prstGeom prst="rect">
            <a:avLst/>
          </a:prstGeom>
        </p:spPr>
      </p:pic>
      <p:sp>
        <p:nvSpPr>
          <p:cNvPr id="9" name="Shape 624"/>
          <p:cNvSpPr txBox="1"/>
          <p:nvPr/>
        </p:nvSpPr>
        <p:spPr>
          <a:xfrm>
            <a:off x="2805760" y="4735503"/>
            <a:ext cx="1538895" cy="131354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lIns="0" tIns="0" rIns="0" bIns="0"/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800" dirty="0" err="1">
                <a:solidFill>
                  <a:srgbClr val="FF0000"/>
                </a:solidFill>
                <a:effectLst/>
                <a:latin typeface="Times New Roman" pitchFamily="18" charset="0"/>
                <a:ea typeface="Arial"/>
                <a:cs typeface="Times New Roman" pitchFamily="18" charset="0"/>
              </a:rPr>
              <a:t>thể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itchFamily="18" charset="0"/>
                <a:ea typeface="Arial"/>
                <a:cs typeface="Times New Roman" pitchFamily="18" charset="0"/>
              </a:rPr>
              <a:t>rắn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itchFamily="18" charset="0"/>
                <a:ea typeface="Arial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itchFamily="18" charset="0"/>
                <a:ea typeface="Arial"/>
                <a:cs typeface="Times New Roman" pitchFamily="18" charset="0"/>
              </a:rPr>
              <a:t>màu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itchFamily="18" charset="0"/>
                <a:ea typeface="Arial"/>
                <a:cs typeface="Times New Roman" pitchFamily="18" charset="0"/>
              </a:rPr>
              <a:t>đen</a:t>
            </a:r>
            <a:endParaRPr lang="en-US" sz="2800" dirty="0">
              <a:solidFill>
                <a:srgbClr val="FF0000"/>
              </a:solidFill>
              <a:effectLst/>
              <a:latin typeface="Times New Roman" pitchFamily="18" charset="0"/>
              <a:ea typeface="Arial"/>
              <a:cs typeface="Times New Roman" pitchFamily="18" charset="0"/>
            </a:endParaRPr>
          </a:p>
        </p:txBody>
      </p:sp>
      <p:sp>
        <p:nvSpPr>
          <p:cNvPr id="10" name="Shape 624"/>
          <p:cNvSpPr txBox="1"/>
          <p:nvPr/>
        </p:nvSpPr>
        <p:spPr>
          <a:xfrm>
            <a:off x="5286282" y="967870"/>
            <a:ext cx="827647" cy="207773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lIns="0" tIns="0" rIns="0" bIns="0"/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800" dirty="0" err="1">
                <a:solidFill>
                  <a:srgbClr val="FF0000"/>
                </a:solidFill>
                <a:effectLst/>
                <a:latin typeface="Times New Roman" pitchFamily="18" charset="0"/>
                <a:ea typeface="Arial"/>
                <a:cs typeface="Times New Roman" pitchFamily="18" charset="0"/>
              </a:rPr>
              <a:t>thể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itchFamily="18" charset="0"/>
                <a:ea typeface="Arial"/>
                <a:cs typeface="Times New Roman" pitchFamily="18" charset="0"/>
              </a:rPr>
              <a:t>lỏng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itchFamily="18" charset="0"/>
                <a:ea typeface="Arial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itchFamily="18" charset="0"/>
                <a:ea typeface="Arial"/>
                <a:cs typeface="Times New Roman" pitchFamily="18" charset="0"/>
              </a:rPr>
              <a:t>màu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itchFamily="18" charset="0"/>
                <a:ea typeface="Arial"/>
                <a:cs typeface="Times New Roman" pitchFamily="18" charset="0"/>
              </a:rPr>
              <a:t>vàng</a:t>
            </a:r>
            <a:endParaRPr lang="en-US" sz="2800" dirty="0">
              <a:solidFill>
                <a:srgbClr val="FF0000"/>
              </a:solidFill>
              <a:effectLst/>
              <a:latin typeface="Times New Roman" pitchFamily="18" charset="0"/>
              <a:ea typeface="Arial"/>
              <a:cs typeface="Times New Roman" pitchFamily="18" charset="0"/>
            </a:endParaRPr>
          </a:p>
        </p:txBody>
      </p:sp>
      <p:sp>
        <p:nvSpPr>
          <p:cNvPr id="11" name="Shape 624"/>
          <p:cNvSpPr txBox="1"/>
          <p:nvPr/>
        </p:nvSpPr>
        <p:spPr>
          <a:xfrm>
            <a:off x="7563317" y="1792943"/>
            <a:ext cx="1168307" cy="139849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lIns="0" tIns="0" rIns="0" bIns="0"/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800" dirty="0" err="1">
                <a:solidFill>
                  <a:srgbClr val="FF0000"/>
                </a:solidFill>
                <a:effectLst/>
                <a:latin typeface="Times New Roman" pitchFamily="18" charset="0"/>
                <a:ea typeface="Arial"/>
                <a:cs typeface="Times New Roman" pitchFamily="18" charset="0"/>
              </a:rPr>
              <a:t>thể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itchFamily="18" charset="0"/>
                <a:ea typeface="Arial"/>
                <a:cs typeface="Times New Roman" pitchFamily="18" charset="0"/>
              </a:rPr>
              <a:t>khí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itchFamily="18" charset="0"/>
                <a:ea typeface="Arial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itchFamily="18" charset="0"/>
                <a:ea typeface="Arial"/>
                <a:cs typeface="Times New Roman" pitchFamily="18" charset="0"/>
              </a:rPr>
              <a:t>không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itchFamily="18" charset="0"/>
                <a:ea typeface="Arial"/>
                <a:cs typeface="Times New Roman" pitchFamily="18" charset="0"/>
              </a:rPr>
              <a:t>màu</a:t>
            </a:r>
            <a:endParaRPr lang="en-US" sz="2800" dirty="0">
              <a:solidFill>
                <a:srgbClr val="FF0000"/>
              </a:solidFill>
              <a:effectLst/>
              <a:latin typeface="Times New Roman" pitchFamily="18" charset="0"/>
              <a:ea typeface="Arial"/>
              <a:cs typeface="Times New Roman" pitchFamily="18" charset="0"/>
            </a:endParaRPr>
          </a:p>
        </p:txBody>
      </p:sp>
      <p:sp>
        <p:nvSpPr>
          <p:cNvPr id="12" name="Shape 630"/>
          <p:cNvSpPr txBox="1"/>
          <p:nvPr/>
        </p:nvSpPr>
        <p:spPr>
          <a:xfrm>
            <a:off x="1" y="0"/>
            <a:ext cx="4496286" cy="1568822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txBody>
          <a:bodyPr lIns="0" tIns="0" rIns="0" bIns="0"/>
          <a:lstStyle/>
          <a:p>
            <a:pPr marL="241300" indent="-241300" algn="just">
              <a:lnSpc>
                <a:spcPct val="110000"/>
              </a:lnSpc>
            </a:pP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Kết luận: Mỗi chất có thể tồn tại ở các thể khác nhau và có tính chất khác nhau</a:t>
            </a:r>
          </a:p>
        </p:txBody>
      </p:sp>
      <p:sp>
        <p:nvSpPr>
          <p:cNvPr id="13" name="Shape 630"/>
          <p:cNvSpPr txBox="1"/>
          <p:nvPr/>
        </p:nvSpPr>
        <p:spPr>
          <a:xfrm>
            <a:off x="0" y="1754089"/>
            <a:ext cx="4496286" cy="108337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lIns="0" tIns="0" rIns="0" bIns="0"/>
          <a:lstStyle/>
          <a:p>
            <a:pPr marL="241300" indent="-241300" algn="just">
              <a:lnSpc>
                <a:spcPct val="110000"/>
              </a:lnSpc>
            </a:pP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 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Dựa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vào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đặc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điểm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nào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để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phân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biệt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chất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?</a:t>
            </a:r>
          </a:p>
        </p:txBody>
      </p:sp>
      <p:sp>
        <p:nvSpPr>
          <p:cNvPr id="14" name="Shape 630"/>
          <p:cNvSpPr txBox="1"/>
          <p:nvPr/>
        </p:nvSpPr>
        <p:spPr>
          <a:xfrm>
            <a:off x="-10025" y="3022726"/>
            <a:ext cx="4496285" cy="1492933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 lIns="0" tIns="0" rIns="0" bIns="0"/>
          <a:lstStyle/>
          <a:p>
            <a:pPr marL="241300" indent="-241300" algn="just">
              <a:lnSpc>
                <a:spcPct val="110000"/>
              </a:lnSpc>
            </a:pP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 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Dựa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vào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thể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màu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sắc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hình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dạng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tính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chất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chúng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để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phân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biệt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chất</a:t>
            </a:r>
            <a:endParaRPr lang="en-US" sz="2800" dirty="0">
              <a:solidFill>
                <a:prstClr val="white"/>
              </a:solidFill>
              <a:latin typeface="Times New Roman" pitchFamily="18" charset="0"/>
              <a:ea typeface="Arial"/>
              <a:cs typeface="Times New Roman" pitchFamily="18" charset="0"/>
            </a:endParaRPr>
          </a:p>
        </p:txBody>
      </p:sp>
      <p:sp>
        <p:nvSpPr>
          <p:cNvPr id="15" name="Shape 624">
            <a:extLst>
              <a:ext uri="{FF2B5EF4-FFF2-40B4-BE49-F238E27FC236}">
                <a16:creationId xmlns:a16="http://schemas.microsoft.com/office/drawing/2014/main" id="{D56072F8-9356-4238-B95C-BF26009A2AA5}"/>
              </a:ext>
            </a:extLst>
          </p:cNvPr>
          <p:cNvSpPr txBox="1"/>
          <p:nvPr/>
        </p:nvSpPr>
        <p:spPr>
          <a:xfrm>
            <a:off x="465932" y="6209311"/>
            <a:ext cx="2934068" cy="401274"/>
          </a:xfrm>
          <a:prstGeom prst="rect">
            <a:avLst/>
          </a:prstGeom>
          <a:noFill/>
        </p:spPr>
        <p:txBody>
          <a:bodyPr lIns="0" tIns="0" rIns="0" bIns="0"/>
          <a:lstStyle/>
          <a:p>
            <a:r>
              <a:rPr lang="vi-VN" sz="2800" b="1" dirty="0">
                <a:solidFill>
                  <a:prstClr val="black"/>
                </a:solidFill>
                <a:latin typeface="+mj-lt"/>
                <a:ea typeface="Arial"/>
              </a:rPr>
              <a:t>Hình 9.4. Than đá</a:t>
            </a:r>
            <a:endParaRPr lang="en-US" sz="2800" b="1" dirty="0">
              <a:solidFill>
                <a:prstClr val="black"/>
              </a:solidFill>
              <a:latin typeface="+mj-lt"/>
              <a:ea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19688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105C61F-9005-4F14-AAC5-86C48AA5DAAE}"/>
              </a:ext>
            </a:extLst>
          </p:cNvPr>
          <p:cNvSpPr txBox="1">
            <a:spLocks/>
          </p:cNvSpPr>
          <p:nvPr/>
        </p:nvSpPr>
        <p:spPr>
          <a:xfrm>
            <a:off x="587851" y="1923663"/>
            <a:ext cx="11016298" cy="1785938"/>
          </a:xfrm>
          <a:prstGeom prst="rect">
            <a:avLst/>
          </a:prstGeom>
          <a:solidFill>
            <a:srgbClr val="10CF9B">
              <a:lumMod val="20000"/>
              <a:lumOff val="80000"/>
            </a:srgbClr>
          </a:solidFill>
          <a:ln>
            <a:noFill/>
          </a:ln>
        </p:spPr>
        <p:txBody>
          <a:bodyPr vert="horz" lIns="0" tIns="0" rIns="18288" bIns="0" anchor="b">
            <a:normAutofit fontScale="90000"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ea typeface="+mj-ea"/>
                <a:cs typeface="+mj-cs"/>
              </a:rPr>
              <a:t>BÀI 8</a:t>
            </a:r>
            <a:r>
              <a:rPr lang="en-US" sz="4000" dirty="0">
                <a:solidFill>
                  <a:srgbClr val="C00000"/>
                </a:solidFill>
              </a:rPr>
              <a:t>.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ea typeface="+mj-ea"/>
                <a:cs typeface="+mj-cs"/>
              </a:rPr>
              <a:t/>
            </a:r>
            <a:b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ea typeface="+mj-ea"/>
                <a:cs typeface="+mj-cs"/>
              </a:rPr>
            </a:b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ea typeface="+mj-ea"/>
                <a:cs typeface="+mj-cs"/>
              </a:rPr>
              <a:t>SỰ ĐA DẠNG VÀ CÁC THỂ CƠ BẢN CỦA CHẤT.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ea typeface="+mj-ea"/>
                <a:cs typeface="+mj-cs"/>
              </a:rPr>
              <a:t>TÍNH CHẤT CỦA CHẤT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ea typeface="+mj-ea"/>
                <a:cs typeface="+mj-cs"/>
              </a:rPr>
              <a:t>  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ea typeface="+mj-ea"/>
              <a:cs typeface="+mj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BD16379-A251-4306-832D-B22F3069EB1A}"/>
              </a:ext>
            </a:extLst>
          </p:cNvPr>
          <p:cNvSpPr txBox="1">
            <a:spLocks/>
          </p:cNvSpPr>
          <p:nvPr/>
        </p:nvSpPr>
        <p:spPr>
          <a:xfrm>
            <a:off x="1887198" y="429489"/>
            <a:ext cx="8417604" cy="857987"/>
          </a:xfrm>
          <a:prstGeom prst="rect">
            <a:avLst/>
          </a:prstGeom>
          <a:solidFill>
            <a:srgbClr val="10CF9B">
              <a:lumMod val="20000"/>
              <a:lumOff val="80000"/>
            </a:srgbClr>
          </a:solidFill>
          <a:ln>
            <a:noFill/>
          </a:ln>
        </p:spPr>
        <p:txBody>
          <a:bodyPr vert="horz" lIns="0" tIns="0" rIns="18288" bIns="0" anchor="b">
            <a:normAutofit fontScale="97500"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CHỦ ĐỀ 2. CÁC THỂ CỦA CHẤT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5583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630"/>
          <p:cNvSpPr txBox="1"/>
          <p:nvPr/>
        </p:nvSpPr>
        <p:spPr>
          <a:xfrm>
            <a:off x="1028699" y="3375503"/>
            <a:ext cx="10876431" cy="120556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defPPr>
              <a:defRPr lang="vi-VN"/>
            </a:defPPr>
            <a:lvl1pPr marL="241300" indent="-241300" algn="just">
              <a:lnSpc>
                <a:spcPct val="110000"/>
              </a:lnSpc>
              <a:defRPr sz="3200">
                <a:solidFill>
                  <a:srgbClr val="0070C0"/>
                </a:solidFill>
                <a:latin typeface="Times New Roman" pitchFamily="18" charset="0"/>
                <a:ea typeface="Arial"/>
                <a:cs typeface="Times New Roman" pitchFamily="18" charset="0"/>
              </a:defRPr>
            </a:lvl1pPr>
          </a:lstStyle>
          <a:p>
            <a:r>
              <a:rPr lang="en-US" dirty="0"/>
              <a:t> - </a:t>
            </a:r>
            <a:r>
              <a:rPr lang="en-US" dirty="0" err="1"/>
              <a:t>Dựa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,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sắc</a:t>
            </a:r>
            <a:r>
              <a:rPr lang="en-US" dirty="0"/>
              <a:t>,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dạng</a:t>
            </a:r>
            <a:r>
              <a:rPr lang="en-US" dirty="0"/>
              <a:t>, </a:t>
            </a:r>
            <a:r>
              <a:rPr lang="en-US" dirty="0" err="1"/>
              <a:t>tính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chúng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phân</a:t>
            </a:r>
            <a:r>
              <a:rPr lang="en-US" dirty="0"/>
              <a:t> </a:t>
            </a:r>
            <a:r>
              <a:rPr lang="en-US" dirty="0" err="1"/>
              <a:t>biệt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chất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832760"/>
            <a:ext cx="5822091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3/ TÍNH CHẤT CỦA CHẤT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1390476"/>
            <a:ext cx="5822091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a/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7" name="Shape 630"/>
          <p:cNvSpPr txBox="1"/>
          <p:nvPr/>
        </p:nvSpPr>
        <p:spPr>
          <a:xfrm>
            <a:off x="1028701" y="2285301"/>
            <a:ext cx="11163299" cy="113839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241300" indent="-241300" algn="just">
              <a:lnSpc>
                <a:spcPct val="110000"/>
              </a:lnSpc>
            </a:pP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-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Mỗi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chất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có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thể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tồn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tại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ở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các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thể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khác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nhau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và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có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tính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chất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khác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nhau</a:t>
            </a:r>
            <a:endParaRPr lang="en-US" sz="3200" dirty="0">
              <a:solidFill>
                <a:srgbClr val="0070C0"/>
              </a:solidFill>
              <a:latin typeface="Times New Roman" pitchFamily="18" charset="0"/>
              <a:ea typeface="Arial"/>
              <a:cs typeface="Times New Roman" pitchFamily="18" charset="0"/>
            </a:endParaRPr>
          </a:p>
        </p:txBody>
      </p:sp>
      <p:pic>
        <p:nvPicPr>
          <p:cNvPr id="8" name="Picture 7" descr="viet3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40141"/>
            <a:ext cx="1028700" cy="1060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A8CF134-ACA4-4795-9834-3CDCF769BEC7}"/>
              </a:ext>
            </a:extLst>
          </p:cNvPr>
          <p:cNvSpPr txBox="1"/>
          <p:nvPr/>
        </p:nvSpPr>
        <p:spPr>
          <a:xfrm>
            <a:off x="1" y="0"/>
            <a:ext cx="12191999" cy="49244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8: SỰ ĐA DẠNG CÁC THỂ CỦA CHẤT. TÍNH CHẤT CỦA CHẤT</a:t>
            </a:r>
          </a:p>
        </p:txBody>
      </p:sp>
    </p:spTree>
    <p:extLst>
      <p:ext uri="{BB962C8B-B14F-4D97-AF65-F5344CB8AC3E}">
        <p14:creationId xmlns:p14="http://schemas.microsoft.com/office/powerpoint/2010/main" val="3835190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Shape 634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658" y="2596366"/>
            <a:ext cx="4060825" cy="3800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hape 636"/>
          <p:cNvSpPr txBox="1"/>
          <p:nvPr/>
        </p:nvSpPr>
        <p:spPr>
          <a:xfrm>
            <a:off x="0" y="6466605"/>
            <a:ext cx="5628364" cy="1986211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2800" b="1" dirty="0">
                <a:effectLst/>
                <a:latin typeface="Times New Roman" pitchFamily="18" charset="0"/>
                <a:ea typeface="Arial"/>
                <a:cs typeface="Times New Roman" pitchFamily="18" charset="0"/>
              </a:rPr>
              <a:t>Hình </a:t>
            </a:r>
            <a:r>
              <a:rPr lang="en-US" sz="2800" b="1" dirty="0">
                <a:latin typeface="Times New Roman" pitchFamily="18" charset="0"/>
                <a:ea typeface="Arial"/>
                <a:cs typeface="Times New Roman" pitchFamily="18" charset="0"/>
              </a:rPr>
              <a:t>8</a:t>
            </a:r>
            <a:r>
              <a:rPr lang="vi-VN" sz="2800" b="1" dirty="0">
                <a:effectLst/>
                <a:latin typeface="Times New Roman" pitchFamily="18" charset="0"/>
                <a:ea typeface="Arial"/>
                <a:cs typeface="Times New Roman" pitchFamily="18" charset="0"/>
              </a:rPr>
              <a:t>.7. Đo nhiệt độ sôi của nước</a:t>
            </a:r>
            <a:endParaRPr lang="en-US" sz="2800" b="1" dirty="0">
              <a:effectLst/>
              <a:latin typeface="Times New Roman" pitchFamily="18" charset="0"/>
              <a:ea typeface="Arial"/>
              <a:cs typeface="Times New Roman" pitchFamily="18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0" y="663130"/>
            <a:ext cx="12192000" cy="954107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Thí nghiệm </a:t>
            </a:r>
            <a:r>
              <a:rPr kumimoji="0" lang="vi-VN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1: Đo nhiệt độ sôi của nước</a:t>
            </a:r>
            <a:endParaRPr kumimoji="0" 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sz="2800" b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Bước 1:</a:t>
            </a:r>
            <a:r>
              <a:rPr kumimoji="0" lang="vi-VN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vi-VN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Lấy bình c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ầ</a:t>
            </a:r>
            <a:r>
              <a:rPr kumimoji="0" lang="vi-VN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u chứa 150 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ml </a:t>
            </a:r>
            <a:r>
              <a:rPr kumimoji="0" lang="vi-VN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nước cất có cắm nhiệt kế (hình 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8</a:t>
            </a:r>
            <a:r>
              <a:rPr kumimoji="0" lang="vi-VN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.7).</a:t>
            </a:r>
            <a:endParaRPr kumimoji="0" 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152400" y="609600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/>
            </a:r>
            <a:br>
              <a:rPr kumimoji="0" lang="vi-VN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endParaRPr kumimoji="0" lang="vi-V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0" y="1592411"/>
            <a:ext cx="12192000" cy="954107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sz="2800" b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Bước 2</a:t>
            </a:r>
            <a:r>
              <a:rPr kumimoji="0" lang="vi-VN" sz="28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: Đun nóng bình c</a:t>
            </a:r>
            <a:r>
              <a:rPr kumimoji="0" lang="en-US" sz="28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ầ</a:t>
            </a:r>
            <a:r>
              <a:rPr kumimoji="0" lang="vi-VN" sz="28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u bằng đèn cồn cho đến khi nước sôi. Quan sát hiện tượng trên mặt nước và trong lòng chất lỏng.</a:t>
            </a:r>
            <a:endParaRPr kumimoji="0" lang="en-US" sz="2800" b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6705600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b/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67467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C957C63-D0FC-4D2D-AD4B-F7DF08A539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51214"/>
              </p:ext>
            </p:extLst>
          </p:nvPr>
        </p:nvGraphicFramePr>
        <p:xfrm>
          <a:off x="1086679" y="435344"/>
          <a:ext cx="8494644" cy="6097891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2831548">
                  <a:extLst>
                    <a:ext uri="{9D8B030D-6E8A-4147-A177-3AD203B41FA5}">
                      <a16:colId xmlns:a16="http://schemas.microsoft.com/office/drawing/2014/main" val="3326576910"/>
                    </a:ext>
                  </a:extLst>
                </a:gridCol>
                <a:gridCol w="2831548">
                  <a:extLst>
                    <a:ext uri="{9D8B030D-6E8A-4147-A177-3AD203B41FA5}">
                      <a16:colId xmlns:a16="http://schemas.microsoft.com/office/drawing/2014/main" val="2176998749"/>
                    </a:ext>
                  </a:extLst>
                </a:gridCol>
                <a:gridCol w="2831548">
                  <a:extLst>
                    <a:ext uri="{9D8B030D-6E8A-4147-A177-3AD203B41FA5}">
                      <a16:colId xmlns:a16="http://schemas.microsoft.com/office/drawing/2014/main" val="162044653"/>
                    </a:ext>
                  </a:extLst>
                </a:gridCol>
              </a:tblGrid>
              <a:tr h="58920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1" dirty="0">
                          <a:effectLst/>
                          <a:latin typeface="+mj-lt"/>
                        </a:rPr>
                        <a:t>Thời gian</a:t>
                      </a:r>
                      <a:endParaRPr lang="en-US" sz="28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350" marR="635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1" dirty="0">
                          <a:effectLst/>
                          <a:latin typeface="+mj-lt"/>
                        </a:rPr>
                        <a:t>Nhiệt độ (°</a:t>
                      </a:r>
                      <a:r>
                        <a:rPr lang="en-US" sz="2800" b="1" dirty="0">
                          <a:effectLst/>
                          <a:latin typeface="+mj-lt"/>
                        </a:rPr>
                        <a:t>C</a:t>
                      </a:r>
                      <a:r>
                        <a:rPr lang="en-US" sz="2800" b="1" baseline="0" dirty="0">
                          <a:effectLst/>
                          <a:latin typeface="+mj-lt"/>
                        </a:rPr>
                        <a:t> )</a:t>
                      </a:r>
                      <a:endParaRPr lang="en-US" sz="28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350" marR="635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1" dirty="0">
                          <a:effectLst/>
                          <a:latin typeface="+mj-lt"/>
                        </a:rPr>
                        <a:t>Thể của nước</a:t>
                      </a:r>
                      <a:endParaRPr lang="en-US" sz="28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350" marR="6350" marT="0" marB="0" anchor="b"/>
                </a:tc>
                <a:extLst>
                  <a:ext uri="{0D108BD9-81ED-4DB2-BD59-A6C34878D82A}">
                    <a16:rowId xmlns:a16="http://schemas.microsoft.com/office/drawing/2014/main" val="32705499"/>
                  </a:ext>
                </a:extLst>
              </a:tr>
              <a:tr h="706472">
                <a:tc>
                  <a:txBody>
                    <a:bodyPr/>
                    <a:lstStyle/>
                    <a:p>
                      <a:endParaRPr lang="en-US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9288925"/>
                  </a:ext>
                </a:extLst>
              </a:tr>
              <a:tr h="696877">
                <a:tc>
                  <a:txBody>
                    <a:bodyPr/>
                    <a:lstStyle/>
                    <a:p>
                      <a:endParaRPr lang="en-US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1671202"/>
                  </a:ext>
                </a:extLst>
              </a:tr>
              <a:tr h="778862">
                <a:tc>
                  <a:txBody>
                    <a:bodyPr/>
                    <a:lstStyle/>
                    <a:p>
                      <a:endParaRPr lang="en-US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9415339"/>
                  </a:ext>
                </a:extLst>
              </a:tr>
              <a:tr h="683212">
                <a:tc>
                  <a:txBody>
                    <a:bodyPr/>
                    <a:lstStyle/>
                    <a:p>
                      <a:endParaRPr lang="en-US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0049089"/>
                  </a:ext>
                </a:extLst>
              </a:tr>
              <a:tr h="683213">
                <a:tc>
                  <a:txBody>
                    <a:bodyPr/>
                    <a:lstStyle/>
                    <a:p>
                      <a:endParaRPr lang="en-US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4775174"/>
                  </a:ext>
                </a:extLst>
              </a:tr>
              <a:tr h="696877">
                <a:tc>
                  <a:txBody>
                    <a:bodyPr/>
                    <a:lstStyle/>
                    <a:p>
                      <a:endParaRPr lang="en-US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6678789"/>
                  </a:ext>
                </a:extLst>
              </a:tr>
              <a:tr h="614890">
                <a:tc>
                  <a:txBody>
                    <a:bodyPr/>
                    <a:lstStyle/>
                    <a:p>
                      <a:endParaRPr lang="en-US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9352195"/>
                  </a:ext>
                </a:extLst>
              </a:tr>
              <a:tr h="631288">
                <a:tc>
                  <a:txBody>
                    <a:bodyPr/>
                    <a:lstStyle/>
                    <a:p>
                      <a:endParaRPr lang="en-US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>
                        <a:latin typeface="+mj-lt"/>
                      </a:endParaRPr>
                    </a:p>
                    <a:p>
                      <a:endParaRPr lang="en-US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2160550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A6E4E17E-7405-467F-90C6-8907DAFF4E98}"/>
              </a:ext>
            </a:extLst>
          </p:cNvPr>
          <p:cNvSpPr txBox="1"/>
          <p:nvPr/>
        </p:nvSpPr>
        <p:spPr>
          <a:xfrm>
            <a:off x="2011596" y="891556"/>
            <a:ext cx="19478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0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phút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4296741-970B-43D8-BACB-773849E4CD20}"/>
              </a:ext>
            </a:extLst>
          </p:cNvPr>
          <p:cNvSpPr txBox="1"/>
          <p:nvPr/>
        </p:nvSpPr>
        <p:spPr>
          <a:xfrm>
            <a:off x="5081586" y="891556"/>
            <a:ext cx="13430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33</a:t>
            </a:r>
            <a:r>
              <a:rPr lang="vi-VN" sz="4000" b="1" dirty="0">
                <a:solidFill>
                  <a:prstClr val="black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°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C</a:t>
            </a:r>
            <a:endParaRPr lang="en-US" sz="40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D6CF159-9944-4C81-AF77-C76E144F2F6F}"/>
              </a:ext>
            </a:extLst>
          </p:cNvPr>
          <p:cNvSpPr txBox="1"/>
          <p:nvPr/>
        </p:nvSpPr>
        <p:spPr>
          <a:xfrm>
            <a:off x="2011596" y="1560150"/>
            <a:ext cx="19478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phút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779236D-41D1-49AA-86A2-B17F4565736E}"/>
              </a:ext>
            </a:extLst>
          </p:cNvPr>
          <p:cNvSpPr txBox="1"/>
          <p:nvPr/>
        </p:nvSpPr>
        <p:spPr>
          <a:xfrm>
            <a:off x="2011596" y="3697978"/>
            <a:ext cx="19478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4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phút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82CB38B-D7C5-4561-A71A-0C6A8B45BDFC}"/>
              </a:ext>
            </a:extLst>
          </p:cNvPr>
          <p:cNvSpPr txBox="1"/>
          <p:nvPr/>
        </p:nvSpPr>
        <p:spPr>
          <a:xfrm>
            <a:off x="2011596" y="3021814"/>
            <a:ext cx="19478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phút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9CE1F32-CBDC-4F41-B51C-A998E827ACFA}"/>
              </a:ext>
            </a:extLst>
          </p:cNvPr>
          <p:cNvSpPr txBox="1"/>
          <p:nvPr/>
        </p:nvSpPr>
        <p:spPr>
          <a:xfrm>
            <a:off x="2011596" y="2321079"/>
            <a:ext cx="19478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phút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EFB9307-2C5A-4389-BA52-CE38C1A64AF0}"/>
              </a:ext>
            </a:extLst>
          </p:cNvPr>
          <p:cNvSpPr txBox="1"/>
          <p:nvPr/>
        </p:nvSpPr>
        <p:spPr>
          <a:xfrm>
            <a:off x="5049950" y="1572921"/>
            <a:ext cx="13430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36</a:t>
            </a:r>
            <a:r>
              <a:rPr lang="vi-VN" sz="4000" b="1" dirty="0">
                <a:solidFill>
                  <a:prstClr val="black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°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C</a:t>
            </a:r>
            <a:endParaRPr lang="en-US" sz="40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6B0B903-6477-4DA4-984B-C0F52B8CB60E}"/>
              </a:ext>
            </a:extLst>
          </p:cNvPr>
          <p:cNvSpPr txBox="1"/>
          <p:nvPr/>
        </p:nvSpPr>
        <p:spPr>
          <a:xfrm>
            <a:off x="4967286" y="3799376"/>
            <a:ext cx="13430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45</a:t>
            </a:r>
            <a:r>
              <a:rPr lang="vi-VN" sz="4000" b="1" dirty="0">
                <a:solidFill>
                  <a:prstClr val="black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°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C</a:t>
            </a:r>
            <a:endParaRPr lang="en-US" sz="40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AAC1412-47F3-4D0A-BFAA-117B6C45E881}"/>
              </a:ext>
            </a:extLst>
          </p:cNvPr>
          <p:cNvSpPr txBox="1"/>
          <p:nvPr/>
        </p:nvSpPr>
        <p:spPr>
          <a:xfrm>
            <a:off x="4967286" y="3080535"/>
            <a:ext cx="13430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42</a:t>
            </a:r>
            <a:r>
              <a:rPr lang="vi-VN" sz="4000" b="1" dirty="0">
                <a:solidFill>
                  <a:prstClr val="black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°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C</a:t>
            </a:r>
            <a:endParaRPr lang="en-US" sz="40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FDAB212-BC76-493A-B217-B861C20212B8}"/>
              </a:ext>
            </a:extLst>
          </p:cNvPr>
          <p:cNvSpPr txBox="1"/>
          <p:nvPr/>
        </p:nvSpPr>
        <p:spPr>
          <a:xfrm>
            <a:off x="5019671" y="2361694"/>
            <a:ext cx="13430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39</a:t>
            </a:r>
            <a:r>
              <a:rPr lang="vi-VN" sz="4000" b="1" dirty="0">
                <a:solidFill>
                  <a:prstClr val="black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°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C</a:t>
            </a:r>
            <a:endParaRPr lang="en-US" sz="40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2B53712-2FE2-4475-A437-CDC2A375FE4D}"/>
              </a:ext>
            </a:extLst>
          </p:cNvPr>
          <p:cNvSpPr txBox="1"/>
          <p:nvPr/>
        </p:nvSpPr>
        <p:spPr>
          <a:xfrm>
            <a:off x="2011596" y="4422568"/>
            <a:ext cx="19478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15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phút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CFBEF8F-7432-4E76-9CCE-959A10D96E2E}"/>
              </a:ext>
            </a:extLst>
          </p:cNvPr>
          <p:cNvSpPr txBox="1"/>
          <p:nvPr/>
        </p:nvSpPr>
        <p:spPr>
          <a:xfrm>
            <a:off x="4967286" y="4523966"/>
            <a:ext cx="18049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100</a:t>
            </a:r>
            <a:r>
              <a:rPr lang="vi-VN" sz="4000" b="1" dirty="0">
                <a:solidFill>
                  <a:prstClr val="black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°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C</a:t>
            </a:r>
            <a:endParaRPr lang="en-US" sz="40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F8F08C3-2ADC-4F18-925C-9DB06E8215A1}"/>
              </a:ext>
            </a:extLst>
          </p:cNvPr>
          <p:cNvSpPr txBox="1"/>
          <p:nvPr/>
        </p:nvSpPr>
        <p:spPr>
          <a:xfrm>
            <a:off x="2011596" y="5086835"/>
            <a:ext cx="19478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16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phút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4DF6959-5F71-4FBC-A3E7-AEB6F3405EA0}"/>
              </a:ext>
            </a:extLst>
          </p:cNvPr>
          <p:cNvSpPr txBox="1"/>
          <p:nvPr/>
        </p:nvSpPr>
        <p:spPr>
          <a:xfrm>
            <a:off x="4967286" y="5188233"/>
            <a:ext cx="16906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100</a:t>
            </a:r>
            <a:r>
              <a:rPr lang="vi-VN" sz="4000" b="1" dirty="0">
                <a:solidFill>
                  <a:prstClr val="black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°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C</a:t>
            </a:r>
            <a:endParaRPr lang="en-US" sz="4000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9E49496-888F-4F2D-A7CF-8AA2A219F583}"/>
              </a:ext>
            </a:extLst>
          </p:cNvPr>
          <p:cNvSpPr txBox="1"/>
          <p:nvPr/>
        </p:nvSpPr>
        <p:spPr>
          <a:xfrm>
            <a:off x="2070566" y="5705882"/>
            <a:ext cx="19478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17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phút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A8088EF-76E3-41B7-B0F1-2E35AAE6A8DE}"/>
              </a:ext>
            </a:extLst>
          </p:cNvPr>
          <p:cNvSpPr txBox="1"/>
          <p:nvPr/>
        </p:nvSpPr>
        <p:spPr>
          <a:xfrm>
            <a:off x="5026256" y="5807280"/>
            <a:ext cx="16906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100</a:t>
            </a:r>
            <a:r>
              <a:rPr lang="vi-VN" sz="4000" b="1" dirty="0">
                <a:solidFill>
                  <a:prstClr val="black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°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C</a:t>
            </a:r>
            <a:endParaRPr lang="en-US" sz="4000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89D7FE9-BCF5-4569-B14B-DEC054574234}"/>
              </a:ext>
            </a:extLst>
          </p:cNvPr>
          <p:cNvSpPr txBox="1"/>
          <p:nvPr/>
        </p:nvSpPr>
        <p:spPr>
          <a:xfrm>
            <a:off x="7546739" y="837491"/>
            <a:ext cx="19145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4000" b="1"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en-US" dirty="0" err="1"/>
              <a:t>Lỏng</a:t>
            </a:r>
            <a:endParaRPr lang="en-US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CEFD32A-2ECD-4F7D-A4B7-653B9AE13B06}"/>
              </a:ext>
            </a:extLst>
          </p:cNvPr>
          <p:cNvSpPr txBox="1"/>
          <p:nvPr/>
        </p:nvSpPr>
        <p:spPr>
          <a:xfrm>
            <a:off x="7481642" y="3112793"/>
            <a:ext cx="19145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4000" b="1"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en-US" dirty="0" err="1"/>
              <a:t>Lỏng</a:t>
            </a:r>
            <a:endParaRPr lang="en-US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6600386-0D06-40A0-949F-3A338B524BC2}"/>
              </a:ext>
            </a:extLst>
          </p:cNvPr>
          <p:cNvSpPr txBox="1"/>
          <p:nvPr/>
        </p:nvSpPr>
        <p:spPr>
          <a:xfrm>
            <a:off x="7546739" y="1592244"/>
            <a:ext cx="19145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4000" b="1"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en-US" dirty="0" err="1"/>
              <a:t>Lỏng</a:t>
            </a:r>
            <a:endParaRPr lang="en-US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9E83EFD-A406-4695-B014-1CF21B322C7E}"/>
              </a:ext>
            </a:extLst>
          </p:cNvPr>
          <p:cNvSpPr txBox="1"/>
          <p:nvPr/>
        </p:nvSpPr>
        <p:spPr>
          <a:xfrm>
            <a:off x="7481643" y="2280807"/>
            <a:ext cx="19145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4000" b="1"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en-US" dirty="0" err="1"/>
              <a:t>Lỏng</a:t>
            </a:r>
            <a:endParaRPr lang="en-US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7494994-DB53-4111-86A3-62FE5F31B6F9}"/>
              </a:ext>
            </a:extLst>
          </p:cNvPr>
          <p:cNvSpPr txBox="1"/>
          <p:nvPr/>
        </p:nvSpPr>
        <p:spPr>
          <a:xfrm>
            <a:off x="7462535" y="3820679"/>
            <a:ext cx="19145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4000" b="1"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en-US" dirty="0" err="1"/>
              <a:t>Lỏng</a:t>
            </a:r>
            <a:endParaRPr lang="en-US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E9F84D4-AF74-4015-BD81-F1229A8A7FDB}"/>
              </a:ext>
            </a:extLst>
          </p:cNvPr>
          <p:cNvSpPr txBox="1"/>
          <p:nvPr/>
        </p:nvSpPr>
        <p:spPr>
          <a:xfrm>
            <a:off x="6981179" y="4507262"/>
            <a:ext cx="30667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4000" b="1"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en-US" dirty="0" err="1"/>
              <a:t>Lỏng</a:t>
            </a:r>
            <a:r>
              <a:rPr lang="en-US" dirty="0"/>
              <a:t> + </a:t>
            </a:r>
            <a:r>
              <a:rPr lang="en-US" dirty="0" err="1"/>
              <a:t>khí</a:t>
            </a:r>
            <a:endParaRPr lang="en-US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15D03F3-AAB3-4D03-8712-8D31E2FA9225}"/>
              </a:ext>
            </a:extLst>
          </p:cNvPr>
          <p:cNvSpPr txBox="1"/>
          <p:nvPr/>
        </p:nvSpPr>
        <p:spPr>
          <a:xfrm>
            <a:off x="7024571" y="5129654"/>
            <a:ext cx="30667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4000" b="1"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en-US" dirty="0" err="1"/>
              <a:t>Lỏng</a:t>
            </a:r>
            <a:r>
              <a:rPr lang="en-US" dirty="0"/>
              <a:t> + </a:t>
            </a:r>
            <a:r>
              <a:rPr lang="en-US" dirty="0" err="1"/>
              <a:t>khí</a:t>
            </a:r>
            <a:endParaRPr lang="en-US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BAE5804-9251-43F4-8D53-B936D0B42CE7}"/>
              </a:ext>
            </a:extLst>
          </p:cNvPr>
          <p:cNvSpPr txBox="1"/>
          <p:nvPr/>
        </p:nvSpPr>
        <p:spPr>
          <a:xfrm>
            <a:off x="7024571" y="5752046"/>
            <a:ext cx="30667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4000" b="1"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en-US" dirty="0" err="1"/>
              <a:t>Lỏng</a:t>
            </a:r>
            <a:r>
              <a:rPr lang="en-US" dirty="0"/>
              <a:t> + </a:t>
            </a:r>
            <a:r>
              <a:rPr lang="en-US" dirty="0" err="1"/>
              <a:t>khí</a:t>
            </a:r>
            <a:endParaRPr lang="en-US" dirty="0"/>
          </a:p>
        </p:txBody>
      </p:sp>
      <p:sp>
        <p:nvSpPr>
          <p:cNvPr id="46" name="Shape 636">
            <a:extLst>
              <a:ext uri="{FF2B5EF4-FFF2-40B4-BE49-F238E27FC236}">
                <a16:creationId xmlns:a16="http://schemas.microsoft.com/office/drawing/2014/main" id="{CF354154-0717-43FA-BB16-5E7B31EAB04E}"/>
              </a:ext>
            </a:extLst>
          </p:cNvPr>
          <p:cNvSpPr txBox="1"/>
          <p:nvPr/>
        </p:nvSpPr>
        <p:spPr>
          <a:xfrm>
            <a:off x="2946454" y="-49583"/>
            <a:ext cx="5384687" cy="62491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800" b="1" dirty="0" err="1">
                <a:latin typeface="Times New Roman" pitchFamily="18" charset="0"/>
                <a:ea typeface="Arial"/>
                <a:cs typeface="Times New Roman" pitchFamily="18" charset="0"/>
              </a:rPr>
              <a:t>Bảng</a:t>
            </a:r>
            <a:r>
              <a:rPr lang="vi-VN" sz="2800" b="1" dirty="0">
                <a:effectLst/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800" b="1" dirty="0">
                <a:latin typeface="Times New Roman" pitchFamily="18" charset="0"/>
                <a:ea typeface="Arial"/>
                <a:cs typeface="Times New Roman" pitchFamily="18" charset="0"/>
              </a:rPr>
              <a:t>8</a:t>
            </a:r>
            <a:r>
              <a:rPr lang="vi-VN" sz="2800" b="1" dirty="0">
                <a:effectLst/>
                <a:latin typeface="Times New Roman" pitchFamily="18" charset="0"/>
                <a:ea typeface="Arial"/>
                <a:cs typeface="Times New Roman" pitchFamily="18" charset="0"/>
              </a:rPr>
              <a:t>.</a:t>
            </a:r>
            <a:r>
              <a:rPr lang="en-US" sz="2800" b="1" dirty="0">
                <a:effectLst/>
                <a:latin typeface="Times New Roman" pitchFamily="18" charset="0"/>
                <a:ea typeface="Arial"/>
                <a:cs typeface="Times New Roman" pitchFamily="18" charset="0"/>
              </a:rPr>
              <a:t>2</a:t>
            </a:r>
            <a:r>
              <a:rPr lang="vi-VN" sz="2800" b="1" dirty="0">
                <a:effectLst/>
                <a:latin typeface="Times New Roman" pitchFamily="18" charset="0"/>
                <a:ea typeface="Arial"/>
                <a:cs typeface="Times New Roman" pitchFamily="18" charset="0"/>
              </a:rPr>
              <a:t>. </a:t>
            </a:r>
            <a:r>
              <a:rPr lang="en-US" sz="2800" b="1" dirty="0" err="1">
                <a:latin typeface="Times New Roman" pitchFamily="18" charset="0"/>
                <a:ea typeface="Arial"/>
                <a:cs typeface="Times New Roman" pitchFamily="18" charset="0"/>
              </a:rPr>
              <a:t>Sự</a:t>
            </a:r>
            <a:r>
              <a:rPr lang="en-US" sz="2800" b="1" dirty="0"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Arial"/>
                <a:cs typeface="Times New Roman" pitchFamily="18" charset="0"/>
              </a:rPr>
              <a:t>thay</a:t>
            </a:r>
            <a:r>
              <a:rPr lang="en-US" sz="2800" b="1" dirty="0"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Arial"/>
                <a:cs typeface="Times New Roman" pitchFamily="18" charset="0"/>
              </a:rPr>
              <a:t>đổi</a:t>
            </a:r>
            <a:r>
              <a:rPr lang="en-US" sz="2800" b="1" dirty="0"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Arial"/>
                <a:cs typeface="Times New Roman" pitchFamily="18" charset="0"/>
              </a:rPr>
              <a:t>thể</a:t>
            </a:r>
            <a:r>
              <a:rPr lang="vi-VN" sz="2800" b="1" dirty="0">
                <a:effectLst/>
                <a:latin typeface="Times New Roman" pitchFamily="18" charset="0"/>
                <a:ea typeface="Arial"/>
                <a:cs typeface="Times New Roman" pitchFamily="18" charset="0"/>
              </a:rPr>
              <a:t> của nước</a:t>
            </a:r>
            <a:endParaRPr lang="en-US" sz="2800" b="1" dirty="0">
              <a:effectLst/>
              <a:latin typeface="Times New Roman" pitchFamily="18" charset="0"/>
              <a:ea typeface="Arial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679696" y="891556"/>
            <a:ext cx="2512303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 những quá trình chuyển thể nào của nước ?</a:t>
            </a:r>
          </a:p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Quá trình đó có tạo  thành chất mới không ?</a:t>
            </a:r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4178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30165" y="204980"/>
            <a:ext cx="9648496" cy="523220"/>
          </a:xfrm>
          <a:prstGeom prst="rect">
            <a:avLst/>
          </a:prstGeom>
          <a:solidFill>
            <a:schemeClr val="accent6"/>
          </a:solidFill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000000"/>
                </a:solidFill>
                <a:latin typeface="Times New Roman" pitchFamily="18" charset="0"/>
                <a:ea typeface="Courier New"/>
                <a:cs typeface="Times New Roman" pitchFamily="18" charset="0"/>
              </a:rPr>
              <a:t>Thí nghiệm 2: </a:t>
            </a:r>
            <a:r>
              <a:rPr lang="vi-VN" sz="2800" dirty="0">
                <a:solidFill>
                  <a:srgbClr val="000000"/>
                </a:solidFill>
                <a:latin typeface="Times New Roman" pitchFamily="18" charset="0"/>
                <a:ea typeface="Courier New"/>
                <a:cs typeface="Times New Roman" pitchFamily="18" charset="0"/>
              </a:rPr>
              <a:t>Hoà tan muối ăn vào nước, trộn d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ourier New"/>
                <a:cs typeface="Times New Roman" pitchFamily="18" charset="0"/>
              </a:rPr>
              <a:t>ầ</a:t>
            </a:r>
            <a:r>
              <a:rPr lang="vi-VN" sz="2800" dirty="0">
                <a:solidFill>
                  <a:srgbClr val="000000"/>
                </a:solidFill>
                <a:latin typeface="Times New Roman" pitchFamily="18" charset="0"/>
                <a:ea typeface="Courier New"/>
                <a:cs typeface="Times New Roman" pitchFamily="18" charset="0"/>
              </a:rPr>
              <a:t>u ăn với nước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Shape 640"/>
          <p:cNvPicPr/>
          <p:nvPr/>
        </p:nvPicPr>
        <p:blipFill>
          <a:blip r:embed="rId2"/>
          <a:stretch/>
        </p:blipFill>
        <p:spPr>
          <a:xfrm>
            <a:off x="1075893" y="991646"/>
            <a:ext cx="3185904" cy="2969447"/>
          </a:xfrm>
          <a:prstGeom prst="rect">
            <a:avLst/>
          </a:prstGeom>
        </p:spPr>
      </p:pic>
      <p:pic>
        <p:nvPicPr>
          <p:cNvPr id="6" name="Shape 644"/>
          <p:cNvPicPr/>
          <p:nvPr/>
        </p:nvPicPr>
        <p:blipFill>
          <a:blip r:embed="rId3"/>
          <a:stretch/>
        </p:blipFill>
        <p:spPr>
          <a:xfrm>
            <a:off x="7194126" y="991646"/>
            <a:ext cx="3173836" cy="2935342"/>
          </a:xfrm>
          <a:prstGeom prst="rect">
            <a:avLst/>
          </a:prstGeom>
        </p:spPr>
      </p:pic>
      <p:sp>
        <p:nvSpPr>
          <p:cNvPr id="7" name="Shape 646"/>
          <p:cNvSpPr txBox="1"/>
          <p:nvPr/>
        </p:nvSpPr>
        <p:spPr>
          <a:xfrm>
            <a:off x="6234044" y="4190434"/>
            <a:ext cx="5084618" cy="523220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2800" b="1" dirty="0">
                <a:effectLst/>
                <a:latin typeface="Times New Roman" pitchFamily="18" charset="0"/>
                <a:ea typeface="Arial"/>
                <a:cs typeface="Times New Roman" pitchFamily="18" charset="0"/>
              </a:rPr>
              <a:t>Hình </a:t>
            </a:r>
            <a:r>
              <a:rPr lang="en-US" sz="2800" b="1" dirty="0">
                <a:effectLst/>
                <a:latin typeface="Times New Roman" pitchFamily="18" charset="0"/>
                <a:ea typeface="Arial"/>
                <a:cs typeface="Times New Roman" pitchFamily="18" charset="0"/>
              </a:rPr>
              <a:t>8</a:t>
            </a:r>
            <a:r>
              <a:rPr lang="vi-VN" sz="2800" b="1" dirty="0">
                <a:effectLst/>
                <a:latin typeface="Times New Roman" pitchFamily="18" charset="0"/>
                <a:ea typeface="Arial"/>
                <a:cs typeface="Times New Roman" pitchFamily="18" charset="0"/>
              </a:rPr>
              <a:t>.9. Trộn </a:t>
            </a:r>
            <a:r>
              <a:rPr lang="en-US" sz="2800" b="1" dirty="0" err="1">
                <a:latin typeface="Times New Roman" pitchFamily="18" charset="0"/>
                <a:ea typeface="Arial"/>
                <a:cs typeface="Times New Roman" pitchFamily="18" charset="0"/>
              </a:rPr>
              <a:t>dầ</a:t>
            </a:r>
            <a:r>
              <a:rPr lang="vi-VN" sz="2800" b="1" dirty="0">
                <a:effectLst/>
                <a:latin typeface="Times New Roman" pitchFamily="18" charset="0"/>
                <a:ea typeface="Arial"/>
                <a:cs typeface="Times New Roman" pitchFamily="18" charset="0"/>
              </a:rPr>
              <a:t>u ăn với nước</a:t>
            </a:r>
            <a:endParaRPr lang="en-US" sz="2800" b="1" dirty="0">
              <a:effectLst/>
              <a:latin typeface="Times New Roman" pitchFamily="18" charset="0"/>
              <a:ea typeface="Arial"/>
              <a:cs typeface="Times New Roman" pitchFamily="18" charset="0"/>
            </a:endParaRPr>
          </a:p>
        </p:txBody>
      </p:sp>
      <p:sp>
        <p:nvSpPr>
          <p:cNvPr id="8" name="Shape 642"/>
          <p:cNvSpPr txBox="1"/>
          <p:nvPr/>
        </p:nvSpPr>
        <p:spPr>
          <a:xfrm>
            <a:off x="0" y="4087554"/>
            <a:ext cx="6002877" cy="523220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2800" b="1" dirty="0">
                <a:effectLst/>
                <a:latin typeface="Times New Roman" pitchFamily="18" charset="0"/>
                <a:ea typeface="Arial"/>
                <a:cs typeface="Times New Roman" pitchFamily="18" charset="0"/>
              </a:rPr>
              <a:t> Hình </a:t>
            </a:r>
            <a:r>
              <a:rPr lang="en-US" sz="2800" b="1" dirty="0">
                <a:effectLst/>
                <a:latin typeface="Times New Roman" pitchFamily="18" charset="0"/>
                <a:ea typeface="Arial"/>
                <a:cs typeface="Times New Roman" pitchFamily="18" charset="0"/>
              </a:rPr>
              <a:t>8</a:t>
            </a:r>
            <a:r>
              <a:rPr lang="vi-VN" sz="2800" b="1" dirty="0">
                <a:effectLst/>
                <a:latin typeface="Times New Roman" pitchFamily="18" charset="0"/>
                <a:ea typeface="Arial"/>
                <a:cs typeface="Times New Roman" pitchFamily="18" charset="0"/>
              </a:rPr>
              <a:t>.8. Hoà tan muối ăn trong nước</a:t>
            </a:r>
            <a:endParaRPr lang="en-US" sz="2800" b="1" dirty="0">
              <a:effectLst/>
              <a:latin typeface="Times New Roman" pitchFamily="18" charset="0"/>
              <a:ea typeface="Arial"/>
              <a:cs typeface="Times New Roman" pitchFamily="18" charset="0"/>
            </a:endParaRPr>
          </a:p>
        </p:txBody>
      </p:sp>
      <p:sp>
        <p:nvSpPr>
          <p:cNvPr id="9" name="Rectangle 8">
            <a:hlinkClick r:id="rId4" action="ppaction://hlinkfile"/>
          </p:cNvPr>
          <p:cNvSpPr/>
          <p:nvPr/>
        </p:nvSpPr>
        <p:spPr>
          <a:xfrm>
            <a:off x="110836" y="4764763"/>
            <a:ext cx="11970328" cy="2009781"/>
          </a:xfrm>
          <a:prstGeom prst="rect">
            <a:avLst/>
          </a:prstGeom>
          <a:solidFill>
            <a:schemeClr val="accent5"/>
          </a:solidFill>
        </p:spPr>
        <p:txBody>
          <a:bodyPr wrap="square">
            <a:spAutoFit/>
          </a:bodyPr>
          <a:lstStyle/>
          <a:p>
            <a:pPr>
              <a:lnSpc>
                <a:spcPct val="145000"/>
              </a:lnSpc>
            </a:pPr>
            <a:r>
              <a:rPr lang="vi-VN" sz="2800" b="1" i="1" dirty="0">
                <a:latin typeface="+mj-lt"/>
                <a:ea typeface="Times New Roman"/>
              </a:rPr>
              <a:t>Bước 1</a:t>
            </a:r>
            <a:r>
              <a:rPr lang="vi-VN" sz="2800" i="1" dirty="0">
                <a:latin typeface="+mj-lt"/>
                <a:ea typeface="Times New Roman"/>
              </a:rPr>
              <a:t>:</a:t>
            </a:r>
            <a:r>
              <a:rPr lang="vi-VN" sz="2800" dirty="0">
                <a:latin typeface="+mj-lt"/>
                <a:ea typeface="Times New Roman"/>
              </a:rPr>
              <a:t> Lấy 2 cốc thuỷ tinh giống nhau, cho cùng lượng nước vào 2 cốc.</a:t>
            </a:r>
            <a:endParaRPr lang="en-US" sz="2800" dirty="0">
              <a:latin typeface="+mj-lt"/>
              <a:ea typeface="Times New Roman"/>
            </a:endParaRPr>
          </a:p>
          <a:p>
            <a:pPr>
              <a:lnSpc>
                <a:spcPct val="150000"/>
              </a:lnSpc>
            </a:pPr>
            <a:r>
              <a:rPr lang="vi-VN" sz="2800" b="1" i="1" dirty="0">
                <a:latin typeface="+mj-lt"/>
                <a:ea typeface="Times New Roman"/>
              </a:rPr>
              <a:t>Bước 2</a:t>
            </a:r>
            <a:r>
              <a:rPr lang="vi-VN" sz="2800" i="1" dirty="0">
                <a:latin typeface="+mj-lt"/>
                <a:ea typeface="Times New Roman"/>
              </a:rPr>
              <a:t>:</a:t>
            </a:r>
            <a:r>
              <a:rPr lang="vi-VN" sz="2800" dirty="0">
                <a:latin typeface="+mj-lt"/>
                <a:ea typeface="Times New Roman"/>
              </a:rPr>
              <a:t> Cho vào cốc thứ nhất một thìa muối ăn, cốc thứ hai một thìa d</a:t>
            </a:r>
            <a:r>
              <a:rPr lang="en-US" sz="2800" dirty="0">
                <a:latin typeface="+mj-lt"/>
                <a:ea typeface="Times New Roman"/>
              </a:rPr>
              <a:t>ầ</a:t>
            </a:r>
            <a:r>
              <a:rPr lang="vi-VN" sz="2800" dirty="0">
                <a:latin typeface="+mj-lt"/>
                <a:ea typeface="Times New Roman"/>
              </a:rPr>
              <a:t>u ăn, khuấy đều.</a:t>
            </a:r>
            <a:endParaRPr lang="en-US" sz="2800" dirty="0">
              <a:effectLst/>
              <a:latin typeface="+mj-lt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24926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30165" y="204980"/>
            <a:ext cx="9648496" cy="523220"/>
          </a:xfrm>
          <a:prstGeom prst="rect">
            <a:avLst/>
          </a:prstGeom>
          <a:solidFill>
            <a:schemeClr val="accent6"/>
          </a:solidFill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000000"/>
                </a:solidFill>
                <a:latin typeface="Times New Roman" pitchFamily="18" charset="0"/>
                <a:ea typeface="Courier New"/>
                <a:cs typeface="Times New Roman" pitchFamily="18" charset="0"/>
              </a:rPr>
              <a:t>Thí nghiệm 2: </a:t>
            </a:r>
            <a:r>
              <a:rPr lang="vi-VN" sz="2800" dirty="0">
                <a:solidFill>
                  <a:srgbClr val="000000"/>
                </a:solidFill>
                <a:latin typeface="Times New Roman" pitchFamily="18" charset="0"/>
                <a:ea typeface="Courier New"/>
                <a:cs typeface="Times New Roman" pitchFamily="18" charset="0"/>
              </a:rPr>
              <a:t>Hoà tan muối ăn vào nước, trộn d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ourier New"/>
                <a:cs typeface="Times New Roman" pitchFamily="18" charset="0"/>
              </a:rPr>
              <a:t>ầ</a:t>
            </a:r>
            <a:r>
              <a:rPr lang="vi-VN" sz="2800" dirty="0">
                <a:solidFill>
                  <a:srgbClr val="000000"/>
                </a:solidFill>
                <a:latin typeface="Times New Roman" pitchFamily="18" charset="0"/>
                <a:ea typeface="Courier New"/>
                <a:cs typeface="Times New Roman" pitchFamily="18" charset="0"/>
              </a:rPr>
              <a:t>u ăn với nước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Shape 640"/>
          <p:cNvPicPr/>
          <p:nvPr/>
        </p:nvPicPr>
        <p:blipFill>
          <a:blip r:embed="rId2"/>
          <a:stretch/>
        </p:blipFill>
        <p:spPr>
          <a:xfrm>
            <a:off x="1075893" y="991646"/>
            <a:ext cx="3185904" cy="2969447"/>
          </a:xfrm>
          <a:prstGeom prst="rect">
            <a:avLst/>
          </a:prstGeom>
        </p:spPr>
      </p:pic>
      <p:pic>
        <p:nvPicPr>
          <p:cNvPr id="6" name="Shape 644"/>
          <p:cNvPicPr/>
          <p:nvPr/>
        </p:nvPicPr>
        <p:blipFill>
          <a:blip r:embed="rId3"/>
          <a:stretch/>
        </p:blipFill>
        <p:spPr>
          <a:xfrm>
            <a:off x="7194126" y="991646"/>
            <a:ext cx="3173836" cy="2935342"/>
          </a:xfrm>
          <a:prstGeom prst="rect">
            <a:avLst/>
          </a:prstGeom>
        </p:spPr>
      </p:pic>
      <p:sp>
        <p:nvSpPr>
          <p:cNvPr id="7" name="Shape 646"/>
          <p:cNvSpPr txBox="1"/>
          <p:nvPr/>
        </p:nvSpPr>
        <p:spPr>
          <a:xfrm>
            <a:off x="6546527" y="4576818"/>
            <a:ext cx="5084618" cy="523220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2800" b="1" dirty="0">
                <a:effectLst/>
                <a:latin typeface="Times New Roman" pitchFamily="18" charset="0"/>
                <a:ea typeface="Arial"/>
                <a:cs typeface="Times New Roman" pitchFamily="18" charset="0"/>
              </a:rPr>
              <a:t>Hình </a:t>
            </a:r>
            <a:r>
              <a:rPr lang="en-US" sz="2800" b="1" dirty="0">
                <a:effectLst/>
                <a:latin typeface="Times New Roman" pitchFamily="18" charset="0"/>
                <a:ea typeface="Arial"/>
                <a:cs typeface="Times New Roman" pitchFamily="18" charset="0"/>
              </a:rPr>
              <a:t>8</a:t>
            </a:r>
            <a:r>
              <a:rPr lang="vi-VN" sz="2800" b="1" dirty="0">
                <a:effectLst/>
                <a:latin typeface="Times New Roman" pitchFamily="18" charset="0"/>
                <a:ea typeface="Arial"/>
                <a:cs typeface="Times New Roman" pitchFamily="18" charset="0"/>
              </a:rPr>
              <a:t>.9. Trộn </a:t>
            </a:r>
            <a:r>
              <a:rPr lang="en-US" sz="2800" b="1" dirty="0" err="1">
                <a:latin typeface="Times New Roman" pitchFamily="18" charset="0"/>
                <a:ea typeface="Arial"/>
                <a:cs typeface="Times New Roman" pitchFamily="18" charset="0"/>
              </a:rPr>
              <a:t>dầ</a:t>
            </a:r>
            <a:r>
              <a:rPr lang="vi-VN" sz="2800" b="1" dirty="0">
                <a:effectLst/>
                <a:latin typeface="Times New Roman" pitchFamily="18" charset="0"/>
                <a:ea typeface="Arial"/>
                <a:cs typeface="Times New Roman" pitchFamily="18" charset="0"/>
              </a:rPr>
              <a:t>u ăn với nước</a:t>
            </a:r>
            <a:endParaRPr lang="en-US" sz="2800" b="1" dirty="0">
              <a:effectLst/>
              <a:latin typeface="Times New Roman" pitchFamily="18" charset="0"/>
              <a:ea typeface="Arial"/>
              <a:cs typeface="Times New Roman" pitchFamily="18" charset="0"/>
            </a:endParaRPr>
          </a:p>
        </p:txBody>
      </p:sp>
      <p:sp>
        <p:nvSpPr>
          <p:cNvPr id="8" name="Shape 642"/>
          <p:cNvSpPr txBox="1"/>
          <p:nvPr/>
        </p:nvSpPr>
        <p:spPr>
          <a:xfrm>
            <a:off x="0" y="4587504"/>
            <a:ext cx="6002877" cy="523220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2800" b="1" dirty="0">
                <a:effectLst/>
                <a:latin typeface="Times New Roman" pitchFamily="18" charset="0"/>
                <a:ea typeface="Arial"/>
                <a:cs typeface="Times New Roman" pitchFamily="18" charset="0"/>
              </a:rPr>
              <a:t> Hình </a:t>
            </a:r>
            <a:r>
              <a:rPr lang="en-US" sz="2800" b="1" dirty="0">
                <a:effectLst/>
                <a:latin typeface="Times New Roman" pitchFamily="18" charset="0"/>
                <a:ea typeface="Arial"/>
                <a:cs typeface="Times New Roman" pitchFamily="18" charset="0"/>
              </a:rPr>
              <a:t>8</a:t>
            </a:r>
            <a:r>
              <a:rPr lang="vi-VN" sz="2800" b="1" dirty="0">
                <a:effectLst/>
                <a:latin typeface="Times New Roman" pitchFamily="18" charset="0"/>
                <a:ea typeface="Arial"/>
                <a:cs typeface="Times New Roman" pitchFamily="18" charset="0"/>
              </a:rPr>
              <a:t>.8. Hoà tan muối ăn trong nước</a:t>
            </a:r>
            <a:endParaRPr lang="en-US" sz="2800" b="1" dirty="0">
              <a:effectLst/>
              <a:latin typeface="Times New Roman" pitchFamily="18" charset="0"/>
              <a:ea typeface="Arial"/>
              <a:cs typeface="Times New Roman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6E5DBE9-0D9F-4B39-BD76-93AB1E2F6C53}"/>
              </a:ext>
            </a:extLst>
          </p:cNvPr>
          <p:cNvSpPr/>
          <p:nvPr/>
        </p:nvSpPr>
        <p:spPr>
          <a:xfrm>
            <a:off x="689876" y="5320428"/>
            <a:ext cx="10941269" cy="1341906"/>
          </a:xfrm>
          <a:prstGeom prst="rect">
            <a:avLst/>
          </a:prstGeom>
          <a:solidFill>
            <a:schemeClr val="accent5"/>
          </a:solidFill>
        </p:spPr>
        <p:txBody>
          <a:bodyPr wrap="square">
            <a:spAutoFit/>
          </a:bodyPr>
          <a:lstStyle/>
          <a:p>
            <a:pPr algn="ctr">
              <a:lnSpc>
                <a:spcPct val="145000"/>
              </a:lnSpc>
            </a:pP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Nhận xét khả năng tan của muối ăn và dầu ăn trong nước 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?</a:t>
            </a:r>
          </a:p>
          <a:p>
            <a:pPr algn="ctr">
              <a:lnSpc>
                <a:spcPct val="145000"/>
              </a:lnSpc>
            </a:pP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Quá trình này có tạo ra chất mới không ?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  <p:sp>
        <p:nvSpPr>
          <p:cNvPr id="11" name="Shape 642">
            <a:extLst>
              <a:ext uri="{FF2B5EF4-FFF2-40B4-BE49-F238E27FC236}">
                <a16:creationId xmlns:a16="http://schemas.microsoft.com/office/drawing/2014/main" id="{919AA7C0-43B4-4622-9825-4BB676099662}"/>
              </a:ext>
            </a:extLst>
          </p:cNvPr>
          <p:cNvSpPr txBox="1"/>
          <p:nvPr/>
        </p:nvSpPr>
        <p:spPr>
          <a:xfrm>
            <a:off x="930165" y="4110356"/>
            <a:ext cx="3530999" cy="420423"/>
          </a:xfrm>
          <a:prstGeom prst="rect">
            <a:avLst/>
          </a:prstGeom>
          <a:solidFill>
            <a:srgbClr val="92D050"/>
          </a:solidFill>
        </p:spPr>
        <p:txBody>
          <a:bodyPr lIns="0" tIns="0" rIns="0" bIns="0"/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M</a:t>
            </a: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uối ăn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 tan</a:t>
            </a: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 trong nước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ea typeface="Arial"/>
              <a:cs typeface="Times New Roman" pitchFamily="18" charset="0"/>
            </a:endParaRPr>
          </a:p>
        </p:txBody>
      </p:sp>
      <p:sp>
        <p:nvSpPr>
          <p:cNvPr id="12" name="Shape 642">
            <a:extLst>
              <a:ext uri="{FF2B5EF4-FFF2-40B4-BE49-F238E27FC236}">
                <a16:creationId xmlns:a16="http://schemas.microsoft.com/office/drawing/2014/main" id="{9828CA0F-2C5F-46BC-A290-B45335D418E5}"/>
              </a:ext>
            </a:extLst>
          </p:cNvPr>
          <p:cNvSpPr txBox="1"/>
          <p:nvPr/>
        </p:nvSpPr>
        <p:spPr>
          <a:xfrm>
            <a:off x="6400800" y="4033904"/>
            <a:ext cx="4544291" cy="573325"/>
          </a:xfrm>
          <a:prstGeom prst="rect">
            <a:avLst/>
          </a:prstGeom>
          <a:solidFill>
            <a:srgbClr val="92D050"/>
          </a:solidFill>
        </p:spPr>
        <p:txBody>
          <a:bodyPr lIns="0" tIns="0" rIns="0" bIns="0"/>
          <a:lstStyle>
            <a:defPPr>
              <a:defRPr lang="vi-VN"/>
            </a:defPPr>
            <a:lvl1pPr>
              <a:defRPr sz="2800">
                <a:solidFill>
                  <a:srgbClr val="FF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defRPr>
            </a:lvl1pPr>
          </a:lstStyle>
          <a:p>
            <a:r>
              <a:rPr lang="en-US" dirty="0" err="1"/>
              <a:t>Dầu</a:t>
            </a:r>
            <a:r>
              <a:rPr lang="vi-VN" dirty="0"/>
              <a:t> ăn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 tan</a:t>
            </a:r>
            <a:r>
              <a:rPr lang="vi-VN" dirty="0"/>
              <a:t> trong nước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0699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021732"/>
              </p:ext>
            </p:extLst>
          </p:nvPr>
        </p:nvGraphicFramePr>
        <p:xfrm>
          <a:off x="2967262" y="53851"/>
          <a:ext cx="6022427" cy="426720"/>
        </p:xfrm>
        <a:graphic>
          <a:graphicData uri="http://schemas.openxmlformats.org/drawingml/2006/table">
            <a:tbl>
              <a:tblPr/>
              <a:tblGrid>
                <a:gridCol w="60224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80975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1" dirty="0">
                          <a:effectLst/>
                          <a:latin typeface="+mj-lt"/>
                          <a:ea typeface="Times New Roman"/>
                        </a:rPr>
                        <a:t>Thí nghiệm 3: </a:t>
                      </a:r>
                      <a:r>
                        <a:rPr lang="vi-VN" sz="2800" dirty="0">
                          <a:effectLst/>
                          <a:latin typeface="+mj-lt"/>
                          <a:ea typeface="Times New Roman"/>
                        </a:rPr>
                        <a:t>Đun nóng đường</a:t>
                      </a:r>
                      <a:endParaRPr lang="en-US" sz="2800" dirty="0">
                        <a:effectLst/>
                        <a:latin typeface="+mj-lt"/>
                        <a:ea typeface="Arial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5043488" y="404018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Shape 648"/>
          <p:cNvPicPr/>
          <p:nvPr/>
        </p:nvPicPr>
        <p:blipFill>
          <a:blip r:embed="rId2"/>
          <a:stretch/>
        </p:blipFill>
        <p:spPr>
          <a:xfrm>
            <a:off x="1268505" y="536038"/>
            <a:ext cx="9144504" cy="3315525"/>
          </a:xfrm>
          <a:prstGeom prst="rect">
            <a:avLst/>
          </a:prstGeom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136994"/>
              </p:ext>
            </p:extLst>
          </p:nvPr>
        </p:nvGraphicFramePr>
        <p:xfrm>
          <a:off x="2654462" y="3873204"/>
          <a:ext cx="7509165" cy="475437"/>
        </p:xfrm>
        <a:graphic>
          <a:graphicData uri="http://schemas.openxmlformats.org/drawingml/2006/table">
            <a:tbl>
              <a:tblPr/>
              <a:tblGrid>
                <a:gridCol w="75091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75437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1" dirty="0"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Hình </a:t>
                      </a:r>
                      <a:r>
                        <a:rPr lang="en-US" sz="2800" b="1" dirty="0"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8</a:t>
                      </a:r>
                      <a:r>
                        <a:rPr lang="vi-VN" sz="2800" b="1" dirty="0"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.10. Sự biến đổi của đường khi đun nóng</a:t>
                      </a:r>
                      <a:endParaRPr lang="en-US" sz="2800" b="1" dirty="0">
                        <a:effectLst/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5038725" y="40005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>
            <a:hlinkClick r:id="rId3" action="ppaction://hlinkfile"/>
          </p:cNvPr>
          <p:cNvSpPr/>
          <p:nvPr/>
        </p:nvSpPr>
        <p:spPr>
          <a:xfrm>
            <a:off x="0" y="4348641"/>
            <a:ext cx="12288982" cy="262123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indent="-292100">
              <a:lnSpc>
                <a:spcPct val="140000"/>
              </a:lnSpc>
              <a:spcAft>
                <a:spcPts val="400"/>
              </a:spcAft>
            </a:pPr>
            <a:r>
              <a:rPr lang="vi-VN" sz="2800" i="1" dirty="0">
                <a:latin typeface="Times New Roman" pitchFamily="18" charset="0"/>
                <a:ea typeface="Times New Roman"/>
                <a:cs typeface="Times New Roman" pitchFamily="18" charset="0"/>
              </a:rPr>
              <a:t>Bước 1:</a:t>
            </a:r>
            <a:r>
              <a:rPr lang="vi-VN" sz="2800" dirty="0">
                <a:latin typeface="Times New Roman" pitchFamily="18" charset="0"/>
                <a:ea typeface="Times New Roman"/>
                <a:cs typeface="Times New Roman" pitchFamily="18" charset="0"/>
              </a:rPr>
              <a:t> Lấy một thìa đường trắng cho vào bát sứ sạch.</a:t>
            </a:r>
            <a:endParaRPr lang="en-US" sz="2800" dirty="0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>
              <a:lnSpc>
                <a:spcPct val="145000"/>
              </a:lnSpc>
            </a:pPr>
            <a:r>
              <a:rPr lang="vi-VN" sz="2800" i="1" dirty="0">
                <a:latin typeface="Times New Roman" pitchFamily="18" charset="0"/>
                <a:ea typeface="Times New Roman"/>
                <a:cs typeface="Times New Roman" pitchFamily="18" charset="0"/>
              </a:rPr>
              <a:t>Bước 2:</a:t>
            </a:r>
            <a:r>
              <a:rPr lang="vi-VN" sz="2800" dirty="0">
                <a:latin typeface="Times New Roman" pitchFamily="18" charset="0"/>
                <a:ea typeface="Times New Roman"/>
                <a:cs typeface="Times New Roman" pitchFamily="18" charset="0"/>
              </a:rPr>
              <a:t> Đun nóng đường trong bát sứ cho đến khi đường trắng chuyển thành chất rắn cháy đen.</a:t>
            </a:r>
            <a:endParaRPr lang="en-US" sz="2800" dirty="0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indent="-292100">
              <a:lnSpc>
                <a:spcPct val="145000"/>
              </a:lnSpc>
              <a:spcAft>
                <a:spcPts val="1700"/>
              </a:spcAft>
            </a:pPr>
            <a:r>
              <a:rPr lang="vi-VN" sz="2800" dirty="0">
                <a:latin typeface="Times New Roman" pitchFamily="18" charset="0"/>
                <a:ea typeface="Times New Roman"/>
                <a:cs typeface="Times New Roman" pitchFamily="18" charset="0"/>
              </a:rPr>
              <a:t>Quan sát hiện tượng.</a:t>
            </a:r>
            <a:endParaRPr lang="en-US" sz="2800" dirty="0">
              <a:effectLst/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5329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650"/>
          <p:cNvSpPr txBox="1"/>
          <p:nvPr/>
        </p:nvSpPr>
        <p:spPr>
          <a:xfrm>
            <a:off x="0" y="3283527"/>
            <a:ext cx="12192000" cy="357447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lIns="0" tIns="0" rIns="0" bIns="0"/>
          <a:lstStyle/>
          <a:p>
            <a:pPr marL="215900" marR="0" indent="-2159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tabLst>
                <a:tab pos="207645" algn="l"/>
              </a:tabLst>
            </a:pPr>
            <a:r>
              <a:rPr lang="en-US" sz="2800" dirty="0">
                <a:effectLst/>
                <a:latin typeface="Times New Roman" pitchFamily="18" charset="0"/>
                <a:ea typeface="Tahoma"/>
                <a:cs typeface="Times New Roman" pitchFamily="18" charset="0"/>
              </a:rPr>
              <a:t>1/  </a:t>
            </a:r>
            <a:r>
              <a:rPr lang="vi-VN" sz="2800" dirty="0">
                <a:effectLst/>
                <a:latin typeface="Times New Roman" pitchFamily="18" charset="0"/>
                <a:ea typeface="Tahoma"/>
                <a:cs typeface="Times New Roman" pitchFamily="18" charset="0"/>
              </a:rPr>
              <a:t>Khi tiến hành thí nghiệm 3, em thấy có nh</a:t>
            </a:r>
            <a:r>
              <a:rPr lang="en-US" sz="2800" dirty="0">
                <a:effectLst/>
                <a:latin typeface="Times New Roman" pitchFamily="18" charset="0"/>
                <a:ea typeface="Tahoma"/>
                <a:cs typeface="Times New Roman" pitchFamily="18" charset="0"/>
              </a:rPr>
              <a:t>ữ</a:t>
            </a:r>
            <a:r>
              <a:rPr lang="vi-VN" sz="2800" dirty="0">
                <a:effectLst/>
                <a:latin typeface="Times New Roman" pitchFamily="18" charset="0"/>
                <a:ea typeface="Tahoma"/>
                <a:cs typeface="Times New Roman" pitchFamily="18" charset="0"/>
              </a:rPr>
              <a:t>ng</a:t>
            </a:r>
            <a:r>
              <a:rPr lang="en-US" sz="2800" dirty="0">
                <a:latin typeface="Times New Roman" pitchFamily="18" charset="0"/>
                <a:ea typeface="Tahoma"/>
                <a:cs typeface="Times New Roman" pitchFamily="18" charset="0"/>
              </a:rPr>
              <a:t> q</a:t>
            </a:r>
            <a:r>
              <a:rPr lang="vi-VN" sz="2800" dirty="0">
                <a:effectLst/>
                <a:latin typeface="Times New Roman" pitchFamily="18" charset="0"/>
                <a:ea typeface="Tahoma"/>
                <a:cs typeface="Times New Roman" pitchFamily="18" charset="0"/>
              </a:rPr>
              <a:t>uá trình nào đã xảy ra? Trong thực tế em đã gặp </a:t>
            </a:r>
            <a:r>
              <a:rPr lang="en-US" sz="2800" dirty="0">
                <a:effectLst/>
                <a:latin typeface="Times New Roman" pitchFamily="18" charset="0"/>
                <a:ea typeface="Tahoma"/>
                <a:cs typeface="Times New Roman" pitchFamily="18" charset="0"/>
              </a:rPr>
              <a:t>q</a:t>
            </a:r>
            <a:r>
              <a:rPr lang="vi-VN" sz="2800" dirty="0">
                <a:effectLst/>
                <a:latin typeface="Times New Roman" pitchFamily="18" charset="0"/>
                <a:ea typeface="Tahoma"/>
                <a:cs typeface="Times New Roman" pitchFamily="18" charset="0"/>
              </a:rPr>
              <a:t>uá trình này chưa?</a:t>
            </a:r>
            <a:endParaRPr lang="en-US" sz="2800" dirty="0">
              <a:effectLst/>
              <a:latin typeface="Times New Roman" pitchFamily="18" charset="0"/>
              <a:ea typeface="Tahoma"/>
              <a:cs typeface="Times New Roman" pitchFamily="18" charset="0"/>
            </a:endParaRPr>
          </a:p>
          <a:p>
            <a:pPr marL="215900" marR="0" indent="-2159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tabLst>
                <a:tab pos="204470" algn="l"/>
              </a:tabLst>
            </a:pPr>
            <a:r>
              <a:rPr lang="en-US" sz="2800" dirty="0">
                <a:effectLst/>
                <a:latin typeface="Times New Roman" pitchFamily="18" charset="0"/>
                <a:ea typeface="Tahoma"/>
                <a:cs typeface="Times New Roman" pitchFamily="18" charset="0"/>
              </a:rPr>
              <a:t>2/ </a:t>
            </a:r>
            <a:r>
              <a:rPr lang="vi-VN" sz="2800" dirty="0">
                <a:effectLst/>
                <a:latin typeface="Times New Roman" pitchFamily="18" charset="0"/>
                <a:ea typeface="Tahoma"/>
                <a:cs typeface="Times New Roman" pitchFamily="18" charset="0"/>
              </a:rPr>
              <a:t>Em hãy cho biết trong các </a:t>
            </a:r>
            <a:r>
              <a:rPr lang="en-US" sz="2800" dirty="0">
                <a:effectLst/>
                <a:latin typeface="Times New Roman" pitchFamily="18" charset="0"/>
                <a:ea typeface="Tahoma"/>
                <a:cs typeface="Times New Roman" pitchFamily="18" charset="0"/>
              </a:rPr>
              <a:t>q</a:t>
            </a:r>
            <a:r>
              <a:rPr lang="vi-VN" sz="2800" dirty="0">
                <a:effectLst/>
                <a:latin typeface="Times New Roman" pitchFamily="18" charset="0"/>
                <a:ea typeface="Tahoma"/>
                <a:cs typeface="Times New Roman" pitchFamily="18" charset="0"/>
              </a:rPr>
              <a:t>uá trình xảy ra </a:t>
            </a:r>
            <a:r>
              <a:rPr lang="vi-VN" sz="2800" i="1" dirty="0">
                <a:effectLst/>
                <a:latin typeface="Times New Roman" pitchFamily="18" charset="0"/>
                <a:ea typeface="Tahoma"/>
                <a:cs typeface="Times New Roman" pitchFamily="18" charset="0"/>
              </a:rPr>
              <a:t>ở</a:t>
            </a:r>
            <a:r>
              <a:rPr lang="en-US" sz="2800" dirty="0"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vi-VN" sz="2800" dirty="0">
                <a:effectLst/>
                <a:latin typeface="Times New Roman" pitchFamily="18" charset="0"/>
                <a:ea typeface="Tahoma"/>
                <a:cs typeface="Times New Roman" pitchFamily="18" charset="0"/>
              </a:rPr>
              <a:t>thí nghiệm 3 có tạo thành chất mới không?</a:t>
            </a:r>
            <a:endParaRPr lang="en-US" sz="2800" dirty="0">
              <a:effectLst/>
              <a:latin typeface="Times New Roman" pitchFamily="18" charset="0"/>
              <a:ea typeface="Tahoma"/>
              <a:cs typeface="Times New Roman" pitchFamily="18" charset="0"/>
            </a:endParaRPr>
          </a:p>
          <a:p>
            <a:pPr marL="215900" marR="0" indent="-215900">
              <a:lnSpc>
                <a:spcPct val="110000"/>
              </a:lnSpc>
              <a:spcBef>
                <a:spcPts val="0"/>
              </a:spcBef>
              <a:spcAft>
                <a:spcPts val="2400"/>
              </a:spcAft>
              <a:tabLst>
                <a:tab pos="201295" algn="l"/>
              </a:tabLst>
            </a:pPr>
            <a:r>
              <a:rPr lang="en-US" sz="2800" dirty="0">
                <a:effectLst/>
                <a:latin typeface="Times New Roman" pitchFamily="18" charset="0"/>
                <a:ea typeface="Tahoma"/>
                <a:cs typeface="Times New Roman" pitchFamily="18" charset="0"/>
              </a:rPr>
              <a:t>3/ </a:t>
            </a:r>
            <a:r>
              <a:rPr lang="vi-VN" sz="2800" dirty="0">
                <a:effectLst/>
                <a:latin typeface="Times New Roman" pitchFamily="18" charset="0"/>
                <a:ea typeface="Tahoma"/>
                <a:cs typeface="Times New Roman" pitchFamily="18" charset="0"/>
              </a:rPr>
              <a:t>Trong </a:t>
            </a:r>
            <a:r>
              <a:rPr lang="en-US" sz="2800" dirty="0" err="1">
                <a:effectLst/>
                <a:latin typeface="Times New Roman" pitchFamily="18" charset="0"/>
                <a:ea typeface="Tahoma"/>
                <a:cs typeface="Times New Roman" pitchFamily="18" charset="0"/>
              </a:rPr>
              <a:t>th</a:t>
            </a:r>
            <a:r>
              <a:rPr lang="vi-VN" sz="2800" dirty="0">
                <a:effectLst/>
                <a:latin typeface="Times New Roman" pitchFamily="18" charset="0"/>
                <a:ea typeface="Tahoma"/>
                <a:cs typeface="Times New Roman" pitchFamily="18" charset="0"/>
              </a:rPr>
              <a:t>í nghiệm 3, hãy chỉ ra </a:t>
            </a:r>
            <a:r>
              <a:rPr lang="en-US" sz="2800" dirty="0">
                <a:effectLst/>
                <a:latin typeface="Times New Roman" pitchFamily="18" charset="0"/>
                <a:ea typeface="Tahoma"/>
                <a:cs typeface="Times New Roman" pitchFamily="18" charset="0"/>
              </a:rPr>
              <a:t>q</a:t>
            </a:r>
            <a:r>
              <a:rPr lang="vi-VN" sz="2800" dirty="0">
                <a:effectLst/>
                <a:latin typeface="Times New Roman" pitchFamily="18" charset="0"/>
                <a:ea typeface="Tahoma"/>
                <a:cs typeface="Times New Roman" pitchFamily="18" charset="0"/>
              </a:rPr>
              <a:t>uá trình nào thể hiện tính chất vật lí, tính chất hoá</a:t>
            </a:r>
            <a:r>
              <a:rPr lang="en-US" sz="2800" dirty="0">
                <a:effectLst/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vi-VN" sz="2800" dirty="0">
                <a:effectLst/>
                <a:latin typeface="Times New Roman" pitchFamily="18" charset="0"/>
                <a:ea typeface="Tahoma"/>
                <a:cs typeface="Times New Roman" pitchFamily="18" charset="0"/>
              </a:rPr>
              <a:t>học</a:t>
            </a:r>
            <a:r>
              <a:rPr lang="en-US" sz="2800" dirty="0">
                <a:effectLst/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vi-VN" sz="2800" dirty="0">
                <a:effectLst/>
                <a:latin typeface="Times New Roman" pitchFamily="18" charset="0"/>
                <a:ea typeface="Tahoma"/>
                <a:cs typeface="Times New Roman" pitchFamily="18" charset="0"/>
              </a:rPr>
              <a:t>của</a:t>
            </a:r>
            <a:r>
              <a:rPr lang="en-US" sz="2800" dirty="0">
                <a:effectLst/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vi-VN" sz="2800" dirty="0">
                <a:effectLst/>
                <a:latin typeface="Times New Roman" pitchFamily="18" charset="0"/>
                <a:ea typeface="Tahoma"/>
                <a:cs typeface="Times New Roman" pitchFamily="18" charset="0"/>
              </a:rPr>
              <a:t>đường</a:t>
            </a:r>
            <a:r>
              <a:rPr lang="vi-VN" sz="2800" dirty="0" smtClean="0">
                <a:effectLst/>
                <a:latin typeface="Times New Roman" pitchFamily="18" charset="0"/>
                <a:ea typeface="Tahoma"/>
                <a:cs typeface="Times New Roman" pitchFamily="18" charset="0"/>
              </a:rPr>
              <a:t>.</a:t>
            </a:r>
            <a:endParaRPr lang="en-US" sz="2800" dirty="0">
              <a:latin typeface="Times New Roman" pitchFamily="18" charset="0"/>
              <a:ea typeface="Tahoma"/>
              <a:cs typeface="Times New Roman" pitchFamily="18" charset="0"/>
            </a:endParaRPr>
          </a:p>
        </p:txBody>
      </p:sp>
      <p:pic>
        <p:nvPicPr>
          <p:cNvPr id="5" name="Shape 648">
            <a:hlinkClick r:id="rId2" action="ppaction://hlinkfile"/>
          </p:cNvPr>
          <p:cNvPicPr/>
          <p:nvPr/>
        </p:nvPicPr>
        <p:blipFill>
          <a:blip r:embed="rId3"/>
          <a:stretch/>
        </p:blipFill>
        <p:spPr>
          <a:xfrm>
            <a:off x="2874076" y="508797"/>
            <a:ext cx="9317924" cy="2774730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2239938"/>
              </p:ext>
            </p:extLst>
          </p:nvPr>
        </p:nvGraphicFramePr>
        <p:xfrm>
          <a:off x="173420" y="2190355"/>
          <a:ext cx="2569797" cy="931217"/>
        </p:xfrm>
        <a:graphic>
          <a:graphicData uri="http://schemas.openxmlformats.org/drawingml/2006/table">
            <a:tbl>
              <a:tblPr/>
              <a:tblGrid>
                <a:gridCol w="25697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31217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1" dirty="0">
                          <a:effectLst/>
                          <a:latin typeface="+mj-lt"/>
                          <a:ea typeface="Times New Roman"/>
                        </a:rPr>
                        <a:t>Thí nghiệm 3: </a:t>
                      </a:r>
                      <a:r>
                        <a:rPr lang="vi-VN" sz="2800" dirty="0">
                          <a:effectLst/>
                          <a:latin typeface="+mj-lt"/>
                          <a:ea typeface="Times New Roman"/>
                        </a:rPr>
                        <a:t>Đun nóng đường</a:t>
                      </a:r>
                      <a:endParaRPr lang="en-US" sz="2800" dirty="0">
                        <a:effectLst/>
                        <a:latin typeface="+mj-lt"/>
                        <a:ea typeface="Arial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FCA10BC7-8B69-4FA0-B8E3-08A5A249EA7E}"/>
              </a:ext>
            </a:extLst>
          </p:cNvPr>
          <p:cNvSpPr txBox="1"/>
          <p:nvPr/>
        </p:nvSpPr>
        <p:spPr>
          <a:xfrm>
            <a:off x="0" y="0"/>
            <a:ext cx="2874076" cy="206210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4HS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</p:spTree>
    <p:extLst>
      <p:ext uri="{BB962C8B-B14F-4D97-AF65-F5344CB8AC3E}">
        <p14:creationId xmlns:p14="http://schemas.microsoft.com/office/powerpoint/2010/main" val="998425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28F2FD6-D32B-4077-BF0D-5D613074AC17}"/>
              </a:ext>
            </a:extLst>
          </p:cNvPr>
          <p:cNvSpPr/>
          <p:nvPr/>
        </p:nvSpPr>
        <p:spPr>
          <a:xfrm>
            <a:off x="0" y="8854"/>
            <a:ext cx="12192000" cy="1005916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marL="215900" marR="0" indent="-2159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tabLst>
                <a:tab pos="207645" algn="l"/>
              </a:tabLst>
            </a:pPr>
            <a:r>
              <a:rPr lang="en-US" sz="2800" dirty="0">
                <a:latin typeface="Times New Roman" pitchFamily="18" charset="0"/>
                <a:ea typeface="Tahoma"/>
                <a:cs typeface="Times New Roman" pitchFamily="18" charset="0"/>
              </a:rPr>
              <a:t>1/  </a:t>
            </a:r>
            <a:r>
              <a:rPr lang="vi-VN" sz="2800" dirty="0">
                <a:latin typeface="Times New Roman" pitchFamily="18" charset="0"/>
                <a:ea typeface="Tahoma"/>
                <a:cs typeface="Times New Roman" pitchFamily="18" charset="0"/>
              </a:rPr>
              <a:t>Khi tiến hành thí nghiệm 3, em thấy có nh</a:t>
            </a:r>
            <a:r>
              <a:rPr lang="en-US" sz="2800" dirty="0">
                <a:latin typeface="Times New Roman" pitchFamily="18" charset="0"/>
                <a:ea typeface="Tahoma"/>
                <a:cs typeface="Times New Roman" pitchFamily="18" charset="0"/>
              </a:rPr>
              <a:t>ữ</a:t>
            </a:r>
            <a:r>
              <a:rPr lang="vi-VN" sz="2800" dirty="0">
                <a:latin typeface="Times New Roman" pitchFamily="18" charset="0"/>
                <a:ea typeface="Tahoma"/>
                <a:cs typeface="Times New Roman" pitchFamily="18" charset="0"/>
              </a:rPr>
              <a:t>ng</a:t>
            </a:r>
            <a:r>
              <a:rPr lang="en-US" sz="2800" dirty="0">
                <a:latin typeface="Times New Roman" pitchFamily="18" charset="0"/>
                <a:ea typeface="Tahoma"/>
                <a:cs typeface="Times New Roman" pitchFamily="18" charset="0"/>
              </a:rPr>
              <a:t> q</a:t>
            </a:r>
            <a:r>
              <a:rPr lang="vi-VN" sz="2800" dirty="0">
                <a:latin typeface="Times New Roman" pitchFamily="18" charset="0"/>
                <a:ea typeface="Tahoma"/>
                <a:cs typeface="Times New Roman" pitchFamily="18" charset="0"/>
              </a:rPr>
              <a:t>uá trình nào đã xảy ra? Trong thực tế em đã gặp </a:t>
            </a:r>
            <a:r>
              <a:rPr lang="en-US" sz="2800" dirty="0">
                <a:latin typeface="Times New Roman" pitchFamily="18" charset="0"/>
                <a:ea typeface="Tahoma"/>
                <a:cs typeface="Times New Roman" pitchFamily="18" charset="0"/>
              </a:rPr>
              <a:t>q</a:t>
            </a:r>
            <a:r>
              <a:rPr lang="vi-VN" sz="2800" dirty="0">
                <a:latin typeface="Times New Roman" pitchFamily="18" charset="0"/>
                <a:ea typeface="Tahoma"/>
                <a:cs typeface="Times New Roman" pitchFamily="18" charset="0"/>
              </a:rPr>
              <a:t>uá trình này chưa?</a:t>
            </a:r>
            <a:endParaRPr lang="en-US" sz="2800" dirty="0">
              <a:latin typeface="Times New Roman" pitchFamily="18" charset="0"/>
              <a:ea typeface="Tahoma"/>
              <a:cs typeface="Times New Roman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33E7B72-B6D5-4883-AD06-D5D331DCD517}"/>
              </a:ext>
            </a:extLst>
          </p:cNvPr>
          <p:cNvSpPr/>
          <p:nvPr/>
        </p:nvSpPr>
        <p:spPr>
          <a:xfrm>
            <a:off x="-1" y="1010629"/>
            <a:ext cx="12191999" cy="256993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+ Đường 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chuyển 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từ thể rắn sang lỏng.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bị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cháy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chuyển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màu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trắng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dần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sang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nâu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cuối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cùng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cháy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hết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màu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đen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mùi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khét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tế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Thắng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hàng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màu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)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màu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nâu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nấu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món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ăn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hoặc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bánh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A145DDA-255C-4E34-9656-E1D3F9D6D5ED}"/>
              </a:ext>
            </a:extLst>
          </p:cNvPr>
          <p:cNvSpPr/>
          <p:nvPr/>
        </p:nvSpPr>
        <p:spPr>
          <a:xfrm>
            <a:off x="1" y="3536668"/>
            <a:ext cx="12191999" cy="1005916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marL="215900" indent="-215900">
              <a:lnSpc>
                <a:spcPct val="110000"/>
              </a:lnSpc>
              <a:tabLst>
                <a:tab pos="207645" algn="l"/>
              </a:tabLst>
            </a:pPr>
            <a:r>
              <a:rPr lang="en-US" sz="2800" dirty="0">
                <a:latin typeface="Times New Roman" pitchFamily="18" charset="0"/>
                <a:ea typeface="Tahoma"/>
                <a:cs typeface="Times New Roman" pitchFamily="18" charset="0"/>
              </a:rPr>
              <a:t>2/ </a:t>
            </a:r>
            <a:r>
              <a:rPr lang="vi-VN" sz="2800" dirty="0">
                <a:latin typeface="Times New Roman" pitchFamily="18" charset="0"/>
                <a:ea typeface="Tahoma"/>
                <a:cs typeface="Times New Roman" pitchFamily="18" charset="0"/>
              </a:rPr>
              <a:t>Em hãy cho biết trong các </a:t>
            </a:r>
            <a:r>
              <a:rPr lang="en-US" sz="2800" dirty="0">
                <a:latin typeface="Times New Roman" pitchFamily="18" charset="0"/>
                <a:ea typeface="Tahoma"/>
                <a:cs typeface="Times New Roman" pitchFamily="18" charset="0"/>
              </a:rPr>
              <a:t>q</a:t>
            </a:r>
            <a:r>
              <a:rPr lang="vi-VN" sz="2800" dirty="0">
                <a:latin typeface="Times New Roman" pitchFamily="18" charset="0"/>
                <a:ea typeface="Tahoma"/>
                <a:cs typeface="Times New Roman" pitchFamily="18" charset="0"/>
              </a:rPr>
              <a:t>uá trình xảy ra ở</a:t>
            </a:r>
            <a:r>
              <a:rPr lang="en-US" sz="2800" dirty="0"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vi-VN" sz="2800" dirty="0">
                <a:latin typeface="Times New Roman" pitchFamily="18" charset="0"/>
                <a:ea typeface="Tahoma"/>
                <a:cs typeface="Times New Roman" pitchFamily="18" charset="0"/>
              </a:rPr>
              <a:t>thí nghiệm 3 có tạo thành chất mới không?</a:t>
            </a:r>
            <a:endParaRPr lang="en-US" sz="2800" dirty="0">
              <a:latin typeface="Times New Roman" pitchFamily="18" charset="0"/>
              <a:ea typeface="Tahoma"/>
              <a:cs typeface="Times New Roman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8871E27-337B-4C1E-9AA4-E11D9FE2298A}"/>
              </a:ext>
            </a:extLst>
          </p:cNvPr>
          <p:cNvSpPr/>
          <p:nvPr/>
        </p:nvSpPr>
        <p:spPr>
          <a:xfrm>
            <a:off x="0" y="4542584"/>
            <a:ext cx="12191998" cy="15788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800" dirty="0">
                <a:latin typeface="Times New Roman" panose="02020603050405020304" pitchFamily="18" charset="0"/>
              </a:rPr>
              <a:t>+ Đường nóng chảy chuyển từ </a:t>
            </a:r>
            <a:r>
              <a:rPr lang="en-US" sz="2800" dirty="0" smtClean="0">
                <a:latin typeface="Times New Roman" panose="02020603050405020304" pitchFamily="18" charset="0"/>
              </a:rPr>
              <a:t>thể </a:t>
            </a:r>
            <a:r>
              <a:rPr lang="en-US" sz="2800" dirty="0">
                <a:latin typeface="Times New Roman" panose="02020603050405020304" pitchFamily="18" charset="0"/>
              </a:rPr>
              <a:t>rắn sang lỏng: Không tạo thành chất mới</a:t>
            </a:r>
          </a:p>
          <a:p>
            <a:pPr algn="just">
              <a:lnSpc>
                <a:spcPct val="115000"/>
              </a:lnSpc>
            </a:pPr>
            <a:r>
              <a:rPr lang="en-US" sz="2800" dirty="0">
                <a:latin typeface="Times New Roman" panose="02020603050405020304" pitchFamily="18" charset="0"/>
              </a:rPr>
              <a:t>+ Đường bị cháy chuyển từ màu trắng dần sang nâu, cuối cùng cháy hết có màu đen: Có tạo thành chất mới, đường cháy biến </a:t>
            </a:r>
            <a:r>
              <a:rPr lang="en-US" sz="2800" dirty="0" smtClean="0">
                <a:latin typeface="Times New Roman" panose="02020603050405020304" pitchFamily="18" charset="0"/>
              </a:rPr>
              <a:t>đổi </a:t>
            </a:r>
            <a:r>
              <a:rPr lang="en-US" sz="2800" dirty="0">
                <a:latin typeface="Times New Roman" panose="02020603050405020304" pitchFamily="18" charset="0"/>
              </a:rPr>
              <a:t>thành chất khác.</a:t>
            </a:r>
          </a:p>
        </p:txBody>
      </p:sp>
    </p:spTree>
    <p:extLst>
      <p:ext uri="{BB962C8B-B14F-4D97-AF65-F5344CB8AC3E}">
        <p14:creationId xmlns:p14="http://schemas.microsoft.com/office/powerpoint/2010/main" val="3401754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28F2FD6-D32B-4077-BF0D-5D613074AC17}"/>
              </a:ext>
            </a:extLst>
          </p:cNvPr>
          <p:cNvSpPr/>
          <p:nvPr/>
        </p:nvSpPr>
        <p:spPr>
          <a:xfrm>
            <a:off x="0" y="8854"/>
            <a:ext cx="12192000" cy="1005916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marL="215900" marR="0" indent="-215900">
              <a:lnSpc>
                <a:spcPct val="110000"/>
              </a:lnSpc>
              <a:spcBef>
                <a:spcPts val="0"/>
              </a:spcBef>
              <a:spcAft>
                <a:spcPts val="2400"/>
              </a:spcAft>
              <a:tabLst>
                <a:tab pos="201295" algn="l"/>
              </a:tabLst>
            </a:pPr>
            <a:r>
              <a:rPr lang="en-US" sz="2800" dirty="0">
                <a:latin typeface="Times New Roman" pitchFamily="18" charset="0"/>
                <a:ea typeface="Tahoma"/>
                <a:cs typeface="Times New Roman" pitchFamily="18" charset="0"/>
              </a:rPr>
              <a:t>3/ </a:t>
            </a:r>
            <a:r>
              <a:rPr lang="vi-VN" sz="2800" dirty="0">
                <a:latin typeface="Times New Roman" pitchFamily="18" charset="0"/>
                <a:ea typeface="Tahoma"/>
                <a:cs typeface="Times New Roman" pitchFamily="18" charset="0"/>
              </a:rPr>
              <a:t>Trong </a:t>
            </a:r>
            <a:r>
              <a:rPr lang="en-US" sz="2800" dirty="0" err="1">
                <a:latin typeface="Times New Roman" pitchFamily="18" charset="0"/>
                <a:ea typeface="Tahoma"/>
                <a:cs typeface="Times New Roman" pitchFamily="18" charset="0"/>
              </a:rPr>
              <a:t>th</a:t>
            </a:r>
            <a:r>
              <a:rPr lang="vi-VN" sz="2800" dirty="0">
                <a:latin typeface="Times New Roman" pitchFamily="18" charset="0"/>
                <a:ea typeface="Tahoma"/>
                <a:cs typeface="Times New Roman" pitchFamily="18" charset="0"/>
              </a:rPr>
              <a:t>í nghiệm 3, hãy chỉ ra </a:t>
            </a:r>
            <a:r>
              <a:rPr lang="en-US" sz="2800" dirty="0">
                <a:latin typeface="Times New Roman" pitchFamily="18" charset="0"/>
                <a:ea typeface="Tahoma"/>
                <a:cs typeface="Times New Roman" pitchFamily="18" charset="0"/>
              </a:rPr>
              <a:t>q</a:t>
            </a:r>
            <a:r>
              <a:rPr lang="vi-VN" sz="2800" dirty="0">
                <a:latin typeface="Times New Roman" pitchFamily="18" charset="0"/>
                <a:ea typeface="Tahoma"/>
                <a:cs typeface="Times New Roman" pitchFamily="18" charset="0"/>
              </a:rPr>
              <a:t>uá trình nào thể hiện tính chất vật lí, tính chất hoá</a:t>
            </a:r>
            <a:r>
              <a:rPr lang="en-US" sz="2800" dirty="0"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vi-VN" sz="2800" dirty="0">
                <a:latin typeface="Times New Roman" pitchFamily="18" charset="0"/>
                <a:ea typeface="Tahoma"/>
                <a:cs typeface="Times New Roman" pitchFamily="18" charset="0"/>
              </a:rPr>
              <a:t>học</a:t>
            </a:r>
            <a:r>
              <a:rPr lang="en-US" sz="2800" dirty="0"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vi-VN" sz="2800" dirty="0">
                <a:latin typeface="Times New Roman" pitchFamily="18" charset="0"/>
                <a:ea typeface="Tahoma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vi-VN" sz="2800" dirty="0">
                <a:latin typeface="Times New Roman" pitchFamily="18" charset="0"/>
                <a:ea typeface="Tahoma"/>
                <a:cs typeface="Times New Roman" pitchFamily="18" charset="0"/>
              </a:rPr>
              <a:t>đường.</a:t>
            </a:r>
            <a:endParaRPr lang="en-US" sz="2800" dirty="0">
              <a:latin typeface="Times New Roman" pitchFamily="18" charset="0"/>
              <a:ea typeface="Tahoma"/>
              <a:cs typeface="Times New Roman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E6CFD59-829D-464A-8132-CE0AFD20E204}"/>
              </a:ext>
            </a:extLst>
          </p:cNvPr>
          <p:cNvSpPr/>
          <p:nvPr/>
        </p:nvSpPr>
        <p:spPr>
          <a:xfrm>
            <a:off x="-2" y="1003192"/>
            <a:ext cx="12192000" cy="153913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800" dirty="0">
                <a:latin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chuyển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tử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trạng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thái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rắn</a:t>
            </a:r>
            <a:r>
              <a:rPr lang="en-US" sz="2800" dirty="0">
                <a:latin typeface="Times New Roman" panose="02020603050405020304" pitchFamily="18" charset="0"/>
              </a:rPr>
              <a:t> sang </a:t>
            </a:r>
            <a:r>
              <a:rPr lang="en-US" sz="2800" dirty="0" err="1">
                <a:latin typeface="Times New Roman" panose="02020603050405020304" pitchFamily="18" charset="0"/>
              </a:rPr>
              <a:t>lỏng</a:t>
            </a:r>
            <a:r>
              <a:rPr lang="en-US" sz="2800" dirty="0">
                <a:latin typeface="Times New Roman" panose="02020603050405020304" pitchFamily="18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</a:rPr>
              <a:t>màu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trắng</a:t>
            </a:r>
            <a:r>
              <a:rPr lang="en-US" sz="2800" dirty="0">
                <a:latin typeface="Times New Roman" panose="02020603050405020304" pitchFamily="18" charset="0"/>
              </a:rPr>
              <a:t>): </a:t>
            </a:r>
            <a:r>
              <a:rPr lang="en-US" sz="2800" dirty="0" err="1">
                <a:latin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chất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lí</a:t>
            </a:r>
            <a:endParaRPr lang="en-US" sz="2800" dirty="0">
              <a:latin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en-US" sz="2800" dirty="0">
                <a:latin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cháy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chuyển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màu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trắng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dần</a:t>
            </a:r>
            <a:r>
              <a:rPr lang="en-US" sz="2800" dirty="0">
                <a:latin typeface="Times New Roman" panose="02020603050405020304" pitchFamily="18" charset="0"/>
              </a:rPr>
              <a:t> sang </a:t>
            </a:r>
            <a:r>
              <a:rPr lang="en-US" sz="2800" dirty="0" err="1">
                <a:latin typeface="Times New Roman" panose="02020603050405020304" pitchFamily="18" charset="0"/>
              </a:rPr>
              <a:t>nâu</a:t>
            </a:r>
            <a:r>
              <a:rPr lang="en-US" sz="2800" dirty="0">
                <a:latin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</a:rPr>
              <a:t>cuối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cùng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màu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đen</a:t>
            </a:r>
            <a:r>
              <a:rPr lang="en-US" sz="2800" dirty="0">
                <a:latin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chất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hoá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0651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13794" y="352109"/>
            <a:ext cx="10541875" cy="6196568"/>
          </a:xfrm>
          <a:prstGeom prst="rect">
            <a:avLst/>
          </a:prstGeom>
          <a:ln w="76200"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>
              <a:spcAft>
                <a:spcPts val="400"/>
              </a:spcAft>
            </a:pPr>
            <a:r>
              <a:rPr lang="en-US" sz="3200" b="1" dirty="0">
                <a:latin typeface="Times New Roman" pitchFamily="18" charset="0"/>
                <a:ea typeface="Times New Roman"/>
                <a:cs typeface="Times New Roman" pitchFamily="18" charset="0"/>
              </a:rPr>
              <a:t>*</a:t>
            </a:r>
            <a:r>
              <a:rPr lang="vi-VN" sz="3200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Tính chất vật lí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r>
              <a:rPr lang="vi-VN" sz="3200" i="1" dirty="0">
                <a:latin typeface="Times New Roman" pitchFamily="18" charset="0"/>
                <a:ea typeface="Times New Roman"/>
                <a:cs typeface="Times New Roman" pitchFamily="18" charset="0"/>
              </a:rPr>
              <a:t>Không có sự tạo thành chất mới, bao gồm:</a:t>
            </a:r>
            <a:endParaRPr lang="en-US" sz="3200" i="1" dirty="0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r>
              <a:rPr lang="en-US" sz="3200" i="1" dirty="0">
                <a:latin typeface="Times New Roman" pitchFamily="18" charset="0"/>
                <a:ea typeface="Times New Roman"/>
                <a:cs typeface="Times New Roman" pitchFamily="18" charset="0"/>
              </a:rPr>
              <a:t>-</a:t>
            </a:r>
            <a:r>
              <a:rPr lang="vi-VN" sz="3200" dirty="0">
                <a:latin typeface="Times New Roman" pitchFamily="18" charset="0"/>
                <a:ea typeface="Times New Roman"/>
                <a:cs typeface="Times New Roman" pitchFamily="18" charset="0"/>
              </a:rPr>
              <a:t> Thể (rắn, lỏng, khí).</a:t>
            </a:r>
            <a:endParaRPr lang="en-US" sz="3200" dirty="0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marR="0" lvl="0"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SzPts val="1000"/>
              <a:tabLst>
                <a:tab pos="171450" algn="l"/>
              </a:tabLst>
            </a:pPr>
            <a:r>
              <a:rPr lang="en-US" sz="3200" dirty="0">
                <a:latin typeface="Times New Roman" pitchFamily="18" charset="0"/>
                <a:ea typeface="Times New Roman"/>
                <a:cs typeface="Times New Roman" pitchFamily="18" charset="0"/>
              </a:rPr>
              <a:t>- </a:t>
            </a:r>
            <a:r>
              <a:rPr lang="vi-VN" sz="3200" dirty="0">
                <a:latin typeface="Times New Roman" pitchFamily="18" charset="0"/>
                <a:ea typeface="Times New Roman"/>
                <a:cs typeface="Times New Roman" pitchFamily="18" charset="0"/>
              </a:rPr>
              <a:t>Màu sắc, mùi, vị, hình dạng, kích thước, khối lượng.</a:t>
            </a:r>
            <a:endParaRPr lang="en-US" sz="3200" dirty="0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marR="0" lvl="0"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SzPts val="1000"/>
              <a:tabLst>
                <a:tab pos="171450" algn="l"/>
              </a:tabLst>
            </a:pPr>
            <a:r>
              <a:rPr lang="en-US" sz="3200" dirty="0">
                <a:latin typeface="Times New Roman" pitchFamily="18" charset="0"/>
                <a:ea typeface="Times New Roman"/>
                <a:cs typeface="Times New Roman" pitchFamily="18" charset="0"/>
              </a:rPr>
              <a:t>- </a:t>
            </a:r>
            <a:r>
              <a:rPr lang="vi-VN" sz="3200" dirty="0">
                <a:latin typeface="Times New Roman" pitchFamily="18" charset="0"/>
                <a:ea typeface="Times New Roman"/>
                <a:cs typeface="Times New Roman" pitchFamily="18" charset="0"/>
              </a:rPr>
              <a:t>Tính tan trong nước hoặc chất lỏng khác.</a:t>
            </a:r>
            <a:endParaRPr lang="en-US" sz="3200" dirty="0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marR="0" lvl="0"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SzPts val="1000"/>
              <a:tabLst>
                <a:tab pos="171450" algn="l"/>
              </a:tabLst>
            </a:pPr>
            <a:r>
              <a:rPr lang="en-US" sz="3200" dirty="0">
                <a:latin typeface="Times New Roman" pitchFamily="18" charset="0"/>
                <a:ea typeface="Times New Roman"/>
                <a:cs typeface="Times New Roman" pitchFamily="18" charset="0"/>
              </a:rPr>
              <a:t>- </a:t>
            </a:r>
            <a:r>
              <a:rPr lang="vi-VN" sz="3200" dirty="0">
                <a:latin typeface="Times New Roman" pitchFamily="18" charset="0"/>
                <a:ea typeface="Times New Roman"/>
                <a:cs typeface="Times New Roman" pitchFamily="18" charset="0"/>
              </a:rPr>
              <a:t>Tính nóng chảy, sôi của một chất.</a:t>
            </a:r>
            <a:endParaRPr lang="en-US" sz="3200" dirty="0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marR="0" lvl="0"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SzPts val="1000"/>
              <a:tabLst>
                <a:tab pos="171450" algn="l"/>
              </a:tabLst>
            </a:pPr>
            <a:r>
              <a:rPr lang="en-US" sz="3200" dirty="0">
                <a:latin typeface="Times New Roman" pitchFamily="18" charset="0"/>
                <a:ea typeface="Times New Roman"/>
                <a:cs typeface="Times New Roman" pitchFamily="18" charset="0"/>
              </a:rPr>
              <a:t>- </a:t>
            </a:r>
            <a:r>
              <a:rPr lang="vi-VN" sz="3200" dirty="0">
                <a:latin typeface="Times New Roman" pitchFamily="18" charset="0"/>
                <a:ea typeface="Times New Roman"/>
                <a:cs typeface="Times New Roman" pitchFamily="18" charset="0"/>
              </a:rPr>
              <a:t>Tính dẫn nhiệt, dẫn điện.</a:t>
            </a:r>
            <a:endParaRPr lang="en-US" sz="3200" dirty="0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>
              <a:spcAft>
                <a:spcPts val="400"/>
              </a:spcAft>
            </a:pPr>
            <a:r>
              <a:rPr lang="en-US" sz="3200" b="1" dirty="0">
                <a:latin typeface="Times New Roman" pitchFamily="18" charset="0"/>
                <a:ea typeface="Times New Roman"/>
                <a:cs typeface="Times New Roman" pitchFamily="18" charset="0"/>
              </a:rPr>
              <a:t>*</a:t>
            </a:r>
            <a:r>
              <a:rPr lang="vi-VN" sz="3200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Tính chất hoá học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>
              <a:spcAft>
                <a:spcPts val="400"/>
              </a:spcAft>
            </a:pPr>
            <a:r>
              <a:rPr lang="vi-VN" sz="3200" i="1" dirty="0">
                <a:latin typeface="Times New Roman" pitchFamily="18" charset="0"/>
                <a:ea typeface="Times New Roman"/>
                <a:cs typeface="Times New Roman" pitchFamily="18" charset="0"/>
              </a:rPr>
              <a:t>Có sự tạo thành chất mới, như:</a:t>
            </a:r>
            <a:endParaRPr lang="en-US" sz="3200" dirty="0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marR="0" lvl="0"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SzPts val="1000"/>
              <a:tabLst>
                <a:tab pos="171450" algn="l"/>
              </a:tabLst>
            </a:pPr>
            <a:r>
              <a:rPr lang="en-US" sz="3200" dirty="0">
                <a:latin typeface="Times New Roman" pitchFamily="18" charset="0"/>
                <a:ea typeface="Times New Roman"/>
                <a:cs typeface="Times New Roman" pitchFamily="18" charset="0"/>
              </a:rPr>
              <a:t>- </a:t>
            </a:r>
            <a:r>
              <a:rPr lang="vi-VN" sz="3200" dirty="0">
                <a:latin typeface="Times New Roman" pitchFamily="18" charset="0"/>
                <a:ea typeface="Times New Roman"/>
                <a:cs typeface="Times New Roman" pitchFamily="18" charset="0"/>
              </a:rPr>
              <a:t>Chất bị phân huỷ.</a:t>
            </a:r>
            <a:endParaRPr lang="en-US" sz="3200" dirty="0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marR="0" lv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tabLst>
                <a:tab pos="171450" algn="l"/>
              </a:tabLst>
            </a:pPr>
            <a:r>
              <a:rPr lang="en-US" sz="3200" dirty="0">
                <a:latin typeface="Times New Roman" pitchFamily="18" charset="0"/>
                <a:ea typeface="Times New Roman"/>
                <a:cs typeface="Times New Roman" pitchFamily="18" charset="0"/>
              </a:rPr>
              <a:t>- </a:t>
            </a:r>
            <a:r>
              <a:rPr lang="vi-VN" sz="3200" dirty="0">
                <a:latin typeface="Times New Roman" pitchFamily="18" charset="0"/>
                <a:ea typeface="Times New Roman"/>
                <a:cs typeface="Times New Roman" pitchFamily="18" charset="0"/>
              </a:rPr>
              <a:t>Chất bị đốt cháy.</a:t>
            </a:r>
            <a:endParaRPr lang="en-US" sz="3200" dirty="0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endParaRPr lang="en-US" dirty="0"/>
          </a:p>
        </p:txBody>
      </p:sp>
      <p:pic>
        <p:nvPicPr>
          <p:cNvPr id="5" name="Picture 4" descr="viet3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" y="40501"/>
            <a:ext cx="1294199" cy="1409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3298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3040" y="943202"/>
            <a:ext cx="11998960" cy="5480090"/>
          </a:xfrm>
          <a:prstGeom prst="rect">
            <a:avLst/>
          </a:prstGeom>
          <a:ln w="76200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200"/>
              </a:spcAft>
              <a:buClr>
                <a:srgbClr val="000000"/>
              </a:buClr>
              <a:buSzPts val="1000"/>
              <a:buFont typeface="Symbol"/>
              <a:buChar char="-"/>
              <a:tabLst>
                <a:tab pos="1410335" algn="l"/>
              </a:tabLst>
            </a:pPr>
            <a:r>
              <a:rPr lang="vi-VN" sz="3200" dirty="0">
                <a:solidFill>
                  <a:srgbClr val="000000"/>
                </a:solidFill>
                <a:latin typeface="+mj-lt"/>
                <a:ea typeface="Times New Roman"/>
                <a:cs typeface="Times New Roman"/>
              </a:rPr>
              <a:t>Nêu được sự đa dạng của chất.</a:t>
            </a:r>
            <a:endParaRPr lang="en-US" sz="3200" dirty="0">
              <a:latin typeface="+mj-lt"/>
              <a:ea typeface="Times New Roman"/>
              <a:cs typeface="Times New Roman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200"/>
              </a:spcAft>
              <a:buClr>
                <a:srgbClr val="000000"/>
              </a:buClr>
              <a:buSzPts val="1000"/>
              <a:buFont typeface="Symbol"/>
              <a:buChar char="-"/>
              <a:tabLst>
                <a:tab pos="1410335" algn="l"/>
              </a:tabLst>
            </a:pPr>
            <a:r>
              <a:rPr lang="vi-VN" sz="3200" dirty="0">
                <a:solidFill>
                  <a:srgbClr val="000000"/>
                </a:solidFill>
                <a:latin typeface="+mj-lt"/>
                <a:ea typeface="Times New Roman"/>
                <a:cs typeface="Times New Roman"/>
              </a:rPr>
              <a:t>Trình bày được một số đặc điểm cơ bản ba thể rắn, lỏng, khí thông qua quan sát.</a:t>
            </a:r>
            <a:endParaRPr lang="en-US" sz="3200" dirty="0">
              <a:latin typeface="+mj-lt"/>
              <a:ea typeface="Times New Roman"/>
              <a:cs typeface="Times New Roman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200"/>
              </a:spcAft>
              <a:buClr>
                <a:srgbClr val="000000"/>
              </a:buClr>
              <a:buSzPts val="1000"/>
              <a:buFont typeface="Symbol"/>
              <a:buChar char="-"/>
              <a:tabLst>
                <a:tab pos="1410335" algn="l"/>
              </a:tabLst>
            </a:pPr>
            <a:r>
              <a:rPr lang="vi-VN" sz="3200" dirty="0">
                <a:solidFill>
                  <a:srgbClr val="000000"/>
                </a:solidFill>
                <a:latin typeface="+mj-lt"/>
                <a:ea typeface="Times New Roman"/>
                <a:cs typeface="Times New Roman"/>
              </a:rPr>
              <a:t>Đưa ra được ví dụ v</a:t>
            </a:r>
            <a:r>
              <a:rPr lang="en-US" sz="3200" dirty="0">
                <a:solidFill>
                  <a:srgbClr val="000000"/>
                </a:solidFill>
                <a:latin typeface="+mj-lt"/>
                <a:ea typeface="Times New Roman"/>
                <a:cs typeface="Times New Roman"/>
              </a:rPr>
              <a:t>ề</a:t>
            </a:r>
            <a:r>
              <a:rPr lang="vi-VN" sz="3200" dirty="0">
                <a:solidFill>
                  <a:srgbClr val="000000"/>
                </a:solidFill>
                <a:latin typeface="+mj-lt"/>
                <a:ea typeface="Times New Roman"/>
                <a:cs typeface="Times New Roman"/>
              </a:rPr>
              <a:t> một số đặc điểm cơ bản ba thể của chất.</a:t>
            </a:r>
            <a:endParaRPr lang="en-US" sz="3200" dirty="0">
              <a:solidFill>
                <a:srgbClr val="000000"/>
              </a:solidFill>
              <a:latin typeface="+mj-lt"/>
              <a:ea typeface="Times New Roman"/>
              <a:cs typeface="Times New Roman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200"/>
              </a:spcAft>
              <a:buClr>
                <a:srgbClr val="000000"/>
              </a:buClr>
              <a:buSzPts val="1000"/>
              <a:buFont typeface="Symbol"/>
              <a:buChar char="-"/>
              <a:tabLst>
                <a:tab pos="1410335" algn="l"/>
              </a:tabLst>
            </a:pP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Nêu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tính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chất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chất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(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tính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chất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vật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lí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tính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chất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hóa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)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200"/>
              </a:spcAft>
              <a:buClr>
                <a:srgbClr val="000000"/>
              </a:buClr>
              <a:buSzPts val="1000"/>
              <a:buFont typeface="Symbol"/>
              <a:buChar char="-"/>
              <a:tabLst>
                <a:tab pos="1410335" algn="l"/>
              </a:tabLst>
            </a:pP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Nêu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khái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niệm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sự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nóng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chảy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sự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sôi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sự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bay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hơi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sự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ngưng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tụ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sự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đông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đặc</a:t>
            </a: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200"/>
              </a:spcAft>
              <a:buClr>
                <a:srgbClr val="000000"/>
              </a:buClr>
              <a:buSzPts val="1000"/>
              <a:buFont typeface="Symbol"/>
              <a:buChar char="-"/>
              <a:tabLst>
                <a:tab pos="1410335" algn="l"/>
              </a:tabLst>
            </a:pP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Tiến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hành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thí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nghiệm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sự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chuyển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chất</a:t>
            </a: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200"/>
              </a:spcAft>
              <a:buClr>
                <a:srgbClr val="000000"/>
              </a:buClr>
              <a:buSzPts val="1000"/>
              <a:buFont typeface="Symbol"/>
              <a:buChar char="-"/>
              <a:tabLst>
                <a:tab pos="1410335" algn="l"/>
              </a:tabLst>
            </a:pP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Trình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bày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quá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trình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diễn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ra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sự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chuyển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nóng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chảy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sôi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, bay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hơi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đông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đặc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ngưng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tụ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3040" y="152399"/>
            <a:ext cx="3149600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MỤC TIÊU:</a:t>
            </a:r>
          </a:p>
        </p:txBody>
      </p:sp>
    </p:spTree>
    <p:extLst>
      <p:ext uri="{BB962C8B-B14F-4D97-AF65-F5344CB8AC3E}">
        <p14:creationId xmlns:p14="http://schemas.microsoft.com/office/powerpoint/2010/main" val="3526286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748502"/>
              </p:ext>
            </p:extLst>
          </p:nvPr>
        </p:nvGraphicFramePr>
        <p:xfrm>
          <a:off x="110359" y="242695"/>
          <a:ext cx="11950262" cy="1890014"/>
        </p:xfrm>
        <a:graphic>
          <a:graphicData uri="http://schemas.openxmlformats.org/drawingml/2006/table">
            <a:tbl>
              <a:tblPr/>
              <a:tblGrid>
                <a:gridCol w="119502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4295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CHÚ Ý</a:t>
                      </a: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  <a:p>
                      <a:pPr marL="88900" marR="0" indent="647700" algn="l">
                        <a:lnSpc>
                          <a:spcPct val="117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vi-VN" sz="28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Để đo độ dẫn nhiệt, dẫn điện người ta sử dụng thiết bị đo độ dẫn. Các thiết bị này được k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ế</a:t>
                      </a:r>
                      <a:r>
                        <a:rPr lang="vi-VN" sz="28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 nối với ph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ầ</a:t>
                      </a:r>
                      <a:r>
                        <a:rPr lang="vi-VN" sz="28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n m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ề</a:t>
                      </a:r>
                      <a:r>
                        <a:rPr lang="vi-VN" sz="28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m máy tính đ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ể</a:t>
                      </a:r>
                      <a:r>
                        <a:rPr lang="vi-VN" sz="28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đọc dữ liệu.</a:t>
                      </a:r>
                      <a:endParaRPr lang="en-US" sz="2800" dirty="0">
                        <a:effectLst/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416050" algn="l"/>
                        </a:tabLst>
                      </a:pPr>
                      <a:r>
                        <a:rPr lang="vi-VN" sz="28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Phần mém 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Coach </a:t>
                      </a:r>
                      <a:r>
                        <a:rPr lang="vi-VN" sz="28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7</a:t>
                      </a:r>
                      <a:r>
                        <a:rPr lang="vi-VN" sz="2800" dirty="0"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	</a:t>
                      </a:r>
                      <a:r>
                        <a:rPr lang="vi-VN" sz="28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Thiết bị chuyển đổi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Wilab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     </a:t>
                      </a:r>
                      <a:r>
                        <a:rPr lang="vi-VN" sz="28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Cảm biến đo độ dẫn</a:t>
                      </a: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443288" y="375761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Shape 652"/>
          <p:cNvPicPr/>
          <p:nvPr/>
        </p:nvPicPr>
        <p:blipFill>
          <a:blip r:embed="rId2"/>
          <a:stretch/>
        </p:blipFill>
        <p:spPr>
          <a:xfrm>
            <a:off x="2033754" y="2137267"/>
            <a:ext cx="8828688" cy="4263521"/>
          </a:xfrm>
          <a:prstGeom prst="rect">
            <a:avLst/>
          </a:prstGeom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1353910"/>
              </p:ext>
            </p:extLst>
          </p:nvPr>
        </p:nvGraphicFramePr>
        <p:xfrm>
          <a:off x="4966144" y="6156948"/>
          <a:ext cx="3799484" cy="487680"/>
        </p:xfrm>
        <a:graphic>
          <a:graphicData uri="http://schemas.openxmlformats.org/drawingml/2006/table">
            <a:tbl>
              <a:tblPr/>
              <a:tblGrid>
                <a:gridCol w="37994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5240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2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Thiết bị đo độ dẫn</a:t>
                      </a:r>
                      <a:endParaRPr lang="en-US" sz="3200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5657850" y="40005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6450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A145DDA-255C-4E34-9656-E1D3F9D6D5ED}"/>
              </a:ext>
            </a:extLst>
          </p:cNvPr>
          <p:cNvSpPr/>
          <p:nvPr/>
        </p:nvSpPr>
        <p:spPr>
          <a:xfrm>
            <a:off x="1" y="200183"/>
            <a:ext cx="12191999" cy="1311128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marL="215900" marR="0" lvl="0" indent="-2159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>
                <a:tab pos="201295" algn="l"/>
              </a:tabLst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ahoma"/>
                <a:cs typeface="Times New Roman" pitchFamily="18" charset="0"/>
              </a:rPr>
              <a:t>4/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ahoma"/>
                <a:cs typeface="Times New Roman" pitchFamily="18" charset="0"/>
              </a:rPr>
              <a:t>Em hãy nêu một số tính chất vật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ahoma"/>
                <a:cs typeface="Times New Roman" pitchFamily="18" charset="0"/>
              </a:rPr>
              <a:t>lí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ahoma"/>
                <a:cs typeface="Times New Roman" pitchFamily="18" charset="0"/>
              </a:rPr>
              <a:t>và tính chất hoá học của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Tahoma"/>
                <a:cs typeface="Times New Roman" pitchFamily="18" charset="0"/>
              </a:rPr>
              <a:t>một chất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ahoma"/>
                <a:cs typeface="Times New Roman" pitchFamily="18" charset="0"/>
              </a:rPr>
              <a:t>mà em biết.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Tahoma"/>
              <a:cs typeface="Times New Roman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CB7FBE9-2AE4-4252-B062-FABA7401BDE5}"/>
              </a:ext>
            </a:extLst>
          </p:cNvPr>
          <p:cNvSpPr/>
          <p:nvPr/>
        </p:nvSpPr>
        <p:spPr>
          <a:xfrm>
            <a:off x="0" y="1710689"/>
            <a:ext cx="12192000" cy="512101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Tính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chất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của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đá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vôi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+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Tính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chất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vật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lí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Tính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cứng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màu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trắng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bị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mài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mòn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+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Tình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chất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hóa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học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nung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ở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nhiệt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độ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cao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sẽ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chuyển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thành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vôi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sống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và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có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khí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carbon dioxide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thoát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ra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54794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" y="711076"/>
            <a:ext cx="6357938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4/ SỰ CHUYỂN THỂ CỦA CHẤT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0573987"/>
              </p:ext>
            </p:extLst>
          </p:nvPr>
        </p:nvGraphicFramePr>
        <p:xfrm>
          <a:off x="430105" y="1373966"/>
          <a:ext cx="5927834" cy="426720"/>
        </p:xfrm>
        <a:graphic>
          <a:graphicData uri="http://schemas.openxmlformats.org/drawingml/2006/table">
            <a:tbl>
              <a:tblPr/>
              <a:tblGrid>
                <a:gridCol w="59278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0955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a/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Quan</a:t>
                      </a:r>
                      <a:r>
                        <a:rPr lang="en-US" sz="2800" b="1" baseline="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sát</a:t>
                      </a:r>
                      <a:r>
                        <a:rPr lang="en-US" sz="2800" b="1" baseline="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một</a:t>
                      </a:r>
                      <a:r>
                        <a:rPr lang="en-US" sz="2800" b="1" baseline="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số</a:t>
                      </a:r>
                      <a:r>
                        <a:rPr lang="en-US" sz="2800" b="1" baseline="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hiện</a:t>
                      </a:r>
                      <a:r>
                        <a:rPr lang="en-US" sz="2800" b="1" baseline="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tượng</a:t>
                      </a: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4721863C-47B1-43B9-9CAD-6B6CC480BD3D}"/>
              </a:ext>
            </a:extLst>
          </p:cNvPr>
          <p:cNvSpPr txBox="1"/>
          <p:nvPr/>
        </p:nvSpPr>
        <p:spPr>
          <a:xfrm>
            <a:off x="1" y="0"/>
            <a:ext cx="12191999" cy="49244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8: SỰ ĐA DẠNG CÁC THỂ CỦA CHẤT. TÍNH CHẤT CỦA CHẤT</a:t>
            </a:r>
          </a:p>
        </p:txBody>
      </p:sp>
    </p:spTree>
    <p:extLst>
      <p:ext uri="{BB962C8B-B14F-4D97-AF65-F5344CB8AC3E}">
        <p14:creationId xmlns:p14="http://schemas.microsoft.com/office/powerpoint/2010/main" val="3666495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34194"/>
            <a:ext cx="4628190" cy="6179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203200">
              <a:lnSpc>
                <a:spcPct val="122000"/>
              </a:lnSpc>
            </a:pPr>
            <a:r>
              <a:rPr lang="vi-VN" sz="2800" b="1" dirty="0">
                <a:latin typeface="Times New Roman" pitchFamily="18" charset="0"/>
                <a:ea typeface="Arial"/>
                <a:cs typeface="Times New Roman" pitchFamily="18" charset="0"/>
              </a:rPr>
              <a:t>Quan sát một số hiện tượng</a:t>
            </a:r>
            <a:endParaRPr lang="en-US" sz="2800" b="1" dirty="0">
              <a:effectLst/>
              <a:latin typeface="Times New Roman" pitchFamily="18" charset="0"/>
              <a:ea typeface="Arial"/>
              <a:cs typeface="Times New Roman" pitchFamily="18" charset="0"/>
            </a:endParaRPr>
          </a:p>
        </p:txBody>
      </p:sp>
      <p:pic>
        <p:nvPicPr>
          <p:cNvPr id="5" name="Shape 654"/>
          <p:cNvPicPr/>
          <p:nvPr/>
        </p:nvPicPr>
        <p:blipFill>
          <a:blip r:embed="rId2"/>
          <a:stretch/>
        </p:blipFill>
        <p:spPr>
          <a:xfrm>
            <a:off x="141890" y="852184"/>
            <a:ext cx="2427890" cy="3120726"/>
          </a:xfrm>
          <a:prstGeom prst="rect">
            <a:avLst/>
          </a:prstGeom>
        </p:spPr>
      </p:pic>
      <p:pic>
        <p:nvPicPr>
          <p:cNvPr id="6" name="Shape 656"/>
          <p:cNvPicPr/>
          <p:nvPr/>
        </p:nvPicPr>
        <p:blipFill>
          <a:blip r:embed="rId3"/>
          <a:stretch/>
        </p:blipFill>
        <p:spPr>
          <a:xfrm>
            <a:off x="2727435" y="852184"/>
            <a:ext cx="2498819" cy="3120726"/>
          </a:xfrm>
          <a:prstGeom prst="rect">
            <a:avLst/>
          </a:prstGeom>
        </p:spPr>
      </p:pic>
      <p:pic>
        <p:nvPicPr>
          <p:cNvPr id="7" name="Shape 658"/>
          <p:cNvPicPr/>
          <p:nvPr/>
        </p:nvPicPr>
        <p:blipFill>
          <a:blip r:embed="rId4"/>
          <a:stretch/>
        </p:blipFill>
        <p:spPr>
          <a:xfrm>
            <a:off x="5510033" y="852184"/>
            <a:ext cx="3113705" cy="3120726"/>
          </a:xfrm>
          <a:prstGeom prst="rect">
            <a:avLst/>
          </a:prstGeom>
        </p:spPr>
      </p:pic>
      <p:sp>
        <p:nvSpPr>
          <p:cNvPr id="8" name="Shape 660"/>
          <p:cNvSpPr txBox="1"/>
          <p:nvPr/>
        </p:nvSpPr>
        <p:spPr>
          <a:xfrm>
            <a:off x="441434" y="4499348"/>
            <a:ext cx="8339959" cy="617991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marL="0" marR="0" indent="0" algn="just">
              <a:lnSpc>
                <a:spcPct val="110000"/>
              </a:lnSpc>
              <a:spcBef>
                <a:spcPts val="0"/>
              </a:spcBef>
              <a:spcAft>
                <a:spcPts val="3700"/>
              </a:spcAft>
              <a:tabLst>
                <a:tab pos="198120" algn="l"/>
              </a:tabLst>
            </a:pPr>
            <a:r>
              <a:rPr lang="vi-VN" sz="2800" b="1" dirty="0">
                <a:solidFill>
                  <a:srgbClr val="FF0000"/>
                </a:solidFill>
                <a:effectLst/>
                <a:latin typeface="Times New Roman" pitchFamily="18" charset="0"/>
                <a:ea typeface="Tahoma"/>
                <a:cs typeface="Times New Roman" pitchFamily="18" charset="0"/>
              </a:rPr>
              <a:t>Tại sao kem lại tan chảy khi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vi-VN" sz="2800" b="1" dirty="0">
                <a:solidFill>
                  <a:srgbClr val="FF0000"/>
                </a:solidFill>
                <a:effectLst/>
                <a:latin typeface="Times New Roman" pitchFamily="18" charset="0"/>
                <a:ea typeface="Tahoma"/>
                <a:cs typeface="Times New Roman" pitchFamily="18" charset="0"/>
              </a:rPr>
              <a:t>đưa ra ngoài tủ lạnh?</a:t>
            </a:r>
            <a:endParaRPr lang="en-US" sz="2800" b="1" dirty="0">
              <a:solidFill>
                <a:srgbClr val="FF0000"/>
              </a:solidFill>
              <a:effectLst/>
              <a:latin typeface="Times New Roman" pitchFamily="18" charset="0"/>
              <a:ea typeface="Tahoma"/>
              <a:cs typeface="Times New Roman" pitchFamily="18" charset="0"/>
            </a:endParaRPr>
          </a:p>
          <a:p>
            <a:pPr marL="228600" marR="0" indent="-228600" algn="just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tabLst>
                <a:tab pos="198120" algn="l"/>
              </a:tabLst>
            </a:pPr>
            <a:r>
              <a:rPr lang="en-US" sz="2400" b="1" dirty="0">
                <a:effectLst/>
                <a:latin typeface="Times New Roman" pitchFamily="18" charset="0"/>
                <a:ea typeface="Tahoma"/>
                <a:cs typeface="Times New Roman" pitchFamily="18" charset="0"/>
              </a:rPr>
              <a:t> 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8B74214-7C98-4087-BF40-45651EBCC966}"/>
              </a:ext>
            </a:extLst>
          </p:cNvPr>
          <p:cNvSpPr/>
          <p:nvPr/>
        </p:nvSpPr>
        <p:spPr>
          <a:xfrm>
            <a:off x="1" y="5413110"/>
            <a:ext cx="12192000" cy="1179554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Nhiệt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độ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ngoài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môi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trường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cao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hơn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nhiệt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độ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tủ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lạnh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làm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kem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chuyển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rắn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sang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lỏng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53876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672"/>
          <p:cNvSpPr txBox="1"/>
          <p:nvPr/>
        </p:nvSpPr>
        <p:spPr>
          <a:xfrm>
            <a:off x="3831216" y="1991299"/>
            <a:ext cx="4207697" cy="130202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>
            <a:defPPr>
              <a:defRPr lang="vi-VN"/>
            </a:defPPr>
            <a:lvl1pPr marL="228600" lvl="0" indent="-228600" algn="just">
              <a:lnSpc>
                <a:spcPct val="112000"/>
              </a:lnSpc>
              <a:tabLst>
                <a:tab pos="198120" algn="l"/>
              </a:tabLst>
              <a:defRPr sz="2400" b="1">
                <a:solidFill>
                  <a:prstClr val="black"/>
                </a:solidFill>
                <a:latin typeface="Times New Roman" pitchFamily="18" charset="0"/>
                <a:ea typeface="Tahoma"/>
                <a:cs typeface="Times New Roman" pitchFamily="18" charset="0"/>
              </a:defRPr>
            </a:lvl1pPr>
          </a:lstStyle>
          <a:p>
            <a:r>
              <a:rPr lang="vi-VN" dirty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vi-VN" dirty="0">
                <a:solidFill>
                  <a:srgbClr val="FF0000"/>
                </a:solidFill>
              </a:rPr>
              <a:t>Khi đun sôi nước, em </a:t>
            </a:r>
            <a:r>
              <a:rPr lang="en-US" dirty="0">
                <a:solidFill>
                  <a:srgbClr val="FF0000"/>
                </a:solidFill>
              </a:rPr>
              <a:t>q</a:t>
            </a:r>
            <a:r>
              <a:rPr lang="vi-VN" dirty="0">
                <a:solidFill>
                  <a:srgbClr val="FF0000"/>
                </a:solidFill>
              </a:rPr>
              <a:t>uan sát thấy có hiện tượng gì trong n</a:t>
            </a:r>
            <a:r>
              <a:rPr lang="en-US" dirty="0">
                <a:solidFill>
                  <a:srgbClr val="FF0000"/>
                </a:solidFill>
              </a:rPr>
              <a:t>ồ</a:t>
            </a:r>
            <a:r>
              <a:rPr lang="vi-VN" dirty="0">
                <a:solidFill>
                  <a:srgbClr val="FF0000"/>
                </a:solidFill>
              </a:rPr>
              <a:t>i thuỷ tinh?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" name="Shape 662"/>
          <p:cNvPicPr/>
          <p:nvPr/>
        </p:nvPicPr>
        <p:blipFill>
          <a:blip r:embed="rId2"/>
          <a:stretch/>
        </p:blipFill>
        <p:spPr>
          <a:xfrm>
            <a:off x="0" y="0"/>
            <a:ext cx="3779016" cy="3650746"/>
          </a:xfrm>
          <a:prstGeom prst="rect">
            <a:avLst/>
          </a:prstGeom>
        </p:spPr>
      </p:pic>
      <p:sp>
        <p:nvSpPr>
          <p:cNvPr id="6" name="Shape 666"/>
          <p:cNvSpPr txBox="1"/>
          <p:nvPr/>
        </p:nvSpPr>
        <p:spPr>
          <a:xfrm>
            <a:off x="0" y="3650746"/>
            <a:ext cx="3779016" cy="1031613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2800" dirty="0">
                <a:effectLst/>
                <a:latin typeface="Times New Roman" pitchFamily="18" charset="0"/>
                <a:ea typeface="Arial"/>
                <a:cs typeface="Times New Roman" pitchFamily="18" charset="0"/>
              </a:rPr>
              <a:t>▲ Hình </a:t>
            </a:r>
            <a:r>
              <a:rPr lang="en-US" sz="2800" dirty="0">
                <a:effectLst/>
                <a:latin typeface="Times New Roman" pitchFamily="18" charset="0"/>
                <a:ea typeface="Arial"/>
                <a:cs typeface="Times New Roman" pitchFamily="18" charset="0"/>
              </a:rPr>
              <a:t>8</a:t>
            </a:r>
            <a:r>
              <a:rPr lang="vi-VN" sz="2800" dirty="0">
                <a:effectLst/>
                <a:latin typeface="Times New Roman" pitchFamily="18" charset="0"/>
                <a:ea typeface="Arial"/>
                <a:cs typeface="Times New Roman" pitchFamily="18" charset="0"/>
              </a:rPr>
              <a:t>.12. Nước đọng trên kính trong nhà </a:t>
            </a:r>
            <a:r>
              <a:rPr lang="en-US" sz="2800" dirty="0" err="1">
                <a:latin typeface="Times New Roman" pitchFamily="18" charset="0"/>
                <a:ea typeface="Arial"/>
                <a:cs typeface="Times New Roman" pitchFamily="18" charset="0"/>
              </a:rPr>
              <a:t>tắm</a:t>
            </a:r>
            <a:endParaRPr lang="en-US" sz="2800" dirty="0">
              <a:effectLst/>
              <a:latin typeface="Times New Roman" pitchFamily="18" charset="0"/>
              <a:ea typeface="Arial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779016" y="273292"/>
            <a:ext cx="4312098" cy="130202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228600" lvl="0" indent="-228600" algn="just">
              <a:lnSpc>
                <a:spcPct val="112000"/>
              </a:lnSpc>
              <a:tabLst>
                <a:tab pos="198120" algn="l"/>
              </a:tabLst>
            </a:pP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  </a:t>
            </a:r>
            <a:r>
              <a:rPr lang="vi-VN" sz="2400" b="1" dirty="0">
                <a:solidFill>
                  <a:srgbClr val="FF0000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Tại sao cửa kính trong nhà tắm bị đọng nước sau khi ta tắm bằng nước ấm?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ea typeface="Tahoma"/>
              <a:cs typeface="Times New Roman" pitchFamily="18" charset="0"/>
            </a:endParaRPr>
          </a:p>
        </p:txBody>
      </p:sp>
      <p:pic>
        <p:nvPicPr>
          <p:cNvPr id="8" name="Shape 668"/>
          <p:cNvPicPr/>
          <p:nvPr/>
        </p:nvPicPr>
        <p:blipFill>
          <a:blip r:embed="rId3"/>
          <a:stretch/>
        </p:blipFill>
        <p:spPr>
          <a:xfrm>
            <a:off x="8091114" y="20221"/>
            <a:ext cx="3969506" cy="3942156"/>
          </a:xfrm>
          <a:prstGeom prst="rect">
            <a:avLst/>
          </a:prstGeom>
        </p:spPr>
      </p:pic>
      <p:sp>
        <p:nvSpPr>
          <p:cNvPr id="9" name="Shape 670"/>
          <p:cNvSpPr txBox="1"/>
          <p:nvPr/>
        </p:nvSpPr>
        <p:spPr>
          <a:xfrm>
            <a:off x="8038913" y="3938142"/>
            <a:ext cx="3969506" cy="449991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2800" dirty="0">
                <a:effectLst/>
                <a:latin typeface="Times New Roman" pitchFamily="18" charset="0"/>
                <a:ea typeface="Arial"/>
                <a:cs typeface="Times New Roman" pitchFamily="18" charset="0"/>
              </a:rPr>
              <a:t>▲ Hình </a:t>
            </a:r>
            <a:r>
              <a:rPr lang="en-US" sz="2800" dirty="0">
                <a:effectLst/>
                <a:latin typeface="Times New Roman" pitchFamily="18" charset="0"/>
                <a:ea typeface="Arial"/>
                <a:cs typeface="Times New Roman" pitchFamily="18" charset="0"/>
              </a:rPr>
              <a:t>8</a:t>
            </a:r>
            <a:r>
              <a:rPr lang="vi-VN" sz="2800" dirty="0">
                <a:effectLst/>
                <a:latin typeface="Times New Roman" pitchFamily="18" charset="0"/>
                <a:ea typeface="Arial"/>
                <a:cs typeface="Times New Roman" pitchFamily="18" charset="0"/>
              </a:rPr>
              <a:t>.13. Đun sôi nước</a:t>
            </a:r>
            <a:endParaRPr lang="en-US" sz="2800" dirty="0">
              <a:effectLst/>
              <a:latin typeface="Times New Roman" pitchFamily="18" charset="0"/>
              <a:ea typeface="Arial"/>
              <a:cs typeface="Times New Roman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E1679AA-CDDB-4EB6-AAB7-03614E5990E0}"/>
              </a:ext>
            </a:extLst>
          </p:cNvPr>
          <p:cNvSpPr/>
          <p:nvPr/>
        </p:nvSpPr>
        <p:spPr>
          <a:xfrm>
            <a:off x="0" y="4545829"/>
            <a:ext cx="5686425" cy="231217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3200" dirty="0" err="1">
                <a:latin typeface="Times New Roman" panose="02020603050405020304" pitchFamily="18" charset="0"/>
              </a:rPr>
              <a:t>Vì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nhiệt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độ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cửa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kính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thấp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hơn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khí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phòng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tắm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nên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hơi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nước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sẽ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ngưng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tụ</a:t>
            </a:r>
            <a:r>
              <a:rPr lang="en-US" sz="3200" dirty="0">
                <a:latin typeface="Times New Roman" panose="02020603050405020304" pitchFamily="18" charset="0"/>
              </a:rPr>
              <a:t> ở </a:t>
            </a:r>
            <a:r>
              <a:rPr lang="en-US" sz="3200" dirty="0" err="1">
                <a:latin typeface="Times New Roman" panose="02020603050405020304" pitchFamily="18" charset="0"/>
              </a:rPr>
              <a:t>bề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mặt</a:t>
            </a:r>
            <a:r>
              <a:rPr lang="en-US" sz="3200" dirty="0">
                <a:latin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</a:rPr>
              <a:t>làm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mờ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kính</a:t>
            </a:r>
            <a:r>
              <a:rPr lang="en-US" sz="3200" dirty="0"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894F749-BFCD-4F9D-9D3C-F204EE3640BE}"/>
              </a:ext>
            </a:extLst>
          </p:cNvPr>
          <p:cNvSpPr/>
          <p:nvPr/>
        </p:nvSpPr>
        <p:spPr>
          <a:xfrm>
            <a:off x="6373091" y="4405741"/>
            <a:ext cx="5818911" cy="1745863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3200" dirty="0" err="1">
                <a:latin typeface="Times New Roman" panose="02020603050405020304" pitchFamily="18" charset="0"/>
              </a:rPr>
              <a:t>Hơi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nước</a:t>
            </a:r>
            <a:r>
              <a:rPr lang="en-US" sz="3200" dirty="0">
                <a:latin typeface="Times New Roman" panose="02020603050405020304" pitchFamily="18" charset="0"/>
              </a:rPr>
              <a:t> bay </a:t>
            </a:r>
            <a:r>
              <a:rPr lang="en-US" sz="3200" dirty="0" err="1">
                <a:latin typeface="Times New Roman" panose="02020603050405020304" pitchFamily="18" charset="0"/>
              </a:rPr>
              <a:t>lên</a:t>
            </a:r>
            <a:r>
              <a:rPr lang="en-US" sz="3200" dirty="0">
                <a:latin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nhiều</a:t>
            </a:r>
            <a:r>
              <a:rPr lang="en-US" sz="3200" dirty="0">
                <a:latin typeface="Times New Roman" panose="02020603050405020304" pitchFamily="18" charset="0"/>
              </a:rPr>
              <a:t> bong </a:t>
            </a:r>
            <a:r>
              <a:rPr lang="en-US" sz="3200" dirty="0" err="1">
                <a:latin typeface="Times New Roman" panose="02020603050405020304" pitchFamily="18" charset="0"/>
              </a:rPr>
              <a:t>bóng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lòng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nước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trên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mặt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thoáng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nước</a:t>
            </a:r>
            <a:r>
              <a:rPr lang="en-US" sz="3200" dirty="0">
                <a:latin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19254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7" grpId="0" animBg="1"/>
      <p:bldP spid="9" grpId="0"/>
      <p:bldP spid="3" grpId="0" animBg="1"/>
      <p:bldP spid="10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hape 674"/>
          <p:cNvPicPr/>
          <p:nvPr/>
        </p:nvPicPr>
        <p:blipFill>
          <a:blip r:embed="rId2"/>
          <a:stretch/>
        </p:blipFill>
        <p:spPr>
          <a:xfrm>
            <a:off x="-10477" y="0"/>
            <a:ext cx="8134985" cy="6026727"/>
          </a:xfrm>
          <a:prstGeom prst="rect">
            <a:avLst/>
          </a:prstGeom>
        </p:spPr>
      </p:pic>
      <p:sp>
        <p:nvSpPr>
          <p:cNvPr id="5" name="Shape 676"/>
          <p:cNvSpPr txBox="1"/>
          <p:nvPr/>
        </p:nvSpPr>
        <p:spPr>
          <a:xfrm>
            <a:off x="8324170" y="1465208"/>
            <a:ext cx="3423789" cy="324868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lIns="0" tIns="0" rIns="0" bIns="0"/>
          <a:lstStyle/>
          <a:p>
            <a:pPr marL="203200" marR="0" indent="-2032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56E606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56E606"/>
                </a:solidFill>
                <a:effectLst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</a:rPr>
              <a:t>Quan sát vòng tu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</a:rPr>
              <a:t>ầ</a:t>
            </a:r>
            <a:r>
              <a:rPr lang="vi-VN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</a:rPr>
              <a:t>n hoàn của nước trong tự nhiên, em hãy cho biết các 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</a:rPr>
              <a:t>q</a:t>
            </a:r>
            <a:r>
              <a:rPr lang="vi-VN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</a:rPr>
              <a:t>uá trình diễn ra trong vòng tu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</a:rPr>
              <a:t>ầ</a:t>
            </a:r>
            <a:r>
              <a:rPr lang="vi-VN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</a:rPr>
              <a:t>n hoàn này.</a:t>
            </a:r>
            <a:endParaRPr lang="en-US" sz="28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Arial"/>
              <a:cs typeface="Times New Roman" panose="02020603050405020304" pitchFamily="18" charset="0"/>
            </a:endParaRPr>
          </a:p>
        </p:txBody>
      </p:sp>
      <p:sp>
        <p:nvSpPr>
          <p:cNvPr id="6" name="Shape 678"/>
          <p:cNvSpPr txBox="1"/>
          <p:nvPr/>
        </p:nvSpPr>
        <p:spPr>
          <a:xfrm>
            <a:off x="338254" y="6148797"/>
            <a:ext cx="7786254" cy="529094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2800" b="1" dirty="0">
                <a:solidFill>
                  <a:srgbClr val="0000CC"/>
                </a:solidFill>
                <a:effectLst/>
                <a:latin typeface="Times New Roman" pitchFamily="18" charset="0"/>
                <a:ea typeface="Arial"/>
                <a:cs typeface="Times New Roman" pitchFamily="18" charset="0"/>
              </a:rPr>
              <a:t>Hình 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8</a:t>
            </a:r>
            <a:r>
              <a:rPr lang="vi-VN" sz="2800" b="1" dirty="0">
                <a:solidFill>
                  <a:srgbClr val="0000CC"/>
                </a:solidFill>
                <a:effectLst/>
                <a:latin typeface="Times New Roman" pitchFamily="18" charset="0"/>
                <a:ea typeface="Arial"/>
                <a:cs typeface="Times New Roman" pitchFamily="18" charset="0"/>
              </a:rPr>
              <a:t>.14. </a:t>
            </a:r>
            <a:r>
              <a:rPr lang="vi-VN" sz="2800" dirty="0">
                <a:solidFill>
                  <a:srgbClr val="0000CC"/>
                </a:solidFill>
                <a:effectLst/>
                <a:latin typeface="Times New Roman" pitchFamily="18" charset="0"/>
                <a:ea typeface="Arial"/>
                <a:cs typeface="Times New Roman" pitchFamily="18" charset="0"/>
              </a:rPr>
              <a:t>Vòng tu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ầ</a:t>
            </a:r>
            <a:r>
              <a:rPr lang="vi-VN" sz="2800" dirty="0">
                <a:solidFill>
                  <a:srgbClr val="0000CC"/>
                </a:solidFill>
                <a:effectLst/>
                <a:latin typeface="Times New Roman" pitchFamily="18" charset="0"/>
                <a:ea typeface="Arial"/>
                <a:cs typeface="Times New Roman" pitchFamily="18" charset="0"/>
              </a:rPr>
              <a:t>n hoàn của nước trong tự nhiên</a:t>
            </a:r>
            <a:endParaRPr lang="en-US" sz="2800" dirty="0">
              <a:solidFill>
                <a:srgbClr val="0000CC"/>
              </a:solidFill>
              <a:effectLst/>
              <a:latin typeface="Times New Roman" pitchFamily="18" charset="0"/>
              <a:ea typeface="Arial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1896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1D0A23B-B3D7-4D5F-8B1C-34DA89A735F4}"/>
              </a:ext>
            </a:extLst>
          </p:cNvPr>
          <p:cNvSpPr/>
          <p:nvPr/>
        </p:nvSpPr>
        <p:spPr>
          <a:xfrm>
            <a:off x="6941127" y="209518"/>
            <a:ext cx="5250873" cy="56076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Quá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trình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chuyển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tự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nhiên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gồm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Băng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tan: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đá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chuyển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thành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lỏng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thành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mây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lỏng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chuyển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thành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hơi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Mưa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hơi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chuyển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thành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lỏng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  <a:p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thành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băng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lỏng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thành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đá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3200" dirty="0"/>
          </a:p>
        </p:txBody>
      </p:sp>
      <p:pic>
        <p:nvPicPr>
          <p:cNvPr id="6" name="Shape 674">
            <a:extLst>
              <a:ext uri="{FF2B5EF4-FFF2-40B4-BE49-F238E27FC236}">
                <a16:creationId xmlns:a16="http://schemas.microsoft.com/office/drawing/2014/main" id="{43557B3B-D3D9-413A-B667-C4EE219D37A0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-10477" y="0"/>
            <a:ext cx="6813059" cy="6026727"/>
          </a:xfrm>
          <a:prstGeom prst="rect">
            <a:avLst/>
          </a:prstGeom>
        </p:spPr>
      </p:pic>
      <p:sp>
        <p:nvSpPr>
          <p:cNvPr id="7" name="Shape 678">
            <a:extLst>
              <a:ext uri="{FF2B5EF4-FFF2-40B4-BE49-F238E27FC236}">
                <a16:creationId xmlns:a16="http://schemas.microsoft.com/office/drawing/2014/main" id="{4E45C5F9-3419-4972-A255-F61E8B9D2F90}"/>
              </a:ext>
            </a:extLst>
          </p:cNvPr>
          <p:cNvSpPr txBox="1"/>
          <p:nvPr/>
        </p:nvSpPr>
        <p:spPr>
          <a:xfrm>
            <a:off x="-1" y="6148797"/>
            <a:ext cx="7855528" cy="529094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2800" b="1" dirty="0">
                <a:solidFill>
                  <a:srgbClr val="0000CC"/>
                </a:solidFill>
                <a:effectLst/>
                <a:latin typeface="Times New Roman" pitchFamily="18" charset="0"/>
                <a:ea typeface="Arial"/>
                <a:cs typeface="Times New Roman" pitchFamily="18" charset="0"/>
              </a:rPr>
              <a:t>Hình 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8</a:t>
            </a:r>
            <a:r>
              <a:rPr lang="vi-VN" sz="2800" b="1" dirty="0">
                <a:solidFill>
                  <a:srgbClr val="0000CC"/>
                </a:solidFill>
                <a:effectLst/>
                <a:latin typeface="Times New Roman" pitchFamily="18" charset="0"/>
                <a:ea typeface="Arial"/>
                <a:cs typeface="Times New Roman" pitchFamily="18" charset="0"/>
              </a:rPr>
              <a:t>.14. </a:t>
            </a:r>
            <a:r>
              <a:rPr lang="vi-VN" sz="2800" dirty="0">
                <a:solidFill>
                  <a:srgbClr val="0000CC"/>
                </a:solidFill>
                <a:effectLst/>
                <a:latin typeface="Times New Roman" pitchFamily="18" charset="0"/>
                <a:ea typeface="Arial"/>
                <a:cs typeface="Times New Roman" pitchFamily="18" charset="0"/>
              </a:rPr>
              <a:t>Vòng tu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ầ</a:t>
            </a:r>
            <a:r>
              <a:rPr lang="vi-VN" sz="2800" dirty="0">
                <a:solidFill>
                  <a:srgbClr val="0000CC"/>
                </a:solidFill>
                <a:effectLst/>
                <a:latin typeface="Times New Roman" pitchFamily="18" charset="0"/>
                <a:ea typeface="Arial"/>
                <a:cs typeface="Times New Roman" pitchFamily="18" charset="0"/>
              </a:rPr>
              <a:t>n hoàn của nước trong tự nhiên</a:t>
            </a:r>
            <a:endParaRPr lang="en-US" sz="2800" dirty="0">
              <a:solidFill>
                <a:srgbClr val="0000CC"/>
              </a:solidFill>
              <a:effectLst/>
              <a:latin typeface="Times New Roman" pitchFamily="18" charset="0"/>
              <a:ea typeface="Arial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6192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6B045E7-B682-4966-B948-C1D44796CEB8}"/>
              </a:ext>
            </a:extLst>
          </p:cNvPr>
          <p:cNvSpPr/>
          <p:nvPr/>
        </p:nvSpPr>
        <p:spPr>
          <a:xfrm>
            <a:off x="0" y="911225"/>
            <a:ext cx="12192000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6733C9C-CF0A-4D72-A288-5E22097B3198}"/>
              </a:ext>
            </a:extLst>
          </p:cNvPr>
          <p:cNvSpPr txBox="1"/>
          <p:nvPr/>
        </p:nvSpPr>
        <p:spPr>
          <a:xfrm>
            <a:off x="864911" y="238536"/>
            <a:ext cx="10462177" cy="5447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indent="342265" algn="just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 VIDEO: SỰ CHUYỂN ĐỔI GIỮA 3 THỂ CỦA NƯỚC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Vòng tuần hoàn của nước - Hoạt Hình Khoa Học Vui 2021 - Phim tài liệu khoa học kiến thức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783301"/>
            <a:ext cx="12191999" cy="5219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747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" y="711076"/>
            <a:ext cx="6357938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4/ SỰ CHUYỂN THỂ CỦA CHẤT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430105" y="1373966"/>
          <a:ext cx="5927834" cy="426720"/>
        </p:xfrm>
        <a:graphic>
          <a:graphicData uri="http://schemas.openxmlformats.org/drawingml/2006/table">
            <a:tbl>
              <a:tblPr/>
              <a:tblGrid>
                <a:gridCol w="59278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0955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a/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Quan</a:t>
                      </a:r>
                      <a:r>
                        <a:rPr lang="en-US" sz="2800" b="1" baseline="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sát</a:t>
                      </a:r>
                      <a:r>
                        <a:rPr lang="en-US" sz="2800" b="1" baseline="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một</a:t>
                      </a:r>
                      <a:r>
                        <a:rPr lang="en-US" sz="2800" b="1" baseline="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số</a:t>
                      </a:r>
                      <a:r>
                        <a:rPr lang="en-US" sz="2800" b="1" baseline="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hiện</a:t>
                      </a:r>
                      <a:r>
                        <a:rPr lang="en-US" sz="2800" b="1" baseline="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tượng</a:t>
                      </a: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4721863C-47B1-43B9-9CAD-6B6CC480BD3D}"/>
              </a:ext>
            </a:extLst>
          </p:cNvPr>
          <p:cNvSpPr txBox="1"/>
          <p:nvPr/>
        </p:nvSpPr>
        <p:spPr>
          <a:xfrm>
            <a:off x="1" y="0"/>
            <a:ext cx="12191999" cy="49244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8: SỰ ĐA DẠNG CÁC THỂ CỦA CHẤT. TÍNH CHẤT CỦA CHẤT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0B2D269-5EEE-41DD-A5AE-282B1AFA1176}"/>
              </a:ext>
            </a:extLst>
          </p:cNvPr>
          <p:cNvSpPr/>
          <p:nvPr/>
        </p:nvSpPr>
        <p:spPr>
          <a:xfrm>
            <a:off x="1400176" y="2166994"/>
            <a:ext cx="10220326" cy="10436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sang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8" name="Picture 7" descr="viet3">
            <a:extLst>
              <a:ext uri="{FF2B5EF4-FFF2-40B4-BE49-F238E27FC236}">
                <a16:creationId xmlns:a16="http://schemas.microsoft.com/office/drawing/2014/main" id="{9B3945A8-B0D5-4461-900D-50F75CC0D1F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1800686"/>
            <a:ext cx="1294199" cy="1409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1364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9852140"/>
              </p:ext>
            </p:extLst>
          </p:nvPr>
        </p:nvGraphicFramePr>
        <p:xfrm>
          <a:off x="189185" y="115254"/>
          <a:ext cx="6038194" cy="426720"/>
        </p:xfrm>
        <a:graphic>
          <a:graphicData uri="http://schemas.openxmlformats.org/drawingml/2006/table">
            <a:tbl>
              <a:tblPr/>
              <a:tblGrid>
                <a:gridCol w="60381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0955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b/ </a:t>
                      </a:r>
                      <a:r>
                        <a:rPr lang="vi-VN" sz="28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Thực hành chuyển đổi thể của chất</a:t>
                      </a: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4986338" y="402431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Shape 682"/>
          <p:cNvPicPr/>
          <p:nvPr/>
        </p:nvPicPr>
        <p:blipFill>
          <a:blip r:embed="rId2"/>
          <a:stretch/>
        </p:blipFill>
        <p:spPr>
          <a:xfrm>
            <a:off x="299545" y="977463"/>
            <a:ext cx="7993117" cy="3064838"/>
          </a:xfrm>
          <a:prstGeom prst="rect">
            <a:avLst/>
          </a:prstGeom>
        </p:spPr>
      </p:pic>
      <p:pic>
        <p:nvPicPr>
          <p:cNvPr id="7" name="Shape 684"/>
          <p:cNvPicPr/>
          <p:nvPr/>
        </p:nvPicPr>
        <p:blipFill>
          <a:blip r:embed="rId3"/>
          <a:stretch/>
        </p:blipFill>
        <p:spPr>
          <a:xfrm>
            <a:off x="8723555" y="959475"/>
            <a:ext cx="2749591" cy="3064838"/>
          </a:xfrm>
          <a:prstGeom prst="rect">
            <a:avLst/>
          </a:prstGeom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7127107"/>
              </p:ext>
            </p:extLst>
          </p:nvPr>
        </p:nvGraphicFramePr>
        <p:xfrm>
          <a:off x="540507" y="532755"/>
          <a:ext cx="6085490" cy="426720"/>
        </p:xfrm>
        <a:graphic>
          <a:graphicData uri="http://schemas.openxmlformats.org/drawingml/2006/table">
            <a:tbl>
              <a:tblPr/>
              <a:tblGrid>
                <a:gridCol w="60854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5240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hlinkClick r:id="rId4" action="ppaction://hlinkfile"/>
                        </a:rPr>
                        <a:t>▲ </a:t>
                      </a:r>
                      <a:r>
                        <a:rPr lang="vi-VN" sz="2800" dirty="0"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hlinkClick r:id="rId4" action="ppaction://hlinkfile"/>
                        </a:rPr>
                        <a:t>Hình </a:t>
                      </a:r>
                      <a:r>
                        <a:rPr lang="en-US" sz="2800" dirty="0"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hlinkClick r:id="rId4" action="ppaction://hlinkfile"/>
                        </a:rPr>
                        <a:t>8</a:t>
                      </a:r>
                      <a:r>
                        <a:rPr lang="vi-VN" sz="2800" dirty="0"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hlinkClick r:id="rId4" action="ppaction://hlinkfile"/>
                        </a:rPr>
                        <a:t>.15. Đun nóng chảy nến</a:t>
                      </a:r>
                      <a:endParaRPr lang="en-US" sz="2800" dirty="0"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5381625" y="40005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38958" y="4098748"/>
            <a:ext cx="1185304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03200"/>
            <a:r>
              <a:rPr lang="vi-VN" sz="3200" b="1" dirty="0">
                <a:latin typeface="+mj-lt"/>
                <a:ea typeface="Times New Roman"/>
              </a:rPr>
              <a:t>Thí nghiệm 4</a:t>
            </a:r>
            <a:r>
              <a:rPr lang="vi-VN" sz="3200" dirty="0">
                <a:latin typeface="+mj-lt"/>
                <a:ea typeface="Times New Roman"/>
              </a:rPr>
              <a:t>: Làm nóng chảy nến</a:t>
            </a:r>
            <a:endParaRPr lang="en-US" sz="3200" dirty="0">
              <a:latin typeface="+mj-lt"/>
              <a:ea typeface="Times New Roman"/>
            </a:endParaRPr>
          </a:p>
          <a:p>
            <a:pPr indent="203200"/>
            <a:r>
              <a:rPr lang="vi-VN" sz="3200" i="1" dirty="0">
                <a:latin typeface="+mj-lt"/>
                <a:ea typeface="Times New Roman"/>
              </a:rPr>
              <a:t>Bước 1:</a:t>
            </a:r>
            <a:r>
              <a:rPr lang="vi-VN" sz="3200" dirty="0">
                <a:latin typeface="+mj-lt"/>
                <a:ea typeface="Times New Roman"/>
              </a:rPr>
              <a:t> Cắt nhỏ một mẩu nến màu vàng vào bát sứ.</a:t>
            </a:r>
            <a:endParaRPr lang="en-US" sz="3200" dirty="0">
              <a:latin typeface="+mj-lt"/>
              <a:ea typeface="Times New Roman"/>
            </a:endParaRPr>
          </a:p>
          <a:p>
            <a:pPr indent="203200"/>
            <a:r>
              <a:rPr lang="vi-VN" sz="3200" i="1" dirty="0">
                <a:latin typeface="+mj-lt"/>
                <a:ea typeface="Times New Roman"/>
              </a:rPr>
              <a:t>Bước 2:</a:t>
            </a:r>
            <a:r>
              <a:rPr lang="vi-VN" sz="3200" dirty="0">
                <a:latin typeface="+mj-lt"/>
                <a:ea typeface="Times New Roman"/>
              </a:rPr>
              <a:t> Đun nóng bát sứ bằng đèn cồn.</a:t>
            </a:r>
            <a:endParaRPr lang="en-US" sz="3200" dirty="0">
              <a:latin typeface="+mj-lt"/>
              <a:ea typeface="Times New Roman"/>
            </a:endParaRPr>
          </a:p>
          <a:p>
            <a:pPr indent="203200"/>
            <a:r>
              <a:rPr lang="vi-VN" sz="3200" i="1" dirty="0">
                <a:latin typeface="+mj-lt"/>
                <a:ea typeface="Times New Roman"/>
              </a:rPr>
              <a:t>Bước 3:</a:t>
            </a:r>
            <a:r>
              <a:rPr lang="vi-VN" sz="3200" dirty="0">
                <a:latin typeface="+mj-lt"/>
                <a:ea typeface="Times New Roman"/>
              </a:rPr>
              <a:t> Sau khi nến chuyển sang thể lỏng, tắt đèn cồn, để nguội.</a:t>
            </a:r>
            <a:endParaRPr lang="en-US" sz="3200" dirty="0">
              <a:latin typeface="+mj-lt"/>
              <a:ea typeface="Times New Roman"/>
            </a:endParaRPr>
          </a:p>
          <a:p>
            <a:pPr indent="203200"/>
            <a:r>
              <a:rPr lang="vi-VN" sz="3200" dirty="0">
                <a:latin typeface="+mj-lt"/>
                <a:ea typeface="Times New Roman"/>
              </a:rPr>
              <a:t>Quan sát các hiện tượng xảy ra.</a:t>
            </a:r>
            <a:endParaRPr lang="en-US" sz="3200" dirty="0">
              <a:effectLst/>
              <a:latin typeface="+mj-lt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36871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1221"/>
            <a:ext cx="7620000" cy="70788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1/ SỰ ĐA DẠNG CỦA CHẤT</a:t>
            </a:r>
          </a:p>
        </p:txBody>
      </p:sp>
      <p:sp>
        <p:nvSpPr>
          <p:cNvPr id="6" name="AutoShape 6" descr="Top 10 nước hoa nhẹ nhàng thơm lâu cho nữ được review tốt nhấ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AutoShape 8" descr="Top 10 nước hoa nhẹ nhàng thơm lâu cho nữ được review tốt nhất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949440" y="1157240"/>
            <a:ext cx="5059680" cy="5156925"/>
          </a:xfrm>
          <a:prstGeom prst="rect">
            <a:avLst/>
          </a:prstGeom>
          <a:ln>
            <a:solidFill>
              <a:srgbClr val="0000CC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47000"/>
              </a:lnSpc>
              <a:spcAft>
                <a:spcPts val="200"/>
              </a:spcAft>
            </a:pPr>
            <a:r>
              <a:rPr lang="vi-VN" sz="2800" dirty="0">
                <a:solidFill>
                  <a:srgbClr val="0000CC"/>
                </a:solidFill>
                <a:ea typeface="Times New Roman"/>
              </a:rPr>
              <a:t>Những gì t</a:t>
            </a:r>
            <a:r>
              <a:rPr lang="en-US" sz="2800" dirty="0">
                <a:solidFill>
                  <a:srgbClr val="0000CC"/>
                </a:solidFill>
                <a:ea typeface="Times New Roman"/>
              </a:rPr>
              <a:t>ồ</a:t>
            </a:r>
            <a:r>
              <a:rPr lang="vi-VN" sz="2800" dirty="0">
                <a:solidFill>
                  <a:srgbClr val="0000CC"/>
                </a:solidFill>
                <a:ea typeface="Times New Roman"/>
              </a:rPr>
              <a:t>n tại xung quanh ta gọi là vật thể.</a:t>
            </a:r>
            <a:endParaRPr lang="en-US" sz="2800" dirty="0">
              <a:solidFill>
                <a:srgbClr val="0000CC"/>
              </a:solidFill>
              <a:ea typeface="Times New Roman"/>
            </a:endParaRPr>
          </a:p>
          <a:p>
            <a:pPr algn="just">
              <a:lnSpc>
                <a:spcPct val="147000"/>
              </a:lnSpc>
              <a:spcAft>
                <a:spcPts val="200"/>
              </a:spcAft>
            </a:pPr>
            <a:r>
              <a:rPr lang="vi-VN" sz="2800" dirty="0">
                <a:solidFill>
                  <a:srgbClr val="000000"/>
                </a:solidFill>
                <a:ea typeface="Times New Roman"/>
              </a:rPr>
              <a:t> </a:t>
            </a:r>
            <a:r>
              <a:rPr lang="en-US" sz="2800" dirty="0">
                <a:solidFill>
                  <a:srgbClr val="000000"/>
                </a:solidFill>
                <a:ea typeface="Times New Roman"/>
              </a:rPr>
              <a:t>- </a:t>
            </a:r>
            <a:r>
              <a:rPr lang="vi-VN" sz="2800" dirty="0">
                <a:solidFill>
                  <a:srgbClr val="000000"/>
                </a:solidFill>
                <a:ea typeface="Times New Roman"/>
              </a:rPr>
              <a:t>Các vật thể đều do một hoặc nhiều chất tạo nên. </a:t>
            </a:r>
            <a:endParaRPr lang="en-US" sz="2800" dirty="0">
              <a:solidFill>
                <a:srgbClr val="000000"/>
              </a:solidFill>
              <a:ea typeface="Times New Roman"/>
            </a:endParaRPr>
          </a:p>
          <a:p>
            <a:pPr algn="just">
              <a:lnSpc>
                <a:spcPct val="147000"/>
              </a:lnSpc>
              <a:spcAft>
                <a:spcPts val="200"/>
              </a:spcAft>
            </a:pPr>
            <a:r>
              <a:rPr lang="en-US" sz="2800" dirty="0">
                <a:solidFill>
                  <a:srgbClr val="000000"/>
                </a:solidFill>
                <a:ea typeface="Times New Roman"/>
              </a:rPr>
              <a:t>- </a:t>
            </a:r>
            <a:r>
              <a:rPr lang="vi-VN" sz="2800" dirty="0">
                <a:solidFill>
                  <a:srgbClr val="000000"/>
                </a:solidFill>
                <a:ea typeface="Times New Roman"/>
              </a:rPr>
              <a:t>Mỗi chất có thể tạo nên nhiều vật thể và mỗi vật thể có thể được tạo nên từ nhiều chất khác nhau.</a:t>
            </a:r>
            <a:endParaRPr lang="en-US" sz="2800" dirty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r>
              <a:rPr lang="vi-VN" dirty="0">
                <a:solidFill>
                  <a:prstClr val="black"/>
                </a:solidFill>
                <a:ea typeface="Times New Roman"/>
              </a:rPr>
              <a:t/>
            </a:r>
            <a:br>
              <a:rPr lang="vi-VN" dirty="0">
                <a:solidFill>
                  <a:prstClr val="black"/>
                </a:solidFill>
                <a:ea typeface="Times New Roman"/>
              </a:rPr>
            </a:b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026" name="Picture 2" descr="D:\KHO-ANH\Trọn bộ hình Sinh học (Lớp 7)\anh cay vie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2243107"/>
            <a:ext cx="6581422" cy="4293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5575" y="1105825"/>
            <a:ext cx="621135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Kể tên vật thể và cho biết chất tạo nên vật thể ?</a:t>
            </a:r>
            <a:endParaRPr lang="en-US" sz="32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811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hape 682"/>
          <p:cNvPicPr/>
          <p:nvPr/>
        </p:nvPicPr>
        <p:blipFill rotWithShape="1">
          <a:blip r:embed="rId2"/>
          <a:srcRect r="58492"/>
          <a:stretch/>
        </p:blipFill>
        <p:spPr>
          <a:xfrm>
            <a:off x="0" y="496109"/>
            <a:ext cx="2087498" cy="1945487"/>
          </a:xfrm>
          <a:prstGeom prst="rect">
            <a:avLst/>
          </a:prstGeom>
        </p:spPr>
      </p:pic>
      <p:pic>
        <p:nvPicPr>
          <p:cNvPr id="5" name="Shape 684"/>
          <p:cNvPicPr/>
          <p:nvPr/>
        </p:nvPicPr>
        <p:blipFill>
          <a:blip r:embed="rId3"/>
          <a:stretch/>
        </p:blipFill>
        <p:spPr>
          <a:xfrm>
            <a:off x="4502485" y="548618"/>
            <a:ext cx="1730019" cy="1945487"/>
          </a:xfrm>
          <a:prstGeom prst="rect">
            <a:avLst/>
          </a:prstGeom>
        </p:spPr>
      </p:pic>
      <p:sp>
        <p:nvSpPr>
          <p:cNvPr id="8" name="Shape 694"/>
          <p:cNvSpPr txBox="1"/>
          <p:nvPr/>
        </p:nvSpPr>
        <p:spPr>
          <a:xfrm>
            <a:off x="6574468" y="298976"/>
            <a:ext cx="5608341" cy="2533545"/>
          </a:xfrm>
          <a:prstGeom prst="rect">
            <a:avLst/>
          </a:prstGeom>
          <a:solidFill>
            <a:srgbClr val="FFFF00"/>
          </a:solidFill>
        </p:spPr>
        <p:txBody>
          <a:bodyPr lIns="0" tIns="0" rIns="0" bIns="0"/>
          <a:lstStyle/>
          <a:p>
            <a:pPr marL="203200" marR="0" lvl="0" indent="-2032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"/>
                <a:cs typeface="Times New Roman" pitchFamily="18" charset="0"/>
              </a:rPr>
              <a:t>17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"/>
                <a:cs typeface="Times New Roman" pitchFamily="18" charset="0"/>
              </a:rPr>
              <a:t>.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56E606"/>
                </a:solidFill>
                <a:effectLst/>
                <a:uLnTx/>
                <a:uFillTx/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ahoma"/>
                <a:cs typeface="Times New Roman" pitchFamily="18" charset="0"/>
              </a:rPr>
              <a:t>Em hãy quan sát thí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ahoma"/>
                <a:cs typeface="Times New Roman" pitchFamily="18" charset="0"/>
              </a:rPr>
              <a:t>nghiệm </a:t>
            </a:r>
            <a:r>
              <a:rPr kumimoji="0" lang="vi-VN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ahoma"/>
                <a:cs typeface="Times New Roman" pitchFamily="18" charset="0"/>
              </a:rPr>
              <a:t>4và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ahoma"/>
                <a:cs typeface="Times New Roman" pitchFamily="18" charset="0"/>
              </a:rPr>
              <a:t>cho biết có những quá trình chuyển thể nào đã xảy ra?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Tahoma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1" y="-27111"/>
            <a:ext cx="32949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 NGHIỆM 4</a:t>
            </a:r>
          </a:p>
        </p:txBody>
      </p:sp>
      <p:pic>
        <p:nvPicPr>
          <p:cNvPr id="11" name="Shape 682">
            <a:extLst>
              <a:ext uri="{FF2B5EF4-FFF2-40B4-BE49-F238E27FC236}">
                <a16:creationId xmlns:a16="http://schemas.microsoft.com/office/drawing/2014/main" id="{BD64B128-20DA-4018-8F20-D03CBF010F84}"/>
              </a:ext>
            </a:extLst>
          </p:cNvPr>
          <p:cNvPicPr/>
          <p:nvPr/>
        </p:nvPicPr>
        <p:blipFill rotWithShape="1">
          <a:blip r:embed="rId2"/>
          <a:srcRect l="55733" r="-577"/>
          <a:stretch/>
        </p:blipFill>
        <p:spPr>
          <a:xfrm>
            <a:off x="2167369" y="525534"/>
            <a:ext cx="2255245" cy="194548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E60CFDE-F247-4498-AD3E-78C8CA96BDFD}"/>
              </a:ext>
            </a:extLst>
          </p:cNvPr>
          <p:cNvSpPr/>
          <p:nvPr/>
        </p:nvSpPr>
        <p:spPr>
          <a:xfrm>
            <a:off x="563245" y="3056714"/>
            <a:ext cx="5802706" cy="330305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lIns="0" tIns="0" rIns="0" bIns="0"/>
          <a:lstStyle/>
          <a:p>
            <a:pPr marL="203200" marR="0" lvl="0" indent="-2032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*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nghiệm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4:</a:t>
            </a:r>
          </a:p>
          <a:p>
            <a:pPr marL="203200" marR="0" lvl="0" indent="-2032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đun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nóng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chuyển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rắn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chuyển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sang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lỏng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8.15b)</a:t>
            </a:r>
          </a:p>
          <a:p>
            <a:pPr marL="203200" marR="0" lvl="0" indent="-2032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2: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nguội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chuyển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lỏng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sang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rắn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8.15c).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057F292-51CA-4404-B45D-54BF0D50E87A}"/>
              </a:ext>
            </a:extLst>
          </p:cNvPr>
          <p:cNvSpPr txBox="1"/>
          <p:nvPr/>
        </p:nvSpPr>
        <p:spPr>
          <a:xfrm>
            <a:off x="326756" y="2397878"/>
            <a:ext cx="57357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8.15.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Nung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chảy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8594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3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hape 688"/>
          <p:cNvPicPr/>
          <p:nvPr/>
        </p:nvPicPr>
        <p:blipFill>
          <a:blip r:embed="rId2"/>
          <a:stretch/>
        </p:blipFill>
        <p:spPr>
          <a:xfrm>
            <a:off x="173421" y="3359609"/>
            <a:ext cx="2429520" cy="3324969"/>
          </a:xfrm>
          <a:prstGeom prst="rect">
            <a:avLst/>
          </a:prstGeom>
        </p:spPr>
      </p:pic>
      <p:pic>
        <p:nvPicPr>
          <p:cNvPr id="14" name="Shape 692"/>
          <p:cNvPicPr/>
          <p:nvPr/>
        </p:nvPicPr>
        <p:blipFill>
          <a:blip r:embed="rId3"/>
          <a:stretch/>
        </p:blipFill>
        <p:spPr>
          <a:xfrm>
            <a:off x="2602941" y="3359609"/>
            <a:ext cx="5985733" cy="329941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73420" y="320508"/>
            <a:ext cx="11493063" cy="2823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03200"/>
            <a:r>
              <a:rPr lang="vi-VN" sz="2800" b="1" dirty="0">
                <a:latin typeface="+mj-lt"/>
                <a:ea typeface="Times New Roman"/>
              </a:rPr>
              <a:t>Thí nghiệm 5: </a:t>
            </a:r>
            <a:r>
              <a:rPr lang="vi-VN" sz="2800" dirty="0">
                <a:latin typeface="+mj-lt"/>
                <a:ea typeface="Times New Roman"/>
              </a:rPr>
              <a:t>Đun sôi và làm lạnh nước</a:t>
            </a:r>
            <a:endParaRPr lang="en-US" sz="2800" dirty="0">
              <a:latin typeface="+mj-lt"/>
              <a:ea typeface="Times New Roman"/>
            </a:endParaRPr>
          </a:p>
          <a:p>
            <a:pPr indent="203200"/>
            <a:r>
              <a:rPr lang="vi-VN" sz="2800" i="1" dirty="0">
                <a:latin typeface="+mj-lt"/>
                <a:ea typeface="Times New Roman"/>
              </a:rPr>
              <a:t>Bước 1:</a:t>
            </a:r>
            <a:r>
              <a:rPr lang="vi-VN" sz="2800" dirty="0">
                <a:latin typeface="+mj-lt"/>
                <a:ea typeface="Times New Roman"/>
              </a:rPr>
              <a:t> Lấy một lượng nhỏ nước cho vào cốc thuỷ tinh chịu nhiệt.</a:t>
            </a:r>
            <a:endParaRPr lang="en-US" sz="2800" dirty="0">
              <a:latin typeface="+mj-lt"/>
              <a:ea typeface="Times New Roman"/>
            </a:endParaRPr>
          </a:p>
          <a:p>
            <a:pPr indent="203200"/>
            <a:r>
              <a:rPr lang="vi-VN" sz="2800" i="1" dirty="0">
                <a:latin typeface="+mj-lt"/>
                <a:ea typeface="Times New Roman"/>
              </a:rPr>
              <a:t>Bước 2:</a:t>
            </a:r>
            <a:r>
              <a:rPr lang="vi-VN" sz="2800" dirty="0">
                <a:latin typeface="+mj-lt"/>
                <a:ea typeface="Times New Roman"/>
              </a:rPr>
              <a:t> Đun sôi nước trong cốc thuỷ tinh bằng đèn cồn.</a:t>
            </a:r>
            <a:endParaRPr lang="en-US" sz="2800" dirty="0">
              <a:latin typeface="+mj-lt"/>
              <a:ea typeface="Times New Roman"/>
            </a:endParaRPr>
          </a:p>
          <a:p>
            <a:pPr indent="203200"/>
            <a:r>
              <a:rPr lang="vi-VN" sz="2800" i="1" dirty="0">
                <a:latin typeface="+mj-lt"/>
                <a:ea typeface="Times New Roman"/>
              </a:rPr>
              <a:t>Bước 3:</a:t>
            </a:r>
            <a:r>
              <a:rPr lang="vi-VN" sz="2800" dirty="0">
                <a:latin typeface="+mj-lt"/>
                <a:ea typeface="Times New Roman"/>
              </a:rPr>
              <a:t> Quan sát hiện tượng trên bề mặt thoáng của nước.</a:t>
            </a:r>
            <a:endParaRPr lang="en-US" sz="2800" dirty="0">
              <a:latin typeface="+mj-lt"/>
              <a:ea typeface="Times New Roman"/>
            </a:endParaRPr>
          </a:p>
          <a:p>
            <a:pPr marL="203200" marR="0" indent="12700">
              <a:spcBef>
                <a:spcPts val="0"/>
              </a:spcBef>
              <a:spcAft>
                <a:spcPts val="0"/>
              </a:spcAft>
            </a:pPr>
            <a:r>
              <a:rPr lang="vi-VN" sz="2800" i="1" dirty="0">
                <a:latin typeface="+mj-lt"/>
                <a:ea typeface="Times New Roman"/>
              </a:rPr>
              <a:t>Bước 4:</a:t>
            </a:r>
            <a:r>
              <a:rPr lang="vi-VN" sz="2800" dirty="0">
                <a:latin typeface="+mj-lt"/>
                <a:ea typeface="Times New Roman"/>
              </a:rPr>
              <a:t> Đặt một bình c</a:t>
            </a:r>
            <a:r>
              <a:rPr lang="en-US" sz="2800" dirty="0">
                <a:latin typeface="+mj-lt"/>
                <a:ea typeface="Times New Roman"/>
              </a:rPr>
              <a:t>ầ</a:t>
            </a:r>
            <a:r>
              <a:rPr lang="vi-VN" sz="2800" dirty="0">
                <a:latin typeface="+mj-lt"/>
                <a:ea typeface="Times New Roman"/>
              </a:rPr>
              <a:t>u đáy tròn chứa nước lạnh trên miệng cốc thuỷ tinh.</a:t>
            </a:r>
            <a:endParaRPr lang="en-US" sz="2800" dirty="0">
              <a:latin typeface="+mj-lt"/>
              <a:ea typeface="Times New Roman"/>
            </a:endParaRPr>
          </a:p>
          <a:p>
            <a:pPr indent="203200">
              <a:lnSpc>
                <a:spcPct val="150000"/>
              </a:lnSpc>
              <a:spcAft>
                <a:spcPts val="600"/>
              </a:spcAft>
            </a:pPr>
            <a:r>
              <a:rPr lang="en-US" sz="2800" dirty="0">
                <a:latin typeface="+mj-lt"/>
                <a:ea typeface="Times New Roman"/>
              </a:rPr>
              <a:t>Q</a:t>
            </a:r>
            <a:r>
              <a:rPr lang="vi-VN" sz="2800" dirty="0">
                <a:latin typeface="+mj-lt"/>
                <a:ea typeface="Times New Roman"/>
              </a:rPr>
              <a:t>uan sát hiện tượng xảy ra dưới đáy bình c</a:t>
            </a:r>
            <a:r>
              <a:rPr lang="en-US" sz="2800" dirty="0">
                <a:latin typeface="+mj-lt"/>
                <a:ea typeface="Times New Roman"/>
              </a:rPr>
              <a:t>ầ</a:t>
            </a:r>
            <a:r>
              <a:rPr lang="vi-VN" sz="2800" dirty="0">
                <a:latin typeface="+mj-lt"/>
                <a:ea typeface="Times New Roman"/>
              </a:rPr>
              <a:t>u.</a:t>
            </a:r>
          </a:p>
        </p:txBody>
      </p:sp>
      <p:sp>
        <p:nvSpPr>
          <p:cNvPr id="17" name="Shape 690">
            <a:hlinkClick r:id="rId4" action="ppaction://hlinkfile"/>
          </p:cNvPr>
          <p:cNvSpPr txBox="1"/>
          <p:nvPr/>
        </p:nvSpPr>
        <p:spPr>
          <a:xfrm>
            <a:off x="8765627" y="5391808"/>
            <a:ext cx="3070443" cy="103341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lIns="0" tIns="0" rIns="0" bIns="0"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2800" dirty="0">
                <a:effectLst/>
                <a:latin typeface="Times New Roman" pitchFamily="18" charset="0"/>
                <a:ea typeface="Arial"/>
                <a:cs typeface="Times New Roman" pitchFamily="18" charset="0"/>
              </a:rPr>
              <a:t>Hình </a:t>
            </a:r>
            <a:r>
              <a:rPr lang="en-US" sz="2800" dirty="0">
                <a:effectLst/>
                <a:latin typeface="Times New Roman" pitchFamily="18" charset="0"/>
                <a:ea typeface="Arial"/>
                <a:cs typeface="Times New Roman" pitchFamily="18" charset="0"/>
              </a:rPr>
              <a:t>8</a:t>
            </a:r>
            <a:r>
              <a:rPr lang="vi-VN" sz="2800" dirty="0">
                <a:effectLst/>
                <a:latin typeface="Times New Roman" pitchFamily="18" charset="0"/>
                <a:ea typeface="Arial"/>
                <a:cs typeface="Times New Roman" pitchFamily="18" charset="0"/>
              </a:rPr>
              <a:t>.16. Đun sôi</a:t>
            </a:r>
            <a:r>
              <a:rPr lang="en-US" sz="2800" dirty="0">
                <a:effectLst/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vi-VN" sz="2800" dirty="0">
                <a:effectLst/>
                <a:latin typeface="Times New Roman" pitchFamily="18" charset="0"/>
                <a:ea typeface="Arial"/>
                <a:cs typeface="Times New Roman" pitchFamily="18" charset="0"/>
              </a:rPr>
              <a:t>và l</a:t>
            </a:r>
            <a:r>
              <a:rPr lang="en-US" sz="2800" dirty="0">
                <a:latin typeface="Times New Roman" pitchFamily="18" charset="0"/>
                <a:ea typeface="Arial"/>
                <a:cs typeface="Times New Roman" pitchFamily="18" charset="0"/>
              </a:rPr>
              <a:t>à</a:t>
            </a:r>
            <a:r>
              <a:rPr lang="vi-VN" sz="2800" dirty="0">
                <a:effectLst/>
                <a:latin typeface="Times New Roman" pitchFamily="18" charset="0"/>
                <a:ea typeface="Arial"/>
                <a:cs typeface="Times New Roman" pitchFamily="18" charset="0"/>
              </a:rPr>
              <a:t>m lạnh nước</a:t>
            </a:r>
            <a:endParaRPr lang="en-US" sz="2800" dirty="0">
              <a:effectLst/>
              <a:latin typeface="Times New Roman" pitchFamily="18" charset="0"/>
              <a:ea typeface="Arial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7360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Tại sao khi đặt cốc nước lanh lên bàn, sau một lúc ngoài thành cốc lại xuất  hiện những giọt nước? - Hoc24">
            <a:extLst>
              <a:ext uri="{FF2B5EF4-FFF2-40B4-BE49-F238E27FC236}">
                <a16:creationId xmlns:a16="http://schemas.microsoft.com/office/drawing/2014/main" id="{7E3C6D3D-FFE9-493F-BD61-E50A6B50894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906175" y="1239175"/>
            <a:ext cx="3080551" cy="3080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 descr="Tại sao khi đặt cốc nước lanh lên bàn, sau một lúc ngoài thành cốc lại xuất  hiện những giọt nước? - Hoc24">
            <a:extLst>
              <a:ext uri="{FF2B5EF4-FFF2-40B4-BE49-F238E27FC236}">
                <a16:creationId xmlns:a16="http://schemas.microsoft.com/office/drawing/2014/main" id="{B99BBF47-B066-4921-A094-A3591B94F9A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635" y="603681"/>
            <a:ext cx="8282865" cy="591696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2C8289A-6826-4FCB-8679-CE7A44E4628B}"/>
              </a:ext>
            </a:extLst>
          </p:cNvPr>
          <p:cNvSpPr txBox="1"/>
          <p:nvPr/>
        </p:nvSpPr>
        <p:spPr>
          <a:xfrm>
            <a:off x="10147177" y="1239175"/>
            <a:ext cx="181992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7047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hape 688"/>
          <p:cNvPicPr/>
          <p:nvPr/>
        </p:nvPicPr>
        <p:blipFill>
          <a:blip r:embed="rId2"/>
          <a:stretch/>
        </p:blipFill>
        <p:spPr>
          <a:xfrm>
            <a:off x="0" y="3372387"/>
            <a:ext cx="2167369" cy="2989504"/>
          </a:xfrm>
          <a:prstGeom prst="rect">
            <a:avLst/>
          </a:prstGeom>
        </p:spPr>
      </p:pic>
      <p:pic>
        <p:nvPicPr>
          <p:cNvPr id="7" name="Shape 692"/>
          <p:cNvPicPr/>
          <p:nvPr/>
        </p:nvPicPr>
        <p:blipFill>
          <a:blip r:embed="rId3"/>
          <a:stretch/>
        </p:blipFill>
        <p:spPr>
          <a:xfrm>
            <a:off x="2127434" y="3372387"/>
            <a:ext cx="4692039" cy="2989504"/>
          </a:xfrm>
          <a:prstGeom prst="rect">
            <a:avLst/>
          </a:prstGeom>
        </p:spPr>
      </p:pic>
      <p:sp>
        <p:nvSpPr>
          <p:cNvPr id="8" name="Shape 694"/>
          <p:cNvSpPr txBox="1"/>
          <p:nvPr/>
        </p:nvSpPr>
        <p:spPr>
          <a:xfrm>
            <a:off x="6574468" y="298976"/>
            <a:ext cx="5608341" cy="2533545"/>
          </a:xfrm>
          <a:prstGeom prst="rect">
            <a:avLst/>
          </a:prstGeom>
          <a:solidFill>
            <a:srgbClr val="FFFF00"/>
          </a:solidFill>
        </p:spPr>
        <p:txBody>
          <a:bodyPr lIns="0" tIns="0" rIns="0" bIns="0"/>
          <a:lstStyle/>
          <a:p>
            <a:pPr marL="203200" marR="0" indent="-2032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800" b="1" dirty="0">
                <a:effectLst/>
                <a:latin typeface="Times New Roman" pitchFamily="18" charset="0"/>
                <a:ea typeface="Arial"/>
                <a:cs typeface="Times New Roman" pitchFamily="18" charset="0"/>
              </a:rPr>
              <a:t>17</a:t>
            </a:r>
            <a:r>
              <a:rPr lang="en-US" sz="2800" b="1" dirty="0">
                <a:effectLst/>
                <a:latin typeface="Times New Roman" pitchFamily="18" charset="0"/>
                <a:ea typeface="Arial"/>
                <a:cs typeface="Times New Roman" pitchFamily="18" charset="0"/>
              </a:rPr>
              <a:t>.</a:t>
            </a:r>
            <a:r>
              <a:rPr lang="vi-VN" sz="2800" dirty="0">
                <a:solidFill>
                  <a:srgbClr val="56E606"/>
                </a:solidFill>
                <a:effectLst/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vi-VN" sz="2800" dirty="0">
                <a:effectLst/>
                <a:latin typeface="Times New Roman" pitchFamily="18" charset="0"/>
                <a:ea typeface="Tahoma"/>
                <a:cs typeface="Times New Roman" pitchFamily="18" charset="0"/>
              </a:rPr>
              <a:t>Em hãy quan sát thí nghiệm </a:t>
            </a:r>
            <a:r>
              <a:rPr lang="vi-VN" sz="2800" dirty="0" smtClean="0">
                <a:effectLst/>
                <a:latin typeface="Times New Roman" pitchFamily="18" charset="0"/>
                <a:ea typeface="Tahoma"/>
                <a:cs typeface="Times New Roman" pitchFamily="18" charset="0"/>
              </a:rPr>
              <a:t>5 </a:t>
            </a:r>
            <a:r>
              <a:rPr lang="vi-VN" sz="2800" dirty="0">
                <a:effectLst/>
                <a:latin typeface="Times New Roman" pitchFamily="18" charset="0"/>
                <a:ea typeface="Tahoma"/>
                <a:cs typeface="Times New Roman" pitchFamily="18" charset="0"/>
              </a:rPr>
              <a:t>và cho biết có những quá trình chuyển thể nào đã xảy ra?</a:t>
            </a:r>
            <a:endParaRPr lang="en-US" sz="2800" dirty="0">
              <a:effectLst/>
              <a:latin typeface="Times New Roman" pitchFamily="18" charset="0"/>
              <a:ea typeface="Tahoma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2832521"/>
            <a:ext cx="32949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THÍ NGHIỆM 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057F292-51CA-4404-B45D-54BF0D50E87A}"/>
              </a:ext>
            </a:extLst>
          </p:cNvPr>
          <p:cNvSpPr txBox="1"/>
          <p:nvPr/>
        </p:nvSpPr>
        <p:spPr>
          <a:xfrm>
            <a:off x="326756" y="2397878"/>
            <a:ext cx="57357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8.15.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nến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6F5755D-6AFB-4CA9-B7AB-0543C8FE8E64}"/>
              </a:ext>
            </a:extLst>
          </p:cNvPr>
          <p:cNvSpPr/>
          <p:nvPr/>
        </p:nvSpPr>
        <p:spPr>
          <a:xfrm>
            <a:off x="6389294" y="3666653"/>
            <a:ext cx="5793516" cy="298950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lIns="0" tIns="0" rIns="0" bIns="0"/>
          <a:lstStyle/>
          <a:p>
            <a:pPr marL="203200" indent="-203200">
              <a:lnSpc>
                <a:spcPct val="110000"/>
              </a:lnSpc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Thí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5:</a:t>
            </a:r>
          </a:p>
          <a:p>
            <a:pPr marL="203200" indent="-203200">
              <a:lnSpc>
                <a:spcPct val="110000"/>
              </a:lnSpc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cốc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thuỷ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tỉnh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bay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thoáng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cốc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bọt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8.16a);</a:t>
            </a:r>
          </a:p>
          <a:p>
            <a:pPr marL="203200" indent="-203200">
              <a:lnSpc>
                <a:spcPct val="110000"/>
              </a:lnSpc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đáy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giọt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lỏng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bám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8.16b).</a:t>
            </a:r>
          </a:p>
        </p:txBody>
      </p:sp>
    </p:spTree>
    <p:extLst>
      <p:ext uri="{BB962C8B-B14F-4D97-AF65-F5344CB8AC3E}">
        <p14:creationId xmlns:p14="http://schemas.microsoft.com/office/powerpoint/2010/main" val="2662517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5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94199" y="2783497"/>
            <a:ext cx="11319641" cy="3647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82600">
              <a:lnSpc>
                <a:spcPct val="145000"/>
              </a:lnSpc>
            </a:pPr>
            <a:r>
              <a:rPr lang="vi-VN" sz="2800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Sự nóng chảy </a:t>
            </a:r>
            <a:r>
              <a:rPr lang="vi-VN" sz="2800" dirty="0">
                <a:solidFill>
                  <a:srgbClr val="0000CC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là quá trình chuyển từ thể rắn sang thể lỏng của chất.</a:t>
            </a:r>
            <a:endParaRPr lang="en-US" sz="2800" dirty="0">
              <a:solidFill>
                <a:srgbClr val="0000CC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indent="482600">
              <a:lnSpc>
                <a:spcPct val="145000"/>
              </a:lnSpc>
            </a:pPr>
            <a:r>
              <a:rPr lang="vi-VN" sz="2800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Sự đông đặc </a:t>
            </a:r>
            <a:r>
              <a:rPr lang="vi-VN" sz="2800" dirty="0">
                <a:solidFill>
                  <a:srgbClr val="0000CC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là quá trình chuyển từ thể lỏng sang thể rắn của chất.</a:t>
            </a:r>
            <a:endParaRPr lang="en-US" sz="2800" dirty="0">
              <a:solidFill>
                <a:srgbClr val="0000CC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indent="482600">
              <a:lnSpc>
                <a:spcPct val="145000"/>
              </a:lnSpc>
            </a:pPr>
            <a:r>
              <a:rPr lang="vi-VN" sz="2800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Sự bay hơi </a:t>
            </a:r>
            <a:r>
              <a:rPr lang="vi-VN" sz="2800" dirty="0">
                <a:solidFill>
                  <a:srgbClr val="0000CC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là quá trình chuyên từ thể lỏng sang thể hơi của chất.</a:t>
            </a:r>
            <a:endParaRPr lang="en-US" sz="2800" dirty="0">
              <a:solidFill>
                <a:srgbClr val="0000CC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marL="482600" marR="0">
              <a:lnSpc>
                <a:spcPct val="145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800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Sự sôi </a:t>
            </a:r>
            <a:r>
              <a:rPr lang="vi-VN" sz="2800" dirty="0">
                <a:solidFill>
                  <a:srgbClr val="0000CC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là quá trình bay hơi xảy ra trong lòng và cả trên mặt thoáng của chất lỏng. </a:t>
            </a:r>
            <a:r>
              <a:rPr lang="vi-VN" sz="2800" i="1" dirty="0">
                <a:solidFill>
                  <a:srgbClr val="0000CC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Sự sôi là trường hợp đặc biệt của sự bay hơi.</a:t>
            </a:r>
            <a:endParaRPr lang="en-US" sz="2800" dirty="0">
              <a:solidFill>
                <a:srgbClr val="0000CC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Courier New"/>
                <a:cs typeface="Times New Roman" pitchFamily="18" charset="0"/>
              </a:rPr>
              <a:t>     </a:t>
            </a:r>
            <a:r>
              <a:rPr lang="vi-VN" sz="2800" b="1" dirty="0">
                <a:solidFill>
                  <a:srgbClr val="FF0000"/>
                </a:solidFill>
                <a:latin typeface="Times New Roman" pitchFamily="18" charset="0"/>
                <a:ea typeface="Courier New"/>
                <a:cs typeface="Times New Roman" pitchFamily="18" charset="0"/>
              </a:rPr>
              <a:t>Sự ngưng tụ </a:t>
            </a:r>
            <a:r>
              <a:rPr lang="vi-VN" sz="2800" dirty="0">
                <a:solidFill>
                  <a:srgbClr val="0000CC"/>
                </a:solidFill>
                <a:latin typeface="Times New Roman" pitchFamily="18" charset="0"/>
                <a:ea typeface="Courier New"/>
                <a:cs typeface="Times New Roman" pitchFamily="18" charset="0"/>
              </a:rPr>
              <a:t>là quá trình chất chuyển từ thể khí (hơi) sang thể lỏng.</a:t>
            </a:r>
            <a:endParaRPr lang="en-US" sz="28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 descr="viet3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30105" y="2278662"/>
            <a:ext cx="1294199" cy="1409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88A4C85-286C-4991-B756-82660BEA8E6D}"/>
              </a:ext>
            </a:extLst>
          </p:cNvPr>
          <p:cNvSpPr txBox="1"/>
          <p:nvPr/>
        </p:nvSpPr>
        <p:spPr>
          <a:xfrm>
            <a:off x="1" y="711076"/>
            <a:ext cx="6357938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4/ SỰ CHUYỂN THỂ CỦA CHẤT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59EE17D3-540C-4FD1-B2E8-BF03F0EEBB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2585982"/>
              </p:ext>
            </p:extLst>
          </p:nvPr>
        </p:nvGraphicFramePr>
        <p:xfrm>
          <a:off x="430105" y="1373966"/>
          <a:ext cx="5927834" cy="426720"/>
        </p:xfrm>
        <a:graphic>
          <a:graphicData uri="http://schemas.openxmlformats.org/drawingml/2006/table">
            <a:tbl>
              <a:tblPr/>
              <a:tblGrid>
                <a:gridCol w="59278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0955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a/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Quan</a:t>
                      </a:r>
                      <a:r>
                        <a:rPr lang="en-US" sz="2800" b="1" baseline="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sát</a:t>
                      </a:r>
                      <a:r>
                        <a:rPr lang="en-US" sz="2800" b="1" baseline="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một</a:t>
                      </a:r>
                      <a:r>
                        <a:rPr lang="en-US" sz="2800" b="1" baseline="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số</a:t>
                      </a:r>
                      <a:r>
                        <a:rPr lang="en-US" sz="2800" b="1" baseline="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hiện</a:t>
                      </a:r>
                      <a:r>
                        <a:rPr lang="en-US" sz="2800" b="1" baseline="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tượng</a:t>
                      </a: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4CC8442A-07EC-46BC-85E3-4B7B92FFF7A9}"/>
              </a:ext>
            </a:extLst>
          </p:cNvPr>
          <p:cNvSpPr txBox="1"/>
          <p:nvPr/>
        </p:nvSpPr>
        <p:spPr>
          <a:xfrm>
            <a:off x="1" y="0"/>
            <a:ext cx="12191999" cy="49244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8: SỰ ĐA DẠNG CÁC THỂ CỦA CHẤT. TÍNH CHẤT CỦA CHẤT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D180ADD9-E96E-4A5E-8374-1033E5D8CE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3467743"/>
              </p:ext>
            </p:extLst>
          </p:nvPr>
        </p:nvGraphicFramePr>
        <p:xfrm>
          <a:off x="374925" y="1972469"/>
          <a:ext cx="6038194" cy="426720"/>
        </p:xfrm>
        <a:graphic>
          <a:graphicData uri="http://schemas.openxmlformats.org/drawingml/2006/table">
            <a:tbl>
              <a:tblPr/>
              <a:tblGrid>
                <a:gridCol w="60381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0955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b/ </a:t>
                      </a:r>
                      <a:r>
                        <a:rPr lang="vi-VN" sz="28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Thực hành chuyển đổi thể của chất</a:t>
                      </a: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63498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2222656" y="6338283"/>
            <a:ext cx="7078508" cy="58477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vi-VN" sz="3200" dirty="0">
                <a:solidFill>
                  <a:srgbClr val="0000CC"/>
                </a:solidFill>
                <a:latin typeface="Times New Roman" pitchFamily="18" charset="0"/>
                <a:ea typeface="Courier New"/>
                <a:cs typeface="Times New Roman" pitchFamily="18" charset="0"/>
              </a:rPr>
              <a:t>Tóm tắt các quá trình chuyển thể của chất</a:t>
            </a:r>
            <a:endParaRPr lang="en-US" sz="32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76" name="Picture 12" descr="Cty TNHH MTV Nước đá Susu, Nước đá tinh khiết, nuoc da tinh khiet, may san  xuat nuoc da vien, nuoc da xay, nuoc 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692" y="2317069"/>
            <a:ext cx="2308827" cy="3149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Straight Arrow Connector 12"/>
          <p:cNvCxnSpPr/>
          <p:nvPr/>
        </p:nvCxnSpPr>
        <p:spPr>
          <a:xfrm>
            <a:off x="2822028" y="3874138"/>
            <a:ext cx="1718441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2796485" y="4286742"/>
            <a:ext cx="1718441" cy="0"/>
          </a:xfrm>
          <a:prstGeom prst="straightConnector1">
            <a:avLst/>
          </a:prstGeom>
          <a:ln>
            <a:solidFill>
              <a:srgbClr val="0000CC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796485" y="3127462"/>
            <a:ext cx="1808555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796485" y="4455766"/>
            <a:ext cx="1683366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 err="1"/>
              <a:t>đông</a:t>
            </a:r>
            <a:r>
              <a:rPr lang="en-US" dirty="0"/>
              <a:t> </a:t>
            </a:r>
            <a:r>
              <a:rPr lang="en-US" dirty="0" err="1"/>
              <a:t>đặc</a:t>
            </a:r>
            <a:endParaRPr lang="en-US" dirty="0"/>
          </a:p>
        </p:txBody>
      </p:sp>
      <p:pic>
        <p:nvPicPr>
          <p:cNvPr id="26" name="Picture 8" descr="Thông tin: - Uống Nước Đúng Cách Giúp Bạn Giảm Cân Hiệu Quả Hơn. |  Lamchame.com - Nguồn thông tin tin cậy dành cho cha mẹ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5040" y="2377100"/>
            <a:ext cx="2033334" cy="2994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4740718" y="5660801"/>
            <a:ext cx="2566297" cy="677481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r>
              <a:rPr lang="en-US" sz="32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lỏng</a:t>
            </a:r>
            <a:endParaRPr lang="en-US" sz="3200" b="1" kern="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9464314" y="5595112"/>
            <a:ext cx="2638097" cy="584775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r>
              <a:rPr lang="en-US" sz="32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32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32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Hơi</a:t>
            </a:r>
            <a:r>
              <a:rPr lang="en-US" sz="32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endParaRPr lang="en-US" sz="3200" b="1" kern="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955720" y="3189946"/>
            <a:ext cx="171844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bay </a:t>
            </a:r>
            <a:r>
              <a:rPr lang="en-US" dirty="0" err="1"/>
              <a:t>hơi</a:t>
            </a:r>
            <a:endParaRPr lang="en-US" dirty="0"/>
          </a:p>
        </p:txBody>
      </p:sp>
      <p:cxnSp>
        <p:nvCxnSpPr>
          <p:cNvPr id="32" name="Straight Arrow Connector 31"/>
          <p:cNvCxnSpPr/>
          <p:nvPr/>
        </p:nvCxnSpPr>
        <p:spPr>
          <a:xfrm>
            <a:off x="6817299" y="3874138"/>
            <a:ext cx="1718441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6968359" y="4466135"/>
            <a:ext cx="1705801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 err="1"/>
              <a:t>ngưng</a:t>
            </a:r>
            <a:r>
              <a:rPr lang="en-US" dirty="0"/>
              <a:t> </a:t>
            </a:r>
            <a:r>
              <a:rPr lang="en-US" dirty="0" err="1"/>
              <a:t>tụ</a:t>
            </a:r>
            <a:endParaRPr lang="en-US" dirty="0"/>
          </a:p>
        </p:txBody>
      </p:sp>
      <p:cxnSp>
        <p:nvCxnSpPr>
          <p:cNvPr id="34" name="Straight Arrow Connector 33"/>
          <p:cNvCxnSpPr/>
          <p:nvPr/>
        </p:nvCxnSpPr>
        <p:spPr>
          <a:xfrm flipH="1">
            <a:off x="6817298" y="4286742"/>
            <a:ext cx="1718441" cy="0"/>
          </a:xfrm>
          <a:prstGeom prst="straightConnector1">
            <a:avLst/>
          </a:prstGeom>
          <a:ln>
            <a:solidFill>
              <a:srgbClr val="0000CC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1278" name="Picture 14" descr="Hộp Thoại Phim Hoạt Hình đám Mây đơn Giản Hình ảnh | Định dạng hình ảnh PNG  401462098| vn.lovepik.co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4596" y="2491062"/>
            <a:ext cx="2927815" cy="2927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Shape 718"/>
          <p:cNvSpPr txBox="1"/>
          <p:nvPr/>
        </p:nvSpPr>
        <p:spPr>
          <a:xfrm>
            <a:off x="0" y="0"/>
            <a:ext cx="12192000" cy="143912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lIns="0" tIns="0" rIns="0" bIns="0"/>
          <a:lstStyle/>
          <a:p>
            <a:pPr marL="0" marR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 err="1">
                <a:effectLst/>
                <a:latin typeface="Times New Roman" pitchFamily="18" charset="0"/>
                <a:ea typeface="Tahoma"/>
                <a:cs typeface="Times New Roman" pitchFamily="18" charset="0"/>
              </a:rPr>
              <a:t>Em</a:t>
            </a:r>
            <a:r>
              <a:rPr lang="en-US" sz="3600" dirty="0">
                <a:effectLst/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3600" dirty="0" err="1">
                <a:effectLst/>
                <a:latin typeface="Times New Roman" pitchFamily="18" charset="0"/>
                <a:ea typeface="Tahoma"/>
                <a:cs typeface="Times New Roman" pitchFamily="18" charset="0"/>
              </a:rPr>
              <a:t>hãy</a:t>
            </a:r>
            <a:r>
              <a:rPr lang="en-US" sz="3600" dirty="0">
                <a:effectLst/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3600" dirty="0" err="1">
                <a:effectLst/>
                <a:latin typeface="Times New Roman" pitchFamily="18" charset="0"/>
                <a:ea typeface="Tahoma"/>
                <a:cs typeface="Times New Roman" pitchFamily="18" charset="0"/>
              </a:rPr>
              <a:t>lấy</a:t>
            </a:r>
            <a:r>
              <a:rPr lang="en-US" sz="3600" dirty="0">
                <a:effectLst/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3600" dirty="0" err="1">
                <a:effectLst/>
                <a:latin typeface="Times New Roman" pitchFamily="18" charset="0"/>
                <a:ea typeface="Tahoma"/>
                <a:cs typeface="Times New Roman" pitchFamily="18" charset="0"/>
              </a:rPr>
              <a:t>ví</a:t>
            </a:r>
            <a:r>
              <a:rPr lang="en-US" sz="3600" dirty="0">
                <a:effectLst/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3600" dirty="0" err="1">
                <a:effectLst/>
                <a:latin typeface="Times New Roman" pitchFamily="18" charset="0"/>
                <a:ea typeface="Tahoma"/>
                <a:cs typeface="Times New Roman" pitchFamily="18" charset="0"/>
              </a:rPr>
              <a:t>dụ</a:t>
            </a:r>
            <a:r>
              <a:rPr lang="en-US" sz="3600" dirty="0">
                <a:effectLst/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3600" dirty="0" err="1">
                <a:effectLst/>
                <a:latin typeface="Times New Roman" pitchFamily="18" charset="0"/>
                <a:ea typeface="Tahoma"/>
                <a:cs typeface="Times New Roman" pitchFamily="18" charset="0"/>
              </a:rPr>
              <a:t>trong</a:t>
            </a:r>
            <a:r>
              <a:rPr lang="en-US" sz="3600" dirty="0">
                <a:effectLst/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vi-VN" sz="3600" dirty="0">
                <a:effectLst/>
                <a:latin typeface="Times New Roman" pitchFamily="18" charset="0"/>
                <a:ea typeface="Tahoma"/>
                <a:cs typeface="Times New Roman" pitchFamily="18" charset="0"/>
              </a:rPr>
              <a:t>cuộc sống ứng với mỗi quá tình chuyển thể: nóng chảy,</a:t>
            </a:r>
            <a:r>
              <a:rPr lang="en-US" sz="3600" dirty="0">
                <a:effectLst/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3600" dirty="0" err="1">
                <a:effectLst/>
                <a:latin typeface="Times New Roman" pitchFamily="18" charset="0"/>
                <a:ea typeface="Tahoma"/>
                <a:cs typeface="Times New Roman" pitchFamily="18" charset="0"/>
              </a:rPr>
              <a:t>đông</a:t>
            </a:r>
            <a:r>
              <a:rPr lang="en-US" sz="3600" dirty="0">
                <a:effectLst/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3600" dirty="0" err="1">
                <a:effectLst/>
                <a:latin typeface="Times New Roman" pitchFamily="18" charset="0"/>
                <a:ea typeface="Tahoma"/>
                <a:cs typeface="Times New Roman" pitchFamily="18" charset="0"/>
              </a:rPr>
              <a:t>đặc</a:t>
            </a:r>
            <a:r>
              <a:rPr lang="en-US" sz="3600" dirty="0">
                <a:effectLst/>
                <a:latin typeface="Times New Roman" pitchFamily="18" charset="0"/>
                <a:ea typeface="Tahoma"/>
                <a:cs typeface="Times New Roman" pitchFamily="18" charset="0"/>
              </a:rPr>
              <a:t> , bay </a:t>
            </a:r>
            <a:r>
              <a:rPr lang="en-US" sz="3600" dirty="0" err="1">
                <a:effectLst/>
                <a:latin typeface="Times New Roman" pitchFamily="18" charset="0"/>
                <a:ea typeface="Tahoma"/>
                <a:cs typeface="Times New Roman" pitchFamily="18" charset="0"/>
              </a:rPr>
              <a:t>hơi</a:t>
            </a:r>
            <a:r>
              <a:rPr lang="en-US" sz="3600" dirty="0">
                <a:effectLst/>
                <a:latin typeface="Times New Roman" pitchFamily="18" charset="0"/>
                <a:ea typeface="Tahoma"/>
                <a:cs typeface="Times New Roman" pitchFamily="18" charset="0"/>
              </a:rPr>
              <a:t>, </a:t>
            </a:r>
            <a:r>
              <a:rPr lang="en-US" sz="3600" dirty="0" err="1">
                <a:effectLst/>
                <a:latin typeface="Times New Roman" pitchFamily="18" charset="0"/>
                <a:ea typeface="Tahoma"/>
                <a:cs typeface="Times New Roman" pitchFamily="18" charset="0"/>
              </a:rPr>
              <a:t>sôi</a:t>
            </a:r>
            <a:r>
              <a:rPr lang="en-US" sz="3600" dirty="0">
                <a:effectLst/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3600" dirty="0" err="1">
                <a:effectLst/>
                <a:latin typeface="Times New Roman" pitchFamily="18" charset="0"/>
                <a:ea typeface="Tahoma"/>
                <a:cs typeface="Times New Roman" pitchFamily="18" charset="0"/>
              </a:rPr>
              <a:t>và</a:t>
            </a:r>
            <a:r>
              <a:rPr lang="en-US" sz="3600" dirty="0">
                <a:effectLst/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3600" dirty="0" err="1">
                <a:effectLst/>
                <a:latin typeface="Times New Roman" pitchFamily="18" charset="0"/>
                <a:ea typeface="Tahoma"/>
                <a:cs typeface="Times New Roman" pitchFamily="18" charset="0"/>
              </a:rPr>
              <a:t>ngưng</a:t>
            </a:r>
            <a:r>
              <a:rPr lang="en-US" sz="3600" dirty="0">
                <a:effectLst/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3600" dirty="0" err="1">
                <a:effectLst/>
                <a:latin typeface="Times New Roman" pitchFamily="18" charset="0"/>
                <a:ea typeface="Tahoma"/>
                <a:cs typeface="Times New Roman" pitchFamily="18" charset="0"/>
              </a:rPr>
              <a:t>tụ</a:t>
            </a:r>
            <a:endParaRPr lang="en-US" sz="3600" dirty="0">
              <a:effectLst/>
              <a:latin typeface="Times New Roman" pitchFamily="18" charset="0"/>
              <a:ea typeface="Tahoma"/>
              <a:cs typeface="Times New Roman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0345566-89AE-44B5-9693-305C7457699D}"/>
              </a:ext>
            </a:extLst>
          </p:cNvPr>
          <p:cNvSpPr txBox="1"/>
          <p:nvPr/>
        </p:nvSpPr>
        <p:spPr>
          <a:xfrm>
            <a:off x="527035" y="5529188"/>
            <a:ext cx="2566297" cy="584775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r>
              <a:rPr lang="en-US" sz="32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đá</a:t>
            </a:r>
            <a:endParaRPr lang="en-US" sz="3200" b="1" kern="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06C7BAD-2DC2-420D-8CF1-B2939703371F}"/>
              </a:ext>
            </a:extLst>
          </p:cNvPr>
          <p:cNvSpPr/>
          <p:nvPr/>
        </p:nvSpPr>
        <p:spPr>
          <a:xfrm>
            <a:off x="2751633" y="2377100"/>
            <a:ext cx="2081048" cy="71246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D53F0F5-93A6-4FF5-9C8A-D8E506378431}"/>
              </a:ext>
            </a:extLst>
          </p:cNvPr>
          <p:cNvSpPr/>
          <p:nvPr/>
        </p:nvSpPr>
        <p:spPr>
          <a:xfrm>
            <a:off x="6776202" y="2384672"/>
            <a:ext cx="2081048" cy="71246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3280695-1F34-4081-8DFD-470D8EC37A2E}"/>
              </a:ext>
            </a:extLst>
          </p:cNvPr>
          <p:cNvSpPr/>
          <p:nvPr/>
        </p:nvSpPr>
        <p:spPr>
          <a:xfrm>
            <a:off x="6714625" y="5081551"/>
            <a:ext cx="2081048" cy="71246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F8308EC-85DB-4EED-9F30-C5EA45B02D82}"/>
              </a:ext>
            </a:extLst>
          </p:cNvPr>
          <p:cNvSpPr/>
          <p:nvPr/>
        </p:nvSpPr>
        <p:spPr>
          <a:xfrm>
            <a:off x="2683895" y="5091146"/>
            <a:ext cx="2081048" cy="71246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98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3" grpId="0" animBg="1"/>
      <p:bldP spid="28" grpId="0" animBg="1"/>
      <p:bldP spid="30" grpId="0" animBg="1"/>
      <p:bldP spid="31" grpId="0" animBg="1"/>
      <p:bldP spid="33" grpId="0" animBg="1"/>
      <p:bldP spid="18" grpId="0" animBg="1"/>
      <p:bldP spid="2" grpId="0" animBg="1"/>
      <p:bldP spid="20" grpId="0" animBg="1"/>
      <p:bldP spid="21" grpId="0" animBg="1"/>
      <p:bldP spid="22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GIỌT SƯƠNG - Truyện ngắn Trương Hồng Phúc - HƯƠNG QUÊ NHÀ">
            <a:extLst>
              <a:ext uri="{FF2B5EF4-FFF2-40B4-BE49-F238E27FC236}">
                <a16:creationId xmlns:a16="http://schemas.microsoft.com/office/drawing/2014/main" id="{C98B596B-CB9C-4C5D-95E5-B3E13FCDE3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0035" y="3801490"/>
            <a:ext cx="3922837" cy="2405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47B6A9E-0A67-44E9-BD9E-6E9E955064A4}"/>
              </a:ext>
            </a:extLst>
          </p:cNvPr>
          <p:cNvSpPr txBox="1"/>
          <p:nvPr/>
        </p:nvSpPr>
        <p:spPr>
          <a:xfrm>
            <a:off x="357766" y="3214900"/>
            <a:ext cx="31773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Nấu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endParaRPr lang="en-US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40EED2-57E1-44E7-B556-695D074A69B7}"/>
              </a:ext>
            </a:extLst>
          </p:cNvPr>
          <p:cNvSpPr txBox="1"/>
          <p:nvPr/>
        </p:nvSpPr>
        <p:spPr>
          <a:xfrm>
            <a:off x="4083649" y="3256207"/>
            <a:ext cx="29649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bây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endParaRPr lang="en-US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68E11F8-4B84-431F-93B4-08712C8BD917}"/>
              </a:ext>
            </a:extLst>
          </p:cNvPr>
          <p:cNvSpPr txBox="1"/>
          <p:nvPr/>
        </p:nvSpPr>
        <p:spPr>
          <a:xfrm>
            <a:off x="8480811" y="3184674"/>
            <a:ext cx="24088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0392688-73F9-4FF3-994A-36F68CDE5A6D}"/>
              </a:ext>
            </a:extLst>
          </p:cNvPr>
          <p:cNvSpPr txBox="1"/>
          <p:nvPr/>
        </p:nvSpPr>
        <p:spPr>
          <a:xfrm>
            <a:off x="740916" y="6209788"/>
            <a:ext cx="24110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Tuyết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</a:t>
            </a:r>
            <a:r>
              <a:rPr lang="vi-VN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US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53866FE-5603-4DD3-9AB0-297E2DAF3CCB}"/>
              </a:ext>
            </a:extLst>
          </p:cNvPr>
          <p:cNvSpPr txBox="1"/>
          <p:nvPr/>
        </p:nvSpPr>
        <p:spPr>
          <a:xfrm>
            <a:off x="4734867" y="6253634"/>
            <a:ext cx="18381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8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 err="1"/>
              <a:t>Băng</a:t>
            </a:r>
            <a:r>
              <a:rPr lang="en-US" dirty="0"/>
              <a:t> tan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A3C0F93-5CD6-491C-AE3B-9739A655A8EC}"/>
              </a:ext>
            </a:extLst>
          </p:cNvPr>
          <p:cNvSpPr txBox="1"/>
          <p:nvPr/>
        </p:nvSpPr>
        <p:spPr>
          <a:xfrm>
            <a:off x="7580035" y="6212216"/>
            <a:ext cx="3779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8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 err="1"/>
              <a:t>Sư</a:t>
            </a:r>
            <a:r>
              <a:rPr lang="vi-VN" dirty="0"/>
              <a:t>ơ</a:t>
            </a:r>
            <a:r>
              <a:rPr lang="en-US" dirty="0"/>
              <a:t>ng </a:t>
            </a:r>
            <a:r>
              <a:rPr lang="en-US" dirty="0" err="1"/>
              <a:t>đọng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lá</a:t>
            </a:r>
            <a:r>
              <a:rPr lang="en-US" dirty="0"/>
              <a:t> </a:t>
            </a:r>
            <a:r>
              <a:rPr lang="en-US" dirty="0" err="1"/>
              <a:t>cây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DFED0D6-97C1-4686-822C-CB1A61F1E1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300" y="291204"/>
            <a:ext cx="3362319" cy="289347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771B910-4E9F-4E60-9B83-2B15023DC1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1973" y="291204"/>
            <a:ext cx="3443925" cy="29402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01E22A-6101-4088-8319-CE7539459F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08580" y="286905"/>
            <a:ext cx="3894292" cy="29402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FA02FE4-8834-4857-A5D9-58FF987218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5299" y="3801491"/>
            <a:ext cx="3362319" cy="24053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775D553-F5AA-451D-BA59-F7F00E0F120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6135"/>
          <a:stretch/>
        </p:blipFill>
        <p:spPr>
          <a:xfrm>
            <a:off x="3922667" y="3801490"/>
            <a:ext cx="3362319" cy="240534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37F3DD9-B70F-4F2A-B7B5-1A83133994C8}"/>
              </a:ext>
            </a:extLst>
          </p:cNvPr>
          <p:cNvSpPr/>
          <p:nvPr/>
        </p:nvSpPr>
        <p:spPr>
          <a:xfrm>
            <a:off x="265299" y="2590800"/>
            <a:ext cx="3362319" cy="59387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824E607-6003-4EC5-83A1-3AE631493FC1}"/>
              </a:ext>
            </a:extLst>
          </p:cNvPr>
          <p:cNvSpPr/>
          <p:nvPr/>
        </p:nvSpPr>
        <p:spPr>
          <a:xfrm>
            <a:off x="3922665" y="2646773"/>
            <a:ext cx="3443925" cy="59387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572F63-D293-4740-9879-74512F7FFC83}"/>
              </a:ext>
            </a:extLst>
          </p:cNvPr>
          <p:cNvSpPr/>
          <p:nvPr/>
        </p:nvSpPr>
        <p:spPr>
          <a:xfrm>
            <a:off x="7580033" y="5596522"/>
            <a:ext cx="3922837" cy="59387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7DFEDF7-A416-4EE4-860F-336E059C83F0}"/>
              </a:ext>
            </a:extLst>
          </p:cNvPr>
          <p:cNvSpPr/>
          <p:nvPr/>
        </p:nvSpPr>
        <p:spPr>
          <a:xfrm>
            <a:off x="3922666" y="5615634"/>
            <a:ext cx="3362319" cy="59387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04146F4-EFD3-4959-951E-80FFDD9F8CFB}"/>
              </a:ext>
            </a:extLst>
          </p:cNvPr>
          <p:cNvSpPr/>
          <p:nvPr/>
        </p:nvSpPr>
        <p:spPr>
          <a:xfrm>
            <a:off x="265299" y="5652396"/>
            <a:ext cx="3362319" cy="59387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9294B6C-80FE-4BE3-9C3D-4E7E3BD735B3}"/>
              </a:ext>
            </a:extLst>
          </p:cNvPr>
          <p:cNvSpPr/>
          <p:nvPr/>
        </p:nvSpPr>
        <p:spPr>
          <a:xfrm>
            <a:off x="7608579" y="2646773"/>
            <a:ext cx="3894291" cy="59387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8E48A4D-D5A5-429C-8787-4F90AB4BA1E4}"/>
              </a:ext>
            </a:extLst>
          </p:cNvPr>
          <p:cNvSpPr txBox="1"/>
          <p:nvPr/>
        </p:nvSpPr>
        <p:spPr>
          <a:xfrm>
            <a:off x="8658206" y="3227173"/>
            <a:ext cx="2054072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353D9B7-B842-4712-89A7-9D0DF274C8C2}"/>
              </a:ext>
            </a:extLst>
          </p:cNvPr>
          <p:cNvSpPr txBox="1"/>
          <p:nvPr/>
        </p:nvSpPr>
        <p:spPr>
          <a:xfrm>
            <a:off x="832041" y="6271517"/>
            <a:ext cx="2054072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5A86E96-8F62-4F6E-9EE7-0D95E7EBC8C2}"/>
              </a:ext>
            </a:extLst>
          </p:cNvPr>
          <p:cNvSpPr txBox="1"/>
          <p:nvPr/>
        </p:nvSpPr>
        <p:spPr>
          <a:xfrm>
            <a:off x="4539088" y="6257229"/>
            <a:ext cx="2054072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9B7B84B-7879-4D38-BD12-0FEC6FCCE912}"/>
              </a:ext>
            </a:extLst>
          </p:cNvPr>
          <p:cNvSpPr txBox="1"/>
          <p:nvPr/>
        </p:nvSpPr>
        <p:spPr>
          <a:xfrm>
            <a:off x="8528688" y="6206836"/>
            <a:ext cx="2054072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2CE63BC-CE70-420E-ACF3-7E94E3A3587D}"/>
              </a:ext>
            </a:extLst>
          </p:cNvPr>
          <p:cNvSpPr txBox="1"/>
          <p:nvPr/>
        </p:nvSpPr>
        <p:spPr>
          <a:xfrm>
            <a:off x="775269" y="3196659"/>
            <a:ext cx="2054072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81119FA-5983-4594-AFB6-4F0A898DCF11}"/>
              </a:ext>
            </a:extLst>
          </p:cNvPr>
          <p:cNvSpPr txBox="1"/>
          <p:nvPr/>
        </p:nvSpPr>
        <p:spPr>
          <a:xfrm>
            <a:off x="4539088" y="3274023"/>
            <a:ext cx="2054072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Bay h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9048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10" grpId="0"/>
      <p:bldP spid="11" grpId="0"/>
      <p:bldP spid="12" grpId="0"/>
      <p:bldP spid="13" grpId="0" animBg="1"/>
      <p:bldP spid="13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1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6124" y="30455"/>
            <a:ext cx="11571890" cy="35825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4000" marR="0" indent="129540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800" dirty="0">
                <a:latin typeface="Times New Roman" pitchFamily="18" charset="0"/>
                <a:ea typeface="Times New Roman"/>
                <a:cs typeface="Times New Roman" pitchFamily="18" charset="0"/>
              </a:rPr>
              <a:t>Nhiệt độ mà ở đó một chất rắn bắt đ</a:t>
            </a:r>
            <a:r>
              <a:rPr lang="en-US" sz="2800" dirty="0">
                <a:latin typeface="Times New Roman" pitchFamily="18" charset="0"/>
                <a:ea typeface="Times New Roman"/>
                <a:cs typeface="Times New Roman" pitchFamily="18" charset="0"/>
              </a:rPr>
              <a:t>ầ</a:t>
            </a:r>
            <a:r>
              <a:rPr lang="vi-VN" sz="2800" dirty="0">
                <a:latin typeface="Times New Roman" pitchFamily="18" charset="0"/>
                <a:ea typeface="Times New Roman"/>
                <a:cs typeface="Times New Roman" pitchFamily="18" charset="0"/>
              </a:rPr>
              <a:t>u chuyển thành chất lỏng gọi là </a:t>
            </a:r>
            <a:r>
              <a:rPr lang="vi-VN" sz="2800" i="1" dirty="0">
                <a:latin typeface="Times New Roman" pitchFamily="18" charset="0"/>
                <a:ea typeface="Times New Roman"/>
                <a:cs typeface="Times New Roman" pitchFamily="18" charset="0"/>
              </a:rPr>
              <a:t>nhiệt độ nóng chảy</a:t>
            </a:r>
            <a:r>
              <a:rPr lang="vi-VN" sz="2800" dirty="0">
                <a:latin typeface="Times New Roman" pitchFamily="18" charset="0"/>
                <a:ea typeface="Times New Roman"/>
                <a:cs typeface="Times New Roman" pitchFamily="18" charset="0"/>
              </a:rPr>
              <a:t> hay </a:t>
            </a:r>
            <a:r>
              <a:rPr lang="vi-VN" sz="2800" i="1" dirty="0">
                <a:latin typeface="Times New Roman" pitchFamily="18" charset="0"/>
                <a:ea typeface="Times New Roman"/>
                <a:cs typeface="Times New Roman" pitchFamily="18" charset="0"/>
              </a:rPr>
              <a:t>điểm nóng chảy.</a:t>
            </a:r>
            <a:r>
              <a:rPr lang="vi-VN" sz="2800" dirty="0">
                <a:latin typeface="Times New Roman" pitchFamily="18" charset="0"/>
                <a:ea typeface="Times New Roman"/>
                <a:cs typeface="Times New Roman" pitchFamily="18" charset="0"/>
              </a:rPr>
              <a:t> Với chất lỏng, nhiệt độ nóng chảy c</a:t>
            </a:r>
            <a:r>
              <a:rPr lang="en-US" sz="2800" dirty="0">
                <a:latin typeface="Times New Roman" pitchFamily="18" charset="0"/>
                <a:ea typeface="Times New Roman"/>
                <a:cs typeface="Times New Roman" pitchFamily="18" charset="0"/>
              </a:rPr>
              <a:t>ũ</a:t>
            </a:r>
            <a:r>
              <a:rPr lang="vi-VN" sz="2800" dirty="0">
                <a:latin typeface="Times New Roman" pitchFamily="18" charset="0"/>
                <a:ea typeface="Times New Roman"/>
                <a:cs typeface="Times New Roman" pitchFamily="18" charset="0"/>
              </a:rPr>
              <a:t>ng chính là </a:t>
            </a:r>
            <a:r>
              <a:rPr lang="vi-VN" sz="2800" i="1" dirty="0">
                <a:latin typeface="Times New Roman" pitchFamily="18" charset="0"/>
                <a:ea typeface="Times New Roman"/>
                <a:cs typeface="Times New Roman" pitchFamily="18" charset="0"/>
              </a:rPr>
              <a:t>nhiệt độ đông đặc </a:t>
            </a:r>
            <a:r>
              <a:rPr lang="vi-VN" sz="2800" dirty="0">
                <a:latin typeface="Times New Roman" pitchFamily="18" charset="0"/>
                <a:ea typeface="Times New Roman"/>
                <a:cs typeface="Times New Roman" pitchFamily="18" charset="0"/>
              </a:rPr>
              <a:t>hay </a:t>
            </a:r>
            <a:r>
              <a:rPr lang="vi-VN" sz="2800" i="1" dirty="0">
                <a:latin typeface="Times New Roman" pitchFamily="18" charset="0"/>
                <a:ea typeface="Times New Roman"/>
                <a:cs typeface="Times New Roman" pitchFamily="18" charset="0"/>
              </a:rPr>
              <a:t>điểm đông đặc.</a:t>
            </a:r>
            <a:r>
              <a:rPr lang="vi-VN" sz="2800" dirty="0">
                <a:latin typeface="Times New Roman" pitchFamily="18" charset="0"/>
                <a:ea typeface="Times New Roman"/>
                <a:cs typeface="Times New Roman" pitchFamily="18" charset="0"/>
              </a:rPr>
              <a:t> Các chất khác nhau có nhiệt độ nóng chảy khác nhau.</a:t>
            </a:r>
            <a:endParaRPr lang="en-US" sz="2800" dirty="0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marL="254000" marR="0" indent="12700">
              <a:lnSpc>
                <a:spcPct val="135000"/>
              </a:lnSpc>
              <a:spcBef>
                <a:spcPts val="0"/>
              </a:spcBef>
              <a:spcAft>
                <a:spcPts val="500"/>
              </a:spcAft>
            </a:pPr>
            <a:r>
              <a:rPr lang="vi-VN" sz="2800" dirty="0">
                <a:latin typeface="Times New Roman" pitchFamily="18" charset="0"/>
                <a:ea typeface="Times New Roman"/>
                <a:cs typeface="Times New Roman" pitchFamily="18" charset="0"/>
              </a:rPr>
              <a:t>Nhiệt độ mà ở đó một chất lỏng bắt đ</a:t>
            </a:r>
            <a:r>
              <a:rPr lang="en-US" sz="2800" dirty="0">
                <a:latin typeface="Times New Roman" pitchFamily="18" charset="0"/>
                <a:ea typeface="Times New Roman"/>
                <a:cs typeface="Times New Roman" pitchFamily="18" charset="0"/>
              </a:rPr>
              <a:t>ầ</a:t>
            </a:r>
            <a:r>
              <a:rPr lang="vi-VN" sz="2800" dirty="0">
                <a:latin typeface="Times New Roman" pitchFamily="18" charset="0"/>
                <a:ea typeface="Times New Roman"/>
                <a:cs typeface="Times New Roman" pitchFamily="18" charset="0"/>
              </a:rPr>
              <a:t>u sôi đ</a:t>
            </a:r>
            <a:r>
              <a:rPr lang="en-US" sz="2800" dirty="0">
                <a:latin typeface="Times New Roman" pitchFamily="18" charset="0"/>
                <a:ea typeface="Times New Roman"/>
                <a:cs typeface="Times New Roman" pitchFamily="18" charset="0"/>
              </a:rPr>
              <a:t>ể </a:t>
            </a:r>
            <a:r>
              <a:rPr lang="vi-VN" sz="2800" dirty="0">
                <a:latin typeface="Times New Roman" pitchFamily="18" charset="0"/>
                <a:ea typeface="Times New Roman"/>
                <a:cs typeface="Times New Roman" pitchFamily="18" charset="0"/>
              </a:rPr>
              <a:t>chuyển sang th</a:t>
            </a:r>
            <a:r>
              <a:rPr lang="en-US" sz="2800" dirty="0">
                <a:latin typeface="Times New Roman" pitchFamily="18" charset="0"/>
                <a:ea typeface="Times New Roman"/>
                <a:cs typeface="Times New Roman" pitchFamily="18" charset="0"/>
              </a:rPr>
              <a:t>ể</a:t>
            </a:r>
            <a:r>
              <a:rPr lang="vi-VN" sz="2800" dirty="0">
                <a:latin typeface="Times New Roman" pitchFamily="18" charset="0"/>
                <a:ea typeface="Times New Roman"/>
                <a:cs typeface="Times New Roman" pitchFamily="18" charset="0"/>
              </a:rPr>
              <a:t> khí gọi là </a:t>
            </a:r>
            <a:r>
              <a:rPr lang="vi-VN" sz="2800" i="1" dirty="0">
                <a:latin typeface="Times New Roman" pitchFamily="18" charset="0"/>
                <a:ea typeface="Times New Roman"/>
                <a:cs typeface="Times New Roman" pitchFamily="18" charset="0"/>
              </a:rPr>
              <a:t>nhiệt độ sôi</a:t>
            </a:r>
            <a:r>
              <a:rPr lang="vi-VN" sz="2800" dirty="0">
                <a:latin typeface="Times New Roman" pitchFamily="18" charset="0"/>
                <a:ea typeface="Times New Roman"/>
                <a:cs typeface="Times New Roman" pitchFamily="18" charset="0"/>
              </a:rPr>
              <a:t> hay </a:t>
            </a:r>
            <a:r>
              <a:rPr lang="vi-VN" sz="2800" i="1" dirty="0">
                <a:latin typeface="Times New Roman" pitchFamily="18" charset="0"/>
                <a:ea typeface="Times New Roman"/>
                <a:cs typeface="Times New Roman" pitchFamily="18" charset="0"/>
              </a:rPr>
              <a:t>điểm sôi.</a:t>
            </a:r>
            <a:r>
              <a:rPr lang="vi-VN" sz="2800" dirty="0">
                <a:latin typeface="Times New Roman" pitchFamily="18" charset="0"/>
                <a:ea typeface="Times New Roman"/>
                <a:cs typeface="Times New Roman" pitchFamily="18" charset="0"/>
              </a:rPr>
              <a:t> Các chất khác nhau có nhiệt độ sôi khác nhau.</a:t>
            </a:r>
            <a:endParaRPr lang="en-US" sz="2800" dirty="0">
              <a:effectLst/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3110397"/>
              </p:ext>
            </p:extLst>
          </p:nvPr>
        </p:nvGraphicFramePr>
        <p:xfrm>
          <a:off x="1064173" y="3526475"/>
          <a:ext cx="9940158" cy="1706880"/>
        </p:xfrm>
        <a:graphic>
          <a:graphicData uri="http://schemas.openxmlformats.org/drawingml/2006/table">
            <a:tbl>
              <a:tblPr/>
              <a:tblGrid>
                <a:gridCol w="20305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500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648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2888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3089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3488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8582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dirty="0"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Chất</a:t>
                      </a:r>
                      <a:endParaRPr lang="en-US" sz="20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2E7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Oxygen</a:t>
                      </a:r>
                      <a:endParaRPr lang="en-US" sz="20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2E7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Ethanol</a:t>
                      </a:r>
                      <a:endParaRPr lang="en-US" sz="20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2E7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Nước đá</a:t>
                      </a:r>
                      <a:endParaRPr lang="en-US" sz="20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2E7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dirty="0"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Thuỷ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 </a:t>
                      </a:r>
                      <a:r>
                        <a:rPr lang="vi-VN" sz="2000" dirty="0" smtClean="0"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ngân</a:t>
                      </a:r>
                      <a:r>
                        <a:rPr lang="en-US" sz="2000" dirty="0" smtClean="0"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 (mercury)</a:t>
                      </a:r>
                      <a:endParaRPr lang="en-US" sz="20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2E7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dirty="0" smtClean="0"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Sắt</a:t>
                      </a:r>
                      <a:r>
                        <a:rPr lang="en-US" sz="2000" dirty="0" smtClean="0"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 (Iron)</a:t>
                      </a:r>
                      <a:endParaRPr lang="en-US" sz="20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2E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549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dirty="0"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Nhiệt độ nóng chảy (°C)</a:t>
                      </a:r>
                      <a:endParaRPr lang="en-US" sz="20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-219</a:t>
                      </a:r>
                      <a:endParaRPr lang="en-US" sz="20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dirty="0"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-114</a:t>
                      </a:r>
                      <a:endParaRPr lang="en-US" sz="20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dirty="0"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0</a:t>
                      </a:r>
                      <a:endParaRPr lang="en-US" sz="20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dirty="0"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-39</a:t>
                      </a:r>
                      <a:endParaRPr lang="en-US" sz="20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dirty="0"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1536</a:t>
                      </a:r>
                      <a:endParaRPr lang="en-US" sz="20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9712113"/>
              </p:ext>
            </p:extLst>
          </p:nvPr>
        </p:nvGraphicFramePr>
        <p:xfrm>
          <a:off x="1093360" y="5234334"/>
          <a:ext cx="9916511" cy="1536192"/>
        </p:xfrm>
        <a:graphic>
          <a:graphicData uri="http://schemas.openxmlformats.org/drawingml/2006/table">
            <a:tbl>
              <a:tblPr/>
              <a:tblGrid>
                <a:gridCol w="19765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820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731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0130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5215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3123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0670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dirty="0"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Chất</a:t>
                      </a:r>
                      <a:endParaRPr lang="en-US" sz="2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2E7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Oxygen</a:t>
                      </a:r>
                      <a:endParaRPr lang="en-US" sz="2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2E7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Ethanol</a:t>
                      </a:r>
                      <a:endParaRPr lang="en-US" sz="2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2E7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Nước đá</a:t>
                      </a:r>
                      <a:endParaRPr lang="en-US" sz="2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2E7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dirty="0"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Thuỷ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 </a:t>
                      </a:r>
                      <a:r>
                        <a:rPr lang="vi-VN" sz="2400" dirty="0"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ngân</a:t>
                      </a:r>
                      <a:endParaRPr lang="en-US" sz="2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2E7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Sắt</a:t>
                      </a:r>
                      <a:endParaRPr lang="en-US" sz="2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2E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6230">
                <a:tc>
                  <a:txBody>
                    <a:bodyPr/>
                    <a:lstStyle/>
                    <a:p>
                      <a:pPr marL="0" marR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dirty="0"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Nhiệt độ sôi (°C)</a:t>
                      </a:r>
                      <a:endParaRPr lang="en-US" sz="2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dirty="0"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-183</a:t>
                      </a:r>
                      <a:endParaRPr lang="en-US" sz="2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dirty="0"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78</a:t>
                      </a:r>
                      <a:endParaRPr lang="en-US" sz="2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dirty="0"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100</a:t>
                      </a:r>
                      <a:endParaRPr lang="en-US" sz="2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dirty="0"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357</a:t>
                      </a:r>
                      <a:endParaRPr lang="en-US" sz="2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dirty="0"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2880</a:t>
                      </a:r>
                      <a:endParaRPr lang="en-US" sz="2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23249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716"/>
          <p:cNvSpPr txBox="1"/>
          <p:nvPr/>
        </p:nvSpPr>
        <p:spPr>
          <a:xfrm>
            <a:off x="0" y="-1"/>
            <a:ext cx="12192000" cy="362902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indent="279400">
              <a:lnSpc>
                <a:spcPct val="140000"/>
              </a:lnSpc>
              <a:spcAft>
                <a:spcPts val="400"/>
              </a:spcAft>
            </a:pP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  </a:t>
            </a:r>
            <a:r>
              <a:rPr lang="vi-VN" sz="28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Vào những ngày trời nồm, không khí chứa nhiều hơi nước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(độ ẩm cao). Sự chênh lệch nhiệt độ giữa nền nhà và lớp không khí bao quanh khiến hơi nước trong không khí bị ngưng tụ tạo thành những hạt nước nhỏ g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â</a:t>
            </a:r>
            <a:r>
              <a:rPr lang="vi-VN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y ẩm ướt cho nền nhà. Để giảm thiểu hiện tượng này, chúng ta nên đóng</a:t>
            </a: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kín cửa, hạn chế không khí ẩm vào nhà.</a:t>
            </a:r>
            <a:endParaRPr lang="en-US" sz="2800" b="1" dirty="0">
              <a:solidFill>
                <a:srgbClr val="00B05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indent="279400">
              <a:lnSpc>
                <a:spcPct val="140000"/>
              </a:lnSpc>
              <a:spcAft>
                <a:spcPts val="3100"/>
              </a:spcAft>
            </a:pPr>
            <a:r>
              <a:rPr lang="vi-VN" sz="28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Em hãy giải thích tại sao làm như vậy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BB431E1-966D-4E94-8F04-D978545841D5}"/>
              </a:ext>
            </a:extLst>
          </p:cNvPr>
          <p:cNvSpPr/>
          <p:nvPr/>
        </p:nvSpPr>
        <p:spPr>
          <a:xfrm>
            <a:off x="-1" y="4001508"/>
            <a:ext cx="12191999" cy="2589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Nhiệt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độ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nhà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thấp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hơn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nhiệt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độ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ngoài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trời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nên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khi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khí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độ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ẩm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cao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(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chứa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nhiều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hơi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)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tràn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vào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nhà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sẽ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ngưng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tụ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tạo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thành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giọt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bám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vào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nền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nhà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làm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nền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nhà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trơn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trượt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 Do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đó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cần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đóng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kín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cửa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34989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1917" y="49132"/>
            <a:ext cx="6500648" cy="725213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 TẬP</a:t>
            </a:r>
          </a:p>
        </p:txBody>
      </p:sp>
      <p:sp>
        <p:nvSpPr>
          <p:cNvPr id="4" name="Rectangle 3"/>
          <p:cNvSpPr/>
          <p:nvPr/>
        </p:nvSpPr>
        <p:spPr>
          <a:xfrm>
            <a:off x="257452" y="787060"/>
            <a:ext cx="11934547" cy="3916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>
              <a:lnSpc>
                <a:spcPct val="140000"/>
              </a:lnSpc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SzPts val="1000"/>
              <a:tabLst>
                <a:tab pos="813435" algn="l"/>
              </a:tabLst>
            </a:pP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1/  </a:t>
            </a:r>
            <a:r>
              <a:rPr lang="vi-VN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Hãy chỉ ra đâu là 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vật thể</a:t>
            </a:r>
            <a:r>
              <a:rPr lang="vi-VN" sz="2800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,</a:t>
            </a:r>
            <a:r>
              <a:rPr lang="vi-VN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đâu là </a:t>
            </a:r>
            <a:r>
              <a:rPr lang="vi-VN" sz="2800" b="1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chất</a:t>
            </a:r>
            <a:r>
              <a:rPr lang="vi-VN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trong các câu sau:</a:t>
            </a:r>
            <a:endParaRPr lang="en-US" sz="2800" dirty="0">
              <a:solidFill>
                <a:srgbClr val="0000CC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marR="0" lvl="0">
              <a:lnSpc>
                <a:spcPct val="140000"/>
              </a:lnSpc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SzPts val="1000"/>
              <a:tabLst>
                <a:tab pos="965835" algn="l"/>
              </a:tabLst>
            </a:pPr>
            <a:r>
              <a:rPr lang="en-US" sz="28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A/ </a:t>
            </a:r>
            <a:r>
              <a:rPr lang="vi-VN" sz="28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Cơ th</a:t>
            </a:r>
            <a:r>
              <a:rPr lang="en-US" sz="28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ể</a:t>
            </a:r>
            <a:r>
              <a:rPr lang="vi-VN" sz="28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người chứa 63% - 68% </a:t>
            </a:r>
            <a:r>
              <a:rPr lang="en-US" sz="2800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về</a:t>
            </a:r>
            <a:r>
              <a:rPr lang="vi-VN" sz="28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khối lượng là nước.</a:t>
            </a:r>
            <a:endParaRPr lang="en-US" sz="2800" dirty="0"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marR="0" lvl="0">
              <a:lnSpc>
                <a:spcPct val="140000"/>
              </a:lnSpc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SzPts val="1000"/>
              <a:tabLst>
                <a:tab pos="981710" algn="l"/>
              </a:tabLst>
            </a:pPr>
            <a:r>
              <a:rPr lang="en-US" sz="28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B/ </a:t>
            </a:r>
            <a:r>
              <a:rPr lang="vi-VN" sz="28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Th</a:t>
            </a:r>
            <a:r>
              <a:rPr lang="en-US" sz="2800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ủy</a:t>
            </a:r>
            <a:r>
              <a:rPr lang="en-US" sz="28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tinh là vật liệu chế tạo ra nhiêu vật gia dụng khác nhau như lọ hoa, cốc, bát, n</a:t>
            </a:r>
            <a:r>
              <a:rPr lang="en-US" sz="2800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ồi</a:t>
            </a:r>
            <a:r>
              <a:rPr lang="vi-VN" sz="28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,...</a:t>
            </a:r>
            <a:endParaRPr lang="en-US" sz="2800" dirty="0"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marR="0" lvl="0">
              <a:lnSpc>
                <a:spcPct val="140000"/>
              </a:lnSpc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SzPts val="1000"/>
              <a:tabLst>
                <a:tab pos="981710" algn="l"/>
              </a:tabLst>
            </a:pPr>
            <a:r>
              <a:rPr lang="en-US" sz="28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C/ </a:t>
            </a:r>
            <a:r>
              <a:rPr lang="vi-VN" sz="28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Than chì là vật liệu chính làm ruột bút chì.</a:t>
            </a:r>
            <a:endParaRPr lang="en-US" sz="2800" dirty="0"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marR="0" lvl="0">
              <a:lnSpc>
                <a:spcPct val="140000"/>
              </a:lnSpc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SzPts val="1000"/>
              <a:tabLst>
                <a:tab pos="981710" algn="l"/>
              </a:tabLst>
            </a:pPr>
            <a:r>
              <a:rPr lang="en-US" sz="28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D/ </a:t>
            </a:r>
            <a:r>
              <a:rPr lang="en-US" sz="2800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Paracetamol</a:t>
            </a:r>
            <a:r>
              <a:rPr lang="en-US" sz="28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là thành ph</a:t>
            </a:r>
            <a:r>
              <a:rPr lang="en-US" sz="28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ầ</a:t>
            </a:r>
            <a:r>
              <a:rPr lang="vi-VN" sz="28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n chính của thuốc đi</a:t>
            </a:r>
            <a:r>
              <a:rPr lang="en-US" sz="28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ề</a:t>
            </a:r>
            <a:r>
              <a:rPr lang="vi-VN" sz="28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u trị cảm cúm.</a:t>
            </a:r>
            <a:endParaRPr lang="en-US" sz="2800" u="none" strike="noStrike" spc="0" dirty="0">
              <a:effectLst/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835571" y="2011672"/>
            <a:ext cx="173420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/>
          <p:cNvCxnSpPr>
            <a:cxnSpLocks/>
          </p:cNvCxnSpPr>
          <p:nvPr/>
        </p:nvCxnSpPr>
        <p:spPr>
          <a:xfrm>
            <a:off x="10090408" y="2656683"/>
            <a:ext cx="171366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5079361" y="3879836"/>
            <a:ext cx="160808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6096000" y="4500048"/>
            <a:ext cx="334229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7553594" y="2011672"/>
            <a:ext cx="867103" cy="0"/>
          </a:xfrm>
          <a:prstGeom prst="line">
            <a:avLst/>
          </a:prstGeom>
          <a:ln>
            <a:solidFill>
              <a:srgbClr val="0000CC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cxnSpLocks/>
          </p:cNvCxnSpPr>
          <p:nvPr/>
        </p:nvCxnSpPr>
        <p:spPr>
          <a:xfrm>
            <a:off x="780394" y="2656683"/>
            <a:ext cx="1421523" cy="0"/>
          </a:xfrm>
          <a:prstGeom prst="line">
            <a:avLst/>
          </a:prstGeom>
          <a:ln>
            <a:solidFill>
              <a:srgbClr val="0000CC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780394" y="3879648"/>
            <a:ext cx="1277006" cy="0"/>
          </a:xfrm>
          <a:prstGeom prst="line">
            <a:avLst/>
          </a:prstGeom>
          <a:ln>
            <a:solidFill>
              <a:srgbClr val="0000CC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835571" y="4599597"/>
            <a:ext cx="1734206" cy="15767"/>
          </a:xfrm>
          <a:prstGeom prst="line">
            <a:avLst/>
          </a:prstGeom>
          <a:ln>
            <a:solidFill>
              <a:srgbClr val="0000CC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Title 1">
            <a:extLst>
              <a:ext uri="{FF2B5EF4-FFF2-40B4-BE49-F238E27FC236}">
                <a16:creationId xmlns:a16="http://schemas.microsoft.com/office/drawing/2014/main" id="{3C9ADAB4-B883-426A-91A9-B5B1CCF33B4C}"/>
              </a:ext>
            </a:extLst>
          </p:cNvPr>
          <p:cNvSpPr txBox="1">
            <a:spLocks/>
          </p:cNvSpPr>
          <p:nvPr/>
        </p:nvSpPr>
        <p:spPr>
          <a:xfrm>
            <a:off x="0" y="4640967"/>
            <a:ext cx="12192000" cy="725213"/>
          </a:xfrm>
          <a:prstGeom prst="rect">
            <a:avLst/>
          </a:prstGeom>
        </p:spPr>
        <p:txBody>
          <a:bodyPr vert="horz" lIns="0" rIns="0" bIns="0" anchor="b">
            <a:normAutofit fontScale="775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c</a:t>
            </a:r>
            <a:r>
              <a:rPr lang="vi-VN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ơ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ng</a:t>
            </a:r>
            <a:r>
              <a:rPr lang="vi-VN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ời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lọ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cốc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bát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nồi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ruột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bút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chì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thuốc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cúm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3FEA6246-8C8D-4EE3-AD84-F632DC260725}"/>
              </a:ext>
            </a:extLst>
          </p:cNvPr>
          <p:cNvSpPr txBox="1">
            <a:spLocks/>
          </p:cNvSpPr>
          <p:nvPr/>
        </p:nvSpPr>
        <p:spPr>
          <a:xfrm>
            <a:off x="257452" y="5517162"/>
            <a:ext cx="7927759" cy="725213"/>
          </a:xfrm>
          <a:prstGeom prst="rect">
            <a:avLst/>
          </a:prstGeom>
        </p:spPr>
        <p:txBody>
          <a:bodyPr vert="horz" lIns="0" rIns="0" bIns="0" anchor="b">
            <a:normAutofit fontScale="92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 n</a:t>
            </a:r>
            <a:r>
              <a:rPr lang="vi-VN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ớc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thủy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than </a:t>
            </a: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chì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paracetamol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790863A-0446-4E29-8688-205D67C5720A}"/>
              </a:ext>
            </a:extLst>
          </p:cNvPr>
          <p:cNvCxnSpPr/>
          <p:nvPr/>
        </p:nvCxnSpPr>
        <p:spPr>
          <a:xfrm>
            <a:off x="415636" y="3241964"/>
            <a:ext cx="100326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7553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1" y="121285"/>
            <a:ext cx="3440815" cy="2378075"/>
            <a:chOff x="0" y="121285"/>
            <a:chExt cx="8260080" cy="6660515"/>
          </a:xfrm>
        </p:grpSpPr>
        <p:pic>
          <p:nvPicPr>
            <p:cNvPr id="4" name="Shape 580"/>
            <p:cNvPicPr/>
            <p:nvPr/>
          </p:nvPicPr>
          <p:blipFill>
            <a:blip r:embed="rId2"/>
            <a:stretch/>
          </p:blipFill>
          <p:spPr>
            <a:xfrm>
              <a:off x="0" y="121285"/>
              <a:ext cx="7924800" cy="5928360"/>
            </a:xfrm>
            <a:prstGeom prst="rect">
              <a:avLst/>
            </a:prstGeom>
          </p:spPr>
        </p:pic>
        <p:sp>
          <p:nvSpPr>
            <p:cNvPr id="5" name="Shape 582"/>
            <p:cNvSpPr txBox="1"/>
            <p:nvPr/>
          </p:nvSpPr>
          <p:spPr>
            <a:xfrm>
              <a:off x="0" y="6110605"/>
              <a:ext cx="8260080" cy="671195"/>
            </a:xfrm>
            <a:prstGeom prst="rect">
              <a:avLst/>
            </a:prstGeom>
            <a:noFill/>
          </p:spPr>
          <p:txBody>
            <a:bodyPr lIns="0" tIns="0" rIns="0" bIns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itchFamily="18" charset="0"/>
                </a:rPr>
                <a:t>▲ 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itchFamily="18" charset="0"/>
                </a:rPr>
                <a:t>Hình 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Calibri"/>
                  <a:ea typeface="Arial"/>
                  <a:cs typeface="Times New Roman" pitchFamily="18" charset="0"/>
                </a:rPr>
                <a:t>8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itchFamily="18" charset="0"/>
                </a:rPr>
                <a:t>.1. Khu du lịch 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Calibri"/>
                  <a:ea typeface="Arial"/>
                  <a:cs typeface="Times New Roman" pitchFamily="18" charset="0"/>
                </a:rPr>
                <a:t>ầ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itchFamily="18" charset="0"/>
                </a:rPr>
                <a:t>m Hô ở Bình Định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Arial"/>
                <a:cs typeface="Times New Roman" pitchFamily="18" charset="0"/>
              </a:endParaRPr>
            </a:p>
          </p:txBody>
        </p:sp>
      </p:grpSp>
      <p:sp>
        <p:nvSpPr>
          <p:cNvPr id="6" name="Shape 582"/>
          <p:cNvSpPr txBox="1"/>
          <p:nvPr/>
        </p:nvSpPr>
        <p:spPr>
          <a:xfrm>
            <a:off x="3530505" y="96943"/>
            <a:ext cx="8527220" cy="1692668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/>
          <a:lstStyle/>
          <a:p>
            <a:pPr lvl="0" algn="just"/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"/>
                <a:cs typeface="Times New Roman" pitchFamily="18" charset="0"/>
              </a:rPr>
              <a:t>1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"/>
                <a:cs typeface="Times New Roman" pitchFamily="18" charset="0"/>
              </a:rPr>
              <a:t>/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"/>
                <a:cs typeface="Times New Roman" pitchFamily="18" charset="0"/>
              </a:rPr>
              <a:t>Kể tên các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"/>
                <a:cs typeface="Times New Roman" pitchFamily="18" charset="0"/>
              </a:rPr>
              <a:t>vật thể trong hình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"/>
                <a:cs typeface="Times New Roman" pitchFamily="18" charset="0"/>
              </a:rPr>
              <a:t> 8.1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"/>
                <a:cs typeface="Times New Roman" pitchFamily="18" charset="0"/>
              </a:rPr>
              <a:t>?  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Vật thể nào có sẵn trong tự nhiên ? Vật thể nào  do con người tạo ra 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Arial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2193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8139" y="141123"/>
            <a:ext cx="11556125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just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tabLst>
                <a:tab pos="813435" algn="l"/>
              </a:tabLst>
            </a:pP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2/ </a:t>
            </a:r>
            <a:r>
              <a:rPr lang="vi-VN" sz="2800" b="1" dirty="0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Em hãy chỉ ra </a:t>
            </a:r>
            <a:r>
              <a:rPr lang="vi-VN" sz="2800" b="1" i="1" dirty="0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vật thể tự nhiên, vật thể nhân tạo, vật vô sinh, vật hữu sinh</a:t>
            </a:r>
            <a:r>
              <a:rPr lang="vi-VN" sz="2800" b="1" dirty="0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trong các phát biểu sau:</a:t>
            </a:r>
            <a:endParaRPr lang="en-US" sz="2800" b="1" dirty="0">
              <a:solidFill>
                <a:srgbClr val="0070C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marR="0" lvl="0" algn="just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tabLst>
                <a:tab pos="975360" algn="l"/>
              </a:tabLst>
            </a:pPr>
            <a:r>
              <a:rPr lang="en-US" sz="2800" dirty="0">
                <a:latin typeface="Times New Roman" pitchFamily="18" charset="0"/>
                <a:ea typeface="Times New Roman"/>
                <a:cs typeface="Times New Roman" pitchFamily="18" charset="0"/>
              </a:rPr>
              <a:t>A/ </a:t>
            </a:r>
            <a:r>
              <a:rPr lang="vi-VN" sz="2800" dirty="0">
                <a:latin typeface="Times New Roman" pitchFamily="18" charset="0"/>
                <a:ea typeface="Times New Roman"/>
                <a:cs typeface="Times New Roman" pitchFamily="18" charset="0"/>
              </a:rPr>
              <a:t>Nước hàng</a:t>
            </a:r>
            <a:r>
              <a:rPr lang="en-US" sz="2800" dirty="0">
                <a:latin typeface="Times New Roman" pitchFamily="18" charset="0"/>
                <a:ea typeface="Times New Roman"/>
                <a:cs typeface="Times New Roman" pitchFamily="18" charset="0"/>
              </a:rPr>
              <a:t> (</a:t>
            </a:r>
            <a:r>
              <a:rPr lang="en-US" sz="2800" dirty="0" err="1">
                <a:latin typeface="Times New Roman" pitchFamily="18" charset="0"/>
                <a:ea typeface="Times New Roman"/>
                <a:cs typeface="Times New Roman" pitchFamily="18" charset="0"/>
              </a:rPr>
              <a:t>nước</a:t>
            </a:r>
            <a:r>
              <a:rPr lang="en-US" sz="2800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Times New Roman"/>
                <a:cs typeface="Times New Roman" pitchFamily="18" charset="0"/>
              </a:rPr>
              <a:t>màu</a:t>
            </a:r>
            <a:r>
              <a:rPr lang="en-US" sz="2800" dirty="0">
                <a:latin typeface="Times New Roman" pitchFamily="18" charset="0"/>
                <a:ea typeface="Times New Roman"/>
                <a:cs typeface="Times New Roman" pitchFamily="18" charset="0"/>
              </a:rPr>
              <a:t>)</a:t>
            </a:r>
            <a:r>
              <a:rPr lang="vi-VN" sz="2800" dirty="0">
                <a:latin typeface="Times New Roman" pitchFamily="18" charset="0"/>
                <a:ea typeface="Times New Roman"/>
                <a:cs typeface="Times New Roman" pitchFamily="18" charset="0"/>
              </a:rPr>
              <a:t> được nấu từ đường </a:t>
            </a:r>
            <a:r>
              <a:rPr lang="en-US" sz="2800" dirty="0">
                <a:latin typeface="Times New Roman" pitchFamily="18" charset="0"/>
                <a:ea typeface="Times New Roman"/>
                <a:cs typeface="Times New Roman" pitchFamily="18" charset="0"/>
              </a:rPr>
              <a:t>sucrose </a:t>
            </a:r>
            <a:r>
              <a:rPr lang="vi-VN" sz="2800" dirty="0">
                <a:latin typeface="Times New Roman" pitchFamily="18" charset="0"/>
                <a:ea typeface="Times New Roman"/>
                <a:cs typeface="Times New Roman" pitchFamily="18" charset="0"/>
              </a:rPr>
              <a:t>(chiết xuất từ cây mía đường, cây thốt nốt, củ cải đường,...) và nước.</a:t>
            </a:r>
            <a:endParaRPr lang="en-US" sz="2800" dirty="0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marR="0" lvl="0" algn="just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tabLst>
                <a:tab pos="981710" algn="l"/>
              </a:tabLst>
            </a:pPr>
            <a:r>
              <a:rPr lang="en-US" sz="2800" dirty="0">
                <a:latin typeface="Times New Roman" pitchFamily="18" charset="0"/>
                <a:ea typeface="Times New Roman"/>
                <a:cs typeface="Times New Roman" pitchFamily="18" charset="0"/>
              </a:rPr>
              <a:t>B/ </a:t>
            </a:r>
            <a:r>
              <a:rPr lang="vi-VN" sz="2800" dirty="0">
                <a:latin typeface="Times New Roman" pitchFamily="18" charset="0"/>
                <a:ea typeface="Times New Roman"/>
                <a:cs typeface="Times New Roman" pitchFamily="18" charset="0"/>
              </a:rPr>
              <a:t>Thạch găng được làm từ lá găng rừng, nước đun sôi, đường mía.</a:t>
            </a:r>
            <a:endParaRPr lang="en-US" sz="2800" dirty="0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marR="0" lvl="0" algn="just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tabLst>
                <a:tab pos="981710" algn="l"/>
              </a:tabLst>
            </a:pPr>
            <a:r>
              <a:rPr lang="en-US" sz="2800" dirty="0">
                <a:latin typeface="Times New Roman" pitchFamily="18" charset="0"/>
                <a:ea typeface="Times New Roman"/>
                <a:cs typeface="Times New Roman" pitchFamily="18" charset="0"/>
              </a:rPr>
              <a:t>C/ </a:t>
            </a:r>
            <a:r>
              <a:rPr lang="vi-VN" sz="2800" dirty="0">
                <a:latin typeface="Times New Roman" pitchFamily="18" charset="0"/>
                <a:ea typeface="Times New Roman"/>
                <a:cs typeface="Times New Roman" pitchFamily="18" charset="0"/>
              </a:rPr>
              <a:t>Kim loại được sản xuất từ nguốn nguyên liệu ban đẩu là các quặng kim loại.</a:t>
            </a:r>
            <a:endParaRPr lang="en-US" sz="2800" dirty="0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ourier New"/>
                <a:cs typeface="Times New Roman" pitchFamily="18" charset="0"/>
              </a:rPr>
              <a:t>D/ </a:t>
            </a:r>
            <a:r>
              <a:rPr lang="vi-VN" sz="2800" dirty="0">
                <a:solidFill>
                  <a:srgbClr val="000000"/>
                </a:solidFill>
                <a:latin typeface="Times New Roman" pitchFamily="18" charset="0"/>
                <a:ea typeface="Courier New"/>
                <a:cs typeface="Times New Roman" pitchFamily="18" charset="0"/>
              </a:rPr>
              <a:t>Gỗ thu hoạch từ rừng được sử dụng đề đóng bàn ghế, giường tủ, nhà cửa.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DC85E14-9260-4936-ADFB-1E40A322E4DA}"/>
              </a:ext>
            </a:extLst>
          </p:cNvPr>
          <p:cNvSpPr/>
          <p:nvPr/>
        </p:nvSpPr>
        <p:spPr>
          <a:xfrm>
            <a:off x="158138" y="3608335"/>
            <a:ext cx="1155612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just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tabLst>
                <a:tab pos="975360" algn="l"/>
              </a:tabLst>
            </a:pP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A/ -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Vật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thể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tự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nhiên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: </a:t>
            </a:r>
            <a:r>
              <a:rPr lang="vi-VN" sz="2800" b="1" dirty="0">
                <a:solidFill>
                  <a:srgbClr val="0000CC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đường 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sucrose, </a:t>
            </a:r>
            <a:r>
              <a:rPr lang="vi-VN" sz="2800" b="1" dirty="0">
                <a:solidFill>
                  <a:srgbClr val="0000CC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cây mía đường, cây thốt nốt, củ cải đường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vi-VN" sz="2800" b="1" dirty="0">
                <a:solidFill>
                  <a:srgbClr val="0000CC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và nước.</a:t>
            </a:r>
            <a:endParaRPr lang="en-US" sz="2800" b="1" dirty="0">
              <a:solidFill>
                <a:srgbClr val="0000CC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marL="457200" marR="0" lvl="0" indent="-457200" algn="just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Tx/>
              <a:buChar char="-"/>
              <a:tabLst>
                <a:tab pos="975360" algn="l"/>
              </a:tabLst>
            </a:pP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-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Vật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thể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nhân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tạo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: n</a:t>
            </a:r>
            <a:r>
              <a:rPr lang="vi-VN" sz="2800" b="1" dirty="0">
                <a:solidFill>
                  <a:srgbClr val="0000CC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ư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ớc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hang</a:t>
            </a:r>
          </a:p>
          <a:p>
            <a:pPr marL="457200" marR="0" lvl="0" indent="-457200" algn="just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Tx/>
              <a:buChar char="-"/>
              <a:tabLst>
                <a:tab pos="975360" algn="l"/>
              </a:tabLst>
            </a:pP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-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Vật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hữu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sinh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: </a:t>
            </a:r>
            <a:r>
              <a:rPr lang="vi-VN" sz="28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cây mía đường, cây thốt nốt, củ cải đường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</a:t>
            </a:r>
          </a:p>
          <a:p>
            <a:pPr marL="457200" marR="0" lvl="0" indent="-457200" algn="just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Tx/>
              <a:buChar char="-"/>
              <a:tabLst>
                <a:tab pos="975360" algn="l"/>
              </a:tabLst>
            </a:pP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-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Vật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vô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sinh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: đ</a:t>
            </a:r>
            <a:r>
              <a:rPr lang="vi-VN" sz="2800" b="1" dirty="0">
                <a:solidFill>
                  <a:srgbClr val="0000CC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ư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ờng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nước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nước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hàng</a:t>
            </a:r>
            <a:endParaRPr lang="en-US" sz="2800" b="1" dirty="0">
              <a:solidFill>
                <a:srgbClr val="0000CC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4300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8371" y="71438"/>
            <a:ext cx="11792607" cy="67247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just">
              <a:lnSpc>
                <a:spcPct val="14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tabLst>
                <a:tab pos="816610" algn="l"/>
              </a:tabLst>
            </a:pP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3/ </a:t>
            </a:r>
            <a:r>
              <a:rPr 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Cho các từ sau: vật lí; chất; sự sống; không có; rắn, lỏng, khí; tự nhiên/ thiên nhiên; tính chất; thể/ trạng thái; vật thể nhân tạo. Hây chọn từ/ cụm từ thích hợp điển vào chỗ trống trong các câu sau:</a:t>
            </a:r>
            <a:endParaRPr lang="en-US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R="0" lvl="0" algn="just">
              <a:lnSpc>
                <a:spcPct val="14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tabLst>
                <a:tab pos="965835" algn="l"/>
              </a:tabLst>
            </a:pPr>
            <a:r>
              <a:rPr lang="en-US" sz="24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a/</a:t>
            </a:r>
            <a:r>
              <a:rPr lang="vi-VN" sz="24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Các chất có th</a:t>
            </a:r>
            <a:r>
              <a:rPr lang="en-US" sz="24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ể</a:t>
            </a:r>
            <a:r>
              <a:rPr lang="vi-VN" sz="24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t</a:t>
            </a:r>
            <a:r>
              <a:rPr lang="en-US" sz="24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ồ</a:t>
            </a:r>
            <a:r>
              <a:rPr lang="vi-VN" sz="24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n tại ở ba </a:t>
            </a:r>
            <a:r>
              <a:rPr lang="en-US" sz="24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………</a:t>
            </a:r>
            <a:r>
              <a:rPr lang="vi-VN" sz="24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(1)…</a:t>
            </a:r>
            <a:r>
              <a:rPr lang="en-US" sz="24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…..</a:t>
            </a:r>
            <a:r>
              <a:rPr lang="vi-VN" sz="24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. </a:t>
            </a:r>
            <a:r>
              <a:rPr lang="vi-VN" sz="2400" i="1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cơ</a:t>
            </a:r>
            <a:r>
              <a:rPr lang="vi-VN" sz="24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bản khác nhau, đó là </a:t>
            </a:r>
            <a:r>
              <a:rPr lang="en-US" sz="24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……….</a:t>
            </a:r>
            <a:r>
              <a:rPr lang="vi-VN" sz="24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(2)…</a:t>
            </a:r>
            <a:r>
              <a:rPr lang="en-US" sz="24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…</a:t>
            </a:r>
            <a:r>
              <a:rPr lang="vi-VN" sz="24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marR="0" lvl="0" algn="just">
              <a:lnSpc>
                <a:spcPct val="14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tabLst>
                <a:tab pos="981710" algn="l"/>
              </a:tabLst>
            </a:pPr>
            <a:r>
              <a:rPr lang="en-US" sz="24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b/ </a:t>
            </a:r>
            <a:r>
              <a:rPr lang="vi-VN" sz="24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Mỗi chất có một số</a:t>
            </a:r>
            <a:r>
              <a:rPr lang="en-US" sz="24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……….</a:t>
            </a:r>
            <a:r>
              <a:rPr lang="vi-VN" sz="24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(3)…</a:t>
            </a:r>
            <a:r>
              <a:rPr lang="en-US" sz="24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..</a:t>
            </a:r>
            <a:r>
              <a:rPr lang="vi-VN" sz="24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. khác nhau khi t</a:t>
            </a:r>
            <a:r>
              <a:rPr lang="en-US" sz="24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ồ</a:t>
            </a:r>
            <a:r>
              <a:rPr lang="vi-VN" sz="24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n tại ở các th</a:t>
            </a:r>
            <a:r>
              <a:rPr lang="en-US" sz="24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ể</a:t>
            </a:r>
            <a:r>
              <a:rPr lang="vi-VN" sz="24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khác nhau.</a:t>
            </a:r>
            <a:endParaRPr lang="en-US" sz="2400" dirty="0"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marR="0" lvl="0" algn="just">
              <a:lnSpc>
                <a:spcPct val="14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tabLst>
                <a:tab pos="994410" algn="l"/>
              </a:tabLst>
            </a:pPr>
            <a:r>
              <a:rPr lang="en-US" sz="24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c/ </a:t>
            </a:r>
            <a:r>
              <a:rPr lang="vi-VN" sz="24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Mọi vật thể đ</a:t>
            </a:r>
            <a:r>
              <a:rPr lang="en-US" sz="24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ề</a:t>
            </a:r>
            <a:r>
              <a:rPr lang="vi-VN" sz="24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u do </a:t>
            </a:r>
            <a:r>
              <a:rPr lang="en-US" sz="24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……..</a:t>
            </a:r>
            <a:r>
              <a:rPr lang="vi-VN" sz="24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(4)…</a:t>
            </a:r>
            <a:r>
              <a:rPr lang="en-US" sz="24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……</a:t>
            </a:r>
            <a:r>
              <a:rPr lang="vi-VN" sz="24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. tạo nên. Vật th</a:t>
            </a:r>
            <a:r>
              <a:rPr lang="en-US" sz="24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ể</a:t>
            </a:r>
            <a:r>
              <a:rPr lang="vi-VN" sz="24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có sẵn trong </a:t>
            </a:r>
            <a:r>
              <a:rPr lang="en-US" sz="24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………</a:t>
            </a:r>
            <a:r>
              <a:rPr lang="vi-VN" sz="24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(5)...</a:t>
            </a:r>
            <a:r>
              <a:rPr lang="en-US" sz="24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..….</a:t>
            </a:r>
            <a:r>
              <a:rPr lang="vi-VN" sz="24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được gọi là vật thể tự nhiên; Vật th</a:t>
            </a:r>
            <a:r>
              <a:rPr lang="en-US" sz="24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ể</a:t>
            </a:r>
            <a:r>
              <a:rPr lang="vi-VN" sz="24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do con người tạo ra được gọi là </a:t>
            </a:r>
            <a:r>
              <a:rPr lang="en-US" sz="24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…………</a:t>
            </a:r>
            <a:r>
              <a:rPr lang="vi-VN" sz="24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(6)</a:t>
            </a:r>
            <a:r>
              <a:rPr lang="en-US" sz="24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…………</a:t>
            </a:r>
            <a:r>
              <a:rPr lang="vi-VN" sz="24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...</a:t>
            </a:r>
            <a:endParaRPr lang="en-US" sz="2400" dirty="0"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marR="0" lvl="0" algn="just">
              <a:lnSpc>
                <a:spcPct val="14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tabLst>
                <a:tab pos="981710" algn="l"/>
              </a:tabLst>
            </a:pPr>
            <a:r>
              <a:rPr lang="en-US" sz="24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d/ </a:t>
            </a:r>
            <a:r>
              <a:rPr lang="vi-VN" sz="24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Vật hữu sinh là vật có các dấu hiệu của </a:t>
            </a:r>
            <a:r>
              <a:rPr lang="en-US" sz="24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…………..</a:t>
            </a:r>
            <a:r>
              <a:rPr lang="vi-VN" sz="24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(7)…</a:t>
            </a:r>
            <a:r>
              <a:rPr lang="en-US" sz="24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…</a:t>
            </a:r>
            <a:r>
              <a:rPr lang="vi-VN" sz="24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. mà vật vô sinh </a:t>
            </a:r>
            <a:r>
              <a:rPr lang="en-US" sz="24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…………..</a:t>
            </a:r>
            <a:r>
              <a:rPr lang="vi-VN" sz="24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(8)…</a:t>
            </a:r>
            <a:r>
              <a:rPr lang="en-US" sz="24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…</a:t>
            </a:r>
            <a:r>
              <a:rPr lang="vi-VN" sz="24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..</a:t>
            </a:r>
            <a:endParaRPr lang="en-US" sz="2400" dirty="0"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marR="0" lvl="0" algn="just">
              <a:lnSpc>
                <a:spcPct val="14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tabLst>
                <a:tab pos="994410" algn="l"/>
              </a:tabLst>
            </a:pPr>
            <a:r>
              <a:rPr lang="en-US" sz="24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e/ </a:t>
            </a:r>
            <a:r>
              <a:rPr lang="vi-VN" sz="24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Chất có các tính chất</a:t>
            </a:r>
            <a:r>
              <a:rPr lang="en-US" sz="24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………..</a:t>
            </a:r>
            <a:r>
              <a:rPr lang="vi-VN" sz="24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(9)…</a:t>
            </a:r>
            <a:r>
              <a:rPr lang="en-US" sz="24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……..</a:t>
            </a:r>
            <a:r>
              <a:rPr lang="vi-VN" sz="24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. như hình dạng, kích thước, màu sắc, khối lượng riêng, nhiệt độ sôi, nhiệt độ nóng chảy, tính cứng, độ dẻo.</a:t>
            </a:r>
            <a:endParaRPr lang="en-US" sz="2400" dirty="0"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marR="0" lvl="0" algn="just">
              <a:lnSpc>
                <a:spcPct val="14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tabLst>
                <a:tab pos="981710" algn="l"/>
              </a:tabLst>
            </a:pPr>
            <a:r>
              <a:rPr lang="en-US" sz="24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f/ </a:t>
            </a:r>
            <a:r>
              <a:rPr lang="vi-VN" sz="24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Muốn xác định tính chất </a:t>
            </a:r>
            <a:r>
              <a:rPr lang="en-US" sz="24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………….</a:t>
            </a:r>
            <a:r>
              <a:rPr lang="vi-VN" sz="24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(10)…</a:t>
            </a:r>
            <a:r>
              <a:rPr lang="en-US" sz="24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…..</a:t>
            </a:r>
            <a:r>
              <a:rPr lang="vi-VN" sz="24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. ta phải sử dụng các phép đo.</a:t>
            </a:r>
            <a:endParaRPr lang="en-US" sz="2400" u="none" strike="noStrike" spc="0" dirty="0">
              <a:effectLst/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2E7E024-56EC-4F14-8669-35DBC85B9D2A}"/>
              </a:ext>
            </a:extLst>
          </p:cNvPr>
          <p:cNvSpPr txBox="1"/>
          <p:nvPr/>
        </p:nvSpPr>
        <p:spPr>
          <a:xfrm>
            <a:off x="4059437" y="1964335"/>
            <a:ext cx="21661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endParaRPr lang="en-US" sz="2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B19F96-2DB3-4B59-BE7C-9A8C13C9DACA}"/>
              </a:ext>
            </a:extLst>
          </p:cNvPr>
          <p:cNvSpPr txBox="1"/>
          <p:nvPr/>
        </p:nvSpPr>
        <p:spPr>
          <a:xfrm>
            <a:off x="8995165" y="1899842"/>
            <a:ext cx="21661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endParaRPr lang="en-US" sz="2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21868D0-3285-439B-A800-EC1033BC1EDA}"/>
              </a:ext>
            </a:extLst>
          </p:cNvPr>
          <p:cNvSpPr txBox="1"/>
          <p:nvPr/>
        </p:nvSpPr>
        <p:spPr>
          <a:xfrm>
            <a:off x="2836261" y="2516086"/>
            <a:ext cx="21661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endParaRPr lang="en-US" sz="2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547243F-CBA1-4D9D-8517-1024CA5DF0AE}"/>
              </a:ext>
            </a:extLst>
          </p:cNvPr>
          <p:cNvSpPr txBox="1"/>
          <p:nvPr/>
        </p:nvSpPr>
        <p:spPr>
          <a:xfrm>
            <a:off x="2976362" y="3053154"/>
            <a:ext cx="21661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endParaRPr lang="en-US" sz="2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38C81AB-DA0F-416E-AB37-A94EA8C09DDC}"/>
              </a:ext>
            </a:extLst>
          </p:cNvPr>
          <p:cNvSpPr txBox="1"/>
          <p:nvPr/>
        </p:nvSpPr>
        <p:spPr>
          <a:xfrm>
            <a:off x="8571236" y="2981274"/>
            <a:ext cx="21661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sz="2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3B9604-4F7C-4DB2-BA34-CA29E2E110A0}"/>
              </a:ext>
            </a:extLst>
          </p:cNvPr>
          <p:cNvSpPr txBox="1"/>
          <p:nvPr/>
        </p:nvSpPr>
        <p:spPr>
          <a:xfrm>
            <a:off x="7242498" y="3442939"/>
            <a:ext cx="21661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endParaRPr lang="en-US" sz="2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C41E491-D1A1-440D-8814-E498DBCA3BEE}"/>
              </a:ext>
            </a:extLst>
          </p:cNvPr>
          <p:cNvSpPr txBox="1"/>
          <p:nvPr/>
        </p:nvSpPr>
        <p:spPr>
          <a:xfrm>
            <a:off x="6405085" y="4105776"/>
            <a:ext cx="21661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US" sz="2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4EBE7C3-00CD-4510-9AEC-3920289B0B6B}"/>
              </a:ext>
            </a:extLst>
          </p:cNvPr>
          <p:cNvSpPr txBox="1"/>
          <p:nvPr/>
        </p:nvSpPr>
        <p:spPr>
          <a:xfrm>
            <a:off x="-278415" y="4567441"/>
            <a:ext cx="21661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endParaRPr lang="en-US" sz="2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67F90D3-68F8-4B27-9828-FF2B7BF44510}"/>
              </a:ext>
            </a:extLst>
          </p:cNvPr>
          <p:cNvSpPr txBox="1"/>
          <p:nvPr/>
        </p:nvSpPr>
        <p:spPr>
          <a:xfrm>
            <a:off x="2836261" y="5155207"/>
            <a:ext cx="21661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endParaRPr lang="en-US" sz="2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EBEDEBC-F3C3-42B3-BA43-857D8119EEBF}"/>
              </a:ext>
            </a:extLst>
          </p:cNvPr>
          <p:cNvSpPr txBox="1"/>
          <p:nvPr/>
        </p:nvSpPr>
        <p:spPr>
          <a:xfrm>
            <a:off x="3191229" y="6193317"/>
            <a:ext cx="21661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endParaRPr lang="en-US" sz="2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0576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C5C4D39-AC1A-4AF1-B922-B9ACE27242B2}"/>
              </a:ext>
            </a:extLst>
          </p:cNvPr>
          <p:cNvSpPr txBox="1"/>
          <p:nvPr/>
        </p:nvSpPr>
        <p:spPr>
          <a:xfrm>
            <a:off x="100013" y="209596"/>
            <a:ext cx="1209198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4/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muối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ng</a:t>
            </a:r>
            <a:r>
              <a:rPr 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ời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muối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diêm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n</a:t>
            </a:r>
            <a:r>
              <a:rPr 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ớc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ruộng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muối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bay h</a:t>
            </a:r>
            <a:r>
              <a:rPr 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ơ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ng</a:t>
            </a:r>
            <a:r>
              <a:rPr 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ời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đ</a:t>
            </a:r>
            <a:r>
              <a:rPr 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ợc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muối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Theo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</a:t>
            </a:r>
            <a:r>
              <a:rPr 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thuận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muối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?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64586C-FAEB-4B7E-ABAA-681F5457CB77}"/>
              </a:ext>
            </a:extLst>
          </p:cNvPr>
          <p:cNvSpPr txBox="1"/>
          <p:nvPr/>
        </p:nvSpPr>
        <p:spPr>
          <a:xfrm>
            <a:off x="0" y="2188882"/>
            <a:ext cx="1219199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h</a:t>
            </a:r>
            <a:r>
              <a:rPr lang="vi-VN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vi-VN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vi-VN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n.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ẩm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10323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BEAAB0-B5E5-4D44-8D88-AE6FF94FB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1779972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5/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b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Cho 1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vitamin C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sủi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Cho 1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thìa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khuấy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Bị cao huyết áp, sỏi thận không nên dùng thuốc viên sủi - Sức khoẻ - Báo  Quảng Ngãi">
            <a:extLst>
              <a:ext uri="{FF2B5EF4-FFF2-40B4-BE49-F238E27FC236}">
                <a16:creationId xmlns:a16="http://schemas.microsoft.com/office/drawing/2014/main" id="{B2AAE683-C386-49DF-88F5-A105253E1C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52" r="28308"/>
          <a:stretch/>
        </p:blipFill>
        <p:spPr bwMode="auto">
          <a:xfrm>
            <a:off x="10487025" y="1243389"/>
            <a:ext cx="1500188" cy="3167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NgườiLàngCốm">
            <a:extLst>
              <a:ext uri="{FF2B5EF4-FFF2-40B4-BE49-F238E27FC236}">
                <a16:creationId xmlns:a16="http://schemas.microsoft.com/office/drawing/2014/main" id="{C6987F7A-39AD-4133-8890-9F0BCFE4E5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1398" y="4776279"/>
            <a:ext cx="2820601" cy="2081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ECFE334-101E-49C4-9E56-EAD7775664FD}"/>
              </a:ext>
            </a:extLst>
          </p:cNvPr>
          <p:cNvSpPr txBox="1"/>
          <p:nvPr/>
        </p:nvSpPr>
        <p:spPr>
          <a:xfrm>
            <a:off x="9714668" y="2473185"/>
            <a:ext cx="7723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75797E3-F8DD-4E11-B8EA-3B1207C4B0C9}"/>
              </a:ext>
            </a:extLst>
          </p:cNvPr>
          <p:cNvSpPr txBox="1"/>
          <p:nvPr/>
        </p:nvSpPr>
        <p:spPr>
          <a:xfrm>
            <a:off x="8733963" y="5684036"/>
            <a:ext cx="7723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56477FE-D7CA-4D04-BAC4-C782B21F949E}"/>
              </a:ext>
            </a:extLst>
          </p:cNvPr>
          <p:cNvSpPr/>
          <p:nvPr/>
        </p:nvSpPr>
        <p:spPr>
          <a:xfrm>
            <a:off x="-1" y="2187479"/>
            <a:ext cx="905827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a) Cho 1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viên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vitamin C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sủi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cốc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hóa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vì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tạo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mới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bọt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khí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carbon dioxide)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A6D4EB3-5262-4475-B7CD-E07980E9B702}"/>
              </a:ext>
            </a:extLst>
          </p:cNvPr>
          <p:cNvSpPr/>
          <p:nvPr/>
        </p:nvSpPr>
        <p:spPr>
          <a:xfrm>
            <a:off x="0" y="4991538"/>
            <a:ext cx="858678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b) Cho 1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thìa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cốc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khuấy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đều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lí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vì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quá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hòa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tan đ</a:t>
            </a:r>
            <a:r>
              <a:rPr lang="vi-VN" sz="2800" dirty="0">
                <a:solidFill>
                  <a:srgbClr val="0000CC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ư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ờng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tạo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ra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mới</a:t>
            </a:r>
            <a:endParaRPr lang="en-US" sz="2800" dirty="0">
              <a:solidFill>
                <a:srgbClr val="0000CC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0895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851F17-C8E2-4B80-865D-6EAEB46B0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95715"/>
            <a:ext cx="10972800" cy="1143000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 BỊ 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C5443D9-65ED-49CF-84E1-A37B0DFBB99F}"/>
              </a:ext>
            </a:extLst>
          </p:cNvPr>
          <p:cNvSpPr txBox="1">
            <a:spLocks/>
          </p:cNvSpPr>
          <p:nvPr/>
        </p:nvSpPr>
        <p:spPr>
          <a:xfrm>
            <a:off x="787154" y="1367162"/>
            <a:ext cx="10972800" cy="4225770"/>
          </a:xfrm>
          <a:prstGeom prst="rect">
            <a:avLst/>
          </a:prstGeom>
        </p:spPr>
        <p:txBody>
          <a:bodyPr vert="horz" lIns="0" rIns="0" bIns="0" anchor="b">
            <a:normAutofit fontScale="775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220000"/>
              </a:lnSpc>
              <a:buFontTx/>
              <a:buChar char="-"/>
            </a:pPr>
            <a:r>
              <a:rPr lang="en-US" sz="57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5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7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57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220000"/>
              </a:lnSpc>
              <a:buFontTx/>
              <a:buChar char="-"/>
            </a:pPr>
            <a:r>
              <a:rPr lang="en-US" sz="5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7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5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7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7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5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7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5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1, 2, 3, 4, 5 </a:t>
            </a:r>
            <a:r>
              <a:rPr lang="en-US" sz="57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5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7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57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220000"/>
              </a:lnSpc>
              <a:buFontTx/>
              <a:buChar char="-"/>
            </a:pPr>
            <a:r>
              <a:rPr lang="en-US" sz="57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5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7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5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7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5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7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5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7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5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7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5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  <a:p>
            <a:pPr marL="457200" indent="-457200">
              <a:buFontTx/>
              <a:buChar char="-"/>
            </a:pP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7300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hape 682"/>
          <p:cNvPicPr/>
          <p:nvPr/>
        </p:nvPicPr>
        <p:blipFill rotWithShape="1">
          <a:blip r:embed="rId2"/>
          <a:srcRect r="58492"/>
          <a:stretch/>
        </p:blipFill>
        <p:spPr>
          <a:xfrm>
            <a:off x="0" y="496109"/>
            <a:ext cx="2087498" cy="1945487"/>
          </a:xfrm>
          <a:prstGeom prst="rect">
            <a:avLst/>
          </a:prstGeom>
        </p:spPr>
      </p:pic>
      <p:pic>
        <p:nvPicPr>
          <p:cNvPr id="5" name="Shape 684"/>
          <p:cNvPicPr/>
          <p:nvPr/>
        </p:nvPicPr>
        <p:blipFill>
          <a:blip r:embed="rId3"/>
          <a:stretch/>
        </p:blipFill>
        <p:spPr>
          <a:xfrm>
            <a:off x="4502485" y="548618"/>
            <a:ext cx="1730019" cy="1945487"/>
          </a:xfrm>
          <a:prstGeom prst="rect">
            <a:avLst/>
          </a:prstGeom>
        </p:spPr>
      </p:pic>
      <p:pic>
        <p:nvPicPr>
          <p:cNvPr id="6" name="Shape 688"/>
          <p:cNvPicPr/>
          <p:nvPr/>
        </p:nvPicPr>
        <p:blipFill>
          <a:blip r:embed="rId4"/>
          <a:stretch/>
        </p:blipFill>
        <p:spPr>
          <a:xfrm>
            <a:off x="0" y="3372387"/>
            <a:ext cx="2167369" cy="2989504"/>
          </a:xfrm>
          <a:prstGeom prst="rect">
            <a:avLst/>
          </a:prstGeom>
        </p:spPr>
      </p:pic>
      <p:pic>
        <p:nvPicPr>
          <p:cNvPr id="7" name="Shape 692"/>
          <p:cNvPicPr/>
          <p:nvPr/>
        </p:nvPicPr>
        <p:blipFill>
          <a:blip r:embed="rId5"/>
          <a:stretch/>
        </p:blipFill>
        <p:spPr>
          <a:xfrm>
            <a:off x="2127434" y="3372387"/>
            <a:ext cx="4692039" cy="2989504"/>
          </a:xfrm>
          <a:prstGeom prst="rect">
            <a:avLst/>
          </a:prstGeom>
        </p:spPr>
      </p:pic>
      <p:sp>
        <p:nvSpPr>
          <p:cNvPr id="8" name="Shape 694"/>
          <p:cNvSpPr txBox="1"/>
          <p:nvPr/>
        </p:nvSpPr>
        <p:spPr>
          <a:xfrm>
            <a:off x="6574468" y="298976"/>
            <a:ext cx="5608341" cy="2533545"/>
          </a:xfrm>
          <a:prstGeom prst="rect">
            <a:avLst/>
          </a:prstGeom>
          <a:solidFill>
            <a:srgbClr val="FFFF00"/>
          </a:solidFill>
        </p:spPr>
        <p:txBody>
          <a:bodyPr lIns="0" tIns="0" rIns="0" bIns="0"/>
          <a:lstStyle/>
          <a:p>
            <a:pPr marL="203200" marR="0" lvl="0" indent="-2032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"/>
                <a:cs typeface="Times New Roman" pitchFamily="18" charset="0"/>
              </a:rPr>
              <a:t>17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"/>
                <a:cs typeface="Times New Roman" pitchFamily="18" charset="0"/>
              </a:rPr>
              <a:t>.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56E606"/>
                </a:solidFill>
                <a:effectLst/>
                <a:uLnTx/>
                <a:uFillTx/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ahoma"/>
                <a:cs typeface="Times New Roman" pitchFamily="18" charset="0"/>
              </a:rPr>
              <a:t>Em hãy quan sát thí nghiệm 4,5 và cho biết có những quá trình chuyển thể nào đã xảy ra?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Tahoma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1" y="-27111"/>
            <a:ext cx="32949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 NGHIỆM 4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2832521"/>
            <a:ext cx="32949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 NGHIỆM 5</a:t>
            </a:r>
          </a:p>
        </p:txBody>
      </p:sp>
      <p:pic>
        <p:nvPicPr>
          <p:cNvPr id="11" name="Shape 682">
            <a:extLst>
              <a:ext uri="{FF2B5EF4-FFF2-40B4-BE49-F238E27FC236}">
                <a16:creationId xmlns:a16="http://schemas.microsoft.com/office/drawing/2014/main" id="{BD64B128-20DA-4018-8F20-D03CBF010F84}"/>
              </a:ext>
            </a:extLst>
          </p:cNvPr>
          <p:cNvPicPr/>
          <p:nvPr/>
        </p:nvPicPr>
        <p:blipFill rotWithShape="1">
          <a:blip r:embed="rId2"/>
          <a:srcRect l="55733" r="-577"/>
          <a:stretch/>
        </p:blipFill>
        <p:spPr>
          <a:xfrm>
            <a:off x="2167369" y="525534"/>
            <a:ext cx="2255245" cy="194548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E60CFDE-F247-4498-AD3E-78C8CA96BDFD}"/>
              </a:ext>
            </a:extLst>
          </p:cNvPr>
          <p:cNvSpPr/>
          <p:nvPr/>
        </p:nvSpPr>
        <p:spPr>
          <a:xfrm>
            <a:off x="6389294" y="0"/>
            <a:ext cx="5802706" cy="330305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lIns="0" tIns="0" rIns="0" bIns="0"/>
          <a:lstStyle/>
          <a:p>
            <a:pPr marL="203200" marR="0" lvl="0" indent="-2032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*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nghiệm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4:</a:t>
            </a:r>
          </a:p>
          <a:p>
            <a:pPr marL="203200" marR="0" lvl="0" indent="-2032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đun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nóng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chuyển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rắn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chuyển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sang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lỏng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8.15b)</a:t>
            </a:r>
          </a:p>
          <a:p>
            <a:pPr marL="203200" marR="0" lvl="0" indent="-2032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2: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nguội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chuyển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lỏng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sang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rắn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8.15c).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057F292-51CA-4404-B45D-54BF0D50E87A}"/>
              </a:ext>
            </a:extLst>
          </p:cNvPr>
          <p:cNvSpPr txBox="1"/>
          <p:nvPr/>
        </p:nvSpPr>
        <p:spPr>
          <a:xfrm>
            <a:off x="326756" y="2397878"/>
            <a:ext cx="57357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8.15.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Nung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chảy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6F5755D-6AFB-4CA9-B7AB-0543C8FE8E64}"/>
              </a:ext>
            </a:extLst>
          </p:cNvPr>
          <p:cNvSpPr/>
          <p:nvPr/>
        </p:nvSpPr>
        <p:spPr>
          <a:xfrm>
            <a:off x="6389294" y="3666653"/>
            <a:ext cx="5793516" cy="298950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lIns="0" tIns="0" rIns="0" bIns="0"/>
          <a:lstStyle/>
          <a:p>
            <a:pPr marL="203200" marR="0" lvl="0" indent="-2032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*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nghiệm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5:</a:t>
            </a:r>
          </a:p>
          <a:p>
            <a:pPr marL="203200" marR="0" lvl="0" indent="-2032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thuỷ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tỉnh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bay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thoáng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bọt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8.16a);</a:t>
            </a:r>
          </a:p>
          <a:p>
            <a:pPr marL="203200" marR="0" lvl="0" indent="-2032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Dưới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giọt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lỏng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bám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8.16b).</a:t>
            </a:r>
          </a:p>
        </p:txBody>
      </p:sp>
    </p:spTree>
    <p:extLst>
      <p:ext uri="{BB962C8B-B14F-4D97-AF65-F5344CB8AC3E}">
        <p14:creationId xmlns:p14="http://schemas.microsoft.com/office/powerpoint/2010/main" val="1596567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3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hape 580"/>
          <p:cNvPicPr/>
          <p:nvPr/>
        </p:nvPicPr>
        <p:blipFill>
          <a:blip r:embed="rId2"/>
          <a:stretch/>
        </p:blipFill>
        <p:spPr>
          <a:xfrm>
            <a:off x="0" y="121285"/>
            <a:ext cx="6431280" cy="5928360"/>
          </a:xfrm>
          <a:prstGeom prst="rect">
            <a:avLst/>
          </a:prstGeom>
        </p:spPr>
      </p:pic>
      <p:sp>
        <p:nvSpPr>
          <p:cNvPr id="5" name="Shape 582"/>
          <p:cNvSpPr txBox="1"/>
          <p:nvPr/>
        </p:nvSpPr>
        <p:spPr>
          <a:xfrm>
            <a:off x="0" y="6110605"/>
            <a:ext cx="6289964" cy="671195"/>
          </a:xfrm>
          <a:prstGeom prst="rect">
            <a:avLst/>
          </a:prstGeom>
          <a:noFill/>
        </p:spPr>
        <p:txBody>
          <a:bodyPr lIns="0" tIns="0" rIns="0" bIns="0"/>
          <a:lstStyle/>
          <a:p>
            <a:r>
              <a:rPr lang="vi-VN" sz="2400" dirty="0">
                <a:solidFill>
                  <a:srgbClr val="000000"/>
                </a:solidFill>
                <a:latin typeface="+mj-lt"/>
                <a:ea typeface="Arial"/>
                <a:cs typeface="Times New Roman" pitchFamily="18" charset="0"/>
              </a:rPr>
              <a:t>▲ </a:t>
            </a:r>
            <a:r>
              <a:rPr lang="vi-VN" sz="2400" b="1" dirty="0">
                <a:solidFill>
                  <a:srgbClr val="0000CC"/>
                </a:solidFill>
                <a:latin typeface="+mj-lt"/>
                <a:ea typeface="Arial"/>
                <a:cs typeface="Times New Roman" pitchFamily="18" charset="0"/>
              </a:rPr>
              <a:t>Hình </a:t>
            </a:r>
            <a:r>
              <a:rPr lang="en-US" sz="2400" b="1" dirty="0">
                <a:solidFill>
                  <a:srgbClr val="0000CC"/>
                </a:solidFill>
                <a:latin typeface="+mj-lt"/>
                <a:ea typeface="Arial"/>
                <a:cs typeface="Times New Roman" pitchFamily="18" charset="0"/>
              </a:rPr>
              <a:t>8</a:t>
            </a:r>
            <a:r>
              <a:rPr lang="vi-VN" sz="2400" b="1" dirty="0">
                <a:solidFill>
                  <a:srgbClr val="0000CC"/>
                </a:solidFill>
                <a:latin typeface="+mj-lt"/>
                <a:ea typeface="Arial"/>
                <a:cs typeface="Times New Roman" pitchFamily="18" charset="0"/>
              </a:rPr>
              <a:t>.1. Khu du lịch H</a:t>
            </a:r>
            <a:r>
              <a:rPr lang="en-US" sz="2400" b="1" dirty="0">
                <a:solidFill>
                  <a:srgbClr val="0000CC"/>
                </a:solidFill>
                <a:latin typeface="+mj-lt"/>
                <a:ea typeface="Arial"/>
                <a:cs typeface="Times New Roman" pitchFamily="18" charset="0"/>
              </a:rPr>
              <a:t>ầ</a:t>
            </a:r>
            <a:r>
              <a:rPr lang="vi-VN" sz="2400" b="1" dirty="0">
                <a:solidFill>
                  <a:srgbClr val="0000CC"/>
                </a:solidFill>
                <a:latin typeface="+mj-lt"/>
                <a:ea typeface="Arial"/>
                <a:cs typeface="Times New Roman" pitchFamily="18" charset="0"/>
              </a:rPr>
              <a:t>m Hô ở Bình Định</a:t>
            </a:r>
            <a:endParaRPr lang="en-US" sz="2400" b="1" dirty="0">
              <a:solidFill>
                <a:srgbClr val="0000CC"/>
              </a:solidFill>
              <a:latin typeface="+mj-lt"/>
              <a:ea typeface="Arial"/>
              <a:cs typeface="Times New Roman" pitchFamily="18" charset="0"/>
            </a:endParaRPr>
          </a:p>
        </p:txBody>
      </p:sp>
      <p:sp>
        <p:nvSpPr>
          <p:cNvPr id="7" name="Shape 582"/>
          <p:cNvSpPr txBox="1"/>
          <p:nvPr/>
        </p:nvSpPr>
        <p:spPr>
          <a:xfrm>
            <a:off x="6632171" y="121285"/>
            <a:ext cx="5414356" cy="1395570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/>
          <a:lstStyle/>
          <a:p>
            <a:pPr algn="just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2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/ 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Nêu sự giống nhau và khác nhau giữa vật thể tự nhiên và nhân tạo?</a:t>
            </a:r>
          </a:p>
        </p:txBody>
      </p:sp>
      <p:sp>
        <p:nvSpPr>
          <p:cNvPr id="10" name="Shape 582"/>
          <p:cNvSpPr txBox="1"/>
          <p:nvPr/>
        </p:nvSpPr>
        <p:spPr>
          <a:xfrm>
            <a:off x="6736080" y="1689895"/>
            <a:ext cx="5206538" cy="1395570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/>
          <a:lstStyle/>
          <a:p>
            <a:pPr algn="just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GIỐNG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: </a:t>
            </a:r>
          </a:p>
          <a:p>
            <a:pPr algn="just"/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Đều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được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hình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thành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từ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chất</a:t>
            </a:r>
            <a:endParaRPr lang="en-US" sz="2800" b="1" dirty="0">
              <a:solidFill>
                <a:srgbClr val="0000CC"/>
              </a:solidFill>
              <a:latin typeface="Times New Roman" pitchFamily="18" charset="0"/>
              <a:ea typeface="Arial"/>
              <a:cs typeface="Times New Roman" pitchFamily="18" charset="0"/>
            </a:endParaRPr>
          </a:p>
        </p:txBody>
      </p:sp>
      <p:sp>
        <p:nvSpPr>
          <p:cNvPr id="11" name="Shape 582"/>
          <p:cNvSpPr txBox="1"/>
          <p:nvPr/>
        </p:nvSpPr>
        <p:spPr>
          <a:xfrm>
            <a:off x="6736080" y="3442494"/>
            <a:ext cx="5206538" cy="2348705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/>
          <a:lstStyle/>
          <a:p>
            <a:pPr algn="just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KHÁC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:</a:t>
            </a:r>
          </a:p>
          <a:p>
            <a:pPr marL="457200" indent="-457200" algn="just">
              <a:buFontTx/>
              <a:buChar char="-"/>
            </a:pP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Vật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thể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tự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nhiên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: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sẵn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trong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tự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nhiên</a:t>
            </a:r>
            <a:endParaRPr lang="en-US" sz="2800" b="1" dirty="0">
              <a:solidFill>
                <a:prstClr val="black"/>
              </a:solidFill>
              <a:latin typeface="Times New Roman" pitchFamily="18" charset="0"/>
              <a:ea typeface="Arial"/>
              <a:cs typeface="Times New Roman" pitchFamily="18" charset="0"/>
            </a:endParaRPr>
          </a:p>
          <a:p>
            <a:pPr marL="457200" indent="-457200" algn="just">
              <a:buFontTx/>
              <a:buChar char="-"/>
            </a:pP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Vật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thể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nhân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tạo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: do con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người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tạo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ra</a:t>
            </a:r>
            <a:endParaRPr lang="en-US" sz="2800" b="1" dirty="0">
              <a:solidFill>
                <a:srgbClr val="0000CC"/>
              </a:solidFill>
              <a:latin typeface="Times New Roman" pitchFamily="18" charset="0"/>
              <a:ea typeface="Arial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4152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hape 580"/>
          <p:cNvPicPr/>
          <p:nvPr/>
        </p:nvPicPr>
        <p:blipFill>
          <a:blip r:embed="rId2"/>
          <a:stretch/>
        </p:blipFill>
        <p:spPr>
          <a:xfrm>
            <a:off x="106680" y="121285"/>
            <a:ext cx="4815840" cy="5928360"/>
          </a:xfrm>
          <a:prstGeom prst="rect">
            <a:avLst/>
          </a:prstGeom>
        </p:spPr>
      </p:pic>
      <p:sp>
        <p:nvSpPr>
          <p:cNvPr id="5" name="Shape 582"/>
          <p:cNvSpPr txBox="1"/>
          <p:nvPr/>
        </p:nvSpPr>
        <p:spPr>
          <a:xfrm>
            <a:off x="60649" y="6188175"/>
            <a:ext cx="5713616" cy="400111"/>
          </a:xfrm>
          <a:prstGeom prst="rect">
            <a:avLst/>
          </a:prstGeom>
          <a:noFill/>
        </p:spPr>
        <p:txBody>
          <a:bodyPr lIns="0" tIns="0" rIns="0" bIns="0"/>
          <a:lstStyle/>
          <a:p>
            <a:r>
              <a:rPr lang="vi-VN" sz="2400" b="1" dirty="0">
                <a:solidFill>
                  <a:srgbClr val="0000CC"/>
                </a:solidFill>
                <a:latin typeface="+mj-lt"/>
                <a:cs typeface="Times New Roman" pitchFamily="18" charset="0"/>
              </a:rPr>
              <a:t>Hình </a:t>
            </a:r>
            <a:r>
              <a:rPr lang="en-US" sz="2400" b="1" dirty="0">
                <a:solidFill>
                  <a:srgbClr val="0000CC"/>
                </a:solidFill>
                <a:latin typeface="+mj-lt"/>
                <a:cs typeface="Times New Roman" pitchFamily="18" charset="0"/>
              </a:rPr>
              <a:t>8</a:t>
            </a:r>
            <a:r>
              <a:rPr lang="vi-VN" sz="2400" b="1" dirty="0">
                <a:solidFill>
                  <a:srgbClr val="0000CC"/>
                </a:solidFill>
                <a:latin typeface="+mj-lt"/>
                <a:cs typeface="Times New Roman" pitchFamily="18" charset="0"/>
              </a:rPr>
              <a:t>.1. Khu du lịch H</a:t>
            </a:r>
            <a:r>
              <a:rPr lang="en-US" sz="2400" b="1" dirty="0">
                <a:solidFill>
                  <a:srgbClr val="0000CC"/>
                </a:solidFill>
                <a:latin typeface="+mj-lt"/>
                <a:cs typeface="Times New Roman" pitchFamily="18" charset="0"/>
              </a:rPr>
              <a:t>ầ</a:t>
            </a:r>
            <a:r>
              <a:rPr lang="vi-VN" sz="2400" b="1" dirty="0">
                <a:solidFill>
                  <a:srgbClr val="0000CC"/>
                </a:solidFill>
                <a:latin typeface="+mj-lt"/>
                <a:cs typeface="Times New Roman" pitchFamily="18" charset="0"/>
              </a:rPr>
              <a:t>m Hô ở Bình Định</a:t>
            </a:r>
            <a:endParaRPr lang="en-US" sz="2400" b="1" dirty="0">
              <a:solidFill>
                <a:srgbClr val="0000CC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8" name="Shape 582"/>
          <p:cNvSpPr txBox="1"/>
          <p:nvPr/>
        </p:nvSpPr>
        <p:spPr>
          <a:xfrm>
            <a:off x="5306291" y="113189"/>
            <a:ext cx="6672349" cy="1074896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/>
          <a:lstStyle/>
          <a:p>
            <a:pPr algn="just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3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/ 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Kể tên một số vật sống và vật không sống mà em biết 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2F9199-6ED7-4287-8EA7-7BD6B14403DF}"/>
              </a:ext>
            </a:extLst>
          </p:cNvPr>
          <p:cNvSpPr txBox="1"/>
          <p:nvPr/>
        </p:nvSpPr>
        <p:spPr>
          <a:xfrm>
            <a:off x="5514109" y="1565564"/>
            <a:ext cx="62761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</a:t>
            </a:r>
            <a:r>
              <a:rPr lang="vi-VN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ời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gà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…..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6F15487-CBD9-4147-BD64-1072945AA243}"/>
              </a:ext>
            </a:extLst>
          </p:cNvPr>
          <p:cNvSpPr txBox="1"/>
          <p:nvPr/>
        </p:nvSpPr>
        <p:spPr>
          <a:xfrm>
            <a:off x="5514108" y="2474893"/>
            <a:ext cx="64645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8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en-US" dirty="0">
                <a:solidFill>
                  <a:srgbClr val="FF0000"/>
                </a:solidFill>
              </a:rPr>
              <a:t>- </a:t>
            </a:r>
            <a:r>
              <a:rPr lang="en-US" dirty="0" err="1">
                <a:solidFill>
                  <a:srgbClr val="FF0000"/>
                </a:solidFill>
              </a:rPr>
              <a:t>Vật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không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sống</a:t>
            </a:r>
            <a:r>
              <a:rPr lang="en-US" dirty="0">
                <a:solidFill>
                  <a:srgbClr val="FF0000"/>
                </a:solidFill>
              </a:rPr>
              <a:t>:</a:t>
            </a:r>
            <a:r>
              <a:rPr lang="en-US" dirty="0"/>
              <a:t> </a:t>
            </a:r>
            <a:r>
              <a:rPr lang="en-US" dirty="0" err="1"/>
              <a:t>Bàn</a:t>
            </a:r>
            <a:r>
              <a:rPr lang="en-US" dirty="0"/>
              <a:t>, </a:t>
            </a:r>
            <a:r>
              <a:rPr lang="en-US" dirty="0" err="1"/>
              <a:t>ghế</a:t>
            </a:r>
            <a:r>
              <a:rPr lang="en-US" dirty="0"/>
              <a:t>, </a:t>
            </a:r>
            <a:r>
              <a:rPr lang="en-US" dirty="0" err="1"/>
              <a:t>sách</a:t>
            </a:r>
            <a:r>
              <a:rPr lang="en-US" dirty="0"/>
              <a:t> </a:t>
            </a:r>
            <a:r>
              <a:rPr lang="en-US" dirty="0" err="1"/>
              <a:t>vở</a:t>
            </a:r>
            <a:r>
              <a:rPr lang="en-US" dirty="0"/>
              <a:t>, </a:t>
            </a:r>
            <a:r>
              <a:rPr lang="en-US" dirty="0" err="1"/>
              <a:t>quần</a:t>
            </a:r>
            <a:r>
              <a:rPr lang="en-US" dirty="0"/>
              <a:t> </a:t>
            </a:r>
            <a:r>
              <a:rPr lang="en-US" dirty="0" err="1"/>
              <a:t>áo</a:t>
            </a:r>
            <a:r>
              <a:rPr lang="en-US" dirty="0"/>
              <a:t>…..</a:t>
            </a:r>
          </a:p>
        </p:txBody>
      </p:sp>
    </p:spTree>
    <p:extLst>
      <p:ext uri="{BB962C8B-B14F-4D97-AF65-F5344CB8AC3E}">
        <p14:creationId xmlns:p14="http://schemas.microsoft.com/office/powerpoint/2010/main" val="3935079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5743575" y="3944938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2289" name="Shape 59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316"/>
            <a:ext cx="1082040" cy="120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5743575" y="394493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Shape 582"/>
          <p:cNvSpPr txBox="1"/>
          <p:nvPr/>
        </p:nvSpPr>
        <p:spPr>
          <a:xfrm>
            <a:off x="182880" y="1233907"/>
            <a:ext cx="3743325" cy="3604717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/>
          <a:lstStyle/>
          <a:p>
            <a:pPr lvl="0" algn="just">
              <a:lnSpc>
                <a:spcPct val="110000"/>
              </a:lnSpc>
            </a:pPr>
            <a:r>
              <a:rPr lang="vi-VN" sz="2800" dirty="0">
                <a:solidFill>
                  <a:srgbClr val="0000CC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Cho các vật thể: </a:t>
            </a:r>
            <a:r>
              <a:rPr lang="vi-VN" sz="2800" b="1" dirty="0">
                <a:latin typeface="Times New Roman" pitchFamily="18" charset="0"/>
                <a:ea typeface="Tahoma"/>
                <a:cs typeface="Times New Roman" pitchFamily="18" charset="0"/>
              </a:rPr>
              <a:t>qu</a:t>
            </a:r>
            <a:r>
              <a:rPr lang="en-US" sz="2800" b="1" dirty="0">
                <a:latin typeface="Times New Roman" pitchFamily="18" charset="0"/>
                <a:ea typeface="Tahoma"/>
                <a:cs typeface="Times New Roman" pitchFamily="18" charset="0"/>
              </a:rPr>
              <a:t>ầ</a:t>
            </a:r>
            <a:r>
              <a:rPr lang="vi-VN" sz="2800" b="1" dirty="0">
                <a:latin typeface="Times New Roman" pitchFamily="18" charset="0"/>
                <a:ea typeface="Tahoma"/>
                <a:cs typeface="Times New Roman" pitchFamily="18" charset="0"/>
              </a:rPr>
              <a:t>n áo, cây cỏ, con cá, xe đạp.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vi-VN" sz="2800" dirty="0">
                <a:solidFill>
                  <a:srgbClr val="0000CC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Hãy sắp xếp chúng vào </a:t>
            </a:r>
            <a:r>
              <a:rPr lang="vi-VN" sz="2800" dirty="0" smtClean="0">
                <a:solidFill>
                  <a:srgbClr val="0000CC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mỗi </a:t>
            </a:r>
            <a:r>
              <a:rPr lang="vi-VN" sz="2800" dirty="0">
                <a:solidFill>
                  <a:srgbClr val="0000CC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nhóm </a:t>
            </a:r>
            <a:r>
              <a:rPr lang="vi-VN" sz="2800" b="1" dirty="0">
                <a:solidFill>
                  <a:srgbClr val="0000CC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vật thể tự nhiên</a:t>
            </a:r>
            <a:r>
              <a:rPr lang="vi-VN" sz="2800" dirty="0">
                <a:solidFill>
                  <a:srgbClr val="0000CC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, </a:t>
            </a:r>
            <a:r>
              <a:rPr lang="vi-VN" sz="2800" b="1" dirty="0">
                <a:solidFill>
                  <a:srgbClr val="0000CC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vật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thể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nhân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tạo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vật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hữu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sinh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vật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vô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sinh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?</a:t>
            </a:r>
          </a:p>
          <a:p>
            <a:pPr algn="just"/>
            <a:endParaRPr lang="en-US" sz="2800" b="1" dirty="0">
              <a:solidFill>
                <a:prstClr val="black"/>
              </a:solidFill>
              <a:latin typeface="Times New Roman" pitchFamily="18" charset="0"/>
              <a:ea typeface="Arial"/>
              <a:cs typeface="Times New Roman" pitchFamily="18" charset="0"/>
            </a:endParaRPr>
          </a:p>
        </p:txBody>
      </p:sp>
      <p:sp>
        <p:nvSpPr>
          <p:cNvPr id="12" name="Shape 584"/>
          <p:cNvSpPr txBox="1"/>
          <p:nvPr/>
        </p:nvSpPr>
        <p:spPr>
          <a:xfrm>
            <a:off x="9169083" y="2293013"/>
            <a:ext cx="2842260" cy="148650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57150">
            <a:solidFill>
              <a:srgbClr val="0000CC"/>
            </a:solidFill>
          </a:ln>
        </p:spPr>
        <p:txBody>
          <a:bodyPr lIns="0" tIns="0" rIns="0" bIns="0"/>
          <a:lstStyle/>
          <a:p>
            <a:pPr lvl="0" algn="just">
              <a:buClr>
                <a:srgbClr val="000000"/>
              </a:buClr>
              <a:buSzPts val="1000"/>
              <a:tabLst>
                <a:tab pos="514350" algn="l"/>
              </a:tabLst>
            </a:pP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Arial Unicode MS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ea typeface="Arial Unicode MS"/>
                <a:cs typeface="Times New Roman" pitchFamily="18" charset="0"/>
              </a:rPr>
              <a:t>Vật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ea typeface="Arial Unicode MS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ea typeface="Arial Unicode MS"/>
                <a:cs typeface="Times New Roman" pitchFamily="18" charset="0"/>
              </a:rPr>
              <a:t>thể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ea typeface="Arial Unicode MS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ea typeface="Arial Unicode MS"/>
                <a:cs typeface="Times New Roman" pitchFamily="18" charset="0"/>
              </a:rPr>
              <a:t>nhân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ea typeface="Arial Unicode MS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ea typeface="Arial Unicode MS"/>
                <a:cs typeface="Times New Roman" pitchFamily="18" charset="0"/>
              </a:rPr>
              <a:t>tạo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Arial Unicode MS"/>
                <a:cs typeface="Times New Roman" pitchFamily="18" charset="0"/>
              </a:rPr>
              <a:t>:</a:t>
            </a:r>
          </a:p>
        </p:txBody>
      </p:sp>
      <p:sp>
        <p:nvSpPr>
          <p:cNvPr id="13" name="Shape 584"/>
          <p:cNvSpPr txBox="1"/>
          <p:nvPr/>
        </p:nvSpPr>
        <p:spPr>
          <a:xfrm>
            <a:off x="7433307" y="1127760"/>
            <a:ext cx="2000253" cy="573550"/>
          </a:xfrm>
          <a:prstGeom prst="rect">
            <a:avLst/>
          </a:prstGeom>
          <a:solidFill>
            <a:schemeClr val="accent6"/>
          </a:solidFill>
          <a:ln w="57150">
            <a:solidFill>
              <a:srgbClr val="0000CC"/>
            </a:solidFill>
          </a:ln>
        </p:spPr>
        <p:txBody>
          <a:bodyPr lIns="0" tIns="0" rIns="0" bIns="0"/>
          <a:lstStyle/>
          <a:p>
            <a:pPr lvl="0" algn="ctr">
              <a:buClr>
                <a:srgbClr val="000000"/>
              </a:buClr>
              <a:buSzPts val="1000"/>
              <a:tabLst>
                <a:tab pos="514350" algn="l"/>
              </a:tabLst>
            </a:pP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Arial Unicode MS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Arial Unicode MS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Arial Unicode MS"/>
                <a:cs typeface="Times New Roman" pitchFamily="18" charset="0"/>
              </a:rPr>
              <a:t>vật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Arial Unicode MS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Arial Unicode MS"/>
                <a:cs typeface="Times New Roman" pitchFamily="18" charset="0"/>
              </a:rPr>
              <a:t>thể</a:t>
            </a:r>
            <a:endParaRPr lang="en-US" sz="2800" b="1" dirty="0">
              <a:solidFill>
                <a:srgbClr val="FF0000"/>
              </a:solidFill>
              <a:effectLst/>
              <a:latin typeface="Times New Roman" pitchFamily="18" charset="0"/>
              <a:ea typeface="Tahoma"/>
              <a:cs typeface="Times New Roman" pitchFamily="18" charset="0"/>
            </a:endParaRPr>
          </a:p>
        </p:txBody>
      </p:sp>
      <p:sp>
        <p:nvSpPr>
          <p:cNvPr id="14" name="Shape 584"/>
          <p:cNvSpPr txBox="1"/>
          <p:nvPr/>
        </p:nvSpPr>
        <p:spPr>
          <a:xfrm>
            <a:off x="5031524" y="2338884"/>
            <a:ext cx="2842260" cy="144063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57150">
            <a:solidFill>
              <a:srgbClr val="0000CC"/>
            </a:solidFill>
          </a:ln>
        </p:spPr>
        <p:txBody>
          <a:bodyPr lIns="0" tIns="0" rIns="0" bIns="0"/>
          <a:lstStyle/>
          <a:p>
            <a:pPr lvl="0" algn="just">
              <a:buClr>
                <a:srgbClr val="000000"/>
              </a:buClr>
              <a:buSzPts val="1000"/>
              <a:tabLst>
                <a:tab pos="514350" algn="l"/>
              </a:tabLst>
            </a:pP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Arial Unicode MS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ea typeface="Arial Unicode MS"/>
                <a:cs typeface="Times New Roman" pitchFamily="18" charset="0"/>
              </a:rPr>
              <a:t>Vật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ea typeface="Arial Unicode MS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ea typeface="Arial Unicode MS"/>
                <a:cs typeface="Times New Roman" pitchFamily="18" charset="0"/>
              </a:rPr>
              <a:t>thể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ea typeface="Arial Unicode MS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ea typeface="Arial Unicode MS"/>
                <a:cs typeface="Times New Roman" pitchFamily="18" charset="0"/>
              </a:rPr>
              <a:t>tự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ea typeface="Arial Unicode MS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ea typeface="Arial Unicode MS"/>
                <a:cs typeface="Times New Roman" pitchFamily="18" charset="0"/>
              </a:rPr>
              <a:t>nhiên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Arial Unicode MS"/>
                <a:cs typeface="Times New Roman" pitchFamily="18" charset="0"/>
              </a:rPr>
              <a:t>: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7086600" y="1701310"/>
            <a:ext cx="2164080" cy="538970"/>
            <a:chOff x="7239000" y="3316750"/>
            <a:chExt cx="2164080" cy="538970"/>
          </a:xfrm>
        </p:grpSpPr>
        <p:cxnSp>
          <p:nvCxnSpPr>
            <p:cNvPr id="16" name="Straight Arrow Connector 15"/>
            <p:cNvCxnSpPr/>
            <p:nvPr/>
          </p:nvCxnSpPr>
          <p:spPr>
            <a:xfrm flipH="1">
              <a:off x="7239000" y="3316750"/>
              <a:ext cx="1158240" cy="53897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>
              <a:off x="8397240" y="3316750"/>
              <a:ext cx="1005840" cy="53897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8" name="Oval 17"/>
          <p:cNvSpPr/>
          <p:nvPr/>
        </p:nvSpPr>
        <p:spPr>
          <a:xfrm>
            <a:off x="4932046" y="4776787"/>
            <a:ext cx="2992753" cy="184404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>
                <a:srgbClr val="000000"/>
              </a:buClr>
              <a:buSzPts val="1000"/>
              <a:tabLst>
                <a:tab pos="514350" algn="l"/>
              </a:tabLst>
            </a:pPr>
            <a:endParaRPr lang="en-US" sz="2800" b="1" dirty="0">
              <a:solidFill>
                <a:prstClr val="black"/>
              </a:solidFill>
              <a:latin typeface="Times New Roman" pitchFamily="18" charset="0"/>
              <a:ea typeface="Tahoma"/>
              <a:cs typeface="Times New Roman" pitchFamily="18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8967574" y="4754880"/>
            <a:ext cx="2992753" cy="184404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buClr>
                <a:srgbClr val="000000"/>
              </a:buClr>
              <a:buSzPts val="1000"/>
              <a:tabLst>
                <a:tab pos="514350" algn="l"/>
              </a:tabLst>
            </a:pPr>
            <a:endParaRPr lang="en-US" sz="2800" b="1" dirty="0">
              <a:solidFill>
                <a:prstClr val="black"/>
              </a:solidFill>
              <a:latin typeface="Times New Roman" pitchFamily="18" charset="0"/>
              <a:ea typeface="Tahoma"/>
              <a:cs typeface="Times New Roman" pitchFamily="18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7345680" y="3611880"/>
            <a:ext cx="2164080" cy="1434392"/>
            <a:chOff x="7345680" y="3611880"/>
            <a:chExt cx="2164080" cy="1434392"/>
          </a:xfrm>
        </p:grpSpPr>
        <p:grpSp>
          <p:nvGrpSpPr>
            <p:cNvPr id="21" name="Group 20"/>
            <p:cNvGrpSpPr/>
            <p:nvPr/>
          </p:nvGrpSpPr>
          <p:grpSpPr>
            <a:xfrm>
              <a:off x="7345680" y="4507302"/>
              <a:ext cx="2164080" cy="538970"/>
              <a:chOff x="7239000" y="3316750"/>
              <a:chExt cx="2164080" cy="538970"/>
            </a:xfrm>
          </p:grpSpPr>
          <p:cxnSp>
            <p:nvCxnSpPr>
              <p:cNvPr id="24" name="Straight Arrow Connector 23"/>
              <p:cNvCxnSpPr/>
              <p:nvPr/>
            </p:nvCxnSpPr>
            <p:spPr>
              <a:xfrm flipH="1">
                <a:off x="7239000" y="3316750"/>
                <a:ext cx="1158240" cy="53897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/>
              <p:cNvCxnSpPr/>
              <p:nvPr/>
            </p:nvCxnSpPr>
            <p:spPr>
              <a:xfrm>
                <a:off x="8397240" y="3316750"/>
                <a:ext cx="1005840" cy="53897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22" name="Straight Connector 21"/>
            <p:cNvCxnSpPr/>
            <p:nvPr/>
          </p:nvCxnSpPr>
          <p:spPr>
            <a:xfrm>
              <a:off x="7843304" y="3611880"/>
              <a:ext cx="1376896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8503920" y="3611880"/>
              <a:ext cx="0" cy="895422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6" name="TextBox 25"/>
          <p:cNvSpPr txBox="1"/>
          <p:nvPr/>
        </p:nvSpPr>
        <p:spPr>
          <a:xfrm>
            <a:off x="5804745" y="4507302"/>
            <a:ext cx="1540935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 HỮU SINH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9570720" y="4690182"/>
            <a:ext cx="193548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 VÔ SINH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8" name="Shape 584"/>
          <p:cNvSpPr txBox="1"/>
          <p:nvPr/>
        </p:nvSpPr>
        <p:spPr>
          <a:xfrm>
            <a:off x="5031524" y="2875292"/>
            <a:ext cx="2842260" cy="720318"/>
          </a:xfrm>
          <a:prstGeom prst="rect">
            <a:avLst/>
          </a:prstGeom>
          <a:noFill/>
          <a:ln w="57150">
            <a:noFill/>
          </a:ln>
        </p:spPr>
        <p:txBody>
          <a:bodyPr lIns="0" tIns="0" rIns="0" bIns="0"/>
          <a:lstStyle/>
          <a:p>
            <a:pPr lvl="0" algn="just">
              <a:buClr>
                <a:srgbClr val="000000"/>
              </a:buClr>
              <a:buSzPts val="1000"/>
              <a:tabLst>
                <a:tab pos="514350" algn="l"/>
              </a:tabLst>
            </a:pP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ea typeface="Arial Unicode MS"/>
                <a:cs typeface="Times New Roman" pitchFamily="18" charset="0"/>
              </a:rPr>
              <a:t>Cây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ea typeface="Arial Unicode MS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ea typeface="Arial Unicode MS"/>
                <a:cs typeface="Times New Roman" pitchFamily="18" charset="0"/>
              </a:rPr>
              <a:t>cỏ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ea typeface="Arial Unicode MS"/>
                <a:cs typeface="Times New Roman" pitchFamily="18" charset="0"/>
              </a:rPr>
              <a:t>, con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ea typeface="Arial Unicode MS"/>
                <a:cs typeface="Times New Roman" pitchFamily="18" charset="0"/>
              </a:rPr>
              <a:t>cá</a:t>
            </a:r>
            <a:endParaRPr lang="en-US" sz="2800" b="1" dirty="0">
              <a:effectLst/>
              <a:latin typeface="Times New Roman" pitchFamily="18" charset="0"/>
              <a:ea typeface="Tahoma"/>
              <a:cs typeface="Times New Roman" pitchFamily="18" charset="0"/>
            </a:endParaRPr>
          </a:p>
        </p:txBody>
      </p:sp>
      <p:sp>
        <p:nvSpPr>
          <p:cNvPr id="29" name="Shape 584"/>
          <p:cNvSpPr txBox="1"/>
          <p:nvPr/>
        </p:nvSpPr>
        <p:spPr>
          <a:xfrm>
            <a:off x="9255227" y="2851323"/>
            <a:ext cx="2842260" cy="743253"/>
          </a:xfrm>
          <a:prstGeom prst="rect">
            <a:avLst/>
          </a:prstGeom>
          <a:noFill/>
          <a:ln w="57150">
            <a:noFill/>
          </a:ln>
        </p:spPr>
        <p:txBody>
          <a:bodyPr lIns="0" tIns="0" rIns="0" bIns="0"/>
          <a:lstStyle/>
          <a:p>
            <a:pPr lvl="0" algn="just">
              <a:buClr>
                <a:srgbClr val="000000"/>
              </a:buClr>
              <a:buSzPts val="1000"/>
              <a:tabLst>
                <a:tab pos="514350" algn="l"/>
              </a:tabLst>
            </a:pPr>
            <a:r>
              <a:rPr lang="en-US" sz="2800" b="1" dirty="0" err="1">
                <a:solidFill>
                  <a:srgbClr val="000000"/>
                </a:solidFill>
                <a:effectLst/>
                <a:latin typeface="Times New Roman" pitchFamily="18" charset="0"/>
                <a:ea typeface="Arial Unicode MS"/>
                <a:cs typeface="Times New Roman" pitchFamily="18" charset="0"/>
              </a:rPr>
              <a:t>Quần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itchFamily="18" charset="0"/>
                <a:ea typeface="Arial Unicode MS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itchFamily="18" charset="0"/>
                <a:ea typeface="Arial Unicode MS"/>
                <a:cs typeface="Times New Roman" pitchFamily="18" charset="0"/>
              </a:rPr>
              <a:t>áo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itchFamily="18" charset="0"/>
                <a:ea typeface="Arial Unicode MS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itchFamily="18" charset="0"/>
                <a:ea typeface="Arial Unicode MS"/>
                <a:cs typeface="Times New Roman" pitchFamily="18" charset="0"/>
              </a:rPr>
              <a:t>xe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itchFamily="18" charset="0"/>
                <a:ea typeface="Arial Unicode MS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itchFamily="18" charset="0"/>
                <a:ea typeface="Arial Unicode MS"/>
                <a:cs typeface="Times New Roman" pitchFamily="18" charset="0"/>
              </a:rPr>
              <a:t>đạp</a:t>
            </a:r>
            <a:endParaRPr lang="en-US" sz="2800" b="1" dirty="0">
              <a:effectLst/>
              <a:latin typeface="Times New Roman" pitchFamily="18" charset="0"/>
              <a:ea typeface="Tahoma"/>
              <a:cs typeface="Times New Roman" pitchFamily="18" charset="0"/>
            </a:endParaRPr>
          </a:p>
        </p:txBody>
      </p:sp>
      <p:sp>
        <p:nvSpPr>
          <p:cNvPr id="30" name="Oval 29"/>
          <p:cNvSpPr/>
          <p:nvPr/>
        </p:nvSpPr>
        <p:spPr>
          <a:xfrm>
            <a:off x="5153444" y="5171300"/>
            <a:ext cx="2407920" cy="131903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>
                <a:srgbClr val="000000"/>
              </a:buClr>
              <a:buSzPts val="1000"/>
              <a:tabLst>
                <a:tab pos="514350" algn="l"/>
              </a:tabLst>
            </a:pP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ea typeface="Arial Unicode MS"/>
                <a:cs typeface="Times New Roman" pitchFamily="18" charset="0"/>
              </a:rPr>
              <a:t>Cây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ea typeface="Arial Unicode MS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ea typeface="Arial Unicode MS"/>
                <a:cs typeface="Times New Roman" pitchFamily="18" charset="0"/>
              </a:rPr>
              <a:t>cỏ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ea typeface="Arial Unicode MS"/>
                <a:cs typeface="Times New Roman" pitchFamily="18" charset="0"/>
              </a:rPr>
              <a:t>, </a:t>
            </a:r>
          </a:p>
          <a:p>
            <a:pPr lvl="0" algn="ctr">
              <a:buClr>
                <a:srgbClr val="000000"/>
              </a:buClr>
              <a:buSzPts val="1000"/>
              <a:tabLst>
                <a:tab pos="514350" algn="l"/>
              </a:tabLst>
            </a:pP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ea typeface="Arial Unicode MS"/>
                <a:cs typeface="Times New Roman" pitchFamily="18" charset="0"/>
              </a:rPr>
              <a:t>con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ea typeface="Arial Unicode MS"/>
                <a:cs typeface="Times New Roman" pitchFamily="18" charset="0"/>
              </a:rPr>
              <a:t>cá</a:t>
            </a:r>
            <a:endParaRPr lang="en-US" sz="2800" b="1" dirty="0">
              <a:solidFill>
                <a:prstClr val="black"/>
              </a:solidFill>
              <a:latin typeface="Times New Roman" pitchFamily="18" charset="0"/>
              <a:ea typeface="Tahoma"/>
              <a:cs typeface="Times New Roman" pitchFamily="18" charset="0"/>
            </a:endParaRPr>
          </a:p>
        </p:txBody>
      </p:sp>
      <p:sp>
        <p:nvSpPr>
          <p:cNvPr id="31" name="Oval 30"/>
          <p:cNvSpPr/>
          <p:nvPr/>
        </p:nvSpPr>
        <p:spPr>
          <a:xfrm>
            <a:off x="9433560" y="5212212"/>
            <a:ext cx="2406015" cy="121906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buClr>
                <a:srgbClr val="000000"/>
              </a:buClr>
              <a:buSzPts val="1000"/>
              <a:tabLst>
                <a:tab pos="514350" algn="l"/>
              </a:tabLst>
            </a:pP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ea typeface="Arial Unicode MS"/>
                <a:cs typeface="Times New Roman" pitchFamily="18" charset="0"/>
              </a:rPr>
              <a:t>Quần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ea typeface="Arial Unicode MS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ea typeface="Arial Unicode MS"/>
                <a:cs typeface="Times New Roman" pitchFamily="18" charset="0"/>
              </a:rPr>
              <a:t>áo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ea typeface="Arial Unicode MS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ea typeface="Arial Unicode MS"/>
                <a:cs typeface="Times New Roman" pitchFamily="18" charset="0"/>
              </a:rPr>
              <a:t>xe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ea typeface="Arial Unicode MS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ea typeface="Arial Unicode MS"/>
                <a:cs typeface="Times New Roman" pitchFamily="18" charset="0"/>
              </a:rPr>
              <a:t>đạp</a:t>
            </a:r>
            <a:endParaRPr lang="en-US" sz="2800" b="1" dirty="0">
              <a:solidFill>
                <a:prstClr val="black"/>
              </a:solidFill>
              <a:latin typeface="Times New Roman" pitchFamily="18" charset="0"/>
              <a:ea typeface="Tahom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5076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8" grpId="0" animBg="1"/>
      <p:bldP spid="19" grpId="0" animBg="1"/>
      <p:bldP spid="26" grpId="0" animBg="1"/>
      <p:bldP spid="27" grpId="0" animBg="1"/>
      <p:bldP spid="28" grpId="0"/>
      <p:bldP spid="29" grpId="0"/>
      <p:bldP spid="30" grpId="0" animBg="1"/>
      <p:bldP spid="3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4038600" y="335756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hape 582"/>
          <p:cNvSpPr txBox="1"/>
          <p:nvPr/>
        </p:nvSpPr>
        <p:spPr>
          <a:xfrm>
            <a:off x="1143000" y="332511"/>
            <a:ext cx="10683240" cy="6129250"/>
          </a:xfrm>
          <a:prstGeom prst="rect">
            <a:avLst/>
          </a:prstGeom>
          <a:solidFill>
            <a:schemeClr val="bg1"/>
          </a:solidFill>
          <a:ln w="57150">
            <a:solidFill>
              <a:srgbClr val="7030A0"/>
            </a:solidFill>
          </a:ln>
        </p:spPr>
        <p:txBody>
          <a:bodyPr lIns="0" tIns="0" rIns="0" bIns="0"/>
          <a:lstStyle/>
          <a:p>
            <a:pPr marL="342900" lvl="0" indent="-342900">
              <a:lnSpc>
                <a:spcPct val="145000"/>
              </a:lnSpc>
              <a:buClr>
                <a:srgbClr val="000000"/>
              </a:buClr>
              <a:buSzPts val="1000"/>
              <a:buFont typeface="Arial"/>
              <a:buChar char="•"/>
              <a:tabLst>
                <a:tab pos="432435" algn="l"/>
              </a:tabLst>
            </a:pPr>
            <a:r>
              <a:rPr lang="vi-VN" sz="2800" dirty="0" smtClean="0">
                <a:solidFill>
                  <a:srgbClr val="0000CC"/>
                </a:solidFill>
                <a:ea typeface="Times New Roman"/>
              </a:rPr>
              <a:t>- Những </a:t>
            </a:r>
            <a:r>
              <a:rPr lang="vi-VN" sz="2800" dirty="0">
                <a:solidFill>
                  <a:srgbClr val="0000CC"/>
                </a:solidFill>
                <a:ea typeface="Times New Roman"/>
              </a:rPr>
              <a:t>gì t</a:t>
            </a:r>
            <a:r>
              <a:rPr lang="en-US" sz="2800" dirty="0">
                <a:solidFill>
                  <a:srgbClr val="0000CC"/>
                </a:solidFill>
                <a:ea typeface="Times New Roman"/>
              </a:rPr>
              <a:t>ồ</a:t>
            </a:r>
            <a:r>
              <a:rPr lang="vi-VN" sz="2800" dirty="0">
                <a:solidFill>
                  <a:srgbClr val="0000CC"/>
                </a:solidFill>
                <a:ea typeface="Times New Roman"/>
              </a:rPr>
              <a:t>n tại xung quanh ta gọi là vật thể</a:t>
            </a:r>
            <a:endParaRPr lang="en-US" sz="2800" b="1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45000"/>
              </a:lnSpc>
              <a:buClr>
                <a:srgbClr val="000000"/>
              </a:buClr>
              <a:buSzPts val="1000"/>
              <a:buFont typeface="Arial"/>
              <a:buChar char="•"/>
              <a:tabLst>
                <a:tab pos="432435" algn="l"/>
              </a:tabLst>
            </a:pP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- </a:t>
            </a:r>
            <a:r>
              <a:rPr lang="vi-VN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Vật thể tự nhiên 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là những vật thể có sẵn trong tự nhiên.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</a:p>
          <a:p>
            <a:pPr marL="342900" lvl="0" indent="-342900">
              <a:lnSpc>
                <a:spcPct val="145000"/>
              </a:lnSpc>
              <a:buClr>
                <a:srgbClr val="000000"/>
              </a:buClr>
              <a:buSzPts val="1000"/>
              <a:buFont typeface="Arial"/>
              <a:buChar char="•"/>
              <a:tabLst>
                <a:tab pos="432435" algn="l"/>
              </a:tabLst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VD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hòn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đá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cây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cỏ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con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kiến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muỗi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,...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marL="342900" lvl="0" indent="-342900">
              <a:lnSpc>
                <a:spcPct val="145000"/>
              </a:lnSpc>
              <a:buClr>
                <a:srgbClr val="000000"/>
              </a:buClr>
              <a:buSzPts val="1000"/>
              <a:buFont typeface="Arial"/>
              <a:buChar char="•"/>
              <a:tabLst>
                <a:tab pos="432435" algn="l"/>
              </a:tabLst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- </a:t>
            </a:r>
            <a:r>
              <a:rPr lang="vi-VN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Vật thể nhân tạo 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là những vật thể do con người tạo ra để phục vụ cuộc sống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. </a:t>
            </a:r>
          </a:p>
          <a:p>
            <a:pPr marL="342900" lvl="0" indent="-342900">
              <a:lnSpc>
                <a:spcPct val="145000"/>
              </a:lnSpc>
              <a:buClr>
                <a:srgbClr val="000000"/>
              </a:buClr>
              <a:buSzPts val="1000"/>
              <a:buFont typeface="Arial"/>
              <a:buChar char="•"/>
              <a:tabLst>
                <a:tab pos="432435" algn="l"/>
              </a:tabLst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VD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thuyền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cây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viết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bi,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xe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đạp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,...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marL="342900" lvl="0" indent="-342900">
              <a:lnSpc>
                <a:spcPct val="145000"/>
              </a:lnSpc>
              <a:buClr>
                <a:srgbClr val="000000"/>
              </a:buClr>
              <a:buSzPts val="1000"/>
              <a:buFont typeface="Arial"/>
              <a:buChar char="•"/>
              <a:tabLst>
                <a:tab pos="432435" algn="l"/>
              </a:tabLst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- </a:t>
            </a:r>
            <a:r>
              <a:rPr lang="vi-VN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Vật hữu sinh (vật sống) 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là vật thể có các đặc trưng sống.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45000"/>
              </a:lnSpc>
              <a:buClr>
                <a:srgbClr val="000000"/>
              </a:buClr>
              <a:buSzPts val="1000"/>
              <a:buFont typeface="Arial"/>
              <a:buChar char="•"/>
              <a:tabLst>
                <a:tab pos="432435" algn="l"/>
              </a:tabLs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VD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cây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cỏ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, con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kiến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,...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45000"/>
              </a:lnSpc>
              <a:buClr>
                <a:srgbClr val="000000"/>
              </a:buClr>
              <a:buSzPts val="1000"/>
              <a:buFont typeface="Arial"/>
              <a:buChar char="•"/>
              <a:tabLst>
                <a:tab pos="432435" algn="l"/>
              </a:tabLst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- </a:t>
            </a:r>
            <a:r>
              <a:rPr lang="vi-VN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Vật vô sinh (vật không sống) 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là vật thể không có các đặc trưng sống.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VD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hòn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đá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xe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đạp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,...</a:t>
            </a:r>
            <a:endParaRPr lang="en-US" sz="2800" b="1" dirty="0">
              <a:solidFill>
                <a:prstClr val="black"/>
              </a:solidFill>
              <a:latin typeface="Times New Roman" pitchFamily="18" charset="0"/>
              <a:ea typeface="Arial"/>
              <a:cs typeface="Times New Roman" pitchFamily="18" charset="0"/>
            </a:endParaRPr>
          </a:p>
        </p:txBody>
      </p:sp>
      <p:pic>
        <p:nvPicPr>
          <p:cNvPr id="7" name="Picture 6" descr="viet3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1039091" cy="928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903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Elemental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Elemental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lemental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2948</TotalTime>
  <Words>4365</Words>
  <Application>Microsoft Office PowerPoint</Application>
  <PresentationFormat>Widescreen</PresentationFormat>
  <Paragraphs>388</Paragraphs>
  <Slides>55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55</vt:i4>
      </vt:variant>
    </vt:vector>
  </HeadingPairs>
  <TitlesOfParts>
    <vt:vector size="69" baseType="lpstr">
      <vt:lpstr>Arial</vt:lpstr>
      <vt:lpstr>Arial Unicode MS</vt:lpstr>
      <vt:lpstr>Calibri</vt:lpstr>
      <vt:lpstr>Courier New</vt:lpstr>
      <vt:lpstr>Palatino Linotype</vt:lpstr>
      <vt:lpstr>Symbol</vt:lpstr>
      <vt:lpstr>Tahoma</vt:lpstr>
      <vt:lpstr>Times New Roman</vt:lpstr>
      <vt:lpstr>Tw Cen MT</vt:lpstr>
      <vt:lpstr>Trebuchet MS</vt:lpstr>
      <vt:lpstr>Wingdings</vt:lpstr>
      <vt:lpstr>Elemental</vt:lpstr>
      <vt:lpstr>Office Theme</vt:lpstr>
      <vt:lpstr>Circuit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TẬP</vt:lpstr>
      <vt:lpstr>PowerPoint Presentation</vt:lpstr>
      <vt:lpstr>PowerPoint Presentation</vt:lpstr>
      <vt:lpstr>PowerPoint Presentation</vt:lpstr>
      <vt:lpstr>5/ Trường hợp nào sau đây thể hiện tính chất hóa học, tính chất vật lí? a) Cho 1 viên vitamin C sủi vào cốc nước b) Cho 1 thìa đường vào cốc nước và khuấy đều</vt:lpstr>
      <vt:lpstr>CHUẨN BỊ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9:  SỰ ĐA DẠNG VÀ CÁC THỂ CƠ BẢN CỦA CHẤT. TÍNH CHẤT CỦA CHẤT</dc:title>
  <dc:creator>Admin</dc:creator>
  <cp:lastModifiedBy>MyPC</cp:lastModifiedBy>
  <cp:revision>225</cp:revision>
  <dcterms:created xsi:type="dcterms:W3CDTF">2021-02-06T13:24:47Z</dcterms:created>
  <dcterms:modified xsi:type="dcterms:W3CDTF">2024-11-19T04:02:06Z</dcterms:modified>
</cp:coreProperties>
</file>