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6"/>
  </p:notesMasterIdLst>
  <p:sldIdLst>
    <p:sldId id="289" r:id="rId4"/>
    <p:sldId id="256" r:id="rId5"/>
    <p:sldId id="257" r:id="rId6"/>
    <p:sldId id="260" r:id="rId7"/>
    <p:sldId id="283" r:id="rId8"/>
    <p:sldId id="258" r:id="rId9"/>
    <p:sldId id="262" r:id="rId10"/>
    <p:sldId id="259" r:id="rId11"/>
    <p:sldId id="261" r:id="rId12"/>
    <p:sldId id="263" r:id="rId13"/>
    <p:sldId id="266" r:id="rId14"/>
    <p:sldId id="269" r:id="rId15"/>
    <p:sldId id="272" r:id="rId16"/>
    <p:sldId id="270" r:id="rId17"/>
    <p:sldId id="275" r:id="rId18"/>
    <p:sldId id="286" r:id="rId19"/>
    <p:sldId id="276" r:id="rId20"/>
    <p:sldId id="278" r:id="rId21"/>
    <p:sldId id="280" r:id="rId22"/>
    <p:sldId id="279" r:id="rId23"/>
    <p:sldId id="282"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9FBEE"/>
    <a:srgbClr val="F7F7D5"/>
    <a:srgbClr val="E4E5EA"/>
    <a:srgbClr val="DFE0E5"/>
    <a:srgbClr val="B9B7C4"/>
    <a:srgbClr val="A9A3BF"/>
    <a:srgbClr val="6A84B7"/>
    <a:srgbClr val="4F0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54" autoAdjust="0"/>
    <p:restoredTop sz="94660"/>
  </p:normalViewPr>
  <p:slideViewPr>
    <p:cSldViewPr snapToGrid="0">
      <p:cViewPr>
        <p:scale>
          <a:sx n="74" d="100"/>
          <a:sy n="74"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0FE8C-95A0-438C-8DC1-83E7860937D6}" type="datetimeFigureOut">
              <a:rPr lang="en-US" smtClean="0"/>
              <a:t>10/31/2022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6F060-4C1B-4ECE-A337-548F65F4981B}" type="slidenum">
              <a:rPr lang="en-US" smtClean="0"/>
              <a:t>‹#›</a:t>
            </a:fld>
            <a:endParaRPr lang="en-US"/>
          </a:p>
        </p:txBody>
      </p:sp>
    </p:spTree>
    <p:extLst>
      <p:ext uri="{BB962C8B-B14F-4D97-AF65-F5344CB8AC3E}">
        <p14:creationId xmlns:p14="http://schemas.microsoft.com/office/powerpoint/2010/main" val="137096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5A43080-9EEB-46A4-BDCB-A29CBD4E8610}" type="slidenum">
              <a:rPr lang="en-US">
                <a:solidFill>
                  <a:srgbClr val="000000"/>
                </a:solidFill>
              </a:rPr>
              <a:pPr/>
              <a:t>22</a:t>
            </a:fld>
            <a:endParaRPr lang="en-US">
              <a:solidFill>
                <a:srgbClr val="000000"/>
              </a:solidFill>
            </a:endParaRPr>
          </a:p>
        </p:txBody>
      </p:sp>
      <p:sp>
        <p:nvSpPr>
          <p:cNvPr id="542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D02C5944-933A-4199-9258-C229546A8B29}" type="datetimeFigureOut">
              <a:rPr lang="en-US"/>
              <a:pPr>
                <a:defRPr/>
              </a:pPr>
              <a:t>10/31/2022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4F7FC8B8-4B16-4F55-938B-61D43C26F695}" type="slidenum">
              <a:rPr lang="en-US"/>
              <a:pPr>
                <a:defRPr/>
              </a:pPr>
              <a:t>‹#›</a:t>
            </a:fld>
            <a:endParaRPr lang="en-US"/>
          </a:p>
        </p:txBody>
      </p:sp>
    </p:spTree>
    <p:extLst>
      <p:ext uri="{BB962C8B-B14F-4D97-AF65-F5344CB8AC3E}">
        <p14:creationId xmlns:p14="http://schemas.microsoft.com/office/powerpoint/2010/main" val="2704229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D60DFB40-C93B-430E-9BC4-7B5884B5290C}" type="datetimeFigureOut">
              <a:rPr lang="en-US"/>
              <a:pPr>
                <a:defRPr/>
              </a:pPr>
              <a:t>10/31/2022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58EFD6BB-3103-41F8-8EAD-A5C783F0DF68}" type="slidenum">
              <a:rPr lang="en-US"/>
              <a:pPr>
                <a:defRPr/>
              </a:pPr>
              <a:t>‹#›</a:t>
            </a:fld>
            <a:endParaRPr lang="en-US"/>
          </a:p>
        </p:txBody>
      </p:sp>
    </p:spTree>
    <p:extLst>
      <p:ext uri="{BB962C8B-B14F-4D97-AF65-F5344CB8AC3E}">
        <p14:creationId xmlns:p14="http://schemas.microsoft.com/office/powerpoint/2010/main" val="175922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0639FB7-F4EE-4888-8480-13A6E77E13DA}" type="datetimeFigureOut">
              <a:rPr lang="en-US"/>
              <a:pPr>
                <a:defRPr/>
              </a:pPr>
              <a:t>10/31/2022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2D10C58F-86E7-49FC-9914-A02C3D8F9982}" type="slidenum">
              <a:rPr lang="en-US"/>
              <a:pPr>
                <a:defRPr/>
              </a:pPr>
              <a:t>‹#›</a:t>
            </a:fld>
            <a:endParaRPr lang="en-US"/>
          </a:p>
        </p:txBody>
      </p:sp>
    </p:spTree>
    <p:extLst>
      <p:ext uri="{BB962C8B-B14F-4D97-AF65-F5344CB8AC3E}">
        <p14:creationId xmlns:p14="http://schemas.microsoft.com/office/powerpoint/2010/main" val="43657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D78484A-30F2-4007-BF2B-0430BACCC1D8}" type="datetimeFigureOut">
              <a:rPr lang="en-US"/>
              <a:pPr>
                <a:defRPr/>
              </a:pPr>
              <a:t>10/31/2022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C651E2BD-DD83-49F0-AF41-A2234C626F85}" type="slidenum">
              <a:rPr lang="en-US"/>
              <a:pPr>
                <a:defRPr/>
              </a:pPr>
              <a:t>‹#›</a:t>
            </a:fld>
            <a:endParaRPr lang="en-US"/>
          </a:p>
        </p:txBody>
      </p:sp>
    </p:spTree>
    <p:extLst>
      <p:ext uri="{BB962C8B-B14F-4D97-AF65-F5344CB8AC3E}">
        <p14:creationId xmlns:p14="http://schemas.microsoft.com/office/powerpoint/2010/main" val="4126999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9E04165A-76DD-46F3-AF4F-8FA151062DF1}" type="datetimeFigureOut">
              <a:rPr lang="en-US"/>
              <a:pPr>
                <a:defRPr/>
              </a:pPr>
              <a:t>10/31/2022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B0478122-A919-4E63-8783-9EF1559D702E}" type="slidenum">
              <a:rPr lang="en-US"/>
              <a:pPr>
                <a:defRPr/>
              </a:pPr>
              <a:t>‹#›</a:t>
            </a:fld>
            <a:endParaRPr lang="en-US"/>
          </a:p>
        </p:txBody>
      </p:sp>
    </p:spTree>
    <p:extLst>
      <p:ext uri="{BB962C8B-B14F-4D97-AF65-F5344CB8AC3E}">
        <p14:creationId xmlns:p14="http://schemas.microsoft.com/office/powerpoint/2010/main" val="2589213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8C222892-A910-44F3-9B3C-32F22C05282D}" type="datetimeFigureOut">
              <a:rPr lang="en-US"/>
              <a:pPr>
                <a:defRPr/>
              </a:pPr>
              <a:t>10/31/2022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40A8FEB4-AF78-4BB6-86D4-BBB408E83B93}" type="slidenum">
              <a:rPr lang="en-US"/>
              <a:pPr>
                <a:defRPr/>
              </a:pPr>
              <a:t>‹#›</a:t>
            </a:fld>
            <a:endParaRPr lang="en-US"/>
          </a:p>
        </p:txBody>
      </p:sp>
    </p:spTree>
    <p:extLst>
      <p:ext uri="{BB962C8B-B14F-4D97-AF65-F5344CB8AC3E}">
        <p14:creationId xmlns:p14="http://schemas.microsoft.com/office/powerpoint/2010/main" val="355499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B50D278-28FB-4F76-9E66-1932C3496E3A}" type="datetimeFigureOut">
              <a:rPr lang="en-US"/>
              <a:pPr>
                <a:defRPr/>
              </a:pPr>
              <a:t>10/31/2022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9717051B-AE7D-4135-B44A-83DD2013C319}" type="slidenum">
              <a:rPr lang="en-US"/>
              <a:pPr>
                <a:defRPr/>
              </a:pPr>
              <a:t>‹#›</a:t>
            </a:fld>
            <a:endParaRPr lang="en-US"/>
          </a:p>
        </p:txBody>
      </p:sp>
    </p:spTree>
    <p:extLst>
      <p:ext uri="{BB962C8B-B14F-4D97-AF65-F5344CB8AC3E}">
        <p14:creationId xmlns:p14="http://schemas.microsoft.com/office/powerpoint/2010/main" val="2941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7F61358-AEB3-42DE-B29D-9FDEC24EC88B}" type="datetimeFigureOut">
              <a:rPr lang="en-US"/>
              <a:pPr>
                <a:defRPr/>
              </a:pPr>
              <a:t>10/31/2022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845BFD67-9C74-4B20-B979-D5D542321654}" type="slidenum">
              <a:rPr lang="en-US"/>
              <a:pPr>
                <a:defRPr/>
              </a:pPr>
              <a:t>‹#›</a:t>
            </a:fld>
            <a:endParaRPr lang="en-US"/>
          </a:p>
        </p:txBody>
      </p:sp>
    </p:spTree>
    <p:extLst>
      <p:ext uri="{BB962C8B-B14F-4D97-AF65-F5344CB8AC3E}">
        <p14:creationId xmlns:p14="http://schemas.microsoft.com/office/powerpoint/2010/main" val="412373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E117734-9B35-47C8-B79B-4209B73B1FCE}" type="datetimeFigureOut">
              <a:rPr lang="en-US"/>
              <a:pPr>
                <a:defRPr/>
              </a:pPr>
              <a:t>10/31/2022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63FC66FB-C6C0-4735-B3F5-29CEEB132543}" type="slidenum">
              <a:rPr lang="en-US"/>
              <a:pPr>
                <a:defRPr/>
              </a:pPr>
              <a:t>‹#›</a:t>
            </a:fld>
            <a:endParaRPr lang="en-US"/>
          </a:p>
        </p:txBody>
      </p:sp>
    </p:spTree>
    <p:extLst>
      <p:ext uri="{BB962C8B-B14F-4D97-AF65-F5344CB8AC3E}">
        <p14:creationId xmlns:p14="http://schemas.microsoft.com/office/powerpoint/2010/main" val="312273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261977B-849C-47D6-8277-C176E35293E3}" type="datetimeFigureOut">
              <a:rPr lang="en-US"/>
              <a:pPr>
                <a:defRPr/>
              </a:pPr>
              <a:t>10/31/2022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D457E7A7-327B-4F44-8967-725559DB6128}" type="slidenum">
              <a:rPr lang="en-US"/>
              <a:pPr>
                <a:defRPr/>
              </a:pPr>
              <a:t>‹#›</a:t>
            </a:fld>
            <a:endParaRPr lang="en-US"/>
          </a:p>
        </p:txBody>
      </p:sp>
    </p:spTree>
    <p:extLst>
      <p:ext uri="{BB962C8B-B14F-4D97-AF65-F5344CB8AC3E}">
        <p14:creationId xmlns:p14="http://schemas.microsoft.com/office/powerpoint/2010/main" val="82807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D8AB30A-4145-4DD8-A9AC-16207706C77B}" type="datetimeFigureOut">
              <a:rPr lang="en-US"/>
              <a:pPr>
                <a:defRPr/>
              </a:pPr>
              <a:t>10/31/2022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74188BA8-6634-4D60-B2D8-B6E37EF1E015}" type="slidenum">
              <a:rPr lang="en-US"/>
              <a:pPr>
                <a:defRPr/>
              </a:pPr>
              <a:t>‹#›</a:t>
            </a:fld>
            <a:endParaRPr lang="en-US"/>
          </a:p>
        </p:txBody>
      </p:sp>
    </p:spTree>
    <p:extLst>
      <p:ext uri="{BB962C8B-B14F-4D97-AF65-F5344CB8AC3E}">
        <p14:creationId xmlns:p14="http://schemas.microsoft.com/office/powerpoint/2010/main" val="4210297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03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093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746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93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33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322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13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612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932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142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50C6B99E-62BF-433E-8320-51ABD776F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695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10/31/2022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F4044ED-A6A8-41C2-8209-4BB04060D3FF}" type="datetimeFigureOut">
              <a:rPr lang="en-US"/>
              <a:pPr>
                <a:defRPr/>
              </a:pPr>
              <a:t>10/31/2022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455C8ACD-419C-40B2-BE98-63244142B2F8}" type="slidenum">
              <a:rPr lang="en-US"/>
              <a:pPr>
                <a:defRPr/>
              </a:pPr>
              <a:t>‹#›</a:t>
            </a:fld>
            <a:endParaRPr lang="en-US"/>
          </a:p>
        </p:txBody>
      </p:sp>
    </p:spTree>
    <p:extLst>
      <p:ext uri="{BB962C8B-B14F-4D97-AF65-F5344CB8AC3E}">
        <p14:creationId xmlns:p14="http://schemas.microsoft.com/office/powerpoint/2010/main" val="2847023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88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gi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edia%20bai%201.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mg4.thuthuatphanmem.vn/uploads/2020/03/24/hinh-anh-cau-be-thac-mac_111109192.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7.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rewrk5"/>
          <p:cNvPicPr>
            <a:picLocks noChangeAspect="1" noChangeArrowheads="1"/>
          </p:cNvPicPr>
          <p:nvPr/>
        </p:nvPicPr>
        <p:blipFill>
          <a:blip r:embed="rId2"/>
          <a:srcRect/>
          <a:stretch>
            <a:fillRect/>
          </a:stretch>
        </p:blipFill>
        <p:spPr bwMode="auto">
          <a:xfrm>
            <a:off x="8369302" y="304800"/>
            <a:ext cx="1993900" cy="1524000"/>
          </a:xfrm>
          <a:prstGeom prst="rect">
            <a:avLst/>
          </a:prstGeom>
          <a:noFill/>
          <a:ln w="9525">
            <a:noFill/>
            <a:miter lim="800000"/>
            <a:headEnd/>
            <a:tailEnd/>
          </a:ln>
        </p:spPr>
      </p:pic>
      <p:pic>
        <p:nvPicPr>
          <p:cNvPr id="3075" name="Picture 3" descr="dandilionbutterfly"/>
          <p:cNvPicPr>
            <a:picLocks noChangeAspect="1" noChangeArrowheads="1" noCrop="1"/>
          </p:cNvPicPr>
          <p:nvPr/>
        </p:nvPicPr>
        <p:blipFill>
          <a:blip r:embed="rId3"/>
          <a:srcRect/>
          <a:stretch>
            <a:fillRect/>
          </a:stretch>
        </p:blipFill>
        <p:spPr bwMode="auto">
          <a:xfrm>
            <a:off x="10668002" y="260350"/>
            <a:ext cx="1140884" cy="685800"/>
          </a:xfrm>
          <a:prstGeom prst="rect">
            <a:avLst/>
          </a:prstGeom>
          <a:noFill/>
          <a:ln w="9525">
            <a:noFill/>
            <a:miter lim="800000"/>
            <a:headEnd/>
            <a:tailEnd/>
          </a:ln>
        </p:spPr>
      </p:pic>
      <p:sp>
        <p:nvSpPr>
          <p:cNvPr id="3076" name="WordArt 4"/>
          <p:cNvSpPr>
            <a:spLocks noChangeArrowheads="1" noChangeShapeType="1" noTextEdit="1"/>
          </p:cNvSpPr>
          <p:nvPr/>
        </p:nvSpPr>
        <p:spPr bwMode="auto">
          <a:xfrm>
            <a:off x="1117600" y="1371600"/>
            <a:ext cx="10160000" cy="1600200"/>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rgbClr val="660033"/>
                  </a:solidFill>
                  <a:round/>
                  <a:headEnd/>
                  <a:tailEnd/>
                </a:ln>
                <a:gradFill rotWithShape="1">
                  <a:gsLst>
                    <a:gs pos="0">
                      <a:srgbClr val="FFCC99"/>
                    </a:gs>
                    <a:gs pos="100000">
                      <a:srgbClr val="FFFFFF"/>
                    </a:gs>
                  </a:gsLst>
                  <a:lin ang="5400000" scaled="1"/>
                </a:gradFill>
                <a:latin typeface="Times New Roman"/>
                <a:cs typeface="Times New Roman"/>
              </a:rPr>
              <a:t>CHÀO MỪNG CÁC EM HỌC SINH ĐẾN VỚI LỚP HỌC !</a:t>
            </a:r>
          </a:p>
        </p:txBody>
      </p:sp>
      <p:sp>
        <p:nvSpPr>
          <p:cNvPr id="3077" name="Text Box 5"/>
          <p:cNvSpPr txBox="1">
            <a:spLocks noChangeArrowheads="1"/>
          </p:cNvSpPr>
          <p:nvPr/>
        </p:nvSpPr>
        <p:spPr bwMode="auto">
          <a:xfrm>
            <a:off x="1117600" y="2574925"/>
            <a:ext cx="10160000" cy="3970318"/>
          </a:xfrm>
          <a:prstGeom prst="rect">
            <a:avLst/>
          </a:prstGeom>
          <a:noFill/>
          <a:ln w="9525">
            <a:noFill/>
            <a:miter lim="800000"/>
            <a:headEnd/>
            <a:tailEnd/>
          </a:ln>
        </p:spPr>
        <p:txBody>
          <a:bodyPr>
            <a:spAutoFit/>
          </a:bodyPr>
          <a:lstStyle/>
          <a:p>
            <a:pPr>
              <a:spcBef>
                <a:spcPct val="50000"/>
              </a:spcBef>
            </a:pPr>
            <a:endParaRPr lang="en-US" sz="3600" b="1" dirty="0">
              <a:solidFill>
                <a:srgbClr val="008000"/>
              </a:solidFill>
              <a:latin typeface="VNI-StageCoach"/>
            </a:endParaRPr>
          </a:p>
          <a:p>
            <a:pPr algn="ctr">
              <a:spcBef>
                <a:spcPct val="50000"/>
              </a:spcBef>
            </a:pPr>
            <a:endParaRPr lang="en-US" sz="3600" b="1" dirty="0">
              <a:solidFill>
                <a:srgbClr val="008000"/>
              </a:solidFill>
              <a:latin typeface="VNI-StageCoach"/>
            </a:endParaRPr>
          </a:p>
          <a:p>
            <a:pPr algn="ctr">
              <a:spcBef>
                <a:spcPct val="50000"/>
              </a:spcBef>
            </a:pPr>
            <a:r>
              <a:rPr lang="en-US" sz="3600" b="1" dirty="0">
                <a:solidFill>
                  <a:srgbClr val="008000"/>
                </a:solidFill>
                <a:latin typeface="Times New Roman" pitchFamily="18" charset="0"/>
                <a:cs typeface="Times New Roman" pitchFamily="18" charset="0"/>
              </a:rPr>
              <a:t>MÔN </a:t>
            </a:r>
            <a:r>
              <a:rPr lang="vi-VN" sz="3600" b="1" dirty="0">
                <a:solidFill>
                  <a:srgbClr val="008000"/>
                </a:solidFill>
                <a:latin typeface="Times New Roman" pitchFamily="18" charset="0"/>
                <a:cs typeface="Times New Roman" pitchFamily="18" charset="0"/>
              </a:rPr>
              <a:t>KHOA HỌC TỰ NHIÊN</a:t>
            </a:r>
            <a:r>
              <a:rPr lang="en-US" sz="3600" b="1" dirty="0">
                <a:solidFill>
                  <a:srgbClr val="008000"/>
                </a:solidFill>
                <a:latin typeface="Times New Roman" pitchFamily="18" charset="0"/>
                <a:cs typeface="Times New Roman" pitchFamily="18" charset="0"/>
              </a:rPr>
              <a:t> </a:t>
            </a:r>
            <a:endParaRPr lang="vi-VN" sz="3600" b="1" dirty="0">
              <a:solidFill>
                <a:srgbClr val="008000"/>
              </a:solidFill>
              <a:latin typeface="Times New Roman" pitchFamily="18" charset="0"/>
              <a:cs typeface="Times New Roman" pitchFamily="18" charset="0"/>
            </a:endParaRPr>
          </a:p>
          <a:p>
            <a:pPr algn="ctr">
              <a:spcBef>
                <a:spcPct val="50000"/>
              </a:spcBef>
            </a:pPr>
            <a:r>
              <a:rPr lang="en-US" sz="3600" b="1" dirty="0">
                <a:solidFill>
                  <a:srgbClr val="008000"/>
                </a:solidFill>
                <a:latin typeface="Times New Roman" pitchFamily="18" charset="0"/>
                <a:cs typeface="Times New Roman" pitchFamily="18" charset="0"/>
              </a:rPr>
              <a:t> LỚP </a:t>
            </a:r>
            <a:r>
              <a:rPr lang="vi-VN" sz="3600" b="1" dirty="0">
                <a:solidFill>
                  <a:srgbClr val="008000"/>
                </a:solidFill>
                <a:latin typeface="Times New Roman" pitchFamily="18" charset="0"/>
                <a:cs typeface="Times New Roman" pitchFamily="18" charset="0"/>
              </a:rPr>
              <a:t>6</a:t>
            </a:r>
            <a:endParaRPr lang="en-US" sz="3600" b="1" dirty="0">
              <a:solidFill>
                <a:srgbClr val="008000"/>
              </a:solidFill>
              <a:latin typeface="Times New Roman" pitchFamily="18" charset="0"/>
              <a:cs typeface="Times New Roman" pitchFamily="18" charset="0"/>
            </a:endParaRPr>
          </a:p>
          <a:p>
            <a:pPr>
              <a:spcBef>
                <a:spcPct val="50000"/>
              </a:spcBef>
            </a:pPr>
            <a:endParaRPr lang="en-US" sz="3600" b="1" dirty="0">
              <a:solidFill>
                <a:srgbClr val="008000"/>
              </a:solidFill>
              <a:latin typeface="VNI-StageCoach"/>
            </a:endParaRPr>
          </a:p>
        </p:txBody>
      </p:sp>
      <p:pic>
        <p:nvPicPr>
          <p:cNvPr id="3078" name="Picture 6" descr="Firewrk8"/>
          <p:cNvPicPr>
            <a:picLocks noChangeAspect="1" noChangeArrowheads="1"/>
          </p:cNvPicPr>
          <p:nvPr/>
        </p:nvPicPr>
        <p:blipFill>
          <a:blip r:embed="rId4"/>
          <a:srcRect/>
          <a:stretch>
            <a:fillRect/>
          </a:stretch>
        </p:blipFill>
        <p:spPr bwMode="auto">
          <a:xfrm>
            <a:off x="2946400" y="2514603"/>
            <a:ext cx="1727200" cy="1266825"/>
          </a:xfrm>
          <a:prstGeom prst="rect">
            <a:avLst/>
          </a:prstGeom>
          <a:noFill/>
          <a:ln w="9525">
            <a:noFill/>
            <a:miter lim="800000"/>
            <a:headEnd/>
            <a:tailEnd/>
          </a:ln>
        </p:spPr>
      </p:pic>
      <p:pic>
        <p:nvPicPr>
          <p:cNvPr id="3079" name="Picture 8" descr="Firewrk5"/>
          <p:cNvPicPr>
            <a:picLocks noChangeAspect="1" noChangeArrowheads="1"/>
          </p:cNvPicPr>
          <p:nvPr/>
        </p:nvPicPr>
        <p:blipFill>
          <a:blip r:embed="rId5"/>
          <a:srcRect/>
          <a:stretch>
            <a:fillRect/>
          </a:stretch>
        </p:blipFill>
        <p:spPr bwMode="auto">
          <a:xfrm>
            <a:off x="8026400" y="3200400"/>
            <a:ext cx="1397000" cy="1066800"/>
          </a:xfrm>
          <a:prstGeom prst="rect">
            <a:avLst/>
          </a:prstGeom>
          <a:noFill/>
          <a:ln w="9525">
            <a:noFill/>
            <a:miter lim="800000"/>
            <a:headEnd/>
            <a:tailEnd/>
          </a:ln>
        </p:spPr>
      </p:pic>
      <p:pic>
        <p:nvPicPr>
          <p:cNvPr id="3080" name="Picture 9" descr="Firewrk5"/>
          <p:cNvPicPr>
            <a:picLocks noChangeAspect="1" noChangeArrowheads="1"/>
          </p:cNvPicPr>
          <p:nvPr/>
        </p:nvPicPr>
        <p:blipFill>
          <a:blip r:embed="rId6"/>
          <a:srcRect/>
          <a:stretch>
            <a:fillRect/>
          </a:stretch>
        </p:blipFill>
        <p:spPr bwMode="auto">
          <a:xfrm>
            <a:off x="711200" y="3429000"/>
            <a:ext cx="1295400" cy="990600"/>
          </a:xfrm>
          <a:prstGeom prst="rect">
            <a:avLst/>
          </a:prstGeom>
          <a:noFill/>
          <a:ln w="9525">
            <a:noFill/>
            <a:miter lim="800000"/>
            <a:headEnd/>
            <a:tailEnd/>
          </a:ln>
        </p:spPr>
      </p:pic>
      <p:pic>
        <p:nvPicPr>
          <p:cNvPr id="3081" name="Picture 10" descr="Firewrk5"/>
          <p:cNvPicPr>
            <a:picLocks noChangeAspect="1" noChangeArrowheads="1"/>
          </p:cNvPicPr>
          <p:nvPr/>
        </p:nvPicPr>
        <p:blipFill>
          <a:blip r:embed="rId7"/>
          <a:srcRect/>
          <a:stretch>
            <a:fillRect/>
          </a:stretch>
        </p:blipFill>
        <p:spPr bwMode="auto">
          <a:xfrm>
            <a:off x="2006600" y="5257800"/>
            <a:ext cx="1297517" cy="990600"/>
          </a:xfrm>
          <a:prstGeom prst="rect">
            <a:avLst/>
          </a:prstGeom>
          <a:noFill/>
          <a:ln w="9525">
            <a:noFill/>
            <a:miter lim="800000"/>
            <a:headEnd/>
            <a:tailEnd/>
          </a:ln>
        </p:spPr>
      </p:pic>
      <p:pic>
        <p:nvPicPr>
          <p:cNvPr id="3082" name="Picture 12" descr="Firewrk5"/>
          <p:cNvPicPr>
            <a:picLocks noChangeAspect="1" noChangeArrowheads="1"/>
          </p:cNvPicPr>
          <p:nvPr/>
        </p:nvPicPr>
        <p:blipFill>
          <a:blip r:embed="rId8"/>
          <a:srcRect/>
          <a:stretch>
            <a:fillRect/>
          </a:stretch>
        </p:blipFill>
        <p:spPr bwMode="auto">
          <a:xfrm>
            <a:off x="10769602" y="2667000"/>
            <a:ext cx="996951" cy="762000"/>
          </a:xfrm>
          <a:prstGeom prst="rect">
            <a:avLst/>
          </a:prstGeom>
          <a:noFill/>
          <a:ln w="9525">
            <a:noFill/>
            <a:miter lim="800000"/>
            <a:headEnd/>
            <a:tailEnd/>
          </a:ln>
        </p:spPr>
      </p:pic>
      <p:pic>
        <p:nvPicPr>
          <p:cNvPr id="3083" name="Picture 13" descr="Firewrk5"/>
          <p:cNvPicPr>
            <a:picLocks noChangeAspect="1" noChangeArrowheads="1"/>
          </p:cNvPicPr>
          <p:nvPr/>
        </p:nvPicPr>
        <p:blipFill>
          <a:blip r:embed="rId9"/>
          <a:srcRect/>
          <a:stretch>
            <a:fillRect/>
          </a:stretch>
        </p:blipFill>
        <p:spPr bwMode="auto">
          <a:xfrm>
            <a:off x="914401" y="381003"/>
            <a:ext cx="1202267" cy="918713"/>
          </a:xfrm>
          <a:prstGeom prst="rect">
            <a:avLst/>
          </a:prstGeom>
          <a:noFill/>
          <a:ln w="9525">
            <a:noFill/>
            <a:miter lim="800000"/>
            <a:headEnd/>
            <a:tailEnd/>
          </a:ln>
        </p:spPr>
      </p:pic>
      <p:sp>
        <p:nvSpPr>
          <p:cNvPr id="3084" name="Rectangle 15"/>
          <p:cNvSpPr>
            <a:spLocks noChangeArrowheads="1"/>
          </p:cNvSpPr>
          <p:nvPr/>
        </p:nvSpPr>
        <p:spPr bwMode="auto">
          <a:xfrm>
            <a:off x="406400" y="228600"/>
            <a:ext cx="11480800" cy="6324600"/>
          </a:xfrm>
          <a:prstGeom prst="rect">
            <a:avLst/>
          </a:prstGeom>
          <a:noFill/>
          <a:ln w="38100">
            <a:solidFill>
              <a:srgbClr val="003300"/>
            </a:solidFill>
            <a:miter lim="800000"/>
            <a:headEnd/>
            <a:tailEnd/>
          </a:ln>
        </p:spPr>
        <p:txBody>
          <a:bodyPr wrap="none" anchor="ctr"/>
          <a:lstStyle/>
          <a:p>
            <a:endParaRPr lang="en-US">
              <a:solidFill>
                <a:prstClr val="black"/>
              </a:solidFill>
            </a:endParaRPr>
          </a:p>
        </p:txBody>
      </p:sp>
      <p:sp>
        <p:nvSpPr>
          <p:cNvPr id="3085" name="Text Box 16"/>
          <p:cNvSpPr txBox="1">
            <a:spLocks noChangeArrowheads="1"/>
          </p:cNvSpPr>
          <p:nvPr/>
        </p:nvSpPr>
        <p:spPr bwMode="auto">
          <a:xfrm>
            <a:off x="812800" y="381000"/>
            <a:ext cx="2743200" cy="369332"/>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15378" name="plant"/>
          <p:cNvSpPr>
            <a:spLocks noEditPoints="1" noChangeArrowheads="1"/>
          </p:cNvSpPr>
          <p:nvPr/>
        </p:nvSpPr>
        <p:spPr bwMode="auto">
          <a:xfrm rot="5400000">
            <a:off x="10007600" y="4902200"/>
            <a:ext cx="3048000" cy="101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80008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endParaRPr>
          </a:p>
        </p:txBody>
      </p:sp>
      <p:pic>
        <p:nvPicPr>
          <p:cNvPr id="3088" name="Picture 19" descr="_DK8_1LA"/>
          <p:cNvPicPr>
            <a:picLocks noChangeAspect="1" noChangeArrowheads="1" noCrop="1"/>
          </p:cNvPicPr>
          <p:nvPr/>
        </p:nvPicPr>
        <p:blipFill>
          <a:blip r:embed="rId10"/>
          <a:srcRect/>
          <a:stretch>
            <a:fillRect/>
          </a:stretch>
        </p:blipFill>
        <p:spPr bwMode="auto">
          <a:xfrm>
            <a:off x="10363200" y="5562600"/>
            <a:ext cx="1219200" cy="685800"/>
          </a:xfrm>
          <a:prstGeom prst="rect">
            <a:avLst/>
          </a:prstGeom>
          <a:noFill/>
          <a:ln w="9525">
            <a:noFill/>
            <a:miter lim="800000"/>
            <a:headEnd/>
            <a:tailEnd/>
          </a:ln>
        </p:spPr>
      </p:pic>
      <p:sp>
        <p:nvSpPr>
          <p:cNvPr id="15381" name="plant"/>
          <p:cNvSpPr>
            <a:spLocks noEditPoints="1" noChangeArrowheads="1"/>
          </p:cNvSpPr>
          <p:nvPr/>
        </p:nvSpPr>
        <p:spPr bwMode="auto">
          <a:xfrm rot="10800000">
            <a:off x="7721600" y="6324600"/>
            <a:ext cx="4064000" cy="76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80008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endParaRPr>
          </a:p>
        </p:txBody>
      </p:sp>
      <p:pic>
        <p:nvPicPr>
          <p:cNvPr id="3090" name="Picture 22" descr="photo-1"/>
          <p:cNvPicPr>
            <a:picLocks noChangeAspect="1" noChangeArrowheads="1"/>
          </p:cNvPicPr>
          <p:nvPr/>
        </p:nvPicPr>
        <p:blipFill>
          <a:blip r:embed="rId11"/>
          <a:srcRect/>
          <a:stretch>
            <a:fillRect/>
          </a:stretch>
        </p:blipFill>
        <p:spPr bwMode="auto">
          <a:xfrm>
            <a:off x="476252" y="304800"/>
            <a:ext cx="234949" cy="1981200"/>
          </a:xfrm>
          <a:prstGeom prst="rect">
            <a:avLst/>
          </a:prstGeom>
          <a:noFill/>
          <a:ln w="9525">
            <a:noFill/>
            <a:miter lim="800000"/>
            <a:headEnd/>
            <a:tailEnd/>
          </a:ln>
        </p:spPr>
      </p:pic>
      <p:pic>
        <p:nvPicPr>
          <p:cNvPr id="3091" name="Picture 24" descr="photo-1"/>
          <p:cNvPicPr>
            <a:picLocks noChangeAspect="1" noChangeArrowheads="1"/>
          </p:cNvPicPr>
          <p:nvPr/>
        </p:nvPicPr>
        <p:blipFill>
          <a:blip r:embed="rId12"/>
          <a:srcRect/>
          <a:stretch>
            <a:fillRect/>
          </a:stretch>
        </p:blipFill>
        <p:spPr bwMode="auto">
          <a:xfrm>
            <a:off x="609600" y="228600"/>
            <a:ext cx="3860800" cy="139700"/>
          </a:xfrm>
          <a:prstGeom prst="rect">
            <a:avLst/>
          </a:prstGeom>
          <a:noFill/>
          <a:ln w="9525">
            <a:noFill/>
            <a:miter lim="800000"/>
            <a:headEnd/>
            <a:tailEnd/>
          </a:ln>
        </p:spPr>
      </p:pic>
      <p:pic>
        <p:nvPicPr>
          <p:cNvPr id="3092" name="Picture 25" descr="butterflies_flowers_sm_nwm[1]"/>
          <p:cNvPicPr>
            <a:picLocks noChangeAspect="1" noChangeArrowheads="1" noCrop="1"/>
          </p:cNvPicPr>
          <p:nvPr/>
        </p:nvPicPr>
        <p:blipFill>
          <a:blip r:embed="rId13"/>
          <a:srcRect/>
          <a:stretch>
            <a:fillRect/>
          </a:stretch>
        </p:blipFill>
        <p:spPr bwMode="auto">
          <a:xfrm>
            <a:off x="711200" y="5638800"/>
            <a:ext cx="1016000" cy="762000"/>
          </a:xfrm>
          <a:prstGeom prst="rect">
            <a:avLst/>
          </a:prstGeom>
          <a:noFill/>
          <a:ln w="9525" algn="ctr">
            <a:noFill/>
            <a:miter lim="800000"/>
            <a:headEnd/>
            <a:tailEnd/>
          </a:ln>
        </p:spPr>
      </p:pic>
      <p:pic>
        <p:nvPicPr>
          <p:cNvPr id="3093" name="Picture 26" descr="ringwrlmed2_b"/>
          <p:cNvPicPr>
            <a:picLocks noChangeAspect="1" noChangeArrowheads="1" noCrop="1"/>
          </p:cNvPicPr>
          <p:nvPr/>
        </p:nvPicPr>
        <p:blipFill>
          <a:blip r:embed="rId14"/>
          <a:srcRect/>
          <a:stretch>
            <a:fillRect/>
          </a:stretch>
        </p:blipFill>
        <p:spPr bwMode="auto">
          <a:xfrm>
            <a:off x="5384802" y="2971800"/>
            <a:ext cx="1570567" cy="1295400"/>
          </a:xfrm>
          <a:prstGeom prst="rect">
            <a:avLst/>
          </a:prstGeom>
          <a:noFill/>
          <a:ln w="9525">
            <a:noFill/>
            <a:miter lim="800000"/>
            <a:headEnd/>
            <a:tailEnd/>
          </a:ln>
        </p:spPr>
      </p:pic>
      <p:pic>
        <p:nvPicPr>
          <p:cNvPr id="3094" name="Picture 29" descr="Firewrk8"/>
          <p:cNvPicPr>
            <a:picLocks noChangeAspect="1" noChangeArrowheads="1"/>
          </p:cNvPicPr>
          <p:nvPr/>
        </p:nvPicPr>
        <p:blipFill>
          <a:blip r:embed="rId15"/>
          <a:srcRect/>
          <a:stretch>
            <a:fillRect/>
          </a:stretch>
        </p:blipFill>
        <p:spPr bwMode="auto">
          <a:xfrm>
            <a:off x="8876145" y="5078415"/>
            <a:ext cx="1320800" cy="968375"/>
          </a:xfrm>
          <a:prstGeom prst="rect">
            <a:avLst/>
          </a:prstGeom>
          <a:noFill/>
          <a:ln w="9525">
            <a:noFill/>
            <a:miter lim="800000"/>
            <a:headEnd/>
            <a:tailEnd/>
          </a:ln>
        </p:spPr>
      </p:pic>
      <p:pic>
        <p:nvPicPr>
          <p:cNvPr id="25" name="Picture 9" descr="Firewrk5"/>
          <p:cNvPicPr>
            <a:picLocks noChangeAspect="1" noChangeArrowheads="1"/>
          </p:cNvPicPr>
          <p:nvPr/>
        </p:nvPicPr>
        <p:blipFill>
          <a:blip r:embed="rId6"/>
          <a:srcRect/>
          <a:stretch>
            <a:fillRect/>
          </a:stretch>
        </p:blipFill>
        <p:spPr bwMode="auto">
          <a:xfrm>
            <a:off x="4470400" y="381000"/>
            <a:ext cx="1295400" cy="990600"/>
          </a:xfrm>
          <a:prstGeom prst="rect">
            <a:avLst/>
          </a:prstGeom>
          <a:noFill/>
          <a:ln w="9525">
            <a:noFill/>
            <a:miter lim="800000"/>
            <a:headEnd/>
            <a:tailEnd/>
          </a:ln>
        </p:spPr>
      </p:pic>
      <p:pic>
        <p:nvPicPr>
          <p:cNvPr id="26" name="Picture 9" descr="Firewrk5"/>
          <p:cNvPicPr>
            <a:picLocks noChangeAspect="1" noChangeArrowheads="1"/>
          </p:cNvPicPr>
          <p:nvPr/>
        </p:nvPicPr>
        <p:blipFill>
          <a:blip r:embed="rId6"/>
          <a:srcRect/>
          <a:stretch>
            <a:fillRect/>
          </a:stretch>
        </p:blipFill>
        <p:spPr bwMode="auto">
          <a:xfrm>
            <a:off x="5195069" y="5334000"/>
            <a:ext cx="1295400" cy="990600"/>
          </a:xfrm>
          <a:prstGeom prst="rect">
            <a:avLst/>
          </a:prstGeom>
          <a:noFill/>
          <a:ln w="9525">
            <a:noFill/>
            <a:miter lim="800000"/>
            <a:headEnd/>
            <a:tailEnd/>
          </a:ln>
        </p:spPr>
      </p:pic>
    </p:spTree>
    <p:extLst>
      <p:ext uri="{BB962C8B-B14F-4D97-AF65-F5344CB8AC3E}">
        <p14:creationId xmlns:p14="http://schemas.microsoft.com/office/powerpoint/2010/main" val="254650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14549" y="1576705"/>
            <a:ext cx="9772651" cy="2054860"/>
          </a:xfrm>
          <a:solidFill>
            <a:schemeClr val="accent6">
              <a:lumMod val="20000"/>
              <a:lumOff val="80000"/>
            </a:schemeClr>
          </a:solidFill>
        </p:spPr>
        <p:txBody>
          <a:bodyPr>
            <a:noAutofit/>
          </a:bodyPr>
          <a:lstStyle/>
          <a:p>
            <a:pPr marL="0" indent="0" algn="just">
              <a:buNone/>
            </a:pPr>
            <a:r>
              <a:rPr lang="en-US" sz="3600" dirty="0" err="1">
                <a:gradFill>
                  <a:gsLst>
                    <a:gs pos="0">
                      <a:srgbClr val="012D86"/>
                    </a:gs>
                    <a:gs pos="100000">
                      <a:srgbClr val="0E2557"/>
                    </a:gs>
                  </a:gsLst>
                  <a:lin scaled="0"/>
                </a:gradFill>
                <a:latin typeface="Times New Roman" pitchFamily="18" charset="0"/>
                <a:cs typeface="Times New Roman" pitchFamily="18" charset="0"/>
              </a:rPr>
              <a:t>Khoa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ngành</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khoa</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học</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nghiên</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cứu</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về</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các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sự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vật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hiện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tượng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quy</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luật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những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ảnh</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hưởng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của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chúng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đến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cuộc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sống</a:t>
            </a:r>
            <a:r>
              <a:rPr lang="en-US" sz="3600" dirty="0">
                <a:gradFill>
                  <a:gsLst>
                    <a:gs pos="0">
                      <a:srgbClr val="012D86"/>
                    </a:gs>
                    <a:gs pos="100000">
                      <a:srgbClr val="0E2557"/>
                    </a:gs>
                  </a:gsLst>
                  <a:lin scaled="0"/>
                </a:gradFill>
                <a:latin typeface="Times New Roman" pitchFamily="18" charset="0"/>
                <a:cs typeface="Times New Roman" pitchFamily="18" charset="0"/>
              </a:rPr>
              <a:t> con </a:t>
            </a:r>
            <a:r>
              <a:rPr lang="en-US" sz="3600" dirty="0" err="1">
                <a:gradFill>
                  <a:gsLst>
                    <a:gs pos="0">
                      <a:srgbClr val="012D86"/>
                    </a:gs>
                    <a:gs pos="100000">
                      <a:srgbClr val="0E2557"/>
                    </a:gs>
                  </a:gsLst>
                  <a:lin scaled="0"/>
                </a:gradFill>
                <a:latin typeface="Times New Roman" pitchFamily="18" charset="0"/>
                <a:cs typeface="Times New Roman" pitchFamily="18" charset="0"/>
              </a:rPr>
              <a:t>người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môi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trường</a:t>
            </a:r>
            <a:r>
              <a:rPr lang="en-US" sz="3600" dirty="0">
                <a:gradFill>
                  <a:gsLst>
                    <a:gs pos="0">
                      <a:srgbClr val="012D86"/>
                    </a:gs>
                    <a:gs pos="100000">
                      <a:srgbClr val="0E2557"/>
                    </a:gs>
                  </a:gsLst>
                  <a:lin scaled="0"/>
                </a:gradFill>
                <a:latin typeface="Times New Roman" pitchFamily="18" charset="0"/>
                <a:cs typeface="Times New Roman" pitchFamily="18" charset="0"/>
              </a:rPr>
              <a:t>.</a:t>
            </a:r>
          </a:p>
        </p:txBody>
      </p:sp>
      <p:sp>
        <p:nvSpPr>
          <p:cNvPr id="9" name="Text Box 8"/>
          <p:cNvSpPr txBox="1"/>
          <p:nvPr/>
        </p:nvSpPr>
        <p:spPr>
          <a:xfrm>
            <a:off x="186691" y="101602"/>
            <a:ext cx="5008487" cy="584775"/>
          </a:xfrm>
          <a:prstGeom prst="rect">
            <a:avLst/>
          </a:prstGeom>
          <a:noFill/>
        </p:spPr>
        <p:txBody>
          <a:bodyPr wrap="none" rtlCol="0" anchor="t">
            <a:spAutoFit/>
          </a:bodyPr>
          <a:lstStyle/>
          <a:p>
            <a:r>
              <a:rPr lang="en-US" sz="3200" b="1" dirty="0">
                <a:solidFill>
                  <a:srgbClr val="FF0000"/>
                </a:solidFill>
                <a:latin typeface="Times New Roman" pitchFamily="18" charset="0"/>
                <a:ea typeface="+mj-ea"/>
                <a:cs typeface="Times New Roman" pitchFamily="18" charset="0"/>
                <a:sym typeface="+mn-ea"/>
              </a:rPr>
              <a:t>1. KHOA HỌC TỰ NHIÊN</a:t>
            </a:r>
            <a:endParaRPr lang="en-US" sz="3200" dirty="0">
              <a:latin typeface="Times New Roman" pitchFamily="18" charset="0"/>
              <a:cs typeface="Times New Roman" pitchFamily="18" charset="0"/>
            </a:endParaRPr>
          </a:p>
        </p:txBody>
      </p:sp>
      <p:sp>
        <p:nvSpPr>
          <p:cNvPr id="10" name="Text Box 9"/>
          <p:cNvSpPr txBox="1"/>
          <p:nvPr/>
        </p:nvSpPr>
        <p:spPr>
          <a:xfrm>
            <a:off x="870586" y="869950"/>
            <a:ext cx="2937022" cy="707886"/>
          </a:xfrm>
          <a:prstGeom prst="rect">
            <a:avLst/>
          </a:prstGeom>
          <a:noFill/>
        </p:spPr>
        <p:txBody>
          <a:bodyPr wrap="none" rtlCol="0" anchor="t">
            <a:spAutoFit/>
          </a:bodyPr>
          <a:lstStyle/>
          <a:p>
            <a:pPr marL="285750" indent="-285750">
              <a:buFont typeface="Wingdings" panose="05000000000000000000" charset="0"/>
              <a:buChar char="v"/>
            </a:pPr>
            <a:r>
              <a:rPr lang="en-US" sz="4000" b="1" dirty="0" err="1">
                <a:gradFill>
                  <a:gsLst>
                    <a:gs pos="0">
                      <a:srgbClr val="012D86"/>
                    </a:gs>
                    <a:gs pos="100000">
                      <a:srgbClr val="0E2557"/>
                    </a:gs>
                  </a:gsLst>
                  <a:lin scaled="0"/>
                </a:gradFill>
                <a:latin typeface="Times New Roman" pitchFamily="18" charset="0"/>
                <a:cs typeface="Times New Roman" pitchFamily="18" charset="0"/>
              </a:rPr>
              <a:t>Khái</a:t>
            </a:r>
            <a:r>
              <a:rPr lang="en-US" sz="4000" b="1" dirty="0">
                <a:gradFill>
                  <a:gsLst>
                    <a:gs pos="0">
                      <a:srgbClr val="012D86"/>
                    </a:gs>
                    <a:gs pos="100000">
                      <a:srgbClr val="0E2557"/>
                    </a:gs>
                  </a:gsLst>
                  <a:lin scaled="0"/>
                </a:gradFill>
                <a:latin typeface="Times New Roman" pitchFamily="18" charset="0"/>
                <a:cs typeface="Times New Roman" pitchFamily="18" charset="0"/>
              </a:rPr>
              <a:t> </a:t>
            </a:r>
            <a:r>
              <a:rPr lang="en-US" sz="4000" b="1" dirty="0" err="1">
                <a:gradFill>
                  <a:gsLst>
                    <a:gs pos="0">
                      <a:srgbClr val="012D86"/>
                    </a:gs>
                    <a:gs pos="100000">
                      <a:srgbClr val="0E2557"/>
                    </a:gs>
                  </a:gsLst>
                  <a:lin scaled="0"/>
                </a:gradFill>
                <a:latin typeface="Times New Roman" pitchFamily="18" charset="0"/>
                <a:cs typeface="Times New Roman" pitchFamily="18" charset="0"/>
              </a:rPr>
              <a:t>niệm</a:t>
            </a:r>
            <a:endParaRPr lang="en-US" sz="4000" b="1" dirty="0">
              <a:gradFill>
                <a:gsLst>
                  <a:gs pos="0">
                    <a:srgbClr val="012D86"/>
                  </a:gs>
                  <a:gs pos="100000">
                    <a:srgbClr val="0E2557"/>
                  </a:gs>
                </a:gsLst>
                <a:lin scaled="0"/>
              </a:gradFill>
              <a:latin typeface="Times New Roman" pitchFamily="18" charset="0"/>
              <a:cs typeface="Times New Roman" pitchFamily="18" charset="0"/>
            </a:endParaRPr>
          </a:p>
        </p:txBody>
      </p:sp>
      <p:grpSp>
        <p:nvGrpSpPr>
          <p:cNvPr id="12" name="Group 11"/>
          <p:cNvGrpSpPr/>
          <p:nvPr/>
        </p:nvGrpSpPr>
        <p:grpSpPr>
          <a:xfrm>
            <a:off x="780416" y="1660527"/>
            <a:ext cx="1294765" cy="1306195"/>
            <a:chOff x="9447" y="6021"/>
            <a:chExt cx="2360" cy="2258"/>
          </a:xfrm>
        </p:grpSpPr>
        <p:sp>
          <p:nvSpPr>
            <p:cNvPr id="13" name="Oval Callout 12"/>
            <p:cNvSpPr/>
            <p:nvPr/>
          </p:nvSpPr>
          <p:spPr>
            <a:xfrm>
              <a:off x="9447" y="6021"/>
              <a:ext cx="2360" cy="2258"/>
            </a:xfrm>
            <a:prstGeom prst="wedgeEllipseCallout">
              <a:avLst>
                <a:gd name="adj1" fmla="val -302"/>
                <a:gd name="adj2" fmla="val 67714"/>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descr="download"/>
            <p:cNvPicPr>
              <a:picLocks noChangeAspect="1"/>
            </p:cNvPicPr>
            <p:nvPr/>
          </p:nvPicPr>
          <p:blipFill>
            <a:blip r:embed="rId2"/>
            <a:stretch>
              <a:fillRect/>
            </a:stretch>
          </p:blipFill>
          <p:spPr>
            <a:xfrm>
              <a:off x="9810" y="6367"/>
              <a:ext cx="1635" cy="1565"/>
            </a:xfrm>
            <a:prstGeom prst="rect">
              <a:avLst/>
            </a:prstGeom>
          </p:spPr>
        </p:pic>
      </p:grpSp>
      <p:sp>
        <p:nvSpPr>
          <p:cNvPr id="15" name="Lightning Bolt 14"/>
          <p:cNvSpPr/>
          <p:nvPr/>
        </p:nvSpPr>
        <p:spPr>
          <a:xfrm>
            <a:off x="4538346" y="3631567"/>
            <a:ext cx="1010285" cy="1149985"/>
          </a:xfrm>
          <a:prstGeom prst="lightningBol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2896871" y="4717415"/>
            <a:ext cx="7418705" cy="2066290"/>
          </a:xfrm>
          <a:prstGeom prst="cloud">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có</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vai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trò</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gì</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trong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cuộc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sống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fade">
                                      <p:cBhvr>
                                        <p:cTn id="23" dur="1000"/>
                                        <p:tgtEl>
                                          <p:spTgt spid="8">
                                            <p:bg/>
                                          </p:spTgt>
                                        </p:tgtEl>
                                      </p:cBhvr>
                                    </p:animEffect>
                                    <p:anim calcmode="lin" valueType="num">
                                      <p:cBhvr>
                                        <p:cTn id="24" dur="1000" fill="hold"/>
                                        <p:tgtEl>
                                          <p:spTgt spid="8">
                                            <p:bg/>
                                          </p:spTgt>
                                        </p:tgtEl>
                                        <p:attrNameLst>
                                          <p:attrName>ppt_x</p:attrName>
                                        </p:attrNameLst>
                                      </p:cBhvr>
                                      <p:tavLst>
                                        <p:tav tm="0">
                                          <p:val>
                                            <p:strVal val="#ppt_x"/>
                                          </p:val>
                                        </p:tav>
                                        <p:tav tm="100000">
                                          <p:val>
                                            <p:strVal val="#ppt_x"/>
                                          </p:val>
                                        </p:tav>
                                      </p:tavLst>
                                    </p:anim>
                                    <p:anim calcmode="lin" valueType="num">
                                      <p:cBhvr>
                                        <p:cTn id="25" dur="900" decel="100000" fill="hold"/>
                                        <p:tgtEl>
                                          <p:spTgt spid="8">
                                            <p:bg/>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bg/>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900" decel="100000" fill="hold"/>
                                        <p:tgtEl>
                                          <p:spTgt spid="1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ppt_x</p:attrName>
                                        </p:attrNameLst>
                                      </p:cBhvr>
                                      <p:tavLst>
                                        <p:tav tm="0">
                                          <p:val>
                                            <p:strVal val="#ppt_x-.2"/>
                                          </p:val>
                                        </p:tav>
                                        <p:tav tm="100000">
                                          <p:val>
                                            <p:strVal val="#ppt_x"/>
                                          </p:val>
                                        </p:tav>
                                      </p:tavLst>
                                    </p:anim>
                                    <p:anim calcmode="lin" valueType="num">
                                      <p:cBhvr>
                                        <p:cTn id="4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455"/>
            <a:ext cx="12065000" cy="561340"/>
          </a:xfrm>
        </p:spPr>
        <p:txBody>
          <a:bodyPr>
            <a:normAutofit/>
          </a:bodyPr>
          <a:lstStyle/>
          <a:p>
            <a:r>
              <a:rPr lang="en-US" sz="3200" b="1" dirty="0">
                <a:solidFill>
                  <a:srgbClr val="FF0000"/>
                </a:solidFill>
                <a:latin typeface="Times New Roman" pitchFamily="18" charset="0"/>
                <a:cs typeface="Times New Roman" pitchFamily="18" charset="0"/>
              </a:rPr>
              <a:t>2. VAI TRÒ CỦA KHOA HỌC TỰ NHIÊN TRONG CUỘC SỐNG</a:t>
            </a:r>
          </a:p>
        </p:txBody>
      </p:sp>
      <p:pic>
        <p:nvPicPr>
          <p:cNvPr id="15" name="Picture 14"/>
          <p:cNvPicPr>
            <a:picLocks noChangeAspect="1"/>
          </p:cNvPicPr>
          <p:nvPr/>
        </p:nvPicPr>
        <p:blipFill>
          <a:blip r:embed="rId2"/>
          <a:stretch>
            <a:fillRect/>
          </a:stretch>
        </p:blipFill>
        <p:spPr>
          <a:xfrm>
            <a:off x="258446" y="645795"/>
            <a:ext cx="1748791" cy="1831340"/>
          </a:xfrm>
          <a:prstGeom prst="rect">
            <a:avLst/>
          </a:prstGeom>
        </p:spPr>
      </p:pic>
      <p:sp>
        <p:nvSpPr>
          <p:cNvPr id="100" name="Text Box 99"/>
          <p:cNvSpPr txBox="1"/>
          <p:nvPr/>
        </p:nvSpPr>
        <p:spPr>
          <a:xfrm>
            <a:off x="2316481" y="799466"/>
            <a:ext cx="7947660" cy="1077218"/>
          </a:xfrm>
          <a:prstGeom prst="rect">
            <a:avLst/>
          </a:prstGeom>
          <a:solidFill>
            <a:srgbClr val="DFE0E5"/>
          </a:solidFill>
          <a:ln w="9525">
            <a:noFill/>
          </a:ln>
        </p:spPr>
        <p:txBody>
          <a:bodyPr wrap="square">
            <a:spAutoFit/>
          </a:bodyPr>
          <a:lstStyle/>
          <a:p>
            <a:pPr indent="0"/>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Hãy</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cho</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biết</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vai</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trò</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của</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khoa</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học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tự</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nhiên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được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thể</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hiện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trong</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các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hình</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1.7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đến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1.10.</a:t>
            </a:r>
          </a:p>
        </p:txBody>
      </p:sp>
      <p:pic>
        <p:nvPicPr>
          <p:cNvPr id="20" name="Picture 19"/>
          <p:cNvPicPr>
            <a:picLocks noChangeAspect="1"/>
          </p:cNvPicPr>
          <p:nvPr/>
        </p:nvPicPr>
        <p:blipFill>
          <a:blip r:embed="rId3"/>
          <a:stretch>
            <a:fillRect/>
          </a:stretch>
        </p:blipFill>
        <p:spPr>
          <a:xfrm>
            <a:off x="2315846" y="2242822"/>
            <a:ext cx="3733165" cy="2233295"/>
          </a:xfrm>
          <a:prstGeom prst="rect">
            <a:avLst/>
          </a:prstGeom>
        </p:spPr>
      </p:pic>
      <p:pic>
        <p:nvPicPr>
          <p:cNvPr id="21" name="Picture 20"/>
          <p:cNvPicPr>
            <a:picLocks noChangeAspect="1"/>
          </p:cNvPicPr>
          <p:nvPr/>
        </p:nvPicPr>
        <p:blipFill>
          <a:blip r:embed="rId4"/>
          <a:stretch>
            <a:fillRect/>
          </a:stretch>
        </p:blipFill>
        <p:spPr>
          <a:xfrm>
            <a:off x="6049011" y="2242820"/>
            <a:ext cx="4218940" cy="2232660"/>
          </a:xfrm>
          <a:prstGeom prst="rect">
            <a:avLst/>
          </a:prstGeom>
        </p:spPr>
      </p:pic>
      <p:pic>
        <p:nvPicPr>
          <p:cNvPr id="22" name="Picture 21"/>
          <p:cNvPicPr>
            <a:picLocks noChangeAspect="1"/>
          </p:cNvPicPr>
          <p:nvPr/>
        </p:nvPicPr>
        <p:blipFill>
          <a:blip r:embed="rId5"/>
          <a:stretch>
            <a:fillRect/>
          </a:stretch>
        </p:blipFill>
        <p:spPr>
          <a:xfrm>
            <a:off x="2316480" y="4571367"/>
            <a:ext cx="3732531" cy="2286635"/>
          </a:xfrm>
          <a:prstGeom prst="rect">
            <a:avLst/>
          </a:prstGeom>
        </p:spPr>
      </p:pic>
      <p:pic>
        <p:nvPicPr>
          <p:cNvPr id="23" name="Picture 22"/>
          <p:cNvPicPr>
            <a:picLocks noChangeAspect="1"/>
          </p:cNvPicPr>
          <p:nvPr/>
        </p:nvPicPr>
        <p:blipFill>
          <a:blip r:embed="rId6"/>
          <a:stretch>
            <a:fillRect/>
          </a:stretch>
        </p:blipFill>
        <p:spPr>
          <a:xfrm>
            <a:off x="6049011" y="4571365"/>
            <a:ext cx="4089400" cy="2072640"/>
          </a:xfrm>
          <a:prstGeom prst="rect">
            <a:avLst/>
          </a:prstGeom>
        </p:spPr>
      </p:pic>
      <p:sp>
        <p:nvSpPr>
          <p:cNvPr id="24" name="Text Box 23"/>
          <p:cNvSpPr txBox="1"/>
          <p:nvPr/>
        </p:nvSpPr>
        <p:spPr>
          <a:xfrm>
            <a:off x="39371" y="2555240"/>
            <a:ext cx="2186940" cy="1200329"/>
          </a:xfrm>
          <a:prstGeom prst="rect">
            <a:avLst/>
          </a:prstGeom>
          <a:noFill/>
          <a:ln w="9525">
            <a:noFill/>
          </a:ln>
        </p:spPr>
        <p:txBody>
          <a:bodyPr wrap="square">
            <a:spAutoFit/>
          </a:bodyPr>
          <a:lstStyle/>
          <a:p>
            <a:pPr indent="0" algn="ctr"/>
            <a:r>
              <a:rPr lang="en-US" sz="2400" b="1" dirty="0" err="1">
                <a:solidFill>
                  <a:schemeClr val="accent2"/>
                </a:solidFill>
                <a:latin typeface="Times New Roman" panose="02020603050405020304" charset="0"/>
                <a:ea typeface="SimSun" panose="02010600030101010101" pitchFamily="2" charset="-122"/>
              </a:rPr>
              <a:t>Ứng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dụng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công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nghệ</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vào</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cuộc</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sống</a:t>
            </a:r>
            <a:endParaRPr lang="en-US" sz="2400" b="1" dirty="0">
              <a:solidFill>
                <a:schemeClr val="accent2"/>
              </a:solidFill>
              <a:latin typeface="Times New Roman" panose="02020603050405020304" charset="0"/>
              <a:ea typeface="SimSun" panose="02010600030101010101" pitchFamily="2" charset="-122"/>
            </a:endParaRPr>
          </a:p>
        </p:txBody>
      </p:sp>
      <p:sp>
        <p:nvSpPr>
          <p:cNvPr id="25" name="Text Box 24"/>
          <p:cNvSpPr txBox="1"/>
          <p:nvPr/>
        </p:nvSpPr>
        <p:spPr>
          <a:xfrm>
            <a:off x="10267951" y="2555241"/>
            <a:ext cx="1801495" cy="830997"/>
          </a:xfrm>
          <a:prstGeom prst="rect">
            <a:avLst/>
          </a:prstGeom>
          <a:noFill/>
          <a:ln w="9525">
            <a:noFill/>
          </a:ln>
        </p:spPr>
        <p:txBody>
          <a:bodyPr wrap="square">
            <a:spAutoFit/>
          </a:bodyPr>
          <a:lstStyle/>
          <a:p>
            <a:pPr indent="0" algn="ctr"/>
            <a:r>
              <a:rPr lang="en-US" sz="2400" b="1" dirty="0" err="1">
                <a:solidFill>
                  <a:schemeClr val="accent4">
                    <a:lumMod val="75000"/>
                  </a:schemeClr>
                </a:solidFill>
                <a:latin typeface="Times New Roman" panose="02020603050405020304" charset="0"/>
                <a:ea typeface="SimSun" panose="02010600030101010101" pitchFamily="2" charset="-122"/>
              </a:rPr>
              <a:t>Sản</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xuất</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kinh</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doanh</a:t>
            </a:r>
            <a:endParaRPr lang="en-US" sz="2400" b="1" dirty="0">
              <a:solidFill>
                <a:schemeClr val="accent4">
                  <a:lumMod val="75000"/>
                </a:schemeClr>
              </a:solidFill>
              <a:latin typeface="Times New Roman" panose="02020603050405020304" charset="0"/>
              <a:ea typeface="SimSun" panose="02010600030101010101" pitchFamily="2" charset="-122"/>
            </a:endParaRPr>
          </a:p>
        </p:txBody>
      </p:sp>
      <p:sp>
        <p:nvSpPr>
          <p:cNvPr id="26" name="Text Box 25"/>
          <p:cNvSpPr txBox="1"/>
          <p:nvPr/>
        </p:nvSpPr>
        <p:spPr>
          <a:xfrm>
            <a:off x="82551" y="4638675"/>
            <a:ext cx="2143760" cy="1938992"/>
          </a:xfrm>
          <a:prstGeom prst="rect">
            <a:avLst/>
          </a:prstGeom>
          <a:noFill/>
          <a:ln w="9525">
            <a:noFill/>
          </a:ln>
        </p:spPr>
        <p:txBody>
          <a:bodyPr wrap="square">
            <a:spAutoFit/>
          </a:bodyPr>
          <a:lstStyle/>
          <a:p>
            <a:pPr indent="0" algn="ct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Ứng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dụng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công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nghệ</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vào</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cuộc</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sống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sản</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xuất</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kinh</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doanh</a:t>
            </a:r>
            <a:endPar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endParaRPr>
          </a:p>
        </p:txBody>
      </p:sp>
      <p:sp>
        <p:nvSpPr>
          <p:cNvPr id="27" name="Text Box 26"/>
          <p:cNvSpPr txBox="1"/>
          <p:nvPr/>
        </p:nvSpPr>
        <p:spPr>
          <a:xfrm>
            <a:off x="10138410" y="4475480"/>
            <a:ext cx="2053591" cy="1938992"/>
          </a:xfrm>
          <a:prstGeom prst="rect">
            <a:avLst/>
          </a:prstGeom>
          <a:noFill/>
          <a:ln w="9525">
            <a:noFill/>
          </a:ln>
        </p:spPr>
        <p:txBody>
          <a:bodyPr wrap="square">
            <a:spAutoFit/>
          </a:bodyPr>
          <a:lstStyle/>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Nâng</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cao</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nhận</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thức</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của</a:t>
            </a:r>
            <a:r>
              <a:rPr lang="en-US" sz="2400" b="1" dirty="0">
                <a:solidFill>
                  <a:schemeClr val="accent6">
                    <a:lumMod val="75000"/>
                  </a:schemeClr>
                </a:solidFill>
                <a:latin typeface="Times New Roman" panose="02020603050405020304" charset="0"/>
                <a:ea typeface="SimSun" panose="02010600030101010101" pitchFamily="2" charset="-122"/>
              </a:rPr>
              <a:t> con </a:t>
            </a:r>
            <a:r>
              <a:rPr lang="en-US" sz="2400" b="1" dirty="0" err="1">
                <a:solidFill>
                  <a:schemeClr val="accent6">
                    <a:lumMod val="75000"/>
                  </a:schemeClr>
                </a:solidFill>
                <a:latin typeface="Times New Roman" panose="02020603050405020304" charset="0"/>
                <a:ea typeface="SimSun" panose="02010600030101010101" pitchFamily="2" charset="-122"/>
              </a:rPr>
              <a:t>người</a:t>
            </a:r>
            <a:r>
              <a:rPr lang="en-US" sz="2400" b="1" dirty="0">
                <a:solidFill>
                  <a:schemeClr val="accent6">
                    <a:lumMod val="75000"/>
                  </a:schemeClr>
                </a:solidFill>
                <a:latin typeface="Times New Roman" panose="02020603050405020304" charset="0"/>
                <a:ea typeface="SimSun" panose="02010600030101010101" pitchFamily="2" charset="-122"/>
              </a:rPr>
              <a:t> </a:t>
            </a:r>
          </a:p>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về</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thế</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giới</a:t>
            </a:r>
            <a:r>
              <a:rPr lang="en-US" sz="2400" b="1" dirty="0">
                <a:solidFill>
                  <a:schemeClr val="accent6">
                    <a:lumMod val="75000"/>
                  </a:schemeClr>
                </a:solidFill>
                <a:latin typeface="Times New Roman" panose="02020603050405020304" charset="0"/>
                <a:ea typeface="SimSun" panose="02010600030101010101" pitchFamily="2" charset="-122"/>
              </a:rPr>
              <a:t> </a:t>
            </a:r>
          </a:p>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tự</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nhiên</a:t>
            </a:r>
            <a:endParaRPr lang="en-US" sz="2400" b="1" dirty="0">
              <a:solidFill>
                <a:schemeClr val="accent6">
                  <a:lumMod val="75000"/>
                </a:schemeClr>
              </a:solidFill>
              <a:latin typeface="Times New Roman" panose="0202060305040502030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ppt_x</p:attrName>
                                        </p:attrNameLst>
                                      </p:cBhvr>
                                      <p:tavLst>
                                        <p:tav tm="0">
                                          <p:val>
                                            <p:strVal val="#ppt_x-.2"/>
                                          </p:val>
                                        </p:tav>
                                        <p:tav tm="100000">
                                          <p:val>
                                            <p:strVal val="#ppt_x"/>
                                          </p:val>
                                        </p:tav>
                                      </p:tavLst>
                                    </p:anim>
                                    <p:anim calcmode="lin" valueType="num">
                                      <p:cBhvr>
                                        <p:cTn id="1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ppt_x</p:attrName>
                                        </p:attrNameLst>
                                      </p:cBhvr>
                                      <p:tavLst>
                                        <p:tav tm="0">
                                          <p:val>
                                            <p:strVal val="#ppt_x-.2"/>
                                          </p:val>
                                        </p:tav>
                                        <p:tav tm="100000">
                                          <p:val>
                                            <p:strVal val="#ppt_x"/>
                                          </p:val>
                                        </p:tav>
                                      </p:tavLst>
                                    </p:anim>
                                    <p:anim calcmode="lin" valueType="num">
                                      <p:cBhvr>
                                        <p:cTn id="2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ppt_x</p:attrName>
                                        </p:attrNameLst>
                                      </p:cBhvr>
                                      <p:tavLst>
                                        <p:tav tm="0">
                                          <p:val>
                                            <p:strVal val="#ppt_x-.2"/>
                                          </p:val>
                                        </p:tav>
                                        <p:tav tm="100000">
                                          <p:val>
                                            <p:strVal val="#ppt_x"/>
                                          </p:val>
                                        </p:tav>
                                      </p:tavLst>
                                    </p:anim>
                                    <p:anim calcmode="lin" valueType="num">
                                      <p:cBhvr>
                                        <p:cTn id="2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900" decel="100000" fill="hold"/>
                                        <p:tgtEl>
                                          <p:spTgt spid="2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1000" fill="hold"/>
                                        <p:tgtEl>
                                          <p:spTgt spid="26"/>
                                        </p:tgtEl>
                                        <p:attrNameLst>
                                          <p:attrName>ppt_x</p:attrName>
                                        </p:attrNameLst>
                                      </p:cBhvr>
                                      <p:tavLst>
                                        <p:tav tm="0">
                                          <p:val>
                                            <p:strVal val="#ppt_x-.2"/>
                                          </p:val>
                                        </p:tav>
                                        <p:tav tm="100000">
                                          <p:val>
                                            <p:strVal val="#ppt_x"/>
                                          </p:val>
                                        </p:tav>
                                      </p:tavLst>
                                    </p:anim>
                                    <p:anim calcmode="lin" valueType="num">
                                      <p:cBhvr>
                                        <p:cTn id="5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ppt_x</p:attrName>
                                        </p:attrNameLst>
                                      </p:cBhvr>
                                      <p:tavLst>
                                        <p:tav tm="0">
                                          <p:val>
                                            <p:strVal val="#ppt_x-.2"/>
                                          </p:val>
                                        </p:tav>
                                        <p:tav tm="100000">
                                          <p:val>
                                            <p:strVal val="#ppt_x"/>
                                          </p:val>
                                        </p:tav>
                                      </p:tavLst>
                                    </p:anim>
                                    <p:anim calcmode="lin" valueType="num">
                                      <p:cBhvr>
                                        <p:cTn id="5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1597" y="0"/>
            <a:ext cx="10461903" cy="523220"/>
          </a:xfrm>
          <a:prstGeom prst="rect">
            <a:avLst/>
          </a:prstGeom>
          <a:noFill/>
        </p:spPr>
        <p:txBody>
          <a:bodyPr wrap="none" rtlCol="0" anchor="t">
            <a:spAutoFit/>
          </a:bodyPr>
          <a:lstStyle/>
          <a:p>
            <a:r>
              <a:rPr lang="en-US" sz="2800" b="1" dirty="0">
                <a:solidFill>
                  <a:srgbClr val="FF0000"/>
                </a:solidFill>
                <a:latin typeface="Times New Roman" pitchFamily="18" charset="0"/>
                <a:ea typeface="+mj-ea"/>
                <a:cs typeface="Times New Roman" pitchFamily="18" charset="0"/>
                <a:sym typeface="+mn-ea"/>
              </a:rPr>
              <a:t>2. VAI TRÒ CỦA KHOA HỌC TỰ NHIÊN TRONG CUỘC SỐNG</a:t>
            </a:r>
          </a:p>
        </p:txBody>
      </p:sp>
      <p:sp>
        <p:nvSpPr>
          <p:cNvPr id="2" name="Horizontal Scroll 1"/>
          <p:cNvSpPr/>
          <p:nvPr/>
        </p:nvSpPr>
        <p:spPr>
          <a:xfrm>
            <a:off x="1346200" y="706756"/>
            <a:ext cx="10607040" cy="617664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90000"/>
              </a:lnSpc>
              <a:spcBef>
                <a:spcPts val="1000"/>
              </a:spcBef>
              <a:buFont typeface="Arial" panose="020B0604020202020204" pitchFamily="34" charset="0"/>
              <a:buNone/>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có</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vai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trò</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quan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trọng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trong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Hoạt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động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cứu</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Nâng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cao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nhận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thức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của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con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người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về</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thế</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giới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Ứng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dụng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công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nghệ</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vào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cuộc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sống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sản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xuất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kinh</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doanh</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Chăm</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sóc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sức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khoẻ</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con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người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Bảo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vệ</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môi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trường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và</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phát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triển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bền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vững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dirty="0">
              <a:latin typeface="Times New Roman" pitchFamily="18" charset="0"/>
              <a:cs typeface="Times New Roman" pitchFamily="18" charset="0"/>
            </a:endParaRPr>
          </a:p>
        </p:txBody>
      </p:sp>
      <p:pic>
        <p:nvPicPr>
          <p:cNvPr id="7" name="Content Placeholder 3" descr="Picture2"/>
          <p:cNvPicPr>
            <a:picLocks noChangeAspect="1"/>
          </p:cNvPicPr>
          <p:nvPr/>
        </p:nvPicPr>
        <p:blipFill>
          <a:blip r:embed="rId2"/>
          <a:stretch>
            <a:fillRect/>
          </a:stretch>
        </p:blipFill>
        <p:spPr>
          <a:xfrm>
            <a:off x="507365" y="1278257"/>
            <a:ext cx="1625600" cy="18535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5" name="Picture 4" descr="NHỮNG LƯU Ý VÀ BIỆN PHÁP XỬ LÝ SẦU RIÊNG RA HOA SỚM ĐÚNG KỸ THUẬT"/>
          <p:cNvPicPr/>
          <p:nvPr/>
        </p:nvPicPr>
        <p:blipFill>
          <a:blip r:embed="rId3">
            <a:extLst>
              <a:ext uri="{28A0092B-C50C-407E-A947-70E740481C1C}">
                <a14:useLocalDpi xmlns:a14="http://schemas.microsoft.com/office/drawing/2010/main" val="0"/>
              </a:ext>
            </a:extLst>
          </a:blip>
          <a:srcRect/>
          <a:stretch>
            <a:fillRect/>
          </a:stretch>
        </p:blipFill>
        <p:spPr bwMode="auto">
          <a:xfrm>
            <a:off x="0" y="1889760"/>
            <a:ext cx="8915400" cy="4968240"/>
          </a:xfrm>
          <a:prstGeom prst="rect">
            <a:avLst/>
          </a:prstGeom>
          <a:noFill/>
          <a:ln>
            <a:noFill/>
          </a:ln>
        </p:spPr>
      </p:pic>
      <p:pic>
        <p:nvPicPr>
          <p:cNvPr id="7" name="Picture 6" descr="Kỹ thuật chăm sóc cây sầu riêng thời kỳ ra hoa – mắt cua"/>
          <p:cNvPicPr/>
          <p:nvPr/>
        </p:nvPicPr>
        <p:blipFill>
          <a:blip r:embed="rId4">
            <a:extLst>
              <a:ext uri="{28A0092B-C50C-407E-A947-70E740481C1C}">
                <a14:useLocalDpi xmlns:a14="http://schemas.microsoft.com/office/drawing/2010/main" val="0"/>
              </a:ext>
            </a:extLst>
          </a:blip>
          <a:srcRect/>
          <a:stretch>
            <a:fillRect/>
          </a:stretch>
        </p:blipFill>
        <p:spPr bwMode="auto">
          <a:xfrm>
            <a:off x="8915400" y="1263334"/>
            <a:ext cx="3276600" cy="3977639"/>
          </a:xfrm>
          <a:prstGeom prst="rect">
            <a:avLst/>
          </a:prstGeom>
          <a:noFill/>
          <a:ln>
            <a:noFill/>
          </a:ln>
        </p:spPr>
      </p:pic>
      <p:sp>
        <p:nvSpPr>
          <p:cNvPr id="9" name="Title 1"/>
          <p:cNvSpPr txBox="1">
            <a:spLocks/>
          </p:cNvSpPr>
          <p:nvPr/>
        </p:nvSpPr>
        <p:spPr>
          <a:xfrm>
            <a:off x="9352281" y="5408611"/>
            <a:ext cx="2080260" cy="819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gradFill>
                  <a:gsLst>
                    <a:gs pos="0">
                      <a:srgbClr val="012D86"/>
                    </a:gs>
                    <a:gs pos="100000">
                      <a:srgbClr val="0E2557"/>
                    </a:gs>
                  </a:gsLst>
                  <a:lin scaled="0"/>
                </a:gradFill>
                <a:latin typeface="Times New Roman" pitchFamily="18" charset="0"/>
                <a:cs typeface="Times New Roman" pitchFamily="18" charset="0"/>
              </a:rPr>
              <a:t>Xử</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lí</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sầu</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riêng</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ra</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hoa</a:t>
            </a:r>
            <a:endParaRPr lang="en-US" sz="2400" b="1" dirty="0">
              <a:gradFill>
                <a:gsLst>
                  <a:gs pos="0">
                    <a:srgbClr val="012D86"/>
                  </a:gs>
                  <a:gs pos="100000">
                    <a:srgbClr val="0E2557"/>
                  </a:gs>
                </a:gsLst>
                <a:lin scaled="0"/>
              </a:gradFill>
              <a:latin typeface="Times New Roman" pitchFamily="18" charset="0"/>
              <a:cs typeface="Times New Roman" pitchFamily="18" charset="0"/>
            </a:endParaRPr>
          </a:p>
        </p:txBody>
      </p:sp>
    </p:spTree>
    <p:extLst>
      <p:ext uri="{BB962C8B-B14F-4D97-AF65-F5344CB8AC3E}">
        <p14:creationId xmlns:p14="http://schemas.microsoft.com/office/powerpoint/2010/main" val="38929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pPr indent="0"/>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8" name="Picture 7" descr="Đèn trồng cây Thanh Long DRG-15W, Đèn led xông Thanh Long, Đèn chiếu sáng  Thanh Long.Công nghệ Nông Nghiệp, Phụ kiện Xe, Thú Cư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1920240"/>
            <a:ext cx="8624571" cy="4937760"/>
          </a:xfrm>
          <a:prstGeom prst="rect">
            <a:avLst/>
          </a:prstGeom>
          <a:noFill/>
          <a:ln>
            <a:noFill/>
          </a:ln>
        </p:spPr>
      </p:pic>
      <p:sp>
        <p:nvSpPr>
          <p:cNvPr id="9" name="Title 1"/>
          <p:cNvSpPr txBox="1">
            <a:spLocks/>
          </p:cNvSpPr>
          <p:nvPr/>
        </p:nvSpPr>
        <p:spPr>
          <a:xfrm>
            <a:off x="8956040" y="2651762"/>
            <a:ext cx="2733040" cy="1274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gradFill>
                  <a:gsLst>
                    <a:gs pos="0">
                      <a:srgbClr val="012D86"/>
                    </a:gs>
                    <a:gs pos="100000">
                      <a:srgbClr val="0E2557"/>
                    </a:gs>
                  </a:gsLst>
                  <a:lin scaled="0"/>
                </a:gradFill>
                <a:latin typeface="Times New Roman" pitchFamily="18" charset="0"/>
                <a:cs typeface="Times New Roman" pitchFamily="18" charset="0"/>
              </a:rPr>
              <a:t>Thấp</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sáng</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đèn</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cho</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thanh</a:t>
            </a:r>
            <a:r>
              <a:rPr lang="en-US" sz="2800" b="1" dirty="0">
                <a:gradFill>
                  <a:gsLst>
                    <a:gs pos="0">
                      <a:srgbClr val="012D86"/>
                    </a:gs>
                    <a:gs pos="100000">
                      <a:srgbClr val="0E2557"/>
                    </a:gs>
                  </a:gsLst>
                  <a:lin scaled="0"/>
                </a:gradFill>
                <a:latin typeface="Times New Roman" pitchFamily="18" charset="0"/>
                <a:cs typeface="Times New Roman" pitchFamily="18" charset="0"/>
              </a:rPr>
              <a:t> long  </a:t>
            </a:r>
            <a:r>
              <a:rPr lang="en-US" sz="2800" b="1" dirty="0" err="1">
                <a:gradFill>
                  <a:gsLst>
                    <a:gs pos="0">
                      <a:srgbClr val="012D86"/>
                    </a:gs>
                    <a:gs pos="100000">
                      <a:srgbClr val="0E2557"/>
                    </a:gs>
                  </a:gsLst>
                  <a:lin scaled="0"/>
                </a:gradFill>
                <a:latin typeface="Times New Roman" pitchFamily="18" charset="0"/>
                <a:cs typeface="Times New Roman" pitchFamily="18" charset="0"/>
              </a:rPr>
              <a:t>ra</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hoa</a:t>
            </a:r>
            <a:endParaRPr lang="en-US" sz="2800" b="1" dirty="0">
              <a:gradFill>
                <a:gsLst>
                  <a:gs pos="0">
                    <a:srgbClr val="012D86"/>
                  </a:gs>
                  <a:gs pos="100000">
                    <a:srgbClr val="0E2557"/>
                  </a:gs>
                </a:gsLst>
                <a:lin scaled="0"/>
              </a:gra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7" name="Picture 6" descr="Những lưu ý khi chăn nuôi gà mùa nóng - VietDVM | Trang thông tin kiến thức  Chăn nuôi UY TÍ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322" y="2129428"/>
            <a:ext cx="4190999" cy="4499972"/>
          </a:xfrm>
          <a:prstGeom prst="rect">
            <a:avLst/>
          </a:prstGeom>
          <a:noFill/>
          <a:ln>
            <a:noFill/>
          </a:ln>
        </p:spPr>
      </p:pic>
      <p:pic>
        <p:nvPicPr>
          <p:cNvPr id="10" name="Picture 9" descr="Kỹ thuật ấp trứng gà bằng điện như thế nào? Có nên ấp bằng điện"/>
          <p:cNvPicPr/>
          <p:nvPr/>
        </p:nvPicPr>
        <p:blipFill>
          <a:blip r:embed="rId4">
            <a:extLst>
              <a:ext uri="{28A0092B-C50C-407E-A947-70E740481C1C}">
                <a14:useLocalDpi xmlns:a14="http://schemas.microsoft.com/office/drawing/2010/main" val="0"/>
              </a:ext>
            </a:extLst>
          </a:blip>
          <a:srcRect/>
          <a:stretch>
            <a:fillRect/>
          </a:stretch>
        </p:blipFill>
        <p:spPr bwMode="auto">
          <a:xfrm>
            <a:off x="106681" y="2129428"/>
            <a:ext cx="3977640" cy="4499972"/>
          </a:xfrm>
          <a:prstGeom prst="rect">
            <a:avLst/>
          </a:prstGeom>
          <a:noFill/>
          <a:ln>
            <a:noFill/>
          </a:ln>
        </p:spPr>
      </p:pic>
      <p:pic>
        <p:nvPicPr>
          <p:cNvPr id="11" name="Picture 10" descr="Nuôi gà bằng nhạc giao hưở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320" y="2129428"/>
            <a:ext cx="3916680" cy="4499972"/>
          </a:xfrm>
          <a:prstGeom prst="rect">
            <a:avLst/>
          </a:prstGeom>
          <a:noFill/>
          <a:ln>
            <a:noFill/>
          </a:ln>
        </p:spPr>
      </p:pic>
    </p:spTree>
    <p:extLst>
      <p:ext uri="{BB962C8B-B14F-4D97-AF65-F5344CB8AC3E}">
        <p14:creationId xmlns:p14="http://schemas.microsoft.com/office/powerpoint/2010/main" val="38879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 4+ hệ thống tưới cây tự động được tin dùng nhất hiện n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00" y="0"/>
            <a:ext cx="5790920" cy="3928533"/>
          </a:xfrm>
          <a:prstGeom prst="rect">
            <a:avLst/>
          </a:prstGeom>
          <a:noFill/>
          <a:ln>
            <a:noFill/>
          </a:ln>
        </p:spPr>
      </p:pic>
      <p:pic>
        <p:nvPicPr>
          <p:cNvPr id="5" name="Picture 4" descr="Tính toán thiết kế hệ thống tưới cho vườn cây ăn trá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120" y="0"/>
            <a:ext cx="6019800" cy="3928533"/>
          </a:xfrm>
          <a:prstGeom prst="rect">
            <a:avLst/>
          </a:prstGeom>
          <a:noFill/>
          <a:ln>
            <a:noFill/>
          </a:ln>
        </p:spPr>
      </p:pic>
      <p:pic>
        <p:nvPicPr>
          <p:cNvPr id="6" name="Shape 48"/>
          <p:cNvPicPr/>
          <p:nvPr/>
        </p:nvPicPr>
        <p:blipFill>
          <a:blip r:embed="rId4"/>
          <a:stretch/>
        </p:blipFill>
        <p:spPr>
          <a:xfrm>
            <a:off x="975500" y="4636134"/>
            <a:ext cx="9524860" cy="1810385"/>
          </a:xfrm>
          <a:prstGeom prst="rect">
            <a:avLst/>
          </a:prstGeom>
        </p:spPr>
      </p:pic>
      <p:sp>
        <p:nvSpPr>
          <p:cNvPr id="7" name="TextBox 6"/>
          <p:cNvSpPr txBox="1"/>
          <p:nvPr/>
        </p:nvSpPr>
        <p:spPr>
          <a:xfrm>
            <a:off x="492760" y="4172868"/>
            <a:ext cx="11186160" cy="224676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Việc ứng dụng kĩ thuật tưới rau tự động vào cuộc sống sẽ giúp bà con nông dân giảm sức lao động, giảm ngu</a:t>
            </a:r>
            <a:r>
              <a:rPr lang="en-US" sz="2800" b="1" dirty="0">
                <a:solidFill>
                  <a:srgbClr val="0000CC"/>
                </a:solidFill>
                <a:latin typeface="Times New Roman" pitchFamily="18" charset="0"/>
                <a:cs typeface="Times New Roman" pitchFamily="18" charset="0"/>
              </a:rPr>
              <a:t>ồ</a:t>
            </a:r>
            <a:r>
              <a:rPr lang="vi-VN" sz="2800" b="1" dirty="0">
                <a:solidFill>
                  <a:srgbClr val="0000CC"/>
                </a:solidFill>
                <a:latin typeface="Times New Roman" pitchFamily="18" charset="0"/>
                <a:cs typeface="Times New Roman" pitchFamily="18" charset="0"/>
              </a:rPr>
              <a:t>n nước tưới, tăng năng suất cây tr</a:t>
            </a:r>
            <a:r>
              <a:rPr lang="en-US" sz="2800" b="1" dirty="0">
                <a:solidFill>
                  <a:srgbClr val="0000CC"/>
                </a:solidFill>
                <a:latin typeface="Times New Roman" pitchFamily="18" charset="0"/>
                <a:cs typeface="Times New Roman" pitchFamily="18" charset="0"/>
              </a:rPr>
              <a:t>ồ</a:t>
            </a:r>
            <a:r>
              <a:rPr lang="vi-VN" sz="2800" b="1" dirty="0">
                <a:solidFill>
                  <a:srgbClr val="0000CC"/>
                </a:solidFill>
                <a:latin typeface="Times New Roman" pitchFamily="18" charset="0"/>
                <a:cs typeface="Times New Roman" pitchFamily="18" charset="0"/>
              </a:rPr>
              <a:t>ng. Kĩ thuật này bất nguồn từ việc hiểu biết để chuyển đổi khoa học tự nhiên thành công nghệ, nhằm ứng dụng trong sản xuất và kinh doanh.</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125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5" name="Rectangle 4"/>
          <p:cNvSpPr/>
          <p:nvPr/>
        </p:nvSpPr>
        <p:spPr>
          <a:xfrm>
            <a:off x="1021080" y="751658"/>
            <a:ext cx="10637520" cy="4520212"/>
          </a:xfrm>
          <a:prstGeom prst="rect">
            <a:avLst/>
          </a:prstGeom>
        </p:spPr>
        <p:txBody>
          <a:bodyPr wrap="square">
            <a:spAutoFit/>
          </a:bodyPr>
          <a:lstStyle/>
          <a:p>
            <a:pPr marR="0" lvl="0">
              <a:lnSpc>
                <a:spcPct val="140000"/>
              </a:lnSpc>
              <a:spcBef>
                <a:spcPts val="0"/>
              </a:spcBef>
              <a:spcAft>
                <a:spcPts val="400"/>
              </a:spcAft>
              <a:buClr>
                <a:srgbClr val="000000"/>
              </a:buClr>
              <a:buSzPts val="1000"/>
              <a:tabLst>
                <a:tab pos="797560" algn="l"/>
              </a:tabLst>
            </a:pPr>
            <a:r>
              <a:rPr lang="en-US" sz="2800" dirty="0" err="1">
                <a:solidFill>
                  <a:srgbClr val="FF0000"/>
                </a:solidFill>
                <a:latin typeface="Times New Roman"/>
                <a:ea typeface="Times New Roman"/>
                <a:cs typeface="Times New Roman"/>
              </a:rPr>
              <a:t>Câu</a:t>
            </a:r>
            <a:r>
              <a:rPr lang="en-US" sz="2800" dirty="0">
                <a:solidFill>
                  <a:srgbClr val="FF0000"/>
                </a:solidFill>
                <a:latin typeface="Times New Roman"/>
                <a:ea typeface="Times New Roman"/>
                <a:cs typeface="Times New Roman"/>
              </a:rPr>
              <a:t> 1/ </a:t>
            </a:r>
            <a:r>
              <a:rPr lang="vi-VN" sz="2800" dirty="0">
                <a:solidFill>
                  <a:srgbClr val="FF0000"/>
                </a:solidFill>
                <a:latin typeface="Times New Roman"/>
                <a:ea typeface="Times New Roman"/>
                <a:cs typeface="Times New Roman"/>
              </a:rPr>
              <a:t>Hoạt động nào sau đây của con người là hoạt động nghiên cứu khoa học?</a:t>
            </a:r>
            <a:endParaRPr lang="en-US" sz="2800" dirty="0">
              <a:solidFill>
                <a:srgbClr val="FF0000"/>
              </a:solidFill>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A. </a:t>
            </a:r>
            <a:r>
              <a:rPr lang="vi-VN" sz="2800" dirty="0">
                <a:solidFill>
                  <a:srgbClr val="000000"/>
                </a:solidFill>
                <a:latin typeface="Times New Roman"/>
                <a:ea typeface="Times New Roman"/>
                <a:cs typeface="Times New Roman"/>
              </a:rPr>
              <a:t>Tr</a:t>
            </a:r>
            <a:r>
              <a:rPr lang="en-US" sz="2800" dirty="0">
                <a:solidFill>
                  <a:srgbClr val="000000"/>
                </a:solidFill>
                <a:latin typeface="Times New Roman"/>
                <a:ea typeface="Times New Roman"/>
                <a:cs typeface="Times New Roman"/>
              </a:rPr>
              <a:t>ồ</a:t>
            </a:r>
            <a:r>
              <a:rPr lang="vi-VN" sz="2800" dirty="0">
                <a:solidFill>
                  <a:srgbClr val="000000"/>
                </a:solidFill>
                <a:latin typeface="Times New Roman"/>
                <a:ea typeface="Times New Roman"/>
                <a:cs typeface="Times New Roman"/>
              </a:rPr>
              <a:t>ng hoa với quy mô lớn trong nhà kính.</a:t>
            </a:r>
            <a:endParaRPr lang="en-US" sz="2800" dirty="0">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B. </a:t>
            </a:r>
            <a:r>
              <a:rPr lang="vi-VN" sz="2800" dirty="0">
                <a:solidFill>
                  <a:srgbClr val="000000"/>
                </a:solidFill>
                <a:latin typeface="Times New Roman"/>
                <a:ea typeface="Times New Roman"/>
                <a:cs typeface="Times New Roman"/>
              </a:rPr>
              <a:t>Nghiên cứu </a:t>
            </a:r>
            <a:r>
              <a:rPr lang="en-US" sz="2800" dirty="0">
                <a:solidFill>
                  <a:srgbClr val="000000"/>
                </a:solidFill>
                <a:latin typeface="Times New Roman"/>
                <a:ea typeface="Times New Roman"/>
                <a:cs typeface="Times New Roman"/>
              </a:rPr>
              <a:t>vaccine </a:t>
            </a:r>
            <a:r>
              <a:rPr lang="vi-VN" sz="2800" dirty="0">
                <a:solidFill>
                  <a:srgbClr val="000000"/>
                </a:solidFill>
                <a:latin typeface="Times New Roman"/>
                <a:ea typeface="Times New Roman"/>
                <a:cs typeface="Times New Roman"/>
              </a:rPr>
              <a:t>phòng chống </a:t>
            </a:r>
            <a:r>
              <a:rPr lang="en-US" sz="2800" dirty="0">
                <a:solidFill>
                  <a:srgbClr val="000000"/>
                </a:solidFill>
                <a:latin typeface="Times New Roman"/>
                <a:ea typeface="Times New Roman"/>
                <a:cs typeface="Times New Roman"/>
              </a:rPr>
              <a:t>virus corona </a:t>
            </a:r>
            <a:r>
              <a:rPr lang="vi-VN" sz="2800" dirty="0">
                <a:solidFill>
                  <a:srgbClr val="000000"/>
                </a:solidFill>
                <a:latin typeface="Times New Roman"/>
                <a:ea typeface="Times New Roman"/>
                <a:cs typeface="Times New Roman"/>
              </a:rPr>
              <a:t>trong phòng thí nghi</a:t>
            </a:r>
            <a:r>
              <a:rPr lang="en-US" sz="2800" dirty="0">
                <a:solidFill>
                  <a:srgbClr val="000000"/>
                </a:solidFill>
                <a:latin typeface="Times New Roman"/>
                <a:ea typeface="Times New Roman"/>
                <a:cs typeface="Times New Roman"/>
              </a:rPr>
              <a:t>ệ</a:t>
            </a:r>
            <a:r>
              <a:rPr lang="vi-VN" sz="2800" dirty="0">
                <a:solidFill>
                  <a:srgbClr val="000000"/>
                </a:solidFill>
                <a:latin typeface="Times New Roman"/>
                <a:ea typeface="Times New Roman"/>
                <a:cs typeface="Times New Roman"/>
              </a:rPr>
              <a:t>m.</a:t>
            </a:r>
            <a:endParaRPr lang="en-US" sz="2800" dirty="0">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C. </a:t>
            </a:r>
            <a:r>
              <a:rPr lang="vi-VN" sz="2800" dirty="0">
                <a:solidFill>
                  <a:srgbClr val="000000"/>
                </a:solidFill>
                <a:latin typeface="Times New Roman"/>
                <a:ea typeface="Times New Roman"/>
              </a:rPr>
              <a:t>Sản xuất mu</a:t>
            </a:r>
            <a:r>
              <a:rPr lang="en-US" sz="2800" dirty="0">
                <a:solidFill>
                  <a:srgbClr val="000000"/>
                </a:solidFill>
                <a:latin typeface="Times New Roman"/>
                <a:ea typeface="Times New Roman"/>
              </a:rPr>
              <a:t>ố</a:t>
            </a:r>
            <a:r>
              <a:rPr lang="vi-VN" sz="2800" dirty="0">
                <a:solidFill>
                  <a:srgbClr val="000000"/>
                </a:solidFill>
                <a:latin typeface="Times New Roman"/>
                <a:ea typeface="Times New Roman"/>
              </a:rPr>
              <a:t>i ăn từ nước biển bằng phương pháp phơi cát.</a:t>
            </a:r>
            <a:endParaRPr lang="en-US" sz="2800" dirty="0">
              <a:latin typeface="Times New Roman"/>
              <a:ea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rPr>
              <a:t>D. </a:t>
            </a:r>
            <a:r>
              <a:rPr lang="vi-VN" sz="2800" dirty="0">
                <a:solidFill>
                  <a:srgbClr val="000000"/>
                </a:solidFill>
                <a:latin typeface="Times New Roman"/>
                <a:ea typeface="Times New Roman"/>
              </a:rPr>
              <a:t>Vận hành nhà máy thuỷ điện để sản xuất điện.</a:t>
            </a:r>
            <a:endParaRPr lang="en-US" sz="2800" dirty="0">
              <a:latin typeface="Times New Roman"/>
              <a:ea typeface="Times New Roman"/>
            </a:endParaRPr>
          </a:p>
        </p:txBody>
      </p:sp>
      <p:sp>
        <p:nvSpPr>
          <p:cNvPr id="7" name="Oval 6"/>
          <p:cNvSpPr/>
          <p:nvPr/>
        </p:nvSpPr>
        <p:spPr>
          <a:xfrm>
            <a:off x="822960" y="2729824"/>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1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5"/>
          <p:cNvSpPr/>
          <p:nvPr/>
        </p:nvSpPr>
        <p:spPr>
          <a:xfrm>
            <a:off x="777240" y="1084345"/>
            <a:ext cx="10347960" cy="3744615"/>
          </a:xfrm>
          <a:prstGeom prst="rect">
            <a:avLst/>
          </a:prstGeom>
        </p:spPr>
        <p:txBody>
          <a:bodyPr wrap="square">
            <a:spAutoFit/>
          </a:bodyPr>
          <a:lstStyle/>
          <a:p>
            <a:pPr>
              <a:lnSpc>
                <a:spcPct val="140000"/>
              </a:lnSpc>
              <a:spcAft>
                <a:spcPts val="400"/>
              </a:spcAft>
              <a:buClr>
                <a:srgbClr val="000000"/>
              </a:buClr>
              <a:buSzPts val="1000"/>
              <a:tabLst>
                <a:tab pos="807085" algn="l"/>
              </a:tabLst>
            </a:pPr>
            <a:r>
              <a:rPr lang="en-US" sz="2800" dirty="0" err="1">
                <a:solidFill>
                  <a:srgbClr val="FF0000"/>
                </a:solidFill>
                <a:latin typeface="Times New Roman" pitchFamily="18" charset="0"/>
                <a:ea typeface="Times New Roman"/>
                <a:cs typeface="Times New Roman" pitchFamily="18" charset="0"/>
              </a:rPr>
              <a:t>Câu</a:t>
            </a:r>
            <a:r>
              <a:rPr lang="en-US" sz="2800" dirty="0">
                <a:solidFill>
                  <a:srgbClr val="FF0000"/>
                </a:solidFill>
                <a:latin typeface="Times New Roman" pitchFamily="18" charset="0"/>
                <a:ea typeface="Times New Roman"/>
                <a:cs typeface="Times New Roman" pitchFamily="18" charset="0"/>
              </a:rPr>
              <a:t> 2/ </a:t>
            </a:r>
            <a:r>
              <a:rPr lang="vi-VN" sz="2800" dirty="0">
                <a:solidFill>
                  <a:srgbClr val="FF0000"/>
                </a:solidFill>
                <a:latin typeface="Times New Roman" pitchFamily="18" charset="0"/>
                <a:ea typeface="Times New Roman"/>
                <a:cs typeface="Times New Roman" pitchFamily="18" charset="0"/>
              </a:rPr>
              <a:t>Hoạt động nào sau đây của con người </a:t>
            </a:r>
            <a:r>
              <a:rPr lang="vi-VN" sz="2800" b="1" dirty="0">
                <a:solidFill>
                  <a:srgbClr val="FF0000"/>
                </a:solidFill>
                <a:latin typeface="Times New Roman" pitchFamily="18" charset="0"/>
                <a:ea typeface="Times New Roman"/>
                <a:cs typeface="Times New Roman" pitchFamily="18" charset="0"/>
              </a:rPr>
              <a:t>không </a:t>
            </a:r>
            <a:r>
              <a:rPr lang="vi-VN" sz="2800" dirty="0">
                <a:solidFill>
                  <a:srgbClr val="FF0000"/>
                </a:solidFill>
                <a:latin typeface="Times New Roman" pitchFamily="18" charset="0"/>
                <a:ea typeface="Times New Roman"/>
                <a:cs typeface="Times New Roman" pitchFamily="18" charset="0"/>
              </a:rPr>
              <a:t>phải là hoạt động nghiên cứu khoa học?</a:t>
            </a:r>
            <a:endParaRPr lang="en-US" sz="2800" dirty="0">
              <a:solidFill>
                <a:srgbClr val="FF0000"/>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srgbClr val="000000"/>
                </a:solidFill>
                <a:latin typeface="Times New Roman" pitchFamily="18" charset="0"/>
                <a:ea typeface="Times New Roman"/>
                <a:cs typeface="Times New Roman" pitchFamily="18" charset="0"/>
              </a:rPr>
              <a:t>A. </a:t>
            </a:r>
            <a:r>
              <a:rPr lang="vi-VN" sz="2800" dirty="0">
                <a:solidFill>
                  <a:srgbClr val="000000"/>
                </a:solidFill>
                <a:latin typeface="Times New Roman" pitchFamily="18" charset="0"/>
                <a:ea typeface="Times New Roman"/>
                <a:cs typeface="Times New Roman" pitchFamily="18" charset="0"/>
              </a:rPr>
              <a:t>Theo dõi nuôi cấy mô cây tr</a:t>
            </a:r>
            <a:r>
              <a:rPr lang="en-US" sz="2800" dirty="0">
                <a:solidFill>
                  <a:srgbClr val="000000"/>
                </a:solidFill>
                <a:latin typeface="Times New Roman" pitchFamily="18" charset="0"/>
                <a:ea typeface="Times New Roman"/>
                <a:cs typeface="Times New Roman" pitchFamily="18" charset="0"/>
              </a:rPr>
              <a:t>ồ</a:t>
            </a:r>
            <a:r>
              <a:rPr lang="vi-VN" sz="2800" dirty="0">
                <a:solidFill>
                  <a:srgbClr val="000000"/>
                </a:solidFill>
                <a:latin typeface="Times New Roman" pitchFamily="18" charset="0"/>
                <a:ea typeface="Times New Roman"/>
                <a:cs typeface="Times New Roman" pitchFamily="18" charset="0"/>
              </a:rPr>
              <a:t>ng trong phòng thí nghiệm.</a:t>
            </a:r>
            <a:endParaRPr lang="en-US" sz="2800" dirty="0">
              <a:solidFill>
                <a:prstClr val="black"/>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srgbClr val="000000"/>
                </a:solidFill>
                <a:latin typeface="Times New Roman" pitchFamily="18" charset="0"/>
                <a:ea typeface="Times New Roman"/>
                <a:cs typeface="Times New Roman" pitchFamily="18" charset="0"/>
              </a:rPr>
              <a:t>B. </a:t>
            </a:r>
            <a:r>
              <a:rPr lang="vi-VN" sz="2800" dirty="0">
                <a:solidFill>
                  <a:srgbClr val="000000"/>
                </a:solidFill>
                <a:latin typeface="Times New Roman" pitchFamily="18" charset="0"/>
                <a:ea typeface="Times New Roman"/>
                <a:cs typeface="Times New Roman" pitchFamily="18" charset="0"/>
              </a:rPr>
              <a:t>Làm thí nghiệm đi</a:t>
            </a:r>
            <a:r>
              <a:rPr lang="en-US" sz="2800" dirty="0">
                <a:solidFill>
                  <a:srgbClr val="000000"/>
                </a:solidFill>
                <a:latin typeface="Times New Roman" pitchFamily="18" charset="0"/>
                <a:ea typeface="Times New Roman"/>
                <a:cs typeface="Times New Roman" pitchFamily="18" charset="0"/>
              </a:rPr>
              <a:t>ề</a:t>
            </a:r>
            <a:r>
              <a:rPr lang="vi-VN" sz="2800" dirty="0">
                <a:solidFill>
                  <a:srgbClr val="000000"/>
                </a:solidFill>
                <a:latin typeface="Times New Roman" pitchFamily="18" charset="0"/>
                <a:ea typeface="Times New Roman"/>
                <a:cs typeface="Times New Roman" pitchFamily="18" charset="0"/>
              </a:rPr>
              <a:t>u chế các chất.</a:t>
            </a:r>
            <a:endParaRPr lang="en-US" sz="2800" dirty="0">
              <a:solidFill>
                <a:prstClr val="black"/>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prstClr val="black"/>
                </a:solidFill>
                <a:latin typeface="Times New Roman" pitchFamily="18" charset="0"/>
                <a:ea typeface="Times New Roman"/>
                <a:cs typeface="Times New Roman" pitchFamily="18" charset="0"/>
              </a:rPr>
              <a:t>C. </a:t>
            </a:r>
            <a:r>
              <a:rPr lang="vi-VN" sz="2800" dirty="0">
                <a:solidFill>
                  <a:srgbClr val="000000"/>
                </a:solidFill>
                <a:latin typeface="Times New Roman" pitchFamily="18" charset="0"/>
                <a:ea typeface="Times New Roman"/>
                <a:cs typeface="Times New Roman" pitchFamily="18" charset="0"/>
              </a:rPr>
              <a:t>Lấy mẫu đất đề phân loại đất tr</a:t>
            </a:r>
            <a:r>
              <a:rPr lang="en-US" sz="2800" dirty="0">
                <a:solidFill>
                  <a:srgbClr val="000000"/>
                </a:solidFill>
                <a:latin typeface="Times New Roman" pitchFamily="18" charset="0"/>
                <a:ea typeface="Times New Roman"/>
                <a:cs typeface="Times New Roman" pitchFamily="18" charset="0"/>
              </a:rPr>
              <a:t>ồ</a:t>
            </a:r>
            <a:r>
              <a:rPr lang="vi-VN" sz="2800" dirty="0">
                <a:solidFill>
                  <a:srgbClr val="000000"/>
                </a:solidFill>
                <a:latin typeface="Times New Roman" pitchFamily="18" charset="0"/>
                <a:ea typeface="Times New Roman"/>
                <a:cs typeface="Times New Roman" pitchFamily="18" charset="0"/>
              </a:rPr>
              <a:t>ng.</a:t>
            </a:r>
            <a:endParaRPr lang="en-US" sz="2800" dirty="0">
              <a:solidFill>
                <a:prstClr val="black"/>
              </a:solidFill>
              <a:latin typeface="Times New Roman" pitchFamily="18" charset="0"/>
              <a:ea typeface="Times New Roman"/>
              <a:cs typeface="Times New Roman" pitchFamily="18" charset="0"/>
            </a:endParaRPr>
          </a:p>
          <a:p>
            <a:r>
              <a:rPr lang="en-US" sz="2800" dirty="0">
                <a:solidFill>
                  <a:srgbClr val="000000"/>
                </a:solidFill>
                <a:latin typeface="Times New Roman" pitchFamily="18" charset="0"/>
                <a:ea typeface="Courier New"/>
                <a:cs typeface="Times New Roman" pitchFamily="18" charset="0"/>
              </a:rPr>
              <a:t>D. </a:t>
            </a:r>
            <a:r>
              <a:rPr lang="vi-VN" sz="2800" dirty="0">
                <a:solidFill>
                  <a:srgbClr val="000000"/>
                </a:solidFill>
                <a:latin typeface="Times New Roman" pitchFamily="18" charset="0"/>
                <a:ea typeface="Courier New"/>
                <a:cs typeface="Times New Roman" pitchFamily="18" charset="0"/>
              </a:rPr>
              <a:t>Sản xuất phân bón hoá học.</a:t>
            </a:r>
            <a:endParaRPr lang="en-US" sz="2800" dirty="0">
              <a:solidFill>
                <a:prstClr val="black"/>
              </a:solidFill>
              <a:latin typeface="Times New Roman" pitchFamily="18" charset="0"/>
              <a:cs typeface="Times New Roman" pitchFamily="18" charset="0"/>
            </a:endParaRPr>
          </a:p>
        </p:txBody>
      </p:sp>
      <p:sp>
        <p:nvSpPr>
          <p:cNvPr id="7" name="Oval 6"/>
          <p:cNvSpPr/>
          <p:nvPr/>
        </p:nvSpPr>
        <p:spPr>
          <a:xfrm>
            <a:off x="609600" y="4265078"/>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8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1"/>
          <p:cNvSpPr>
            <a:spLocks noChangeArrowheads="1"/>
          </p:cNvSpPr>
          <p:nvPr/>
        </p:nvSpPr>
        <p:spPr bwMode="auto">
          <a:xfrm>
            <a:off x="3648075" y="23549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777240" y="1569720"/>
            <a:ext cx="10911840" cy="2677656"/>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Khoa học tự nhiên nghiên cứu v</a:t>
            </a:r>
            <a:r>
              <a:rPr lang="en-US" sz="2800" dirty="0">
                <a:solidFill>
                  <a:srgbClr val="FF0000"/>
                </a:solidFill>
                <a:latin typeface="Times New Roman" pitchFamily="18" charset="0"/>
                <a:cs typeface="Times New Roman" pitchFamily="18" charset="0"/>
              </a:rPr>
              <a:t>ề</a:t>
            </a:r>
            <a:r>
              <a:rPr lang="vi-VN" sz="2800" dirty="0">
                <a:solidFill>
                  <a:srgbClr val="FF0000"/>
                </a:solidFill>
                <a:latin typeface="Times New Roman" pitchFamily="18" charset="0"/>
                <a:cs typeface="Times New Roman" pitchFamily="18" charset="0"/>
              </a:rPr>
              <a:t> lĩnh vực nào dưới đây?</a:t>
            </a:r>
          </a:p>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Các sự vật, hiện tượng tự nhiên.</a:t>
            </a: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Các quy luật tự nhiên.</a:t>
            </a:r>
          </a:p>
          <a:p>
            <a:r>
              <a:rPr lang="en-US" sz="2800" dirty="0">
                <a:latin typeface="Times New Roman" pitchFamily="18" charset="0"/>
                <a:cs typeface="Times New Roman" pitchFamily="18" charset="0"/>
              </a:rPr>
              <a:t>C. </a:t>
            </a:r>
            <a:r>
              <a:rPr lang="vi-VN" sz="2800" dirty="0">
                <a:latin typeface="Times New Roman" pitchFamily="18" charset="0"/>
                <a:cs typeface="Times New Roman" pitchFamily="18" charset="0"/>
              </a:rPr>
              <a:t>Những ảnh hưởng của tự nhiên đến con người và môi trường sống.</a:t>
            </a:r>
          </a:p>
          <a:p>
            <a:r>
              <a:rPr lang="en-US" sz="2800" dirty="0">
                <a:latin typeface="Times New Roman" pitchFamily="18" charset="0"/>
                <a:cs typeface="Times New Roman" pitchFamily="18" charset="0"/>
              </a:rPr>
              <a:t>D. </a:t>
            </a:r>
            <a:r>
              <a:rPr lang="vi-VN" sz="2800" dirty="0">
                <a:latin typeface="Times New Roman" pitchFamily="18" charset="0"/>
                <a:cs typeface="Times New Roman" pitchFamily="18" charset="0"/>
              </a:rPr>
              <a:t>Tất cả các ý trên.</a:t>
            </a:r>
          </a:p>
          <a:p>
            <a:endParaRPr lang="en-US" sz="2800" dirty="0">
              <a:latin typeface="Times New Roman" pitchFamily="18" charset="0"/>
              <a:cs typeface="Times New Roman" pitchFamily="18" charset="0"/>
            </a:endParaRPr>
          </a:p>
        </p:txBody>
      </p:sp>
      <p:sp>
        <p:nvSpPr>
          <p:cNvPr id="10" name="Oval 9"/>
          <p:cNvSpPr/>
          <p:nvPr/>
        </p:nvSpPr>
        <p:spPr>
          <a:xfrm>
            <a:off x="609600" y="3320198"/>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4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2291" y="749935"/>
            <a:ext cx="6027420" cy="2387600"/>
          </a:xfrm>
        </p:spPr>
        <p:txBody>
          <a:bodyPr>
            <a:normAutofit/>
          </a:bodyPr>
          <a:lstStyle/>
          <a:p>
            <a:r>
              <a:rPr lang="en-US" b="1" dirty="0">
                <a:solidFill>
                  <a:srgbClr val="FF0000"/>
                </a:solidFill>
                <a:latin typeface="Times New Roman" pitchFamily="18" charset="0"/>
                <a:cs typeface="Times New Roman" pitchFamily="18" charset="0"/>
              </a:rPr>
              <a:t>KHOA HỌC </a:t>
            </a: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TỰ NHIÊN 6</a:t>
            </a:r>
          </a:p>
        </p:txBody>
      </p:sp>
      <p:pic>
        <p:nvPicPr>
          <p:cNvPr id="4" name="Picture 3"/>
          <p:cNvPicPr>
            <a:picLocks noChangeAspect="1"/>
          </p:cNvPicPr>
          <p:nvPr/>
        </p:nvPicPr>
        <p:blipFill>
          <a:blip r:embed="rId2"/>
          <a:stretch>
            <a:fillRect/>
          </a:stretch>
        </p:blipFill>
        <p:spPr>
          <a:xfrm>
            <a:off x="2207897" y="3813175"/>
            <a:ext cx="3361055" cy="3009900"/>
          </a:xfrm>
          <a:prstGeom prst="ellipse">
            <a:avLst/>
          </a:prstGeom>
          <a:ln>
            <a:solidFill>
              <a:schemeClr val="tx1"/>
            </a:solidFill>
          </a:ln>
        </p:spPr>
      </p:pic>
      <p:pic>
        <p:nvPicPr>
          <p:cNvPr id="5" name="Picture 4"/>
          <p:cNvPicPr>
            <a:picLocks noChangeAspect="1"/>
          </p:cNvPicPr>
          <p:nvPr/>
        </p:nvPicPr>
        <p:blipFill>
          <a:blip r:embed="rId3"/>
          <a:stretch>
            <a:fillRect/>
          </a:stretch>
        </p:blipFill>
        <p:spPr>
          <a:xfrm>
            <a:off x="1" y="295910"/>
            <a:ext cx="3466465" cy="3009900"/>
          </a:xfrm>
          <a:prstGeom prst="roundRect">
            <a:avLst/>
          </a:prstGeom>
          <a:ln>
            <a:solidFill>
              <a:srgbClr val="0070C0"/>
            </a:solidFill>
          </a:ln>
        </p:spPr>
      </p:pic>
      <p:pic>
        <p:nvPicPr>
          <p:cNvPr id="6" name="Picture 5"/>
          <p:cNvPicPr>
            <a:picLocks noChangeAspect="1"/>
          </p:cNvPicPr>
          <p:nvPr/>
        </p:nvPicPr>
        <p:blipFill>
          <a:blip r:embed="rId4"/>
          <a:stretch>
            <a:fillRect/>
          </a:stretch>
        </p:blipFill>
        <p:spPr>
          <a:xfrm>
            <a:off x="8519797" y="296547"/>
            <a:ext cx="3559175" cy="2769235"/>
          </a:xfrm>
          <a:prstGeom prst="flowChartAlternateProcess">
            <a:avLst/>
          </a:prstGeom>
          <a:ln>
            <a:solidFill>
              <a:schemeClr val="tx2">
                <a:lumMod val="20000"/>
                <a:lumOff val="80000"/>
              </a:schemeClr>
            </a:solidFill>
          </a:ln>
        </p:spPr>
      </p:pic>
      <p:pic>
        <p:nvPicPr>
          <p:cNvPr id="7" name="Picture 6"/>
          <p:cNvPicPr>
            <a:picLocks noChangeAspect="1"/>
          </p:cNvPicPr>
          <p:nvPr/>
        </p:nvPicPr>
        <p:blipFill>
          <a:blip r:embed="rId5"/>
          <a:srcRect r="5738"/>
          <a:stretch>
            <a:fillRect/>
          </a:stretch>
        </p:blipFill>
        <p:spPr>
          <a:xfrm>
            <a:off x="7443471" y="3778250"/>
            <a:ext cx="3838575" cy="30797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5" name="TextBox 4"/>
          <p:cNvSpPr txBox="1"/>
          <p:nvPr/>
        </p:nvSpPr>
        <p:spPr>
          <a:xfrm>
            <a:off x="121920" y="683956"/>
            <a:ext cx="6888480" cy="1384995"/>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4/ </a:t>
            </a:r>
            <a:r>
              <a:rPr lang="vi-VN" sz="2800" dirty="0">
                <a:solidFill>
                  <a:srgbClr val="FF0000"/>
                </a:solidFill>
                <a:latin typeface="Times New Roman" pitchFamily="18" charset="0"/>
                <a:cs typeface="Times New Roman" pitchFamily="18" charset="0"/>
              </a:rPr>
              <a:t>Theo em, việc lắp ráp pin cho nhà máy điện mặt trời (hình dưới) thể hiện vai trò</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nào dưới đây của khoa học tự nhiên?</a:t>
            </a:r>
          </a:p>
        </p:txBody>
      </p:sp>
      <p:pic>
        <p:nvPicPr>
          <p:cNvPr id="8" name="Picture 7" descr="C:\Users\DELL\AppData\Local\Temp\FineReader12.00\media\image5.jpeg"/>
          <p:cNvPicPr/>
          <p:nvPr/>
        </p:nvPicPr>
        <p:blipFill>
          <a:blip r:embed="rId2">
            <a:extLst>
              <a:ext uri="{28A0092B-C50C-407E-A947-70E740481C1C}">
                <a14:useLocalDpi xmlns:a14="http://schemas.microsoft.com/office/drawing/2010/main" val="0"/>
              </a:ext>
            </a:extLst>
          </a:blip>
          <a:srcRect/>
          <a:stretch>
            <a:fillRect/>
          </a:stretch>
        </p:blipFill>
        <p:spPr bwMode="auto">
          <a:xfrm>
            <a:off x="6827520" y="206692"/>
            <a:ext cx="5257800" cy="6194108"/>
          </a:xfrm>
          <a:prstGeom prst="rect">
            <a:avLst/>
          </a:prstGeom>
          <a:noFill/>
          <a:ln>
            <a:noFill/>
          </a:ln>
        </p:spPr>
      </p:pic>
      <p:sp>
        <p:nvSpPr>
          <p:cNvPr id="9" name="TextBox 8"/>
          <p:cNvSpPr txBox="1"/>
          <p:nvPr/>
        </p:nvSpPr>
        <p:spPr>
          <a:xfrm>
            <a:off x="259080" y="2390835"/>
            <a:ext cx="6370320" cy="2677656"/>
          </a:xfrm>
          <a:prstGeom prst="rect">
            <a:avLst/>
          </a:prstGeom>
          <a:noFill/>
        </p:spPr>
        <p:txBody>
          <a:bodyPr wrap="square" rtlCol="0">
            <a:spAutoFit/>
          </a:bodyPr>
          <a:lstStyle/>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Chăm sóc sức khoẻ con người.</a:t>
            </a: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Nâng cao khả năng hiểu biết của con người về tự nhiên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Ứ</a:t>
            </a:r>
            <a:r>
              <a:rPr lang="vi-VN" sz="2800" dirty="0">
                <a:latin typeface="Times New Roman" pitchFamily="18" charset="0"/>
                <a:cs typeface="Times New Roman" pitchFamily="18" charset="0"/>
              </a:rPr>
              <a:t>ng dụng công nghệ vào đời sống, sản xuất.</a:t>
            </a:r>
          </a:p>
          <a:p>
            <a:r>
              <a:rPr lang="vi-VN" sz="2800" dirty="0">
                <a:latin typeface="Times New Roman" pitchFamily="18" charset="0"/>
                <a:cs typeface="Times New Roman" pitchFamily="18" charset="0"/>
              </a:rPr>
              <a:t>D. Hoạt động nghiên cứu khoa học.</a:t>
            </a:r>
          </a:p>
        </p:txBody>
      </p:sp>
      <p:sp>
        <p:nvSpPr>
          <p:cNvPr id="10" name="Oval 9"/>
          <p:cNvSpPr/>
          <p:nvPr/>
        </p:nvSpPr>
        <p:spPr>
          <a:xfrm>
            <a:off x="121920" y="3645736"/>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0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1"/>
          <p:cNvSpPr>
            <a:spLocks noChangeArrowheads="1"/>
          </p:cNvSpPr>
          <p:nvPr/>
        </p:nvSpPr>
        <p:spPr bwMode="auto">
          <a:xfrm>
            <a:off x="3648075" y="23549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solidFill>
                  <a:prstClr val="black"/>
                </a:solidFill>
                <a:latin typeface="Arial" pitchFamily="34" charset="0"/>
                <a:cs typeface="Arial" pitchFamily="34" charset="0"/>
              </a:rPr>
              <a:t/>
            </a:r>
            <a:br>
              <a:rPr lang="en-US">
                <a:solidFill>
                  <a:prstClr val="black"/>
                </a:solidFill>
                <a:latin typeface="Arial" pitchFamily="34" charset="0"/>
                <a:cs typeface="Arial" pitchFamily="34" charset="0"/>
              </a:rPr>
            </a:br>
            <a:endParaRPr lang="en-US">
              <a:solidFill>
                <a:prstClr val="black"/>
              </a:solidFill>
              <a:latin typeface="Arial" pitchFamily="34" charset="0"/>
              <a:cs typeface="Arial" pitchFamily="34" charset="0"/>
            </a:endParaRPr>
          </a:p>
        </p:txBody>
      </p:sp>
      <p:sp>
        <p:nvSpPr>
          <p:cNvPr id="7" name="TextBox 6"/>
          <p:cNvSpPr txBox="1"/>
          <p:nvPr/>
        </p:nvSpPr>
        <p:spPr>
          <a:xfrm>
            <a:off x="365760" y="673024"/>
            <a:ext cx="11597640" cy="4401205"/>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5/ </a:t>
            </a:r>
            <a:r>
              <a:rPr lang="vi-VN" sz="2800" dirty="0">
                <a:solidFill>
                  <a:srgbClr val="FF0000"/>
                </a:solidFill>
                <a:latin typeface="Times New Roman" pitchFamily="18" charset="0"/>
                <a:cs typeface="Times New Roman" pitchFamily="18" charset="0"/>
              </a:rPr>
              <a:t>Bạn </a:t>
            </a:r>
            <a:r>
              <a:rPr lang="en-US" sz="2800" dirty="0" err="1">
                <a:solidFill>
                  <a:srgbClr val="FF0000"/>
                </a:solidFill>
                <a:latin typeface="Times New Roman" pitchFamily="18" charset="0"/>
                <a:cs typeface="Times New Roman" pitchFamily="18" charset="0"/>
              </a:rPr>
              <a:t>Hùng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cùng bạn Khang chơi thả diều.</a:t>
            </a:r>
            <a:endParaRPr lang="en-US" sz="2800" dirty="0">
              <a:solidFill>
                <a:srgbClr val="FF0000"/>
              </a:solidFill>
              <a:latin typeface="Times New Roman" pitchFamily="18" charset="0"/>
              <a:cs typeface="Times New Roman" pitchFamily="18" charset="0"/>
            </a:endParaRPr>
          </a:p>
          <a:p>
            <a:endParaRPr lang="vi-VN" sz="2800" dirty="0">
              <a:solidFill>
                <a:srgbClr val="FF0000"/>
              </a:solidFill>
              <a:latin typeface="Times New Roman" pitchFamily="18" charset="0"/>
              <a:cs typeface="Times New Roman" pitchFamily="18" charset="0"/>
            </a:endParaRPr>
          </a:p>
          <a:p>
            <a:pPr marL="514350" indent="-514350">
              <a:buAutoNum type="alphaLcParenR"/>
            </a:pPr>
            <a:r>
              <a:rPr lang="vi-VN" sz="2800" dirty="0">
                <a:latin typeface="Times New Roman" pitchFamily="18" charset="0"/>
                <a:cs typeface="Times New Roman" pitchFamily="18" charset="0"/>
              </a:rPr>
              <a:t>Hoạt động chơi thả diểu có phải là nghiên cứu khoa học tự nhiên không?</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Theo em, người ta đã nghiên cứu và vận dụng sự hiểu biết nào trong tự</a:t>
            </a:r>
          </a:p>
          <a:p>
            <a:r>
              <a:rPr lang="vi-VN" sz="2800" dirty="0">
                <a:latin typeface="Times New Roman" pitchFamily="18" charset="0"/>
                <a:cs typeface="Times New Roman" pitchFamily="18" charset="0"/>
              </a:rPr>
              <a:t>nhiên để t</a:t>
            </a:r>
            <a:r>
              <a:rPr lang="en-US" sz="2800" dirty="0">
                <a:latin typeface="Times New Roman" pitchFamily="18" charset="0"/>
                <a:cs typeface="Times New Roman" pitchFamily="18" charset="0"/>
              </a:rPr>
              <a:t>ạ</a:t>
            </a:r>
            <a:r>
              <a:rPr lang="vi-VN" sz="2800" dirty="0">
                <a:latin typeface="Times New Roman" pitchFamily="18" charset="0"/>
                <a:cs typeface="Times New Roman" pitchFamily="18" charset="0"/>
              </a:rPr>
              <a:t>o ra con diều trong trò chơi?</a:t>
            </a:r>
          </a:p>
          <a:p>
            <a:endParaRPr lang="en-US" sz="2800" dirty="0">
              <a:solidFill>
                <a:srgbClr val="FF0000"/>
              </a:solidFill>
              <a:latin typeface="Times New Roman" pitchFamily="18" charset="0"/>
              <a:cs typeface="Times New Roman" pitchFamily="18" charset="0"/>
            </a:endParaRPr>
          </a:p>
          <a:p>
            <a:endParaRPr lang="en-US" sz="2800" dirty="0">
              <a:solidFill>
                <a:prstClr val="black"/>
              </a:solidFill>
              <a:latin typeface="Times New Roman" pitchFamily="18" charset="0"/>
              <a:cs typeface="Times New Roman" pitchFamily="18" charset="0"/>
            </a:endParaRPr>
          </a:p>
        </p:txBody>
      </p:sp>
      <p:sp>
        <p:nvSpPr>
          <p:cNvPr id="9" name="TextBox 8"/>
          <p:cNvSpPr txBox="1"/>
          <p:nvPr/>
        </p:nvSpPr>
        <p:spPr>
          <a:xfrm>
            <a:off x="853440" y="4505505"/>
            <a:ext cx="11109960" cy="954107"/>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Người ta đã nghiên cứu và vận dụng sự hiểu biết về quá trình bay lượn của chim và sức đẩy của gió để sáng tạo nên trò chơi thả diều.</a:t>
            </a:r>
          </a:p>
        </p:txBody>
      </p:sp>
      <p:sp>
        <p:nvSpPr>
          <p:cNvPr id="11" name="TextBox 10"/>
          <p:cNvSpPr txBox="1"/>
          <p:nvPr/>
        </p:nvSpPr>
        <p:spPr>
          <a:xfrm>
            <a:off x="853440" y="2071919"/>
            <a:ext cx="10347960" cy="954107"/>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Hoạt động thả diều chỉ là một hoạt động vui chơi, thể thao bình thưòng; không phải là hoạt động nghiên cứu khoa học.</a:t>
            </a:r>
          </a:p>
        </p:txBody>
      </p:sp>
    </p:spTree>
    <p:extLst>
      <p:ext uri="{BB962C8B-B14F-4D97-AF65-F5344CB8AC3E}">
        <p14:creationId xmlns:p14="http://schemas.microsoft.com/office/powerpoint/2010/main" val="28768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097617" y="274641"/>
            <a:ext cx="7924800" cy="650875"/>
          </a:xfrm>
          <a:prstGeom prst="rect">
            <a:avLst/>
          </a:prstGeom>
          <a:gradFill rotWithShape="1">
            <a:gsLst>
              <a:gs pos="0">
                <a:schemeClr val="accent1"/>
              </a:gs>
              <a:gs pos="50000">
                <a:schemeClr val="bg1"/>
              </a:gs>
              <a:gs pos="100000">
                <a:schemeClr val="accent1"/>
              </a:gs>
            </a:gsLst>
            <a:lin ang="54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US" sz="3600" b="1" dirty="0">
                <a:solidFill>
                  <a:prstClr val="black"/>
                </a:solidFill>
                <a:latin typeface="Times New Roman" pitchFamily="18" charset="0"/>
                <a:cs typeface="Times New Roman" pitchFamily="18" charset="0"/>
              </a:rPr>
              <a:t>HƯỚNG DẨN HỌC Ở NHÀ</a:t>
            </a:r>
          </a:p>
        </p:txBody>
      </p:sp>
      <p:sp>
        <p:nvSpPr>
          <p:cNvPr id="23557" name="Text Box 5"/>
          <p:cNvSpPr txBox="1">
            <a:spLocks noChangeArrowheads="1"/>
          </p:cNvSpPr>
          <p:nvPr/>
        </p:nvSpPr>
        <p:spPr bwMode="auto">
          <a:xfrm>
            <a:off x="929217" y="1676402"/>
            <a:ext cx="10261600" cy="2893100"/>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eaLnBrk="0" fontAlgn="base" hangingPunct="0">
              <a:spcBef>
                <a:spcPct val="50000"/>
              </a:spcBef>
              <a:spcAft>
                <a:spcPct val="0"/>
              </a:spcAft>
              <a:buAutoNum type="arabicPeriod"/>
              <a:defRPr/>
            </a:pPr>
            <a:r>
              <a:rPr lang="en-US" sz="2800" b="1" dirty="0" err="1">
                <a:solidFill>
                  <a:srgbClr val="10CF9B">
                    <a:lumMod val="50000"/>
                  </a:srgbClr>
                </a:solidFill>
                <a:latin typeface="Times New Roman" pitchFamily="18" charset="0"/>
                <a:cs typeface="Times New Roman" pitchFamily="18" charset="0"/>
              </a:rPr>
              <a:t>Viết</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trong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sách</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giáo</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khoa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phần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nội</a:t>
            </a:r>
            <a:r>
              <a:rPr lang="en-US" sz="2800" b="1" dirty="0">
                <a:solidFill>
                  <a:srgbClr val="10CF9B">
                    <a:lumMod val="50000"/>
                  </a:srgbClr>
                </a:solidFill>
                <a:latin typeface="Times New Roman" pitchFamily="18" charset="0"/>
                <a:cs typeface="Times New Roman" pitchFamily="18" charset="0"/>
              </a:rPr>
              <a:t> dung </a:t>
            </a:r>
            <a:r>
              <a:rPr lang="en-US" sz="2800" b="1" dirty="0" err="1">
                <a:solidFill>
                  <a:srgbClr val="10CF9B">
                    <a:lumMod val="50000"/>
                  </a:srgbClr>
                </a:solidFill>
                <a:latin typeface="Times New Roman" pitchFamily="18" charset="0"/>
                <a:cs typeface="Times New Roman" pitchFamily="18" charset="0"/>
              </a:rPr>
              <a:t>có</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biểu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tượng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tay</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cầm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viết</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và</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thuộc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nội</a:t>
            </a:r>
            <a:r>
              <a:rPr lang="en-US" sz="2800" b="1" dirty="0">
                <a:solidFill>
                  <a:srgbClr val="10CF9B">
                    <a:lumMod val="50000"/>
                  </a:srgbClr>
                </a:solidFill>
                <a:latin typeface="Times New Roman" pitchFamily="18" charset="0"/>
                <a:cs typeface="Times New Roman" pitchFamily="18" charset="0"/>
              </a:rPr>
              <a:t> dung </a:t>
            </a:r>
            <a:r>
              <a:rPr lang="en-US" sz="2800" b="1" dirty="0" err="1">
                <a:solidFill>
                  <a:srgbClr val="10CF9B">
                    <a:lumMod val="50000"/>
                  </a:srgbClr>
                </a:solidFill>
                <a:latin typeface="Times New Roman" pitchFamily="18" charset="0"/>
                <a:cs typeface="Times New Roman" pitchFamily="18" charset="0"/>
              </a:rPr>
              <a:t>đó</a:t>
            </a:r>
            <a:r>
              <a:rPr lang="en-US" sz="2800" b="1" dirty="0">
                <a:solidFill>
                  <a:srgbClr val="10CF9B">
                    <a:lumMod val="50000"/>
                  </a:srgbClr>
                </a:solidFill>
                <a:latin typeface="Times New Roman" pitchFamily="18" charset="0"/>
                <a:cs typeface="Times New Roman" pitchFamily="18" charset="0"/>
              </a:rPr>
              <a:t>.</a:t>
            </a:r>
          </a:p>
          <a:p>
            <a:pPr marL="514350" indent="-514350" eaLnBrk="0" fontAlgn="base" hangingPunct="0">
              <a:spcBef>
                <a:spcPct val="50000"/>
              </a:spcBef>
              <a:spcAft>
                <a:spcPct val="0"/>
              </a:spcAft>
              <a:buAutoNum type="arabicPeriod" startAt="2"/>
              <a:defRPr/>
            </a:pPr>
            <a:r>
              <a:rPr lang="en-US" sz="2800" b="1" dirty="0" err="1">
                <a:solidFill>
                  <a:srgbClr val="10CF9B">
                    <a:lumMod val="50000"/>
                  </a:srgbClr>
                </a:solidFill>
                <a:latin typeface="Times New Roman" pitchFamily="18" charset="0"/>
                <a:cs typeface="Times New Roman" pitchFamily="18" charset="0"/>
              </a:rPr>
              <a:t>Nêu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lại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được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các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ví</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dụ</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và</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đã</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trên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lớp</a:t>
            </a:r>
            <a:r>
              <a:rPr lang="en-US" sz="2800" b="1" dirty="0">
                <a:solidFill>
                  <a:srgbClr val="10CF9B">
                    <a:lumMod val="50000"/>
                  </a:srgbClr>
                </a:solidFill>
                <a:latin typeface="Times New Roman" pitchFamily="18" charset="0"/>
                <a:cs typeface="Times New Roman" pitchFamily="18" charset="0"/>
              </a:rPr>
              <a:t>.</a:t>
            </a:r>
          </a:p>
          <a:p>
            <a:pPr eaLnBrk="0" fontAlgn="base" hangingPunct="0">
              <a:spcBef>
                <a:spcPct val="50000"/>
              </a:spcBef>
              <a:spcAft>
                <a:spcPct val="0"/>
              </a:spcAft>
              <a:defRPr/>
            </a:pPr>
            <a:r>
              <a:rPr lang="en-US" sz="2800" b="1" dirty="0">
                <a:solidFill>
                  <a:srgbClr val="10CF9B">
                    <a:lumMod val="50000"/>
                  </a:srgbClr>
                </a:solidFill>
                <a:latin typeface="Times New Roman" pitchFamily="18" charset="0"/>
                <a:cs typeface="Times New Roman" pitchFamily="18" charset="0"/>
              </a:rPr>
              <a:t>3. </a:t>
            </a:r>
            <a:r>
              <a:rPr lang="en-US" sz="2800" b="1" dirty="0" err="1">
                <a:solidFill>
                  <a:srgbClr val="10CF9B">
                    <a:lumMod val="50000"/>
                  </a:srgbClr>
                </a:solidFill>
                <a:latin typeface="Times New Roman" pitchFamily="18" charset="0"/>
                <a:cs typeface="Times New Roman" pitchFamily="18" charset="0"/>
              </a:rPr>
              <a:t>Làm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trong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vở</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a:t>
            </a:r>
          </a:p>
          <a:p>
            <a:pPr eaLnBrk="0" fontAlgn="base" hangingPunct="0">
              <a:spcBef>
                <a:spcPct val="50000"/>
              </a:spcBef>
              <a:spcAft>
                <a:spcPct val="0"/>
              </a:spcAft>
              <a:defRPr/>
            </a:pPr>
            <a:r>
              <a:rPr lang="en-US" sz="2800" b="1" dirty="0">
                <a:solidFill>
                  <a:srgbClr val="10CF9B">
                    <a:lumMod val="50000"/>
                  </a:srgbClr>
                </a:solidFill>
                <a:latin typeface="Times New Roman" pitchFamily="18" charset="0"/>
                <a:cs typeface="Times New Roman" pitchFamily="18" charset="0"/>
              </a:rPr>
              <a:t>4. </a:t>
            </a:r>
            <a:r>
              <a:rPr lang="en-US" sz="2800" b="1" dirty="0" err="1">
                <a:solidFill>
                  <a:srgbClr val="10CF9B">
                    <a:lumMod val="50000"/>
                  </a:srgbClr>
                </a:solidFill>
                <a:latin typeface="Times New Roman" pitchFamily="18" charset="0"/>
                <a:cs typeface="Times New Roman" pitchFamily="18" charset="0"/>
              </a:rPr>
              <a:t>Xem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trước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2: </a:t>
            </a:r>
            <a:r>
              <a:rPr lang="en-US" sz="2800" b="1" dirty="0" err="1">
                <a:solidFill>
                  <a:srgbClr val="10CF9B">
                    <a:lumMod val="50000"/>
                  </a:srgbClr>
                </a:solidFill>
                <a:latin typeface="Times New Roman" pitchFamily="18" charset="0"/>
                <a:cs typeface="Times New Roman" pitchFamily="18" charset="0"/>
              </a:rPr>
              <a:t>Các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lĩnh</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vực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chủ</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yếu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của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khoa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tự</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nhiên</a:t>
            </a:r>
            <a:endParaRPr lang="en-US" sz="2800" b="1" dirty="0">
              <a:solidFill>
                <a:prstClr val="black"/>
              </a:solidFill>
              <a:latin typeface="Times New Roman" pitchFamily="18" charset="0"/>
              <a:cs typeface="Times New Roman" pitchFamily="18" charset="0"/>
            </a:endParaRPr>
          </a:p>
        </p:txBody>
      </p:sp>
      <p:pic>
        <p:nvPicPr>
          <p:cNvPr id="4" name="Picture 3"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1403" y="2096494"/>
            <a:ext cx="726281" cy="5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9069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07"/>
            <a:ext cx="10515600" cy="1325563"/>
          </a:xfrm>
        </p:spPr>
        <p:txBody>
          <a:bodyPr>
            <a:normAutofit/>
          </a:bodyPr>
          <a:lstStyle/>
          <a:p>
            <a:pPr algn="ct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1: </a:t>
            </a:r>
            <a:r>
              <a:rPr lang="en-US" sz="4000" dirty="0">
                <a:solidFill>
                  <a:srgbClr val="FF0000"/>
                </a:solidFill>
                <a:latin typeface="Times New Roman" pitchFamily="18" charset="0"/>
                <a:cs typeface="Times New Roman" pitchFamily="18" charset="0"/>
              </a:rPr>
              <a:t/>
            </a:r>
            <a:br>
              <a:rPr lang="en-US" sz="4000" dirty="0">
                <a:solidFill>
                  <a:srgbClr val="FF0000"/>
                </a:solidFill>
                <a:latin typeface="Times New Roman" pitchFamily="18" charset="0"/>
                <a:cs typeface="Times New Roman" pitchFamily="18" charset="0"/>
              </a:rPr>
            </a:br>
            <a:r>
              <a:rPr lang="en-US" sz="4000" b="1" dirty="0">
                <a:solidFill>
                  <a:srgbClr val="FF0000"/>
                </a:solidFill>
                <a:latin typeface="Times New Roman" pitchFamily="18" charset="0"/>
                <a:cs typeface="Times New Roman" pitchFamily="18" charset="0"/>
              </a:rPr>
              <a:t>GIỚI THIỆU VỀ KHOA HỌC TỰ NHIÊN</a:t>
            </a:r>
          </a:p>
        </p:txBody>
      </p:sp>
      <p:pic>
        <p:nvPicPr>
          <p:cNvPr id="4" name="Content Placeholder 3" descr="dinh-nghia-khoa-hoc-tu-nhien"/>
          <p:cNvPicPr>
            <a:picLocks noGrp="1" noChangeAspect="1"/>
          </p:cNvPicPr>
          <p:nvPr>
            <p:ph idx="1"/>
          </p:nvPr>
        </p:nvPicPr>
        <p:blipFill>
          <a:blip r:embed="rId2"/>
          <a:stretch>
            <a:fillRect/>
          </a:stretch>
        </p:blipFill>
        <p:spPr>
          <a:xfrm>
            <a:off x="2353311" y="1815467"/>
            <a:ext cx="7802880" cy="50425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60" y="289562"/>
            <a:ext cx="5394960" cy="1193165"/>
          </a:xfrm>
        </p:spPr>
        <p:txBody>
          <a:bodyPr>
            <a:normAutofit/>
          </a:bodyPr>
          <a:lstStyle/>
          <a:p>
            <a:pPr marL="571500" indent="-571500" algn="ctr">
              <a:buFont typeface="Wingdings" panose="05000000000000000000" charset="0"/>
              <a:buChar char="v"/>
            </a:pPr>
            <a:r>
              <a:rPr lang="en-US" b="1" dirty="0">
                <a:solidFill>
                  <a:srgbClr val="FF0000"/>
                </a:solidFill>
                <a:latin typeface="Times New Roman" pitchFamily="18" charset="0"/>
                <a:cs typeface="Times New Roman" pitchFamily="18" charset="0"/>
              </a:rPr>
              <a:t>MỤC TIÊU</a:t>
            </a:r>
          </a:p>
        </p:txBody>
      </p:sp>
      <p:sp>
        <p:nvSpPr>
          <p:cNvPr id="5" name="Title 1"/>
          <p:cNvSpPr txBox="1">
            <a:spLocks/>
          </p:cNvSpPr>
          <p:nvPr/>
        </p:nvSpPr>
        <p:spPr>
          <a:xfrm>
            <a:off x="426720" y="1389064"/>
            <a:ext cx="10530840" cy="11931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endParaRPr lang="en-US" sz="3200" dirty="0">
              <a:latin typeface="Times New Roman" pitchFamily="18" charset="0"/>
              <a:cs typeface="Times New Roman" pitchFamily="18" charset="0"/>
            </a:endParaRPr>
          </a:p>
          <a:p>
            <a:pPr marL="457200" indent="-457200" algn="just">
              <a:buFontTx/>
              <a:buChar char="-"/>
            </a:pP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305"/>
            <a:ext cx="10515600" cy="754380"/>
          </a:xfrm>
        </p:spPr>
        <p:txBody>
          <a:bodyPr>
            <a:normAutofit/>
          </a:bodyPr>
          <a:lstStyle/>
          <a:p>
            <a:pPr marL="571500" indent="-571500" algn="ctr">
              <a:buFont typeface="Wingdings" panose="05000000000000000000" charset="0"/>
              <a:buChar char="v"/>
            </a:pPr>
            <a:r>
              <a:rPr lang="en-US" b="1" dirty="0">
                <a:solidFill>
                  <a:srgbClr val="FF0000"/>
                </a:solidFill>
                <a:latin typeface="Times New Roman" pitchFamily="18" charset="0"/>
                <a:cs typeface="Times New Roman" pitchFamily="18" charset="0"/>
                <a:hlinkClick r:id="rId2" action="ppaction://hlinkfile"/>
              </a:rPr>
              <a:t>KHỞI ĐỘNG</a:t>
            </a:r>
          </a:p>
        </p:txBody>
      </p:sp>
    </p:spTree>
    <p:extLst>
      <p:ext uri="{BB962C8B-B14F-4D97-AF65-F5344CB8AC3E}">
        <p14:creationId xmlns:p14="http://schemas.microsoft.com/office/powerpoint/2010/main" val="247890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ình ảnh cậu bé thắc mắc">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2971800"/>
            <a:ext cx="5003483" cy="3733800"/>
          </a:xfrm>
          <a:prstGeom prst="rect">
            <a:avLst/>
          </a:prstGeom>
          <a:noFill/>
          <a:ln>
            <a:noFill/>
          </a:ln>
        </p:spPr>
      </p:pic>
      <p:sp>
        <p:nvSpPr>
          <p:cNvPr id="5" name="Cloud Callout 4"/>
          <p:cNvSpPr/>
          <p:nvPr/>
        </p:nvSpPr>
        <p:spPr>
          <a:xfrm>
            <a:off x="4800602" y="151767"/>
            <a:ext cx="7262495" cy="3703955"/>
          </a:xfrm>
          <a:prstGeom prst="cloudCallout">
            <a:avLst>
              <a:gd name="adj1" fmla="val -29744"/>
              <a:gd name="adj2" fmla="val 70037"/>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itchFamily="18" charset="0"/>
                <a:cs typeface="Times New Roman" pitchFamily="18" charset="0"/>
              </a:rPr>
              <a:t>Khoa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en-US" sz="4000" dirty="0">
                <a:latin typeface="Times New Roman" pitchFamily="18" charset="0"/>
                <a:cs typeface="Times New Roman"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 y="69217"/>
            <a:ext cx="5008487" cy="584775"/>
          </a:xfrm>
          <a:prstGeom prst="rect">
            <a:avLst/>
          </a:prstGeom>
          <a:noFill/>
        </p:spPr>
        <p:txBody>
          <a:bodyPr wrap="none" rtlCol="0" anchor="t">
            <a:spAutoFit/>
          </a:bodyPr>
          <a:lstStyle/>
          <a:p>
            <a:r>
              <a:rPr lang="en-US" sz="3200" b="1" dirty="0">
                <a:solidFill>
                  <a:srgbClr val="FF0000"/>
                </a:solidFill>
                <a:latin typeface="Times New Roman" pitchFamily="18" charset="0"/>
                <a:ea typeface="+mj-ea"/>
                <a:cs typeface="Times New Roman" pitchFamily="18" charset="0"/>
                <a:sym typeface="+mn-ea"/>
              </a:rPr>
              <a:t>1. KHOA HỌC TỰ NHIÊN</a:t>
            </a:r>
            <a:endParaRPr lang="en-US" sz="3200" dirty="0">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2"/>
          <a:stretch>
            <a:fillRect/>
          </a:stretch>
        </p:blipFill>
        <p:spPr>
          <a:xfrm>
            <a:off x="76201" y="3256280"/>
            <a:ext cx="3009900" cy="3483610"/>
          </a:xfrm>
          <a:prstGeom prst="ellipse">
            <a:avLst/>
          </a:prstGeom>
        </p:spPr>
      </p:pic>
      <p:sp>
        <p:nvSpPr>
          <p:cNvPr id="8" name="Cloud Callout 7"/>
          <p:cNvSpPr/>
          <p:nvPr/>
        </p:nvSpPr>
        <p:spPr>
          <a:xfrm>
            <a:off x="2251709" y="863602"/>
            <a:ext cx="7385051" cy="2489835"/>
          </a:xfrm>
          <a:prstGeom prst="cloudCallout">
            <a:avLst>
              <a:gd name="adj1" fmla="val -47431"/>
              <a:gd name="adj2" fmla="val 63363"/>
            </a:avLst>
          </a:prstGeom>
          <a:solidFill>
            <a:schemeClr val="accent4">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itchFamily="18" charset="0"/>
                <a:cs typeface="Times New Roman" pitchFamily="18" charset="0"/>
              </a:rPr>
              <a:t>Hoạt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cứu</a:t>
            </a:r>
            <a:r>
              <a:rPr lang="en-US" sz="4000" dirty="0">
                <a:latin typeface="Times New Roman" pitchFamily="18" charset="0"/>
                <a:cs typeface="Times New Roman" pitchFamily="18" charset="0"/>
              </a:rPr>
              <a:t> </a:t>
            </a:r>
          </a:p>
          <a:p>
            <a:pPr algn="ctr"/>
            <a:r>
              <a:rPr lang="en-US" sz="4000" dirty="0" err="1">
                <a:latin typeface="Times New Roman" pitchFamily="18" charset="0"/>
                <a:cs typeface="Times New Roman" pitchFamily="18" charset="0"/>
              </a:rPr>
              <a:t>khoa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p>
        </p:txBody>
      </p:sp>
      <p:sp>
        <p:nvSpPr>
          <p:cNvPr id="10" name="Horizontal Scroll 9"/>
          <p:cNvSpPr/>
          <p:nvPr/>
        </p:nvSpPr>
        <p:spPr>
          <a:xfrm>
            <a:off x="4602480" y="3816985"/>
            <a:ext cx="6823711" cy="3041650"/>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gradFill>
                  <a:gsLst>
                    <a:gs pos="0">
                      <a:srgbClr val="012D86"/>
                    </a:gs>
                    <a:gs pos="100000">
                      <a:srgbClr val="0E2557"/>
                    </a:gs>
                  </a:gsLst>
                  <a:lin scaled="0"/>
                </a:gradFill>
                <a:latin typeface="Times New Roman" pitchFamily="18" charset="0"/>
                <a:cs typeface="Times New Roman" pitchFamily="18" charset="0"/>
              </a:rPr>
              <a:t>Hoạt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động</a:t>
            </a:r>
            <a:r>
              <a:rPr lang="en-US" sz="3600" dirty="0">
                <a:gradFill>
                  <a:gsLst>
                    <a:gs pos="0">
                      <a:srgbClr val="012D86"/>
                    </a:gs>
                    <a:gs pos="100000">
                      <a:srgbClr val="0E2557"/>
                    </a:gs>
                  </a:gsLst>
                  <a:lin scaled="0"/>
                </a:gradFill>
                <a:latin typeface="Times New Roman" pitchFamily="18" charset="0"/>
                <a:cs typeface="Times New Roman" pitchFamily="18" charset="0"/>
              </a:rPr>
              <a:t> con </a:t>
            </a:r>
            <a:r>
              <a:rPr lang="en-US" sz="3600" dirty="0" err="1">
                <a:gradFill>
                  <a:gsLst>
                    <a:gs pos="0">
                      <a:srgbClr val="012D86"/>
                    </a:gs>
                    <a:gs pos="100000">
                      <a:srgbClr val="0E2557"/>
                    </a:gs>
                  </a:gsLst>
                  <a:lin scaled="0"/>
                </a:gradFill>
                <a:latin typeface="Times New Roman" pitchFamily="18" charset="0"/>
                <a:cs typeface="Times New Roman" pitchFamily="18" charset="0"/>
              </a:rPr>
              <a:t>người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tòi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tri </a:t>
            </a:r>
            <a:r>
              <a:rPr lang="en-US" sz="3600" b="1" dirty="0" err="1">
                <a:solidFill>
                  <a:srgbClr val="FF0000"/>
                </a:solidFill>
                <a:latin typeface="Times New Roman" pitchFamily="18" charset="0"/>
                <a:cs typeface="Times New Roman" pitchFamily="18" charset="0"/>
              </a:rPr>
              <a:t>thức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gọi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hoạt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động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nghiên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cứu</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khoa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 y="123803"/>
            <a:ext cx="10515600" cy="741680"/>
          </a:xfrm>
        </p:spPr>
        <p:txBody>
          <a:bodyPr>
            <a:normAutofit/>
          </a:bodyPr>
          <a:lstStyle/>
          <a:p>
            <a:r>
              <a:rPr lang="en-US" sz="3600" b="1" dirty="0">
                <a:solidFill>
                  <a:srgbClr val="FF0000"/>
                </a:solidFill>
                <a:latin typeface="Times New Roman" pitchFamily="18" charset="0"/>
                <a:cs typeface="Times New Roman" pitchFamily="18" charset="0"/>
              </a:rPr>
              <a:t>1. KHOA HỌC TỰ NHIÊN</a:t>
            </a:r>
          </a:p>
        </p:txBody>
      </p:sp>
      <p:sp>
        <p:nvSpPr>
          <p:cNvPr id="3" name="Content Placeholder 2"/>
          <p:cNvSpPr>
            <a:spLocks noGrp="1"/>
          </p:cNvSpPr>
          <p:nvPr>
            <p:ph idx="1"/>
          </p:nvPr>
        </p:nvSpPr>
        <p:spPr>
          <a:xfrm>
            <a:off x="869314" y="1882118"/>
            <a:ext cx="10515600" cy="4351338"/>
          </a:xfrm>
        </p:spPr>
        <p:txBody>
          <a:bodyPr/>
          <a:lstStyle/>
          <a:p>
            <a:pPr marL="0" indent="0">
              <a:buNone/>
            </a:pPr>
            <a:endParaRPr lang="en-US" dirty="0"/>
          </a:p>
        </p:txBody>
      </p:sp>
      <p:pic>
        <p:nvPicPr>
          <p:cNvPr id="20" name="Shape 20"/>
          <p:cNvPicPr/>
          <p:nvPr/>
        </p:nvPicPr>
        <p:blipFill>
          <a:blip r:embed="rId2"/>
          <a:stretch>
            <a:fillRect/>
          </a:stretch>
        </p:blipFill>
        <p:spPr>
          <a:xfrm>
            <a:off x="31114" y="927043"/>
            <a:ext cx="4154171" cy="2528570"/>
          </a:xfrm>
          <a:prstGeom prst="rect">
            <a:avLst/>
          </a:prstGeom>
        </p:spPr>
      </p:pic>
      <p:pic>
        <p:nvPicPr>
          <p:cNvPr id="22" name="Shape 22"/>
          <p:cNvPicPr/>
          <p:nvPr/>
        </p:nvPicPr>
        <p:blipFill>
          <a:blip r:embed="rId3"/>
          <a:stretch>
            <a:fillRect/>
          </a:stretch>
        </p:blipFill>
        <p:spPr>
          <a:xfrm>
            <a:off x="4185285" y="865484"/>
            <a:ext cx="4154805" cy="2528571"/>
          </a:xfrm>
          <a:prstGeom prst="rect">
            <a:avLst/>
          </a:prstGeom>
        </p:spPr>
      </p:pic>
      <p:pic>
        <p:nvPicPr>
          <p:cNvPr id="24" name="Shape 24"/>
          <p:cNvPicPr/>
          <p:nvPr/>
        </p:nvPicPr>
        <p:blipFill>
          <a:blip r:embed="rId4"/>
          <a:stretch>
            <a:fillRect/>
          </a:stretch>
        </p:blipFill>
        <p:spPr>
          <a:xfrm>
            <a:off x="8462711" y="880534"/>
            <a:ext cx="3606032" cy="2533015"/>
          </a:xfrm>
          <a:prstGeom prst="rect">
            <a:avLst/>
          </a:prstGeom>
        </p:spPr>
      </p:pic>
      <p:pic>
        <p:nvPicPr>
          <p:cNvPr id="26" name="Shape 26"/>
          <p:cNvPicPr/>
          <p:nvPr/>
        </p:nvPicPr>
        <p:blipFill>
          <a:blip r:embed="rId5"/>
          <a:stretch>
            <a:fillRect/>
          </a:stretch>
        </p:blipFill>
        <p:spPr>
          <a:xfrm>
            <a:off x="4185283" y="3863953"/>
            <a:ext cx="4154171" cy="2532380"/>
          </a:xfrm>
          <a:prstGeom prst="rect">
            <a:avLst/>
          </a:prstGeom>
        </p:spPr>
      </p:pic>
      <p:pic>
        <p:nvPicPr>
          <p:cNvPr id="28" name="Shape 28"/>
          <p:cNvPicPr/>
          <p:nvPr/>
        </p:nvPicPr>
        <p:blipFill rotWithShape="1">
          <a:blip r:embed="rId6"/>
          <a:srcRect b="54288"/>
          <a:stretch/>
        </p:blipFill>
        <p:spPr>
          <a:xfrm>
            <a:off x="142960" y="3831087"/>
            <a:ext cx="3852545" cy="2528571"/>
          </a:xfrm>
          <a:prstGeom prst="rect">
            <a:avLst/>
          </a:prstGeom>
        </p:spPr>
      </p:pic>
      <p:sp>
        <p:nvSpPr>
          <p:cNvPr id="4" name="TextBox 3"/>
          <p:cNvSpPr txBox="1"/>
          <p:nvPr/>
        </p:nvSpPr>
        <p:spPr>
          <a:xfrm>
            <a:off x="319087" y="3394056"/>
            <a:ext cx="3125788"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1.1.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diều</a:t>
            </a:r>
            <a:endParaRPr lang="en-US" sz="2400" b="1" dirty="0">
              <a:latin typeface="Times New Roman" pitchFamily="18" charset="0"/>
              <a:cs typeface="Times New Roman" pitchFamily="18" charset="0"/>
            </a:endParaRPr>
          </a:p>
        </p:txBody>
      </p:sp>
      <p:sp>
        <p:nvSpPr>
          <p:cNvPr id="10" name="TextBox 9"/>
          <p:cNvSpPr txBox="1"/>
          <p:nvPr/>
        </p:nvSpPr>
        <p:spPr>
          <a:xfrm>
            <a:off x="8618006" y="3371551"/>
            <a:ext cx="314841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1.3. </a:t>
            </a:r>
            <a:r>
              <a:rPr lang="en-US" sz="2400" b="1" dirty="0" err="1">
                <a:latin typeface="Times New Roman" pitchFamily="18" charset="0"/>
                <a:cs typeface="Times New Roman" pitchFamily="18" charset="0"/>
              </a:rPr>
              <a:t>Gặt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lúa</a:t>
            </a:r>
            <a:endParaRPr lang="en-US" sz="2400" b="1" dirty="0">
              <a:latin typeface="Times New Roman" pitchFamily="18" charset="0"/>
              <a:cs typeface="Times New Roman" pitchFamily="18" charset="0"/>
            </a:endParaRPr>
          </a:p>
        </p:txBody>
      </p:sp>
      <p:sp>
        <p:nvSpPr>
          <p:cNvPr id="11" name="TextBox 10"/>
          <p:cNvSpPr txBox="1"/>
          <p:nvPr/>
        </p:nvSpPr>
        <p:spPr>
          <a:xfrm>
            <a:off x="4185284" y="3394053"/>
            <a:ext cx="4715511"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1.2. </a:t>
            </a:r>
            <a:r>
              <a:rPr lang="en-US" sz="2000" b="1" dirty="0" err="1">
                <a:latin typeface="Times New Roman" pitchFamily="18" charset="0"/>
                <a:cs typeface="Times New Roman" pitchFamily="18" charset="0"/>
              </a:rPr>
              <a:t>Lấy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mẫu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cứu</a:t>
            </a:r>
            <a:endParaRPr lang="en-US" sz="2000" b="1" dirty="0">
              <a:latin typeface="Times New Roman" pitchFamily="18" charset="0"/>
              <a:cs typeface="Times New Roman" pitchFamily="18" charset="0"/>
            </a:endParaRPr>
          </a:p>
        </p:txBody>
      </p:sp>
      <p:sp>
        <p:nvSpPr>
          <p:cNvPr id="12" name="TextBox 11"/>
          <p:cNvSpPr txBox="1"/>
          <p:nvPr/>
        </p:nvSpPr>
        <p:spPr>
          <a:xfrm>
            <a:off x="4185285" y="6396334"/>
            <a:ext cx="401462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1.5.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endParaRPr lang="en-US" sz="2400" b="1" dirty="0">
              <a:latin typeface="Times New Roman" pitchFamily="18" charset="0"/>
              <a:cs typeface="Times New Roman" pitchFamily="18" charset="0"/>
            </a:endParaRPr>
          </a:p>
        </p:txBody>
      </p:sp>
      <p:sp>
        <p:nvSpPr>
          <p:cNvPr id="13" name="TextBox 12"/>
          <p:cNvSpPr txBox="1"/>
          <p:nvPr/>
        </p:nvSpPr>
        <p:spPr>
          <a:xfrm>
            <a:off x="8471772" y="6396333"/>
            <a:ext cx="3598943"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1.6.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pic>
        <p:nvPicPr>
          <p:cNvPr id="14" name="Shape 28">
            <a:extLst>
              <a:ext uri="{FF2B5EF4-FFF2-40B4-BE49-F238E27FC236}">
                <a16:creationId xmlns:a16="http://schemas.microsoft.com/office/drawing/2014/main" xmlns="" id="{C16D3857-A96C-4189-A12F-66765A19EA08}"/>
              </a:ext>
            </a:extLst>
          </p:cNvPr>
          <p:cNvPicPr/>
          <p:nvPr/>
        </p:nvPicPr>
        <p:blipFill rotWithShape="1">
          <a:blip r:embed="rId6"/>
          <a:srcRect t="52294"/>
          <a:stretch/>
        </p:blipFill>
        <p:spPr>
          <a:xfrm>
            <a:off x="8339455" y="3810714"/>
            <a:ext cx="3852545" cy="2638857"/>
          </a:xfrm>
          <a:prstGeom prst="rect">
            <a:avLst/>
          </a:prstGeom>
        </p:spPr>
      </p:pic>
      <p:sp>
        <p:nvSpPr>
          <p:cNvPr id="15" name="TextBox 14">
            <a:extLst>
              <a:ext uri="{FF2B5EF4-FFF2-40B4-BE49-F238E27FC236}">
                <a16:creationId xmlns:a16="http://schemas.microsoft.com/office/drawing/2014/main" xmlns="" id="{26DCB40A-AE01-47EA-970D-97BC9757B900}"/>
              </a:ext>
            </a:extLst>
          </p:cNvPr>
          <p:cNvSpPr txBox="1"/>
          <p:nvPr/>
        </p:nvSpPr>
        <p:spPr>
          <a:xfrm>
            <a:off x="252734" y="6322734"/>
            <a:ext cx="401462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1.4. </a:t>
            </a:r>
            <a:r>
              <a:rPr lang="en-US" sz="2400" b="1" dirty="0" err="1">
                <a:latin typeface="Times New Roman" pitchFamily="18" charset="0"/>
                <a:cs typeface="Times New Roman" pitchFamily="18" charset="0"/>
              </a:rPr>
              <a:t>Rửa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đĩa</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6235877"/>
              </p:ext>
            </p:extLst>
          </p:nvPr>
        </p:nvGraphicFramePr>
        <p:xfrm>
          <a:off x="148591" y="217172"/>
          <a:ext cx="11938000" cy="6428105"/>
        </p:xfrm>
        <a:graphic>
          <a:graphicData uri="http://schemas.openxmlformats.org/drawingml/2006/table">
            <a:tbl>
              <a:tblPr firstRow="1" bandRow="1">
                <a:tableStyleId>{5940675A-B579-460E-94D1-54222C63F5DA}</a:tableStyleId>
              </a:tblPr>
              <a:tblGrid>
                <a:gridCol w="6560185">
                  <a:extLst>
                    <a:ext uri="{9D8B030D-6E8A-4147-A177-3AD203B41FA5}">
                      <a16:colId xmlns:a16="http://schemas.microsoft.com/office/drawing/2014/main" xmlns="" val="20000"/>
                    </a:ext>
                  </a:extLst>
                </a:gridCol>
                <a:gridCol w="5377815">
                  <a:extLst>
                    <a:ext uri="{9D8B030D-6E8A-4147-A177-3AD203B41FA5}">
                      <a16:colId xmlns:a16="http://schemas.microsoft.com/office/drawing/2014/main" xmlns="" val="20001"/>
                    </a:ext>
                  </a:extLst>
                </a:gridCol>
              </a:tblGrid>
              <a:tr h="1054100">
                <a:tc gridSpan="2">
                  <a:txBody>
                    <a:bodyPr/>
                    <a:lstStyle/>
                    <a:p>
                      <a:pPr indent="0" algn="ctr">
                        <a:buNone/>
                      </a:pPr>
                      <a:r>
                        <a:rPr lang="en-US" sz="3200" b="0" dirty="0" err="1">
                          <a:solidFill>
                            <a:srgbClr val="FF0000"/>
                          </a:solidFill>
                          <a:latin typeface="Times New Roman" pitchFamily="18" charset="0"/>
                          <a:cs typeface="Times New Roman" pitchFamily="18" charset="0"/>
                        </a:rPr>
                        <a:t>Hoạt</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động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nào</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trong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các</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hình</a:t>
                      </a:r>
                      <a:r>
                        <a:rPr lang="en-US" sz="3200" b="0" baseline="0" dirty="0">
                          <a:solidFill>
                            <a:srgbClr val="FF0000"/>
                          </a:solidFill>
                          <a:latin typeface="Times New Roman" pitchFamily="18" charset="0"/>
                          <a:cs typeface="Times New Roman" pitchFamily="18" charset="0"/>
                        </a:rPr>
                        <a:t> 1.1. </a:t>
                      </a:r>
                      <a:r>
                        <a:rPr lang="en-US" sz="3200" b="0" baseline="0" dirty="0" err="1">
                          <a:solidFill>
                            <a:srgbClr val="FF0000"/>
                          </a:solidFill>
                          <a:latin typeface="Times New Roman" pitchFamily="18" charset="0"/>
                          <a:cs typeface="Times New Roman" pitchFamily="18" charset="0"/>
                        </a:rPr>
                        <a:t>đến</a:t>
                      </a:r>
                      <a:r>
                        <a:rPr lang="en-US" sz="3200" b="0" baseline="0" dirty="0">
                          <a:solidFill>
                            <a:srgbClr val="FF0000"/>
                          </a:solidFill>
                          <a:latin typeface="Times New Roman" pitchFamily="18" charset="0"/>
                          <a:cs typeface="Times New Roman" pitchFamily="18" charset="0"/>
                        </a:rPr>
                        <a:t> 1.6 </a:t>
                      </a:r>
                    </a:p>
                    <a:p>
                      <a:pPr indent="0" algn="ctr">
                        <a:buNone/>
                      </a:pPr>
                      <a:r>
                        <a:rPr lang="en-US" sz="3200" b="0" baseline="0" dirty="0" err="1">
                          <a:solidFill>
                            <a:srgbClr val="FF0000"/>
                          </a:solidFill>
                          <a:latin typeface="Times New Roman" pitchFamily="18" charset="0"/>
                          <a:cs typeface="Times New Roman" pitchFamily="18" charset="0"/>
                        </a:rPr>
                        <a:t>là</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hoạt</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động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nghiên</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cứu</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khoa</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học</a:t>
                      </a:r>
                      <a:r>
                        <a:rPr lang="en-US" sz="3200" b="0" baseline="0" dirty="0">
                          <a:solidFill>
                            <a:srgbClr val="FF0000"/>
                          </a:solidFill>
                          <a:latin typeface="Times New Roman" pitchFamily="18" charset="0"/>
                          <a:cs typeface="Times New Roman" pitchFamily="18" charset="0"/>
                        </a:rPr>
                        <a:t> ?</a:t>
                      </a:r>
                      <a:endParaRPr lang="en-US" sz="3200" b="0" dirty="0">
                        <a:solidFill>
                          <a:srgbClr val="FF0000"/>
                        </a:solidFill>
                        <a:latin typeface="Times New Roman" pitchFamily="18" charset="0"/>
                        <a:cs typeface="Times New Roman" pitchFamily="18" charset="0"/>
                      </a:endParaRPr>
                    </a:p>
                  </a:txBody>
                  <a:tcPr marL="68580" marR="68580" marT="0" marB="0">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xmlns="" val="10000"/>
                  </a:ext>
                </a:extLst>
              </a:tr>
              <a:tr h="647700">
                <a:tc>
                  <a:txBody>
                    <a:bodyPr/>
                    <a:lstStyle/>
                    <a:p>
                      <a:pPr indent="0" algn="ctr">
                        <a:buNone/>
                      </a:pPr>
                      <a:r>
                        <a:rPr lang="en-US" sz="3200" b="0" dirty="0" err="1">
                          <a:solidFill>
                            <a:srgbClr val="000000"/>
                          </a:solidFill>
                          <a:latin typeface="Times New Roman" panose="02020603050405020304" charset="0"/>
                          <a:cs typeface="Times New Roman" panose="02020603050405020304" charset="0"/>
                        </a:rPr>
                        <a:t>Hoạt</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động</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trong</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cuộc</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sống</a:t>
                      </a:r>
                      <a:endParaRPr lang="en-US" sz="3200" b="0" dirty="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3200" b="0">
                          <a:solidFill>
                            <a:srgbClr val="000000"/>
                          </a:solidFill>
                          <a:latin typeface="Times New Roman" panose="02020603050405020304" charset="0"/>
                          <a:cs typeface="Times New Roman" panose="02020603050405020304" charset="0"/>
                        </a:rPr>
                        <a:t>Hoạt động nghiên cứu khoa học</a:t>
                      </a:r>
                      <a:endParaRPr lang="en-US" sz="32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1"/>
                  </a:ext>
                </a:extLst>
              </a:tr>
              <a:tr h="4726305">
                <a:tc>
                  <a:txBody>
                    <a:bodyPr/>
                    <a:lstStyle/>
                    <a:p>
                      <a:pPr indent="0">
                        <a:buNone/>
                      </a:pPr>
                      <a:r>
                        <a:rPr lang="en-US" sz="4000" b="0">
                          <a:solidFill>
                            <a:srgbClr val="000000"/>
                          </a:solidFill>
                          <a:latin typeface="Times New Roman" panose="02020603050405020304" charset="0"/>
                          <a:cs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endParaRPr lang="en-US" sz="4000" b="0">
                        <a:solidFill>
                          <a:srgbClr val="000000"/>
                        </a:solidFill>
                        <a:latin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000" b="0" dirty="0">
                          <a:solidFill>
                            <a:srgbClr val="000000"/>
                          </a:solidFill>
                          <a:latin typeface="Times New Roman" panose="02020603050405020304" charset="0"/>
                          <a:cs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endParaRPr lang="en-US" sz="4000" b="0" dirty="0">
                        <a:solidFill>
                          <a:srgbClr val="000000"/>
                        </a:solidFill>
                        <a:latin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20" name="Shape 20"/>
          <p:cNvPicPr/>
          <p:nvPr/>
        </p:nvPicPr>
        <p:blipFill>
          <a:blip r:embed="rId2"/>
          <a:stretch>
            <a:fillRect/>
          </a:stretch>
        </p:blipFill>
        <p:spPr>
          <a:xfrm>
            <a:off x="215266" y="1962152"/>
            <a:ext cx="2959100" cy="2049145"/>
          </a:xfrm>
          <a:prstGeom prst="rect">
            <a:avLst/>
          </a:prstGeom>
        </p:spPr>
      </p:pic>
      <p:pic>
        <p:nvPicPr>
          <p:cNvPr id="9" name="Picture 8"/>
          <p:cNvPicPr>
            <a:picLocks noChangeAspect="1"/>
          </p:cNvPicPr>
          <p:nvPr/>
        </p:nvPicPr>
        <p:blipFill>
          <a:blip r:embed="rId3"/>
          <a:stretch>
            <a:fillRect/>
          </a:stretch>
        </p:blipFill>
        <p:spPr>
          <a:xfrm>
            <a:off x="148589" y="4011295"/>
            <a:ext cx="3026411" cy="2633980"/>
          </a:xfrm>
          <a:prstGeom prst="rect">
            <a:avLst/>
          </a:prstGeom>
        </p:spPr>
      </p:pic>
      <p:pic>
        <p:nvPicPr>
          <p:cNvPr id="13" name="Picture 12"/>
          <p:cNvPicPr>
            <a:picLocks noChangeAspect="1"/>
          </p:cNvPicPr>
          <p:nvPr/>
        </p:nvPicPr>
        <p:blipFill>
          <a:blip r:embed="rId4"/>
          <a:stretch>
            <a:fillRect/>
          </a:stretch>
        </p:blipFill>
        <p:spPr>
          <a:xfrm>
            <a:off x="3175000" y="1962150"/>
            <a:ext cx="3341371" cy="2113280"/>
          </a:xfrm>
          <a:prstGeom prst="rect">
            <a:avLst/>
          </a:prstGeom>
        </p:spPr>
      </p:pic>
      <p:pic>
        <p:nvPicPr>
          <p:cNvPr id="15" name="Picture 14"/>
          <p:cNvPicPr>
            <a:picLocks noChangeAspect="1"/>
          </p:cNvPicPr>
          <p:nvPr/>
        </p:nvPicPr>
        <p:blipFill>
          <a:blip r:embed="rId5"/>
          <a:stretch>
            <a:fillRect/>
          </a:stretch>
        </p:blipFill>
        <p:spPr>
          <a:xfrm>
            <a:off x="3175637" y="4011297"/>
            <a:ext cx="3340735" cy="2601595"/>
          </a:xfrm>
          <a:prstGeom prst="rect">
            <a:avLst/>
          </a:prstGeom>
        </p:spPr>
      </p:pic>
      <p:pic>
        <p:nvPicPr>
          <p:cNvPr id="22" name="Shape 22"/>
          <p:cNvPicPr/>
          <p:nvPr/>
        </p:nvPicPr>
        <p:blipFill>
          <a:blip r:embed="rId6"/>
          <a:stretch>
            <a:fillRect/>
          </a:stretch>
        </p:blipFill>
        <p:spPr>
          <a:xfrm>
            <a:off x="7721601" y="1962152"/>
            <a:ext cx="3378835" cy="2244725"/>
          </a:xfrm>
          <a:prstGeom prst="rect">
            <a:avLst/>
          </a:prstGeom>
        </p:spPr>
      </p:pic>
      <p:pic>
        <p:nvPicPr>
          <p:cNvPr id="18" name="Shape 28"/>
          <p:cNvPicPr>
            <a:picLocks noChangeAspect="1"/>
          </p:cNvPicPr>
          <p:nvPr/>
        </p:nvPicPr>
        <p:blipFill>
          <a:blip r:embed="rId7"/>
          <a:srcRect t="53500"/>
          <a:stretch>
            <a:fillRect/>
          </a:stretch>
        </p:blipFill>
        <p:spPr>
          <a:xfrm>
            <a:off x="7721601" y="4206877"/>
            <a:ext cx="3451225" cy="2406015"/>
          </a:xfrm>
          <a:prstGeom prst="rect">
            <a:avLst/>
          </a:prstGeom>
        </p:spPr>
      </p:pic>
      <p:pic>
        <p:nvPicPr>
          <p:cNvPr id="10" name="Picture 5"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65849" y="59375"/>
            <a:ext cx="1673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ppt_x</p:attrName>
                                        </p:attrNameLst>
                                      </p:cBhvr>
                                      <p:tavLst>
                                        <p:tav tm="0">
                                          <p:val>
                                            <p:strVal val="#ppt_x-.2"/>
                                          </p:val>
                                        </p:tav>
                                        <p:tav tm="100000">
                                          <p:val>
                                            <p:strVal val="#ppt_x"/>
                                          </p:val>
                                        </p:tav>
                                      </p:tavLst>
                                    </p:anim>
                                    <p:anim calcmode="lin" valueType="num">
                                      <p:cBhvr>
                                        <p:cTn id="1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ppt_x</p:attrName>
                                        </p:attrNameLst>
                                      </p:cBhvr>
                                      <p:tavLst>
                                        <p:tav tm="0">
                                          <p:val>
                                            <p:strVal val="#ppt_x-.2"/>
                                          </p:val>
                                        </p:tav>
                                        <p:tav tm="100000">
                                          <p:val>
                                            <p:strVal val="#ppt_x"/>
                                          </p:val>
                                        </p:tav>
                                      </p:tavLst>
                                    </p:anim>
                                    <p:anim calcmode="lin" valueType="num">
                                      <p:cBhvr>
                                        <p:cTn id="4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ppt_x</p:attrName>
                                        </p:attrNameLst>
                                      </p:cBhvr>
                                      <p:tavLst>
                                        <p:tav tm="0">
                                          <p:val>
                                            <p:strVal val="#ppt_x-.2"/>
                                          </p:val>
                                        </p:tav>
                                        <p:tav tm="100000">
                                          <p:val>
                                            <p:strVal val="#ppt_x"/>
                                          </p:val>
                                        </p:tav>
                                      </p:tavLst>
                                    </p:anim>
                                    <p:anim calcmode="lin" valueType="num">
                                      <p:cBhvr>
                                        <p:cTn id="5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963</Words>
  <Application>Microsoft Office PowerPoint</Application>
  <PresentationFormat>Custom</PresentationFormat>
  <Paragraphs>109</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PowerPoint Presentation</vt:lpstr>
      <vt:lpstr>KHOA HỌC  TỰ NHIÊN 6</vt:lpstr>
      <vt:lpstr>Bài 1:  GIỚI THIỆU VỀ KHOA HỌC TỰ NHIÊN</vt:lpstr>
      <vt:lpstr>MỤC TIÊU</vt:lpstr>
      <vt:lpstr>KHỞI ĐỘNG</vt:lpstr>
      <vt:lpstr>PowerPoint Presentation</vt:lpstr>
      <vt:lpstr>PowerPoint Presentation</vt:lpstr>
      <vt:lpstr>1. KHOA HỌC TỰ NHIÊN</vt:lpstr>
      <vt:lpstr>PowerPoint Presentation</vt:lpstr>
      <vt:lpstr>PowerPoint Presentation</vt:lpstr>
      <vt:lpstr>2. VAI TRÒ CỦA KHOA HỌC TỰ NHIÊN TRONG CUỘC SỐNG</vt:lpstr>
      <vt:lpstr>PowerPoint Presentation</vt:lpstr>
      <vt:lpstr>LUYỆN TẬP</vt:lpstr>
      <vt:lpstr>LUYỆN TẬP</vt:lpstr>
      <vt:lpstr>LUYỆN TẬP</vt:lpstr>
      <vt:lpstr>PowerPoint Presentation</vt:lpstr>
      <vt:lpstr>BÀI TẬP</vt:lpstr>
      <vt:lpstr>BÀI TẬP</vt:lpstr>
      <vt:lpstr>BÀI TẬP</vt:lpstr>
      <vt:lpstr>BÀI TẬP</vt:lpstr>
      <vt:lpstr>BÀI TẬP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dc:title>
  <dc:creator>ASUS</dc:creator>
  <cp:lastModifiedBy>dell 7450</cp:lastModifiedBy>
  <cp:revision>40</cp:revision>
  <dcterms:created xsi:type="dcterms:W3CDTF">2021-07-03T02:40:00Z</dcterms:created>
  <dcterms:modified xsi:type="dcterms:W3CDTF">2022-10-31T13:50:40Z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