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4"/>
  </p:notesMasterIdLst>
  <p:sldIdLst>
    <p:sldId id="324" r:id="rId3"/>
    <p:sldId id="271" r:id="rId4"/>
    <p:sldId id="261" r:id="rId5"/>
    <p:sldId id="259" r:id="rId6"/>
    <p:sldId id="258" r:id="rId7"/>
    <p:sldId id="266" r:id="rId8"/>
    <p:sldId id="267" r:id="rId9"/>
    <p:sldId id="268" r:id="rId10"/>
    <p:sldId id="269" r:id="rId11"/>
    <p:sldId id="270" r:id="rId12"/>
    <p:sldId id="272" r:id="rId13"/>
    <p:sldId id="273" r:id="rId14"/>
    <p:sldId id="274" r:id="rId15"/>
    <p:sldId id="275" r:id="rId16"/>
    <p:sldId id="263" r:id="rId17"/>
    <p:sldId id="276" r:id="rId18"/>
    <p:sldId id="278" r:id="rId19"/>
    <p:sldId id="279" r:id="rId20"/>
    <p:sldId id="280" r:id="rId21"/>
    <p:sldId id="281" r:id="rId22"/>
    <p:sldId id="282" r:id="rId23"/>
    <p:sldId id="283" r:id="rId24"/>
    <p:sldId id="264" r:id="rId25"/>
    <p:sldId id="277" r:id="rId26"/>
    <p:sldId id="284" r:id="rId27"/>
    <p:sldId id="299" r:id="rId28"/>
    <p:sldId id="287" r:id="rId29"/>
    <p:sldId id="288" r:id="rId30"/>
    <p:sldId id="289" r:id="rId31"/>
    <p:sldId id="290" r:id="rId32"/>
    <p:sldId id="291" r:id="rId33"/>
    <p:sldId id="292" r:id="rId34"/>
    <p:sldId id="320" r:id="rId35"/>
    <p:sldId id="293" r:id="rId36"/>
    <p:sldId id="321" r:id="rId37"/>
    <p:sldId id="294" r:id="rId38"/>
    <p:sldId id="285" r:id="rId39"/>
    <p:sldId id="295" r:id="rId40"/>
    <p:sldId id="322" r:id="rId41"/>
    <p:sldId id="286" r:id="rId42"/>
    <p:sldId id="296" r:id="rId43"/>
    <p:sldId id="309" r:id="rId44"/>
    <p:sldId id="310" r:id="rId45"/>
    <p:sldId id="311" r:id="rId46"/>
    <p:sldId id="312" r:id="rId47"/>
    <p:sldId id="301" r:id="rId48"/>
    <p:sldId id="302" r:id="rId49"/>
    <p:sldId id="313" r:id="rId50"/>
    <p:sldId id="314" r:id="rId51"/>
    <p:sldId id="315" r:id="rId52"/>
    <p:sldId id="316" r:id="rId53"/>
    <p:sldId id="323" r:id="rId54"/>
    <p:sldId id="307" r:id="rId55"/>
    <p:sldId id="318" r:id="rId56"/>
    <p:sldId id="300" r:id="rId57"/>
    <p:sldId id="308" r:id="rId58"/>
    <p:sldId id="317" r:id="rId59"/>
    <p:sldId id="297" r:id="rId60"/>
    <p:sldId id="304" r:id="rId61"/>
    <p:sldId id="305" r:id="rId62"/>
    <p:sldId id="319" r:id="rId63"/>
  </p:sldIdLst>
  <p:sldSz cx="18288000" cy="10287000"/>
  <p:notesSz cx="6858000" cy="9144000"/>
  <p:embeddedFontLst>
    <p:embeddedFont>
      <p:font typeface="Verdana" panose="020B0604030504040204" pitchFamily="34" charset="0"/>
      <p:regular r:id="rId65"/>
      <p:bold r:id="rId66"/>
      <p:italic r:id="rId67"/>
      <p:boldItalic r:id="rId68"/>
    </p:embeddedFont>
    <p:embeddedFont>
      <p:font typeface="Franklin Gothic Medium" panose="020B0603020102020204" pitchFamily="34" charset="0"/>
      <p:regular r:id="rId69"/>
      <p:italic r:id="rId70"/>
    </p:embeddedFont>
    <p:embeddedFont>
      <p:font typeface="Akronism" pitchFamily="2" charset="0"/>
      <p:regular r:id="rId71"/>
    </p:embeddedFont>
    <p:embeddedFont>
      <p:font typeface="Cambria Math" panose="02040503050406030204" pitchFamily="18" charset="0"/>
      <p:regular r:id="rId72"/>
    </p:embeddedFont>
    <p:embeddedFont>
      <p:font typeface="Aristotelica Pro" panose="020B0604020202020204" charset="0"/>
      <p:regular r:id="rId73"/>
    </p:embeddedFont>
    <p:embeddedFont>
      <p:font typeface="Franklin Gothic Book" panose="020B0503020102020204" pitchFamily="34" charset="0"/>
      <p:regular r:id="rId74"/>
      <p:italic r:id="rId75"/>
    </p:embeddedFont>
    <p:embeddedFont>
      <p:font typeface="Calibri" panose="020F0502020204030204" pitchFamily="34" charset="0"/>
      <p:regular r:id="rId76"/>
      <p:bold r:id="rId77"/>
      <p:italic r:id="rId78"/>
      <p:boldItalic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690A"/>
    <a:srgbClr val="FEF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715" autoAdjust="0"/>
  </p:normalViewPr>
  <p:slideViewPr>
    <p:cSldViewPr>
      <p:cViewPr varScale="1">
        <p:scale>
          <a:sx n="54" d="100"/>
          <a:sy n="54" d="100"/>
        </p:scale>
        <p:origin x="31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4.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8.fntdata"/><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2.fntdata"/><Relationship Id="rId7" Type="http://schemas.openxmlformats.org/officeDocument/2006/relationships/slide" Target="slides/slide5.xml"/><Relationship Id="rId71"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56014-C10D-0146-83DE-C20C97D3136D}" type="datetimeFigureOut">
              <a:rPr lang="en-VN" smtClean="0"/>
              <a:t>11/30/2024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E15893-B5FD-6E4D-8B98-02DFFB7B6488}" type="slidenum">
              <a:rPr lang="en-VN" smtClean="0"/>
              <a:t>‹#›</a:t>
            </a:fld>
            <a:endParaRPr lang="en-VN"/>
          </a:p>
        </p:txBody>
      </p:sp>
    </p:spTree>
    <p:extLst>
      <p:ext uri="{BB962C8B-B14F-4D97-AF65-F5344CB8AC3E}">
        <p14:creationId xmlns:p14="http://schemas.microsoft.com/office/powerpoint/2010/main" val="3509620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3" y="3971924"/>
            <a:ext cx="7143750" cy="631507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5" name="Freeform 4"/>
          <p:cNvSpPr/>
          <p:nvPr/>
        </p:nvSpPr>
        <p:spPr>
          <a:xfrm>
            <a:off x="-3176" y="0"/>
            <a:ext cx="18291176" cy="10287000"/>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2" name="Title 1"/>
          <p:cNvSpPr>
            <a:spLocks noGrp="1"/>
          </p:cNvSpPr>
          <p:nvPr>
            <p:ph type="ctrTitle"/>
          </p:nvPr>
        </p:nvSpPr>
        <p:spPr>
          <a:xfrm rot="19140000">
            <a:off x="1634231" y="2595606"/>
            <a:ext cx="11297246" cy="1806460"/>
          </a:xfrm>
        </p:spPr>
        <p:txBody>
          <a:bodyPr bIns="9144" anchor="b"/>
          <a:lstStyle>
            <a:lvl1pPr>
              <a:defRPr sz="4800"/>
            </a:lvl1pPr>
          </a:lstStyle>
          <a:p>
            <a:r>
              <a:rPr lang="en-US" smtClean="0"/>
              <a:t>Click to edit Master title style</a:t>
            </a:r>
            <a:endParaRPr lang="en-US" dirty="0"/>
          </a:p>
        </p:txBody>
      </p:sp>
      <p:sp>
        <p:nvSpPr>
          <p:cNvPr id="3" name="Subtitle 2"/>
          <p:cNvSpPr>
            <a:spLocks noGrp="1"/>
          </p:cNvSpPr>
          <p:nvPr>
            <p:ph type="subTitle" idx="1"/>
          </p:nvPr>
        </p:nvSpPr>
        <p:spPr>
          <a:xfrm rot="19140000">
            <a:off x="2424559" y="3706388"/>
            <a:ext cx="13022262" cy="493888"/>
          </a:xfrm>
        </p:spPr>
        <p:txBody>
          <a:bodyPr tIns="9144">
            <a:normAutofit/>
          </a:bodyPr>
          <a:lstStyle>
            <a:lvl1pPr marL="0" indent="0" algn="l">
              <a:buNone/>
              <a:defRPr kumimoji="0" lang="en-US" sz="2100" b="0" i="0" u="none" strike="noStrike" kern="1200" cap="all" spc="600" normalizeH="0" baseline="0" noProof="0" dirty="0" smtClean="0">
                <a:ln>
                  <a:noFill/>
                </a:ln>
                <a:solidFill>
                  <a:schemeClr val="tx1"/>
                </a:solidFill>
                <a:effectLst/>
                <a:uLnTx/>
                <a:uFillTx/>
                <a:latin typeface="+mn-lt"/>
                <a:ea typeface="+mj-ea"/>
                <a:cs typeface="Tunga" pitchFamily="2"/>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pPr lvl="0"/>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7" name="Footer Placeholder 4"/>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8" name="Slide Number Placeholder 5"/>
          <p:cNvSpPr>
            <a:spLocks noGrp="1"/>
          </p:cNvSpPr>
          <p:nvPr>
            <p:ph type="sldNum" sz="quarter" idx="12"/>
          </p:nvPr>
        </p:nvSpPr>
        <p:spPr/>
        <p:txBody>
          <a:bodyPr/>
          <a:lstStyle>
            <a:lvl1pPr>
              <a:defRPr smtClean="0"/>
            </a:lvl1pPr>
          </a:lstStyle>
          <a:p>
            <a:pPr defTabSz="1371600" eaLnBrk="0" fontAlgn="base" hangingPunct="0">
              <a:spcBef>
                <a:spcPct val="0"/>
              </a:spcBef>
              <a:spcAft>
                <a:spcPct val="0"/>
              </a:spcAft>
              <a:defRPr/>
            </a:pPr>
            <a:fld id="{B55DC0C7-8EE8-4948-B3D2-30AD66071713}"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294607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5" name="Footer Placeholder 4"/>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6" name="Slide Number Placeholder 5"/>
          <p:cNvSpPr>
            <a:spLocks noGrp="1"/>
          </p:cNvSpPr>
          <p:nvPr>
            <p:ph type="sldNum" sz="quarter" idx="12"/>
          </p:nvPr>
        </p:nvSpPr>
        <p:spPr>
          <a:ln/>
        </p:spPr>
        <p:txBody>
          <a:bodyPr/>
          <a:lstStyle>
            <a:lvl1pPr>
              <a:defRPr/>
            </a:lvl1pPr>
          </a:lstStyle>
          <a:p>
            <a:pPr defTabSz="1371600" eaLnBrk="0" fontAlgn="base" hangingPunct="0">
              <a:spcBef>
                <a:spcPct val="0"/>
              </a:spcBef>
              <a:spcAft>
                <a:spcPct val="0"/>
              </a:spcAft>
              <a:defRPr/>
            </a:pPr>
            <a:fld id="{84293889-78A4-40C7-BE39-3FBD26D7F616}"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2130144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p:nvPr/>
        </p:nvSpPr>
        <p:spPr>
          <a:xfrm>
            <a:off x="-3176" y="0"/>
            <a:ext cx="18291176" cy="10287000"/>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5" name="Right Triangle 4"/>
          <p:cNvSpPr/>
          <p:nvPr/>
        </p:nvSpPr>
        <p:spPr>
          <a:xfrm>
            <a:off x="3" y="3971924"/>
            <a:ext cx="7143750" cy="6315076"/>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2" name="Title 1"/>
          <p:cNvSpPr>
            <a:spLocks noGrp="1"/>
          </p:cNvSpPr>
          <p:nvPr>
            <p:ph type="title"/>
          </p:nvPr>
        </p:nvSpPr>
        <p:spPr>
          <a:xfrm rot="19140000">
            <a:off x="1638798" y="2590108"/>
            <a:ext cx="11301984" cy="1811264"/>
          </a:xfrm>
        </p:spPr>
        <p:txBody>
          <a:bodyPr bIns="9144" anchor="b"/>
          <a:lstStyle>
            <a:lvl1pPr algn="l">
              <a:defRPr kumimoji="0" lang="en-US" sz="4800"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en-US" smtClean="0"/>
              <a:t>Click to edit Master title style</a:t>
            </a:r>
            <a:endParaRPr lang="en-US" dirty="0"/>
          </a:p>
        </p:txBody>
      </p:sp>
      <p:sp>
        <p:nvSpPr>
          <p:cNvPr id="3" name="Text Placeholder 2"/>
          <p:cNvSpPr>
            <a:spLocks noGrp="1"/>
          </p:cNvSpPr>
          <p:nvPr>
            <p:ph type="body" idx="1"/>
          </p:nvPr>
        </p:nvSpPr>
        <p:spPr>
          <a:xfrm rot="19140000">
            <a:off x="2432304" y="3702456"/>
            <a:ext cx="13021056" cy="493776"/>
          </a:xfrm>
        </p:spPr>
        <p:txBody>
          <a:bodyPr>
            <a:normAutofit/>
          </a:bodyPr>
          <a:lstStyle>
            <a:lvl1pPr marL="0" indent="0">
              <a:buNone/>
              <a:defRPr kumimoji="0" lang="en-US" sz="2100" b="0" i="0" u="none" strike="noStrike" kern="1200" cap="all" spc="600" normalizeH="0" baseline="0" noProof="0" dirty="0" smtClean="0">
                <a:ln>
                  <a:noFill/>
                </a:ln>
                <a:solidFill>
                  <a:schemeClr val="tx1"/>
                </a:solidFill>
                <a:effectLst/>
                <a:uLnTx/>
                <a:uFillTx/>
                <a:latin typeface="+mn-lt"/>
                <a:ea typeface="+mj-ea"/>
                <a:cs typeface="Tunga" pitchFamily="2"/>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7" name="Footer Placeholder 4"/>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8" name="Slide Number Placeholder 5"/>
          <p:cNvSpPr>
            <a:spLocks noGrp="1"/>
          </p:cNvSpPr>
          <p:nvPr>
            <p:ph type="sldNum" sz="quarter" idx="12"/>
          </p:nvPr>
        </p:nvSpPr>
        <p:spPr/>
        <p:txBody>
          <a:bodyPr/>
          <a:lstStyle>
            <a:lvl1pPr>
              <a:defRPr smtClean="0"/>
            </a:lvl1pPr>
          </a:lstStyle>
          <a:p>
            <a:pPr defTabSz="1371600" eaLnBrk="0" fontAlgn="base" hangingPunct="0">
              <a:spcBef>
                <a:spcPct val="0"/>
              </a:spcBef>
              <a:spcAft>
                <a:spcPct val="0"/>
              </a:spcAft>
              <a:defRPr/>
            </a:pPr>
            <a:fld id="{6C26885A-40AA-4BFC-9F39-0600978656AF}"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2182929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45920" y="1645920"/>
            <a:ext cx="6400800" cy="556869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400032" y="1645920"/>
            <a:ext cx="6400800" cy="556869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6" name="Footer Placeholder 4"/>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7" name="Slide Number Placeholder 5"/>
          <p:cNvSpPr>
            <a:spLocks noGrp="1"/>
          </p:cNvSpPr>
          <p:nvPr>
            <p:ph type="sldNum" sz="quarter" idx="12"/>
          </p:nvPr>
        </p:nvSpPr>
        <p:spPr>
          <a:ln/>
        </p:spPr>
        <p:txBody>
          <a:bodyPr/>
          <a:lstStyle>
            <a:lvl1pPr>
              <a:defRPr/>
            </a:lvl1pPr>
          </a:lstStyle>
          <a:p>
            <a:pPr defTabSz="1371600" eaLnBrk="0" fontAlgn="base" hangingPunct="0">
              <a:spcBef>
                <a:spcPct val="0"/>
              </a:spcBef>
              <a:spcAft>
                <a:spcPct val="0"/>
              </a:spcAft>
              <a:defRPr/>
            </a:pPr>
            <a:fld id="{1ED6E6DC-474C-460E-B56B-E2C1E7474896}"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287037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45920" y="1645920"/>
            <a:ext cx="6400800" cy="822960"/>
          </a:xfrm>
        </p:spPr>
        <p:txBody>
          <a:bodyPr anchor="b">
            <a:normAutofit/>
          </a:bodyPr>
          <a:lstStyle>
            <a:lvl1pPr marL="0" indent="0">
              <a:buNone/>
              <a:defRPr lang="en-US" sz="2100" b="0" kern="1200" cap="all" spc="600" baseline="0" dirty="0" smtClean="0">
                <a:solidFill>
                  <a:schemeClr val="tx1"/>
                </a:solidFill>
                <a:latin typeface="+mn-lt"/>
                <a:ea typeface="+mj-ea"/>
                <a:cs typeface="Tunga" pitchFamily="2"/>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638300" y="2552772"/>
            <a:ext cx="6400800" cy="4663440"/>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400032" y="1645920"/>
            <a:ext cx="6400800" cy="822960"/>
          </a:xfrm>
        </p:spPr>
        <p:txBody>
          <a:bodyPr anchor="b">
            <a:normAutofit/>
          </a:bodyPr>
          <a:lstStyle>
            <a:lvl1pPr marL="0" indent="0">
              <a:buNone/>
              <a:defRPr lang="en-US" sz="2100" b="0" kern="1200" cap="all" spc="600" baseline="0" dirty="0" smtClean="0">
                <a:solidFill>
                  <a:schemeClr val="tx1"/>
                </a:solidFill>
                <a:latin typeface="+mn-lt"/>
                <a:ea typeface="+mj-ea"/>
                <a:cs typeface="Tunga" pitchFamily="2"/>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400032" y="2552772"/>
            <a:ext cx="6400800" cy="4663440"/>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8" name="Footer Placeholder 4"/>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9" name="Slide Number Placeholder 5"/>
          <p:cNvSpPr>
            <a:spLocks noGrp="1"/>
          </p:cNvSpPr>
          <p:nvPr>
            <p:ph type="sldNum" sz="quarter" idx="12"/>
          </p:nvPr>
        </p:nvSpPr>
        <p:spPr>
          <a:ln/>
        </p:spPr>
        <p:txBody>
          <a:bodyPr/>
          <a:lstStyle>
            <a:lvl1pPr>
              <a:defRPr/>
            </a:lvl1pPr>
          </a:lstStyle>
          <a:p>
            <a:pPr defTabSz="1371600" eaLnBrk="0" fontAlgn="base" hangingPunct="0">
              <a:spcBef>
                <a:spcPct val="0"/>
              </a:spcBef>
              <a:spcAft>
                <a:spcPct val="0"/>
              </a:spcAft>
              <a:defRPr/>
            </a:pPr>
            <a:fld id="{5E4B9B56-9BD1-42D9-B5DA-7EC8A3362917}"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2851268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4" name="Footer Placeholder 4"/>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5" name="Slide Number Placeholder 5"/>
          <p:cNvSpPr>
            <a:spLocks noGrp="1"/>
          </p:cNvSpPr>
          <p:nvPr>
            <p:ph type="sldNum" sz="quarter" idx="12"/>
          </p:nvPr>
        </p:nvSpPr>
        <p:spPr>
          <a:ln/>
        </p:spPr>
        <p:txBody>
          <a:bodyPr/>
          <a:lstStyle>
            <a:lvl1pPr>
              <a:defRPr/>
            </a:lvl1pPr>
          </a:lstStyle>
          <a:p>
            <a:pPr defTabSz="1371600" eaLnBrk="0" fontAlgn="base" hangingPunct="0">
              <a:spcBef>
                <a:spcPct val="0"/>
              </a:spcBef>
              <a:spcAft>
                <a:spcPct val="0"/>
              </a:spcAft>
              <a:defRPr/>
            </a:pPr>
            <a:fld id="{F3EBE5A4-435B-4458-8CD2-6998BA7FBD6C}"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875232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3" name="Footer Placeholder 4"/>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4" name="Slide Number Placeholder 5"/>
          <p:cNvSpPr>
            <a:spLocks noGrp="1"/>
          </p:cNvSpPr>
          <p:nvPr>
            <p:ph type="sldNum" sz="quarter" idx="12"/>
          </p:nvPr>
        </p:nvSpPr>
        <p:spPr>
          <a:ln/>
        </p:spPr>
        <p:txBody>
          <a:bodyPr/>
          <a:lstStyle>
            <a:lvl1pPr>
              <a:defRPr/>
            </a:lvl1pPr>
          </a:lstStyle>
          <a:p>
            <a:pPr defTabSz="1371600" eaLnBrk="0" fontAlgn="base" hangingPunct="0">
              <a:spcBef>
                <a:spcPct val="0"/>
              </a:spcBef>
              <a:spcAft>
                <a:spcPct val="0"/>
              </a:spcAft>
              <a:defRPr/>
            </a:pPr>
            <a:fld id="{02DAEEFE-11C7-44F7-BB16-517273D8A841}"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678469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ight Triangle 4"/>
          <p:cNvSpPr/>
          <p:nvPr/>
        </p:nvSpPr>
        <p:spPr>
          <a:xfrm>
            <a:off x="3" y="3971924"/>
            <a:ext cx="7143750" cy="631507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6" name="Right Triangle 5"/>
          <p:cNvSpPr/>
          <p:nvPr/>
        </p:nvSpPr>
        <p:spPr>
          <a:xfrm rot="5400000">
            <a:off x="2581276" y="-2581275"/>
            <a:ext cx="10287000" cy="154495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2" name="Title 1"/>
          <p:cNvSpPr>
            <a:spLocks noGrp="1"/>
          </p:cNvSpPr>
          <p:nvPr>
            <p:ph type="title"/>
          </p:nvPr>
        </p:nvSpPr>
        <p:spPr>
          <a:xfrm rot="19140000">
            <a:off x="1569860" y="2364158"/>
            <a:ext cx="10424160" cy="1634140"/>
          </a:xfrm>
        </p:spPr>
        <p:txBody>
          <a:bodyPr bIns="0" anchor="b"/>
          <a:lstStyle>
            <a:lvl1pPr algn="l">
              <a:defRPr kumimoji="0" lang="en-US" sz="4200" b="0" i="0" u="none" strike="noStrike" kern="1200" cap="all" spc="0" normalizeH="0" baseline="0" noProof="0" dirty="0" smtClean="0">
                <a:ln>
                  <a:noFill/>
                </a:ln>
                <a:solidFill>
                  <a:srgbClr val="FFFFFF"/>
                </a:solidFill>
                <a:effectLst/>
                <a:uLnTx/>
                <a:uFillTx/>
                <a:latin typeface="+mj-lt"/>
                <a:ea typeface="+mj-ea"/>
                <a:cs typeface="+mj-cs"/>
              </a:defRPr>
            </a:lvl1pPr>
          </a:lstStyle>
          <a:p>
            <a:pPr lvl="0"/>
            <a:r>
              <a:rPr lang="en-US" smtClean="0"/>
              <a:t>Click to edit Master title style</a:t>
            </a:r>
            <a:endParaRPr lang="en-US" dirty="0"/>
          </a:p>
        </p:txBody>
      </p:sp>
      <p:sp>
        <p:nvSpPr>
          <p:cNvPr id="3" name="Content Placeholder 2"/>
          <p:cNvSpPr>
            <a:spLocks noGrp="1"/>
          </p:cNvSpPr>
          <p:nvPr>
            <p:ph idx="1"/>
          </p:nvPr>
        </p:nvSpPr>
        <p:spPr>
          <a:xfrm>
            <a:off x="9499111" y="3928371"/>
            <a:ext cx="7615558" cy="498703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2595908" y="3380078"/>
            <a:ext cx="11589520" cy="934972"/>
          </a:xfrm>
        </p:spPr>
        <p:txBody>
          <a:bodyPr>
            <a:normAutofit/>
          </a:bodyPr>
          <a:lstStyle>
            <a:lvl1pPr marL="0" indent="0">
              <a:buNone/>
              <a:defRPr lang="en-US" sz="2100" b="1" kern="1200" dirty="0" smtClean="0">
                <a:solidFill>
                  <a:srgbClr val="FFFFFF"/>
                </a:solidFill>
                <a:latin typeface="+mn-lt"/>
                <a:ea typeface="+mn-ea"/>
                <a:cs typeface="+mn-cs"/>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8" name="Footer Placeholder 5"/>
          <p:cNvSpPr>
            <a:spLocks noGrp="1"/>
          </p:cNvSpPr>
          <p:nvPr>
            <p:ph type="ftr" sz="quarter" idx="11"/>
          </p:nvPr>
        </p:nvSpPr>
        <p:spPr/>
        <p:txBody>
          <a:bodyPr/>
          <a:lstStyle>
            <a:lvl1pPr>
              <a:defRPr>
                <a:solidFill>
                  <a:srgbClr val="434342"/>
                </a:solidFill>
              </a:defRPr>
            </a:lvl1pPr>
          </a:lstStyle>
          <a:p>
            <a:pPr defTabSz="1371600" eaLnBrk="0" fontAlgn="base" hangingPunct="0">
              <a:spcBef>
                <a:spcPct val="0"/>
              </a:spcBef>
              <a:spcAft>
                <a:spcPct val="0"/>
              </a:spcAft>
              <a:defRPr/>
            </a:pPr>
            <a:endParaRPr lang="en-US">
              <a:cs typeface="Arial"/>
              <a:sym typeface="Arial"/>
            </a:endParaRPr>
          </a:p>
        </p:txBody>
      </p:sp>
      <p:sp>
        <p:nvSpPr>
          <p:cNvPr id="9" name="Slide Number Placeholder 6"/>
          <p:cNvSpPr>
            <a:spLocks noGrp="1"/>
          </p:cNvSpPr>
          <p:nvPr>
            <p:ph type="sldNum" sz="quarter" idx="12"/>
          </p:nvPr>
        </p:nvSpPr>
        <p:spPr>
          <a:ln>
            <a:solidFill>
              <a:schemeClr val="tx2"/>
            </a:solidFill>
          </a:ln>
        </p:spPr>
        <p:txBody>
          <a:bodyPr/>
          <a:lstStyle>
            <a:lvl1pPr>
              <a:defRPr smtClean="0">
                <a:solidFill>
                  <a:srgbClr val="434342"/>
                </a:solidFill>
              </a:defRPr>
            </a:lvl1pPr>
          </a:lstStyle>
          <a:p>
            <a:pPr defTabSz="1371600" eaLnBrk="0" fontAlgn="base" hangingPunct="0">
              <a:spcBef>
                <a:spcPct val="0"/>
              </a:spcBef>
              <a:spcAft>
                <a:spcPct val="0"/>
              </a:spcAft>
              <a:defRPr/>
            </a:pPr>
            <a:fld id="{32D9FBF8-23D1-4F18-9EA6-E59AC3DD85D3}"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2602962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ight Triangle 4"/>
          <p:cNvSpPr/>
          <p:nvPr/>
        </p:nvSpPr>
        <p:spPr>
          <a:xfrm>
            <a:off x="3" y="3971924"/>
            <a:ext cx="7143750" cy="631507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6" name="Freeform 5"/>
          <p:cNvSpPr/>
          <p:nvPr/>
        </p:nvSpPr>
        <p:spPr>
          <a:xfrm>
            <a:off x="3" y="7572375"/>
            <a:ext cx="7143750" cy="2714626"/>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11" name="Picture Placeholder 10"/>
          <p:cNvSpPr>
            <a:spLocks noGrp="1"/>
          </p:cNvSpPr>
          <p:nvPr>
            <p:ph type="pic" sz="quarter" idx="14"/>
          </p:nvPr>
        </p:nvSpPr>
        <p:spPr>
          <a:xfrm>
            <a:off x="4057657" y="0"/>
            <a:ext cx="14230350" cy="10287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rtlCol="0" anchor="ctr">
            <a:normAutofit/>
          </a:bodyPr>
          <a:lstStyle>
            <a:lvl1pPr algn="r">
              <a:defRPr/>
            </a:lvl1pPr>
          </a:lstStyle>
          <a:p>
            <a:pPr lvl="0"/>
            <a:r>
              <a:rPr lang="en-US" noProof="0" smtClean="0"/>
              <a:t>Click icon to add picture</a:t>
            </a:r>
            <a:endParaRPr lang="en-US" noProof="0" dirty="0"/>
          </a:p>
        </p:txBody>
      </p:sp>
      <p:sp>
        <p:nvSpPr>
          <p:cNvPr id="2" name="Title 1"/>
          <p:cNvSpPr>
            <a:spLocks noGrp="1"/>
          </p:cNvSpPr>
          <p:nvPr>
            <p:ph type="title"/>
          </p:nvPr>
        </p:nvSpPr>
        <p:spPr>
          <a:xfrm rot="19140000">
            <a:off x="1342394" y="2576255"/>
            <a:ext cx="10972800" cy="1301166"/>
          </a:xfrm>
        </p:spPr>
        <p:txBody>
          <a:bodyPr anchor="b"/>
          <a:lstStyle>
            <a:lvl1pPr algn="l">
              <a:defRPr sz="42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2286965" y="3270794"/>
            <a:ext cx="12193090" cy="1110996"/>
          </a:xfrm>
        </p:spPr>
        <p:txBody>
          <a:bodyPr/>
          <a:lstStyle>
            <a:lvl1pPr marL="0" indent="0">
              <a:buNone/>
              <a:defRPr sz="2100">
                <a:solidFill>
                  <a:schemeClr val="tx2"/>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7" name="Date Placeholder 4"/>
          <p:cNvSpPr>
            <a:spLocks noGrp="1"/>
          </p:cNvSpPr>
          <p:nvPr>
            <p:ph type="dt" sz="half" idx="15"/>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8" name="Footer Placeholder 5"/>
          <p:cNvSpPr>
            <a:spLocks noGrp="1"/>
          </p:cNvSpPr>
          <p:nvPr>
            <p:ph type="ftr" sz="quarter" idx="16"/>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9" name="Slide Number Placeholder 6"/>
          <p:cNvSpPr>
            <a:spLocks noGrp="1"/>
          </p:cNvSpPr>
          <p:nvPr>
            <p:ph type="sldNum" sz="quarter" idx="17"/>
          </p:nvPr>
        </p:nvSpPr>
        <p:spPr/>
        <p:txBody>
          <a:bodyPr/>
          <a:lstStyle>
            <a:lvl1pPr>
              <a:defRPr smtClean="0"/>
            </a:lvl1pPr>
          </a:lstStyle>
          <a:p>
            <a:pPr defTabSz="1371600" eaLnBrk="0" fontAlgn="base" hangingPunct="0">
              <a:spcBef>
                <a:spcPct val="0"/>
              </a:spcBef>
              <a:spcAft>
                <a:spcPct val="0"/>
              </a:spcAft>
              <a:defRPr/>
            </a:pPr>
            <a:fld id="{98B628D0-A83C-4A41-A44F-A290771EC97B}"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2546527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5" name="Footer Placeholder 4"/>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6" name="Slide Number Placeholder 5"/>
          <p:cNvSpPr>
            <a:spLocks noGrp="1"/>
          </p:cNvSpPr>
          <p:nvPr>
            <p:ph type="sldNum" sz="quarter" idx="12"/>
          </p:nvPr>
        </p:nvSpPr>
        <p:spPr>
          <a:ln/>
        </p:spPr>
        <p:txBody>
          <a:bodyPr/>
          <a:lstStyle>
            <a:lvl1pPr>
              <a:defRPr/>
            </a:lvl1pPr>
          </a:lstStyle>
          <a:p>
            <a:pPr defTabSz="1371600" eaLnBrk="0" fontAlgn="base" hangingPunct="0">
              <a:spcBef>
                <a:spcPct val="0"/>
              </a:spcBef>
              <a:spcAft>
                <a:spcPct val="0"/>
              </a:spcAft>
              <a:defRPr/>
            </a:pPr>
            <a:fld id="{162733C2-32F8-46E2-A135-23DDAFFB7C1E}"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3163830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0"/>
            <a:ext cx="4114800" cy="70175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411960"/>
            <a:ext cx="12039600" cy="70175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5" name="Footer Placeholder 4"/>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en-US">
              <a:cs typeface="Arial"/>
              <a:sym typeface="Arial"/>
            </a:endParaRPr>
          </a:p>
        </p:txBody>
      </p:sp>
      <p:sp>
        <p:nvSpPr>
          <p:cNvPr id="6" name="Slide Number Placeholder 5"/>
          <p:cNvSpPr>
            <a:spLocks noGrp="1"/>
          </p:cNvSpPr>
          <p:nvPr>
            <p:ph type="sldNum" sz="quarter" idx="12"/>
          </p:nvPr>
        </p:nvSpPr>
        <p:spPr>
          <a:ln/>
        </p:spPr>
        <p:txBody>
          <a:bodyPr/>
          <a:lstStyle>
            <a:lvl1pPr>
              <a:defRPr/>
            </a:lvl1pPr>
          </a:lstStyle>
          <a:p>
            <a:pPr defTabSz="1371600" eaLnBrk="0" fontAlgn="base" hangingPunct="0">
              <a:spcBef>
                <a:spcPct val="0"/>
              </a:spcBef>
              <a:spcAft>
                <a:spcPct val="0"/>
              </a:spcAft>
              <a:defRPr/>
            </a:pPr>
            <a:fld id="{2B852F0D-E5EB-4484-959A-4CD26E1BF57E}"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253931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60"/>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4"/>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vi-VN">
              <a:cs typeface="Arial"/>
              <a:sym typeface="Arial"/>
            </a:endParaRPr>
          </a:p>
        </p:txBody>
      </p:sp>
      <p:sp>
        <p:nvSpPr>
          <p:cNvPr id="4" name="Footer Placeholder 17"/>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vi-VN">
              <a:cs typeface="Arial"/>
              <a:sym typeface="Arial"/>
            </a:endParaRPr>
          </a:p>
        </p:txBody>
      </p:sp>
      <p:sp>
        <p:nvSpPr>
          <p:cNvPr id="5" name="Slide Number Placeholder 4"/>
          <p:cNvSpPr>
            <a:spLocks noGrp="1"/>
          </p:cNvSpPr>
          <p:nvPr>
            <p:ph type="sldNum" sz="quarter" idx="12"/>
          </p:nvPr>
        </p:nvSpPr>
        <p:spPr/>
        <p:txBody>
          <a:bodyPr/>
          <a:lstStyle>
            <a:lvl1pPr>
              <a:defRPr smtClean="0"/>
            </a:lvl1pPr>
          </a:lstStyle>
          <a:p>
            <a:pPr defTabSz="1371600" eaLnBrk="0" fontAlgn="base" hangingPunct="0">
              <a:spcBef>
                <a:spcPct val="0"/>
              </a:spcBef>
              <a:spcAft>
                <a:spcPct val="0"/>
              </a:spcAft>
              <a:defRPr/>
            </a:pPr>
            <a:fld id="{C3ADAEC8-CE71-431F-8300-ACBD7B4E4A7D}" type="slidenum">
              <a:rPr lang="vi-VN" altLang="en-US" smtClean="0">
                <a:cs typeface="Arial"/>
                <a:sym typeface="Arial"/>
              </a:rPr>
              <a:pPr defTabSz="1371600" eaLnBrk="0" fontAlgn="base" hangingPunct="0">
                <a:spcBef>
                  <a:spcPct val="0"/>
                </a:spcBef>
                <a:spcAft>
                  <a:spcPct val="0"/>
                </a:spcAft>
                <a:defRPr/>
              </a:pPr>
              <a:t>‹#›</a:t>
            </a:fld>
            <a:endParaRPr lang="vi-VN" altLang="en-US">
              <a:cs typeface="Arial"/>
              <a:sym typeface="Arial"/>
            </a:endParaRPr>
          </a:p>
        </p:txBody>
      </p:sp>
    </p:spTree>
    <p:extLst>
      <p:ext uri="{BB962C8B-B14F-4D97-AF65-F5344CB8AC3E}">
        <p14:creationId xmlns:p14="http://schemas.microsoft.com/office/powerpoint/2010/main" val="3569058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411956"/>
            <a:ext cx="16459200" cy="17145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2400303"/>
            <a:ext cx="8077200" cy="3278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296400" y="2400303"/>
            <a:ext cx="8077200" cy="3278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14400" y="5907887"/>
            <a:ext cx="8077200" cy="328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9296400" y="5907887"/>
            <a:ext cx="8077200" cy="328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4"/>
          <p:cNvSpPr>
            <a:spLocks noGrp="1"/>
          </p:cNvSpPr>
          <p:nvPr>
            <p:ph type="dt" sz="half" idx="10"/>
          </p:nvPr>
        </p:nvSpPr>
        <p:spPr/>
        <p:txBody>
          <a:bodyPr/>
          <a:lstStyle>
            <a:lvl1pPr>
              <a:defRPr/>
            </a:lvl1pPr>
          </a:lstStyle>
          <a:p>
            <a:pPr defTabSz="1371600" eaLnBrk="0" fontAlgn="base" hangingPunct="0">
              <a:spcBef>
                <a:spcPct val="0"/>
              </a:spcBef>
              <a:spcAft>
                <a:spcPct val="0"/>
              </a:spcAft>
              <a:defRPr/>
            </a:pPr>
            <a:endParaRPr lang="vi-VN">
              <a:cs typeface="Arial"/>
              <a:sym typeface="Arial"/>
            </a:endParaRPr>
          </a:p>
        </p:txBody>
      </p:sp>
      <p:sp>
        <p:nvSpPr>
          <p:cNvPr id="8" name="Footer Placeholder 17"/>
          <p:cNvSpPr>
            <a:spLocks noGrp="1"/>
          </p:cNvSpPr>
          <p:nvPr>
            <p:ph type="ftr" sz="quarter" idx="11"/>
          </p:nvPr>
        </p:nvSpPr>
        <p:spPr/>
        <p:txBody>
          <a:bodyPr/>
          <a:lstStyle>
            <a:lvl1pPr>
              <a:defRPr/>
            </a:lvl1pPr>
          </a:lstStyle>
          <a:p>
            <a:pPr defTabSz="1371600" eaLnBrk="0" fontAlgn="base" hangingPunct="0">
              <a:spcBef>
                <a:spcPct val="0"/>
              </a:spcBef>
              <a:spcAft>
                <a:spcPct val="0"/>
              </a:spcAft>
              <a:defRPr/>
            </a:pPr>
            <a:endParaRPr lang="vi-VN">
              <a:cs typeface="Arial"/>
              <a:sym typeface="Arial"/>
            </a:endParaRPr>
          </a:p>
        </p:txBody>
      </p:sp>
      <p:sp>
        <p:nvSpPr>
          <p:cNvPr id="9" name="Slide Number Placeholder 4"/>
          <p:cNvSpPr>
            <a:spLocks noGrp="1"/>
          </p:cNvSpPr>
          <p:nvPr>
            <p:ph type="sldNum" sz="quarter" idx="12"/>
          </p:nvPr>
        </p:nvSpPr>
        <p:spPr/>
        <p:txBody>
          <a:bodyPr/>
          <a:lstStyle>
            <a:lvl1pPr>
              <a:defRPr smtClean="0"/>
            </a:lvl1pPr>
          </a:lstStyle>
          <a:p>
            <a:pPr defTabSz="1371600" eaLnBrk="0" fontAlgn="base" hangingPunct="0">
              <a:spcBef>
                <a:spcPct val="0"/>
              </a:spcBef>
              <a:spcAft>
                <a:spcPct val="0"/>
              </a:spcAft>
              <a:defRPr/>
            </a:pPr>
            <a:fld id="{2610F375-55AC-4543-9EC6-899E61894C41}" type="slidenum">
              <a:rPr lang="vi-VN" altLang="en-US" smtClean="0">
                <a:cs typeface="Arial"/>
                <a:sym typeface="Arial"/>
              </a:rPr>
              <a:pPr defTabSz="1371600" eaLnBrk="0" fontAlgn="base" hangingPunct="0">
                <a:spcBef>
                  <a:spcPct val="0"/>
                </a:spcBef>
                <a:spcAft>
                  <a:spcPct val="0"/>
                </a:spcAft>
                <a:defRPr/>
              </a:pPr>
              <a:t>‹#›</a:t>
            </a:fld>
            <a:endParaRPr lang="vi-VN" altLang="en-US">
              <a:cs typeface="Arial"/>
              <a:sym typeface="Arial"/>
            </a:endParaRPr>
          </a:p>
        </p:txBody>
      </p:sp>
    </p:spTree>
    <p:extLst>
      <p:ext uri="{BB962C8B-B14F-4D97-AF65-F5344CB8AC3E}">
        <p14:creationId xmlns:p14="http://schemas.microsoft.com/office/powerpoint/2010/main" val="1357786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30/11/2024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p:nvPr/>
        </p:nvSpPr>
        <p:spPr>
          <a:xfrm>
            <a:off x="-6350" y="7574756"/>
            <a:ext cx="7150100" cy="2712244"/>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8" name="Freeform 7"/>
          <p:cNvSpPr/>
          <p:nvPr/>
        </p:nvSpPr>
        <p:spPr>
          <a:xfrm>
            <a:off x="-3176" y="7574756"/>
            <a:ext cx="18291176" cy="271224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2" name="Title Placeholder 1"/>
          <p:cNvSpPr>
            <a:spLocks noGrp="1"/>
          </p:cNvSpPr>
          <p:nvPr>
            <p:ph type="title"/>
          </p:nvPr>
        </p:nvSpPr>
        <p:spPr>
          <a:xfrm>
            <a:off x="1644653" y="550071"/>
            <a:ext cx="15043150" cy="82153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8197" name="Text Placeholder 2"/>
          <p:cNvSpPr>
            <a:spLocks noGrp="1"/>
          </p:cNvSpPr>
          <p:nvPr>
            <p:ph type="body" idx="1"/>
          </p:nvPr>
        </p:nvSpPr>
        <p:spPr bwMode="auto">
          <a:xfrm>
            <a:off x="1644653" y="1650209"/>
            <a:ext cx="15043150" cy="536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rot="19140000">
            <a:off x="403226" y="8803483"/>
            <a:ext cx="4352924" cy="302418"/>
          </a:xfrm>
          <a:prstGeom prst="rect">
            <a:avLst/>
          </a:prstGeom>
        </p:spPr>
        <p:txBody>
          <a:bodyPr vert="horz" lIns="91440" tIns="45720" rIns="91440" bIns="45720" rtlCol="0" anchor="ctr"/>
          <a:lstStyle>
            <a:lvl1pPr algn="l">
              <a:defRPr sz="1800" b="0">
                <a:solidFill>
                  <a:srgbClr val="FFFFFF"/>
                </a:solidFill>
                <a:latin typeface="Verdana" panose="020B0604030504040204" pitchFamily="34" charset="0"/>
              </a:defRPr>
            </a:lvl1pPr>
          </a:lstStyle>
          <a:p>
            <a:pPr defTabSz="1371600" eaLnBrk="0" fontAlgn="base" hangingPunct="0">
              <a:spcBef>
                <a:spcPct val="0"/>
              </a:spcBef>
              <a:spcAft>
                <a:spcPct val="0"/>
              </a:spcAft>
              <a:defRPr/>
            </a:pPr>
            <a:endParaRPr lang="en-US">
              <a:cs typeface="Arial"/>
              <a:sym typeface="Arial"/>
            </a:endParaRPr>
          </a:p>
        </p:txBody>
      </p:sp>
      <p:sp>
        <p:nvSpPr>
          <p:cNvPr id="5" name="Footer Placeholder 4"/>
          <p:cNvSpPr>
            <a:spLocks noGrp="1"/>
          </p:cNvSpPr>
          <p:nvPr>
            <p:ph type="ftr" sz="quarter" idx="3"/>
          </p:nvPr>
        </p:nvSpPr>
        <p:spPr>
          <a:xfrm>
            <a:off x="7035800" y="9427370"/>
            <a:ext cx="9448800" cy="411956"/>
          </a:xfrm>
          <a:prstGeom prst="rect">
            <a:avLst/>
          </a:prstGeom>
        </p:spPr>
        <p:txBody>
          <a:bodyPr vert="horz" lIns="91440" tIns="45720" rIns="91440" bIns="45720" rtlCol="0" anchor="ctr"/>
          <a:lstStyle>
            <a:lvl1pPr algn="r">
              <a:defRPr sz="1500" b="0" cap="all" spc="300" baseline="0">
                <a:solidFill>
                  <a:srgbClr val="FFFFFF"/>
                </a:solidFill>
                <a:latin typeface="Verdana" panose="020B0604030504040204" pitchFamily="34" charset="0"/>
              </a:defRPr>
            </a:lvl1pPr>
          </a:lstStyle>
          <a:p>
            <a:pPr defTabSz="1371600" eaLnBrk="0" fontAlgn="base" hangingPunct="0">
              <a:spcBef>
                <a:spcPct val="0"/>
              </a:spcBef>
              <a:spcAft>
                <a:spcPct val="0"/>
              </a:spcAft>
              <a:defRPr/>
            </a:pPr>
            <a:endParaRPr lang="en-US">
              <a:cs typeface="Arial"/>
              <a:sym typeface="Arial"/>
            </a:endParaRPr>
          </a:p>
        </p:txBody>
      </p:sp>
      <p:sp>
        <p:nvSpPr>
          <p:cNvPr id="6" name="Slide Number Placeholder 5"/>
          <p:cNvSpPr>
            <a:spLocks noGrp="1"/>
          </p:cNvSpPr>
          <p:nvPr>
            <p:ph type="sldNum" sz="quarter" idx="4"/>
          </p:nvPr>
        </p:nvSpPr>
        <p:spPr>
          <a:xfrm>
            <a:off x="16802100" y="9255920"/>
            <a:ext cx="1006476" cy="754856"/>
          </a:xfrm>
          <a:prstGeom prst="ellipse">
            <a:avLst/>
          </a:prstGeom>
          <a:ln w="19050">
            <a:solidFill>
              <a:srgbClr val="FFFFFF"/>
            </a:solidFill>
          </a:ln>
        </p:spPr>
        <p:txBody>
          <a:bodyPr vert="horz" wrap="square" lIns="9144" tIns="9144" rIns="9144" bIns="9144" numCol="1" anchor="ctr" anchorCtr="0" compatLnSpc="1">
            <a:prstTxWarp prst="textNoShape">
              <a:avLst/>
            </a:prstTxWarp>
            <a:normAutofit/>
          </a:bodyPr>
          <a:lstStyle>
            <a:lvl1pPr algn="ctr">
              <a:defRPr sz="2400" b="0" smtClean="0">
                <a:solidFill>
                  <a:srgbClr val="FFFFFF"/>
                </a:solidFill>
                <a:latin typeface="Verdana" panose="020B0604030504040204" pitchFamily="34" charset="0"/>
              </a:defRPr>
            </a:lvl1pPr>
          </a:lstStyle>
          <a:p>
            <a:pPr defTabSz="1371600" eaLnBrk="0" fontAlgn="base" hangingPunct="0">
              <a:spcBef>
                <a:spcPct val="0"/>
              </a:spcBef>
              <a:spcAft>
                <a:spcPct val="0"/>
              </a:spcAft>
              <a:defRPr/>
            </a:pPr>
            <a:fld id="{E5E6B14D-BF41-4BE9-910E-09BA2B68D223}" type="slidenum">
              <a:rPr lang="en-US" altLang="en-US" smtClean="0">
                <a:cs typeface="Arial"/>
                <a:sym typeface="Arial"/>
              </a:rPr>
              <a:pPr defTabSz="1371600" eaLnBrk="0" fontAlgn="base" hangingPunct="0">
                <a:spcBef>
                  <a:spcPct val="0"/>
                </a:spcBef>
                <a:spcAft>
                  <a:spcPct val="0"/>
                </a:spcAft>
                <a:defRPr/>
              </a:pPr>
              <a:t>‹#›</a:t>
            </a:fld>
            <a:endParaRPr lang="en-US" altLang="en-US">
              <a:cs typeface="Arial"/>
              <a:sym typeface="Arial"/>
            </a:endParaRPr>
          </a:p>
        </p:txBody>
      </p:sp>
    </p:spTree>
    <p:extLst>
      <p:ext uri="{BB962C8B-B14F-4D97-AF65-F5344CB8AC3E}">
        <p14:creationId xmlns:p14="http://schemas.microsoft.com/office/powerpoint/2010/main" val="82230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0" fontAlgn="base" hangingPunct="0">
        <a:spcBef>
          <a:spcPct val="0"/>
        </a:spcBef>
        <a:spcAft>
          <a:spcPct val="0"/>
        </a:spcAft>
        <a:defRPr sz="4200" kern="1200" cap="all">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Franklin Gothic Medium" pitchFamily="34" charset="0"/>
        </a:defRPr>
      </a:lvl2pPr>
      <a:lvl3pPr algn="l" rtl="0" eaLnBrk="0" fontAlgn="base" hangingPunct="0">
        <a:spcBef>
          <a:spcPct val="0"/>
        </a:spcBef>
        <a:spcAft>
          <a:spcPct val="0"/>
        </a:spcAft>
        <a:defRPr sz="4200">
          <a:solidFill>
            <a:schemeClr val="tx1"/>
          </a:solidFill>
          <a:latin typeface="Franklin Gothic Medium" pitchFamily="34" charset="0"/>
        </a:defRPr>
      </a:lvl3pPr>
      <a:lvl4pPr algn="l" rtl="0" eaLnBrk="0" fontAlgn="base" hangingPunct="0">
        <a:spcBef>
          <a:spcPct val="0"/>
        </a:spcBef>
        <a:spcAft>
          <a:spcPct val="0"/>
        </a:spcAft>
        <a:defRPr sz="4200">
          <a:solidFill>
            <a:schemeClr val="tx1"/>
          </a:solidFill>
          <a:latin typeface="Franklin Gothic Medium" pitchFamily="34" charset="0"/>
        </a:defRPr>
      </a:lvl4pPr>
      <a:lvl5pPr algn="l" rtl="0" eaLnBrk="0" fontAlgn="base" hangingPunct="0">
        <a:spcBef>
          <a:spcPct val="0"/>
        </a:spcBef>
        <a:spcAft>
          <a:spcPct val="0"/>
        </a:spcAft>
        <a:defRPr sz="4200">
          <a:solidFill>
            <a:schemeClr val="tx1"/>
          </a:solidFill>
          <a:latin typeface="Franklin Gothic Medium" pitchFamily="34" charset="0"/>
        </a:defRPr>
      </a:lvl5pPr>
      <a:lvl6pPr marL="685800" algn="l" rtl="0" fontAlgn="base">
        <a:spcBef>
          <a:spcPct val="0"/>
        </a:spcBef>
        <a:spcAft>
          <a:spcPct val="0"/>
        </a:spcAft>
        <a:defRPr sz="4200">
          <a:solidFill>
            <a:schemeClr val="tx1"/>
          </a:solidFill>
          <a:latin typeface="Franklin Gothic Medium" pitchFamily="34" charset="0"/>
        </a:defRPr>
      </a:lvl6pPr>
      <a:lvl7pPr marL="1371600" algn="l" rtl="0" fontAlgn="base">
        <a:spcBef>
          <a:spcPct val="0"/>
        </a:spcBef>
        <a:spcAft>
          <a:spcPct val="0"/>
        </a:spcAft>
        <a:defRPr sz="4200">
          <a:solidFill>
            <a:schemeClr val="tx1"/>
          </a:solidFill>
          <a:latin typeface="Franklin Gothic Medium" pitchFamily="34" charset="0"/>
        </a:defRPr>
      </a:lvl7pPr>
      <a:lvl8pPr marL="2057400" algn="l" rtl="0" fontAlgn="base">
        <a:spcBef>
          <a:spcPct val="0"/>
        </a:spcBef>
        <a:spcAft>
          <a:spcPct val="0"/>
        </a:spcAft>
        <a:defRPr sz="4200">
          <a:solidFill>
            <a:schemeClr val="tx1"/>
          </a:solidFill>
          <a:latin typeface="Franklin Gothic Medium" pitchFamily="34" charset="0"/>
        </a:defRPr>
      </a:lvl8pPr>
      <a:lvl9pPr marL="2743200" algn="l" rtl="0" fontAlgn="base">
        <a:spcBef>
          <a:spcPct val="0"/>
        </a:spcBef>
        <a:spcAft>
          <a:spcPct val="0"/>
        </a:spcAft>
        <a:defRPr sz="4200">
          <a:solidFill>
            <a:schemeClr val="tx1"/>
          </a:solidFill>
          <a:latin typeface="Franklin Gothic Medium" pitchFamily="34" charset="0"/>
        </a:defRPr>
      </a:lvl9pPr>
    </p:titleStyle>
    <p:bodyStyle>
      <a:lvl1pPr marL="514350" indent="-514350" algn="l" rtl="0" eaLnBrk="0" fontAlgn="base" hangingPunct="0">
        <a:spcBef>
          <a:spcPts val="1200"/>
        </a:spcBef>
        <a:spcAft>
          <a:spcPct val="0"/>
        </a:spcAft>
        <a:buFont typeface="Arial" panose="020B0604020202020204" pitchFamily="34" charset="0"/>
        <a:defRPr sz="2400" b="1" kern="1200">
          <a:solidFill>
            <a:schemeClr val="tx1"/>
          </a:solidFill>
          <a:latin typeface="+mn-lt"/>
          <a:ea typeface="+mn-ea"/>
          <a:cs typeface="+mn-cs"/>
        </a:defRPr>
      </a:lvl1pPr>
      <a:lvl2pPr marL="259558" indent="-259558" algn="l" rtl="0" eaLnBrk="0" fontAlgn="base" hangingPunct="0">
        <a:spcBef>
          <a:spcPts val="45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2pPr>
      <a:lvl3pPr marL="602458" indent="-245270" algn="l" rtl="0" eaLnBrk="0" fontAlgn="base" hangingPunct="0">
        <a:spcBef>
          <a:spcPts val="45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3pPr>
      <a:lvl4pPr marL="945358" indent="-245270" algn="l" rtl="0" eaLnBrk="0" fontAlgn="base" hangingPunct="0">
        <a:spcBef>
          <a:spcPts val="45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4pPr>
      <a:lvl5pPr marL="1288258" indent="-259558" algn="l" rtl="0" eaLnBrk="0" fontAlgn="base" hangingPunct="0">
        <a:spcBef>
          <a:spcPts val="450"/>
        </a:spcBef>
        <a:spcAft>
          <a:spcPct val="0"/>
        </a:spcAft>
        <a:buClr>
          <a:schemeClr val="accent2"/>
        </a:buClr>
        <a:buFont typeface="Wingdings" panose="05000000000000000000" pitchFamily="2" charset="2"/>
        <a:buChar char="§"/>
        <a:defRPr sz="2400" kern="1200">
          <a:solidFill>
            <a:schemeClr val="tx1"/>
          </a:solidFill>
          <a:latin typeface="+mn-lt"/>
          <a:ea typeface="+mn-ea"/>
          <a:cs typeface="+mn-cs"/>
        </a:defRPr>
      </a:lvl5pPr>
      <a:lvl6pPr marL="1645920" indent="-260604" algn="l" defTabSz="1371600"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6pPr>
      <a:lvl7pPr marL="2029968" indent="-246888" algn="l" defTabSz="1371600"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7pPr>
      <a:lvl8pPr marL="2372868" indent="-246888" algn="l" defTabSz="1371600"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8pPr>
      <a:lvl9pPr marL="2688336" indent="-246888" algn="l" defTabSz="1371600"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image" Target="../media/image46.sv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5" Type="http://schemas.openxmlformats.org/officeDocument/2006/relationships/image" Target="../media/image12.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8.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8.svg"/><Relationship Id="rId4" Type="http://schemas.openxmlformats.org/officeDocument/2006/relationships/image" Target="../media/image8.png"/><Relationship Id="rId9" Type="http://schemas.openxmlformats.org/officeDocument/2006/relationships/image" Target="../media/image6.svg"/></Relationships>
</file>

<file path=ppt/slides/_rels/slide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6.sv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6.sv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1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6.svg"/></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4653" y="550071"/>
            <a:ext cx="15043150" cy="1278730"/>
          </a:xfrm>
        </p:spPr>
        <p:txBody>
          <a:bodyPr/>
          <a:lstStyle/>
          <a:p>
            <a:pPr algn="ctr" defTabSz="1371600">
              <a:tabLst>
                <a:tab pos="2085976" algn="l"/>
              </a:tabLst>
            </a:pPr>
            <a:r>
              <a:rPr lang="en-US" sz="2800" dirty="0">
                <a:latin typeface="Times New Roman" panose="02020603050405020304" pitchFamily="18" charset="0"/>
                <a:cs typeface="Times New Roman" panose="02020603050405020304" pitchFamily="18" charset="0"/>
              </a:rPr>
              <a:t>UỶ BAN NHÂN DÂN HUYỆN LÝ SƠN</a:t>
            </a:r>
            <a:br>
              <a:rPr lang="en-US" sz="2800"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TRƯỜNG THCS AN HẢI</a:t>
            </a:r>
            <a:br>
              <a:rPr lang="en-US" sz="2800" b="1" dirty="0">
                <a:latin typeface="Times New Roman" panose="02020603050405020304" pitchFamily="18" charset="0"/>
                <a:cs typeface="Times New Roman" panose="02020603050405020304" pitchFamily="18" charset="0"/>
              </a:rPr>
            </a:br>
            <a:r>
              <a:rPr lang="nl-NL" altLang="en-US" sz="3600" cap="none" dirty="0">
                <a:solidFill>
                  <a:srgbClr val="000000"/>
                </a:solidFill>
                <a:latin typeface="Arial"/>
                <a:ea typeface="+mn-ea"/>
                <a:cs typeface="Arial"/>
                <a:sym typeface="Wingdings" panose="05000000000000000000" pitchFamily="2" charset="2"/>
              </a:rPr>
              <a:t></a:t>
            </a:r>
            <a:r>
              <a:rPr lang="nl-NL" altLang="en-US" sz="3600" cap="none" dirty="0">
                <a:solidFill>
                  <a:srgbClr val="000000"/>
                </a:solidFill>
                <a:latin typeface="Arial"/>
                <a:ea typeface="+mn-ea"/>
                <a:cs typeface="Arial"/>
                <a:sym typeface="Arial"/>
              </a:rPr>
              <a:t> </a:t>
            </a:r>
            <a:r>
              <a:rPr lang="nl-NL" altLang="en-US" sz="3600" cap="none" dirty="0">
                <a:solidFill>
                  <a:srgbClr val="000000"/>
                </a:solidFill>
                <a:latin typeface="Arial"/>
                <a:ea typeface="+mn-ea"/>
                <a:cs typeface="Arial"/>
                <a:sym typeface="Wingdings" panose="05000000000000000000" pitchFamily="2" charset="2"/>
              </a:rPr>
              <a:t></a:t>
            </a:r>
            <a:r>
              <a:rPr lang="nl-NL" altLang="en-US" sz="3600" cap="none" dirty="0">
                <a:solidFill>
                  <a:srgbClr val="000000"/>
                </a:solidFill>
                <a:latin typeface="Arial"/>
                <a:ea typeface="+mn-ea"/>
                <a:cs typeface="Arial"/>
                <a:sym typeface="Arial"/>
              </a:rPr>
              <a:t> </a:t>
            </a:r>
            <a:r>
              <a:rPr lang="nl-NL" altLang="en-US" sz="3600" cap="none" dirty="0">
                <a:solidFill>
                  <a:srgbClr val="000000"/>
                </a:solidFill>
                <a:latin typeface="Arial"/>
                <a:ea typeface="+mn-ea"/>
                <a:cs typeface="Arial"/>
                <a:sym typeface="Wingdings" panose="05000000000000000000" pitchFamily="2" charset="2"/>
              </a:rPr>
              <a:t></a:t>
            </a:r>
            <a:r>
              <a:rPr lang="en-US" altLang="en-US" sz="3600" cap="none" dirty="0">
                <a:solidFill>
                  <a:srgbClr val="000000"/>
                </a:solidFill>
                <a:latin typeface="Arial"/>
                <a:ea typeface="+mn-ea"/>
                <a:cs typeface="Arial"/>
                <a:sym typeface="Wingdings" panose="05000000000000000000" pitchFamily="2" charset="2"/>
              </a:rPr>
              <a:t/>
            </a:r>
            <a:br>
              <a:rPr lang="en-US" altLang="en-US" sz="3600" cap="none" dirty="0">
                <a:solidFill>
                  <a:srgbClr val="000000"/>
                </a:solidFill>
                <a:latin typeface="Arial"/>
                <a:ea typeface="+mn-ea"/>
                <a:cs typeface="Arial"/>
                <a:sym typeface="Wingdings" panose="05000000000000000000" pitchFamily="2" charset="2"/>
              </a:rPr>
            </a:br>
            <a:endParaRPr lang="en-US" sz="2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4603415" y="1988436"/>
            <a:ext cx="9634689" cy="1846659"/>
          </a:xfrm>
          <a:prstGeom prst="rect">
            <a:avLst/>
          </a:prstGeom>
          <a:noFill/>
        </p:spPr>
        <p:txBody>
          <a:bodyPr wrap="none" lIns="182880" tIns="91440" rIns="182880" bIns="91440">
            <a:spAutoFit/>
          </a:bodyPr>
          <a:lstStyle/>
          <a:p>
            <a:pPr algn="ctr" defTabSz="1371600" eaLnBrk="0" fontAlgn="base" hangingPunct="0">
              <a:spcBef>
                <a:spcPct val="0"/>
              </a:spcBef>
              <a:spcAft>
                <a:spcPct val="0"/>
              </a:spcAft>
            </a:pPr>
            <a:r>
              <a:rPr lang="en-US" sz="5400" b="1" dirty="0">
                <a:solidFill>
                  <a:srgbClr val="000000"/>
                </a:solidFill>
                <a:latin typeface="Times New Roman" panose="02020603050405020304" pitchFamily="18" charset="0"/>
                <a:cs typeface="Arial"/>
                <a:sym typeface="Arial"/>
              </a:rPr>
              <a:t>CHÀO MỪNG CÁC EM ĐẾN </a:t>
            </a:r>
            <a:endParaRPr lang="en-US" sz="5400" b="1" dirty="0">
              <a:solidFill>
                <a:srgbClr val="000000"/>
              </a:solidFill>
              <a:latin typeface="Times New Roman" panose="02020603050405020304" pitchFamily="18" charset="0"/>
              <a:cs typeface="Arial"/>
              <a:sym typeface="Arial"/>
            </a:endParaRPr>
          </a:p>
          <a:p>
            <a:pPr algn="ctr" defTabSz="1371600" eaLnBrk="0" fontAlgn="base" hangingPunct="0">
              <a:spcBef>
                <a:spcPct val="0"/>
              </a:spcBef>
              <a:spcAft>
                <a:spcPct val="0"/>
              </a:spcAft>
            </a:pPr>
            <a:r>
              <a:rPr lang="en-US" sz="5400" b="1" dirty="0">
                <a:solidFill>
                  <a:srgbClr val="000000"/>
                </a:solidFill>
                <a:latin typeface="Times New Roman" panose="02020603050405020304" pitchFamily="18" charset="0"/>
                <a:cs typeface="Arial"/>
                <a:sym typeface="Arial"/>
              </a:rPr>
              <a:t>VỚI </a:t>
            </a:r>
            <a:r>
              <a:rPr lang="en-US" sz="5400" b="1" dirty="0">
                <a:solidFill>
                  <a:srgbClr val="000000"/>
                </a:solidFill>
                <a:latin typeface="Times New Roman" panose="02020603050405020304" pitchFamily="18" charset="0"/>
                <a:cs typeface="Arial"/>
                <a:sym typeface="Arial"/>
              </a:rPr>
              <a:t>TIẾT HỌC HÔM </a:t>
            </a:r>
            <a:r>
              <a:rPr lang="en-US" sz="5400" b="1" dirty="0">
                <a:solidFill>
                  <a:srgbClr val="000000"/>
                </a:solidFill>
                <a:latin typeface="Times New Roman" panose="02020603050405020304" pitchFamily="18" charset="0"/>
                <a:cs typeface="Arial"/>
                <a:sym typeface="Arial"/>
              </a:rPr>
              <a:t>NAY</a:t>
            </a:r>
            <a:endParaRPr lang="en-US" sz="5400" b="1" dirty="0">
              <a:solidFill>
                <a:srgbClr val="000000"/>
              </a:solidFill>
              <a:latin typeface="Times New Roman" panose="02020603050405020304" pitchFamily="18" charset="0"/>
              <a:cs typeface="Arial"/>
              <a:sym typeface="Arial"/>
            </a:endParaRPr>
          </a:p>
        </p:txBody>
      </p:sp>
      <p:grpSp>
        <p:nvGrpSpPr>
          <p:cNvPr id="6" name="Group 2"/>
          <p:cNvGrpSpPr>
            <a:grpSpLocks/>
          </p:cNvGrpSpPr>
          <p:nvPr/>
        </p:nvGrpSpPr>
        <p:grpSpPr bwMode="auto">
          <a:xfrm>
            <a:off x="-195983" y="0"/>
            <a:ext cx="18724418" cy="10263188"/>
            <a:chOff x="1481" y="972"/>
            <a:chExt cx="9366" cy="14816"/>
          </a:xfrm>
        </p:grpSpPr>
        <p:sp>
          <p:nvSpPr>
            <p:cNvPr id="7" name="Rectangle 3"/>
            <p:cNvSpPr>
              <a:spLocks noChangeArrowheads="1"/>
            </p:cNvSpPr>
            <p:nvPr/>
          </p:nvSpPr>
          <p:spPr bwMode="auto">
            <a:xfrm>
              <a:off x="1606" y="1070"/>
              <a:ext cx="9074" cy="14570"/>
            </a:xfrm>
            <a:prstGeom prst="rect">
              <a:avLst/>
            </a:prstGeom>
            <a:noFill/>
            <a:ln w="76200" cmpd="tri">
              <a:solidFill>
                <a:srgbClr val="0000FF"/>
              </a:solidFill>
              <a:miter lim="800000"/>
              <a:headEnd/>
              <a:tailEnd/>
            </a:ln>
            <a:effectLst>
              <a:outerShdw dist="53882" dir="2700000" algn="ctr" rotWithShape="0">
                <a:srgbClr val="C0C0C0"/>
              </a:outerShdw>
            </a:effectLst>
            <a:extLst>
              <a:ext uri="{909E8E84-426E-40DD-AFC4-6F175D3DCCD1}">
                <a14:hiddenFill xmlns:a14="http://schemas.microsoft.com/office/drawing/2010/main">
                  <a:solidFill>
                    <a:srgbClr val="CCFFCC"/>
                  </a:solidFill>
                </a14:hiddenFill>
              </a:ext>
            </a:extLst>
          </p:spPr>
          <p:txBody>
            <a:bodyPr lIns="0" tIns="71438" rIns="0" bIns="71438"/>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defTabSz="1371600" fontAlgn="base">
                <a:spcBef>
                  <a:spcPct val="0"/>
                </a:spcBef>
                <a:spcAft>
                  <a:spcPct val="0"/>
                </a:spcAft>
              </a:pPr>
              <a:endParaRPr lang="en-US" altLang="en-US" sz="2700" b="0">
                <a:solidFill>
                  <a:srgbClr val="000000"/>
                </a:solidFill>
                <a:cs typeface="Arial"/>
                <a:sym typeface="Arial"/>
              </a:endParaRPr>
            </a:p>
          </p:txBody>
        </p:sp>
        <p:grpSp>
          <p:nvGrpSpPr>
            <p:cNvPr id="8" name="Group 4"/>
            <p:cNvGrpSpPr>
              <a:grpSpLocks/>
            </p:cNvGrpSpPr>
            <p:nvPr/>
          </p:nvGrpSpPr>
          <p:grpSpPr bwMode="auto">
            <a:xfrm rot="10800000">
              <a:off x="1481" y="972"/>
              <a:ext cx="2798" cy="2788"/>
              <a:chOff x="8573" y="13497"/>
              <a:chExt cx="2514" cy="2416"/>
            </a:xfrm>
          </p:grpSpPr>
          <p:sp>
            <p:nvSpPr>
              <p:cNvPr id="93" name="Freeform 6"/>
              <p:cNvSpPr>
                <a:spLocks/>
              </p:cNvSpPr>
              <p:nvPr/>
            </p:nvSpPr>
            <p:spPr bwMode="auto">
              <a:xfrm>
                <a:off x="10722" y="15872"/>
                <a:ext cx="161" cy="41"/>
              </a:xfrm>
              <a:custGeom>
                <a:avLst/>
                <a:gdLst>
                  <a:gd name="T0" fmla="*/ 0 w 161"/>
                  <a:gd name="T1" fmla="*/ 8 h 41"/>
                  <a:gd name="T2" fmla="*/ 8 w 161"/>
                  <a:gd name="T3" fmla="*/ 0 h 41"/>
                  <a:gd name="T4" fmla="*/ 8 w 161"/>
                  <a:gd name="T5" fmla="*/ 0 h 41"/>
                  <a:gd name="T6" fmla="*/ 25 w 161"/>
                  <a:gd name="T7" fmla="*/ 8 h 41"/>
                  <a:gd name="T8" fmla="*/ 59 w 161"/>
                  <a:gd name="T9" fmla="*/ 17 h 41"/>
                  <a:gd name="T10" fmla="*/ 85 w 161"/>
                  <a:gd name="T11" fmla="*/ 25 h 41"/>
                  <a:gd name="T12" fmla="*/ 119 w 161"/>
                  <a:gd name="T13" fmla="*/ 25 h 41"/>
                  <a:gd name="T14" fmla="*/ 153 w 161"/>
                  <a:gd name="T15" fmla="*/ 17 h 41"/>
                  <a:gd name="T16" fmla="*/ 161 w 161"/>
                  <a:gd name="T17" fmla="*/ 25 h 41"/>
                  <a:gd name="T18" fmla="*/ 144 w 161"/>
                  <a:gd name="T19" fmla="*/ 33 h 41"/>
                  <a:gd name="T20" fmla="*/ 119 w 161"/>
                  <a:gd name="T21" fmla="*/ 41 h 41"/>
                  <a:gd name="T22" fmla="*/ 93 w 161"/>
                  <a:gd name="T23" fmla="*/ 41 h 41"/>
                  <a:gd name="T24" fmla="*/ 68 w 161"/>
                  <a:gd name="T25" fmla="*/ 33 h 41"/>
                  <a:gd name="T26" fmla="*/ 34 w 161"/>
                  <a:gd name="T27" fmla="*/ 25 h 41"/>
                  <a:gd name="T28" fmla="*/ 0 w 161"/>
                  <a:gd name="T29" fmla="*/ 8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1" h="41">
                    <a:moveTo>
                      <a:pt x="0" y="8"/>
                    </a:moveTo>
                    <a:lnTo>
                      <a:pt x="8" y="0"/>
                    </a:lnTo>
                    <a:lnTo>
                      <a:pt x="25" y="8"/>
                    </a:lnTo>
                    <a:lnTo>
                      <a:pt x="59" y="17"/>
                    </a:lnTo>
                    <a:lnTo>
                      <a:pt x="85" y="25"/>
                    </a:lnTo>
                    <a:lnTo>
                      <a:pt x="119" y="25"/>
                    </a:lnTo>
                    <a:lnTo>
                      <a:pt x="153" y="17"/>
                    </a:lnTo>
                    <a:lnTo>
                      <a:pt x="161" y="25"/>
                    </a:lnTo>
                    <a:lnTo>
                      <a:pt x="144" y="33"/>
                    </a:lnTo>
                    <a:lnTo>
                      <a:pt x="119" y="41"/>
                    </a:lnTo>
                    <a:lnTo>
                      <a:pt x="93" y="41"/>
                    </a:lnTo>
                    <a:lnTo>
                      <a:pt x="68" y="33"/>
                    </a:lnTo>
                    <a:lnTo>
                      <a:pt x="34" y="25"/>
                    </a:lnTo>
                    <a:lnTo>
                      <a:pt x="0" y="8"/>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94" name="Freeform 7"/>
              <p:cNvSpPr>
                <a:spLocks/>
              </p:cNvSpPr>
              <p:nvPr/>
            </p:nvSpPr>
            <p:spPr bwMode="auto">
              <a:xfrm>
                <a:off x="10815" y="15649"/>
                <a:ext cx="264" cy="248"/>
              </a:xfrm>
              <a:custGeom>
                <a:avLst/>
                <a:gdLst>
                  <a:gd name="T0" fmla="*/ 17 w 264"/>
                  <a:gd name="T1" fmla="*/ 165 h 248"/>
                  <a:gd name="T2" fmla="*/ 9 w 264"/>
                  <a:gd name="T3" fmla="*/ 141 h 248"/>
                  <a:gd name="T4" fmla="*/ 9 w 264"/>
                  <a:gd name="T5" fmla="*/ 124 h 248"/>
                  <a:gd name="T6" fmla="*/ 0 w 264"/>
                  <a:gd name="T7" fmla="*/ 75 h 248"/>
                  <a:gd name="T8" fmla="*/ 0 w 264"/>
                  <a:gd name="T9" fmla="*/ 66 h 248"/>
                  <a:gd name="T10" fmla="*/ 9 w 264"/>
                  <a:gd name="T11" fmla="*/ 75 h 248"/>
                  <a:gd name="T12" fmla="*/ 17 w 264"/>
                  <a:gd name="T13" fmla="*/ 116 h 248"/>
                  <a:gd name="T14" fmla="*/ 34 w 264"/>
                  <a:gd name="T15" fmla="*/ 149 h 248"/>
                  <a:gd name="T16" fmla="*/ 51 w 264"/>
                  <a:gd name="T17" fmla="*/ 182 h 248"/>
                  <a:gd name="T18" fmla="*/ 68 w 264"/>
                  <a:gd name="T19" fmla="*/ 190 h 248"/>
                  <a:gd name="T20" fmla="*/ 85 w 264"/>
                  <a:gd name="T21" fmla="*/ 207 h 248"/>
                  <a:gd name="T22" fmla="*/ 111 w 264"/>
                  <a:gd name="T23" fmla="*/ 223 h 248"/>
                  <a:gd name="T24" fmla="*/ 145 w 264"/>
                  <a:gd name="T25" fmla="*/ 231 h 248"/>
                  <a:gd name="T26" fmla="*/ 213 w 264"/>
                  <a:gd name="T27" fmla="*/ 240 h 248"/>
                  <a:gd name="T28" fmla="*/ 238 w 264"/>
                  <a:gd name="T29" fmla="*/ 231 h 248"/>
                  <a:gd name="T30" fmla="*/ 247 w 264"/>
                  <a:gd name="T31" fmla="*/ 231 h 248"/>
                  <a:gd name="T32" fmla="*/ 255 w 264"/>
                  <a:gd name="T33" fmla="*/ 223 h 248"/>
                  <a:gd name="T34" fmla="*/ 255 w 264"/>
                  <a:gd name="T35" fmla="*/ 190 h 248"/>
                  <a:gd name="T36" fmla="*/ 247 w 264"/>
                  <a:gd name="T37" fmla="*/ 165 h 248"/>
                  <a:gd name="T38" fmla="*/ 247 w 264"/>
                  <a:gd name="T39" fmla="*/ 141 h 248"/>
                  <a:gd name="T40" fmla="*/ 238 w 264"/>
                  <a:gd name="T41" fmla="*/ 108 h 248"/>
                  <a:gd name="T42" fmla="*/ 221 w 264"/>
                  <a:gd name="T43" fmla="*/ 83 h 248"/>
                  <a:gd name="T44" fmla="*/ 204 w 264"/>
                  <a:gd name="T45" fmla="*/ 66 h 248"/>
                  <a:gd name="T46" fmla="*/ 179 w 264"/>
                  <a:gd name="T47" fmla="*/ 42 h 248"/>
                  <a:gd name="T48" fmla="*/ 153 w 264"/>
                  <a:gd name="T49" fmla="*/ 25 h 248"/>
                  <a:gd name="T50" fmla="*/ 136 w 264"/>
                  <a:gd name="T51" fmla="*/ 17 h 248"/>
                  <a:gd name="T52" fmla="*/ 119 w 264"/>
                  <a:gd name="T53" fmla="*/ 9 h 248"/>
                  <a:gd name="T54" fmla="*/ 94 w 264"/>
                  <a:gd name="T55" fmla="*/ 9 h 248"/>
                  <a:gd name="T56" fmla="*/ 77 w 264"/>
                  <a:gd name="T57" fmla="*/ 0 h 248"/>
                  <a:gd name="T58" fmla="*/ 85 w 264"/>
                  <a:gd name="T59" fmla="*/ 0 h 248"/>
                  <a:gd name="T60" fmla="*/ 119 w 264"/>
                  <a:gd name="T61" fmla="*/ 0 h 248"/>
                  <a:gd name="T62" fmla="*/ 153 w 264"/>
                  <a:gd name="T63" fmla="*/ 9 h 248"/>
                  <a:gd name="T64" fmla="*/ 179 w 264"/>
                  <a:gd name="T65" fmla="*/ 25 h 248"/>
                  <a:gd name="T66" fmla="*/ 213 w 264"/>
                  <a:gd name="T67" fmla="*/ 42 h 248"/>
                  <a:gd name="T68" fmla="*/ 230 w 264"/>
                  <a:gd name="T69" fmla="*/ 66 h 248"/>
                  <a:gd name="T70" fmla="*/ 247 w 264"/>
                  <a:gd name="T71" fmla="*/ 91 h 248"/>
                  <a:gd name="T72" fmla="*/ 255 w 264"/>
                  <a:gd name="T73" fmla="*/ 116 h 248"/>
                  <a:gd name="T74" fmla="*/ 264 w 264"/>
                  <a:gd name="T75" fmla="*/ 141 h 248"/>
                  <a:gd name="T76" fmla="*/ 264 w 264"/>
                  <a:gd name="T77" fmla="*/ 190 h 248"/>
                  <a:gd name="T78" fmla="*/ 255 w 264"/>
                  <a:gd name="T79" fmla="*/ 248 h 248"/>
                  <a:gd name="T80" fmla="*/ 221 w 264"/>
                  <a:gd name="T81" fmla="*/ 248 h 248"/>
                  <a:gd name="T82" fmla="*/ 196 w 264"/>
                  <a:gd name="T83" fmla="*/ 248 h 248"/>
                  <a:gd name="T84" fmla="*/ 153 w 264"/>
                  <a:gd name="T85" fmla="*/ 248 h 248"/>
                  <a:gd name="T86" fmla="*/ 128 w 264"/>
                  <a:gd name="T87" fmla="*/ 240 h 248"/>
                  <a:gd name="T88" fmla="*/ 94 w 264"/>
                  <a:gd name="T89" fmla="*/ 231 h 248"/>
                  <a:gd name="T90" fmla="*/ 68 w 264"/>
                  <a:gd name="T91" fmla="*/ 215 h 248"/>
                  <a:gd name="T92" fmla="*/ 43 w 264"/>
                  <a:gd name="T93" fmla="*/ 190 h 248"/>
                  <a:gd name="T94" fmla="*/ 17 w 264"/>
                  <a:gd name="T95" fmla="*/ 165 h 2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64" h="248">
                    <a:moveTo>
                      <a:pt x="17" y="165"/>
                    </a:moveTo>
                    <a:lnTo>
                      <a:pt x="9" y="141"/>
                    </a:lnTo>
                    <a:lnTo>
                      <a:pt x="9" y="124"/>
                    </a:lnTo>
                    <a:lnTo>
                      <a:pt x="0" y="75"/>
                    </a:lnTo>
                    <a:lnTo>
                      <a:pt x="0" y="66"/>
                    </a:lnTo>
                    <a:lnTo>
                      <a:pt x="9" y="75"/>
                    </a:lnTo>
                    <a:lnTo>
                      <a:pt x="17" y="116"/>
                    </a:lnTo>
                    <a:lnTo>
                      <a:pt x="34" y="149"/>
                    </a:lnTo>
                    <a:lnTo>
                      <a:pt x="51" y="182"/>
                    </a:lnTo>
                    <a:lnTo>
                      <a:pt x="68" y="190"/>
                    </a:lnTo>
                    <a:lnTo>
                      <a:pt x="85" y="207"/>
                    </a:lnTo>
                    <a:lnTo>
                      <a:pt x="111" y="223"/>
                    </a:lnTo>
                    <a:lnTo>
                      <a:pt x="145" y="231"/>
                    </a:lnTo>
                    <a:lnTo>
                      <a:pt x="213" y="240"/>
                    </a:lnTo>
                    <a:lnTo>
                      <a:pt x="238" y="231"/>
                    </a:lnTo>
                    <a:lnTo>
                      <a:pt x="247" y="231"/>
                    </a:lnTo>
                    <a:lnTo>
                      <a:pt x="255" y="223"/>
                    </a:lnTo>
                    <a:lnTo>
                      <a:pt x="255" y="190"/>
                    </a:lnTo>
                    <a:lnTo>
                      <a:pt x="247" y="165"/>
                    </a:lnTo>
                    <a:lnTo>
                      <a:pt x="247" y="141"/>
                    </a:lnTo>
                    <a:lnTo>
                      <a:pt x="238" y="108"/>
                    </a:lnTo>
                    <a:lnTo>
                      <a:pt x="221" y="83"/>
                    </a:lnTo>
                    <a:lnTo>
                      <a:pt x="204" y="66"/>
                    </a:lnTo>
                    <a:lnTo>
                      <a:pt x="179" y="42"/>
                    </a:lnTo>
                    <a:lnTo>
                      <a:pt x="153" y="25"/>
                    </a:lnTo>
                    <a:lnTo>
                      <a:pt x="136" y="17"/>
                    </a:lnTo>
                    <a:lnTo>
                      <a:pt x="119" y="9"/>
                    </a:lnTo>
                    <a:lnTo>
                      <a:pt x="94" y="9"/>
                    </a:lnTo>
                    <a:lnTo>
                      <a:pt x="77" y="0"/>
                    </a:lnTo>
                    <a:lnTo>
                      <a:pt x="85" y="0"/>
                    </a:lnTo>
                    <a:lnTo>
                      <a:pt x="119" y="0"/>
                    </a:lnTo>
                    <a:lnTo>
                      <a:pt x="153" y="9"/>
                    </a:lnTo>
                    <a:lnTo>
                      <a:pt x="179" y="25"/>
                    </a:lnTo>
                    <a:lnTo>
                      <a:pt x="213" y="42"/>
                    </a:lnTo>
                    <a:lnTo>
                      <a:pt x="230" y="66"/>
                    </a:lnTo>
                    <a:lnTo>
                      <a:pt x="247" y="91"/>
                    </a:lnTo>
                    <a:lnTo>
                      <a:pt x="255" y="116"/>
                    </a:lnTo>
                    <a:lnTo>
                      <a:pt x="264" y="141"/>
                    </a:lnTo>
                    <a:lnTo>
                      <a:pt x="264" y="190"/>
                    </a:lnTo>
                    <a:lnTo>
                      <a:pt x="255" y="248"/>
                    </a:lnTo>
                    <a:lnTo>
                      <a:pt x="221" y="248"/>
                    </a:lnTo>
                    <a:lnTo>
                      <a:pt x="196" y="248"/>
                    </a:lnTo>
                    <a:lnTo>
                      <a:pt x="153" y="248"/>
                    </a:lnTo>
                    <a:lnTo>
                      <a:pt x="128" y="240"/>
                    </a:lnTo>
                    <a:lnTo>
                      <a:pt x="94" y="231"/>
                    </a:lnTo>
                    <a:lnTo>
                      <a:pt x="68" y="215"/>
                    </a:lnTo>
                    <a:lnTo>
                      <a:pt x="43" y="190"/>
                    </a:lnTo>
                    <a:lnTo>
                      <a:pt x="17" y="16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95" name="Freeform 8"/>
              <p:cNvSpPr>
                <a:spLocks/>
              </p:cNvSpPr>
              <p:nvPr/>
            </p:nvSpPr>
            <p:spPr bwMode="auto">
              <a:xfrm>
                <a:off x="8726" y="15674"/>
                <a:ext cx="272" cy="215"/>
              </a:xfrm>
              <a:custGeom>
                <a:avLst/>
                <a:gdLst>
                  <a:gd name="T0" fmla="*/ 51 w 272"/>
                  <a:gd name="T1" fmla="*/ 182 h 215"/>
                  <a:gd name="T2" fmla="*/ 8 w 272"/>
                  <a:gd name="T3" fmla="*/ 165 h 215"/>
                  <a:gd name="T4" fmla="*/ 25 w 272"/>
                  <a:gd name="T5" fmla="*/ 132 h 215"/>
                  <a:gd name="T6" fmla="*/ 51 w 272"/>
                  <a:gd name="T7" fmla="*/ 107 h 215"/>
                  <a:gd name="T8" fmla="*/ 25 w 272"/>
                  <a:gd name="T9" fmla="*/ 74 h 215"/>
                  <a:gd name="T10" fmla="*/ 8 w 272"/>
                  <a:gd name="T11" fmla="*/ 41 h 215"/>
                  <a:gd name="T12" fmla="*/ 42 w 272"/>
                  <a:gd name="T13" fmla="*/ 25 h 215"/>
                  <a:gd name="T14" fmla="*/ 102 w 272"/>
                  <a:gd name="T15" fmla="*/ 17 h 215"/>
                  <a:gd name="T16" fmla="*/ 195 w 272"/>
                  <a:gd name="T17" fmla="*/ 25 h 215"/>
                  <a:gd name="T18" fmla="*/ 263 w 272"/>
                  <a:gd name="T19" fmla="*/ 0 h 215"/>
                  <a:gd name="T20" fmla="*/ 255 w 272"/>
                  <a:gd name="T21" fmla="*/ 17 h 215"/>
                  <a:gd name="T22" fmla="*/ 238 w 272"/>
                  <a:gd name="T23" fmla="*/ 25 h 215"/>
                  <a:gd name="T24" fmla="*/ 238 w 272"/>
                  <a:gd name="T25" fmla="*/ 41 h 215"/>
                  <a:gd name="T26" fmla="*/ 238 w 272"/>
                  <a:gd name="T27" fmla="*/ 50 h 215"/>
                  <a:gd name="T28" fmla="*/ 212 w 272"/>
                  <a:gd name="T29" fmla="*/ 33 h 215"/>
                  <a:gd name="T30" fmla="*/ 187 w 272"/>
                  <a:gd name="T31" fmla="*/ 33 h 215"/>
                  <a:gd name="T32" fmla="*/ 204 w 272"/>
                  <a:gd name="T33" fmla="*/ 50 h 215"/>
                  <a:gd name="T34" fmla="*/ 221 w 272"/>
                  <a:gd name="T35" fmla="*/ 74 h 215"/>
                  <a:gd name="T36" fmla="*/ 195 w 272"/>
                  <a:gd name="T37" fmla="*/ 74 h 215"/>
                  <a:gd name="T38" fmla="*/ 153 w 272"/>
                  <a:gd name="T39" fmla="*/ 41 h 215"/>
                  <a:gd name="T40" fmla="*/ 127 w 272"/>
                  <a:gd name="T41" fmla="*/ 41 h 215"/>
                  <a:gd name="T42" fmla="*/ 144 w 272"/>
                  <a:gd name="T43" fmla="*/ 58 h 215"/>
                  <a:gd name="T44" fmla="*/ 170 w 272"/>
                  <a:gd name="T45" fmla="*/ 83 h 215"/>
                  <a:gd name="T46" fmla="*/ 85 w 272"/>
                  <a:gd name="T47" fmla="*/ 41 h 215"/>
                  <a:gd name="T48" fmla="*/ 51 w 272"/>
                  <a:gd name="T49" fmla="*/ 33 h 215"/>
                  <a:gd name="T50" fmla="*/ 51 w 272"/>
                  <a:gd name="T51" fmla="*/ 50 h 215"/>
                  <a:gd name="T52" fmla="*/ 68 w 272"/>
                  <a:gd name="T53" fmla="*/ 50 h 215"/>
                  <a:gd name="T54" fmla="*/ 110 w 272"/>
                  <a:gd name="T55" fmla="*/ 66 h 215"/>
                  <a:gd name="T56" fmla="*/ 127 w 272"/>
                  <a:gd name="T57" fmla="*/ 99 h 215"/>
                  <a:gd name="T58" fmla="*/ 110 w 272"/>
                  <a:gd name="T59" fmla="*/ 91 h 215"/>
                  <a:gd name="T60" fmla="*/ 85 w 272"/>
                  <a:gd name="T61" fmla="*/ 74 h 215"/>
                  <a:gd name="T62" fmla="*/ 59 w 272"/>
                  <a:gd name="T63" fmla="*/ 99 h 215"/>
                  <a:gd name="T64" fmla="*/ 59 w 272"/>
                  <a:gd name="T65" fmla="*/ 132 h 215"/>
                  <a:gd name="T66" fmla="*/ 93 w 272"/>
                  <a:gd name="T67" fmla="*/ 132 h 215"/>
                  <a:gd name="T68" fmla="*/ 127 w 272"/>
                  <a:gd name="T69" fmla="*/ 116 h 215"/>
                  <a:gd name="T70" fmla="*/ 127 w 272"/>
                  <a:gd name="T71" fmla="*/ 132 h 215"/>
                  <a:gd name="T72" fmla="*/ 51 w 272"/>
                  <a:gd name="T73" fmla="*/ 157 h 215"/>
                  <a:gd name="T74" fmla="*/ 42 w 272"/>
                  <a:gd name="T75" fmla="*/ 173 h 215"/>
                  <a:gd name="T76" fmla="*/ 85 w 272"/>
                  <a:gd name="T77" fmla="*/ 173 h 215"/>
                  <a:gd name="T78" fmla="*/ 144 w 272"/>
                  <a:gd name="T79" fmla="*/ 140 h 215"/>
                  <a:gd name="T80" fmla="*/ 187 w 272"/>
                  <a:gd name="T81" fmla="*/ 124 h 215"/>
                  <a:gd name="T82" fmla="*/ 170 w 272"/>
                  <a:gd name="T83" fmla="*/ 140 h 215"/>
                  <a:gd name="T84" fmla="*/ 144 w 272"/>
                  <a:gd name="T85" fmla="*/ 157 h 215"/>
                  <a:gd name="T86" fmla="*/ 153 w 272"/>
                  <a:gd name="T87" fmla="*/ 165 h 215"/>
                  <a:gd name="T88" fmla="*/ 212 w 272"/>
                  <a:gd name="T89" fmla="*/ 124 h 215"/>
                  <a:gd name="T90" fmla="*/ 229 w 272"/>
                  <a:gd name="T91" fmla="*/ 132 h 215"/>
                  <a:gd name="T92" fmla="*/ 212 w 272"/>
                  <a:gd name="T93" fmla="*/ 149 h 215"/>
                  <a:gd name="T94" fmla="*/ 204 w 272"/>
                  <a:gd name="T95" fmla="*/ 173 h 215"/>
                  <a:gd name="T96" fmla="*/ 238 w 272"/>
                  <a:gd name="T97" fmla="*/ 157 h 215"/>
                  <a:gd name="T98" fmla="*/ 229 w 272"/>
                  <a:gd name="T99" fmla="*/ 182 h 215"/>
                  <a:gd name="T100" fmla="*/ 255 w 272"/>
                  <a:gd name="T101" fmla="*/ 190 h 215"/>
                  <a:gd name="T102" fmla="*/ 272 w 272"/>
                  <a:gd name="T103" fmla="*/ 206 h 215"/>
                  <a:gd name="T104" fmla="*/ 263 w 272"/>
                  <a:gd name="T105" fmla="*/ 215 h 215"/>
                  <a:gd name="T106" fmla="*/ 221 w 272"/>
                  <a:gd name="T107" fmla="*/ 182 h 215"/>
                  <a:gd name="T108" fmla="*/ 170 w 272"/>
                  <a:gd name="T109" fmla="*/ 173 h 215"/>
                  <a:gd name="T110" fmla="*/ 68 w 272"/>
                  <a:gd name="T111" fmla="*/ 182 h 21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2" h="215">
                    <a:moveTo>
                      <a:pt x="68" y="182"/>
                    </a:moveTo>
                    <a:lnTo>
                      <a:pt x="51" y="182"/>
                    </a:lnTo>
                    <a:lnTo>
                      <a:pt x="25" y="182"/>
                    </a:lnTo>
                    <a:lnTo>
                      <a:pt x="8" y="165"/>
                    </a:lnTo>
                    <a:lnTo>
                      <a:pt x="0" y="149"/>
                    </a:lnTo>
                    <a:lnTo>
                      <a:pt x="25" y="132"/>
                    </a:lnTo>
                    <a:lnTo>
                      <a:pt x="42" y="124"/>
                    </a:lnTo>
                    <a:lnTo>
                      <a:pt x="51" y="107"/>
                    </a:lnTo>
                    <a:lnTo>
                      <a:pt x="42" y="91"/>
                    </a:lnTo>
                    <a:lnTo>
                      <a:pt x="25" y="74"/>
                    </a:lnTo>
                    <a:lnTo>
                      <a:pt x="0" y="58"/>
                    </a:lnTo>
                    <a:lnTo>
                      <a:pt x="8" y="41"/>
                    </a:lnTo>
                    <a:lnTo>
                      <a:pt x="17" y="33"/>
                    </a:lnTo>
                    <a:lnTo>
                      <a:pt x="42" y="25"/>
                    </a:lnTo>
                    <a:lnTo>
                      <a:pt x="76" y="17"/>
                    </a:lnTo>
                    <a:lnTo>
                      <a:pt x="102" y="17"/>
                    </a:lnTo>
                    <a:lnTo>
                      <a:pt x="161" y="25"/>
                    </a:lnTo>
                    <a:lnTo>
                      <a:pt x="195" y="25"/>
                    </a:lnTo>
                    <a:lnTo>
                      <a:pt x="221" y="17"/>
                    </a:lnTo>
                    <a:lnTo>
                      <a:pt x="263" y="0"/>
                    </a:lnTo>
                    <a:lnTo>
                      <a:pt x="263" y="8"/>
                    </a:lnTo>
                    <a:lnTo>
                      <a:pt x="255" y="17"/>
                    </a:lnTo>
                    <a:lnTo>
                      <a:pt x="238" y="17"/>
                    </a:lnTo>
                    <a:lnTo>
                      <a:pt x="238" y="25"/>
                    </a:lnTo>
                    <a:lnTo>
                      <a:pt x="229" y="25"/>
                    </a:lnTo>
                    <a:lnTo>
                      <a:pt x="238" y="41"/>
                    </a:lnTo>
                    <a:lnTo>
                      <a:pt x="238" y="50"/>
                    </a:lnTo>
                    <a:lnTo>
                      <a:pt x="221" y="41"/>
                    </a:lnTo>
                    <a:lnTo>
                      <a:pt x="212" y="33"/>
                    </a:lnTo>
                    <a:lnTo>
                      <a:pt x="195" y="33"/>
                    </a:lnTo>
                    <a:lnTo>
                      <a:pt x="187" y="33"/>
                    </a:lnTo>
                    <a:lnTo>
                      <a:pt x="204" y="50"/>
                    </a:lnTo>
                    <a:lnTo>
                      <a:pt x="212" y="66"/>
                    </a:lnTo>
                    <a:lnTo>
                      <a:pt x="221" y="74"/>
                    </a:lnTo>
                    <a:lnTo>
                      <a:pt x="212" y="74"/>
                    </a:lnTo>
                    <a:lnTo>
                      <a:pt x="195" y="74"/>
                    </a:lnTo>
                    <a:lnTo>
                      <a:pt x="178" y="58"/>
                    </a:lnTo>
                    <a:lnTo>
                      <a:pt x="153" y="41"/>
                    </a:lnTo>
                    <a:lnTo>
                      <a:pt x="144" y="41"/>
                    </a:lnTo>
                    <a:lnTo>
                      <a:pt x="127" y="41"/>
                    </a:lnTo>
                    <a:lnTo>
                      <a:pt x="136" y="50"/>
                    </a:lnTo>
                    <a:lnTo>
                      <a:pt x="144" y="58"/>
                    </a:lnTo>
                    <a:lnTo>
                      <a:pt x="170" y="74"/>
                    </a:lnTo>
                    <a:lnTo>
                      <a:pt x="170" y="83"/>
                    </a:lnTo>
                    <a:lnTo>
                      <a:pt x="119" y="50"/>
                    </a:lnTo>
                    <a:lnTo>
                      <a:pt x="85" y="41"/>
                    </a:lnTo>
                    <a:lnTo>
                      <a:pt x="51" y="33"/>
                    </a:lnTo>
                    <a:lnTo>
                      <a:pt x="42" y="41"/>
                    </a:lnTo>
                    <a:lnTo>
                      <a:pt x="51" y="50"/>
                    </a:lnTo>
                    <a:lnTo>
                      <a:pt x="59" y="50"/>
                    </a:lnTo>
                    <a:lnTo>
                      <a:pt x="68" y="50"/>
                    </a:lnTo>
                    <a:lnTo>
                      <a:pt x="76" y="58"/>
                    </a:lnTo>
                    <a:lnTo>
                      <a:pt x="110" y="66"/>
                    </a:lnTo>
                    <a:lnTo>
                      <a:pt x="136" y="99"/>
                    </a:lnTo>
                    <a:lnTo>
                      <a:pt x="127" y="99"/>
                    </a:lnTo>
                    <a:lnTo>
                      <a:pt x="110" y="91"/>
                    </a:lnTo>
                    <a:lnTo>
                      <a:pt x="102" y="83"/>
                    </a:lnTo>
                    <a:lnTo>
                      <a:pt x="85" y="74"/>
                    </a:lnTo>
                    <a:lnTo>
                      <a:pt x="68" y="83"/>
                    </a:lnTo>
                    <a:lnTo>
                      <a:pt x="59" y="99"/>
                    </a:lnTo>
                    <a:lnTo>
                      <a:pt x="59" y="116"/>
                    </a:lnTo>
                    <a:lnTo>
                      <a:pt x="59" y="132"/>
                    </a:lnTo>
                    <a:lnTo>
                      <a:pt x="76" y="140"/>
                    </a:lnTo>
                    <a:lnTo>
                      <a:pt x="93" y="132"/>
                    </a:lnTo>
                    <a:lnTo>
                      <a:pt x="119" y="116"/>
                    </a:lnTo>
                    <a:lnTo>
                      <a:pt x="127" y="116"/>
                    </a:lnTo>
                    <a:lnTo>
                      <a:pt x="144" y="116"/>
                    </a:lnTo>
                    <a:lnTo>
                      <a:pt x="127" y="132"/>
                    </a:lnTo>
                    <a:lnTo>
                      <a:pt x="102" y="149"/>
                    </a:lnTo>
                    <a:lnTo>
                      <a:pt x="51" y="157"/>
                    </a:lnTo>
                    <a:lnTo>
                      <a:pt x="42" y="165"/>
                    </a:lnTo>
                    <a:lnTo>
                      <a:pt x="42" y="173"/>
                    </a:lnTo>
                    <a:lnTo>
                      <a:pt x="59" y="173"/>
                    </a:lnTo>
                    <a:lnTo>
                      <a:pt x="85" y="173"/>
                    </a:lnTo>
                    <a:lnTo>
                      <a:pt x="119" y="157"/>
                    </a:lnTo>
                    <a:lnTo>
                      <a:pt x="144" y="140"/>
                    </a:lnTo>
                    <a:lnTo>
                      <a:pt x="178" y="116"/>
                    </a:lnTo>
                    <a:lnTo>
                      <a:pt x="187" y="124"/>
                    </a:lnTo>
                    <a:lnTo>
                      <a:pt x="178" y="132"/>
                    </a:lnTo>
                    <a:lnTo>
                      <a:pt x="170" y="140"/>
                    </a:lnTo>
                    <a:lnTo>
                      <a:pt x="153" y="149"/>
                    </a:lnTo>
                    <a:lnTo>
                      <a:pt x="144" y="157"/>
                    </a:lnTo>
                    <a:lnTo>
                      <a:pt x="144" y="165"/>
                    </a:lnTo>
                    <a:lnTo>
                      <a:pt x="153" y="165"/>
                    </a:lnTo>
                    <a:lnTo>
                      <a:pt x="187" y="149"/>
                    </a:lnTo>
                    <a:lnTo>
                      <a:pt x="212" y="124"/>
                    </a:lnTo>
                    <a:lnTo>
                      <a:pt x="221" y="124"/>
                    </a:lnTo>
                    <a:lnTo>
                      <a:pt x="229" y="132"/>
                    </a:lnTo>
                    <a:lnTo>
                      <a:pt x="221" y="140"/>
                    </a:lnTo>
                    <a:lnTo>
                      <a:pt x="212" y="149"/>
                    </a:lnTo>
                    <a:lnTo>
                      <a:pt x="195" y="157"/>
                    </a:lnTo>
                    <a:lnTo>
                      <a:pt x="204" y="173"/>
                    </a:lnTo>
                    <a:lnTo>
                      <a:pt x="221" y="165"/>
                    </a:lnTo>
                    <a:lnTo>
                      <a:pt x="238" y="157"/>
                    </a:lnTo>
                    <a:lnTo>
                      <a:pt x="255" y="157"/>
                    </a:lnTo>
                    <a:lnTo>
                      <a:pt x="229" y="182"/>
                    </a:lnTo>
                    <a:lnTo>
                      <a:pt x="238" y="190"/>
                    </a:lnTo>
                    <a:lnTo>
                      <a:pt x="255" y="190"/>
                    </a:lnTo>
                    <a:lnTo>
                      <a:pt x="263" y="198"/>
                    </a:lnTo>
                    <a:lnTo>
                      <a:pt x="272" y="206"/>
                    </a:lnTo>
                    <a:lnTo>
                      <a:pt x="263" y="215"/>
                    </a:lnTo>
                    <a:lnTo>
                      <a:pt x="246" y="198"/>
                    </a:lnTo>
                    <a:lnTo>
                      <a:pt x="221" y="182"/>
                    </a:lnTo>
                    <a:lnTo>
                      <a:pt x="195" y="182"/>
                    </a:lnTo>
                    <a:lnTo>
                      <a:pt x="170" y="173"/>
                    </a:lnTo>
                    <a:lnTo>
                      <a:pt x="119" y="182"/>
                    </a:lnTo>
                    <a:lnTo>
                      <a:pt x="68" y="182"/>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96" name="Freeform 9"/>
              <p:cNvSpPr>
                <a:spLocks/>
              </p:cNvSpPr>
              <p:nvPr/>
            </p:nvSpPr>
            <p:spPr bwMode="auto">
              <a:xfrm>
                <a:off x="9006" y="15847"/>
                <a:ext cx="34" cy="33"/>
              </a:xfrm>
              <a:custGeom>
                <a:avLst/>
                <a:gdLst>
                  <a:gd name="T0" fmla="*/ 0 w 34"/>
                  <a:gd name="T1" fmla="*/ 17 h 33"/>
                  <a:gd name="T2" fmla="*/ 9 w 34"/>
                  <a:gd name="T3" fmla="*/ 9 h 33"/>
                  <a:gd name="T4" fmla="*/ 17 w 34"/>
                  <a:gd name="T5" fmla="*/ 0 h 33"/>
                  <a:gd name="T6" fmla="*/ 26 w 34"/>
                  <a:gd name="T7" fmla="*/ 9 h 33"/>
                  <a:gd name="T8" fmla="*/ 34 w 34"/>
                  <a:gd name="T9" fmla="*/ 17 h 33"/>
                  <a:gd name="T10" fmla="*/ 34 w 34"/>
                  <a:gd name="T11" fmla="*/ 25 h 33"/>
                  <a:gd name="T12" fmla="*/ 26 w 34"/>
                  <a:gd name="T13" fmla="*/ 33 h 33"/>
                  <a:gd name="T14" fmla="*/ 9 w 34"/>
                  <a:gd name="T15" fmla="*/ 25 h 33"/>
                  <a:gd name="T16" fmla="*/ 0 w 34"/>
                  <a:gd name="T17" fmla="*/ 17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33">
                    <a:moveTo>
                      <a:pt x="0" y="17"/>
                    </a:moveTo>
                    <a:lnTo>
                      <a:pt x="9" y="9"/>
                    </a:lnTo>
                    <a:lnTo>
                      <a:pt x="17" y="0"/>
                    </a:lnTo>
                    <a:lnTo>
                      <a:pt x="26" y="9"/>
                    </a:lnTo>
                    <a:lnTo>
                      <a:pt x="34" y="17"/>
                    </a:lnTo>
                    <a:lnTo>
                      <a:pt x="34" y="25"/>
                    </a:lnTo>
                    <a:lnTo>
                      <a:pt x="26" y="33"/>
                    </a:lnTo>
                    <a:lnTo>
                      <a:pt x="9" y="25"/>
                    </a:lnTo>
                    <a:lnTo>
                      <a:pt x="0" y="17"/>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97" name="Freeform 10"/>
              <p:cNvSpPr>
                <a:spLocks/>
              </p:cNvSpPr>
              <p:nvPr/>
            </p:nvSpPr>
            <p:spPr bwMode="auto">
              <a:xfrm>
                <a:off x="9049" y="15839"/>
                <a:ext cx="1664" cy="25"/>
              </a:xfrm>
              <a:custGeom>
                <a:avLst/>
                <a:gdLst>
                  <a:gd name="T0" fmla="*/ 25 w 1664"/>
                  <a:gd name="T1" fmla="*/ 17 h 25"/>
                  <a:gd name="T2" fmla="*/ 0 w 1664"/>
                  <a:gd name="T3" fmla="*/ 0 h 25"/>
                  <a:gd name="T4" fmla="*/ 8 w 1664"/>
                  <a:gd name="T5" fmla="*/ 0 h 25"/>
                  <a:gd name="T6" fmla="*/ 17 w 1664"/>
                  <a:gd name="T7" fmla="*/ 0 h 25"/>
                  <a:gd name="T8" fmla="*/ 25 w 1664"/>
                  <a:gd name="T9" fmla="*/ 0 h 25"/>
                  <a:gd name="T10" fmla="*/ 51 w 1664"/>
                  <a:gd name="T11" fmla="*/ 0 h 25"/>
                  <a:gd name="T12" fmla="*/ 85 w 1664"/>
                  <a:gd name="T13" fmla="*/ 0 h 25"/>
                  <a:gd name="T14" fmla="*/ 119 w 1664"/>
                  <a:gd name="T15" fmla="*/ 0 h 25"/>
                  <a:gd name="T16" fmla="*/ 161 w 1664"/>
                  <a:gd name="T17" fmla="*/ 0 h 25"/>
                  <a:gd name="T18" fmla="*/ 212 w 1664"/>
                  <a:gd name="T19" fmla="*/ 0 h 25"/>
                  <a:gd name="T20" fmla="*/ 271 w 1664"/>
                  <a:gd name="T21" fmla="*/ 0 h 25"/>
                  <a:gd name="T22" fmla="*/ 331 w 1664"/>
                  <a:gd name="T23" fmla="*/ 0 h 25"/>
                  <a:gd name="T24" fmla="*/ 399 w 1664"/>
                  <a:gd name="T25" fmla="*/ 0 h 25"/>
                  <a:gd name="T26" fmla="*/ 535 w 1664"/>
                  <a:gd name="T27" fmla="*/ 0 h 25"/>
                  <a:gd name="T28" fmla="*/ 679 w 1664"/>
                  <a:gd name="T29" fmla="*/ 0 h 25"/>
                  <a:gd name="T30" fmla="*/ 840 w 1664"/>
                  <a:gd name="T31" fmla="*/ 0 h 25"/>
                  <a:gd name="T32" fmla="*/ 993 w 1664"/>
                  <a:gd name="T33" fmla="*/ 0 h 25"/>
                  <a:gd name="T34" fmla="*/ 1138 w 1664"/>
                  <a:gd name="T35" fmla="*/ 0 h 25"/>
                  <a:gd name="T36" fmla="*/ 1282 w 1664"/>
                  <a:gd name="T37" fmla="*/ 0 h 25"/>
                  <a:gd name="T38" fmla="*/ 1342 w 1664"/>
                  <a:gd name="T39" fmla="*/ 0 h 25"/>
                  <a:gd name="T40" fmla="*/ 1410 w 1664"/>
                  <a:gd name="T41" fmla="*/ 0 h 25"/>
                  <a:gd name="T42" fmla="*/ 1460 w 1664"/>
                  <a:gd name="T43" fmla="*/ 0 h 25"/>
                  <a:gd name="T44" fmla="*/ 1511 w 1664"/>
                  <a:gd name="T45" fmla="*/ 0 h 25"/>
                  <a:gd name="T46" fmla="*/ 1554 w 1664"/>
                  <a:gd name="T47" fmla="*/ 0 h 25"/>
                  <a:gd name="T48" fmla="*/ 1596 w 1664"/>
                  <a:gd name="T49" fmla="*/ 0 h 25"/>
                  <a:gd name="T50" fmla="*/ 1622 w 1664"/>
                  <a:gd name="T51" fmla="*/ 0 h 25"/>
                  <a:gd name="T52" fmla="*/ 1647 w 1664"/>
                  <a:gd name="T53" fmla="*/ 0 h 25"/>
                  <a:gd name="T54" fmla="*/ 1664 w 1664"/>
                  <a:gd name="T55" fmla="*/ 0 h 25"/>
                  <a:gd name="T56" fmla="*/ 1664 w 1664"/>
                  <a:gd name="T57" fmla="*/ 0 h 25"/>
                  <a:gd name="T58" fmla="*/ 1664 w 1664"/>
                  <a:gd name="T59" fmla="*/ 17 h 25"/>
                  <a:gd name="T60" fmla="*/ 1656 w 1664"/>
                  <a:gd name="T61" fmla="*/ 25 h 25"/>
                  <a:gd name="T62" fmla="*/ 25 w 1664"/>
                  <a:gd name="T63" fmla="*/ 17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64" h="25">
                    <a:moveTo>
                      <a:pt x="25" y="17"/>
                    </a:moveTo>
                    <a:lnTo>
                      <a:pt x="0" y="0"/>
                    </a:lnTo>
                    <a:lnTo>
                      <a:pt x="8" y="0"/>
                    </a:lnTo>
                    <a:lnTo>
                      <a:pt x="17" y="0"/>
                    </a:lnTo>
                    <a:lnTo>
                      <a:pt x="25" y="0"/>
                    </a:lnTo>
                    <a:lnTo>
                      <a:pt x="51" y="0"/>
                    </a:lnTo>
                    <a:lnTo>
                      <a:pt x="85" y="0"/>
                    </a:lnTo>
                    <a:lnTo>
                      <a:pt x="119" y="0"/>
                    </a:lnTo>
                    <a:lnTo>
                      <a:pt x="161" y="0"/>
                    </a:lnTo>
                    <a:lnTo>
                      <a:pt x="212" y="0"/>
                    </a:lnTo>
                    <a:lnTo>
                      <a:pt x="271" y="0"/>
                    </a:lnTo>
                    <a:lnTo>
                      <a:pt x="331" y="0"/>
                    </a:lnTo>
                    <a:lnTo>
                      <a:pt x="399" y="0"/>
                    </a:lnTo>
                    <a:lnTo>
                      <a:pt x="535" y="0"/>
                    </a:lnTo>
                    <a:lnTo>
                      <a:pt x="679" y="0"/>
                    </a:lnTo>
                    <a:lnTo>
                      <a:pt x="840" y="0"/>
                    </a:lnTo>
                    <a:lnTo>
                      <a:pt x="993" y="0"/>
                    </a:lnTo>
                    <a:lnTo>
                      <a:pt x="1138" y="0"/>
                    </a:lnTo>
                    <a:lnTo>
                      <a:pt x="1282" y="0"/>
                    </a:lnTo>
                    <a:lnTo>
                      <a:pt x="1342" y="0"/>
                    </a:lnTo>
                    <a:lnTo>
                      <a:pt x="1410" y="0"/>
                    </a:lnTo>
                    <a:lnTo>
                      <a:pt x="1460" y="0"/>
                    </a:lnTo>
                    <a:lnTo>
                      <a:pt x="1511" y="0"/>
                    </a:lnTo>
                    <a:lnTo>
                      <a:pt x="1554" y="0"/>
                    </a:lnTo>
                    <a:lnTo>
                      <a:pt x="1596" y="0"/>
                    </a:lnTo>
                    <a:lnTo>
                      <a:pt x="1622" y="0"/>
                    </a:lnTo>
                    <a:lnTo>
                      <a:pt x="1647" y="0"/>
                    </a:lnTo>
                    <a:lnTo>
                      <a:pt x="1664" y="0"/>
                    </a:lnTo>
                    <a:lnTo>
                      <a:pt x="1664" y="17"/>
                    </a:lnTo>
                    <a:lnTo>
                      <a:pt x="1656" y="25"/>
                    </a:lnTo>
                    <a:lnTo>
                      <a:pt x="25" y="1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98" name="Freeform 11"/>
              <p:cNvSpPr>
                <a:spLocks/>
              </p:cNvSpPr>
              <p:nvPr/>
            </p:nvSpPr>
            <p:spPr bwMode="auto">
              <a:xfrm>
                <a:off x="10849" y="15682"/>
                <a:ext cx="187" cy="182"/>
              </a:xfrm>
              <a:custGeom>
                <a:avLst/>
                <a:gdLst>
                  <a:gd name="T0" fmla="*/ 145 w 187"/>
                  <a:gd name="T1" fmla="*/ 157 h 182"/>
                  <a:gd name="T2" fmla="*/ 153 w 187"/>
                  <a:gd name="T3" fmla="*/ 174 h 182"/>
                  <a:gd name="T4" fmla="*/ 128 w 187"/>
                  <a:gd name="T5" fmla="*/ 141 h 182"/>
                  <a:gd name="T6" fmla="*/ 119 w 187"/>
                  <a:gd name="T7" fmla="*/ 149 h 182"/>
                  <a:gd name="T8" fmla="*/ 111 w 187"/>
                  <a:gd name="T9" fmla="*/ 124 h 182"/>
                  <a:gd name="T10" fmla="*/ 94 w 187"/>
                  <a:gd name="T11" fmla="*/ 124 h 182"/>
                  <a:gd name="T12" fmla="*/ 77 w 187"/>
                  <a:gd name="T13" fmla="*/ 108 h 182"/>
                  <a:gd name="T14" fmla="*/ 68 w 187"/>
                  <a:gd name="T15" fmla="*/ 124 h 182"/>
                  <a:gd name="T16" fmla="*/ 60 w 187"/>
                  <a:gd name="T17" fmla="*/ 91 h 182"/>
                  <a:gd name="T18" fmla="*/ 51 w 187"/>
                  <a:gd name="T19" fmla="*/ 83 h 182"/>
                  <a:gd name="T20" fmla="*/ 34 w 187"/>
                  <a:gd name="T21" fmla="*/ 75 h 182"/>
                  <a:gd name="T22" fmla="*/ 17 w 187"/>
                  <a:gd name="T23" fmla="*/ 75 h 182"/>
                  <a:gd name="T24" fmla="*/ 26 w 187"/>
                  <a:gd name="T25" fmla="*/ 99 h 182"/>
                  <a:gd name="T26" fmla="*/ 26 w 187"/>
                  <a:gd name="T27" fmla="*/ 116 h 182"/>
                  <a:gd name="T28" fmla="*/ 0 w 187"/>
                  <a:gd name="T29" fmla="*/ 83 h 182"/>
                  <a:gd name="T30" fmla="*/ 0 w 187"/>
                  <a:gd name="T31" fmla="*/ 42 h 182"/>
                  <a:gd name="T32" fmla="*/ 51 w 187"/>
                  <a:gd name="T33" fmla="*/ 58 h 182"/>
                  <a:gd name="T34" fmla="*/ 60 w 187"/>
                  <a:gd name="T35" fmla="*/ 0 h 182"/>
                  <a:gd name="T36" fmla="*/ 128 w 187"/>
                  <a:gd name="T37" fmla="*/ 25 h 182"/>
                  <a:gd name="T38" fmla="*/ 102 w 187"/>
                  <a:gd name="T39" fmla="*/ 33 h 182"/>
                  <a:gd name="T40" fmla="*/ 85 w 187"/>
                  <a:gd name="T41" fmla="*/ 33 h 182"/>
                  <a:gd name="T42" fmla="*/ 94 w 187"/>
                  <a:gd name="T43" fmla="*/ 42 h 182"/>
                  <a:gd name="T44" fmla="*/ 153 w 187"/>
                  <a:gd name="T45" fmla="*/ 50 h 182"/>
                  <a:gd name="T46" fmla="*/ 136 w 187"/>
                  <a:gd name="T47" fmla="*/ 58 h 182"/>
                  <a:gd name="T48" fmla="*/ 119 w 187"/>
                  <a:gd name="T49" fmla="*/ 58 h 182"/>
                  <a:gd name="T50" fmla="*/ 111 w 187"/>
                  <a:gd name="T51" fmla="*/ 66 h 182"/>
                  <a:gd name="T52" fmla="*/ 119 w 187"/>
                  <a:gd name="T53" fmla="*/ 75 h 182"/>
                  <a:gd name="T54" fmla="*/ 128 w 187"/>
                  <a:gd name="T55" fmla="*/ 83 h 182"/>
                  <a:gd name="T56" fmla="*/ 170 w 187"/>
                  <a:gd name="T57" fmla="*/ 99 h 182"/>
                  <a:gd name="T58" fmla="*/ 187 w 187"/>
                  <a:gd name="T59" fmla="*/ 99 h 182"/>
                  <a:gd name="T60" fmla="*/ 153 w 187"/>
                  <a:gd name="T61" fmla="*/ 99 h 182"/>
                  <a:gd name="T62" fmla="*/ 136 w 187"/>
                  <a:gd name="T63" fmla="*/ 99 h 182"/>
                  <a:gd name="T64" fmla="*/ 136 w 187"/>
                  <a:gd name="T65" fmla="*/ 108 h 182"/>
                  <a:gd name="T66" fmla="*/ 187 w 187"/>
                  <a:gd name="T67" fmla="*/ 124 h 182"/>
                  <a:gd name="T68" fmla="*/ 179 w 187"/>
                  <a:gd name="T69" fmla="*/ 124 h 182"/>
                  <a:gd name="T70" fmla="*/ 145 w 187"/>
                  <a:gd name="T71" fmla="*/ 124 h 182"/>
                  <a:gd name="T72" fmla="*/ 145 w 187"/>
                  <a:gd name="T73" fmla="*/ 132 h 182"/>
                  <a:gd name="T74" fmla="*/ 179 w 187"/>
                  <a:gd name="T75" fmla="*/ 141 h 182"/>
                  <a:gd name="T76" fmla="*/ 187 w 187"/>
                  <a:gd name="T77" fmla="*/ 149 h 182"/>
                  <a:gd name="T78" fmla="*/ 179 w 187"/>
                  <a:gd name="T79" fmla="*/ 157 h 182"/>
                  <a:gd name="T80" fmla="*/ 187 w 187"/>
                  <a:gd name="T81" fmla="*/ 174 h 182"/>
                  <a:gd name="T82" fmla="*/ 187 w 187"/>
                  <a:gd name="T83" fmla="*/ 182 h 182"/>
                  <a:gd name="T84" fmla="*/ 170 w 187"/>
                  <a:gd name="T85" fmla="*/ 157 h 182"/>
                  <a:gd name="T86" fmla="*/ 153 w 187"/>
                  <a:gd name="T87" fmla="*/ 157 h 18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87" h="182">
                    <a:moveTo>
                      <a:pt x="153" y="157"/>
                    </a:moveTo>
                    <a:lnTo>
                      <a:pt x="145" y="157"/>
                    </a:lnTo>
                    <a:lnTo>
                      <a:pt x="153" y="165"/>
                    </a:lnTo>
                    <a:lnTo>
                      <a:pt x="153" y="174"/>
                    </a:lnTo>
                    <a:lnTo>
                      <a:pt x="145" y="157"/>
                    </a:lnTo>
                    <a:lnTo>
                      <a:pt x="128" y="141"/>
                    </a:lnTo>
                    <a:lnTo>
                      <a:pt x="119" y="141"/>
                    </a:lnTo>
                    <a:lnTo>
                      <a:pt x="119" y="149"/>
                    </a:lnTo>
                    <a:lnTo>
                      <a:pt x="111" y="132"/>
                    </a:lnTo>
                    <a:lnTo>
                      <a:pt x="111" y="124"/>
                    </a:lnTo>
                    <a:lnTo>
                      <a:pt x="102" y="124"/>
                    </a:lnTo>
                    <a:lnTo>
                      <a:pt x="94" y="124"/>
                    </a:lnTo>
                    <a:lnTo>
                      <a:pt x="77" y="108"/>
                    </a:lnTo>
                    <a:lnTo>
                      <a:pt x="68" y="116"/>
                    </a:lnTo>
                    <a:lnTo>
                      <a:pt x="68" y="124"/>
                    </a:lnTo>
                    <a:lnTo>
                      <a:pt x="68" y="108"/>
                    </a:lnTo>
                    <a:lnTo>
                      <a:pt x="60" y="91"/>
                    </a:lnTo>
                    <a:lnTo>
                      <a:pt x="51" y="83"/>
                    </a:lnTo>
                    <a:lnTo>
                      <a:pt x="43" y="83"/>
                    </a:lnTo>
                    <a:lnTo>
                      <a:pt x="34" y="75"/>
                    </a:lnTo>
                    <a:lnTo>
                      <a:pt x="26" y="66"/>
                    </a:lnTo>
                    <a:lnTo>
                      <a:pt x="17" y="75"/>
                    </a:lnTo>
                    <a:lnTo>
                      <a:pt x="17" y="83"/>
                    </a:lnTo>
                    <a:lnTo>
                      <a:pt x="26" y="99"/>
                    </a:lnTo>
                    <a:lnTo>
                      <a:pt x="26" y="108"/>
                    </a:lnTo>
                    <a:lnTo>
                      <a:pt x="26" y="116"/>
                    </a:lnTo>
                    <a:lnTo>
                      <a:pt x="17" y="99"/>
                    </a:lnTo>
                    <a:lnTo>
                      <a:pt x="0" y="83"/>
                    </a:lnTo>
                    <a:lnTo>
                      <a:pt x="0" y="50"/>
                    </a:lnTo>
                    <a:lnTo>
                      <a:pt x="0" y="42"/>
                    </a:lnTo>
                    <a:lnTo>
                      <a:pt x="34" y="58"/>
                    </a:lnTo>
                    <a:lnTo>
                      <a:pt x="51" y="58"/>
                    </a:lnTo>
                    <a:lnTo>
                      <a:pt x="60" y="58"/>
                    </a:lnTo>
                    <a:lnTo>
                      <a:pt x="60" y="0"/>
                    </a:lnTo>
                    <a:lnTo>
                      <a:pt x="94" y="0"/>
                    </a:lnTo>
                    <a:lnTo>
                      <a:pt x="128" y="25"/>
                    </a:lnTo>
                    <a:lnTo>
                      <a:pt x="119" y="33"/>
                    </a:lnTo>
                    <a:lnTo>
                      <a:pt x="102" y="33"/>
                    </a:lnTo>
                    <a:lnTo>
                      <a:pt x="85" y="33"/>
                    </a:lnTo>
                    <a:lnTo>
                      <a:pt x="85" y="42"/>
                    </a:lnTo>
                    <a:lnTo>
                      <a:pt x="94" y="42"/>
                    </a:lnTo>
                    <a:lnTo>
                      <a:pt x="145" y="42"/>
                    </a:lnTo>
                    <a:lnTo>
                      <a:pt x="153" y="50"/>
                    </a:lnTo>
                    <a:lnTo>
                      <a:pt x="145" y="58"/>
                    </a:lnTo>
                    <a:lnTo>
                      <a:pt x="136" y="58"/>
                    </a:lnTo>
                    <a:lnTo>
                      <a:pt x="128" y="58"/>
                    </a:lnTo>
                    <a:lnTo>
                      <a:pt x="119" y="58"/>
                    </a:lnTo>
                    <a:lnTo>
                      <a:pt x="111" y="58"/>
                    </a:lnTo>
                    <a:lnTo>
                      <a:pt x="111" y="66"/>
                    </a:lnTo>
                    <a:lnTo>
                      <a:pt x="119" y="75"/>
                    </a:lnTo>
                    <a:lnTo>
                      <a:pt x="128" y="83"/>
                    </a:lnTo>
                    <a:lnTo>
                      <a:pt x="136" y="91"/>
                    </a:lnTo>
                    <a:lnTo>
                      <a:pt x="170" y="99"/>
                    </a:lnTo>
                    <a:lnTo>
                      <a:pt x="187" y="99"/>
                    </a:lnTo>
                    <a:lnTo>
                      <a:pt x="170" y="99"/>
                    </a:lnTo>
                    <a:lnTo>
                      <a:pt x="153" y="99"/>
                    </a:lnTo>
                    <a:lnTo>
                      <a:pt x="136" y="91"/>
                    </a:lnTo>
                    <a:lnTo>
                      <a:pt x="136" y="99"/>
                    </a:lnTo>
                    <a:lnTo>
                      <a:pt x="128" y="108"/>
                    </a:lnTo>
                    <a:lnTo>
                      <a:pt x="136" y="108"/>
                    </a:lnTo>
                    <a:lnTo>
                      <a:pt x="153" y="116"/>
                    </a:lnTo>
                    <a:lnTo>
                      <a:pt x="187" y="124"/>
                    </a:lnTo>
                    <a:lnTo>
                      <a:pt x="179" y="124"/>
                    </a:lnTo>
                    <a:lnTo>
                      <a:pt x="153" y="116"/>
                    </a:lnTo>
                    <a:lnTo>
                      <a:pt x="145" y="124"/>
                    </a:lnTo>
                    <a:lnTo>
                      <a:pt x="136" y="124"/>
                    </a:lnTo>
                    <a:lnTo>
                      <a:pt x="145" y="132"/>
                    </a:lnTo>
                    <a:lnTo>
                      <a:pt x="153" y="132"/>
                    </a:lnTo>
                    <a:lnTo>
                      <a:pt x="179" y="141"/>
                    </a:lnTo>
                    <a:lnTo>
                      <a:pt x="187" y="141"/>
                    </a:lnTo>
                    <a:lnTo>
                      <a:pt x="187" y="149"/>
                    </a:lnTo>
                    <a:lnTo>
                      <a:pt x="179" y="157"/>
                    </a:lnTo>
                    <a:lnTo>
                      <a:pt x="187" y="165"/>
                    </a:lnTo>
                    <a:lnTo>
                      <a:pt x="187" y="174"/>
                    </a:lnTo>
                    <a:lnTo>
                      <a:pt x="187" y="182"/>
                    </a:lnTo>
                    <a:lnTo>
                      <a:pt x="179" y="174"/>
                    </a:lnTo>
                    <a:lnTo>
                      <a:pt x="170" y="157"/>
                    </a:lnTo>
                    <a:lnTo>
                      <a:pt x="162" y="157"/>
                    </a:lnTo>
                    <a:lnTo>
                      <a:pt x="153" y="157"/>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99" name="Freeform 12"/>
              <p:cNvSpPr>
                <a:spLocks/>
              </p:cNvSpPr>
              <p:nvPr/>
            </p:nvSpPr>
            <p:spPr bwMode="auto">
              <a:xfrm>
                <a:off x="10815" y="15823"/>
                <a:ext cx="34" cy="41"/>
              </a:xfrm>
              <a:custGeom>
                <a:avLst/>
                <a:gdLst>
                  <a:gd name="T0" fmla="*/ 0 w 34"/>
                  <a:gd name="T1" fmla="*/ 0 h 41"/>
                  <a:gd name="T2" fmla="*/ 34 w 34"/>
                  <a:gd name="T3" fmla="*/ 41 h 41"/>
                  <a:gd name="T4" fmla="*/ 17 w 34"/>
                  <a:gd name="T5" fmla="*/ 16 h 41"/>
                  <a:gd name="T6" fmla="*/ 0 w 34"/>
                  <a:gd name="T7" fmla="*/ 0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41">
                    <a:moveTo>
                      <a:pt x="0" y="0"/>
                    </a:moveTo>
                    <a:lnTo>
                      <a:pt x="34" y="41"/>
                    </a:lnTo>
                    <a:lnTo>
                      <a:pt x="17" y="16"/>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0" name="Freeform 13"/>
              <p:cNvSpPr>
                <a:spLocks/>
              </p:cNvSpPr>
              <p:nvPr/>
            </p:nvSpPr>
            <p:spPr bwMode="auto">
              <a:xfrm>
                <a:off x="10807" y="15847"/>
                <a:ext cx="8" cy="9"/>
              </a:xfrm>
              <a:custGeom>
                <a:avLst/>
                <a:gdLst>
                  <a:gd name="T0" fmla="*/ 0 w 8"/>
                  <a:gd name="T1" fmla="*/ 0 h 9"/>
                  <a:gd name="T2" fmla="*/ 0 w 8"/>
                  <a:gd name="T3" fmla="*/ 0 h 9"/>
                  <a:gd name="T4" fmla="*/ 8 w 8"/>
                  <a:gd name="T5" fmla="*/ 9 h 9"/>
                  <a:gd name="T6" fmla="*/ 0 w 8"/>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a:moveTo>
                      <a:pt x="0" y="0"/>
                    </a:moveTo>
                    <a:lnTo>
                      <a:pt x="0" y="0"/>
                    </a:lnTo>
                    <a:lnTo>
                      <a:pt x="8" y="9"/>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1" name="Freeform 14"/>
              <p:cNvSpPr>
                <a:spLocks/>
              </p:cNvSpPr>
              <p:nvPr/>
            </p:nvSpPr>
            <p:spPr bwMode="auto">
              <a:xfrm>
                <a:off x="8607" y="15707"/>
                <a:ext cx="34" cy="149"/>
              </a:xfrm>
              <a:custGeom>
                <a:avLst/>
                <a:gdLst>
                  <a:gd name="T0" fmla="*/ 8 w 34"/>
                  <a:gd name="T1" fmla="*/ 132 h 149"/>
                  <a:gd name="T2" fmla="*/ 0 w 34"/>
                  <a:gd name="T3" fmla="*/ 8 h 149"/>
                  <a:gd name="T4" fmla="*/ 0 w 34"/>
                  <a:gd name="T5" fmla="*/ 0 h 149"/>
                  <a:gd name="T6" fmla="*/ 8 w 34"/>
                  <a:gd name="T7" fmla="*/ 0 h 149"/>
                  <a:gd name="T8" fmla="*/ 25 w 34"/>
                  <a:gd name="T9" fmla="*/ 0 h 149"/>
                  <a:gd name="T10" fmla="*/ 34 w 34"/>
                  <a:gd name="T11" fmla="*/ 0 h 149"/>
                  <a:gd name="T12" fmla="*/ 34 w 34"/>
                  <a:gd name="T13" fmla="*/ 8 h 149"/>
                  <a:gd name="T14" fmla="*/ 34 w 34"/>
                  <a:gd name="T15" fmla="*/ 74 h 149"/>
                  <a:gd name="T16" fmla="*/ 34 w 34"/>
                  <a:gd name="T17" fmla="*/ 140 h 149"/>
                  <a:gd name="T18" fmla="*/ 25 w 34"/>
                  <a:gd name="T19" fmla="*/ 149 h 149"/>
                  <a:gd name="T20" fmla="*/ 17 w 34"/>
                  <a:gd name="T21" fmla="*/ 149 h 149"/>
                  <a:gd name="T22" fmla="*/ 8 w 34"/>
                  <a:gd name="T23" fmla="*/ 140 h 149"/>
                  <a:gd name="T24" fmla="*/ 8 w 34"/>
                  <a:gd name="T25" fmla="*/ 132 h 1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149">
                    <a:moveTo>
                      <a:pt x="8" y="132"/>
                    </a:moveTo>
                    <a:lnTo>
                      <a:pt x="0" y="8"/>
                    </a:lnTo>
                    <a:lnTo>
                      <a:pt x="0" y="0"/>
                    </a:lnTo>
                    <a:lnTo>
                      <a:pt x="8" y="0"/>
                    </a:lnTo>
                    <a:lnTo>
                      <a:pt x="25" y="0"/>
                    </a:lnTo>
                    <a:lnTo>
                      <a:pt x="34" y="0"/>
                    </a:lnTo>
                    <a:lnTo>
                      <a:pt x="34" y="8"/>
                    </a:lnTo>
                    <a:lnTo>
                      <a:pt x="34" y="74"/>
                    </a:lnTo>
                    <a:lnTo>
                      <a:pt x="34" y="140"/>
                    </a:lnTo>
                    <a:lnTo>
                      <a:pt x="25" y="149"/>
                    </a:lnTo>
                    <a:lnTo>
                      <a:pt x="17" y="149"/>
                    </a:lnTo>
                    <a:lnTo>
                      <a:pt x="8" y="140"/>
                    </a:lnTo>
                    <a:lnTo>
                      <a:pt x="8" y="132"/>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2" name="Freeform 15"/>
              <p:cNvSpPr>
                <a:spLocks/>
              </p:cNvSpPr>
              <p:nvPr/>
            </p:nvSpPr>
            <p:spPr bwMode="auto">
              <a:xfrm>
                <a:off x="10747" y="15707"/>
                <a:ext cx="60" cy="149"/>
              </a:xfrm>
              <a:custGeom>
                <a:avLst/>
                <a:gdLst>
                  <a:gd name="T0" fmla="*/ 0 w 60"/>
                  <a:gd name="T1" fmla="*/ 140 h 149"/>
                  <a:gd name="T2" fmla="*/ 0 w 60"/>
                  <a:gd name="T3" fmla="*/ 124 h 149"/>
                  <a:gd name="T4" fmla="*/ 9 w 60"/>
                  <a:gd name="T5" fmla="*/ 107 h 149"/>
                  <a:gd name="T6" fmla="*/ 0 w 60"/>
                  <a:gd name="T7" fmla="*/ 66 h 149"/>
                  <a:gd name="T8" fmla="*/ 0 w 60"/>
                  <a:gd name="T9" fmla="*/ 33 h 149"/>
                  <a:gd name="T10" fmla="*/ 9 w 60"/>
                  <a:gd name="T11" fmla="*/ 8 h 149"/>
                  <a:gd name="T12" fmla="*/ 17 w 60"/>
                  <a:gd name="T13" fmla="*/ 0 h 149"/>
                  <a:gd name="T14" fmla="*/ 34 w 60"/>
                  <a:gd name="T15" fmla="*/ 0 h 149"/>
                  <a:gd name="T16" fmla="*/ 43 w 60"/>
                  <a:gd name="T17" fmla="*/ 0 h 149"/>
                  <a:gd name="T18" fmla="*/ 43 w 60"/>
                  <a:gd name="T19" fmla="*/ 17 h 149"/>
                  <a:gd name="T20" fmla="*/ 43 w 60"/>
                  <a:gd name="T21" fmla="*/ 41 h 149"/>
                  <a:gd name="T22" fmla="*/ 51 w 60"/>
                  <a:gd name="T23" fmla="*/ 58 h 149"/>
                  <a:gd name="T24" fmla="*/ 60 w 60"/>
                  <a:gd name="T25" fmla="*/ 83 h 149"/>
                  <a:gd name="T26" fmla="*/ 51 w 60"/>
                  <a:gd name="T27" fmla="*/ 74 h 149"/>
                  <a:gd name="T28" fmla="*/ 43 w 60"/>
                  <a:gd name="T29" fmla="*/ 66 h 149"/>
                  <a:gd name="T30" fmla="*/ 34 w 60"/>
                  <a:gd name="T31" fmla="*/ 66 h 149"/>
                  <a:gd name="T32" fmla="*/ 34 w 60"/>
                  <a:gd name="T33" fmla="*/ 83 h 149"/>
                  <a:gd name="T34" fmla="*/ 34 w 60"/>
                  <a:gd name="T35" fmla="*/ 99 h 149"/>
                  <a:gd name="T36" fmla="*/ 51 w 60"/>
                  <a:gd name="T37" fmla="*/ 124 h 149"/>
                  <a:gd name="T38" fmla="*/ 34 w 60"/>
                  <a:gd name="T39" fmla="*/ 99 h 149"/>
                  <a:gd name="T40" fmla="*/ 34 w 60"/>
                  <a:gd name="T41" fmla="*/ 91 h 149"/>
                  <a:gd name="T42" fmla="*/ 17 w 60"/>
                  <a:gd name="T43" fmla="*/ 83 h 149"/>
                  <a:gd name="T44" fmla="*/ 17 w 60"/>
                  <a:gd name="T45" fmla="*/ 91 h 149"/>
                  <a:gd name="T46" fmla="*/ 17 w 60"/>
                  <a:gd name="T47" fmla="*/ 99 h 149"/>
                  <a:gd name="T48" fmla="*/ 17 w 60"/>
                  <a:gd name="T49" fmla="*/ 116 h 149"/>
                  <a:gd name="T50" fmla="*/ 17 w 60"/>
                  <a:gd name="T51" fmla="*/ 116 h 149"/>
                  <a:gd name="T52" fmla="*/ 9 w 60"/>
                  <a:gd name="T53" fmla="*/ 116 h 149"/>
                  <a:gd name="T54" fmla="*/ 9 w 60"/>
                  <a:gd name="T55" fmla="*/ 132 h 149"/>
                  <a:gd name="T56" fmla="*/ 9 w 60"/>
                  <a:gd name="T57" fmla="*/ 140 h 149"/>
                  <a:gd name="T58" fmla="*/ 9 w 60"/>
                  <a:gd name="T59" fmla="*/ 149 h 149"/>
                  <a:gd name="T60" fmla="*/ 0 w 60"/>
                  <a:gd name="T61" fmla="*/ 149 h 149"/>
                  <a:gd name="T62" fmla="*/ 0 w 60"/>
                  <a:gd name="T63" fmla="*/ 140 h 1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 h="149">
                    <a:moveTo>
                      <a:pt x="0" y="140"/>
                    </a:moveTo>
                    <a:lnTo>
                      <a:pt x="0" y="124"/>
                    </a:lnTo>
                    <a:lnTo>
                      <a:pt x="9" y="107"/>
                    </a:lnTo>
                    <a:lnTo>
                      <a:pt x="0" y="66"/>
                    </a:lnTo>
                    <a:lnTo>
                      <a:pt x="0" y="33"/>
                    </a:lnTo>
                    <a:lnTo>
                      <a:pt x="9" y="8"/>
                    </a:lnTo>
                    <a:lnTo>
                      <a:pt x="17" y="0"/>
                    </a:lnTo>
                    <a:lnTo>
                      <a:pt x="34" y="0"/>
                    </a:lnTo>
                    <a:lnTo>
                      <a:pt x="43" y="0"/>
                    </a:lnTo>
                    <a:lnTo>
                      <a:pt x="43" y="17"/>
                    </a:lnTo>
                    <a:lnTo>
                      <a:pt x="43" y="41"/>
                    </a:lnTo>
                    <a:lnTo>
                      <a:pt x="51" y="58"/>
                    </a:lnTo>
                    <a:lnTo>
                      <a:pt x="60" y="83"/>
                    </a:lnTo>
                    <a:lnTo>
                      <a:pt x="51" y="74"/>
                    </a:lnTo>
                    <a:lnTo>
                      <a:pt x="43" y="66"/>
                    </a:lnTo>
                    <a:lnTo>
                      <a:pt x="34" y="66"/>
                    </a:lnTo>
                    <a:lnTo>
                      <a:pt x="34" y="83"/>
                    </a:lnTo>
                    <a:lnTo>
                      <a:pt x="34" y="99"/>
                    </a:lnTo>
                    <a:lnTo>
                      <a:pt x="51" y="124"/>
                    </a:lnTo>
                    <a:lnTo>
                      <a:pt x="34" y="99"/>
                    </a:lnTo>
                    <a:lnTo>
                      <a:pt x="34" y="91"/>
                    </a:lnTo>
                    <a:lnTo>
                      <a:pt x="17" y="83"/>
                    </a:lnTo>
                    <a:lnTo>
                      <a:pt x="17" y="91"/>
                    </a:lnTo>
                    <a:lnTo>
                      <a:pt x="17" y="99"/>
                    </a:lnTo>
                    <a:lnTo>
                      <a:pt x="17" y="116"/>
                    </a:lnTo>
                    <a:lnTo>
                      <a:pt x="9" y="116"/>
                    </a:lnTo>
                    <a:lnTo>
                      <a:pt x="9" y="132"/>
                    </a:lnTo>
                    <a:lnTo>
                      <a:pt x="9" y="140"/>
                    </a:lnTo>
                    <a:lnTo>
                      <a:pt x="9" y="149"/>
                    </a:lnTo>
                    <a:lnTo>
                      <a:pt x="0" y="149"/>
                    </a:lnTo>
                    <a:lnTo>
                      <a:pt x="0" y="14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3" name="Freeform 16"/>
              <p:cNvSpPr>
                <a:spLocks/>
              </p:cNvSpPr>
              <p:nvPr/>
            </p:nvSpPr>
            <p:spPr bwMode="auto">
              <a:xfrm>
                <a:off x="10773" y="15839"/>
                <a:ext cx="8" cy="17"/>
              </a:xfrm>
              <a:custGeom>
                <a:avLst/>
                <a:gdLst>
                  <a:gd name="T0" fmla="*/ 0 w 8"/>
                  <a:gd name="T1" fmla="*/ 0 h 17"/>
                  <a:gd name="T2" fmla="*/ 8 w 8"/>
                  <a:gd name="T3" fmla="*/ 17 h 17"/>
                  <a:gd name="T4" fmla="*/ 0 w 8"/>
                  <a:gd name="T5" fmla="*/ 0 h 17"/>
                  <a:gd name="T6" fmla="*/ 0 w 8"/>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7">
                    <a:moveTo>
                      <a:pt x="0" y="0"/>
                    </a:moveTo>
                    <a:lnTo>
                      <a:pt x="8" y="17"/>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4" name="Freeform 17"/>
              <p:cNvSpPr>
                <a:spLocks/>
              </p:cNvSpPr>
              <p:nvPr/>
            </p:nvSpPr>
            <p:spPr bwMode="auto">
              <a:xfrm>
                <a:off x="10968" y="15831"/>
                <a:ext cx="9" cy="25"/>
              </a:xfrm>
              <a:custGeom>
                <a:avLst/>
                <a:gdLst>
                  <a:gd name="T0" fmla="*/ 0 w 9"/>
                  <a:gd name="T1" fmla="*/ 0 h 25"/>
                  <a:gd name="T2" fmla="*/ 9 w 9"/>
                  <a:gd name="T3" fmla="*/ 8 h 25"/>
                  <a:gd name="T4" fmla="*/ 9 w 9"/>
                  <a:gd name="T5" fmla="*/ 25 h 25"/>
                  <a:gd name="T6" fmla="*/ 0 w 9"/>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25">
                    <a:moveTo>
                      <a:pt x="0" y="0"/>
                    </a:moveTo>
                    <a:lnTo>
                      <a:pt x="9" y="8"/>
                    </a:lnTo>
                    <a:lnTo>
                      <a:pt x="9" y="25"/>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5" name="Freeform 18"/>
              <p:cNvSpPr>
                <a:spLocks/>
              </p:cNvSpPr>
              <p:nvPr/>
            </p:nvSpPr>
            <p:spPr bwMode="auto">
              <a:xfrm>
                <a:off x="10951" y="15831"/>
                <a:ext cx="1" cy="16"/>
              </a:xfrm>
              <a:custGeom>
                <a:avLst/>
                <a:gdLst>
                  <a:gd name="T0" fmla="*/ 0 w 1"/>
                  <a:gd name="T1" fmla="*/ 0 h 16"/>
                  <a:gd name="T2" fmla="*/ 0 w 1"/>
                  <a:gd name="T3" fmla="*/ 8 h 16"/>
                  <a:gd name="T4" fmla="*/ 0 w 1"/>
                  <a:gd name="T5" fmla="*/ 16 h 16"/>
                  <a:gd name="T6" fmla="*/ 0 w 1"/>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6">
                    <a:moveTo>
                      <a:pt x="0" y="0"/>
                    </a:moveTo>
                    <a:lnTo>
                      <a:pt x="0" y="8"/>
                    </a:lnTo>
                    <a:lnTo>
                      <a:pt x="0" y="16"/>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6" name="Freeform 19"/>
              <p:cNvSpPr>
                <a:spLocks/>
              </p:cNvSpPr>
              <p:nvPr/>
            </p:nvSpPr>
            <p:spPr bwMode="auto">
              <a:xfrm>
                <a:off x="8666" y="15732"/>
                <a:ext cx="9" cy="107"/>
              </a:xfrm>
              <a:custGeom>
                <a:avLst/>
                <a:gdLst>
                  <a:gd name="T0" fmla="*/ 0 w 9"/>
                  <a:gd name="T1" fmla="*/ 99 h 107"/>
                  <a:gd name="T2" fmla="*/ 0 w 9"/>
                  <a:gd name="T3" fmla="*/ 0 h 107"/>
                  <a:gd name="T4" fmla="*/ 0 w 9"/>
                  <a:gd name="T5" fmla="*/ 0 h 107"/>
                  <a:gd name="T6" fmla="*/ 9 w 9"/>
                  <a:gd name="T7" fmla="*/ 16 h 107"/>
                  <a:gd name="T8" fmla="*/ 9 w 9"/>
                  <a:gd name="T9" fmla="*/ 49 h 107"/>
                  <a:gd name="T10" fmla="*/ 9 w 9"/>
                  <a:gd name="T11" fmla="*/ 99 h 107"/>
                  <a:gd name="T12" fmla="*/ 0 w 9"/>
                  <a:gd name="T13" fmla="*/ 107 h 107"/>
                  <a:gd name="T14" fmla="*/ 0 w 9"/>
                  <a:gd name="T15" fmla="*/ 99 h 1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107">
                    <a:moveTo>
                      <a:pt x="0" y="99"/>
                    </a:moveTo>
                    <a:lnTo>
                      <a:pt x="0" y="0"/>
                    </a:lnTo>
                    <a:lnTo>
                      <a:pt x="9" y="16"/>
                    </a:lnTo>
                    <a:lnTo>
                      <a:pt x="9" y="49"/>
                    </a:lnTo>
                    <a:lnTo>
                      <a:pt x="9" y="99"/>
                    </a:lnTo>
                    <a:lnTo>
                      <a:pt x="0" y="107"/>
                    </a:lnTo>
                    <a:lnTo>
                      <a:pt x="0" y="99"/>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7" name="Freeform 20"/>
              <p:cNvSpPr>
                <a:spLocks/>
              </p:cNvSpPr>
              <p:nvPr/>
            </p:nvSpPr>
            <p:spPr bwMode="auto">
              <a:xfrm>
                <a:off x="8573" y="15732"/>
                <a:ext cx="17" cy="99"/>
              </a:xfrm>
              <a:custGeom>
                <a:avLst/>
                <a:gdLst>
                  <a:gd name="T0" fmla="*/ 0 w 17"/>
                  <a:gd name="T1" fmla="*/ 8 h 99"/>
                  <a:gd name="T2" fmla="*/ 8 w 17"/>
                  <a:gd name="T3" fmla="*/ 0 h 99"/>
                  <a:gd name="T4" fmla="*/ 17 w 17"/>
                  <a:gd name="T5" fmla="*/ 8 h 99"/>
                  <a:gd name="T6" fmla="*/ 17 w 17"/>
                  <a:gd name="T7" fmla="*/ 91 h 99"/>
                  <a:gd name="T8" fmla="*/ 8 w 17"/>
                  <a:gd name="T9" fmla="*/ 99 h 99"/>
                  <a:gd name="T10" fmla="*/ 0 w 17"/>
                  <a:gd name="T11" fmla="*/ 91 h 99"/>
                  <a:gd name="T12" fmla="*/ 0 w 17"/>
                  <a:gd name="T13" fmla="*/ 8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99">
                    <a:moveTo>
                      <a:pt x="0" y="8"/>
                    </a:moveTo>
                    <a:lnTo>
                      <a:pt x="8" y="0"/>
                    </a:lnTo>
                    <a:lnTo>
                      <a:pt x="17" y="8"/>
                    </a:lnTo>
                    <a:lnTo>
                      <a:pt x="17" y="91"/>
                    </a:lnTo>
                    <a:lnTo>
                      <a:pt x="8" y="99"/>
                    </a:lnTo>
                    <a:lnTo>
                      <a:pt x="0" y="91"/>
                    </a:lnTo>
                    <a:lnTo>
                      <a:pt x="0" y="8"/>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8" name="Freeform 21"/>
              <p:cNvSpPr>
                <a:spLocks/>
              </p:cNvSpPr>
              <p:nvPr/>
            </p:nvSpPr>
            <p:spPr bwMode="auto">
              <a:xfrm>
                <a:off x="8998" y="15732"/>
                <a:ext cx="93" cy="99"/>
              </a:xfrm>
              <a:custGeom>
                <a:avLst/>
                <a:gdLst>
                  <a:gd name="T0" fmla="*/ 0 w 93"/>
                  <a:gd name="T1" fmla="*/ 91 h 99"/>
                  <a:gd name="T2" fmla="*/ 76 w 93"/>
                  <a:gd name="T3" fmla="*/ 41 h 99"/>
                  <a:gd name="T4" fmla="*/ 68 w 93"/>
                  <a:gd name="T5" fmla="*/ 33 h 99"/>
                  <a:gd name="T6" fmla="*/ 42 w 93"/>
                  <a:gd name="T7" fmla="*/ 16 h 99"/>
                  <a:gd name="T8" fmla="*/ 8 w 93"/>
                  <a:gd name="T9" fmla="*/ 8 h 99"/>
                  <a:gd name="T10" fmla="*/ 0 w 93"/>
                  <a:gd name="T11" fmla="*/ 0 h 99"/>
                  <a:gd name="T12" fmla="*/ 25 w 93"/>
                  <a:gd name="T13" fmla="*/ 8 h 99"/>
                  <a:gd name="T14" fmla="*/ 42 w 93"/>
                  <a:gd name="T15" fmla="*/ 16 h 99"/>
                  <a:gd name="T16" fmla="*/ 76 w 93"/>
                  <a:gd name="T17" fmla="*/ 33 h 99"/>
                  <a:gd name="T18" fmla="*/ 93 w 93"/>
                  <a:gd name="T19" fmla="*/ 41 h 99"/>
                  <a:gd name="T20" fmla="*/ 76 w 93"/>
                  <a:gd name="T21" fmla="*/ 66 h 99"/>
                  <a:gd name="T22" fmla="*/ 51 w 93"/>
                  <a:gd name="T23" fmla="*/ 74 h 99"/>
                  <a:gd name="T24" fmla="*/ 0 w 93"/>
                  <a:gd name="T25" fmla="*/ 99 h 99"/>
                  <a:gd name="T26" fmla="*/ 0 w 93"/>
                  <a:gd name="T27" fmla="*/ 91 h 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 h="99">
                    <a:moveTo>
                      <a:pt x="0" y="91"/>
                    </a:moveTo>
                    <a:lnTo>
                      <a:pt x="76" y="41"/>
                    </a:lnTo>
                    <a:lnTo>
                      <a:pt x="68" y="33"/>
                    </a:lnTo>
                    <a:lnTo>
                      <a:pt x="42" y="16"/>
                    </a:lnTo>
                    <a:lnTo>
                      <a:pt x="8" y="8"/>
                    </a:lnTo>
                    <a:lnTo>
                      <a:pt x="0" y="0"/>
                    </a:lnTo>
                    <a:lnTo>
                      <a:pt x="25" y="8"/>
                    </a:lnTo>
                    <a:lnTo>
                      <a:pt x="42" y="16"/>
                    </a:lnTo>
                    <a:lnTo>
                      <a:pt x="76" y="33"/>
                    </a:lnTo>
                    <a:lnTo>
                      <a:pt x="93" y="41"/>
                    </a:lnTo>
                    <a:lnTo>
                      <a:pt x="76" y="66"/>
                    </a:lnTo>
                    <a:lnTo>
                      <a:pt x="51" y="74"/>
                    </a:lnTo>
                    <a:lnTo>
                      <a:pt x="0" y="99"/>
                    </a:lnTo>
                    <a:lnTo>
                      <a:pt x="0" y="91"/>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09" name="Freeform 22"/>
              <p:cNvSpPr>
                <a:spLocks/>
              </p:cNvSpPr>
              <p:nvPr/>
            </p:nvSpPr>
            <p:spPr bwMode="auto">
              <a:xfrm>
                <a:off x="10892" y="15806"/>
                <a:ext cx="8" cy="17"/>
              </a:xfrm>
              <a:custGeom>
                <a:avLst/>
                <a:gdLst>
                  <a:gd name="T0" fmla="*/ 8 w 8"/>
                  <a:gd name="T1" fmla="*/ 0 h 17"/>
                  <a:gd name="T2" fmla="*/ 8 w 8"/>
                  <a:gd name="T3" fmla="*/ 8 h 17"/>
                  <a:gd name="T4" fmla="*/ 8 w 8"/>
                  <a:gd name="T5" fmla="*/ 17 h 17"/>
                  <a:gd name="T6" fmla="*/ 0 w 8"/>
                  <a:gd name="T7" fmla="*/ 8 h 17"/>
                  <a:gd name="T8" fmla="*/ 8 w 8"/>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7">
                    <a:moveTo>
                      <a:pt x="8" y="0"/>
                    </a:moveTo>
                    <a:lnTo>
                      <a:pt x="8" y="8"/>
                    </a:lnTo>
                    <a:lnTo>
                      <a:pt x="8" y="17"/>
                    </a:lnTo>
                    <a:lnTo>
                      <a:pt x="0" y="8"/>
                    </a:lnTo>
                    <a:lnTo>
                      <a:pt x="8"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0" name="Freeform 23"/>
              <p:cNvSpPr>
                <a:spLocks/>
              </p:cNvSpPr>
              <p:nvPr/>
            </p:nvSpPr>
            <p:spPr bwMode="auto">
              <a:xfrm>
                <a:off x="9091" y="15806"/>
                <a:ext cx="1639" cy="17"/>
              </a:xfrm>
              <a:custGeom>
                <a:avLst/>
                <a:gdLst>
                  <a:gd name="T0" fmla="*/ 26 w 1639"/>
                  <a:gd name="T1" fmla="*/ 8 h 17"/>
                  <a:gd name="T2" fmla="*/ 0 w 1639"/>
                  <a:gd name="T3" fmla="*/ 0 h 17"/>
                  <a:gd name="T4" fmla="*/ 9 w 1639"/>
                  <a:gd name="T5" fmla="*/ 0 h 17"/>
                  <a:gd name="T6" fmla="*/ 51 w 1639"/>
                  <a:gd name="T7" fmla="*/ 0 h 17"/>
                  <a:gd name="T8" fmla="*/ 85 w 1639"/>
                  <a:gd name="T9" fmla="*/ 0 h 17"/>
                  <a:gd name="T10" fmla="*/ 136 w 1639"/>
                  <a:gd name="T11" fmla="*/ 0 h 17"/>
                  <a:gd name="T12" fmla="*/ 187 w 1639"/>
                  <a:gd name="T13" fmla="*/ 0 h 17"/>
                  <a:gd name="T14" fmla="*/ 238 w 1639"/>
                  <a:gd name="T15" fmla="*/ 0 h 17"/>
                  <a:gd name="T16" fmla="*/ 297 w 1639"/>
                  <a:gd name="T17" fmla="*/ 0 h 17"/>
                  <a:gd name="T18" fmla="*/ 416 w 1639"/>
                  <a:gd name="T19" fmla="*/ 0 h 17"/>
                  <a:gd name="T20" fmla="*/ 544 w 1639"/>
                  <a:gd name="T21" fmla="*/ 0 h 17"/>
                  <a:gd name="T22" fmla="*/ 680 w 1639"/>
                  <a:gd name="T23" fmla="*/ 0 h 17"/>
                  <a:gd name="T24" fmla="*/ 951 w 1639"/>
                  <a:gd name="T25" fmla="*/ 0 h 17"/>
                  <a:gd name="T26" fmla="*/ 1087 w 1639"/>
                  <a:gd name="T27" fmla="*/ 0 h 17"/>
                  <a:gd name="T28" fmla="*/ 1215 w 1639"/>
                  <a:gd name="T29" fmla="*/ 0 h 17"/>
                  <a:gd name="T30" fmla="*/ 1325 w 1639"/>
                  <a:gd name="T31" fmla="*/ 0 h 17"/>
                  <a:gd name="T32" fmla="*/ 1376 w 1639"/>
                  <a:gd name="T33" fmla="*/ 0 h 17"/>
                  <a:gd name="T34" fmla="*/ 1427 w 1639"/>
                  <a:gd name="T35" fmla="*/ 0 h 17"/>
                  <a:gd name="T36" fmla="*/ 1469 w 1639"/>
                  <a:gd name="T37" fmla="*/ 0 h 17"/>
                  <a:gd name="T38" fmla="*/ 1512 w 1639"/>
                  <a:gd name="T39" fmla="*/ 0 h 17"/>
                  <a:gd name="T40" fmla="*/ 1546 w 1639"/>
                  <a:gd name="T41" fmla="*/ 0 h 17"/>
                  <a:gd name="T42" fmla="*/ 1571 w 1639"/>
                  <a:gd name="T43" fmla="*/ 0 h 17"/>
                  <a:gd name="T44" fmla="*/ 1597 w 1639"/>
                  <a:gd name="T45" fmla="*/ 0 h 17"/>
                  <a:gd name="T46" fmla="*/ 1614 w 1639"/>
                  <a:gd name="T47" fmla="*/ 0 h 17"/>
                  <a:gd name="T48" fmla="*/ 1622 w 1639"/>
                  <a:gd name="T49" fmla="*/ 0 h 17"/>
                  <a:gd name="T50" fmla="*/ 1631 w 1639"/>
                  <a:gd name="T51" fmla="*/ 0 h 17"/>
                  <a:gd name="T52" fmla="*/ 1639 w 1639"/>
                  <a:gd name="T53" fmla="*/ 8 h 17"/>
                  <a:gd name="T54" fmla="*/ 1631 w 1639"/>
                  <a:gd name="T55" fmla="*/ 17 h 17"/>
                  <a:gd name="T56" fmla="*/ 1622 w 1639"/>
                  <a:gd name="T57" fmla="*/ 17 h 17"/>
                  <a:gd name="T58" fmla="*/ 1614 w 1639"/>
                  <a:gd name="T59" fmla="*/ 17 h 17"/>
                  <a:gd name="T60" fmla="*/ 1597 w 1639"/>
                  <a:gd name="T61" fmla="*/ 17 h 17"/>
                  <a:gd name="T62" fmla="*/ 1563 w 1639"/>
                  <a:gd name="T63" fmla="*/ 17 h 17"/>
                  <a:gd name="T64" fmla="*/ 1529 w 1639"/>
                  <a:gd name="T65" fmla="*/ 17 h 17"/>
                  <a:gd name="T66" fmla="*/ 1486 w 1639"/>
                  <a:gd name="T67" fmla="*/ 17 h 17"/>
                  <a:gd name="T68" fmla="*/ 1435 w 1639"/>
                  <a:gd name="T69" fmla="*/ 17 h 17"/>
                  <a:gd name="T70" fmla="*/ 1385 w 1639"/>
                  <a:gd name="T71" fmla="*/ 17 h 17"/>
                  <a:gd name="T72" fmla="*/ 1325 w 1639"/>
                  <a:gd name="T73" fmla="*/ 17 h 17"/>
                  <a:gd name="T74" fmla="*/ 1257 w 1639"/>
                  <a:gd name="T75" fmla="*/ 17 h 17"/>
                  <a:gd name="T76" fmla="*/ 1121 w 1639"/>
                  <a:gd name="T77" fmla="*/ 17 h 17"/>
                  <a:gd name="T78" fmla="*/ 977 w 1639"/>
                  <a:gd name="T79" fmla="*/ 17 h 17"/>
                  <a:gd name="T80" fmla="*/ 832 w 1639"/>
                  <a:gd name="T81" fmla="*/ 17 h 17"/>
                  <a:gd name="T82" fmla="*/ 680 w 1639"/>
                  <a:gd name="T83" fmla="*/ 17 h 17"/>
                  <a:gd name="T84" fmla="*/ 535 w 1639"/>
                  <a:gd name="T85" fmla="*/ 8 h 17"/>
                  <a:gd name="T86" fmla="*/ 399 w 1639"/>
                  <a:gd name="T87" fmla="*/ 8 h 17"/>
                  <a:gd name="T88" fmla="*/ 340 w 1639"/>
                  <a:gd name="T89" fmla="*/ 8 h 17"/>
                  <a:gd name="T90" fmla="*/ 280 w 1639"/>
                  <a:gd name="T91" fmla="*/ 8 h 17"/>
                  <a:gd name="T92" fmla="*/ 221 w 1639"/>
                  <a:gd name="T93" fmla="*/ 8 h 17"/>
                  <a:gd name="T94" fmla="*/ 178 w 1639"/>
                  <a:gd name="T95" fmla="*/ 8 h 17"/>
                  <a:gd name="T96" fmla="*/ 136 w 1639"/>
                  <a:gd name="T97" fmla="*/ 8 h 17"/>
                  <a:gd name="T98" fmla="*/ 102 w 1639"/>
                  <a:gd name="T99" fmla="*/ 8 h 17"/>
                  <a:gd name="T100" fmla="*/ 68 w 1639"/>
                  <a:gd name="T101" fmla="*/ 8 h 17"/>
                  <a:gd name="T102" fmla="*/ 51 w 1639"/>
                  <a:gd name="T103" fmla="*/ 8 h 17"/>
                  <a:gd name="T104" fmla="*/ 34 w 1639"/>
                  <a:gd name="T105" fmla="*/ 8 h 17"/>
                  <a:gd name="T106" fmla="*/ 26 w 1639"/>
                  <a:gd name="T107" fmla="*/ 8 h 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39" h="17">
                    <a:moveTo>
                      <a:pt x="26" y="8"/>
                    </a:moveTo>
                    <a:lnTo>
                      <a:pt x="0" y="0"/>
                    </a:lnTo>
                    <a:lnTo>
                      <a:pt x="9" y="0"/>
                    </a:lnTo>
                    <a:lnTo>
                      <a:pt x="51" y="0"/>
                    </a:lnTo>
                    <a:lnTo>
                      <a:pt x="85" y="0"/>
                    </a:lnTo>
                    <a:lnTo>
                      <a:pt x="136" y="0"/>
                    </a:lnTo>
                    <a:lnTo>
                      <a:pt x="187" y="0"/>
                    </a:lnTo>
                    <a:lnTo>
                      <a:pt x="238" y="0"/>
                    </a:lnTo>
                    <a:lnTo>
                      <a:pt x="297" y="0"/>
                    </a:lnTo>
                    <a:lnTo>
                      <a:pt x="416" y="0"/>
                    </a:lnTo>
                    <a:lnTo>
                      <a:pt x="544" y="0"/>
                    </a:lnTo>
                    <a:lnTo>
                      <a:pt x="680" y="0"/>
                    </a:lnTo>
                    <a:lnTo>
                      <a:pt x="951" y="0"/>
                    </a:lnTo>
                    <a:lnTo>
                      <a:pt x="1087" y="0"/>
                    </a:lnTo>
                    <a:lnTo>
                      <a:pt x="1215" y="0"/>
                    </a:lnTo>
                    <a:lnTo>
                      <a:pt x="1325" y="0"/>
                    </a:lnTo>
                    <a:lnTo>
                      <a:pt x="1376" y="0"/>
                    </a:lnTo>
                    <a:lnTo>
                      <a:pt x="1427" y="0"/>
                    </a:lnTo>
                    <a:lnTo>
                      <a:pt x="1469" y="0"/>
                    </a:lnTo>
                    <a:lnTo>
                      <a:pt x="1512" y="0"/>
                    </a:lnTo>
                    <a:lnTo>
                      <a:pt x="1546" y="0"/>
                    </a:lnTo>
                    <a:lnTo>
                      <a:pt x="1571" y="0"/>
                    </a:lnTo>
                    <a:lnTo>
                      <a:pt x="1597" y="0"/>
                    </a:lnTo>
                    <a:lnTo>
                      <a:pt x="1614" y="0"/>
                    </a:lnTo>
                    <a:lnTo>
                      <a:pt x="1622" y="0"/>
                    </a:lnTo>
                    <a:lnTo>
                      <a:pt x="1631" y="0"/>
                    </a:lnTo>
                    <a:lnTo>
                      <a:pt x="1639" y="8"/>
                    </a:lnTo>
                    <a:lnTo>
                      <a:pt x="1631" y="17"/>
                    </a:lnTo>
                    <a:lnTo>
                      <a:pt x="1622" y="17"/>
                    </a:lnTo>
                    <a:lnTo>
                      <a:pt x="1614" y="17"/>
                    </a:lnTo>
                    <a:lnTo>
                      <a:pt x="1597" y="17"/>
                    </a:lnTo>
                    <a:lnTo>
                      <a:pt x="1563" y="17"/>
                    </a:lnTo>
                    <a:lnTo>
                      <a:pt x="1529" y="17"/>
                    </a:lnTo>
                    <a:lnTo>
                      <a:pt x="1486" y="17"/>
                    </a:lnTo>
                    <a:lnTo>
                      <a:pt x="1435" y="17"/>
                    </a:lnTo>
                    <a:lnTo>
                      <a:pt x="1385" y="17"/>
                    </a:lnTo>
                    <a:lnTo>
                      <a:pt x="1325" y="17"/>
                    </a:lnTo>
                    <a:lnTo>
                      <a:pt x="1257" y="17"/>
                    </a:lnTo>
                    <a:lnTo>
                      <a:pt x="1121" y="17"/>
                    </a:lnTo>
                    <a:lnTo>
                      <a:pt x="977" y="17"/>
                    </a:lnTo>
                    <a:lnTo>
                      <a:pt x="832" y="17"/>
                    </a:lnTo>
                    <a:lnTo>
                      <a:pt x="680" y="17"/>
                    </a:lnTo>
                    <a:lnTo>
                      <a:pt x="535" y="8"/>
                    </a:lnTo>
                    <a:lnTo>
                      <a:pt x="399" y="8"/>
                    </a:lnTo>
                    <a:lnTo>
                      <a:pt x="340" y="8"/>
                    </a:lnTo>
                    <a:lnTo>
                      <a:pt x="280" y="8"/>
                    </a:lnTo>
                    <a:lnTo>
                      <a:pt x="221" y="8"/>
                    </a:lnTo>
                    <a:lnTo>
                      <a:pt x="178" y="8"/>
                    </a:lnTo>
                    <a:lnTo>
                      <a:pt x="136" y="8"/>
                    </a:lnTo>
                    <a:lnTo>
                      <a:pt x="102" y="8"/>
                    </a:lnTo>
                    <a:lnTo>
                      <a:pt x="68" y="8"/>
                    </a:lnTo>
                    <a:lnTo>
                      <a:pt x="51" y="8"/>
                    </a:lnTo>
                    <a:lnTo>
                      <a:pt x="34" y="8"/>
                    </a:lnTo>
                    <a:lnTo>
                      <a:pt x="26" y="8"/>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1" name="Freeform 24"/>
              <p:cNvSpPr>
                <a:spLocks/>
              </p:cNvSpPr>
              <p:nvPr/>
            </p:nvSpPr>
            <p:spPr bwMode="auto">
              <a:xfrm>
                <a:off x="8700" y="15748"/>
                <a:ext cx="51" cy="58"/>
              </a:xfrm>
              <a:custGeom>
                <a:avLst/>
                <a:gdLst>
                  <a:gd name="T0" fmla="*/ 0 w 51"/>
                  <a:gd name="T1" fmla="*/ 0 h 58"/>
                  <a:gd name="T2" fmla="*/ 17 w 51"/>
                  <a:gd name="T3" fmla="*/ 0 h 58"/>
                  <a:gd name="T4" fmla="*/ 34 w 51"/>
                  <a:gd name="T5" fmla="*/ 9 h 58"/>
                  <a:gd name="T6" fmla="*/ 43 w 51"/>
                  <a:gd name="T7" fmla="*/ 17 h 58"/>
                  <a:gd name="T8" fmla="*/ 51 w 51"/>
                  <a:gd name="T9" fmla="*/ 25 h 58"/>
                  <a:gd name="T10" fmla="*/ 51 w 51"/>
                  <a:gd name="T11" fmla="*/ 33 h 58"/>
                  <a:gd name="T12" fmla="*/ 34 w 51"/>
                  <a:gd name="T13" fmla="*/ 42 h 58"/>
                  <a:gd name="T14" fmla="*/ 26 w 51"/>
                  <a:gd name="T15" fmla="*/ 50 h 58"/>
                  <a:gd name="T16" fmla="*/ 0 w 51"/>
                  <a:gd name="T17" fmla="*/ 58 h 58"/>
                  <a:gd name="T18" fmla="*/ 0 w 51"/>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58">
                    <a:moveTo>
                      <a:pt x="0" y="0"/>
                    </a:moveTo>
                    <a:lnTo>
                      <a:pt x="17" y="0"/>
                    </a:lnTo>
                    <a:lnTo>
                      <a:pt x="34" y="9"/>
                    </a:lnTo>
                    <a:lnTo>
                      <a:pt x="43" y="17"/>
                    </a:lnTo>
                    <a:lnTo>
                      <a:pt x="51" y="25"/>
                    </a:lnTo>
                    <a:lnTo>
                      <a:pt x="51" y="33"/>
                    </a:lnTo>
                    <a:lnTo>
                      <a:pt x="34" y="42"/>
                    </a:lnTo>
                    <a:lnTo>
                      <a:pt x="26" y="50"/>
                    </a:lnTo>
                    <a:lnTo>
                      <a:pt x="0" y="58"/>
                    </a:lnTo>
                    <a:lnTo>
                      <a:pt x="0"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2" name="Freeform 25"/>
              <p:cNvSpPr>
                <a:spLocks/>
              </p:cNvSpPr>
              <p:nvPr/>
            </p:nvSpPr>
            <p:spPr bwMode="auto">
              <a:xfrm>
                <a:off x="8930" y="15748"/>
                <a:ext cx="110" cy="58"/>
              </a:xfrm>
              <a:custGeom>
                <a:avLst/>
                <a:gdLst>
                  <a:gd name="T0" fmla="*/ 34 w 110"/>
                  <a:gd name="T1" fmla="*/ 42 h 58"/>
                  <a:gd name="T2" fmla="*/ 25 w 110"/>
                  <a:gd name="T3" fmla="*/ 33 h 58"/>
                  <a:gd name="T4" fmla="*/ 17 w 110"/>
                  <a:gd name="T5" fmla="*/ 33 h 58"/>
                  <a:gd name="T6" fmla="*/ 8 w 110"/>
                  <a:gd name="T7" fmla="*/ 25 h 58"/>
                  <a:gd name="T8" fmla="*/ 0 w 110"/>
                  <a:gd name="T9" fmla="*/ 25 h 58"/>
                  <a:gd name="T10" fmla="*/ 17 w 110"/>
                  <a:gd name="T11" fmla="*/ 25 h 58"/>
                  <a:gd name="T12" fmla="*/ 34 w 110"/>
                  <a:gd name="T13" fmla="*/ 17 h 58"/>
                  <a:gd name="T14" fmla="*/ 42 w 110"/>
                  <a:gd name="T15" fmla="*/ 0 h 58"/>
                  <a:gd name="T16" fmla="*/ 76 w 110"/>
                  <a:gd name="T17" fmla="*/ 9 h 58"/>
                  <a:gd name="T18" fmla="*/ 110 w 110"/>
                  <a:gd name="T19" fmla="*/ 25 h 58"/>
                  <a:gd name="T20" fmla="*/ 102 w 110"/>
                  <a:gd name="T21" fmla="*/ 42 h 58"/>
                  <a:gd name="T22" fmla="*/ 85 w 110"/>
                  <a:gd name="T23" fmla="*/ 42 h 58"/>
                  <a:gd name="T24" fmla="*/ 42 w 110"/>
                  <a:gd name="T25" fmla="*/ 58 h 58"/>
                  <a:gd name="T26" fmla="*/ 34 w 110"/>
                  <a:gd name="T27" fmla="*/ 42 h 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0" h="58">
                    <a:moveTo>
                      <a:pt x="34" y="42"/>
                    </a:moveTo>
                    <a:lnTo>
                      <a:pt x="25" y="33"/>
                    </a:lnTo>
                    <a:lnTo>
                      <a:pt x="17" y="33"/>
                    </a:lnTo>
                    <a:lnTo>
                      <a:pt x="8" y="25"/>
                    </a:lnTo>
                    <a:lnTo>
                      <a:pt x="0" y="25"/>
                    </a:lnTo>
                    <a:lnTo>
                      <a:pt x="17" y="25"/>
                    </a:lnTo>
                    <a:lnTo>
                      <a:pt x="34" y="17"/>
                    </a:lnTo>
                    <a:lnTo>
                      <a:pt x="42" y="0"/>
                    </a:lnTo>
                    <a:lnTo>
                      <a:pt x="76" y="9"/>
                    </a:lnTo>
                    <a:lnTo>
                      <a:pt x="110" y="25"/>
                    </a:lnTo>
                    <a:lnTo>
                      <a:pt x="102" y="42"/>
                    </a:lnTo>
                    <a:lnTo>
                      <a:pt x="85" y="42"/>
                    </a:lnTo>
                    <a:lnTo>
                      <a:pt x="42" y="58"/>
                    </a:lnTo>
                    <a:lnTo>
                      <a:pt x="34" y="42"/>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3" name="Freeform 26"/>
              <p:cNvSpPr>
                <a:spLocks/>
              </p:cNvSpPr>
              <p:nvPr/>
            </p:nvSpPr>
            <p:spPr bwMode="auto">
              <a:xfrm>
                <a:off x="9754" y="14627"/>
                <a:ext cx="1197" cy="1163"/>
              </a:xfrm>
              <a:custGeom>
                <a:avLst/>
                <a:gdLst>
                  <a:gd name="T0" fmla="*/ 101 w 1197"/>
                  <a:gd name="T1" fmla="*/ 1146 h 1163"/>
                  <a:gd name="T2" fmla="*/ 59 w 1197"/>
                  <a:gd name="T3" fmla="*/ 1055 h 1163"/>
                  <a:gd name="T4" fmla="*/ 34 w 1197"/>
                  <a:gd name="T5" fmla="*/ 1072 h 1163"/>
                  <a:gd name="T6" fmla="*/ 195 w 1197"/>
                  <a:gd name="T7" fmla="*/ 1039 h 1163"/>
                  <a:gd name="T8" fmla="*/ 560 w 1197"/>
                  <a:gd name="T9" fmla="*/ 1138 h 1163"/>
                  <a:gd name="T10" fmla="*/ 433 w 1197"/>
                  <a:gd name="T11" fmla="*/ 940 h 1163"/>
                  <a:gd name="T12" fmla="*/ 543 w 1197"/>
                  <a:gd name="T13" fmla="*/ 627 h 1163"/>
                  <a:gd name="T14" fmla="*/ 543 w 1197"/>
                  <a:gd name="T15" fmla="*/ 684 h 1163"/>
                  <a:gd name="T16" fmla="*/ 603 w 1197"/>
                  <a:gd name="T17" fmla="*/ 643 h 1163"/>
                  <a:gd name="T18" fmla="*/ 611 w 1197"/>
                  <a:gd name="T19" fmla="*/ 775 h 1163"/>
                  <a:gd name="T20" fmla="*/ 458 w 1197"/>
                  <a:gd name="T21" fmla="*/ 907 h 1163"/>
                  <a:gd name="T22" fmla="*/ 475 w 1197"/>
                  <a:gd name="T23" fmla="*/ 924 h 1163"/>
                  <a:gd name="T24" fmla="*/ 543 w 1197"/>
                  <a:gd name="T25" fmla="*/ 891 h 1163"/>
                  <a:gd name="T26" fmla="*/ 526 w 1197"/>
                  <a:gd name="T27" fmla="*/ 866 h 1163"/>
                  <a:gd name="T28" fmla="*/ 560 w 1197"/>
                  <a:gd name="T29" fmla="*/ 825 h 1163"/>
                  <a:gd name="T30" fmla="*/ 688 w 1197"/>
                  <a:gd name="T31" fmla="*/ 800 h 1163"/>
                  <a:gd name="T32" fmla="*/ 772 w 1197"/>
                  <a:gd name="T33" fmla="*/ 899 h 1163"/>
                  <a:gd name="T34" fmla="*/ 730 w 1197"/>
                  <a:gd name="T35" fmla="*/ 1031 h 1163"/>
                  <a:gd name="T36" fmla="*/ 586 w 1197"/>
                  <a:gd name="T37" fmla="*/ 1064 h 1163"/>
                  <a:gd name="T38" fmla="*/ 603 w 1197"/>
                  <a:gd name="T39" fmla="*/ 956 h 1163"/>
                  <a:gd name="T40" fmla="*/ 526 w 1197"/>
                  <a:gd name="T41" fmla="*/ 1064 h 1163"/>
                  <a:gd name="T42" fmla="*/ 815 w 1197"/>
                  <a:gd name="T43" fmla="*/ 989 h 1163"/>
                  <a:gd name="T44" fmla="*/ 789 w 1197"/>
                  <a:gd name="T45" fmla="*/ 717 h 1163"/>
                  <a:gd name="T46" fmla="*/ 1087 w 1197"/>
                  <a:gd name="T47" fmla="*/ 742 h 1163"/>
                  <a:gd name="T48" fmla="*/ 1061 w 1197"/>
                  <a:gd name="T49" fmla="*/ 503 h 1163"/>
                  <a:gd name="T50" fmla="*/ 1019 w 1197"/>
                  <a:gd name="T51" fmla="*/ 594 h 1163"/>
                  <a:gd name="T52" fmla="*/ 1078 w 1197"/>
                  <a:gd name="T53" fmla="*/ 643 h 1163"/>
                  <a:gd name="T54" fmla="*/ 1010 w 1197"/>
                  <a:gd name="T55" fmla="*/ 693 h 1163"/>
                  <a:gd name="T56" fmla="*/ 917 w 1197"/>
                  <a:gd name="T57" fmla="*/ 742 h 1163"/>
                  <a:gd name="T58" fmla="*/ 832 w 1197"/>
                  <a:gd name="T59" fmla="*/ 627 h 1163"/>
                  <a:gd name="T60" fmla="*/ 866 w 1197"/>
                  <a:gd name="T61" fmla="*/ 519 h 1163"/>
                  <a:gd name="T62" fmla="*/ 1002 w 1197"/>
                  <a:gd name="T63" fmla="*/ 462 h 1163"/>
                  <a:gd name="T64" fmla="*/ 900 w 1197"/>
                  <a:gd name="T65" fmla="*/ 454 h 1163"/>
                  <a:gd name="T66" fmla="*/ 772 w 1197"/>
                  <a:gd name="T67" fmla="*/ 602 h 1163"/>
                  <a:gd name="T68" fmla="*/ 654 w 1197"/>
                  <a:gd name="T69" fmla="*/ 511 h 1163"/>
                  <a:gd name="T70" fmla="*/ 679 w 1197"/>
                  <a:gd name="T71" fmla="*/ 519 h 1163"/>
                  <a:gd name="T72" fmla="*/ 934 w 1197"/>
                  <a:gd name="T73" fmla="*/ 421 h 1163"/>
                  <a:gd name="T74" fmla="*/ 1163 w 1197"/>
                  <a:gd name="T75" fmla="*/ 552 h 1163"/>
                  <a:gd name="T76" fmla="*/ 1070 w 1197"/>
                  <a:gd name="T77" fmla="*/ 181 h 1163"/>
                  <a:gd name="T78" fmla="*/ 1087 w 1197"/>
                  <a:gd name="T79" fmla="*/ 25 h 1163"/>
                  <a:gd name="T80" fmla="*/ 1112 w 1197"/>
                  <a:gd name="T81" fmla="*/ 74 h 1163"/>
                  <a:gd name="T82" fmla="*/ 1172 w 1197"/>
                  <a:gd name="T83" fmla="*/ 17 h 1163"/>
                  <a:gd name="T84" fmla="*/ 1146 w 1197"/>
                  <a:gd name="T85" fmla="*/ 165 h 1163"/>
                  <a:gd name="T86" fmla="*/ 1146 w 1197"/>
                  <a:gd name="T87" fmla="*/ 379 h 1163"/>
                  <a:gd name="T88" fmla="*/ 1163 w 1197"/>
                  <a:gd name="T89" fmla="*/ 223 h 1163"/>
                  <a:gd name="T90" fmla="*/ 1070 w 1197"/>
                  <a:gd name="T91" fmla="*/ 289 h 1163"/>
                  <a:gd name="T92" fmla="*/ 1121 w 1197"/>
                  <a:gd name="T93" fmla="*/ 759 h 1163"/>
                  <a:gd name="T94" fmla="*/ 1189 w 1197"/>
                  <a:gd name="T95" fmla="*/ 849 h 1163"/>
                  <a:gd name="T96" fmla="*/ 1053 w 1197"/>
                  <a:gd name="T97" fmla="*/ 874 h 1163"/>
                  <a:gd name="T98" fmla="*/ 1138 w 1197"/>
                  <a:gd name="T99" fmla="*/ 849 h 1163"/>
                  <a:gd name="T100" fmla="*/ 781 w 1197"/>
                  <a:gd name="T101" fmla="*/ 742 h 1163"/>
                  <a:gd name="T102" fmla="*/ 891 w 1197"/>
                  <a:gd name="T103" fmla="*/ 1097 h 1163"/>
                  <a:gd name="T104" fmla="*/ 900 w 1197"/>
                  <a:gd name="T105" fmla="*/ 1014 h 1163"/>
                  <a:gd name="T106" fmla="*/ 917 w 1197"/>
                  <a:gd name="T107" fmla="*/ 1146 h 1163"/>
                  <a:gd name="T108" fmla="*/ 815 w 1197"/>
                  <a:gd name="T109" fmla="*/ 1022 h 1163"/>
                  <a:gd name="T110" fmla="*/ 628 w 1197"/>
                  <a:gd name="T111" fmla="*/ 1154 h 1163"/>
                  <a:gd name="T112" fmla="*/ 212 w 1197"/>
                  <a:gd name="T113" fmla="*/ 1072 h 1163"/>
                  <a:gd name="T114" fmla="*/ 280 w 1197"/>
                  <a:gd name="T115" fmla="*/ 1072 h 1163"/>
                  <a:gd name="T116" fmla="*/ 237 w 1197"/>
                  <a:gd name="T117" fmla="*/ 1163 h 11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97" h="1163">
                    <a:moveTo>
                      <a:pt x="203" y="1138"/>
                    </a:moveTo>
                    <a:lnTo>
                      <a:pt x="195" y="1121"/>
                    </a:lnTo>
                    <a:lnTo>
                      <a:pt x="195" y="1097"/>
                    </a:lnTo>
                    <a:lnTo>
                      <a:pt x="203" y="1055"/>
                    </a:lnTo>
                    <a:lnTo>
                      <a:pt x="195" y="1047"/>
                    </a:lnTo>
                    <a:lnTo>
                      <a:pt x="195" y="1055"/>
                    </a:lnTo>
                    <a:lnTo>
                      <a:pt x="169" y="1097"/>
                    </a:lnTo>
                    <a:lnTo>
                      <a:pt x="152" y="1121"/>
                    </a:lnTo>
                    <a:lnTo>
                      <a:pt x="127" y="1138"/>
                    </a:lnTo>
                    <a:lnTo>
                      <a:pt x="101" y="1146"/>
                    </a:lnTo>
                    <a:lnTo>
                      <a:pt x="68" y="1146"/>
                    </a:lnTo>
                    <a:lnTo>
                      <a:pt x="42" y="1138"/>
                    </a:lnTo>
                    <a:lnTo>
                      <a:pt x="17" y="1130"/>
                    </a:lnTo>
                    <a:lnTo>
                      <a:pt x="8" y="1113"/>
                    </a:lnTo>
                    <a:lnTo>
                      <a:pt x="0" y="1105"/>
                    </a:lnTo>
                    <a:lnTo>
                      <a:pt x="0" y="1072"/>
                    </a:lnTo>
                    <a:lnTo>
                      <a:pt x="8" y="1064"/>
                    </a:lnTo>
                    <a:lnTo>
                      <a:pt x="17" y="1055"/>
                    </a:lnTo>
                    <a:lnTo>
                      <a:pt x="42" y="1055"/>
                    </a:lnTo>
                    <a:lnTo>
                      <a:pt x="59" y="1055"/>
                    </a:lnTo>
                    <a:lnTo>
                      <a:pt x="68" y="1064"/>
                    </a:lnTo>
                    <a:lnTo>
                      <a:pt x="68" y="1080"/>
                    </a:lnTo>
                    <a:lnTo>
                      <a:pt x="68" y="1088"/>
                    </a:lnTo>
                    <a:lnTo>
                      <a:pt x="51" y="1097"/>
                    </a:lnTo>
                    <a:lnTo>
                      <a:pt x="42" y="1097"/>
                    </a:lnTo>
                    <a:lnTo>
                      <a:pt x="34" y="1097"/>
                    </a:lnTo>
                    <a:lnTo>
                      <a:pt x="34" y="1088"/>
                    </a:lnTo>
                    <a:lnTo>
                      <a:pt x="34" y="1080"/>
                    </a:lnTo>
                    <a:lnTo>
                      <a:pt x="34" y="1072"/>
                    </a:lnTo>
                    <a:lnTo>
                      <a:pt x="17" y="1072"/>
                    </a:lnTo>
                    <a:lnTo>
                      <a:pt x="8" y="1088"/>
                    </a:lnTo>
                    <a:lnTo>
                      <a:pt x="17" y="1097"/>
                    </a:lnTo>
                    <a:lnTo>
                      <a:pt x="25" y="1113"/>
                    </a:lnTo>
                    <a:lnTo>
                      <a:pt x="34" y="1121"/>
                    </a:lnTo>
                    <a:lnTo>
                      <a:pt x="68" y="1113"/>
                    </a:lnTo>
                    <a:lnTo>
                      <a:pt x="93" y="1105"/>
                    </a:lnTo>
                    <a:lnTo>
                      <a:pt x="144" y="1072"/>
                    </a:lnTo>
                    <a:lnTo>
                      <a:pt x="195" y="1039"/>
                    </a:lnTo>
                    <a:lnTo>
                      <a:pt x="220" y="1022"/>
                    </a:lnTo>
                    <a:lnTo>
                      <a:pt x="246" y="1022"/>
                    </a:lnTo>
                    <a:lnTo>
                      <a:pt x="288" y="1022"/>
                    </a:lnTo>
                    <a:lnTo>
                      <a:pt x="322" y="1022"/>
                    </a:lnTo>
                    <a:lnTo>
                      <a:pt x="356" y="1039"/>
                    </a:lnTo>
                    <a:lnTo>
                      <a:pt x="390" y="1055"/>
                    </a:lnTo>
                    <a:lnTo>
                      <a:pt x="518" y="1130"/>
                    </a:lnTo>
                    <a:lnTo>
                      <a:pt x="535" y="1138"/>
                    </a:lnTo>
                    <a:lnTo>
                      <a:pt x="543" y="1138"/>
                    </a:lnTo>
                    <a:lnTo>
                      <a:pt x="560" y="1138"/>
                    </a:lnTo>
                    <a:lnTo>
                      <a:pt x="560" y="1130"/>
                    </a:lnTo>
                    <a:lnTo>
                      <a:pt x="552" y="1121"/>
                    </a:lnTo>
                    <a:lnTo>
                      <a:pt x="526" y="1113"/>
                    </a:lnTo>
                    <a:lnTo>
                      <a:pt x="509" y="1105"/>
                    </a:lnTo>
                    <a:lnTo>
                      <a:pt x="475" y="1072"/>
                    </a:lnTo>
                    <a:lnTo>
                      <a:pt x="450" y="1047"/>
                    </a:lnTo>
                    <a:lnTo>
                      <a:pt x="433" y="1006"/>
                    </a:lnTo>
                    <a:lnTo>
                      <a:pt x="433" y="973"/>
                    </a:lnTo>
                    <a:lnTo>
                      <a:pt x="433" y="940"/>
                    </a:lnTo>
                    <a:lnTo>
                      <a:pt x="450" y="899"/>
                    </a:lnTo>
                    <a:lnTo>
                      <a:pt x="467" y="866"/>
                    </a:lnTo>
                    <a:lnTo>
                      <a:pt x="518" y="800"/>
                    </a:lnTo>
                    <a:lnTo>
                      <a:pt x="569" y="734"/>
                    </a:lnTo>
                    <a:lnTo>
                      <a:pt x="586" y="693"/>
                    </a:lnTo>
                    <a:lnTo>
                      <a:pt x="586" y="676"/>
                    </a:lnTo>
                    <a:lnTo>
                      <a:pt x="586" y="651"/>
                    </a:lnTo>
                    <a:lnTo>
                      <a:pt x="569" y="643"/>
                    </a:lnTo>
                    <a:lnTo>
                      <a:pt x="552" y="627"/>
                    </a:lnTo>
                    <a:lnTo>
                      <a:pt x="543" y="627"/>
                    </a:lnTo>
                    <a:lnTo>
                      <a:pt x="526" y="635"/>
                    </a:lnTo>
                    <a:lnTo>
                      <a:pt x="526" y="643"/>
                    </a:lnTo>
                    <a:lnTo>
                      <a:pt x="526" y="651"/>
                    </a:lnTo>
                    <a:lnTo>
                      <a:pt x="543" y="651"/>
                    </a:lnTo>
                    <a:lnTo>
                      <a:pt x="552" y="651"/>
                    </a:lnTo>
                    <a:lnTo>
                      <a:pt x="552" y="660"/>
                    </a:lnTo>
                    <a:lnTo>
                      <a:pt x="552" y="668"/>
                    </a:lnTo>
                    <a:lnTo>
                      <a:pt x="552" y="676"/>
                    </a:lnTo>
                    <a:lnTo>
                      <a:pt x="543" y="684"/>
                    </a:lnTo>
                    <a:lnTo>
                      <a:pt x="535" y="684"/>
                    </a:lnTo>
                    <a:lnTo>
                      <a:pt x="526" y="684"/>
                    </a:lnTo>
                    <a:lnTo>
                      <a:pt x="509" y="668"/>
                    </a:lnTo>
                    <a:lnTo>
                      <a:pt x="509" y="643"/>
                    </a:lnTo>
                    <a:lnTo>
                      <a:pt x="518" y="635"/>
                    </a:lnTo>
                    <a:lnTo>
                      <a:pt x="526" y="627"/>
                    </a:lnTo>
                    <a:lnTo>
                      <a:pt x="543" y="618"/>
                    </a:lnTo>
                    <a:lnTo>
                      <a:pt x="560" y="610"/>
                    </a:lnTo>
                    <a:lnTo>
                      <a:pt x="569" y="618"/>
                    </a:lnTo>
                    <a:lnTo>
                      <a:pt x="603" y="643"/>
                    </a:lnTo>
                    <a:lnTo>
                      <a:pt x="620" y="668"/>
                    </a:lnTo>
                    <a:lnTo>
                      <a:pt x="620" y="693"/>
                    </a:lnTo>
                    <a:lnTo>
                      <a:pt x="620" y="709"/>
                    </a:lnTo>
                    <a:lnTo>
                      <a:pt x="611" y="726"/>
                    </a:lnTo>
                    <a:lnTo>
                      <a:pt x="594" y="734"/>
                    </a:lnTo>
                    <a:lnTo>
                      <a:pt x="603" y="742"/>
                    </a:lnTo>
                    <a:lnTo>
                      <a:pt x="611" y="742"/>
                    </a:lnTo>
                    <a:lnTo>
                      <a:pt x="620" y="742"/>
                    </a:lnTo>
                    <a:lnTo>
                      <a:pt x="620" y="750"/>
                    </a:lnTo>
                    <a:lnTo>
                      <a:pt x="611" y="775"/>
                    </a:lnTo>
                    <a:lnTo>
                      <a:pt x="594" y="783"/>
                    </a:lnTo>
                    <a:lnTo>
                      <a:pt x="552" y="800"/>
                    </a:lnTo>
                    <a:lnTo>
                      <a:pt x="543" y="816"/>
                    </a:lnTo>
                    <a:lnTo>
                      <a:pt x="535" y="825"/>
                    </a:lnTo>
                    <a:lnTo>
                      <a:pt x="535" y="833"/>
                    </a:lnTo>
                    <a:lnTo>
                      <a:pt x="501" y="849"/>
                    </a:lnTo>
                    <a:lnTo>
                      <a:pt x="492" y="858"/>
                    </a:lnTo>
                    <a:lnTo>
                      <a:pt x="484" y="874"/>
                    </a:lnTo>
                    <a:lnTo>
                      <a:pt x="484" y="891"/>
                    </a:lnTo>
                    <a:lnTo>
                      <a:pt x="458" y="907"/>
                    </a:lnTo>
                    <a:lnTo>
                      <a:pt x="450" y="932"/>
                    </a:lnTo>
                    <a:lnTo>
                      <a:pt x="450" y="948"/>
                    </a:lnTo>
                    <a:lnTo>
                      <a:pt x="458" y="965"/>
                    </a:lnTo>
                    <a:lnTo>
                      <a:pt x="467" y="973"/>
                    </a:lnTo>
                    <a:lnTo>
                      <a:pt x="475" y="965"/>
                    </a:lnTo>
                    <a:lnTo>
                      <a:pt x="475" y="956"/>
                    </a:lnTo>
                    <a:lnTo>
                      <a:pt x="475" y="948"/>
                    </a:lnTo>
                    <a:lnTo>
                      <a:pt x="467" y="940"/>
                    </a:lnTo>
                    <a:lnTo>
                      <a:pt x="475" y="932"/>
                    </a:lnTo>
                    <a:lnTo>
                      <a:pt x="475" y="924"/>
                    </a:lnTo>
                    <a:lnTo>
                      <a:pt x="484" y="915"/>
                    </a:lnTo>
                    <a:lnTo>
                      <a:pt x="492" y="915"/>
                    </a:lnTo>
                    <a:lnTo>
                      <a:pt x="501" y="915"/>
                    </a:lnTo>
                    <a:lnTo>
                      <a:pt x="509" y="907"/>
                    </a:lnTo>
                    <a:lnTo>
                      <a:pt x="509" y="899"/>
                    </a:lnTo>
                    <a:lnTo>
                      <a:pt x="509" y="907"/>
                    </a:lnTo>
                    <a:lnTo>
                      <a:pt x="518" y="907"/>
                    </a:lnTo>
                    <a:lnTo>
                      <a:pt x="535" y="882"/>
                    </a:lnTo>
                    <a:lnTo>
                      <a:pt x="543" y="891"/>
                    </a:lnTo>
                    <a:lnTo>
                      <a:pt x="543" y="899"/>
                    </a:lnTo>
                    <a:lnTo>
                      <a:pt x="535" y="915"/>
                    </a:lnTo>
                    <a:lnTo>
                      <a:pt x="535" y="924"/>
                    </a:lnTo>
                    <a:lnTo>
                      <a:pt x="543" y="932"/>
                    </a:lnTo>
                    <a:lnTo>
                      <a:pt x="552" y="924"/>
                    </a:lnTo>
                    <a:lnTo>
                      <a:pt x="560" y="907"/>
                    </a:lnTo>
                    <a:lnTo>
                      <a:pt x="560" y="891"/>
                    </a:lnTo>
                    <a:lnTo>
                      <a:pt x="552" y="866"/>
                    </a:lnTo>
                    <a:lnTo>
                      <a:pt x="543" y="866"/>
                    </a:lnTo>
                    <a:lnTo>
                      <a:pt x="526" y="866"/>
                    </a:lnTo>
                    <a:lnTo>
                      <a:pt x="509" y="874"/>
                    </a:lnTo>
                    <a:lnTo>
                      <a:pt x="509" y="899"/>
                    </a:lnTo>
                    <a:lnTo>
                      <a:pt x="501" y="891"/>
                    </a:lnTo>
                    <a:lnTo>
                      <a:pt x="501" y="882"/>
                    </a:lnTo>
                    <a:lnTo>
                      <a:pt x="509" y="866"/>
                    </a:lnTo>
                    <a:lnTo>
                      <a:pt x="518" y="858"/>
                    </a:lnTo>
                    <a:lnTo>
                      <a:pt x="535" y="858"/>
                    </a:lnTo>
                    <a:lnTo>
                      <a:pt x="543" y="849"/>
                    </a:lnTo>
                    <a:lnTo>
                      <a:pt x="552" y="833"/>
                    </a:lnTo>
                    <a:lnTo>
                      <a:pt x="560" y="825"/>
                    </a:lnTo>
                    <a:lnTo>
                      <a:pt x="569" y="825"/>
                    </a:lnTo>
                    <a:lnTo>
                      <a:pt x="586" y="808"/>
                    </a:lnTo>
                    <a:lnTo>
                      <a:pt x="594" y="808"/>
                    </a:lnTo>
                    <a:lnTo>
                      <a:pt x="611" y="816"/>
                    </a:lnTo>
                    <a:lnTo>
                      <a:pt x="628" y="825"/>
                    </a:lnTo>
                    <a:lnTo>
                      <a:pt x="637" y="825"/>
                    </a:lnTo>
                    <a:lnTo>
                      <a:pt x="654" y="808"/>
                    </a:lnTo>
                    <a:lnTo>
                      <a:pt x="671" y="800"/>
                    </a:lnTo>
                    <a:lnTo>
                      <a:pt x="688" y="800"/>
                    </a:lnTo>
                    <a:lnTo>
                      <a:pt x="713" y="800"/>
                    </a:lnTo>
                    <a:lnTo>
                      <a:pt x="722" y="816"/>
                    </a:lnTo>
                    <a:lnTo>
                      <a:pt x="730" y="825"/>
                    </a:lnTo>
                    <a:lnTo>
                      <a:pt x="730" y="858"/>
                    </a:lnTo>
                    <a:lnTo>
                      <a:pt x="722" y="866"/>
                    </a:lnTo>
                    <a:lnTo>
                      <a:pt x="722" y="874"/>
                    </a:lnTo>
                    <a:lnTo>
                      <a:pt x="730" y="874"/>
                    </a:lnTo>
                    <a:lnTo>
                      <a:pt x="738" y="874"/>
                    </a:lnTo>
                    <a:lnTo>
                      <a:pt x="755" y="874"/>
                    </a:lnTo>
                    <a:lnTo>
                      <a:pt x="772" y="899"/>
                    </a:lnTo>
                    <a:lnTo>
                      <a:pt x="781" y="915"/>
                    </a:lnTo>
                    <a:lnTo>
                      <a:pt x="781" y="932"/>
                    </a:lnTo>
                    <a:lnTo>
                      <a:pt x="772" y="948"/>
                    </a:lnTo>
                    <a:lnTo>
                      <a:pt x="755" y="956"/>
                    </a:lnTo>
                    <a:lnTo>
                      <a:pt x="747" y="965"/>
                    </a:lnTo>
                    <a:lnTo>
                      <a:pt x="730" y="965"/>
                    </a:lnTo>
                    <a:lnTo>
                      <a:pt x="738" y="989"/>
                    </a:lnTo>
                    <a:lnTo>
                      <a:pt x="747" y="1006"/>
                    </a:lnTo>
                    <a:lnTo>
                      <a:pt x="738" y="1022"/>
                    </a:lnTo>
                    <a:lnTo>
                      <a:pt x="730" y="1031"/>
                    </a:lnTo>
                    <a:lnTo>
                      <a:pt x="722" y="1039"/>
                    </a:lnTo>
                    <a:lnTo>
                      <a:pt x="705" y="1055"/>
                    </a:lnTo>
                    <a:lnTo>
                      <a:pt x="688" y="1055"/>
                    </a:lnTo>
                    <a:lnTo>
                      <a:pt x="671" y="1047"/>
                    </a:lnTo>
                    <a:lnTo>
                      <a:pt x="654" y="1039"/>
                    </a:lnTo>
                    <a:lnTo>
                      <a:pt x="637" y="1055"/>
                    </a:lnTo>
                    <a:lnTo>
                      <a:pt x="628" y="1064"/>
                    </a:lnTo>
                    <a:lnTo>
                      <a:pt x="620" y="1072"/>
                    </a:lnTo>
                    <a:lnTo>
                      <a:pt x="594" y="1072"/>
                    </a:lnTo>
                    <a:lnTo>
                      <a:pt x="586" y="1064"/>
                    </a:lnTo>
                    <a:lnTo>
                      <a:pt x="569" y="1055"/>
                    </a:lnTo>
                    <a:lnTo>
                      <a:pt x="552" y="1047"/>
                    </a:lnTo>
                    <a:lnTo>
                      <a:pt x="552" y="1031"/>
                    </a:lnTo>
                    <a:lnTo>
                      <a:pt x="560" y="1022"/>
                    </a:lnTo>
                    <a:lnTo>
                      <a:pt x="577" y="1022"/>
                    </a:lnTo>
                    <a:lnTo>
                      <a:pt x="586" y="1022"/>
                    </a:lnTo>
                    <a:lnTo>
                      <a:pt x="603" y="1006"/>
                    </a:lnTo>
                    <a:lnTo>
                      <a:pt x="611" y="998"/>
                    </a:lnTo>
                    <a:lnTo>
                      <a:pt x="611" y="973"/>
                    </a:lnTo>
                    <a:lnTo>
                      <a:pt x="603" y="956"/>
                    </a:lnTo>
                    <a:lnTo>
                      <a:pt x="594" y="948"/>
                    </a:lnTo>
                    <a:lnTo>
                      <a:pt x="586" y="940"/>
                    </a:lnTo>
                    <a:lnTo>
                      <a:pt x="560" y="940"/>
                    </a:lnTo>
                    <a:lnTo>
                      <a:pt x="543" y="948"/>
                    </a:lnTo>
                    <a:lnTo>
                      <a:pt x="526" y="956"/>
                    </a:lnTo>
                    <a:lnTo>
                      <a:pt x="518" y="973"/>
                    </a:lnTo>
                    <a:lnTo>
                      <a:pt x="509" y="989"/>
                    </a:lnTo>
                    <a:lnTo>
                      <a:pt x="509" y="1014"/>
                    </a:lnTo>
                    <a:lnTo>
                      <a:pt x="518" y="1039"/>
                    </a:lnTo>
                    <a:lnTo>
                      <a:pt x="526" y="1064"/>
                    </a:lnTo>
                    <a:lnTo>
                      <a:pt x="552" y="1088"/>
                    </a:lnTo>
                    <a:lnTo>
                      <a:pt x="586" y="1105"/>
                    </a:lnTo>
                    <a:lnTo>
                      <a:pt x="611" y="1113"/>
                    </a:lnTo>
                    <a:lnTo>
                      <a:pt x="645" y="1113"/>
                    </a:lnTo>
                    <a:lnTo>
                      <a:pt x="679" y="1105"/>
                    </a:lnTo>
                    <a:lnTo>
                      <a:pt x="738" y="1080"/>
                    </a:lnTo>
                    <a:lnTo>
                      <a:pt x="764" y="1055"/>
                    </a:lnTo>
                    <a:lnTo>
                      <a:pt x="781" y="1039"/>
                    </a:lnTo>
                    <a:lnTo>
                      <a:pt x="798" y="1014"/>
                    </a:lnTo>
                    <a:lnTo>
                      <a:pt x="815" y="989"/>
                    </a:lnTo>
                    <a:lnTo>
                      <a:pt x="815" y="956"/>
                    </a:lnTo>
                    <a:lnTo>
                      <a:pt x="823" y="932"/>
                    </a:lnTo>
                    <a:lnTo>
                      <a:pt x="815" y="899"/>
                    </a:lnTo>
                    <a:lnTo>
                      <a:pt x="815" y="866"/>
                    </a:lnTo>
                    <a:lnTo>
                      <a:pt x="798" y="841"/>
                    </a:lnTo>
                    <a:lnTo>
                      <a:pt x="781" y="808"/>
                    </a:lnTo>
                    <a:lnTo>
                      <a:pt x="747" y="759"/>
                    </a:lnTo>
                    <a:lnTo>
                      <a:pt x="755" y="742"/>
                    </a:lnTo>
                    <a:lnTo>
                      <a:pt x="764" y="734"/>
                    </a:lnTo>
                    <a:lnTo>
                      <a:pt x="789" y="717"/>
                    </a:lnTo>
                    <a:lnTo>
                      <a:pt x="840" y="750"/>
                    </a:lnTo>
                    <a:lnTo>
                      <a:pt x="866" y="767"/>
                    </a:lnTo>
                    <a:lnTo>
                      <a:pt x="883" y="783"/>
                    </a:lnTo>
                    <a:lnTo>
                      <a:pt x="908" y="783"/>
                    </a:lnTo>
                    <a:lnTo>
                      <a:pt x="942" y="792"/>
                    </a:lnTo>
                    <a:lnTo>
                      <a:pt x="968" y="792"/>
                    </a:lnTo>
                    <a:lnTo>
                      <a:pt x="993" y="783"/>
                    </a:lnTo>
                    <a:lnTo>
                      <a:pt x="1019" y="783"/>
                    </a:lnTo>
                    <a:lnTo>
                      <a:pt x="1044" y="775"/>
                    </a:lnTo>
                    <a:lnTo>
                      <a:pt x="1087" y="742"/>
                    </a:lnTo>
                    <a:lnTo>
                      <a:pt x="1121" y="701"/>
                    </a:lnTo>
                    <a:lnTo>
                      <a:pt x="1129" y="676"/>
                    </a:lnTo>
                    <a:lnTo>
                      <a:pt x="1138" y="651"/>
                    </a:lnTo>
                    <a:lnTo>
                      <a:pt x="1138" y="627"/>
                    </a:lnTo>
                    <a:lnTo>
                      <a:pt x="1138" y="602"/>
                    </a:lnTo>
                    <a:lnTo>
                      <a:pt x="1129" y="577"/>
                    </a:lnTo>
                    <a:lnTo>
                      <a:pt x="1121" y="552"/>
                    </a:lnTo>
                    <a:lnTo>
                      <a:pt x="1095" y="528"/>
                    </a:lnTo>
                    <a:lnTo>
                      <a:pt x="1078" y="511"/>
                    </a:lnTo>
                    <a:lnTo>
                      <a:pt x="1061" y="503"/>
                    </a:lnTo>
                    <a:lnTo>
                      <a:pt x="1044" y="503"/>
                    </a:lnTo>
                    <a:lnTo>
                      <a:pt x="1027" y="503"/>
                    </a:lnTo>
                    <a:lnTo>
                      <a:pt x="1010" y="511"/>
                    </a:lnTo>
                    <a:lnTo>
                      <a:pt x="993" y="519"/>
                    </a:lnTo>
                    <a:lnTo>
                      <a:pt x="985" y="544"/>
                    </a:lnTo>
                    <a:lnTo>
                      <a:pt x="976" y="552"/>
                    </a:lnTo>
                    <a:lnTo>
                      <a:pt x="976" y="561"/>
                    </a:lnTo>
                    <a:lnTo>
                      <a:pt x="985" y="585"/>
                    </a:lnTo>
                    <a:lnTo>
                      <a:pt x="1002" y="594"/>
                    </a:lnTo>
                    <a:lnTo>
                      <a:pt x="1019" y="594"/>
                    </a:lnTo>
                    <a:lnTo>
                      <a:pt x="1044" y="585"/>
                    </a:lnTo>
                    <a:lnTo>
                      <a:pt x="1053" y="577"/>
                    </a:lnTo>
                    <a:lnTo>
                      <a:pt x="1061" y="552"/>
                    </a:lnTo>
                    <a:lnTo>
                      <a:pt x="1078" y="561"/>
                    </a:lnTo>
                    <a:lnTo>
                      <a:pt x="1095" y="577"/>
                    </a:lnTo>
                    <a:lnTo>
                      <a:pt x="1104" y="594"/>
                    </a:lnTo>
                    <a:lnTo>
                      <a:pt x="1095" y="610"/>
                    </a:lnTo>
                    <a:lnTo>
                      <a:pt x="1078" y="627"/>
                    </a:lnTo>
                    <a:lnTo>
                      <a:pt x="1078" y="635"/>
                    </a:lnTo>
                    <a:lnTo>
                      <a:pt x="1078" y="643"/>
                    </a:lnTo>
                    <a:lnTo>
                      <a:pt x="1087" y="651"/>
                    </a:lnTo>
                    <a:lnTo>
                      <a:pt x="1095" y="660"/>
                    </a:lnTo>
                    <a:lnTo>
                      <a:pt x="1095" y="676"/>
                    </a:lnTo>
                    <a:lnTo>
                      <a:pt x="1087" y="693"/>
                    </a:lnTo>
                    <a:lnTo>
                      <a:pt x="1070" y="709"/>
                    </a:lnTo>
                    <a:lnTo>
                      <a:pt x="1053" y="709"/>
                    </a:lnTo>
                    <a:lnTo>
                      <a:pt x="1044" y="709"/>
                    </a:lnTo>
                    <a:lnTo>
                      <a:pt x="1027" y="709"/>
                    </a:lnTo>
                    <a:lnTo>
                      <a:pt x="1019" y="701"/>
                    </a:lnTo>
                    <a:lnTo>
                      <a:pt x="1010" y="693"/>
                    </a:lnTo>
                    <a:lnTo>
                      <a:pt x="1002" y="693"/>
                    </a:lnTo>
                    <a:lnTo>
                      <a:pt x="993" y="701"/>
                    </a:lnTo>
                    <a:lnTo>
                      <a:pt x="1002" y="717"/>
                    </a:lnTo>
                    <a:lnTo>
                      <a:pt x="993" y="726"/>
                    </a:lnTo>
                    <a:lnTo>
                      <a:pt x="976" y="750"/>
                    </a:lnTo>
                    <a:lnTo>
                      <a:pt x="968" y="759"/>
                    </a:lnTo>
                    <a:lnTo>
                      <a:pt x="951" y="767"/>
                    </a:lnTo>
                    <a:lnTo>
                      <a:pt x="942" y="759"/>
                    </a:lnTo>
                    <a:lnTo>
                      <a:pt x="925" y="759"/>
                    </a:lnTo>
                    <a:lnTo>
                      <a:pt x="917" y="742"/>
                    </a:lnTo>
                    <a:lnTo>
                      <a:pt x="908" y="734"/>
                    </a:lnTo>
                    <a:lnTo>
                      <a:pt x="900" y="709"/>
                    </a:lnTo>
                    <a:lnTo>
                      <a:pt x="891" y="701"/>
                    </a:lnTo>
                    <a:lnTo>
                      <a:pt x="883" y="701"/>
                    </a:lnTo>
                    <a:lnTo>
                      <a:pt x="866" y="701"/>
                    </a:lnTo>
                    <a:lnTo>
                      <a:pt x="840" y="693"/>
                    </a:lnTo>
                    <a:lnTo>
                      <a:pt x="823" y="668"/>
                    </a:lnTo>
                    <a:lnTo>
                      <a:pt x="823" y="660"/>
                    </a:lnTo>
                    <a:lnTo>
                      <a:pt x="823" y="651"/>
                    </a:lnTo>
                    <a:lnTo>
                      <a:pt x="832" y="627"/>
                    </a:lnTo>
                    <a:lnTo>
                      <a:pt x="849" y="610"/>
                    </a:lnTo>
                    <a:lnTo>
                      <a:pt x="849" y="602"/>
                    </a:lnTo>
                    <a:lnTo>
                      <a:pt x="840" y="585"/>
                    </a:lnTo>
                    <a:lnTo>
                      <a:pt x="832" y="577"/>
                    </a:lnTo>
                    <a:lnTo>
                      <a:pt x="832" y="561"/>
                    </a:lnTo>
                    <a:lnTo>
                      <a:pt x="832" y="544"/>
                    </a:lnTo>
                    <a:lnTo>
                      <a:pt x="849" y="528"/>
                    </a:lnTo>
                    <a:lnTo>
                      <a:pt x="857" y="519"/>
                    </a:lnTo>
                    <a:lnTo>
                      <a:pt x="866" y="519"/>
                    </a:lnTo>
                    <a:lnTo>
                      <a:pt x="883" y="519"/>
                    </a:lnTo>
                    <a:lnTo>
                      <a:pt x="883" y="511"/>
                    </a:lnTo>
                    <a:lnTo>
                      <a:pt x="891" y="487"/>
                    </a:lnTo>
                    <a:lnTo>
                      <a:pt x="908" y="470"/>
                    </a:lnTo>
                    <a:lnTo>
                      <a:pt x="925" y="470"/>
                    </a:lnTo>
                    <a:lnTo>
                      <a:pt x="942" y="470"/>
                    </a:lnTo>
                    <a:lnTo>
                      <a:pt x="959" y="454"/>
                    </a:lnTo>
                    <a:lnTo>
                      <a:pt x="976" y="454"/>
                    </a:lnTo>
                    <a:lnTo>
                      <a:pt x="985" y="454"/>
                    </a:lnTo>
                    <a:lnTo>
                      <a:pt x="1002" y="462"/>
                    </a:lnTo>
                    <a:lnTo>
                      <a:pt x="1002" y="470"/>
                    </a:lnTo>
                    <a:lnTo>
                      <a:pt x="1010" y="470"/>
                    </a:lnTo>
                    <a:lnTo>
                      <a:pt x="1010" y="454"/>
                    </a:lnTo>
                    <a:lnTo>
                      <a:pt x="1002" y="445"/>
                    </a:lnTo>
                    <a:lnTo>
                      <a:pt x="993" y="437"/>
                    </a:lnTo>
                    <a:lnTo>
                      <a:pt x="976" y="429"/>
                    </a:lnTo>
                    <a:lnTo>
                      <a:pt x="959" y="437"/>
                    </a:lnTo>
                    <a:lnTo>
                      <a:pt x="934" y="454"/>
                    </a:lnTo>
                    <a:lnTo>
                      <a:pt x="917" y="454"/>
                    </a:lnTo>
                    <a:lnTo>
                      <a:pt x="900" y="454"/>
                    </a:lnTo>
                    <a:lnTo>
                      <a:pt x="883" y="470"/>
                    </a:lnTo>
                    <a:lnTo>
                      <a:pt x="866" y="495"/>
                    </a:lnTo>
                    <a:lnTo>
                      <a:pt x="840" y="511"/>
                    </a:lnTo>
                    <a:lnTo>
                      <a:pt x="823" y="528"/>
                    </a:lnTo>
                    <a:lnTo>
                      <a:pt x="815" y="536"/>
                    </a:lnTo>
                    <a:lnTo>
                      <a:pt x="806" y="577"/>
                    </a:lnTo>
                    <a:lnTo>
                      <a:pt x="798" y="602"/>
                    </a:lnTo>
                    <a:lnTo>
                      <a:pt x="789" y="602"/>
                    </a:lnTo>
                    <a:lnTo>
                      <a:pt x="772" y="610"/>
                    </a:lnTo>
                    <a:lnTo>
                      <a:pt x="772" y="602"/>
                    </a:lnTo>
                    <a:lnTo>
                      <a:pt x="772" y="594"/>
                    </a:lnTo>
                    <a:lnTo>
                      <a:pt x="772" y="585"/>
                    </a:lnTo>
                    <a:lnTo>
                      <a:pt x="755" y="577"/>
                    </a:lnTo>
                    <a:lnTo>
                      <a:pt x="730" y="585"/>
                    </a:lnTo>
                    <a:lnTo>
                      <a:pt x="705" y="594"/>
                    </a:lnTo>
                    <a:lnTo>
                      <a:pt x="688" y="585"/>
                    </a:lnTo>
                    <a:lnTo>
                      <a:pt x="662" y="569"/>
                    </a:lnTo>
                    <a:lnTo>
                      <a:pt x="654" y="552"/>
                    </a:lnTo>
                    <a:lnTo>
                      <a:pt x="645" y="536"/>
                    </a:lnTo>
                    <a:lnTo>
                      <a:pt x="654" y="511"/>
                    </a:lnTo>
                    <a:lnTo>
                      <a:pt x="662" y="495"/>
                    </a:lnTo>
                    <a:lnTo>
                      <a:pt x="671" y="487"/>
                    </a:lnTo>
                    <a:lnTo>
                      <a:pt x="688" y="487"/>
                    </a:lnTo>
                    <a:lnTo>
                      <a:pt x="696" y="487"/>
                    </a:lnTo>
                    <a:lnTo>
                      <a:pt x="705" y="495"/>
                    </a:lnTo>
                    <a:lnTo>
                      <a:pt x="705" y="511"/>
                    </a:lnTo>
                    <a:lnTo>
                      <a:pt x="705" y="519"/>
                    </a:lnTo>
                    <a:lnTo>
                      <a:pt x="696" y="528"/>
                    </a:lnTo>
                    <a:lnTo>
                      <a:pt x="688" y="528"/>
                    </a:lnTo>
                    <a:lnTo>
                      <a:pt x="679" y="519"/>
                    </a:lnTo>
                    <a:lnTo>
                      <a:pt x="662" y="519"/>
                    </a:lnTo>
                    <a:lnTo>
                      <a:pt x="662" y="528"/>
                    </a:lnTo>
                    <a:lnTo>
                      <a:pt x="671" y="536"/>
                    </a:lnTo>
                    <a:lnTo>
                      <a:pt x="688" y="552"/>
                    </a:lnTo>
                    <a:lnTo>
                      <a:pt x="705" y="561"/>
                    </a:lnTo>
                    <a:lnTo>
                      <a:pt x="747" y="552"/>
                    </a:lnTo>
                    <a:lnTo>
                      <a:pt x="781" y="536"/>
                    </a:lnTo>
                    <a:lnTo>
                      <a:pt x="840" y="487"/>
                    </a:lnTo>
                    <a:lnTo>
                      <a:pt x="900" y="437"/>
                    </a:lnTo>
                    <a:lnTo>
                      <a:pt x="934" y="421"/>
                    </a:lnTo>
                    <a:lnTo>
                      <a:pt x="976" y="412"/>
                    </a:lnTo>
                    <a:lnTo>
                      <a:pt x="1019" y="421"/>
                    </a:lnTo>
                    <a:lnTo>
                      <a:pt x="1061" y="429"/>
                    </a:lnTo>
                    <a:lnTo>
                      <a:pt x="1095" y="454"/>
                    </a:lnTo>
                    <a:lnTo>
                      <a:pt x="1112" y="462"/>
                    </a:lnTo>
                    <a:lnTo>
                      <a:pt x="1129" y="487"/>
                    </a:lnTo>
                    <a:lnTo>
                      <a:pt x="1138" y="519"/>
                    </a:lnTo>
                    <a:lnTo>
                      <a:pt x="1146" y="552"/>
                    </a:lnTo>
                    <a:lnTo>
                      <a:pt x="1155" y="552"/>
                    </a:lnTo>
                    <a:lnTo>
                      <a:pt x="1163" y="552"/>
                    </a:lnTo>
                    <a:lnTo>
                      <a:pt x="1163" y="536"/>
                    </a:lnTo>
                    <a:lnTo>
                      <a:pt x="1163" y="519"/>
                    </a:lnTo>
                    <a:lnTo>
                      <a:pt x="1146" y="487"/>
                    </a:lnTo>
                    <a:lnTo>
                      <a:pt x="1129" y="445"/>
                    </a:lnTo>
                    <a:lnTo>
                      <a:pt x="1104" y="404"/>
                    </a:lnTo>
                    <a:lnTo>
                      <a:pt x="1053" y="330"/>
                    </a:lnTo>
                    <a:lnTo>
                      <a:pt x="1044" y="289"/>
                    </a:lnTo>
                    <a:lnTo>
                      <a:pt x="1044" y="256"/>
                    </a:lnTo>
                    <a:lnTo>
                      <a:pt x="1053" y="214"/>
                    </a:lnTo>
                    <a:lnTo>
                      <a:pt x="1070" y="181"/>
                    </a:lnTo>
                    <a:lnTo>
                      <a:pt x="1070" y="173"/>
                    </a:lnTo>
                    <a:lnTo>
                      <a:pt x="1129" y="107"/>
                    </a:lnTo>
                    <a:lnTo>
                      <a:pt x="1138" y="91"/>
                    </a:lnTo>
                    <a:lnTo>
                      <a:pt x="1146" y="66"/>
                    </a:lnTo>
                    <a:lnTo>
                      <a:pt x="1146" y="50"/>
                    </a:lnTo>
                    <a:lnTo>
                      <a:pt x="1146" y="25"/>
                    </a:lnTo>
                    <a:lnTo>
                      <a:pt x="1129" y="17"/>
                    </a:lnTo>
                    <a:lnTo>
                      <a:pt x="1121" y="17"/>
                    </a:lnTo>
                    <a:lnTo>
                      <a:pt x="1095" y="17"/>
                    </a:lnTo>
                    <a:lnTo>
                      <a:pt x="1087" y="25"/>
                    </a:lnTo>
                    <a:lnTo>
                      <a:pt x="1087" y="33"/>
                    </a:lnTo>
                    <a:lnTo>
                      <a:pt x="1087" y="41"/>
                    </a:lnTo>
                    <a:lnTo>
                      <a:pt x="1095" y="41"/>
                    </a:lnTo>
                    <a:lnTo>
                      <a:pt x="1112" y="41"/>
                    </a:lnTo>
                    <a:lnTo>
                      <a:pt x="1121" y="41"/>
                    </a:lnTo>
                    <a:lnTo>
                      <a:pt x="1121" y="50"/>
                    </a:lnTo>
                    <a:lnTo>
                      <a:pt x="1121" y="66"/>
                    </a:lnTo>
                    <a:lnTo>
                      <a:pt x="1112" y="74"/>
                    </a:lnTo>
                    <a:lnTo>
                      <a:pt x="1095" y="74"/>
                    </a:lnTo>
                    <a:lnTo>
                      <a:pt x="1078" y="58"/>
                    </a:lnTo>
                    <a:lnTo>
                      <a:pt x="1070" y="41"/>
                    </a:lnTo>
                    <a:lnTo>
                      <a:pt x="1070" y="25"/>
                    </a:lnTo>
                    <a:lnTo>
                      <a:pt x="1078" y="17"/>
                    </a:lnTo>
                    <a:lnTo>
                      <a:pt x="1095" y="8"/>
                    </a:lnTo>
                    <a:lnTo>
                      <a:pt x="1104" y="0"/>
                    </a:lnTo>
                    <a:lnTo>
                      <a:pt x="1121" y="0"/>
                    </a:lnTo>
                    <a:lnTo>
                      <a:pt x="1138" y="0"/>
                    </a:lnTo>
                    <a:lnTo>
                      <a:pt x="1172" y="17"/>
                    </a:lnTo>
                    <a:lnTo>
                      <a:pt x="1180" y="41"/>
                    </a:lnTo>
                    <a:lnTo>
                      <a:pt x="1189" y="66"/>
                    </a:lnTo>
                    <a:lnTo>
                      <a:pt x="1172" y="99"/>
                    </a:lnTo>
                    <a:lnTo>
                      <a:pt x="1155" y="124"/>
                    </a:lnTo>
                    <a:lnTo>
                      <a:pt x="1129" y="140"/>
                    </a:lnTo>
                    <a:lnTo>
                      <a:pt x="1104" y="157"/>
                    </a:lnTo>
                    <a:lnTo>
                      <a:pt x="1104" y="165"/>
                    </a:lnTo>
                    <a:lnTo>
                      <a:pt x="1112" y="173"/>
                    </a:lnTo>
                    <a:lnTo>
                      <a:pt x="1138" y="165"/>
                    </a:lnTo>
                    <a:lnTo>
                      <a:pt x="1146" y="165"/>
                    </a:lnTo>
                    <a:lnTo>
                      <a:pt x="1163" y="173"/>
                    </a:lnTo>
                    <a:lnTo>
                      <a:pt x="1180" y="181"/>
                    </a:lnTo>
                    <a:lnTo>
                      <a:pt x="1189" y="198"/>
                    </a:lnTo>
                    <a:lnTo>
                      <a:pt x="1197" y="223"/>
                    </a:lnTo>
                    <a:lnTo>
                      <a:pt x="1189" y="239"/>
                    </a:lnTo>
                    <a:lnTo>
                      <a:pt x="1180" y="272"/>
                    </a:lnTo>
                    <a:lnTo>
                      <a:pt x="1163" y="313"/>
                    </a:lnTo>
                    <a:lnTo>
                      <a:pt x="1146" y="346"/>
                    </a:lnTo>
                    <a:lnTo>
                      <a:pt x="1146" y="363"/>
                    </a:lnTo>
                    <a:lnTo>
                      <a:pt x="1146" y="379"/>
                    </a:lnTo>
                    <a:lnTo>
                      <a:pt x="1121" y="355"/>
                    </a:lnTo>
                    <a:lnTo>
                      <a:pt x="1112" y="322"/>
                    </a:lnTo>
                    <a:lnTo>
                      <a:pt x="1104" y="289"/>
                    </a:lnTo>
                    <a:lnTo>
                      <a:pt x="1095" y="256"/>
                    </a:lnTo>
                    <a:lnTo>
                      <a:pt x="1121" y="264"/>
                    </a:lnTo>
                    <a:lnTo>
                      <a:pt x="1138" y="264"/>
                    </a:lnTo>
                    <a:lnTo>
                      <a:pt x="1146" y="256"/>
                    </a:lnTo>
                    <a:lnTo>
                      <a:pt x="1155" y="247"/>
                    </a:lnTo>
                    <a:lnTo>
                      <a:pt x="1163" y="239"/>
                    </a:lnTo>
                    <a:lnTo>
                      <a:pt x="1163" y="223"/>
                    </a:lnTo>
                    <a:lnTo>
                      <a:pt x="1155" y="206"/>
                    </a:lnTo>
                    <a:lnTo>
                      <a:pt x="1146" y="198"/>
                    </a:lnTo>
                    <a:lnTo>
                      <a:pt x="1121" y="181"/>
                    </a:lnTo>
                    <a:lnTo>
                      <a:pt x="1112" y="181"/>
                    </a:lnTo>
                    <a:lnTo>
                      <a:pt x="1095" y="190"/>
                    </a:lnTo>
                    <a:lnTo>
                      <a:pt x="1078" y="206"/>
                    </a:lnTo>
                    <a:lnTo>
                      <a:pt x="1070" y="223"/>
                    </a:lnTo>
                    <a:lnTo>
                      <a:pt x="1061" y="247"/>
                    </a:lnTo>
                    <a:lnTo>
                      <a:pt x="1061" y="272"/>
                    </a:lnTo>
                    <a:lnTo>
                      <a:pt x="1070" y="289"/>
                    </a:lnTo>
                    <a:lnTo>
                      <a:pt x="1087" y="338"/>
                    </a:lnTo>
                    <a:lnTo>
                      <a:pt x="1104" y="379"/>
                    </a:lnTo>
                    <a:lnTo>
                      <a:pt x="1146" y="429"/>
                    </a:lnTo>
                    <a:lnTo>
                      <a:pt x="1172" y="487"/>
                    </a:lnTo>
                    <a:lnTo>
                      <a:pt x="1189" y="552"/>
                    </a:lnTo>
                    <a:lnTo>
                      <a:pt x="1189" y="618"/>
                    </a:lnTo>
                    <a:lnTo>
                      <a:pt x="1180" y="660"/>
                    </a:lnTo>
                    <a:lnTo>
                      <a:pt x="1172" y="693"/>
                    </a:lnTo>
                    <a:lnTo>
                      <a:pt x="1146" y="726"/>
                    </a:lnTo>
                    <a:lnTo>
                      <a:pt x="1121" y="759"/>
                    </a:lnTo>
                    <a:lnTo>
                      <a:pt x="1078" y="783"/>
                    </a:lnTo>
                    <a:lnTo>
                      <a:pt x="1078" y="792"/>
                    </a:lnTo>
                    <a:lnTo>
                      <a:pt x="1095" y="792"/>
                    </a:lnTo>
                    <a:lnTo>
                      <a:pt x="1112" y="792"/>
                    </a:lnTo>
                    <a:lnTo>
                      <a:pt x="1121" y="792"/>
                    </a:lnTo>
                    <a:lnTo>
                      <a:pt x="1146" y="800"/>
                    </a:lnTo>
                    <a:lnTo>
                      <a:pt x="1163" y="808"/>
                    </a:lnTo>
                    <a:lnTo>
                      <a:pt x="1180" y="833"/>
                    </a:lnTo>
                    <a:lnTo>
                      <a:pt x="1189" y="849"/>
                    </a:lnTo>
                    <a:lnTo>
                      <a:pt x="1189" y="882"/>
                    </a:lnTo>
                    <a:lnTo>
                      <a:pt x="1189" y="899"/>
                    </a:lnTo>
                    <a:lnTo>
                      <a:pt x="1180" y="907"/>
                    </a:lnTo>
                    <a:lnTo>
                      <a:pt x="1163" y="924"/>
                    </a:lnTo>
                    <a:lnTo>
                      <a:pt x="1155" y="932"/>
                    </a:lnTo>
                    <a:lnTo>
                      <a:pt x="1112" y="948"/>
                    </a:lnTo>
                    <a:lnTo>
                      <a:pt x="1087" y="940"/>
                    </a:lnTo>
                    <a:lnTo>
                      <a:pt x="1061" y="924"/>
                    </a:lnTo>
                    <a:lnTo>
                      <a:pt x="1053" y="899"/>
                    </a:lnTo>
                    <a:lnTo>
                      <a:pt x="1053" y="874"/>
                    </a:lnTo>
                    <a:lnTo>
                      <a:pt x="1070" y="858"/>
                    </a:lnTo>
                    <a:lnTo>
                      <a:pt x="1070" y="882"/>
                    </a:lnTo>
                    <a:lnTo>
                      <a:pt x="1078" y="891"/>
                    </a:lnTo>
                    <a:lnTo>
                      <a:pt x="1087" y="899"/>
                    </a:lnTo>
                    <a:lnTo>
                      <a:pt x="1095" y="907"/>
                    </a:lnTo>
                    <a:lnTo>
                      <a:pt x="1104" y="907"/>
                    </a:lnTo>
                    <a:lnTo>
                      <a:pt x="1121" y="899"/>
                    </a:lnTo>
                    <a:lnTo>
                      <a:pt x="1138" y="891"/>
                    </a:lnTo>
                    <a:lnTo>
                      <a:pt x="1146" y="866"/>
                    </a:lnTo>
                    <a:lnTo>
                      <a:pt x="1138" y="849"/>
                    </a:lnTo>
                    <a:lnTo>
                      <a:pt x="1121" y="833"/>
                    </a:lnTo>
                    <a:lnTo>
                      <a:pt x="1095" y="825"/>
                    </a:lnTo>
                    <a:lnTo>
                      <a:pt x="1070" y="816"/>
                    </a:lnTo>
                    <a:lnTo>
                      <a:pt x="1010" y="816"/>
                    </a:lnTo>
                    <a:lnTo>
                      <a:pt x="959" y="816"/>
                    </a:lnTo>
                    <a:lnTo>
                      <a:pt x="934" y="816"/>
                    </a:lnTo>
                    <a:lnTo>
                      <a:pt x="908" y="808"/>
                    </a:lnTo>
                    <a:lnTo>
                      <a:pt x="849" y="775"/>
                    </a:lnTo>
                    <a:lnTo>
                      <a:pt x="798" y="742"/>
                    </a:lnTo>
                    <a:lnTo>
                      <a:pt x="781" y="742"/>
                    </a:lnTo>
                    <a:lnTo>
                      <a:pt x="772" y="759"/>
                    </a:lnTo>
                    <a:lnTo>
                      <a:pt x="806" y="800"/>
                    </a:lnTo>
                    <a:lnTo>
                      <a:pt x="823" y="849"/>
                    </a:lnTo>
                    <a:lnTo>
                      <a:pt x="840" y="899"/>
                    </a:lnTo>
                    <a:lnTo>
                      <a:pt x="849" y="948"/>
                    </a:lnTo>
                    <a:lnTo>
                      <a:pt x="849" y="1031"/>
                    </a:lnTo>
                    <a:lnTo>
                      <a:pt x="849" y="1055"/>
                    </a:lnTo>
                    <a:lnTo>
                      <a:pt x="857" y="1072"/>
                    </a:lnTo>
                    <a:lnTo>
                      <a:pt x="874" y="1088"/>
                    </a:lnTo>
                    <a:lnTo>
                      <a:pt x="891" y="1097"/>
                    </a:lnTo>
                    <a:lnTo>
                      <a:pt x="917" y="1097"/>
                    </a:lnTo>
                    <a:lnTo>
                      <a:pt x="934" y="1088"/>
                    </a:lnTo>
                    <a:lnTo>
                      <a:pt x="942" y="1072"/>
                    </a:lnTo>
                    <a:lnTo>
                      <a:pt x="942" y="1055"/>
                    </a:lnTo>
                    <a:lnTo>
                      <a:pt x="942" y="1047"/>
                    </a:lnTo>
                    <a:lnTo>
                      <a:pt x="934" y="1031"/>
                    </a:lnTo>
                    <a:lnTo>
                      <a:pt x="908" y="1031"/>
                    </a:lnTo>
                    <a:lnTo>
                      <a:pt x="883" y="1039"/>
                    </a:lnTo>
                    <a:lnTo>
                      <a:pt x="891" y="1022"/>
                    </a:lnTo>
                    <a:lnTo>
                      <a:pt x="900" y="1014"/>
                    </a:lnTo>
                    <a:lnTo>
                      <a:pt x="917" y="1006"/>
                    </a:lnTo>
                    <a:lnTo>
                      <a:pt x="925" y="1006"/>
                    </a:lnTo>
                    <a:lnTo>
                      <a:pt x="951" y="1014"/>
                    </a:lnTo>
                    <a:lnTo>
                      <a:pt x="968" y="1031"/>
                    </a:lnTo>
                    <a:lnTo>
                      <a:pt x="976" y="1055"/>
                    </a:lnTo>
                    <a:lnTo>
                      <a:pt x="976" y="1080"/>
                    </a:lnTo>
                    <a:lnTo>
                      <a:pt x="976" y="1105"/>
                    </a:lnTo>
                    <a:lnTo>
                      <a:pt x="959" y="1121"/>
                    </a:lnTo>
                    <a:lnTo>
                      <a:pt x="934" y="1138"/>
                    </a:lnTo>
                    <a:lnTo>
                      <a:pt x="917" y="1146"/>
                    </a:lnTo>
                    <a:lnTo>
                      <a:pt x="891" y="1146"/>
                    </a:lnTo>
                    <a:lnTo>
                      <a:pt x="866" y="1146"/>
                    </a:lnTo>
                    <a:lnTo>
                      <a:pt x="849" y="1138"/>
                    </a:lnTo>
                    <a:lnTo>
                      <a:pt x="823" y="1113"/>
                    </a:lnTo>
                    <a:lnTo>
                      <a:pt x="815" y="1097"/>
                    </a:lnTo>
                    <a:lnTo>
                      <a:pt x="815" y="1080"/>
                    </a:lnTo>
                    <a:lnTo>
                      <a:pt x="815" y="1064"/>
                    </a:lnTo>
                    <a:lnTo>
                      <a:pt x="823" y="1031"/>
                    </a:lnTo>
                    <a:lnTo>
                      <a:pt x="815" y="1022"/>
                    </a:lnTo>
                    <a:lnTo>
                      <a:pt x="806" y="1039"/>
                    </a:lnTo>
                    <a:lnTo>
                      <a:pt x="798" y="1047"/>
                    </a:lnTo>
                    <a:lnTo>
                      <a:pt x="798" y="1064"/>
                    </a:lnTo>
                    <a:lnTo>
                      <a:pt x="781" y="1080"/>
                    </a:lnTo>
                    <a:lnTo>
                      <a:pt x="764" y="1105"/>
                    </a:lnTo>
                    <a:lnTo>
                      <a:pt x="738" y="1121"/>
                    </a:lnTo>
                    <a:lnTo>
                      <a:pt x="713" y="1138"/>
                    </a:lnTo>
                    <a:lnTo>
                      <a:pt x="688" y="1146"/>
                    </a:lnTo>
                    <a:lnTo>
                      <a:pt x="654" y="1154"/>
                    </a:lnTo>
                    <a:lnTo>
                      <a:pt x="628" y="1154"/>
                    </a:lnTo>
                    <a:lnTo>
                      <a:pt x="594" y="1154"/>
                    </a:lnTo>
                    <a:lnTo>
                      <a:pt x="569" y="1154"/>
                    </a:lnTo>
                    <a:lnTo>
                      <a:pt x="484" y="1121"/>
                    </a:lnTo>
                    <a:lnTo>
                      <a:pt x="407" y="1088"/>
                    </a:lnTo>
                    <a:lnTo>
                      <a:pt x="322" y="1047"/>
                    </a:lnTo>
                    <a:lnTo>
                      <a:pt x="280" y="1039"/>
                    </a:lnTo>
                    <a:lnTo>
                      <a:pt x="263" y="1039"/>
                    </a:lnTo>
                    <a:lnTo>
                      <a:pt x="237" y="1039"/>
                    </a:lnTo>
                    <a:lnTo>
                      <a:pt x="220" y="1055"/>
                    </a:lnTo>
                    <a:lnTo>
                      <a:pt x="212" y="1072"/>
                    </a:lnTo>
                    <a:lnTo>
                      <a:pt x="203" y="1088"/>
                    </a:lnTo>
                    <a:lnTo>
                      <a:pt x="212" y="1105"/>
                    </a:lnTo>
                    <a:lnTo>
                      <a:pt x="220" y="1113"/>
                    </a:lnTo>
                    <a:lnTo>
                      <a:pt x="229" y="1121"/>
                    </a:lnTo>
                    <a:lnTo>
                      <a:pt x="237" y="1121"/>
                    </a:lnTo>
                    <a:lnTo>
                      <a:pt x="254" y="1121"/>
                    </a:lnTo>
                    <a:lnTo>
                      <a:pt x="271" y="1113"/>
                    </a:lnTo>
                    <a:lnTo>
                      <a:pt x="280" y="1105"/>
                    </a:lnTo>
                    <a:lnTo>
                      <a:pt x="288" y="1097"/>
                    </a:lnTo>
                    <a:lnTo>
                      <a:pt x="280" y="1072"/>
                    </a:lnTo>
                    <a:lnTo>
                      <a:pt x="280" y="1064"/>
                    </a:lnTo>
                    <a:lnTo>
                      <a:pt x="314" y="1072"/>
                    </a:lnTo>
                    <a:lnTo>
                      <a:pt x="339" y="1080"/>
                    </a:lnTo>
                    <a:lnTo>
                      <a:pt x="399" y="1113"/>
                    </a:lnTo>
                    <a:lnTo>
                      <a:pt x="382" y="1113"/>
                    </a:lnTo>
                    <a:lnTo>
                      <a:pt x="365" y="1113"/>
                    </a:lnTo>
                    <a:lnTo>
                      <a:pt x="331" y="1130"/>
                    </a:lnTo>
                    <a:lnTo>
                      <a:pt x="288" y="1146"/>
                    </a:lnTo>
                    <a:lnTo>
                      <a:pt x="254" y="1163"/>
                    </a:lnTo>
                    <a:lnTo>
                      <a:pt x="237" y="1163"/>
                    </a:lnTo>
                    <a:lnTo>
                      <a:pt x="220" y="1154"/>
                    </a:lnTo>
                    <a:lnTo>
                      <a:pt x="203" y="113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4" name="Freeform 27"/>
              <p:cNvSpPr>
                <a:spLocks/>
              </p:cNvSpPr>
              <p:nvPr/>
            </p:nvSpPr>
            <p:spPr bwMode="auto">
              <a:xfrm>
                <a:off x="9100" y="15328"/>
                <a:ext cx="1163" cy="445"/>
              </a:xfrm>
              <a:custGeom>
                <a:avLst/>
                <a:gdLst>
                  <a:gd name="T0" fmla="*/ 8 w 1163"/>
                  <a:gd name="T1" fmla="*/ 437 h 445"/>
                  <a:gd name="T2" fmla="*/ 0 w 1163"/>
                  <a:gd name="T3" fmla="*/ 420 h 445"/>
                  <a:gd name="T4" fmla="*/ 127 w 1163"/>
                  <a:gd name="T5" fmla="*/ 420 h 445"/>
                  <a:gd name="T6" fmla="*/ 543 w 1163"/>
                  <a:gd name="T7" fmla="*/ 429 h 445"/>
                  <a:gd name="T8" fmla="*/ 603 w 1163"/>
                  <a:gd name="T9" fmla="*/ 420 h 445"/>
                  <a:gd name="T10" fmla="*/ 611 w 1163"/>
                  <a:gd name="T11" fmla="*/ 420 h 445"/>
                  <a:gd name="T12" fmla="*/ 611 w 1163"/>
                  <a:gd name="T13" fmla="*/ 313 h 445"/>
                  <a:gd name="T14" fmla="*/ 611 w 1163"/>
                  <a:gd name="T15" fmla="*/ 305 h 445"/>
                  <a:gd name="T16" fmla="*/ 739 w 1163"/>
                  <a:gd name="T17" fmla="*/ 305 h 445"/>
                  <a:gd name="T18" fmla="*/ 798 w 1163"/>
                  <a:gd name="T19" fmla="*/ 297 h 445"/>
                  <a:gd name="T20" fmla="*/ 849 w 1163"/>
                  <a:gd name="T21" fmla="*/ 288 h 445"/>
                  <a:gd name="T22" fmla="*/ 908 w 1163"/>
                  <a:gd name="T23" fmla="*/ 272 h 445"/>
                  <a:gd name="T24" fmla="*/ 959 w 1163"/>
                  <a:gd name="T25" fmla="*/ 247 h 445"/>
                  <a:gd name="T26" fmla="*/ 1010 w 1163"/>
                  <a:gd name="T27" fmla="*/ 214 h 445"/>
                  <a:gd name="T28" fmla="*/ 1053 w 1163"/>
                  <a:gd name="T29" fmla="*/ 181 h 445"/>
                  <a:gd name="T30" fmla="*/ 1087 w 1163"/>
                  <a:gd name="T31" fmla="*/ 140 h 445"/>
                  <a:gd name="T32" fmla="*/ 1121 w 1163"/>
                  <a:gd name="T33" fmla="*/ 91 h 445"/>
                  <a:gd name="T34" fmla="*/ 1155 w 1163"/>
                  <a:gd name="T35" fmla="*/ 0 h 445"/>
                  <a:gd name="T36" fmla="*/ 1163 w 1163"/>
                  <a:gd name="T37" fmla="*/ 8 h 445"/>
                  <a:gd name="T38" fmla="*/ 1163 w 1163"/>
                  <a:gd name="T39" fmla="*/ 25 h 445"/>
                  <a:gd name="T40" fmla="*/ 1155 w 1163"/>
                  <a:gd name="T41" fmla="*/ 49 h 445"/>
                  <a:gd name="T42" fmla="*/ 1146 w 1163"/>
                  <a:gd name="T43" fmla="*/ 91 h 445"/>
                  <a:gd name="T44" fmla="*/ 1121 w 1163"/>
                  <a:gd name="T45" fmla="*/ 124 h 445"/>
                  <a:gd name="T46" fmla="*/ 1087 w 1163"/>
                  <a:gd name="T47" fmla="*/ 165 h 445"/>
                  <a:gd name="T48" fmla="*/ 1061 w 1163"/>
                  <a:gd name="T49" fmla="*/ 198 h 445"/>
                  <a:gd name="T50" fmla="*/ 1027 w 1163"/>
                  <a:gd name="T51" fmla="*/ 231 h 445"/>
                  <a:gd name="T52" fmla="*/ 985 w 1163"/>
                  <a:gd name="T53" fmla="*/ 255 h 445"/>
                  <a:gd name="T54" fmla="*/ 942 w 1163"/>
                  <a:gd name="T55" fmla="*/ 280 h 445"/>
                  <a:gd name="T56" fmla="*/ 900 w 1163"/>
                  <a:gd name="T57" fmla="*/ 288 h 445"/>
                  <a:gd name="T58" fmla="*/ 823 w 1163"/>
                  <a:gd name="T59" fmla="*/ 313 h 445"/>
                  <a:gd name="T60" fmla="*/ 789 w 1163"/>
                  <a:gd name="T61" fmla="*/ 321 h 445"/>
                  <a:gd name="T62" fmla="*/ 747 w 1163"/>
                  <a:gd name="T63" fmla="*/ 321 h 445"/>
                  <a:gd name="T64" fmla="*/ 637 w 1163"/>
                  <a:gd name="T65" fmla="*/ 330 h 445"/>
                  <a:gd name="T66" fmla="*/ 628 w 1163"/>
                  <a:gd name="T67" fmla="*/ 338 h 445"/>
                  <a:gd name="T68" fmla="*/ 628 w 1163"/>
                  <a:gd name="T69" fmla="*/ 445 h 445"/>
                  <a:gd name="T70" fmla="*/ 8 w 1163"/>
                  <a:gd name="T71" fmla="*/ 437 h 4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63" h="445">
                    <a:moveTo>
                      <a:pt x="8" y="437"/>
                    </a:moveTo>
                    <a:lnTo>
                      <a:pt x="0" y="420"/>
                    </a:lnTo>
                    <a:lnTo>
                      <a:pt x="127" y="420"/>
                    </a:lnTo>
                    <a:lnTo>
                      <a:pt x="543" y="429"/>
                    </a:lnTo>
                    <a:lnTo>
                      <a:pt x="603" y="420"/>
                    </a:lnTo>
                    <a:lnTo>
                      <a:pt x="611" y="420"/>
                    </a:lnTo>
                    <a:lnTo>
                      <a:pt x="611" y="313"/>
                    </a:lnTo>
                    <a:lnTo>
                      <a:pt x="611" y="305"/>
                    </a:lnTo>
                    <a:lnTo>
                      <a:pt x="739" y="305"/>
                    </a:lnTo>
                    <a:lnTo>
                      <a:pt x="798" y="297"/>
                    </a:lnTo>
                    <a:lnTo>
                      <a:pt x="849" y="288"/>
                    </a:lnTo>
                    <a:lnTo>
                      <a:pt x="908" y="272"/>
                    </a:lnTo>
                    <a:lnTo>
                      <a:pt x="959" y="247"/>
                    </a:lnTo>
                    <a:lnTo>
                      <a:pt x="1010" y="214"/>
                    </a:lnTo>
                    <a:lnTo>
                      <a:pt x="1053" y="181"/>
                    </a:lnTo>
                    <a:lnTo>
                      <a:pt x="1087" y="140"/>
                    </a:lnTo>
                    <a:lnTo>
                      <a:pt x="1121" y="91"/>
                    </a:lnTo>
                    <a:lnTo>
                      <a:pt x="1155" y="0"/>
                    </a:lnTo>
                    <a:lnTo>
                      <a:pt x="1163" y="8"/>
                    </a:lnTo>
                    <a:lnTo>
                      <a:pt x="1163" y="25"/>
                    </a:lnTo>
                    <a:lnTo>
                      <a:pt x="1155" y="49"/>
                    </a:lnTo>
                    <a:lnTo>
                      <a:pt x="1146" y="91"/>
                    </a:lnTo>
                    <a:lnTo>
                      <a:pt x="1121" y="124"/>
                    </a:lnTo>
                    <a:lnTo>
                      <a:pt x="1087" y="165"/>
                    </a:lnTo>
                    <a:lnTo>
                      <a:pt x="1061" y="198"/>
                    </a:lnTo>
                    <a:lnTo>
                      <a:pt x="1027" y="231"/>
                    </a:lnTo>
                    <a:lnTo>
                      <a:pt x="985" y="255"/>
                    </a:lnTo>
                    <a:lnTo>
                      <a:pt x="942" y="280"/>
                    </a:lnTo>
                    <a:lnTo>
                      <a:pt x="900" y="288"/>
                    </a:lnTo>
                    <a:lnTo>
                      <a:pt x="823" y="313"/>
                    </a:lnTo>
                    <a:lnTo>
                      <a:pt x="789" y="321"/>
                    </a:lnTo>
                    <a:lnTo>
                      <a:pt x="747" y="321"/>
                    </a:lnTo>
                    <a:lnTo>
                      <a:pt x="637" y="330"/>
                    </a:lnTo>
                    <a:lnTo>
                      <a:pt x="628" y="338"/>
                    </a:lnTo>
                    <a:lnTo>
                      <a:pt x="628" y="445"/>
                    </a:lnTo>
                    <a:lnTo>
                      <a:pt x="8" y="437"/>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5" name="Freeform 28"/>
              <p:cNvSpPr>
                <a:spLocks/>
              </p:cNvSpPr>
              <p:nvPr/>
            </p:nvSpPr>
            <p:spPr bwMode="auto">
              <a:xfrm>
                <a:off x="10994" y="15757"/>
                <a:ext cx="25" cy="8"/>
              </a:xfrm>
              <a:custGeom>
                <a:avLst/>
                <a:gdLst>
                  <a:gd name="T0" fmla="*/ 0 w 25"/>
                  <a:gd name="T1" fmla="*/ 0 h 8"/>
                  <a:gd name="T2" fmla="*/ 8 w 25"/>
                  <a:gd name="T3" fmla="*/ 0 h 8"/>
                  <a:gd name="T4" fmla="*/ 25 w 25"/>
                  <a:gd name="T5" fmla="*/ 0 h 8"/>
                  <a:gd name="T6" fmla="*/ 17 w 25"/>
                  <a:gd name="T7" fmla="*/ 8 h 8"/>
                  <a:gd name="T8" fmla="*/ 17 w 25"/>
                  <a:gd name="T9" fmla="*/ 8 h 8"/>
                  <a:gd name="T10" fmla="*/ 0 w 2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8">
                    <a:moveTo>
                      <a:pt x="0" y="0"/>
                    </a:moveTo>
                    <a:lnTo>
                      <a:pt x="8" y="0"/>
                    </a:lnTo>
                    <a:lnTo>
                      <a:pt x="25" y="0"/>
                    </a:lnTo>
                    <a:lnTo>
                      <a:pt x="17" y="8"/>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6" name="Freeform 29"/>
              <p:cNvSpPr>
                <a:spLocks/>
              </p:cNvSpPr>
              <p:nvPr/>
            </p:nvSpPr>
            <p:spPr bwMode="auto">
              <a:xfrm>
                <a:off x="9049" y="15179"/>
                <a:ext cx="1197" cy="561"/>
              </a:xfrm>
              <a:custGeom>
                <a:avLst/>
                <a:gdLst>
                  <a:gd name="T0" fmla="*/ 0 w 1197"/>
                  <a:gd name="T1" fmla="*/ 545 h 561"/>
                  <a:gd name="T2" fmla="*/ 8 w 1197"/>
                  <a:gd name="T3" fmla="*/ 528 h 561"/>
                  <a:gd name="T4" fmla="*/ 59 w 1197"/>
                  <a:gd name="T5" fmla="*/ 520 h 561"/>
                  <a:gd name="T6" fmla="*/ 603 w 1197"/>
                  <a:gd name="T7" fmla="*/ 528 h 561"/>
                  <a:gd name="T8" fmla="*/ 603 w 1197"/>
                  <a:gd name="T9" fmla="*/ 520 h 561"/>
                  <a:gd name="T10" fmla="*/ 611 w 1197"/>
                  <a:gd name="T11" fmla="*/ 404 h 561"/>
                  <a:gd name="T12" fmla="*/ 739 w 1197"/>
                  <a:gd name="T13" fmla="*/ 404 h 561"/>
                  <a:gd name="T14" fmla="*/ 806 w 1197"/>
                  <a:gd name="T15" fmla="*/ 396 h 561"/>
                  <a:gd name="T16" fmla="*/ 866 w 1197"/>
                  <a:gd name="T17" fmla="*/ 388 h 561"/>
                  <a:gd name="T18" fmla="*/ 925 w 1197"/>
                  <a:gd name="T19" fmla="*/ 372 h 561"/>
                  <a:gd name="T20" fmla="*/ 976 w 1197"/>
                  <a:gd name="T21" fmla="*/ 347 h 561"/>
                  <a:gd name="T22" fmla="*/ 1027 w 1197"/>
                  <a:gd name="T23" fmla="*/ 314 h 561"/>
                  <a:gd name="T24" fmla="*/ 1053 w 1197"/>
                  <a:gd name="T25" fmla="*/ 297 h 561"/>
                  <a:gd name="T26" fmla="*/ 1078 w 1197"/>
                  <a:gd name="T27" fmla="*/ 273 h 561"/>
                  <a:gd name="T28" fmla="*/ 1095 w 1197"/>
                  <a:gd name="T29" fmla="*/ 240 h 561"/>
                  <a:gd name="T30" fmla="*/ 1121 w 1197"/>
                  <a:gd name="T31" fmla="*/ 207 h 561"/>
                  <a:gd name="T32" fmla="*/ 1138 w 1197"/>
                  <a:gd name="T33" fmla="*/ 174 h 561"/>
                  <a:gd name="T34" fmla="*/ 1146 w 1197"/>
                  <a:gd name="T35" fmla="*/ 141 h 561"/>
                  <a:gd name="T36" fmla="*/ 1163 w 1197"/>
                  <a:gd name="T37" fmla="*/ 75 h 561"/>
                  <a:gd name="T38" fmla="*/ 1172 w 1197"/>
                  <a:gd name="T39" fmla="*/ 0 h 561"/>
                  <a:gd name="T40" fmla="*/ 1189 w 1197"/>
                  <a:gd name="T41" fmla="*/ 0 h 561"/>
                  <a:gd name="T42" fmla="*/ 1197 w 1197"/>
                  <a:gd name="T43" fmla="*/ 9 h 561"/>
                  <a:gd name="T44" fmla="*/ 1197 w 1197"/>
                  <a:gd name="T45" fmla="*/ 42 h 561"/>
                  <a:gd name="T46" fmla="*/ 1197 w 1197"/>
                  <a:gd name="T47" fmla="*/ 75 h 561"/>
                  <a:gd name="T48" fmla="*/ 1197 w 1197"/>
                  <a:gd name="T49" fmla="*/ 116 h 561"/>
                  <a:gd name="T50" fmla="*/ 1180 w 1197"/>
                  <a:gd name="T51" fmla="*/ 149 h 561"/>
                  <a:gd name="T52" fmla="*/ 1155 w 1197"/>
                  <a:gd name="T53" fmla="*/ 223 h 561"/>
                  <a:gd name="T54" fmla="*/ 1121 w 1197"/>
                  <a:gd name="T55" fmla="*/ 281 h 561"/>
                  <a:gd name="T56" fmla="*/ 1087 w 1197"/>
                  <a:gd name="T57" fmla="*/ 322 h 561"/>
                  <a:gd name="T58" fmla="*/ 1044 w 1197"/>
                  <a:gd name="T59" fmla="*/ 355 h 561"/>
                  <a:gd name="T60" fmla="*/ 1002 w 1197"/>
                  <a:gd name="T61" fmla="*/ 380 h 561"/>
                  <a:gd name="T62" fmla="*/ 959 w 1197"/>
                  <a:gd name="T63" fmla="*/ 404 h 561"/>
                  <a:gd name="T64" fmla="*/ 908 w 1197"/>
                  <a:gd name="T65" fmla="*/ 421 h 561"/>
                  <a:gd name="T66" fmla="*/ 866 w 1197"/>
                  <a:gd name="T67" fmla="*/ 429 h 561"/>
                  <a:gd name="T68" fmla="*/ 815 w 1197"/>
                  <a:gd name="T69" fmla="*/ 437 h 561"/>
                  <a:gd name="T70" fmla="*/ 764 w 1197"/>
                  <a:gd name="T71" fmla="*/ 437 h 561"/>
                  <a:gd name="T72" fmla="*/ 705 w 1197"/>
                  <a:gd name="T73" fmla="*/ 437 h 561"/>
                  <a:gd name="T74" fmla="*/ 654 w 1197"/>
                  <a:gd name="T75" fmla="*/ 437 h 561"/>
                  <a:gd name="T76" fmla="*/ 645 w 1197"/>
                  <a:gd name="T77" fmla="*/ 437 h 561"/>
                  <a:gd name="T78" fmla="*/ 645 w 1197"/>
                  <a:gd name="T79" fmla="*/ 561 h 561"/>
                  <a:gd name="T80" fmla="*/ 637 w 1197"/>
                  <a:gd name="T81" fmla="*/ 561 h 561"/>
                  <a:gd name="T82" fmla="*/ 8 w 1197"/>
                  <a:gd name="T83" fmla="*/ 553 h 561"/>
                  <a:gd name="T84" fmla="*/ 0 w 1197"/>
                  <a:gd name="T85" fmla="*/ 545 h 5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7" h="561">
                    <a:moveTo>
                      <a:pt x="0" y="545"/>
                    </a:moveTo>
                    <a:lnTo>
                      <a:pt x="8" y="528"/>
                    </a:lnTo>
                    <a:lnTo>
                      <a:pt x="59" y="520"/>
                    </a:lnTo>
                    <a:lnTo>
                      <a:pt x="603" y="528"/>
                    </a:lnTo>
                    <a:lnTo>
                      <a:pt x="603" y="520"/>
                    </a:lnTo>
                    <a:lnTo>
                      <a:pt x="611" y="404"/>
                    </a:lnTo>
                    <a:lnTo>
                      <a:pt x="739" y="404"/>
                    </a:lnTo>
                    <a:lnTo>
                      <a:pt x="806" y="396"/>
                    </a:lnTo>
                    <a:lnTo>
                      <a:pt x="866" y="388"/>
                    </a:lnTo>
                    <a:lnTo>
                      <a:pt x="925" y="372"/>
                    </a:lnTo>
                    <a:lnTo>
                      <a:pt x="976" y="347"/>
                    </a:lnTo>
                    <a:lnTo>
                      <a:pt x="1027" y="314"/>
                    </a:lnTo>
                    <a:lnTo>
                      <a:pt x="1053" y="297"/>
                    </a:lnTo>
                    <a:lnTo>
                      <a:pt x="1078" y="273"/>
                    </a:lnTo>
                    <a:lnTo>
                      <a:pt x="1095" y="240"/>
                    </a:lnTo>
                    <a:lnTo>
                      <a:pt x="1121" y="207"/>
                    </a:lnTo>
                    <a:lnTo>
                      <a:pt x="1138" y="174"/>
                    </a:lnTo>
                    <a:lnTo>
                      <a:pt x="1146" y="141"/>
                    </a:lnTo>
                    <a:lnTo>
                      <a:pt x="1163" y="75"/>
                    </a:lnTo>
                    <a:lnTo>
                      <a:pt x="1172" y="0"/>
                    </a:lnTo>
                    <a:lnTo>
                      <a:pt x="1189" y="0"/>
                    </a:lnTo>
                    <a:lnTo>
                      <a:pt x="1197" y="9"/>
                    </a:lnTo>
                    <a:lnTo>
                      <a:pt x="1197" y="42"/>
                    </a:lnTo>
                    <a:lnTo>
                      <a:pt x="1197" y="75"/>
                    </a:lnTo>
                    <a:lnTo>
                      <a:pt x="1197" y="116"/>
                    </a:lnTo>
                    <a:lnTo>
                      <a:pt x="1180" y="149"/>
                    </a:lnTo>
                    <a:lnTo>
                      <a:pt x="1155" y="223"/>
                    </a:lnTo>
                    <a:lnTo>
                      <a:pt x="1121" y="281"/>
                    </a:lnTo>
                    <a:lnTo>
                      <a:pt x="1087" y="322"/>
                    </a:lnTo>
                    <a:lnTo>
                      <a:pt x="1044" y="355"/>
                    </a:lnTo>
                    <a:lnTo>
                      <a:pt x="1002" y="380"/>
                    </a:lnTo>
                    <a:lnTo>
                      <a:pt x="959" y="404"/>
                    </a:lnTo>
                    <a:lnTo>
                      <a:pt x="908" y="421"/>
                    </a:lnTo>
                    <a:lnTo>
                      <a:pt x="866" y="429"/>
                    </a:lnTo>
                    <a:lnTo>
                      <a:pt x="815" y="437"/>
                    </a:lnTo>
                    <a:lnTo>
                      <a:pt x="764" y="437"/>
                    </a:lnTo>
                    <a:lnTo>
                      <a:pt x="705" y="437"/>
                    </a:lnTo>
                    <a:lnTo>
                      <a:pt x="654" y="437"/>
                    </a:lnTo>
                    <a:lnTo>
                      <a:pt x="645" y="437"/>
                    </a:lnTo>
                    <a:lnTo>
                      <a:pt x="645" y="561"/>
                    </a:lnTo>
                    <a:lnTo>
                      <a:pt x="637" y="561"/>
                    </a:lnTo>
                    <a:lnTo>
                      <a:pt x="8" y="553"/>
                    </a:lnTo>
                    <a:lnTo>
                      <a:pt x="0" y="54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7" name="Freeform 30"/>
              <p:cNvSpPr>
                <a:spLocks/>
              </p:cNvSpPr>
              <p:nvPr/>
            </p:nvSpPr>
            <p:spPr bwMode="auto">
              <a:xfrm>
                <a:off x="11053" y="15559"/>
                <a:ext cx="34" cy="156"/>
              </a:xfrm>
              <a:custGeom>
                <a:avLst/>
                <a:gdLst>
                  <a:gd name="T0" fmla="*/ 26 w 34"/>
                  <a:gd name="T1" fmla="*/ 123 h 156"/>
                  <a:gd name="T2" fmla="*/ 26 w 34"/>
                  <a:gd name="T3" fmla="*/ 90 h 156"/>
                  <a:gd name="T4" fmla="*/ 17 w 34"/>
                  <a:gd name="T5" fmla="*/ 57 h 156"/>
                  <a:gd name="T6" fmla="*/ 9 w 34"/>
                  <a:gd name="T7" fmla="*/ 33 h 156"/>
                  <a:gd name="T8" fmla="*/ 0 w 34"/>
                  <a:gd name="T9" fmla="*/ 8 h 156"/>
                  <a:gd name="T10" fmla="*/ 0 w 34"/>
                  <a:gd name="T11" fmla="*/ 0 h 156"/>
                  <a:gd name="T12" fmla="*/ 17 w 34"/>
                  <a:gd name="T13" fmla="*/ 33 h 156"/>
                  <a:gd name="T14" fmla="*/ 34 w 34"/>
                  <a:gd name="T15" fmla="*/ 66 h 156"/>
                  <a:gd name="T16" fmla="*/ 34 w 34"/>
                  <a:gd name="T17" fmla="*/ 107 h 156"/>
                  <a:gd name="T18" fmla="*/ 26 w 34"/>
                  <a:gd name="T19" fmla="*/ 148 h 156"/>
                  <a:gd name="T20" fmla="*/ 17 w 34"/>
                  <a:gd name="T21" fmla="*/ 156 h 156"/>
                  <a:gd name="T22" fmla="*/ 17 w 34"/>
                  <a:gd name="T23" fmla="*/ 148 h 156"/>
                  <a:gd name="T24" fmla="*/ 17 w 34"/>
                  <a:gd name="T25" fmla="*/ 140 h 156"/>
                  <a:gd name="T26" fmla="*/ 26 w 34"/>
                  <a:gd name="T27" fmla="*/ 123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156">
                    <a:moveTo>
                      <a:pt x="26" y="123"/>
                    </a:moveTo>
                    <a:lnTo>
                      <a:pt x="26" y="90"/>
                    </a:lnTo>
                    <a:lnTo>
                      <a:pt x="17" y="57"/>
                    </a:lnTo>
                    <a:lnTo>
                      <a:pt x="9" y="33"/>
                    </a:lnTo>
                    <a:lnTo>
                      <a:pt x="0" y="8"/>
                    </a:lnTo>
                    <a:lnTo>
                      <a:pt x="0" y="0"/>
                    </a:lnTo>
                    <a:lnTo>
                      <a:pt x="17" y="33"/>
                    </a:lnTo>
                    <a:lnTo>
                      <a:pt x="34" y="66"/>
                    </a:lnTo>
                    <a:lnTo>
                      <a:pt x="34" y="107"/>
                    </a:lnTo>
                    <a:lnTo>
                      <a:pt x="26" y="148"/>
                    </a:lnTo>
                    <a:lnTo>
                      <a:pt x="17" y="156"/>
                    </a:lnTo>
                    <a:lnTo>
                      <a:pt x="17" y="148"/>
                    </a:lnTo>
                    <a:lnTo>
                      <a:pt x="17" y="140"/>
                    </a:lnTo>
                    <a:lnTo>
                      <a:pt x="26" y="123"/>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8" name="Freeform 31"/>
              <p:cNvSpPr>
                <a:spLocks/>
              </p:cNvSpPr>
              <p:nvPr/>
            </p:nvSpPr>
            <p:spPr bwMode="auto">
              <a:xfrm>
                <a:off x="10586" y="15419"/>
                <a:ext cx="306" cy="296"/>
              </a:xfrm>
              <a:custGeom>
                <a:avLst/>
                <a:gdLst>
                  <a:gd name="T0" fmla="*/ 212 w 306"/>
                  <a:gd name="T1" fmla="*/ 263 h 296"/>
                  <a:gd name="T2" fmla="*/ 221 w 306"/>
                  <a:gd name="T3" fmla="*/ 263 h 296"/>
                  <a:gd name="T4" fmla="*/ 229 w 306"/>
                  <a:gd name="T5" fmla="*/ 247 h 296"/>
                  <a:gd name="T6" fmla="*/ 178 w 306"/>
                  <a:gd name="T7" fmla="*/ 206 h 296"/>
                  <a:gd name="T8" fmla="*/ 178 w 306"/>
                  <a:gd name="T9" fmla="*/ 189 h 296"/>
                  <a:gd name="T10" fmla="*/ 212 w 306"/>
                  <a:gd name="T11" fmla="*/ 189 h 296"/>
                  <a:gd name="T12" fmla="*/ 246 w 306"/>
                  <a:gd name="T13" fmla="*/ 222 h 296"/>
                  <a:gd name="T14" fmla="*/ 263 w 306"/>
                  <a:gd name="T15" fmla="*/ 214 h 296"/>
                  <a:gd name="T16" fmla="*/ 221 w 306"/>
                  <a:gd name="T17" fmla="*/ 164 h 296"/>
                  <a:gd name="T18" fmla="*/ 178 w 306"/>
                  <a:gd name="T19" fmla="*/ 148 h 296"/>
                  <a:gd name="T20" fmla="*/ 153 w 306"/>
                  <a:gd name="T21" fmla="*/ 164 h 296"/>
                  <a:gd name="T22" fmla="*/ 144 w 306"/>
                  <a:gd name="T23" fmla="*/ 197 h 296"/>
                  <a:gd name="T24" fmla="*/ 204 w 306"/>
                  <a:gd name="T25" fmla="*/ 255 h 296"/>
                  <a:gd name="T26" fmla="*/ 161 w 306"/>
                  <a:gd name="T27" fmla="*/ 230 h 296"/>
                  <a:gd name="T28" fmla="*/ 136 w 306"/>
                  <a:gd name="T29" fmla="*/ 189 h 296"/>
                  <a:gd name="T30" fmla="*/ 136 w 306"/>
                  <a:gd name="T31" fmla="*/ 173 h 296"/>
                  <a:gd name="T32" fmla="*/ 127 w 306"/>
                  <a:gd name="T33" fmla="*/ 148 h 296"/>
                  <a:gd name="T34" fmla="*/ 93 w 306"/>
                  <a:gd name="T35" fmla="*/ 164 h 296"/>
                  <a:gd name="T36" fmla="*/ 59 w 306"/>
                  <a:gd name="T37" fmla="*/ 156 h 296"/>
                  <a:gd name="T38" fmla="*/ 34 w 306"/>
                  <a:gd name="T39" fmla="*/ 107 h 296"/>
                  <a:gd name="T40" fmla="*/ 17 w 306"/>
                  <a:gd name="T41" fmla="*/ 41 h 296"/>
                  <a:gd name="T42" fmla="*/ 59 w 306"/>
                  <a:gd name="T43" fmla="*/ 33 h 296"/>
                  <a:gd name="T44" fmla="*/ 153 w 306"/>
                  <a:gd name="T45" fmla="*/ 74 h 296"/>
                  <a:gd name="T46" fmla="*/ 161 w 306"/>
                  <a:gd name="T47" fmla="*/ 99 h 296"/>
                  <a:gd name="T48" fmla="*/ 153 w 306"/>
                  <a:gd name="T49" fmla="*/ 115 h 296"/>
                  <a:gd name="T50" fmla="*/ 153 w 306"/>
                  <a:gd name="T51" fmla="*/ 132 h 296"/>
                  <a:gd name="T52" fmla="*/ 170 w 306"/>
                  <a:gd name="T53" fmla="*/ 132 h 296"/>
                  <a:gd name="T54" fmla="*/ 212 w 306"/>
                  <a:gd name="T55" fmla="*/ 148 h 296"/>
                  <a:gd name="T56" fmla="*/ 272 w 306"/>
                  <a:gd name="T57" fmla="*/ 206 h 296"/>
                  <a:gd name="T58" fmla="*/ 306 w 306"/>
                  <a:gd name="T59" fmla="*/ 296 h 296"/>
                  <a:gd name="T60" fmla="*/ 246 w 306"/>
                  <a:gd name="T61" fmla="*/ 280 h 296"/>
                  <a:gd name="T62" fmla="*/ 204 w 306"/>
                  <a:gd name="T63" fmla="*/ 263 h 2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6" h="296">
                    <a:moveTo>
                      <a:pt x="204" y="263"/>
                    </a:moveTo>
                    <a:lnTo>
                      <a:pt x="212" y="263"/>
                    </a:lnTo>
                    <a:lnTo>
                      <a:pt x="221" y="263"/>
                    </a:lnTo>
                    <a:lnTo>
                      <a:pt x="229" y="255"/>
                    </a:lnTo>
                    <a:lnTo>
                      <a:pt x="229" y="247"/>
                    </a:lnTo>
                    <a:lnTo>
                      <a:pt x="195" y="230"/>
                    </a:lnTo>
                    <a:lnTo>
                      <a:pt x="178" y="206"/>
                    </a:lnTo>
                    <a:lnTo>
                      <a:pt x="178" y="197"/>
                    </a:lnTo>
                    <a:lnTo>
                      <a:pt x="178" y="189"/>
                    </a:lnTo>
                    <a:lnTo>
                      <a:pt x="195" y="181"/>
                    </a:lnTo>
                    <a:lnTo>
                      <a:pt x="212" y="189"/>
                    </a:lnTo>
                    <a:lnTo>
                      <a:pt x="229" y="197"/>
                    </a:lnTo>
                    <a:lnTo>
                      <a:pt x="246" y="222"/>
                    </a:lnTo>
                    <a:lnTo>
                      <a:pt x="263" y="222"/>
                    </a:lnTo>
                    <a:lnTo>
                      <a:pt x="263" y="214"/>
                    </a:lnTo>
                    <a:lnTo>
                      <a:pt x="238" y="173"/>
                    </a:lnTo>
                    <a:lnTo>
                      <a:pt x="221" y="164"/>
                    </a:lnTo>
                    <a:lnTo>
                      <a:pt x="204" y="148"/>
                    </a:lnTo>
                    <a:lnTo>
                      <a:pt x="178" y="148"/>
                    </a:lnTo>
                    <a:lnTo>
                      <a:pt x="161" y="156"/>
                    </a:lnTo>
                    <a:lnTo>
                      <a:pt x="153" y="164"/>
                    </a:lnTo>
                    <a:lnTo>
                      <a:pt x="153" y="173"/>
                    </a:lnTo>
                    <a:lnTo>
                      <a:pt x="144" y="197"/>
                    </a:lnTo>
                    <a:lnTo>
                      <a:pt x="170" y="230"/>
                    </a:lnTo>
                    <a:lnTo>
                      <a:pt x="204" y="255"/>
                    </a:lnTo>
                    <a:lnTo>
                      <a:pt x="178" y="247"/>
                    </a:lnTo>
                    <a:lnTo>
                      <a:pt x="161" y="230"/>
                    </a:lnTo>
                    <a:lnTo>
                      <a:pt x="144" y="214"/>
                    </a:lnTo>
                    <a:lnTo>
                      <a:pt x="136" y="189"/>
                    </a:lnTo>
                    <a:lnTo>
                      <a:pt x="136" y="181"/>
                    </a:lnTo>
                    <a:lnTo>
                      <a:pt x="136" y="173"/>
                    </a:lnTo>
                    <a:lnTo>
                      <a:pt x="136" y="156"/>
                    </a:lnTo>
                    <a:lnTo>
                      <a:pt x="127" y="148"/>
                    </a:lnTo>
                    <a:lnTo>
                      <a:pt x="102" y="164"/>
                    </a:lnTo>
                    <a:lnTo>
                      <a:pt x="93" y="164"/>
                    </a:lnTo>
                    <a:lnTo>
                      <a:pt x="76" y="164"/>
                    </a:lnTo>
                    <a:lnTo>
                      <a:pt x="59" y="156"/>
                    </a:lnTo>
                    <a:lnTo>
                      <a:pt x="51" y="148"/>
                    </a:lnTo>
                    <a:lnTo>
                      <a:pt x="34" y="107"/>
                    </a:lnTo>
                    <a:lnTo>
                      <a:pt x="34" y="82"/>
                    </a:lnTo>
                    <a:lnTo>
                      <a:pt x="17" y="41"/>
                    </a:lnTo>
                    <a:lnTo>
                      <a:pt x="0" y="0"/>
                    </a:lnTo>
                    <a:lnTo>
                      <a:pt x="59" y="33"/>
                    </a:lnTo>
                    <a:lnTo>
                      <a:pt x="136" y="57"/>
                    </a:lnTo>
                    <a:lnTo>
                      <a:pt x="153" y="74"/>
                    </a:lnTo>
                    <a:lnTo>
                      <a:pt x="153" y="82"/>
                    </a:lnTo>
                    <a:lnTo>
                      <a:pt x="161" y="99"/>
                    </a:lnTo>
                    <a:lnTo>
                      <a:pt x="161" y="107"/>
                    </a:lnTo>
                    <a:lnTo>
                      <a:pt x="153" y="115"/>
                    </a:lnTo>
                    <a:lnTo>
                      <a:pt x="153" y="132"/>
                    </a:lnTo>
                    <a:lnTo>
                      <a:pt x="161" y="140"/>
                    </a:lnTo>
                    <a:lnTo>
                      <a:pt x="170" y="132"/>
                    </a:lnTo>
                    <a:lnTo>
                      <a:pt x="187" y="132"/>
                    </a:lnTo>
                    <a:lnTo>
                      <a:pt x="212" y="148"/>
                    </a:lnTo>
                    <a:lnTo>
                      <a:pt x="246" y="181"/>
                    </a:lnTo>
                    <a:lnTo>
                      <a:pt x="272" y="206"/>
                    </a:lnTo>
                    <a:lnTo>
                      <a:pt x="280" y="230"/>
                    </a:lnTo>
                    <a:lnTo>
                      <a:pt x="306" y="296"/>
                    </a:lnTo>
                    <a:lnTo>
                      <a:pt x="246" y="280"/>
                    </a:lnTo>
                    <a:lnTo>
                      <a:pt x="221" y="272"/>
                    </a:lnTo>
                    <a:lnTo>
                      <a:pt x="204" y="263"/>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9" name="Freeform 32"/>
              <p:cNvSpPr>
                <a:spLocks/>
              </p:cNvSpPr>
              <p:nvPr/>
            </p:nvSpPr>
            <p:spPr bwMode="auto">
              <a:xfrm>
                <a:off x="9006" y="15682"/>
                <a:ext cx="34" cy="25"/>
              </a:xfrm>
              <a:custGeom>
                <a:avLst/>
                <a:gdLst>
                  <a:gd name="T0" fmla="*/ 0 w 34"/>
                  <a:gd name="T1" fmla="*/ 17 h 25"/>
                  <a:gd name="T2" fmla="*/ 9 w 34"/>
                  <a:gd name="T3" fmla="*/ 0 h 25"/>
                  <a:gd name="T4" fmla="*/ 17 w 34"/>
                  <a:gd name="T5" fmla="*/ 0 h 25"/>
                  <a:gd name="T6" fmla="*/ 26 w 34"/>
                  <a:gd name="T7" fmla="*/ 0 h 25"/>
                  <a:gd name="T8" fmla="*/ 34 w 34"/>
                  <a:gd name="T9" fmla="*/ 9 h 25"/>
                  <a:gd name="T10" fmla="*/ 26 w 34"/>
                  <a:gd name="T11" fmla="*/ 17 h 25"/>
                  <a:gd name="T12" fmla="*/ 17 w 34"/>
                  <a:gd name="T13" fmla="*/ 25 h 25"/>
                  <a:gd name="T14" fmla="*/ 9 w 34"/>
                  <a:gd name="T15" fmla="*/ 25 h 25"/>
                  <a:gd name="T16" fmla="*/ 0 w 34"/>
                  <a:gd name="T17" fmla="*/ 1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25">
                    <a:moveTo>
                      <a:pt x="0" y="17"/>
                    </a:moveTo>
                    <a:lnTo>
                      <a:pt x="9" y="0"/>
                    </a:lnTo>
                    <a:lnTo>
                      <a:pt x="17" y="0"/>
                    </a:lnTo>
                    <a:lnTo>
                      <a:pt x="26" y="0"/>
                    </a:lnTo>
                    <a:lnTo>
                      <a:pt x="34" y="9"/>
                    </a:lnTo>
                    <a:lnTo>
                      <a:pt x="26" y="17"/>
                    </a:lnTo>
                    <a:lnTo>
                      <a:pt x="17" y="25"/>
                    </a:lnTo>
                    <a:lnTo>
                      <a:pt x="9" y="25"/>
                    </a:lnTo>
                    <a:lnTo>
                      <a:pt x="0" y="17"/>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0" name="Freeform 33"/>
              <p:cNvSpPr>
                <a:spLocks/>
              </p:cNvSpPr>
              <p:nvPr/>
            </p:nvSpPr>
            <p:spPr bwMode="auto">
              <a:xfrm>
                <a:off x="9499" y="15575"/>
                <a:ext cx="68" cy="107"/>
              </a:xfrm>
              <a:custGeom>
                <a:avLst/>
                <a:gdLst>
                  <a:gd name="T0" fmla="*/ 0 w 68"/>
                  <a:gd name="T1" fmla="*/ 83 h 107"/>
                  <a:gd name="T2" fmla="*/ 25 w 68"/>
                  <a:gd name="T3" fmla="*/ 66 h 107"/>
                  <a:gd name="T4" fmla="*/ 34 w 68"/>
                  <a:gd name="T5" fmla="*/ 58 h 107"/>
                  <a:gd name="T6" fmla="*/ 51 w 68"/>
                  <a:gd name="T7" fmla="*/ 58 h 107"/>
                  <a:gd name="T8" fmla="*/ 51 w 68"/>
                  <a:gd name="T9" fmla="*/ 50 h 107"/>
                  <a:gd name="T10" fmla="*/ 42 w 68"/>
                  <a:gd name="T11" fmla="*/ 41 h 107"/>
                  <a:gd name="T12" fmla="*/ 17 w 68"/>
                  <a:gd name="T13" fmla="*/ 33 h 107"/>
                  <a:gd name="T14" fmla="*/ 8 w 68"/>
                  <a:gd name="T15" fmla="*/ 17 h 107"/>
                  <a:gd name="T16" fmla="*/ 0 w 68"/>
                  <a:gd name="T17" fmla="*/ 0 h 107"/>
                  <a:gd name="T18" fmla="*/ 0 w 68"/>
                  <a:gd name="T19" fmla="*/ 0 h 107"/>
                  <a:gd name="T20" fmla="*/ 59 w 68"/>
                  <a:gd name="T21" fmla="*/ 25 h 107"/>
                  <a:gd name="T22" fmla="*/ 68 w 68"/>
                  <a:gd name="T23" fmla="*/ 33 h 107"/>
                  <a:gd name="T24" fmla="*/ 68 w 68"/>
                  <a:gd name="T25" fmla="*/ 41 h 107"/>
                  <a:gd name="T26" fmla="*/ 68 w 68"/>
                  <a:gd name="T27" fmla="*/ 58 h 107"/>
                  <a:gd name="T28" fmla="*/ 51 w 68"/>
                  <a:gd name="T29" fmla="*/ 74 h 107"/>
                  <a:gd name="T30" fmla="*/ 34 w 68"/>
                  <a:gd name="T31" fmla="*/ 83 h 107"/>
                  <a:gd name="T32" fmla="*/ 17 w 68"/>
                  <a:gd name="T33" fmla="*/ 91 h 107"/>
                  <a:gd name="T34" fmla="*/ 0 w 68"/>
                  <a:gd name="T35" fmla="*/ 107 h 107"/>
                  <a:gd name="T36" fmla="*/ 0 w 68"/>
                  <a:gd name="T37" fmla="*/ 99 h 107"/>
                  <a:gd name="T38" fmla="*/ 0 w 68"/>
                  <a:gd name="T39" fmla="*/ 83 h 1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8" h="107">
                    <a:moveTo>
                      <a:pt x="0" y="83"/>
                    </a:moveTo>
                    <a:lnTo>
                      <a:pt x="25" y="66"/>
                    </a:lnTo>
                    <a:lnTo>
                      <a:pt x="34" y="58"/>
                    </a:lnTo>
                    <a:lnTo>
                      <a:pt x="51" y="58"/>
                    </a:lnTo>
                    <a:lnTo>
                      <a:pt x="51" y="50"/>
                    </a:lnTo>
                    <a:lnTo>
                      <a:pt x="42" y="41"/>
                    </a:lnTo>
                    <a:lnTo>
                      <a:pt x="17" y="33"/>
                    </a:lnTo>
                    <a:lnTo>
                      <a:pt x="8" y="17"/>
                    </a:lnTo>
                    <a:lnTo>
                      <a:pt x="0" y="0"/>
                    </a:lnTo>
                    <a:lnTo>
                      <a:pt x="59" y="25"/>
                    </a:lnTo>
                    <a:lnTo>
                      <a:pt x="68" y="33"/>
                    </a:lnTo>
                    <a:lnTo>
                      <a:pt x="68" y="41"/>
                    </a:lnTo>
                    <a:lnTo>
                      <a:pt x="68" y="58"/>
                    </a:lnTo>
                    <a:lnTo>
                      <a:pt x="51" y="74"/>
                    </a:lnTo>
                    <a:lnTo>
                      <a:pt x="34" y="83"/>
                    </a:lnTo>
                    <a:lnTo>
                      <a:pt x="17" y="91"/>
                    </a:lnTo>
                    <a:lnTo>
                      <a:pt x="0" y="107"/>
                    </a:lnTo>
                    <a:lnTo>
                      <a:pt x="0" y="99"/>
                    </a:lnTo>
                    <a:lnTo>
                      <a:pt x="0" y="83"/>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1" name="Freeform 34"/>
              <p:cNvSpPr>
                <a:spLocks/>
              </p:cNvSpPr>
              <p:nvPr/>
            </p:nvSpPr>
            <p:spPr bwMode="auto">
              <a:xfrm>
                <a:off x="11011" y="15658"/>
                <a:ext cx="34" cy="24"/>
              </a:xfrm>
              <a:custGeom>
                <a:avLst/>
                <a:gdLst>
                  <a:gd name="T0" fmla="*/ 0 w 34"/>
                  <a:gd name="T1" fmla="*/ 0 h 24"/>
                  <a:gd name="T2" fmla="*/ 8 w 34"/>
                  <a:gd name="T3" fmla="*/ 0 h 24"/>
                  <a:gd name="T4" fmla="*/ 17 w 34"/>
                  <a:gd name="T5" fmla="*/ 0 h 24"/>
                  <a:gd name="T6" fmla="*/ 34 w 34"/>
                  <a:gd name="T7" fmla="*/ 16 h 24"/>
                  <a:gd name="T8" fmla="*/ 34 w 34"/>
                  <a:gd name="T9" fmla="*/ 24 h 24"/>
                  <a:gd name="T10" fmla="*/ 0 w 34"/>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4">
                    <a:moveTo>
                      <a:pt x="0" y="0"/>
                    </a:moveTo>
                    <a:lnTo>
                      <a:pt x="8" y="0"/>
                    </a:lnTo>
                    <a:lnTo>
                      <a:pt x="17" y="0"/>
                    </a:lnTo>
                    <a:lnTo>
                      <a:pt x="34" y="16"/>
                    </a:lnTo>
                    <a:lnTo>
                      <a:pt x="34" y="24"/>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2" name="Freeform 35"/>
              <p:cNvSpPr>
                <a:spLocks/>
              </p:cNvSpPr>
              <p:nvPr/>
            </p:nvSpPr>
            <p:spPr bwMode="auto">
              <a:xfrm>
                <a:off x="10110" y="15608"/>
                <a:ext cx="77" cy="74"/>
              </a:xfrm>
              <a:custGeom>
                <a:avLst/>
                <a:gdLst>
                  <a:gd name="T0" fmla="*/ 9 w 77"/>
                  <a:gd name="T1" fmla="*/ 0 h 74"/>
                  <a:gd name="T2" fmla="*/ 17 w 77"/>
                  <a:gd name="T3" fmla="*/ 0 h 74"/>
                  <a:gd name="T4" fmla="*/ 34 w 77"/>
                  <a:gd name="T5" fmla="*/ 0 h 74"/>
                  <a:gd name="T6" fmla="*/ 51 w 77"/>
                  <a:gd name="T7" fmla="*/ 8 h 74"/>
                  <a:gd name="T8" fmla="*/ 68 w 77"/>
                  <a:gd name="T9" fmla="*/ 41 h 74"/>
                  <a:gd name="T10" fmla="*/ 77 w 77"/>
                  <a:gd name="T11" fmla="*/ 74 h 74"/>
                  <a:gd name="T12" fmla="*/ 51 w 77"/>
                  <a:gd name="T13" fmla="*/ 58 h 74"/>
                  <a:gd name="T14" fmla="*/ 26 w 77"/>
                  <a:gd name="T15" fmla="*/ 41 h 74"/>
                  <a:gd name="T16" fmla="*/ 9 w 77"/>
                  <a:gd name="T17" fmla="*/ 41 h 74"/>
                  <a:gd name="T18" fmla="*/ 9 w 77"/>
                  <a:gd name="T19" fmla="*/ 25 h 74"/>
                  <a:gd name="T20" fmla="*/ 0 w 77"/>
                  <a:gd name="T21" fmla="*/ 17 h 74"/>
                  <a:gd name="T22" fmla="*/ 9 w 77"/>
                  <a:gd name="T23" fmla="*/ 0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74">
                    <a:moveTo>
                      <a:pt x="9" y="0"/>
                    </a:moveTo>
                    <a:lnTo>
                      <a:pt x="17" y="0"/>
                    </a:lnTo>
                    <a:lnTo>
                      <a:pt x="34" y="0"/>
                    </a:lnTo>
                    <a:lnTo>
                      <a:pt x="51" y="8"/>
                    </a:lnTo>
                    <a:lnTo>
                      <a:pt x="68" y="41"/>
                    </a:lnTo>
                    <a:lnTo>
                      <a:pt x="77" y="74"/>
                    </a:lnTo>
                    <a:lnTo>
                      <a:pt x="51" y="58"/>
                    </a:lnTo>
                    <a:lnTo>
                      <a:pt x="26" y="41"/>
                    </a:lnTo>
                    <a:lnTo>
                      <a:pt x="9" y="41"/>
                    </a:lnTo>
                    <a:lnTo>
                      <a:pt x="9" y="25"/>
                    </a:lnTo>
                    <a:lnTo>
                      <a:pt x="0" y="17"/>
                    </a:lnTo>
                    <a:lnTo>
                      <a:pt x="9"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3" name="Freeform 36"/>
              <p:cNvSpPr>
                <a:spLocks/>
              </p:cNvSpPr>
              <p:nvPr/>
            </p:nvSpPr>
            <p:spPr bwMode="auto">
              <a:xfrm>
                <a:off x="10348" y="15575"/>
                <a:ext cx="60" cy="99"/>
              </a:xfrm>
              <a:custGeom>
                <a:avLst/>
                <a:gdLst>
                  <a:gd name="T0" fmla="*/ 0 w 60"/>
                  <a:gd name="T1" fmla="*/ 91 h 99"/>
                  <a:gd name="T2" fmla="*/ 0 w 60"/>
                  <a:gd name="T3" fmla="*/ 83 h 99"/>
                  <a:gd name="T4" fmla="*/ 9 w 60"/>
                  <a:gd name="T5" fmla="*/ 74 h 99"/>
                  <a:gd name="T6" fmla="*/ 17 w 60"/>
                  <a:gd name="T7" fmla="*/ 66 h 99"/>
                  <a:gd name="T8" fmla="*/ 26 w 60"/>
                  <a:gd name="T9" fmla="*/ 58 h 99"/>
                  <a:gd name="T10" fmla="*/ 34 w 60"/>
                  <a:gd name="T11" fmla="*/ 33 h 99"/>
                  <a:gd name="T12" fmla="*/ 34 w 60"/>
                  <a:gd name="T13" fmla="*/ 25 h 99"/>
                  <a:gd name="T14" fmla="*/ 26 w 60"/>
                  <a:gd name="T15" fmla="*/ 8 h 99"/>
                  <a:gd name="T16" fmla="*/ 26 w 60"/>
                  <a:gd name="T17" fmla="*/ 8 h 99"/>
                  <a:gd name="T18" fmla="*/ 17 w 60"/>
                  <a:gd name="T19" fmla="*/ 0 h 99"/>
                  <a:gd name="T20" fmla="*/ 34 w 60"/>
                  <a:gd name="T21" fmla="*/ 0 h 99"/>
                  <a:gd name="T22" fmla="*/ 43 w 60"/>
                  <a:gd name="T23" fmla="*/ 0 h 99"/>
                  <a:gd name="T24" fmla="*/ 51 w 60"/>
                  <a:gd name="T25" fmla="*/ 25 h 99"/>
                  <a:gd name="T26" fmla="*/ 60 w 60"/>
                  <a:gd name="T27" fmla="*/ 50 h 99"/>
                  <a:gd name="T28" fmla="*/ 51 w 60"/>
                  <a:gd name="T29" fmla="*/ 74 h 99"/>
                  <a:gd name="T30" fmla="*/ 43 w 60"/>
                  <a:gd name="T31" fmla="*/ 91 h 99"/>
                  <a:gd name="T32" fmla="*/ 26 w 60"/>
                  <a:gd name="T33" fmla="*/ 99 h 99"/>
                  <a:gd name="T34" fmla="*/ 17 w 60"/>
                  <a:gd name="T35" fmla="*/ 99 h 99"/>
                  <a:gd name="T36" fmla="*/ 0 w 60"/>
                  <a:gd name="T37" fmla="*/ 99 h 99"/>
                  <a:gd name="T38" fmla="*/ 0 w 60"/>
                  <a:gd name="T39" fmla="*/ 91 h 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99">
                    <a:moveTo>
                      <a:pt x="0" y="91"/>
                    </a:moveTo>
                    <a:lnTo>
                      <a:pt x="0" y="83"/>
                    </a:lnTo>
                    <a:lnTo>
                      <a:pt x="9" y="74"/>
                    </a:lnTo>
                    <a:lnTo>
                      <a:pt x="17" y="66"/>
                    </a:lnTo>
                    <a:lnTo>
                      <a:pt x="26" y="58"/>
                    </a:lnTo>
                    <a:lnTo>
                      <a:pt x="34" y="33"/>
                    </a:lnTo>
                    <a:lnTo>
                      <a:pt x="34" y="25"/>
                    </a:lnTo>
                    <a:lnTo>
                      <a:pt x="26" y="8"/>
                    </a:lnTo>
                    <a:lnTo>
                      <a:pt x="17" y="0"/>
                    </a:lnTo>
                    <a:lnTo>
                      <a:pt x="34" y="0"/>
                    </a:lnTo>
                    <a:lnTo>
                      <a:pt x="43" y="0"/>
                    </a:lnTo>
                    <a:lnTo>
                      <a:pt x="51" y="25"/>
                    </a:lnTo>
                    <a:lnTo>
                      <a:pt x="60" y="50"/>
                    </a:lnTo>
                    <a:lnTo>
                      <a:pt x="51" y="74"/>
                    </a:lnTo>
                    <a:lnTo>
                      <a:pt x="43" y="91"/>
                    </a:lnTo>
                    <a:lnTo>
                      <a:pt x="26" y="99"/>
                    </a:lnTo>
                    <a:lnTo>
                      <a:pt x="17" y="99"/>
                    </a:lnTo>
                    <a:lnTo>
                      <a:pt x="0" y="99"/>
                    </a:lnTo>
                    <a:lnTo>
                      <a:pt x="0" y="91"/>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4" name="Freeform 37"/>
              <p:cNvSpPr>
                <a:spLocks/>
              </p:cNvSpPr>
              <p:nvPr/>
            </p:nvSpPr>
            <p:spPr bwMode="auto">
              <a:xfrm>
                <a:off x="10416" y="15575"/>
                <a:ext cx="60" cy="91"/>
              </a:xfrm>
              <a:custGeom>
                <a:avLst/>
                <a:gdLst>
                  <a:gd name="T0" fmla="*/ 0 w 60"/>
                  <a:gd name="T1" fmla="*/ 66 h 91"/>
                  <a:gd name="T2" fmla="*/ 0 w 60"/>
                  <a:gd name="T3" fmla="*/ 50 h 91"/>
                  <a:gd name="T4" fmla="*/ 9 w 60"/>
                  <a:gd name="T5" fmla="*/ 50 h 91"/>
                  <a:gd name="T6" fmla="*/ 17 w 60"/>
                  <a:gd name="T7" fmla="*/ 50 h 91"/>
                  <a:gd name="T8" fmla="*/ 26 w 60"/>
                  <a:gd name="T9" fmla="*/ 58 h 91"/>
                  <a:gd name="T10" fmla="*/ 26 w 60"/>
                  <a:gd name="T11" fmla="*/ 66 h 91"/>
                  <a:gd name="T12" fmla="*/ 34 w 60"/>
                  <a:gd name="T13" fmla="*/ 66 h 91"/>
                  <a:gd name="T14" fmla="*/ 43 w 60"/>
                  <a:gd name="T15" fmla="*/ 58 h 91"/>
                  <a:gd name="T16" fmla="*/ 34 w 60"/>
                  <a:gd name="T17" fmla="*/ 41 h 91"/>
                  <a:gd name="T18" fmla="*/ 17 w 60"/>
                  <a:gd name="T19" fmla="*/ 33 h 91"/>
                  <a:gd name="T20" fmla="*/ 9 w 60"/>
                  <a:gd name="T21" fmla="*/ 17 h 91"/>
                  <a:gd name="T22" fmla="*/ 0 w 60"/>
                  <a:gd name="T23" fmla="*/ 0 h 91"/>
                  <a:gd name="T24" fmla="*/ 17 w 60"/>
                  <a:gd name="T25" fmla="*/ 0 h 91"/>
                  <a:gd name="T26" fmla="*/ 26 w 60"/>
                  <a:gd name="T27" fmla="*/ 8 h 91"/>
                  <a:gd name="T28" fmla="*/ 51 w 60"/>
                  <a:gd name="T29" fmla="*/ 33 h 91"/>
                  <a:gd name="T30" fmla="*/ 60 w 60"/>
                  <a:gd name="T31" fmla="*/ 58 h 91"/>
                  <a:gd name="T32" fmla="*/ 60 w 60"/>
                  <a:gd name="T33" fmla="*/ 74 h 91"/>
                  <a:gd name="T34" fmla="*/ 51 w 60"/>
                  <a:gd name="T35" fmla="*/ 83 h 91"/>
                  <a:gd name="T36" fmla="*/ 34 w 60"/>
                  <a:gd name="T37" fmla="*/ 91 h 91"/>
                  <a:gd name="T38" fmla="*/ 26 w 60"/>
                  <a:gd name="T39" fmla="*/ 91 h 91"/>
                  <a:gd name="T40" fmla="*/ 9 w 60"/>
                  <a:gd name="T41" fmla="*/ 83 h 91"/>
                  <a:gd name="T42" fmla="*/ 0 w 60"/>
                  <a:gd name="T43" fmla="*/ 66 h 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0" h="91">
                    <a:moveTo>
                      <a:pt x="0" y="66"/>
                    </a:moveTo>
                    <a:lnTo>
                      <a:pt x="0" y="50"/>
                    </a:lnTo>
                    <a:lnTo>
                      <a:pt x="9" y="50"/>
                    </a:lnTo>
                    <a:lnTo>
                      <a:pt x="17" y="50"/>
                    </a:lnTo>
                    <a:lnTo>
                      <a:pt x="26" y="58"/>
                    </a:lnTo>
                    <a:lnTo>
                      <a:pt x="26" y="66"/>
                    </a:lnTo>
                    <a:lnTo>
                      <a:pt x="34" y="66"/>
                    </a:lnTo>
                    <a:lnTo>
                      <a:pt x="43" y="58"/>
                    </a:lnTo>
                    <a:lnTo>
                      <a:pt x="34" y="41"/>
                    </a:lnTo>
                    <a:lnTo>
                      <a:pt x="17" y="33"/>
                    </a:lnTo>
                    <a:lnTo>
                      <a:pt x="9" y="17"/>
                    </a:lnTo>
                    <a:lnTo>
                      <a:pt x="0" y="0"/>
                    </a:lnTo>
                    <a:lnTo>
                      <a:pt x="17" y="0"/>
                    </a:lnTo>
                    <a:lnTo>
                      <a:pt x="26" y="8"/>
                    </a:lnTo>
                    <a:lnTo>
                      <a:pt x="51" y="33"/>
                    </a:lnTo>
                    <a:lnTo>
                      <a:pt x="60" y="58"/>
                    </a:lnTo>
                    <a:lnTo>
                      <a:pt x="60" y="74"/>
                    </a:lnTo>
                    <a:lnTo>
                      <a:pt x="51" y="83"/>
                    </a:lnTo>
                    <a:lnTo>
                      <a:pt x="34" y="91"/>
                    </a:lnTo>
                    <a:lnTo>
                      <a:pt x="26" y="91"/>
                    </a:lnTo>
                    <a:lnTo>
                      <a:pt x="9" y="83"/>
                    </a:lnTo>
                    <a:lnTo>
                      <a:pt x="0" y="66"/>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5" name="Freeform 38"/>
              <p:cNvSpPr>
                <a:spLocks/>
              </p:cNvSpPr>
              <p:nvPr/>
            </p:nvSpPr>
            <p:spPr bwMode="auto">
              <a:xfrm>
                <a:off x="9439" y="15641"/>
                <a:ext cx="34" cy="25"/>
              </a:xfrm>
              <a:custGeom>
                <a:avLst/>
                <a:gdLst>
                  <a:gd name="T0" fmla="*/ 0 w 34"/>
                  <a:gd name="T1" fmla="*/ 8 h 25"/>
                  <a:gd name="T2" fmla="*/ 0 w 34"/>
                  <a:gd name="T3" fmla="*/ 0 h 25"/>
                  <a:gd name="T4" fmla="*/ 9 w 34"/>
                  <a:gd name="T5" fmla="*/ 0 h 25"/>
                  <a:gd name="T6" fmla="*/ 26 w 34"/>
                  <a:gd name="T7" fmla="*/ 8 h 25"/>
                  <a:gd name="T8" fmla="*/ 34 w 34"/>
                  <a:gd name="T9" fmla="*/ 17 h 25"/>
                  <a:gd name="T10" fmla="*/ 34 w 34"/>
                  <a:gd name="T11" fmla="*/ 17 h 25"/>
                  <a:gd name="T12" fmla="*/ 34 w 34"/>
                  <a:gd name="T13" fmla="*/ 25 h 25"/>
                  <a:gd name="T14" fmla="*/ 17 w 34"/>
                  <a:gd name="T15" fmla="*/ 17 h 25"/>
                  <a:gd name="T16" fmla="*/ 0 w 34"/>
                  <a:gd name="T17" fmla="*/ 8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25">
                    <a:moveTo>
                      <a:pt x="0" y="8"/>
                    </a:moveTo>
                    <a:lnTo>
                      <a:pt x="0" y="0"/>
                    </a:lnTo>
                    <a:lnTo>
                      <a:pt x="9" y="0"/>
                    </a:lnTo>
                    <a:lnTo>
                      <a:pt x="26" y="8"/>
                    </a:lnTo>
                    <a:lnTo>
                      <a:pt x="34" y="17"/>
                    </a:lnTo>
                    <a:lnTo>
                      <a:pt x="34" y="25"/>
                    </a:lnTo>
                    <a:lnTo>
                      <a:pt x="17" y="17"/>
                    </a:lnTo>
                    <a:lnTo>
                      <a:pt x="0" y="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6" name="Freeform 39"/>
              <p:cNvSpPr>
                <a:spLocks/>
              </p:cNvSpPr>
              <p:nvPr/>
            </p:nvSpPr>
            <p:spPr bwMode="auto">
              <a:xfrm>
                <a:off x="10883" y="15583"/>
                <a:ext cx="170" cy="66"/>
              </a:xfrm>
              <a:custGeom>
                <a:avLst/>
                <a:gdLst>
                  <a:gd name="T0" fmla="*/ 102 w 170"/>
                  <a:gd name="T1" fmla="*/ 50 h 66"/>
                  <a:gd name="T2" fmla="*/ 111 w 170"/>
                  <a:gd name="T3" fmla="*/ 66 h 66"/>
                  <a:gd name="T4" fmla="*/ 60 w 170"/>
                  <a:gd name="T5" fmla="*/ 42 h 66"/>
                  <a:gd name="T6" fmla="*/ 26 w 170"/>
                  <a:gd name="T7" fmla="*/ 42 h 66"/>
                  <a:gd name="T8" fmla="*/ 0 w 170"/>
                  <a:gd name="T9" fmla="*/ 42 h 66"/>
                  <a:gd name="T10" fmla="*/ 0 w 170"/>
                  <a:gd name="T11" fmla="*/ 33 h 66"/>
                  <a:gd name="T12" fmla="*/ 0 w 170"/>
                  <a:gd name="T13" fmla="*/ 25 h 66"/>
                  <a:gd name="T14" fmla="*/ 9 w 170"/>
                  <a:gd name="T15" fmla="*/ 9 h 66"/>
                  <a:gd name="T16" fmla="*/ 26 w 170"/>
                  <a:gd name="T17" fmla="*/ 0 h 66"/>
                  <a:gd name="T18" fmla="*/ 60 w 170"/>
                  <a:gd name="T19" fmla="*/ 0 h 66"/>
                  <a:gd name="T20" fmla="*/ 94 w 170"/>
                  <a:gd name="T21" fmla="*/ 0 h 66"/>
                  <a:gd name="T22" fmla="*/ 128 w 170"/>
                  <a:gd name="T23" fmla="*/ 0 h 66"/>
                  <a:gd name="T24" fmla="*/ 136 w 170"/>
                  <a:gd name="T25" fmla="*/ 0 h 66"/>
                  <a:gd name="T26" fmla="*/ 145 w 170"/>
                  <a:gd name="T27" fmla="*/ 0 h 66"/>
                  <a:gd name="T28" fmla="*/ 145 w 170"/>
                  <a:gd name="T29" fmla="*/ 9 h 66"/>
                  <a:gd name="T30" fmla="*/ 111 w 170"/>
                  <a:gd name="T31" fmla="*/ 9 h 66"/>
                  <a:gd name="T32" fmla="*/ 102 w 170"/>
                  <a:gd name="T33" fmla="*/ 9 h 66"/>
                  <a:gd name="T34" fmla="*/ 85 w 170"/>
                  <a:gd name="T35" fmla="*/ 17 h 66"/>
                  <a:gd name="T36" fmla="*/ 85 w 170"/>
                  <a:gd name="T37" fmla="*/ 33 h 66"/>
                  <a:gd name="T38" fmla="*/ 85 w 170"/>
                  <a:gd name="T39" fmla="*/ 33 h 66"/>
                  <a:gd name="T40" fmla="*/ 94 w 170"/>
                  <a:gd name="T41" fmla="*/ 42 h 66"/>
                  <a:gd name="T42" fmla="*/ 128 w 170"/>
                  <a:gd name="T43" fmla="*/ 50 h 66"/>
                  <a:gd name="T44" fmla="*/ 170 w 170"/>
                  <a:gd name="T45" fmla="*/ 66 h 66"/>
                  <a:gd name="T46" fmla="*/ 162 w 170"/>
                  <a:gd name="T47" fmla="*/ 66 h 66"/>
                  <a:gd name="T48" fmla="*/ 136 w 170"/>
                  <a:gd name="T49" fmla="*/ 58 h 66"/>
                  <a:gd name="T50" fmla="*/ 119 w 170"/>
                  <a:gd name="T51" fmla="*/ 50 h 66"/>
                  <a:gd name="T52" fmla="*/ 102 w 170"/>
                  <a:gd name="T53" fmla="*/ 50 h 6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0" h="66">
                    <a:moveTo>
                      <a:pt x="102" y="50"/>
                    </a:moveTo>
                    <a:lnTo>
                      <a:pt x="111" y="66"/>
                    </a:lnTo>
                    <a:lnTo>
                      <a:pt x="60" y="42"/>
                    </a:lnTo>
                    <a:lnTo>
                      <a:pt x="26" y="42"/>
                    </a:lnTo>
                    <a:lnTo>
                      <a:pt x="0" y="42"/>
                    </a:lnTo>
                    <a:lnTo>
                      <a:pt x="0" y="33"/>
                    </a:lnTo>
                    <a:lnTo>
                      <a:pt x="0" y="25"/>
                    </a:lnTo>
                    <a:lnTo>
                      <a:pt x="9" y="9"/>
                    </a:lnTo>
                    <a:lnTo>
                      <a:pt x="26" y="0"/>
                    </a:lnTo>
                    <a:lnTo>
                      <a:pt x="60" y="0"/>
                    </a:lnTo>
                    <a:lnTo>
                      <a:pt x="94" y="0"/>
                    </a:lnTo>
                    <a:lnTo>
                      <a:pt x="128" y="0"/>
                    </a:lnTo>
                    <a:lnTo>
                      <a:pt x="136" y="0"/>
                    </a:lnTo>
                    <a:lnTo>
                      <a:pt x="145" y="0"/>
                    </a:lnTo>
                    <a:lnTo>
                      <a:pt x="145" y="9"/>
                    </a:lnTo>
                    <a:lnTo>
                      <a:pt x="111" y="9"/>
                    </a:lnTo>
                    <a:lnTo>
                      <a:pt x="102" y="9"/>
                    </a:lnTo>
                    <a:lnTo>
                      <a:pt x="85" y="17"/>
                    </a:lnTo>
                    <a:lnTo>
                      <a:pt x="85" y="33"/>
                    </a:lnTo>
                    <a:lnTo>
                      <a:pt x="94" y="42"/>
                    </a:lnTo>
                    <a:lnTo>
                      <a:pt x="128" y="50"/>
                    </a:lnTo>
                    <a:lnTo>
                      <a:pt x="170" y="66"/>
                    </a:lnTo>
                    <a:lnTo>
                      <a:pt x="162" y="66"/>
                    </a:lnTo>
                    <a:lnTo>
                      <a:pt x="136" y="58"/>
                    </a:lnTo>
                    <a:lnTo>
                      <a:pt x="119" y="50"/>
                    </a:lnTo>
                    <a:lnTo>
                      <a:pt x="102" y="5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7" name="Freeform 40"/>
              <p:cNvSpPr>
                <a:spLocks/>
              </p:cNvSpPr>
              <p:nvPr/>
            </p:nvSpPr>
            <p:spPr bwMode="auto">
              <a:xfrm>
                <a:off x="9592" y="15616"/>
                <a:ext cx="26" cy="25"/>
              </a:xfrm>
              <a:custGeom>
                <a:avLst/>
                <a:gdLst>
                  <a:gd name="T0" fmla="*/ 0 w 26"/>
                  <a:gd name="T1" fmla="*/ 9 h 25"/>
                  <a:gd name="T2" fmla="*/ 0 w 26"/>
                  <a:gd name="T3" fmla="*/ 0 h 25"/>
                  <a:gd name="T4" fmla="*/ 9 w 26"/>
                  <a:gd name="T5" fmla="*/ 0 h 25"/>
                  <a:gd name="T6" fmla="*/ 17 w 26"/>
                  <a:gd name="T7" fmla="*/ 0 h 25"/>
                  <a:gd name="T8" fmla="*/ 17 w 26"/>
                  <a:gd name="T9" fmla="*/ 0 h 25"/>
                  <a:gd name="T10" fmla="*/ 26 w 26"/>
                  <a:gd name="T11" fmla="*/ 9 h 25"/>
                  <a:gd name="T12" fmla="*/ 26 w 26"/>
                  <a:gd name="T13" fmla="*/ 17 h 25"/>
                  <a:gd name="T14" fmla="*/ 17 w 26"/>
                  <a:gd name="T15" fmla="*/ 25 h 25"/>
                  <a:gd name="T16" fmla="*/ 0 w 26"/>
                  <a:gd name="T17" fmla="*/ 25 h 25"/>
                  <a:gd name="T18" fmla="*/ 0 w 26"/>
                  <a:gd name="T19" fmla="*/ 9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5">
                    <a:moveTo>
                      <a:pt x="0" y="9"/>
                    </a:moveTo>
                    <a:lnTo>
                      <a:pt x="0" y="0"/>
                    </a:lnTo>
                    <a:lnTo>
                      <a:pt x="9" y="0"/>
                    </a:lnTo>
                    <a:lnTo>
                      <a:pt x="17" y="0"/>
                    </a:lnTo>
                    <a:lnTo>
                      <a:pt x="26" y="9"/>
                    </a:lnTo>
                    <a:lnTo>
                      <a:pt x="26" y="17"/>
                    </a:lnTo>
                    <a:lnTo>
                      <a:pt x="17" y="25"/>
                    </a:lnTo>
                    <a:lnTo>
                      <a:pt x="0" y="25"/>
                    </a:lnTo>
                    <a:lnTo>
                      <a:pt x="0" y="9"/>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8" name="Freeform 41"/>
              <p:cNvSpPr>
                <a:spLocks/>
              </p:cNvSpPr>
              <p:nvPr/>
            </p:nvSpPr>
            <p:spPr bwMode="auto">
              <a:xfrm>
                <a:off x="9397" y="15608"/>
                <a:ext cx="34" cy="33"/>
              </a:xfrm>
              <a:custGeom>
                <a:avLst/>
                <a:gdLst>
                  <a:gd name="T0" fmla="*/ 0 w 34"/>
                  <a:gd name="T1" fmla="*/ 17 h 33"/>
                  <a:gd name="T2" fmla="*/ 8 w 34"/>
                  <a:gd name="T3" fmla="*/ 8 h 33"/>
                  <a:gd name="T4" fmla="*/ 25 w 34"/>
                  <a:gd name="T5" fmla="*/ 0 h 33"/>
                  <a:gd name="T6" fmla="*/ 25 w 34"/>
                  <a:gd name="T7" fmla="*/ 8 h 33"/>
                  <a:gd name="T8" fmla="*/ 34 w 34"/>
                  <a:gd name="T9" fmla="*/ 8 h 33"/>
                  <a:gd name="T10" fmla="*/ 25 w 34"/>
                  <a:gd name="T11" fmla="*/ 33 h 33"/>
                  <a:gd name="T12" fmla="*/ 8 w 34"/>
                  <a:gd name="T13" fmla="*/ 25 h 33"/>
                  <a:gd name="T14" fmla="*/ 0 w 34"/>
                  <a:gd name="T15" fmla="*/ 17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33">
                    <a:moveTo>
                      <a:pt x="0" y="17"/>
                    </a:moveTo>
                    <a:lnTo>
                      <a:pt x="8" y="8"/>
                    </a:lnTo>
                    <a:lnTo>
                      <a:pt x="25" y="0"/>
                    </a:lnTo>
                    <a:lnTo>
                      <a:pt x="25" y="8"/>
                    </a:lnTo>
                    <a:lnTo>
                      <a:pt x="34" y="8"/>
                    </a:lnTo>
                    <a:lnTo>
                      <a:pt x="25" y="33"/>
                    </a:lnTo>
                    <a:lnTo>
                      <a:pt x="8" y="25"/>
                    </a:lnTo>
                    <a:lnTo>
                      <a:pt x="0" y="1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9" name="Freeform 42"/>
              <p:cNvSpPr>
                <a:spLocks/>
              </p:cNvSpPr>
              <p:nvPr/>
            </p:nvSpPr>
            <p:spPr bwMode="auto">
              <a:xfrm>
                <a:off x="9465" y="15608"/>
                <a:ext cx="42" cy="33"/>
              </a:xfrm>
              <a:custGeom>
                <a:avLst/>
                <a:gdLst>
                  <a:gd name="T0" fmla="*/ 0 w 42"/>
                  <a:gd name="T1" fmla="*/ 17 h 33"/>
                  <a:gd name="T2" fmla="*/ 17 w 42"/>
                  <a:gd name="T3" fmla="*/ 0 h 33"/>
                  <a:gd name="T4" fmla="*/ 25 w 42"/>
                  <a:gd name="T5" fmla="*/ 0 h 33"/>
                  <a:gd name="T6" fmla="*/ 34 w 42"/>
                  <a:gd name="T7" fmla="*/ 0 h 33"/>
                  <a:gd name="T8" fmla="*/ 42 w 42"/>
                  <a:gd name="T9" fmla="*/ 8 h 33"/>
                  <a:gd name="T10" fmla="*/ 42 w 42"/>
                  <a:gd name="T11" fmla="*/ 25 h 33"/>
                  <a:gd name="T12" fmla="*/ 34 w 42"/>
                  <a:gd name="T13" fmla="*/ 25 h 33"/>
                  <a:gd name="T14" fmla="*/ 25 w 42"/>
                  <a:gd name="T15" fmla="*/ 33 h 33"/>
                  <a:gd name="T16" fmla="*/ 17 w 42"/>
                  <a:gd name="T17" fmla="*/ 25 h 33"/>
                  <a:gd name="T18" fmla="*/ 0 w 42"/>
                  <a:gd name="T19" fmla="*/ 1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3">
                    <a:moveTo>
                      <a:pt x="0" y="17"/>
                    </a:moveTo>
                    <a:lnTo>
                      <a:pt x="17" y="0"/>
                    </a:lnTo>
                    <a:lnTo>
                      <a:pt x="25" y="0"/>
                    </a:lnTo>
                    <a:lnTo>
                      <a:pt x="34" y="0"/>
                    </a:lnTo>
                    <a:lnTo>
                      <a:pt x="42" y="8"/>
                    </a:lnTo>
                    <a:lnTo>
                      <a:pt x="42" y="25"/>
                    </a:lnTo>
                    <a:lnTo>
                      <a:pt x="34" y="25"/>
                    </a:lnTo>
                    <a:lnTo>
                      <a:pt x="25" y="33"/>
                    </a:lnTo>
                    <a:lnTo>
                      <a:pt x="17" y="25"/>
                    </a:lnTo>
                    <a:lnTo>
                      <a:pt x="0" y="1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0" name="Freeform 43"/>
              <p:cNvSpPr>
                <a:spLocks/>
              </p:cNvSpPr>
              <p:nvPr/>
            </p:nvSpPr>
            <p:spPr bwMode="auto">
              <a:xfrm>
                <a:off x="9354" y="15625"/>
                <a:ext cx="17" cy="8"/>
              </a:xfrm>
              <a:custGeom>
                <a:avLst/>
                <a:gdLst>
                  <a:gd name="T0" fmla="*/ 0 w 17"/>
                  <a:gd name="T1" fmla="*/ 8 h 8"/>
                  <a:gd name="T2" fmla="*/ 0 w 17"/>
                  <a:gd name="T3" fmla="*/ 0 h 8"/>
                  <a:gd name="T4" fmla="*/ 0 w 17"/>
                  <a:gd name="T5" fmla="*/ 0 h 8"/>
                  <a:gd name="T6" fmla="*/ 17 w 17"/>
                  <a:gd name="T7" fmla="*/ 0 h 8"/>
                  <a:gd name="T8" fmla="*/ 17 w 17"/>
                  <a:gd name="T9" fmla="*/ 8 h 8"/>
                  <a:gd name="T10" fmla="*/ 9 w 17"/>
                  <a:gd name="T11" fmla="*/ 8 h 8"/>
                  <a:gd name="T12" fmla="*/ 0 w 17"/>
                  <a:gd name="T13" fmla="*/ 8 h 8"/>
                  <a:gd name="T14" fmla="*/ 0 w 17"/>
                  <a:gd name="T15" fmla="*/ 8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8">
                    <a:moveTo>
                      <a:pt x="0" y="8"/>
                    </a:moveTo>
                    <a:lnTo>
                      <a:pt x="0" y="0"/>
                    </a:lnTo>
                    <a:lnTo>
                      <a:pt x="17" y="0"/>
                    </a:lnTo>
                    <a:lnTo>
                      <a:pt x="17" y="8"/>
                    </a:lnTo>
                    <a:lnTo>
                      <a:pt x="9" y="8"/>
                    </a:lnTo>
                    <a:lnTo>
                      <a:pt x="0" y="8"/>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1" name="Freeform 44"/>
              <p:cNvSpPr>
                <a:spLocks/>
              </p:cNvSpPr>
              <p:nvPr/>
            </p:nvSpPr>
            <p:spPr bwMode="auto">
              <a:xfrm>
                <a:off x="11011" y="15608"/>
                <a:ext cx="34" cy="8"/>
              </a:xfrm>
              <a:custGeom>
                <a:avLst/>
                <a:gdLst>
                  <a:gd name="T0" fmla="*/ 0 w 34"/>
                  <a:gd name="T1" fmla="*/ 8 h 8"/>
                  <a:gd name="T2" fmla="*/ 17 w 34"/>
                  <a:gd name="T3" fmla="*/ 0 h 8"/>
                  <a:gd name="T4" fmla="*/ 25 w 34"/>
                  <a:gd name="T5" fmla="*/ 0 h 8"/>
                  <a:gd name="T6" fmla="*/ 34 w 34"/>
                  <a:gd name="T7" fmla="*/ 8 h 8"/>
                  <a:gd name="T8" fmla="*/ 17 w 34"/>
                  <a:gd name="T9" fmla="*/ 8 h 8"/>
                  <a:gd name="T10" fmla="*/ 0 w 34"/>
                  <a:gd name="T11" fmla="*/ 8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8">
                    <a:moveTo>
                      <a:pt x="0" y="8"/>
                    </a:moveTo>
                    <a:lnTo>
                      <a:pt x="17" y="0"/>
                    </a:lnTo>
                    <a:lnTo>
                      <a:pt x="25" y="0"/>
                    </a:lnTo>
                    <a:lnTo>
                      <a:pt x="34" y="8"/>
                    </a:lnTo>
                    <a:lnTo>
                      <a:pt x="17" y="8"/>
                    </a:lnTo>
                    <a:lnTo>
                      <a:pt x="0" y="8"/>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2" name="Freeform 45"/>
              <p:cNvSpPr>
                <a:spLocks/>
              </p:cNvSpPr>
              <p:nvPr/>
            </p:nvSpPr>
            <p:spPr bwMode="auto">
              <a:xfrm>
                <a:off x="9439" y="15592"/>
                <a:ext cx="34" cy="16"/>
              </a:xfrm>
              <a:custGeom>
                <a:avLst/>
                <a:gdLst>
                  <a:gd name="T0" fmla="*/ 0 w 34"/>
                  <a:gd name="T1" fmla="*/ 8 h 16"/>
                  <a:gd name="T2" fmla="*/ 17 w 34"/>
                  <a:gd name="T3" fmla="*/ 0 h 16"/>
                  <a:gd name="T4" fmla="*/ 26 w 34"/>
                  <a:gd name="T5" fmla="*/ 0 h 16"/>
                  <a:gd name="T6" fmla="*/ 34 w 34"/>
                  <a:gd name="T7" fmla="*/ 0 h 16"/>
                  <a:gd name="T8" fmla="*/ 26 w 34"/>
                  <a:gd name="T9" fmla="*/ 16 h 16"/>
                  <a:gd name="T10" fmla="*/ 9 w 34"/>
                  <a:gd name="T11" fmla="*/ 16 h 16"/>
                  <a:gd name="T12" fmla="*/ 9 w 34"/>
                  <a:gd name="T13" fmla="*/ 16 h 16"/>
                  <a:gd name="T14" fmla="*/ 0 w 34"/>
                  <a:gd name="T15" fmla="*/ 8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16">
                    <a:moveTo>
                      <a:pt x="0" y="8"/>
                    </a:moveTo>
                    <a:lnTo>
                      <a:pt x="17" y="0"/>
                    </a:lnTo>
                    <a:lnTo>
                      <a:pt x="26" y="0"/>
                    </a:lnTo>
                    <a:lnTo>
                      <a:pt x="34" y="0"/>
                    </a:lnTo>
                    <a:lnTo>
                      <a:pt x="26" y="16"/>
                    </a:lnTo>
                    <a:lnTo>
                      <a:pt x="9" y="16"/>
                    </a:lnTo>
                    <a:lnTo>
                      <a:pt x="0" y="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3" name="Freeform 46"/>
              <p:cNvSpPr>
                <a:spLocks/>
              </p:cNvSpPr>
              <p:nvPr/>
            </p:nvSpPr>
            <p:spPr bwMode="auto">
              <a:xfrm>
                <a:off x="10399" y="15518"/>
                <a:ext cx="119" cy="57"/>
              </a:xfrm>
              <a:custGeom>
                <a:avLst/>
                <a:gdLst>
                  <a:gd name="T0" fmla="*/ 0 w 119"/>
                  <a:gd name="T1" fmla="*/ 33 h 57"/>
                  <a:gd name="T2" fmla="*/ 0 w 119"/>
                  <a:gd name="T3" fmla="*/ 24 h 57"/>
                  <a:gd name="T4" fmla="*/ 0 w 119"/>
                  <a:gd name="T5" fmla="*/ 24 h 57"/>
                  <a:gd name="T6" fmla="*/ 17 w 119"/>
                  <a:gd name="T7" fmla="*/ 24 h 57"/>
                  <a:gd name="T8" fmla="*/ 26 w 119"/>
                  <a:gd name="T9" fmla="*/ 24 h 57"/>
                  <a:gd name="T10" fmla="*/ 51 w 119"/>
                  <a:gd name="T11" fmla="*/ 41 h 57"/>
                  <a:gd name="T12" fmla="*/ 77 w 119"/>
                  <a:gd name="T13" fmla="*/ 41 h 57"/>
                  <a:gd name="T14" fmla="*/ 85 w 119"/>
                  <a:gd name="T15" fmla="*/ 41 h 57"/>
                  <a:gd name="T16" fmla="*/ 93 w 119"/>
                  <a:gd name="T17" fmla="*/ 33 h 57"/>
                  <a:gd name="T18" fmla="*/ 85 w 119"/>
                  <a:gd name="T19" fmla="*/ 24 h 57"/>
                  <a:gd name="T20" fmla="*/ 77 w 119"/>
                  <a:gd name="T21" fmla="*/ 16 h 57"/>
                  <a:gd name="T22" fmla="*/ 68 w 119"/>
                  <a:gd name="T23" fmla="*/ 16 h 57"/>
                  <a:gd name="T24" fmla="*/ 60 w 119"/>
                  <a:gd name="T25" fmla="*/ 16 h 57"/>
                  <a:gd name="T26" fmla="*/ 60 w 119"/>
                  <a:gd name="T27" fmla="*/ 8 h 57"/>
                  <a:gd name="T28" fmla="*/ 60 w 119"/>
                  <a:gd name="T29" fmla="*/ 0 h 57"/>
                  <a:gd name="T30" fmla="*/ 77 w 119"/>
                  <a:gd name="T31" fmla="*/ 0 h 57"/>
                  <a:gd name="T32" fmla="*/ 93 w 119"/>
                  <a:gd name="T33" fmla="*/ 0 h 57"/>
                  <a:gd name="T34" fmla="*/ 110 w 119"/>
                  <a:gd name="T35" fmla="*/ 16 h 57"/>
                  <a:gd name="T36" fmla="*/ 119 w 119"/>
                  <a:gd name="T37" fmla="*/ 33 h 57"/>
                  <a:gd name="T38" fmla="*/ 110 w 119"/>
                  <a:gd name="T39" fmla="*/ 49 h 57"/>
                  <a:gd name="T40" fmla="*/ 102 w 119"/>
                  <a:gd name="T41" fmla="*/ 57 h 57"/>
                  <a:gd name="T42" fmla="*/ 77 w 119"/>
                  <a:gd name="T43" fmla="*/ 57 h 57"/>
                  <a:gd name="T44" fmla="*/ 43 w 119"/>
                  <a:gd name="T45" fmla="*/ 49 h 57"/>
                  <a:gd name="T46" fmla="*/ 0 w 119"/>
                  <a:gd name="T47" fmla="*/ 33 h 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57">
                    <a:moveTo>
                      <a:pt x="0" y="33"/>
                    </a:moveTo>
                    <a:lnTo>
                      <a:pt x="0" y="24"/>
                    </a:lnTo>
                    <a:lnTo>
                      <a:pt x="17" y="24"/>
                    </a:lnTo>
                    <a:lnTo>
                      <a:pt x="26" y="24"/>
                    </a:lnTo>
                    <a:lnTo>
                      <a:pt x="51" y="41"/>
                    </a:lnTo>
                    <a:lnTo>
                      <a:pt x="77" y="41"/>
                    </a:lnTo>
                    <a:lnTo>
                      <a:pt x="85" y="41"/>
                    </a:lnTo>
                    <a:lnTo>
                      <a:pt x="93" y="33"/>
                    </a:lnTo>
                    <a:lnTo>
                      <a:pt x="85" y="24"/>
                    </a:lnTo>
                    <a:lnTo>
                      <a:pt x="77" y="16"/>
                    </a:lnTo>
                    <a:lnTo>
                      <a:pt x="68" y="16"/>
                    </a:lnTo>
                    <a:lnTo>
                      <a:pt x="60" y="16"/>
                    </a:lnTo>
                    <a:lnTo>
                      <a:pt x="60" y="8"/>
                    </a:lnTo>
                    <a:lnTo>
                      <a:pt x="60" y="0"/>
                    </a:lnTo>
                    <a:lnTo>
                      <a:pt x="77" y="0"/>
                    </a:lnTo>
                    <a:lnTo>
                      <a:pt x="93" y="0"/>
                    </a:lnTo>
                    <a:lnTo>
                      <a:pt x="110" y="16"/>
                    </a:lnTo>
                    <a:lnTo>
                      <a:pt x="119" y="33"/>
                    </a:lnTo>
                    <a:lnTo>
                      <a:pt x="110" y="49"/>
                    </a:lnTo>
                    <a:lnTo>
                      <a:pt x="102" y="57"/>
                    </a:lnTo>
                    <a:lnTo>
                      <a:pt x="77" y="57"/>
                    </a:lnTo>
                    <a:lnTo>
                      <a:pt x="43" y="49"/>
                    </a:lnTo>
                    <a:lnTo>
                      <a:pt x="0" y="33"/>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4" name="Freeform 47"/>
              <p:cNvSpPr>
                <a:spLocks/>
              </p:cNvSpPr>
              <p:nvPr/>
            </p:nvSpPr>
            <p:spPr bwMode="auto">
              <a:xfrm>
                <a:off x="10637" y="15485"/>
                <a:ext cx="93" cy="82"/>
              </a:xfrm>
              <a:custGeom>
                <a:avLst/>
                <a:gdLst>
                  <a:gd name="T0" fmla="*/ 8 w 93"/>
                  <a:gd name="T1" fmla="*/ 57 h 82"/>
                  <a:gd name="T2" fmla="*/ 0 w 93"/>
                  <a:gd name="T3" fmla="*/ 41 h 82"/>
                  <a:gd name="T4" fmla="*/ 8 w 93"/>
                  <a:gd name="T5" fmla="*/ 16 h 82"/>
                  <a:gd name="T6" fmla="*/ 25 w 93"/>
                  <a:gd name="T7" fmla="*/ 8 h 82"/>
                  <a:gd name="T8" fmla="*/ 51 w 93"/>
                  <a:gd name="T9" fmla="*/ 0 h 82"/>
                  <a:gd name="T10" fmla="*/ 68 w 93"/>
                  <a:gd name="T11" fmla="*/ 0 h 82"/>
                  <a:gd name="T12" fmla="*/ 85 w 93"/>
                  <a:gd name="T13" fmla="*/ 8 h 82"/>
                  <a:gd name="T14" fmla="*/ 93 w 93"/>
                  <a:gd name="T15" fmla="*/ 33 h 82"/>
                  <a:gd name="T16" fmla="*/ 85 w 93"/>
                  <a:gd name="T17" fmla="*/ 41 h 82"/>
                  <a:gd name="T18" fmla="*/ 76 w 93"/>
                  <a:gd name="T19" fmla="*/ 49 h 82"/>
                  <a:gd name="T20" fmla="*/ 68 w 93"/>
                  <a:gd name="T21" fmla="*/ 49 h 82"/>
                  <a:gd name="T22" fmla="*/ 68 w 93"/>
                  <a:gd name="T23" fmla="*/ 33 h 82"/>
                  <a:gd name="T24" fmla="*/ 68 w 93"/>
                  <a:gd name="T25" fmla="*/ 24 h 82"/>
                  <a:gd name="T26" fmla="*/ 59 w 93"/>
                  <a:gd name="T27" fmla="*/ 16 h 82"/>
                  <a:gd name="T28" fmla="*/ 51 w 93"/>
                  <a:gd name="T29" fmla="*/ 16 h 82"/>
                  <a:gd name="T30" fmla="*/ 42 w 93"/>
                  <a:gd name="T31" fmla="*/ 24 h 82"/>
                  <a:gd name="T32" fmla="*/ 34 w 93"/>
                  <a:gd name="T33" fmla="*/ 33 h 82"/>
                  <a:gd name="T34" fmla="*/ 25 w 93"/>
                  <a:gd name="T35" fmla="*/ 49 h 82"/>
                  <a:gd name="T36" fmla="*/ 34 w 93"/>
                  <a:gd name="T37" fmla="*/ 57 h 82"/>
                  <a:gd name="T38" fmla="*/ 34 w 93"/>
                  <a:gd name="T39" fmla="*/ 57 h 82"/>
                  <a:gd name="T40" fmla="*/ 51 w 93"/>
                  <a:gd name="T41" fmla="*/ 57 h 82"/>
                  <a:gd name="T42" fmla="*/ 51 w 93"/>
                  <a:gd name="T43" fmla="*/ 57 h 82"/>
                  <a:gd name="T44" fmla="*/ 59 w 93"/>
                  <a:gd name="T45" fmla="*/ 57 h 82"/>
                  <a:gd name="T46" fmla="*/ 59 w 93"/>
                  <a:gd name="T47" fmla="*/ 74 h 82"/>
                  <a:gd name="T48" fmla="*/ 51 w 93"/>
                  <a:gd name="T49" fmla="*/ 74 h 82"/>
                  <a:gd name="T50" fmla="*/ 42 w 93"/>
                  <a:gd name="T51" fmla="*/ 82 h 82"/>
                  <a:gd name="T52" fmla="*/ 25 w 93"/>
                  <a:gd name="T53" fmla="*/ 82 h 82"/>
                  <a:gd name="T54" fmla="*/ 17 w 93"/>
                  <a:gd name="T55" fmla="*/ 74 h 82"/>
                  <a:gd name="T56" fmla="*/ 8 w 93"/>
                  <a:gd name="T57" fmla="*/ 57 h 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3" h="82">
                    <a:moveTo>
                      <a:pt x="8" y="57"/>
                    </a:moveTo>
                    <a:lnTo>
                      <a:pt x="0" y="41"/>
                    </a:lnTo>
                    <a:lnTo>
                      <a:pt x="8" y="16"/>
                    </a:lnTo>
                    <a:lnTo>
                      <a:pt x="25" y="8"/>
                    </a:lnTo>
                    <a:lnTo>
                      <a:pt x="51" y="0"/>
                    </a:lnTo>
                    <a:lnTo>
                      <a:pt x="68" y="0"/>
                    </a:lnTo>
                    <a:lnTo>
                      <a:pt x="85" y="8"/>
                    </a:lnTo>
                    <a:lnTo>
                      <a:pt x="93" y="33"/>
                    </a:lnTo>
                    <a:lnTo>
                      <a:pt x="85" y="41"/>
                    </a:lnTo>
                    <a:lnTo>
                      <a:pt x="76" y="49"/>
                    </a:lnTo>
                    <a:lnTo>
                      <a:pt x="68" y="49"/>
                    </a:lnTo>
                    <a:lnTo>
                      <a:pt x="68" y="33"/>
                    </a:lnTo>
                    <a:lnTo>
                      <a:pt x="68" y="24"/>
                    </a:lnTo>
                    <a:lnTo>
                      <a:pt x="59" y="16"/>
                    </a:lnTo>
                    <a:lnTo>
                      <a:pt x="51" y="16"/>
                    </a:lnTo>
                    <a:lnTo>
                      <a:pt x="42" y="24"/>
                    </a:lnTo>
                    <a:lnTo>
                      <a:pt x="34" y="33"/>
                    </a:lnTo>
                    <a:lnTo>
                      <a:pt x="25" y="49"/>
                    </a:lnTo>
                    <a:lnTo>
                      <a:pt x="34" y="57"/>
                    </a:lnTo>
                    <a:lnTo>
                      <a:pt x="51" y="57"/>
                    </a:lnTo>
                    <a:lnTo>
                      <a:pt x="59" y="57"/>
                    </a:lnTo>
                    <a:lnTo>
                      <a:pt x="59" y="74"/>
                    </a:lnTo>
                    <a:lnTo>
                      <a:pt x="51" y="74"/>
                    </a:lnTo>
                    <a:lnTo>
                      <a:pt x="42" y="82"/>
                    </a:lnTo>
                    <a:lnTo>
                      <a:pt x="25" y="82"/>
                    </a:lnTo>
                    <a:lnTo>
                      <a:pt x="17" y="74"/>
                    </a:lnTo>
                    <a:lnTo>
                      <a:pt x="8" y="57"/>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5" name="Freeform 48"/>
              <p:cNvSpPr>
                <a:spLocks/>
              </p:cNvSpPr>
              <p:nvPr/>
            </p:nvSpPr>
            <p:spPr bwMode="auto">
              <a:xfrm>
                <a:off x="10968" y="14025"/>
                <a:ext cx="26" cy="1534"/>
              </a:xfrm>
              <a:custGeom>
                <a:avLst/>
                <a:gdLst>
                  <a:gd name="T0" fmla="*/ 0 w 26"/>
                  <a:gd name="T1" fmla="*/ 1526 h 1534"/>
                  <a:gd name="T2" fmla="*/ 9 w 26"/>
                  <a:gd name="T3" fmla="*/ 83 h 1534"/>
                  <a:gd name="T4" fmla="*/ 9 w 26"/>
                  <a:gd name="T5" fmla="*/ 41 h 1534"/>
                  <a:gd name="T6" fmla="*/ 9 w 26"/>
                  <a:gd name="T7" fmla="*/ 17 h 1534"/>
                  <a:gd name="T8" fmla="*/ 17 w 26"/>
                  <a:gd name="T9" fmla="*/ 0 h 1534"/>
                  <a:gd name="T10" fmla="*/ 26 w 26"/>
                  <a:gd name="T11" fmla="*/ 91 h 1534"/>
                  <a:gd name="T12" fmla="*/ 17 w 26"/>
                  <a:gd name="T13" fmla="*/ 1534 h 1534"/>
                  <a:gd name="T14" fmla="*/ 9 w 26"/>
                  <a:gd name="T15" fmla="*/ 1534 h 1534"/>
                  <a:gd name="T16" fmla="*/ 0 w 26"/>
                  <a:gd name="T17" fmla="*/ 1534 h 1534"/>
                  <a:gd name="T18" fmla="*/ 0 w 26"/>
                  <a:gd name="T19" fmla="*/ 1526 h 15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534">
                    <a:moveTo>
                      <a:pt x="0" y="1526"/>
                    </a:moveTo>
                    <a:lnTo>
                      <a:pt x="9" y="83"/>
                    </a:lnTo>
                    <a:lnTo>
                      <a:pt x="9" y="41"/>
                    </a:lnTo>
                    <a:lnTo>
                      <a:pt x="9" y="17"/>
                    </a:lnTo>
                    <a:lnTo>
                      <a:pt x="17" y="0"/>
                    </a:lnTo>
                    <a:lnTo>
                      <a:pt x="26" y="91"/>
                    </a:lnTo>
                    <a:lnTo>
                      <a:pt x="17" y="1534"/>
                    </a:lnTo>
                    <a:lnTo>
                      <a:pt x="9" y="1534"/>
                    </a:lnTo>
                    <a:lnTo>
                      <a:pt x="0" y="1534"/>
                    </a:lnTo>
                    <a:lnTo>
                      <a:pt x="0" y="1526"/>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6" name="Freeform 49"/>
              <p:cNvSpPr>
                <a:spLocks/>
              </p:cNvSpPr>
              <p:nvPr/>
            </p:nvSpPr>
            <p:spPr bwMode="auto">
              <a:xfrm>
                <a:off x="11011" y="13984"/>
                <a:ext cx="25" cy="1575"/>
              </a:xfrm>
              <a:custGeom>
                <a:avLst/>
                <a:gdLst>
                  <a:gd name="T0" fmla="*/ 0 w 25"/>
                  <a:gd name="T1" fmla="*/ 0 h 1575"/>
                  <a:gd name="T2" fmla="*/ 25 w 25"/>
                  <a:gd name="T3" fmla="*/ 8 h 1575"/>
                  <a:gd name="T4" fmla="*/ 25 w 25"/>
                  <a:gd name="T5" fmla="*/ 16 h 1575"/>
                  <a:gd name="T6" fmla="*/ 25 w 25"/>
                  <a:gd name="T7" fmla="*/ 25 h 1575"/>
                  <a:gd name="T8" fmla="*/ 25 w 25"/>
                  <a:gd name="T9" fmla="*/ 49 h 1575"/>
                  <a:gd name="T10" fmla="*/ 25 w 25"/>
                  <a:gd name="T11" fmla="*/ 74 h 1575"/>
                  <a:gd name="T12" fmla="*/ 25 w 25"/>
                  <a:gd name="T13" fmla="*/ 107 h 1575"/>
                  <a:gd name="T14" fmla="*/ 25 w 25"/>
                  <a:gd name="T15" fmla="*/ 148 h 1575"/>
                  <a:gd name="T16" fmla="*/ 25 w 25"/>
                  <a:gd name="T17" fmla="*/ 198 h 1575"/>
                  <a:gd name="T18" fmla="*/ 25 w 25"/>
                  <a:gd name="T19" fmla="*/ 247 h 1575"/>
                  <a:gd name="T20" fmla="*/ 25 w 25"/>
                  <a:gd name="T21" fmla="*/ 305 h 1575"/>
                  <a:gd name="T22" fmla="*/ 25 w 25"/>
                  <a:gd name="T23" fmla="*/ 371 h 1575"/>
                  <a:gd name="T24" fmla="*/ 25 w 25"/>
                  <a:gd name="T25" fmla="*/ 503 h 1575"/>
                  <a:gd name="T26" fmla="*/ 25 w 25"/>
                  <a:gd name="T27" fmla="*/ 643 h 1575"/>
                  <a:gd name="T28" fmla="*/ 25 w 25"/>
                  <a:gd name="T29" fmla="*/ 783 h 1575"/>
                  <a:gd name="T30" fmla="*/ 25 w 25"/>
                  <a:gd name="T31" fmla="*/ 923 h 1575"/>
                  <a:gd name="T32" fmla="*/ 25 w 25"/>
                  <a:gd name="T33" fmla="*/ 1064 h 1575"/>
                  <a:gd name="T34" fmla="*/ 25 w 25"/>
                  <a:gd name="T35" fmla="*/ 1195 h 1575"/>
                  <a:gd name="T36" fmla="*/ 17 w 25"/>
                  <a:gd name="T37" fmla="*/ 1253 h 1575"/>
                  <a:gd name="T38" fmla="*/ 17 w 25"/>
                  <a:gd name="T39" fmla="*/ 1311 h 1575"/>
                  <a:gd name="T40" fmla="*/ 17 w 25"/>
                  <a:gd name="T41" fmla="*/ 1369 h 1575"/>
                  <a:gd name="T42" fmla="*/ 17 w 25"/>
                  <a:gd name="T43" fmla="*/ 1418 h 1575"/>
                  <a:gd name="T44" fmla="*/ 17 w 25"/>
                  <a:gd name="T45" fmla="*/ 1451 h 1575"/>
                  <a:gd name="T46" fmla="*/ 17 w 25"/>
                  <a:gd name="T47" fmla="*/ 1492 h 1575"/>
                  <a:gd name="T48" fmla="*/ 17 w 25"/>
                  <a:gd name="T49" fmla="*/ 1517 h 1575"/>
                  <a:gd name="T50" fmla="*/ 17 w 25"/>
                  <a:gd name="T51" fmla="*/ 1542 h 1575"/>
                  <a:gd name="T52" fmla="*/ 17 w 25"/>
                  <a:gd name="T53" fmla="*/ 1550 h 1575"/>
                  <a:gd name="T54" fmla="*/ 17 w 25"/>
                  <a:gd name="T55" fmla="*/ 1558 h 1575"/>
                  <a:gd name="T56" fmla="*/ 0 w 25"/>
                  <a:gd name="T57" fmla="*/ 1575 h 1575"/>
                  <a:gd name="T58" fmla="*/ 0 w 25"/>
                  <a:gd name="T59" fmla="*/ 1567 h 1575"/>
                  <a:gd name="T60" fmla="*/ 0 w 25"/>
                  <a:gd name="T61" fmla="*/ 1550 h 1575"/>
                  <a:gd name="T62" fmla="*/ 0 w 25"/>
                  <a:gd name="T63" fmla="*/ 1534 h 1575"/>
                  <a:gd name="T64" fmla="*/ 0 w 25"/>
                  <a:gd name="T65" fmla="*/ 1501 h 1575"/>
                  <a:gd name="T66" fmla="*/ 0 w 25"/>
                  <a:gd name="T67" fmla="*/ 1468 h 1575"/>
                  <a:gd name="T68" fmla="*/ 0 w 25"/>
                  <a:gd name="T69" fmla="*/ 1426 h 1575"/>
                  <a:gd name="T70" fmla="*/ 0 w 25"/>
                  <a:gd name="T71" fmla="*/ 1377 h 1575"/>
                  <a:gd name="T72" fmla="*/ 0 w 25"/>
                  <a:gd name="T73" fmla="*/ 1327 h 1575"/>
                  <a:gd name="T74" fmla="*/ 0 w 25"/>
                  <a:gd name="T75" fmla="*/ 1270 h 1575"/>
                  <a:gd name="T76" fmla="*/ 0 w 25"/>
                  <a:gd name="T77" fmla="*/ 1204 h 1575"/>
                  <a:gd name="T78" fmla="*/ 0 w 25"/>
                  <a:gd name="T79" fmla="*/ 1072 h 1575"/>
                  <a:gd name="T80" fmla="*/ 0 w 25"/>
                  <a:gd name="T81" fmla="*/ 932 h 1575"/>
                  <a:gd name="T82" fmla="*/ 0 w 25"/>
                  <a:gd name="T83" fmla="*/ 783 h 1575"/>
                  <a:gd name="T84" fmla="*/ 0 w 25"/>
                  <a:gd name="T85" fmla="*/ 635 h 1575"/>
                  <a:gd name="T86" fmla="*/ 0 w 25"/>
                  <a:gd name="T87" fmla="*/ 495 h 1575"/>
                  <a:gd name="T88" fmla="*/ 0 w 25"/>
                  <a:gd name="T89" fmla="*/ 363 h 1575"/>
                  <a:gd name="T90" fmla="*/ 0 w 25"/>
                  <a:gd name="T91" fmla="*/ 305 h 1575"/>
                  <a:gd name="T92" fmla="*/ 0 w 25"/>
                  <a:gd name="T93" fmla="*/ 239 h 1575"/>
                  <a:gd name="T94" fmla="*/ 0 w 25"/>
                  <a:gd name="T95" fmla="*/ 190 h 1575"/>
                  <a:gd name="T96" fmla="*/ 0 w 25"/>
                  <a:gd name="T97" fmla="*/ 140 h 1575"/>
                  <a:gd name="T98" fmla="*/ 0 w 25"/>
                  <a:gd name="T99" fmla="*/ 99 h 1575"/>
                  <a:gd name="T100" fmla="*/ 0 w 25"/>
                  <a:gd name="T101" fmla="*/ 66 h 1575"/>
                  <a:gd name="T102" fmla="*/ 0 w 25"/>
                  <a:gd name="T103" fmla="*/ 33 h 1575"/>
                  <a:gd name="T104" fmla="*/ 0 w 25"/>
                  <a:gd name="T105" fmla="*/ 16 h 1575"/>
                  <a:gd name="T106" fmla="*/ 0 w 25"/>
                  <a:gd name="T107" fmla="*/ 0 h 1575"/>
                  <a:gd name="T108" fmla="*/ 0 w 25"/>
                  <a:gd name="T109" fmla="*/ 0 h 15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5" h="1575">
                    <a:moveTo>
                      <a:pt x="0" y="0"/>
                    </a:moveTo>
                    <a:lnTo>
                      <a:pt x="25" y="8"/>
                    </a:lnTo>
                    <a:lnTo>
                      <a:pt x="25" y="16"/>
                    </a:lnTo>
                    <a:lnTo>
                      <a:pt x="25" y="25"/>
                    </a:lnTo>
                    <a:lnTo>
                      <a:pt x="25" y="49"/>
                    </a:lnTo>
                    <a:lnTo>
                      <a:pt x="25" y="74"/>
                    </a:lnTo>
                    <a:lnTo>
                      <a:pt x="25" y="107"/>
                    </a:lnTo>
                    <a:lnTo>
                      <a:pt x="25" y="148"/>
                    </a:lnTo>
                    <a:lnTo>
                      <a:pt x="25" y="198"/>
                    </a:lnTo>
                    <a:lnTo>
                      <a:pt x="25" y="247"/>
                    </a:lnTo>
                    <a:lnTo>
                      <a:pt x="25" y="305"/>
                    </a:lnTo>
                    <a:lnTo>
                      <a:pt x="25" y="371"/>
                    </a:lnTo>
                    <a:lnTo>
                      <a:pt x="25" y="503"/>
                    </a:lnTo>
                    <a:lnTo>
                      <a:pt x="25" y="643"/>
                    </a:lnTo>
                    <a:lnTo>
                      <a:pt x="25" y="783"/>
                    </a:lnTo>
                    <a:lnTo>
                      <a:pt x="25" y="923"/>
                    </a:lnTo>
                    <a:lnTo>
                      <a:pt x="25" y="1064"/>
                    </a:lnTo>
                    <a:lnTo>
                      <a:pt x="25" y="1195"/>
                    </a:lnTo>
                    <a:lnTo>
                      <a:pt x="17" y="1253"/>
                    </a:lnTo>
                    <a:lnTo>
                      <a:pt x="17" y="1311"/>
                    </a:lnTo>
                    <a:lnTo>
                      <a:pt x="17" y="1369"/>
                    </a:lnTo>
                    <a:lnTo>
                      <a:pt x="17" y="1418"/>
                    </a:lnTo>
                    <a:lnTo>
                      <a:pt x="17" y="1451"/>
                    </a:lnTo>
                    <a:lnTo>
                      <a:pt x="17" y="1492"/>
                    </a:lnTo>
                    <a:lnTo>
                      <a:pt x="17" y="1517"/>
                    </a:lnTo>
                    <a:lnTo>
                      <a:pt x="17" y="1542"/>
                    </a:lnTo>
                    <a:lnTo>
                      <a:pt x="17" y="1550"/>
                    </a:lnTo>
                    <a:lnTo>
                      <a:pt x="17" y="1558"/>
                    </a:lnTo>
                    <a:lnTo>
                      <a:pt x="0" y="1575"/>
                    </a:lnTo>
                    <a:lnTo>
                      <a:pt x="0" y="1567"/>
                    </a:lnTo>
                    <a:lnTo>
                      <a:pt x="0" y="1550"/>
                    </a:lnTo>
                    <a:lnTo>
                      <a:pt x="0" y="1534"/>
                    </a:lnTo>
                    <a:lnTo>
                      <a:pt x="0" y="1501"/>
                    </a:lnTo>
                    <a:lnTo>
                      <a:pt x="0" y="1468"/>
                    </a:lnTo>
                    <a:lnTo>
                      <a:pt x="0" y="1426"/>
                    </a:lnTo>
                    <a:lnTo>
                      <a:pt x="0" y="1377"/>
                    </a:lnTo>
                    <a:lnTo>
                      <a:pt x="0" y="1327"/>
                    </a:lnTo>
                    <a:lnTo>
                      <a:pt x="0" y="1270"/>
                    </a:lnTo>
                    <a:lnTo>
                      <a:pt x="0" y="1204"/>
                    </a:lnTo>
                    <a:lnTo>
                      <a:pt x="0" y="1072"/>
                    </a:lnTo>
                    <a:lnTo>
                      <a:pt x="0" y="932"/>
                    </a:lnTo>
                    <a:lnTo>
                      <a:pt x="0" y="783"/>
                    </a:lnTo>
                    <a:lnTo>
                      <a:pt x="0" y="635"/>
                    </a:lnTo>
                    <a:lnTo>
                      <a:pt x="0" y="495"/>
                    </a:lnTo>
                    <a:lnTo>
                      <a:pt x="0" y="363"/>
                    </a:lnTo>
                    <a:lnTo>
                      <a:pt x="0" y="305"/>
                    </a:lnTo>
                    <a:lnTo>
                      <a:pt x="0" y="239"/>
                    </a:lnTo>
                    <a:lnTo>
                      <a:pt x="0" y="190"/>
                    </a:lnTo>
                    <a:lnTo>
                      <a:pt x="0" y="140"/>
                    </a:lnTo>
                    <a:lnTo>
                      <a:pt x="0" y="99"/>
                    </a:lnTo>
                    <a:lnTo>
                      <a:pt x="0" y="66"/>
                    </a:lnTo>
                    <a:lnTo>
                      <a:pt x="0" y="33"/>
                    </a:lnTo>
                    <a:lnTo>
                      <a:pt x="0" y="16"/>
                    </a:lnTo>
                    <a:lnTo>
                      <a:pt x="0"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7" name="Freeform 50"/>
              <p:cNvSpPr>
                <a:spLocks/>
              </p:cNvSpPr>
              <p:nvPr/>
            </p:nvSpPr>
            <p:spPr bwMode="auto">
              <a:xfrm>
                <a:off x="10314" y="15443"/>
                <a:ext cx="153" cy="91"/>
              </a:xfrm>
              <a:custGeom>
                <a:avLst/>
                <a:gdLst>
                  <a:gd name="T0" fmla="*/ 26 w 153"/>
                  <a:gd name="T1" fmla="*/ 83 h 91"/>
                  <a:gd name="T2" fmla="*/ 34 w 153"/>
                  <a:gd name="T3" fmla="*/ 58 h 91"/>
                  <a:gd name="T4" fmla="*/ 34 w 153"/>
                  <a:gd name="T5" fmla="*/ 50 h 91"/>
                  <a:gd name="T6" fmla="*/ 34 w 153"/>
                  <a:gd name="T7" fmla="*/ 33 h 91"/>
                  <a:gd name="T8" fmla="*/ 34 w 153"/>
                  <a:gd name="T9" fmla="*/ 33 h 91"/>
                  <a:gd name="T10" fmla="*/ 26 w 153"/>
                  <a:gd name="T11" fmla="*/ 33 h 91"/>
                  <a:gd name="T12" fmla="*/ 17 w 153"/>
                  <a:gd name="T13" fmla="*/ 33 h 91"/>
                  <a:gd name="T14" fmla="*/ 9 w 153"/>
                  <a:gd name="T15" fmla="*/ 42 h 91"/>
                  <a:gd name="T16" fmla="*/ 9 w 153"/>
                  <a:gd name="T17" fmla="*/ 42 h 91"/>
                  <a:gd name="T18" fmla="*/ 0 w 153"/>
                  <a:gd name="T19" fmla="*/ 33 h 91"/>
                  <a:gd name="T20" fmla="*/ 9 w 153"/>
                  <a:gd name="T21" fmla="*/ 17 h 91"/>
                  <a:gd name="T22" fmla="*/ 17 w 153"/>
                  <a:gd name="T23" fmla="*/ 9 h 91"/>
                  <a:gd name="T24" fmla="*/ 26 w 153"/>
                  <a:gd name="T25" fmla="*/ 9 h 91"/>
                  <a:gd name="T26" fmla="*/ 34 w 153"/>
                  <a:gd name="T27" fmla="*/ 9 h 91"/>
                  <a:gd name="T28" fmla="*/ 43 w 153"/>
                  <a:gd name="T29" fmla="*/ 17 h 91"/>
                  <a:gd name="T30" fmla="*/ 51 w 153"/>
                  <a:gd name="T31" fmla="*/ 25 h 91"/>
                  <a:gd name="T32" fmla="*/ 51 w 153"/>
                  <a:gd name="T33" fmla="*/ 42 h 91"/>
                  <a:gd name="T34" fmla="*/ 51 w 153"/>
                  <a:gd name="T35" fmla="*/ 66 h 91"/>
                  <a:gd name="T36" fmla="*/ 85 w 153"/>
                  <a:gd name="T37" fmla="*/ 58 h 91"/>
                  <a:gd name="T38" fmla="*/ 119 w 153"/>
                  <a:gd name="T39" fmla="*/ 58 h 91"/>
                  <a:gd name="T40" fmla="*/ 128 w 153"/>
                  <a:gd name="T41" fmla="*/ 42 h 91"/>
                  <a:gd name="T42" fmla="*/ 128 w 153"/>
                  <a:gd name="T43" fmla="*/ 33 h 91"/>
                  <a:gd name="T44" fmla="*/ 128 w 153"/>
                  <a:gd name="T45" fmla="*/ 25 h 91"/>
                  <a:gd name="T46" fmla="*/ 119 w 153"/>
                  <a:gd name="T47" fmla="*/ 17 h 91"/>
                  <a:gd name="T48" fmla="*/ 111 w 153"/>
                  <a:gd name="T49" fmla="*/ 25 h 91"/>
                  <a:gd name="T50" fmla="*/ 102 w 153"/>
                  <a:gd name="T51" fmla="*/ 33 h 91"/>
                  <a:gd name="T52" fmla="*/ 94 w 153"/>
                  <a:gd name="T53" fmla="*/ 33 h 91"/>
                  <a:gd name="T54" fmla="*/ 85 w 153"/>
                  <a:gd name="T55" fmla="*/ 33 h 91"/>
                  <a:gd name="T56" fmla="*/ 85 w 153"/>
                  <a:gd name="T57" fmla="*/ 25 h 91"/>
                  <a:gd name="T58" fmla="*/ 94 w 153"/>
                  <a:gd name="T59" fmla="*/ 17 h 91"/>
                  <a:gd name="T60" fmla="*/ 102 w 153"/>
                  <a:gd name="T61" fmla="*/ 9 h 91"/>
                  <a:gd name="T62" fmla="*/ 119 w 153"/>
                  <a:gd name="T63" fmla="*/ 0 h 91"/>
                  <a:gd name="T64" fmla="*/ 128 w 153"/>
                  <a:gd name="T65" fmla="*/ 0 h 91"/>
                  <a:gd name="T66" fmla="*/ 145 w 153"/>
                  <a:gd name="T67" fmla="*/ 9 h 91"/>
                  <a:gd name="T68" fmla="*/ 153 w 153"/>
                  <a:gd name="T69" fmla="*/ 17 h 91"/>
                  <a:gd name="T70" fmla="*/ 153 w 153"/>
                  <a:gd name="T71" fmla="*/ 42 h 91"/>
                  <a:gd name="T72" fmla="*/ 145 w 153"/>
                  <a:gd name="T73" fmla="*/ 58 h 91"/>
                  <a:gd name="T74" fmla="*/ 119 w 153"/>
                  <a:gd name="T75" fmla="*/ 75 h 91"/>
                  <a:gd name="T76" fmla="*/ 102 w 153"/>
                  <a:gd name="T77" fmla="*/ 83 h 91"/>
                  <a:gd name="T78" fmla="*/ 77 w 153"/>
                  <a:gd name="T79" fmla="*/ 83 h 91"/>
                  <a:gd name="T80" fmla="*/ 51 w 153"/>
                  <a:gd name="T81" fmla="*/ 83 h 91"/>
                  <a:gd name="T82" fmla="*/ 51 w 153"/>
                  <a:gd name="T83" fmla="*/ 75 h 91"/>
                  <a:gd name="T84" fmla="*/ 34 w 153"/>
                  <a:gd name="T85" fmla="*/ 83 h 91"/>
                  <a:gd name="T86" fmla="*/ 34 w 153"/>
                  <a:gd name="T87" fmla="*/ 91 h 91"/>
                  <a:gd name="T88" fmla="*/ 26 w 153"/>
                  <a:gd name="T89" fmla="*/ 83 h 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3" h="91">
                    <a:moveTo>
                      <a:pt x="26" y="83"/>
                    </a:moveTo>
                    <a:lnTo>
                      <a:pt x="34" y="58"/>
                    </a:lnTo>
                    <a:lnTo>
                      <a:pt x="34" y="50"/>
                    </a:lnTo>
                    <a:lnTo>
                      <a:pt x="34" y="33"/>
                    </a:lnTo>
                    <a:lnTo>
                      <a:pt x="26" y="33"/>
                    </a:lnTo>
                    <a:lnTo>
                      <a:pt x="17" y="33"/>
                    </a:lnTo>
                    <a:lnTo>
                      <a:pt x="9" y="42"/>
                    </a:lnTo>
                    <a:lnTo>
                      <a:pt x="0" y="33"/>
                    </a:lnTo>
                    <a:lnTo>
                      <a:pt x="9" y="17"/>
                    </a:lnTo>
                    <a:lnTo>
                      <a:pt x="17" y="9"/>
                    </a:lnTo>
                    <a:lnTo>
                      <a:pt x="26" y="9"/>
                    </a:lnTo>
                    <a:lnTo>
                      <a:pt x="34" y="9"/>
                    </a:lnTo>
                    <a:lnTo>
                      <a:pt x="43" y="17"/>
                    </a:lnTo>
                    <a:lnTo>
                      <a:pt x="51" y="25"/>
                    </a:lnTo>
                    <a:lnTo>
                      <a:pt x="51" y="42"/>
                    </a:lnTo>
                    <a:lnTo>
                      <a:pt x="51" y="66"/>
                    </a:lnTo>
                    <a:lnTo>
                      <a:pt x="85" y="58"/>
                    </a:lnTo>
                    <a:lnTo>
                      <a:pt x="119" y="58"/>
                    </a:lnTo>
                    <a:lnTo>
                      <a:pt x="128" y="42"/>
                    </a:lnTo>
                    <a:lnTo>
                      <a:pt x="128" y="33"/>
                    </a:lnTo>
                    <a:lnTo>
                      <a:pt x="128" y="25"/>
                    </a:lnTo>
                    <a:lnTo>
                      <a:pt x="119" y="17"/>
                    </a:lnTo>
                    <a:lnTo>
                      <a:pt x="111" y="25"/>
                    </a:lnTo>
                    <a:lnTo>
                      <a:pt x="102" y="33"/>
                    </a:lnTo>
                    <a:lnTo>
                      <a:pt x="94" y="33"/>
                    </a:lnTo>
                    <a:lnTo>
                      <a:pt x="85" y="33"/>
                    </a:lnTo>
                    <a:lnTo>
                      <a:pt x="85" y="25"/>
                    </a:lnTo>
                    <a:lnTo>
                      <a:pt x="94" y="17"/>
                    </a:lnTo>
                    <a:lnTo>
                      <a:pt x="102" y="9"/>
                    </a:lnTo>
                    <a:lnTo>
                      <a:pt x="119" y="0"/>
                    </a:lnTo>
                    <a:lnTo>
                      <a:pt x="128" y="0"/>
                    </a:lnTo>
                    <a:lnTo>
                      <a:pt x="145" y="9"/>
                    </a:lnTo>
                    <a:lnTo>
                      <a:pt x="153" y="17"/>
                    </a:lnTo>
                    <a:lnTo>
                      <a:pt x="153" y="42"/>
                    </a:lnTo>
                    <a:lnTo>
                      <a:pt x="145" y="58"/>
                    </a:lnTo>
                    <a:lnTo>
                      <a:pt x="119" y="75"/>
                    </a:lnTo>
                    <a:lnTo>
                      <a:pt x="102" y="83"/>
                    </a:lnTo>
                    <a:lnTo>
                      <a:pt x="77" y="83"/>
                    </a:lnTo>
                    <a:lnTo>
                      <a:pt x="51" y="83"/>
                    </a:lnTo>
                    <a:lnTo>
                      <a:pt x="51" y="75"/>
                    </a:lnTo>
                    <a:lnTo>
                      <a:pt x="34" y="83"/>
                    </a:lnTo>
                    <a:lnTo>
                      <a:pt x="34" y="91"/>
                    </a:lnTo>
                    <a:lnTo>
                      <a:pt x="26" y="83"/>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8" name="Freeform 51"/>
              <p:cNvSpPr>
                <a:spLocks/>
              </p:cNvSpPr>
              <p:nvPr/>
            </p:nvSpPr>
            <p:spPr bwMode="auto">
              <a:xfrm>
                <a:off x="10603" y="15443"/>
                <a:ext cx="59" cy="58"/>
              </a:xfrm>
              <a:custGeom>
                <a:avLst/>
                <a:gdLst>
                  <a:gd name="T0" fmla="*/ 25 w 59"/>
                  <a:gd name="T1" fmla="*/ 58 h 58"/>
                  <a:gd name="T2" fmla="*/ 8 w 59"/>
                  <a:gd name="T3" fmla="*/ 17 h 58"/>
                  <a:gd name="T4" fmla="*/ 0 w 59"/>
                  <a:gd name="T5" fmla="*/ 9 h 58"/>
                  <a:gd name="T6" fmla="*/ 0 w 59"/>
                  <a:gd name="T7" fmla="*/ 0 h 58"/>
                  <a:gd name="T8" fmla="*/ 0 w 59"/>
                  <a:gd name="T9" fmla="*/ 0 h 58"/>
                  <a:gd name="T10" fmla="*/ 34 w 59"/>
                  <a:gd name="T11" fmla="*/ 9 h 58"/>
                  <a:gd name="T12" fmla="*/ 59 w 59"/>
                  <a:gd name="T13" fmla="*/ 25 h 58"/>
                  <a:gd name="T14" fmla="*/ 59 w 59"/>
                  <a:gd name="T15" fmla="*/ 33 h 58"/>
                  <a:gd name="T16" fmla="*/ 51 w 59"/>
                  <a:gd name="T17" fmla="*/ 33 h 58"/>
                  <a:gd name="T18" fmla="*/ 42 w 59"/>
                  <a:gd name="T19" fmla="*/ 50 h 58"/>
                  <a:gd name="T20" fmla="*/ 34 w 59"/>
                  <a:gd name="T21" fmla="*/ 58 h 58"/>
                  <a:gd name="T22" fmla="*/ 25 w 59"/>
                  <a:gd name="T23" fmla="*/ 58 h 58"/>
                  <a:gd name="T24" fmla="*/ 25 w 59"/>
                  <a:gd name="T25" fmla="*/ 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58">
                    <a:moveTo>
                      <a:pt x="25" y="58"/>
                    </a:moveTo>
                    <a:lnTo>
                      <a:pt x="8" y="17"/>
                    </a:lnTo>
                    <a:lnTo>
                      <a:pt x="0" y="9"/>
                    </a:lnTo>
                    <a:lnTo>
                      <a:pt x="0" y="0"/>
                    </a:lnTo>
                    <a:lnTo>
                      <a:pt x="34" y="9"/>
                    </a:lnTo>
                    <a:lnTo>
                      <a:pt x="59" y="25"/>
                    </a:lnTo>
                    <a:lnTo>
                      <a:pt x="59" y="33"/>
                    </a:lnTo>
                    <a:lnTo>
                      <a:pt x="51" y="33"/>
                    </a:lnTo>
                    <a:lnTo>
                      <a:pt x="42" y="50"/>
                    </a:lnTo>
                    <a:lnTo>
                      <a:pt x="34" y="58"/>
                    </a:lnTo>
                    <a:lnTo>
                      <a:pt x="25" y="58"/>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9" name="Freeform 52"/>
              <p:cNvSpPr>
                <a:spLocks/>
              </p:cNvSpPr>
              <p:nvPr/>
            </p:nvSpPr>
            <p:spPr bwMode="auto">
              <a:xfrm>
                <a:off x="10416" y="15262"/>
                <a:ext cx="127" cy="132"/>
              </a:xfrm>
              <a:custGeom>
                <a:avLst/>
                <a:gdLst>
                  <a:gd name="T0" fmla="*/ 0 w 127"/>
                  <a:gd name="T1" fmla="*/ 115 h 132"/>
                  <a:gd name="T2" fmla="*/ 0 w 127"/>
                  <a:gd name="T3" fmla="*/ 107 h 132"/>
                  <a:gd name="T4" fmla="*/ 9 w 127"/>
                  <a:gd name="T5" fmla="*/ 99 h 132"/>
                  <a:gd name="T6" fmla="*/ 26 w 127"/>
                  <a:gd name="T7" fmla="*/ 74 h 132"/>
                  <a:gd name="T8" fmla="*/ 68 w 127"/>
                  <a:gd name="T9" fmla="*/ 33 h 132"/>
                  <a:gd name="T10" fmla="*/ 110 w 127"/>
                  <a:gd name="T11" fmla="*/ 0 h 132"/>
                  <a:gd name="T12" fmla="*/ 119 w 127"/>
                  <a:gd name="T13" fmla="*/ 8 h 132"/>
                  <a:gd name="T14" fmla="*/ 127 w 127"/>
                  <a:gd name="T15" fmla="*/ 16 h 132"/>
                  <a:gd name="T16" fmla="*/ 110 w 127"/>
                  <a:gd name="T17" fmla="*/ 41 h 132"/>
                  <a:gd name="T18" fmla="*/ 85 w 127"/>
                  <a:gd name="T19" fmla="*/ 74 h 132"/>
                  <a:gd name="T20" fmla="*/ 26 w 127"/>
                  <a:gd name="T21" fmla="*/ 124 h 132"/>
                  <a:gd name="T22" fmla="*/ 17 w 127"/>
                  <a:gd name="T23" fmla="*/ 132 h 132"/>
                  <a:gd name="T24" fmla="*/ 9 w 127"/>
                  <a:gd name="T25" fmla="*/ 132 h 132"/>
                  <a:gd name="T26" fmla="*/ 0 w 127"/>
                  <a:gd name="T27" fmla="*/ 115 h 1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7" h="132">
                    <a:moveTo>
                      <a:pt x="0" y="115"/>
                    </a:moveTo>
                    <a:lnTo>
                      <a:pt x="0" y="107"/>
                    </a:lnTo>
                    <a:lnTo>
                      <a:pt x="9" y="99"/>
                    </a:lnTo>
                    <a:lnTo>
                      <a:pt x="26" y="74"/>
                    </a:lnTo>
                    <a:lnTo>
                      <a:pt x="68" y="33"/>
                    </a:lnTo>
                    <a:lnTo>
                      <a:pt x="110" y="0"/>
                    </a:lnTo>
                    <a:lnTo>
                      <a:pt x="119" y="8"/>
                    </a:lnTo>
                    <a:lnTo>
                      <a:pt x="127" y="16"/>
                    </a:lnTo>
                    <a:lnTo>
                      <a:pt x="110" y="41"/>
                    </a:lnTo>
                    <a:lnTo>
                      <a:pt x="85" y="74"/>
                    </a:lnTo>
                    <a:lnTo>
                      <a:pt x="26" y="124"/>
                    </a:lnTo>
                    <a:lnTo>
                      <a:pt x="17" y="132"/>
                    </a:lnTo>
                    <a:lnTo>
                      <a:pt x="9" y="132"/>
                    </a:lnTo>
                    <a:lnTo>
                      <a:pt x="0" y="11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0" name="Freeform 53"/>
              <p:cNvSpPr>
                <a:spLocks/>
              </p:cNvSpPr>
              <p:nvPr/>
            </p:nvSpPr>
            <p:spPr bwMode="auto">
              <a:xfrm>
                <a:off x="10679" y="15254"/>
                <a:ext cx="60" cy="107"/>
              </a:xfrm>
              <a:custGeom>
                <a:avLst/>
                <a:gdLst>
                  <a:gd name="T0" fmla="*/ 0 w 60"/>
                  <a:gd name="T1" fmla="*/ 90 h 107"/>
                  <a:gd name="T2" fmla="*/ 0 w 60"/>
                  <a:gd name="T3" fmla="*/ 74 h 107"/>
                  <a:gd name="T4" fmla="*/ 0 w 60"/>
                  <a:gd name="T5" fmla="*/ 49 h 107"/>
                  <a:gd name="T6" fmla="*/ 9 w 60"/>
                  <a:gd name="T7" fmla="*/ 49 h 107"/>
                  <a:gd name="T8" fmla="*/ 9 w 60"/>
                  <a:gd name="T9" fmla="*/ 74 h 107"/>
                  <a:gd name="T10" fmla="*/ 17 w 60"/>
                  <a:gd name="T11" fmla="*/ 82 h 107"/>
                  <a:gd name="T12" fmla="*/ 26 w 60"/>
                  <a:gd name="T13" fmla="*/ 82 h 107"/>
                  <a:gd name="T14" fmla="*/ 34 w 60"/>
                  <a:gd name="T15" fmla="*/ 82 h 107"/>
                  <a:gd name="T16" fmla="*/ 43 w 60"/>
                  <a:gd name="T17" fmla="*/ 74 h 107"/>
                  <a:gd name="T18" fmla="*/ 34 w 60"/>
                  <a:gd name="T19" fmla="*/ 57 h 107"/>
                  <a:gd name="T20" fmla="*/ 26 w 60"/>
                  <a:gd name="T21" fmla="*/ 41 h 107"/>
                  <a:gd name="T22" fmla="*/ 9 w 60"/>
                  <a:gd name="T23" fmla="*/ 8 h 107"/>
                  <a:gd name="T24" fmla="*/ 9 w 60"/>
                  <a:gd name="T25" fmla="*/ 0 h 107"/>
                  <a:gd name="T26" fmla="*/ 17 w 60"/>
                  <a:gd name="T27" fmla="*/ 0 h 107"/>
                  <a:gd name="T28" fmla="*/ 34 w 60"/>
                  <a:gd name="T29" fmla="*/ 24 h 107"/>
                  <a:gd name="T30" fmla="*/ 51 w 60"/>
                  <a:gd name="T31" fmla="*/ 49 h 107"/>
                  <a:gd name="T32" fmla="*/ 60 w 60"/>
                  <a:gd name="T33" fmla="*/ 74 h 107"/>
                  <a:gd name="T34" fmla="*/ 51 w 60"/>
                  <a:gd name="T35" fmla="*/ 99 h 107"/>
                  <a:gd name="T36" fmla="*/ 43 w 60"/>
                  <a:gd name="T37" fmla="*/ 107 h 107"/>
                  <a:gd name="T38" fmla="*/ 26 w 60"/>
                  <a:gd name="T39" fmla="*/ 107 h 107"/>
                  <a:gd name="T40" fmla="*/ 9 w 60"/>
                  <a:gd name="T41" fmla="*/ 99 h 107"/>
                  <a:gd name="T42" fmla="*/ 0 w 60"/>
                  <a:gd name="T43" fmla="*/ 90 h 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0" h="107">
                    <a:moveTo>
                      <a:pt x="0" y="90"/>
                    </a:moveTo>
                    <a:lnTo>
                      <a:pt x="0" y="74"/>
                    </a:lnTo>
                    <a:lnTo>
                      <a:pt x="0" y="49"/>
                    </a:lnTo>
                    <a:lnTo>
                      <a:pt x="9" y="49"/>
                    </a:lnTo>
                    <a:lnTo>
                      <a:pt x="9" y="74"/>
                    </a:lnTo>
                    <a:lnTo>
                      <a:pt x="17" y="82"/>
                    </a:lnTo>
                    <a:lnTo>
                      <a:pt x="26" y="82"/>
                    </a:lnTo>
                    <a:lnTo>
                      <a:pt x="34" y="82"/>
                    </a:lnTo>
                    <a:lnTo>
                      <a:pt x="43" y="74"/>
                    </a:lnTo>
                    <a:lnTo>
                      <a:pt x="34" y="57"/>
                    </a:lnTo>
                    <a:lnTo>
                      <a:pt x="26" y="41"/>
                    </a:lnTo>
                    <a:lnTo>
                      <a:pt x="9" y="8"/>
                    </a:lnTo>
                    <a:lnTo>
                      <a:pt x="9" y="0"/>
                    </a:lnTo>
                    <a:lnTo>
                      <a:pt x="17" y="0"/>
                    </a:lnTo>
                    <a:lnTo>
                      <a:pt x="34" y="24"/>
                    </a:lnTo>
                    <a:lnTo>
                      <a:pt x="51" y="49"/>
                    </a:lnTo>
                    <a:lnTo>
                      <a:pt x="60" y="74"/>
                    </a:lnTo>
                    <a:lnTo>
                      <a:pt x="51" y="99"/>
                    </a:lnTo>
                    <a:lnTo>
                      <a:pt x="43" y="107"/>
                    </a:lnTo>
                    <a:lnTo>
                      <a:pt x="26" y="107"/>
                    </a:lnTo>
                    <a:lnTo>
                      <a:pt x="9" y="99"/>
                    </a:lnTo>
                    <a:lnTo>
                      <a:pt x="0" y="90"/>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1" name="Freeform 54"/>
              <p:cNvSpPr>
                <a:spLocks/>
              </p:cNvSpPr>
              <p:nvPr/>
            </p:nvSpPr>
            <p:spPr bwMode="auto">
              <a:xfrm>
                <a:off x="10425" y="15270"/>
                <a:ext cx="59" cy="50"/>
              </a:xfrm>
              <a:custGeom>
                <a:avLst/>
                <a:gdLst>
                  <a:gd name="T0" fmla="*/ 0 w 59"/>
                  <a:gd name="T1" fmla="*/ 50 h 50"/>
                  <a:gd name="T2" fmla="*/ 51 w 59"/>
                  <a:gd name="T3" fmla="*/ 0 h 50"/>
                  <a:gd name="T4" fmla="*/ 59 w 59"/>
                  <a:gd name="T5" fmla="*/ 0 h 50"/>
                  <a:gd name="T6" fmla="*/ 34 w 59"/>
                  <a:gd name="T7" fmla="*/ 33 h 50"/>
                  <a:gd name="T8" fmla="*/ 17 w 59"/>
                  <a:gd name="T9" fmla="*/ 41 h 50"/>
                  <a:gd name="T10" fmla="*/ 0 w 59"/>
                  <a:gd name="T11" fmla="*/ 50 h 50"/>
                  <a:gd name="T12" fmla="*/ 0 w 59"/>
                  <a:gd name="T13" fmla="*/ 5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50">
                    <a:moveTo>
                      <a:pt x="0" y="50"/>
                    </a:moveTo>
                    <a:lnTo>
                      <a:pt x="51" y="0"/>
                    </a:lnTo>
                    <a:lnTo>
                      <a:pt x="59" y="0"/>
                    </a:lnTo>
                    <a:lnTo>
                      <a:pt x="34" y="33"/>
                    </a:lnTo>
                    <a:lnTo>
                      <a:pt x="17" y="41"/>
                    </a:lnTo>
                    <a:lnTo>
                      <a:pt x="0" y="50"/>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2" name="Freeform 55"/>
              <p:cNvSpPr>
                <a:spLocks/>
              </p:cNvSpPr>
              <p:nvPr/>
            </p:nvSpPr>
            <p:spPr bwMode="auto">
              <a:xfrm>
                <a:off x="10739" y="15262"/>
                <a:ext cx="93" cy="58"/>
              </a:xfrm>
              <a:custGeom>
                <a:avLst/>
                <a:gdLst>
                  <a:gd name="T0" fmla="*/ 0 w 93"/>
                  <a:gd name="T1" fmla="*/ 8 h 58"/>
                  <a:gd name="T2" fmla="*/ 0 w 93"/>
                  <a:gd name="T3" fmla="*/ 0 h 58"/>
                  <a:gd name="T4" fmla="*/ 8 w 93"/>
                  <a:gd name="T5" fmla="*/ 0 h 58"/>
                  <a:gd name="T6" fmla="*/ 34 w 93"/>
                  <a:gd name="T7" fmla="*/ 25 h 58"/>
                  <a:gd name="T8" fmla="*/ 51 w 93"/>
                  <a:gd name="T9" fmla="*/ 33 h 58"/>
                  <a:gd name="T10" fmla="*/ 59 w 93"/>
                  <a:gd name="T11" fmla="*/ 33 h 58"/>
                  <a:gd name="T12" fmla="*/ 68 w 93"/>
                  <a:gd name="T13" fmla="*/ 33 h 58"/>
                  <a:gd name="T14" fmla="*/ 76 w 93"/>
                  <a:gd name="T15" fmla="*/ 25 h 58"/>
                  <a:gd name="T16" fmla="*/ 68 w 93"/>
                  <a:gd name="T17" fmla="*/ 16 h 58"/>
                  <a:gd name="T18" fmla="*/ 59 w 93"/>
                  <a:gd name="T19" fmla="*/ 16 h 58"/>
                  <a:gd name="T20" fmla="*/ 59 w 93"/>
                  <a:gd name="T21" fmla="*/ 8 h 58"/>
                  <a:gd name="T22" fmla="*/ 68 w 93"/>
                  <a:gd name="T23" fmla="*/ 0 h 58"/>
                  <a:gd name="T24" fmla="*/ 76 w 93"/>
                  <a:gd name="T25" fmla="*/ 0 h 58"/>
                  <a:gd name="T26" fmla="*/ 93 w 93"/>
                  <a:gd name="T27" fmla="*/ 16 h 58"/>
                  <a:gd name="T28" fmla="*/ 93 w 93"/>
                  <a:gd name="T29" fmla="*/ 33 h 58"/>
                  <a:gd name="T30" fmla="*/ 93 w 93"/>
                  <a:gd name="T31" fmla="*/ 41 h 58"/>
                  <a:gd name="T32" fmla="*/ 85 w 93"/>
                  <a:gd name="T33" fmla="*/ 58 h 58"/>
                  <a:gd name="T34" fmla="*/ 76 w 93"/>
                  <a:gd name="T35" fmla="*/ 58 h 58"/>
                  <a:gd name="T36" fmla="*/ 51 w 93"/>
                  <a:gd name="T37" fmla="*/ 58 h 58"/>
                  <a:gd name="T38" fmla="*/ 25 w 93"/>
                  <a:gd name="T39" fmla="*/ 41 h 58"/>
                  <a:gd name="T40" fmla="*/ 17 w 93"/>
                  <a:gd name="T41" fmla="*/ 25 h 58"/>
                  <a:gd name="T42" fmla="*/ 0 w 93"/>
                  <a:gd name="T43" fmla="*/ 8 h 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3" h="58">
                    <a:moveTo>
                      <a:pt x="0" y="8"/>
                    </a:moveTo>
                    <a:lnTo>
                      <a:pt x="0" y="0"/>
                    </a:lnTo>
                    <a:lnTo>
                      <a:pt x="8" y="0"/>
                    </a:lnTo>
                    <a:lnTo>
                      <a:pt x="34" y="25"/>
                    </a:lnTo>
                    <a:lnTo>
                      <a:pt x="51" y="33"/>
                    </a:lnTo>
                    <a:lnTo>
                      <a:pt x="59" y="33"/>
                    </a:lnTo>
                    <a:lnTo>
                      <a:pt x="68" y="33"/>
                    </a:lnTo>
                    <a:lnTo>
                      <a:pt x="76" y="25"/>
                    </a:lnTo>
                    <a:lnTo>
                      <a:pt x="68" y="16"/>
                    </a:lnTo>
                    <a:lnTo>
                      <a:pt x="59" y="16"/>
                    </a:lnTo>
                    <a:lnTo>
                      <a:pt x="59" y="8"/>
                    </a:lnTo>
                    <a:lnTo>
                      <a:pt x="68" y="0"/>
                    </a:lnTo>
                    <a:lnTo>
                      <a:pt x="76" y="0"/>
                    </a:lnTo>
                    <a:lnTo>
                      <a:pt x="93" y="16"/>
                    </a:lnTo>
                    <a:lnTo>
                      <a:pt x="93" y="33"/>
                    </a:lnTo>
                    <a:lnTo>
                      <a:pt x="93" y="41"/>
                    </a:lnTo>
                    <a:lnTo>
                      <a:pt x="85" y="58"/>
                    </a:lnTo>
                    <a:lnTo>
                      <a:pt x="76" y="58"/>
                    </a:lnTo>
                    <a:lnTo>
                      <a:pt x="51" y="58"/>
                    </a:lnTo>
                    <a:lnTo>
                      <a:pt x="25" y="41"/>
                    </a:lnTo>
                    <a:lnTo>
                      <a:pt x="17" y="25"/>
                    </a:lnTo>
                    <a:lnTo>
                      <a:pt x="0" y="8"/>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3" name="Freeform 56"/>
              <p:cNvSpPr>
                <a:spLocks/>
              </p:cNvSpPr>
              <p:nvPr/>
            </p:nvSpPr>
            <p:spPr bwMode="auto">
              <a:xfrm>
                <a:off x="10085" y="15270"/>
                <a:ext cx="25" cy="50"/>
              </a:xfrm>
              <a:custGeom>
                <a:avLst/>
                <a:gdLst>
                  <a:gd name="T0" fmla="*/ 0 w 25"/>
                  <a:gd name="T1" fmla="*/ 0 h 50"/>
                  <a:gd name="T2" fmla="*/ 17 w 25"/>
                  <a:gd name="T3" fmla="*/ 8 h 50"/>
                  <a:gd name="T4" fmla="*/ 25 w 25"/>
                  <a:gd name="T5" fmla="*/ 17 h 50"/>
                  <a:gd name="T6" fmla="*/ 25 w 25"/>
                  <a:gd name="T7" fmla="*/ 50 h 50"/>
                  <a:gd name="T8" fmla="*/ 0 w 25"/>
                  <a:gd name="T9" fmla="*/ 25 h 50"/>
                  <a:gd name="T10" fmla="*/ 0 w 25"/>
                  <a:gd name="T11" fmla="*/ 17 h 50"/>
                  <a:gd name="T12" fmla="*/ 0 w 25"/>
                  <a:gd name="T13" fmla="*/ 8 h 50"/>
                  <a:gd name="T14" fmla="*/ 0 w 25"/>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50">
                    <a:moveTo>
                      <a:pt x="0" y="0"/>
                    </a:moveTo>
                    <a:lnTo>
                      <a:pt x="17" y="8"/>
                    </a:lnTo>
                    <a:lnTo>
                      <a:pt x="25" y="17"/>
                    </a:lnTo>
                    <a:lnTo>
                      <a:pt x="25" y="50"/>
                    </a:lnTo>
                    <a:lnTo>
                      <a:pt x="0" y="25"/>
                    </a:lnTo>
                    <a:lnTo>
                      <a:pt x="0" y="17"/>
                    </a:lnTo>
                    <a:lnTo>
                      <a:pt x="0" y="8"/>
                    </a:lnTo>
                    <a:lnTo>
                      <a:pt x="0"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4" name="Freeform 57"/>
              <p:cNvSpPr>
                <a:spLocks/>
              </p:cNvSpPr>
              <p:nvPr/>
            </p:nvSpPr>
            <p:spPr bwMode="auto">
              <a:xfrm>
                <a:off x="10603" y="15221"/>
                <a:ext cx="68" cy="90"/>
              </a:xfrm>
              <a:custGeom>
                <a:avLst/>
                <a:gdLst>
                  <a:gd name="T0" fmla="*/ 0 w 68"/>
                  <a:gd name="T1" fmla="*/ 82 h 90"/>
                  <a:gd name="T2" fmla="*/ 0 w 68"/>
                  <a:gd name="T3" fmla="*/ 74 h 90"/>
                  <a:gd name="T4" fmla="*/ 0 w 68"/>
                  <a:gd name="T5" fmla="*/ 57 h 90"/>
                  <a:gd name="T6" fmla="*/ 0 w 68"/>
                  <a:gd name="T7" fmla="*/ 41 h 90"/>
                  <a:gd name="T8" fmla="*/ 8 w 68"/>
                  <a:gd name="T9" fmla="*/ 33 h 90"/>
                  <a:gd name="T10" fmla="*/ 17 w 68"/>
                  <a:gd name="T11" fmla="*/ 33 h 90"/>
                  <a:gd name="T12" fmla="*/ 17 w 68"/>
                  <a:gd name="T13" fmla="*/ 41 h 90"/>
                  <a:gd name="T14" fmla="*/ 17 w 68"/>
                  <a:gd name="T15" fmla="*/ 57 h 90"/>
                  <a:gd name="T16" fmla="*/ 17 w 68"/>
                  <a:gd name="T17" fmla="*/ 74 h 90"/>
                  <a:gd name="T18" fmla="*/ 25 w 68"/>
                  <a:gd name="T19" fmla="*/ 74 h 90"/>
                  <a:gd name="T20" fmla="*/ 34 w 68"/>
                  <a:gd name="T21" fmla="*/ 74 h 90"/>
                  <a:gd name="T22" fmla="*/ 51 w 68"/>
                  <a:gd name="T23" fmla="*/ 57 h 90"/>
                  <a:gd name="T24" fmla="*/ 51 w 68"/>
                  <a:gd name="T25" fmla="*/ 33 h 90"/>
                  <a:gd name="T26" fmla="*/ 51 w 68"/>
                  <a:gd name="T27" fmla="*/ 0 h 90"/>
                  <a:gd name="T28" fmla="*/ 59 w 68"/>
                  <a:gd name="T29" fmla="*/ 0 h 90"/>
                  <a:gd name="T30" fmla="*/ 59 w 68"/>
                  <a:gd name="T31" fmla="*/ 0 h 90"/>
                  <a:gd name="T32" fmla="*/ 68 w 68"/>
                  <a:gd name="T33" fmla="*/ 16 h 90"/>
                  <a:gd name="T34" fmla="*/ 68 w 68"/>
                  <a:gd name="T35" fmla="*/ 41 h 90"/>
                  <a:gd name="T36" fmla="*/ 68 w 68"/>
                  <a:gd name="T37" fmla="*/ 57 h 90"/>
                  <a:gd name="T38" fmla="*/ 59 w 68"/>
                  <a:gd name="T39" fmla="*/ 82 h 90"/>
                  <a:gd name="T40" fmla="*/ 42 w 68"/>
                  <a:gd name="T41" fmla="*/ 90 h 90"/>
                  <a:gd name="T42" fmla="*/ 34 w 68"/>
                  <a:gd name="T43" fmla="*/ 90 h 90"/>
                  <a:gd name="T44" fmla="*/ 17 w 68"/>
                  <a:gd name="T45" fmla="*/ 90 h 90"/>
                  <a:gd name="T46" fmla="*/ 0 w 68"/>
                  <a:gd name="T47" fmla="*/ 82 h 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8" h="90">
                    <a:moveTo>
                      <a:pt x="0" y="82"/>
                    </a:moveTo>
                    <a:lnTo>
                      <a:pt x="0" y="74"/>
                    </a:lnTo>
                    <a:lnTo>
                      <a:pt x="0" y="57"/>
                    </a:lnTo>
                    <a:lnTo>
                      <a:pt x="0" y="41"/>
                    </a:lnTo>
                    <a:lnTo>
                      <a:pt x="8" y="33"/>
                    </a:lnTo>
                    <a:lnTo>
                      <a:pt x="17" y="33"/>
                    </a:lnTo>
                    <a:lnTo>
                      <a:pt x="17" y="41"/>
                    </a:lnTo>
                    <a:lnTo>
                      <a:pt x="17" y="57"/>
                    </a:lnTo>
                    <a:lnTo>
                      <a:pt x="17" y="74"/>
                    </a:lnTo>
                    <a:lnTo>
                      <a:pt x="25" y="74"/>
                    </a:lnTo>
                    <a:lnTo>
                      <a:pt x="34" y="74"/>
                    </a:lnTo>
                    <a:lnTo>
                      <a:pt x="51" y="57"/>
                    </a:lnTo>
                    <a:lnTo>
                      <a:pt x="51" y="33"/>
                    </a:lnTo>
                    <a:lnTo>
                      <a:pt x="51" y="0"/>
                    </a:lnTo>
                    <a:lnTo>
                      <a:pt x="59" y="0"/>
                    </a:lnTo>
                    <a:lnTo>
                      <a:pt x="68" y="16"/>
                    </a:lnTo>
                    <a:lnTo>
                      <a:pt x="68" y="41"/>
                    </a:lnTo>
                    <a:lnTo>
                      <a:pt x="68" y="57"/>
                    </a:lnTo>
                    <a:lnTo>
                      <a:pt x="59" y="82"/>
                    </a:lnTo>
                    <a:lnTo>
                      <a:pt x="42" y="90"/>
                    </a:lnTo>
                    <a:lnTo>
                      <a:pt x="34" y="90"/>
                    </a:lnTo>
                    <a:lnTo>
                      <a:pt x="17" y="90"/>
                    </a:lnTo>
                    <a:lnTo>
                      <a:pt x="0" y="82"/>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5" name="Freeform 58"/>
              <p:cNvSpPr>
                <a:spLocks/>
              </p:cNvSpPr>
              <p:nvPr/>
            </p:nvSpPr>
            <p:spPr bwMode="auto">
              <a:xfrm>
                <a:off x="10000" y="14866"/>
                <a:ext cx="459" cy="437"/>
              </a:xfrm>
              <a:custGeom>
                <a:avLst/>
                <a:gdLst>
                  <a:gd name="T0" fmla="*/ 0 w 459"/>
                  <a:gd name="T1" fmla="*/ 412 h 437"/>
                  <a:gd name="T2" fmla="*/ 25 w 459"/>
                  <a:gd name="T3" fmla="*/ 412 h 437"/>
                  <a:gd name="T4" fmla="*/ 51 w 459"/>
                  <a:gd name="T5" fmla="*/ 396 h 437"/>
                  <a:gd name="T6" fmla="*/ 68 w 459"/>
                  <a:gd name="T7" fmla="*/ 297 h 437"/>
                  <a:gd name="T8" fmla="*/ 136 w 459"/>
                  <a:gd name="T9" fmla="*/ 239 h 437"/>
                  <a:gd name="T10" fmla="*/ 229 w 459"/>
                  <a:gd name="T11" fmla="*/ 248 h 437"/>
                  <a:gd name="T12" fmla="*/ 331 w 459"/>
                  <a:gd name="T13" fmla="*/ 322 h 437"/>
                  <a:gd name="T14" fmla="*/ 246 w 459"/>
                  <a:gd name="T15" fmla="*/ 190 h 437"/>
                  <a:gd name="T16" fmla="*/ 238 w 459"/>
                  <a:gd name="T17" fmla="*/ 124 h 437"/>
                  <a:gd name="T18" fmla="*/ 289 w 459"/>
                  <a:gd name="T19" fmla="*/ 66 h 437"/>
                  <a:gd name="T20" fmla="*/ 365 w 459"/>
                  <a:gd name="T21" fmla="*/ 50 h 437"/>
                  <a:gd name="T22" fmla="*/ 433 w 459"/>
                  <a:gd name="T23" fmla="*/ 25 h 437"/>
                  <a:gd name="T24" fmla="*/ 416 w 459"/>
                  <a:gd name="T25" fmla="*/ 25 h 437"/>
                  <a:gd name="T26" fmla="*/ 416 w 459"/>
                  <a:gd name="T27" fmla="*/ 8 h 437"/>
                  <a:gd name="T28" fmla="*/ 450 w 459"/>
                  <a:gd name="T29" fmla="*/ 0 h 437"/>
                  <a:gd name="T30" fmla="*/ 450 w 459"/>
                  <a:gd name="T31" fmla="*/ 33 h 437"/>
                  <a:gd name="T32" fmla="*/ 408 w 459"/>
                  <a:gd name="T33" fmla="*/ 66 h 437"/>
                  <a:gd name="T34" fmla="*/ 382 w 459"/>
                  <a:gd name="T35" fmla="*/ 83 h 437"/>
                  <a:gd name="T36" fmla="*/ 408 w 459"/>
                  <a:gd name="T37" fmla="*/ 124 h 437"/>
                  <a:gd name="T38" fmla="*/ 391 w 459"/>
                  <a:gd name="T39" fmla="*/ 173 h 437"/>
                  <a:gd name="T40" fmla="*/ 323 w 459"/>
                  <a:gd name="T41" fmla="*/ 173 h 437"/>
                  <a:gd name="T42" fmla="*/ 314 w 459"/>
                  <a:gd name="T43" fmla="*/ 149 h 437"/>
                  <a:gd name="T44" fmla="*/ 348 w 459"/>
                  <a:gd name="T45" fmla="*/ 157 h 437"/>
                  <a:gd name="T46" fmla="*/ 365 w 459"/>
                  <a:gd name="T47" fmla="*/ 124 h 437"/>
                  <a:gd name="T48" fmla="*/ 306 w 459"/>
                  <a:gd name="T49" fmla="*/ 99 h 437"/>
                  <a:gd name="T50" fmla="*/ 263 w 459"/>
                  <a:gd name="T51" fmla="*/ 149 h 437"/>
                  <a:gd name="T52" fmla="*/ 280 w 459"/>
                  <a:gd name="T53" fmla="*/ 231 h 437"/>
                  <a:gd name="T54" fmla="*/ 314 w 459"/>
                  <a:gd name="T55" fmla="*/ 256 h 437"/>
                  <a:gd name="T56" fmla="*/ 289 w 459"/>
                  <a:gd name="T57" fmla="*/ 190 h 437"/>
                  <a:gd name="T58" fmla="*/ 297 w 459"/>
                  <a:gd name="T59" fmla="*/ 206 h 437"/>
                  <a:gd name="T60" fmla="*/ 348 w 459"/>
                  <a:gd name="T61" fmla="*/ 297 h 437"/>
                  <a:gd name="T62" fmla="*/ 416 w 459"/>
                  <a:gd name="T63" fmla="*/ 429 h 437"/>
                  <a:gd name="T64" fmla="*/ 246 w 459"/>
                  <a:gd name="T65" fmla="*/ 297 h 437"/>
                  <a:gd name="T66" fmla="*/ 195 w 459"/>
                  <a:gd name="T67" fmla="*/ 272 h 437"/>
                  <a:gd name="T68" fmla="*/ 280 w 459"/>
                  <a:gd name="T69" fmla="*/ 297 h 437"/>
                  <a:gd name="T70" fmla="*/ 221 w 459"/>
                  <a:gd name="T71" fmla="*/ 256 h 437"/>
                  <a:gd name="T72" fmla="*/ 136 w 459"/>
                  <a:gd name="T73" fmla="*/ 264 h 437"/>
                  <a:gd name="T74" fmla="*/ 110 w 459"/>
                  <a:gd name="T75" fmla="*/ 322 h 437"/>
                  <a:gd name="T76" fmla="*/ 153 w 459"/>
                  <a:gd name="T77" fmla="*/ 346 h 437"/>
                  <a:gd name="T78" fmla="*/ 178 w 459"/>
                  <a:gd name="T79" fmla="*/ 305 h 437"/>
                  <a:gd name="T80" fmla="*/ 195 w 459"/>
                  <a:gd name="T81" fmla="*/ 330 h 437"/>
                  <a:gd name="T82" fmla="*/ 178 w 459"/>
                  <a:gd name="T83" fmla="*/ 388 h 437"/>
                  <a:gd name="T84" fmla="*/ 110 w 459"/>
                  <a:gd name="T85" fmla="*/ 396 h 437"/>
                  <a:gd name="T86" fmla="*/ 85 w 459"/>
                  <a:gd name="T87" fmla="*/ 355 h 437"/>
                  <a:gd name="T88" fmla="*/ 68 w 459"/>
                  <a:gd name="T89" fmla="*/ 363 h 437"/>
                  <a:gd name="T90" fmla="*/ 68 w 459"/>
                  <a:gd name="T91" fmla="*/ 404 h 437"/>
                  <a:gd name="T92" fmla="*/ 34 w 459"/>
                  <a:gd name="T93" fmla="*/ 437 h 43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59" h="437">
                    <a:moveTo>
                      <a:pt x="0" y="429"/>
                    </a:moveTo>
                    <a:lnTo>
                      <a:pt x="0" y="421"/>
                    </a:lnTo>
                    <a:lnTo>
                      <a:pt x="0" y="412"/>
                    </a:lnTo>
                    <a:lnTo>
                      <a:pt x="17" y="404"/>
                    </a:lnTo>
                    <a:lnTo>
                      <a:pt x="25" y="404"/>
                    </a:lnTo>
                    <a:lnTo>
                      <a:pt x="25" y="412"/>
                    </a:lnTo>
                    <a:lnTo>
                      <a:pt x="34" y="421"/>
                    </a:lnTo>
                    <a:lnTo>
                      <a:pt x="42" y="412"/>
                    </a:lnTo>
                    <a:lnTo>
                      <a:pt x="51" y="396"/>
                    </a:lnTo>
                    <a:lnTo>
                      <a:pt x="51" y="363"/>
                    </a:lnTo>
                    <a:lnTo>
                      <a:pt x="51" y="330"/>
                    </a:lnTo>
                    <a:lnTo>
                      <a:pt x="68" y="297"/>
                    </a:lnTo>
                    <a:lnTo>
                      <a:pt x="85" y="272"/>
                    </a:lnTo>
                    <a:lnTo>
                      <a:pt x="110" y="248"/>
                    </a:lnTo>
                    <a:lnTo>
                      <a:pt x="136" y="239"/>
                    </a:lnTo>
                    <a:lnTo>
                      <a:pt x="170" y="231"/>
                    </a:lnTo>
                    <a:lnTo>
                      <a:pt x="195" y="231"/>
                    </a:lnTo>
                    <a:lnTo>
                      <a:pt x="229" y="248"/>
                    </a:lnTo>
                    <a:lnTo>
                      <a:pt x="280" y="272"/>
                    </a:lnTo>
                    <a:lnTo>
                      <a:pt x="323" y="322"/>
                    </a:lnTo>
                    <a:lnTo>
                      <a:pt x="331" y="322"/>
                    </a:lnTo>
                    <a:lnTo>
                      <a:pt x="331" y="313"/>
                    </a:lnTo>
                    <a:lnTo>
                      <a:pt x="272" y="231"/>
                    </a:lnTo>
                    <a:lnTo>
                      <a:pt x="246" y="190"/>
                    </a:lnTo>
                    <a:lnTo>
                      <a:pt x="238" y="165"/>
                    </a:lnTo>
                    <a:lnTo>
                      <a:pt x="238" y="140"/>
                    </a:lnTo>
                    <a:lnTo>
                      <a:pt x="238" y="124"/>
                    </a:lnTo>
                    <a:lnTo>
                      <a:pt x="246" y="99"/>
                    </a:lnTo>
                    <a:lnTo>
                      <a:pt x="263" y="83"/>
                    </a:lnTo>
                    <a:lnTo>
                      <a:pt x="289" y="66"/>
                    </a:lnTo>
                    <a:lnTo>
                      <a:pt x="306" y="58"/>
                    </a:lnTo>
                    <a:lnTo>
                      <a:pt x="323" y="58"/>
                    </a:lnTo>
                    <a:lnTo>
                      <a:pt x="365" y="50"/>
                    </a:lnTo>
                    <a:lnTo>
                      <a:pt x="408" y="50"/>
                    </a:lnTo>
                    <a:lnTo>
                      <a:pt x="425" y="41"/>
                    </a:lnTo>
                    <a:lnTo>
                      <a:pt x="433" y="25"/>
                    </a:lnTo>
                    <a:lnTo>
                      <a:pt x="433" y="17"/>
                    </a:lnTo>
                    <a:lnTo>
                      <a:pt x="416" y="25"/>
                    </a:lnTo>
                    <a:lnTo>
                      <a:pt x="408" y="25"/>
                    </a:lnTo>
                    <a:lnTo>
                      <a:pt x="416" y="8"/>
                    </a:lnTo>
                    <a:lnTo>
                      <a:pt x="425" y="0"/>
                    </a:lnTo>
                    <a:lnTo>
                      <a:pt x="442" y="0"/>
                    </a:lnTo>
                    <a:lnTo>
                      <a:pt x="450" y="0"/>
                    </a:lnTo>
                    <a:lnTo>
                      <a:pt x="450" y="8"/>
                    </a:lnTo>
                    <a:lnTo>
                      <a:pt x="459" y="17"/>
                    </a:lnTo>
                    <a:lnTo>
                      <a:pt x="450" y="33"/>
                    </a:lnTo>
                    <a:lnTo>
                      <a:pt x="433" y="50"/>
                    </a:lnTo>
                    <a:lnTo>
                      <a:pt x="416" y="58"/>
                    </a:lnTo>
                    <a:lnTo>
                      <a:pt x="408" y="66"/>
                    </a:lnTo>
                    <a:lnTo>
                      <a:pt x="365" y="74"/>
                    </a:lnTo>
                    <a:lnTo>
                      <a:pt x="374" y="83"/>
                    </a:lnTo>
                    <a:lnTo>
                      <a:pt x="382" y="83"/>
                    </a:lnTo>
                    <a:lnTo>
                      <a:pt x="399" y="91"/>
                    </a:lnTo>
                    <a:lnTo>
                      <a:pt x="408" y="107"/>
                    </a:lnTo>
                    <a:lnTo>
                      <a:pt x="408" y="124"/>
                    </a:lnTo>
                    <a:lnTo>
                      <a:pt x="416" y="140"/>
                    </a:lnTo>
                    <a:lnTo>
                      <a:pt x="408" y="157"/>
                    </a:lnTo>
                    <a:lnTo>
                      <a:pt x="391" y="173"/>
                    </a:lnTo>
                    <a:lnTo>
                      <a:pt x="374" y="182"/>
                    </a:lnTo>
                    <a:lnTo>
                      <a:pt x="348" y="182"/>
                    </a:lnTo>
                    <a:lnTo>
                      <a:pt x="323" y="173"/>
                    </a:lnTo>
                    <a:lnTo>
                      <a:pt x="314" y="165"/>
                    </a:lnTo>
                    <a:lnTo>
                      <a:pt x="314" y="157"/>
                    </a:lnTo>
                    <a:lnTo>
                      <a:pt x="314" y="149"/>
                    </a:lnTo>
                    <a:lnTo>
                      <a:pt x="331" y="157"/>
                    </a:lnTo>
                    <a:lnTo>
                      <a:pt x="340" y="157"/>
                    </a:lnTo>
                    <a:lnTo>
                      <a:pt x="348" y="157"/>
                    </a:lnTo>
                    <a:lnTo>
                      <a:pt x="365" y="140"/>
                    </a:lnTo>
                    <a:lnTo>
                      <a:pt x="365" y="132"/>
                    </a:lnTo>
                    <a:lnTo>
                      <a:pt x="365" y="124"/>
                    </a:lnTo>
                    <a:lnTo>
                      <a:pt x="340" y="99"/>
                    </a:lnTo>
                    <a:lnTo>
                      <a:pt x="323" y="99"/>
                    </a:lnTo>
                    <a:lnTo>
                      <a:pt x="306" y="99"/>
                    </a:lnTo>
                    <a:lnTo>
                      <a:pt x="297" y="107"/>
                    </a:lnTo>
                    <a:lnTo>
                      <a:pt x="280" y="116"/>
                    </a:lnTo>
                    <a:lnTo>
                      <a:pt x="263" y="149"/>
                    </a:lnTo>
                    <a:lnTo>
                      <a:pt x="263" y="182"/>
                    </a:lnTo>
                    <a:lnTo>
                      <a:pt x="272" y="206"/>
                    </a:lnTo>
                    <a:lnTo>
                      <a:pt x="280" y="231"/>
                    </a:lnTo>
                    <a:lnTo>
                      <a:pt x="306" y="256"/>
                    </a:lnTo>
                    <a:lnTo>
                      <a:pt x="306" y="264"/>
                    </a:lnTo>
                    <a:lnTo>
                      <a:pt x="314" y="256"/>
                    </a:lnTo>
                    <a:lnTo>
                      <a:pt x="306" y="239"/>
                    </a:lnTo>
                    <a:lnTo>
                      <a:pt x="297" y="215"/>
                    </a:lnTo>
                    <a:lnTo>
                      <a:pt x="289" y="190"/>
                    </a:lnTo>
                    <a:lnTo>
                      <a:pt x="280" y="165"/>
                    </a:lnTo>
                    <a:lnTo>
                      <a:pt x="289" y="157"/>
                    </a:lnTo>
                    <a:lnTo>
                      <a:pt x="297" y="206"/>
                    </a:lnTo>
                    <a:lnTo>
                      <a:pt x="306" y="231"/>
                    </a:lnTo>
                    <a:lnTo>
                      <a:pt x="323" y="256"/>
                    </a:lnTo>
                    <a:lnTo>
                      <a:pt x="348" y="297"/>
                    </a:lnTo>
                    <a:lnTo>
                      <a:pt x="382" y="330"/>
                    </a:lnTo>
                    <a:lnTo>
                      <a:pt x="450" y="388"/>
                    </a:lnTo>
                    <a:lnTo>
                      <a:pt x="416" y="429"/>
                    </a:lnTo>
                    <a:lnTo>
                      <a:pt x="323" y="346"/>
                    </a:lnTo>
                    <a:lnTo>
                      <a:pt x="280" y="313"/>
                    </a:lnTo>
                    <a:lnTo>
                      <a:pt x="246" y="297"/>
                    </a:lnTo>
                    <a:lnTo>
                      <a:pt x="221" y="289"/>
                    </a:lnTo>
                    <a:lnTo>
                      <a:pt x="170" y="280"/>
                    </a:lnTo>
                    <a:lnTo>
                      <a:pt x="195" y="272"/>
                    </a:lnTo>
                    <a:lnTo>
                      <a:pt x="221" y="280"/>
                    </a:lnTo>
                    <a:lnTo>
                      <a:pt x="272" y="297"/>
                    </a:lnTo>
                    <a:lnTo>
                      <a:pt x="280" y="297"/>
                    </a:lnTo>
                    <a:lnTo>
                      <a:pt x="263" y="280"/>
                    </a:lnTo>
                    <a:lnTo>
                      <a:pt x="246" y="272"/>
                    </a:lnTo>
                    <a:lnTo>
                      <a:pt x="221" y="256"/>
                    </a:lnTo>
                    <a:lnTo>
                      <a:pt x="195" y="256"/>
                    </a:lnTo>
                    <a:lnTo>
                      <a:pt x="161" y="256"/>
                    </a:lnTo>
                    <a:lnTo>
                      <a:pt x="136" y="264"/>
                    </a:lnTo>
                    <a:lnTo>
                      <a:pt x="119" y="289"/>
                    </a:lnTo>
                    <a:lnTo>
                      <a:pt x="110" y="305"/>
                    </a:lnTo>
                    <a:lnTo>
                      <a:pt x="110" y="322"/>
                    </a:lnTo>
                    <a:lnTo>
                      <a:pt x="119" y="338"/>
                    </a:lnTo>
                    <a:lnTo>
                      <a:pt x="136" y="346"/>
                    </a:lnTo>
                    <a:lnTo>
                      <a:pt x="153" y="346"/>
                    </a:lnTo>
                    <a:lnTo>
                      <a:pt x="161" y="338"/>
                    </a:lnTo>
                    <a:lnTo>
                      <a:pt x="170" y="330"/>
                    </a:lnTo>
                    <a:lnTo>
                      <a:pt x="178" y="305"/>
                    </a:lnTo>
                    <a:lnTo>
                      <a:pt x="187" y="313"/>
                    </a:lnTo>
                    <a:lnTo>
                      <a:pt x="195" y="330"/>
                    </a:lnTo>
                    <a:lnTo>
                      <a:pt x="195" y="355"/>
                    </a:lnTo>
                    <a:lnTo>
                      <a:pt x="187" y="371"/>
                    </a:lnTo>
                    <a:lnTo>
                      <a:pt x="178" y="388"/>
                    </a:lnTo>
                    <a:lnTo>
                      <a:pt x="161" y="396"/>
                    </a:lnTo>
                    <a:lnTo>
                      <a:pt x="127" y="404"/>
                    </a:lnTo>
                    <a:lnTo>
                      <a:pt x="110" y="396"/>
                    </a:lnTo>
                    <a:lnTo>
                      <a:pt x="85" y="379"/>
                    </a:lnTo>
                    <a:lnTo>
                      <a:pt x="85" y="371"/>
                    </a:lnTo>
                    <a:lnTo>
                      <a:pt x="85" y="355"/>
                    </a:lnTo>
                    <a:lnTo>
                      <a:pt x="76" y="346"/>
                    </a:lnTo>
                    <a:lnTo>
                      <a:pt x="68" y="346"/>
                    </a:lnTo>
                    <a:lnTo>
                      <a:pt x="68" y="363"/>
                    </a:lnTo>
                    <a:lnTo>
                      <a:pt x="68" y="371"/>
                    </a:lnTo>
                    <a:lnTo>
                      <a:pt x="68" y="388"/>
                    </a:lnTo>
                    <a:lnTo>
                      <a:pt x="68" y="404"/>
                    </a:lnTo>
                    <a:lnTo>
                      <a:pt x="59" y="429"/>
                    </a:lnTo>
                    <a:lnTo>
                      <a:pt x="51" y="437"/>
                    </a:lnTo>
                    <a:lnTo>
                      <a:pt x="34" y="437"/>
                    </a:lnTo>
                    <a:lnTo>
                      <a:pt x="17" y="437"/>
                    </a:lnTo>
                    <a:lnTo>
                      <a:pt x="0" y="429"/>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6" name="Freeform 59"/>
              <p:cNvSpPr>
                <a:spLocks/>
              </p:cNvSpPr>
              <p:nvPr/>
            </p:nvSpPr>
            <p:spPr bwMode="auto">
              <a:xfrm>
                <a:off x="10637" y="15270"/>
                <a:ext cx="8" cy="1"/>
              </a:xfrm>
              <a:custGeom>
                <a:avLst/>
                <a:gdLst>
                  <a:gd name="T0" fmla="*/ 0 w 8"/>
                  <a:gd name="T1" fmla="*/ 0 h 1"/>
                  <a:gd name="T2" fmla="*/ 0 w 8"/>
                  <a:gd name="T3" fmla="*/ 0 h 1"/>
                  <a:gd name="T4" fmla="*/ 8 w 8"/>
                  <a:gd name="T5" fmla="*/ 0 h 1"/>
                  <a:gd name="T6" fmla="*/ 8 w 8"/>
                  <a:gd name="T7" fmla="*/ 0 h 1"/>
                  <a:gd name="T8" fmla="*/ 8 w 8"/>
                  <a:gd name="T9" fmla="*/ 0 h 1"/>
                  <a:gd name="T10" fmla="*/ 0 w 8"/>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
                    <a:moveTo>
                      <a:pt x="0" y="0"/>
                    </a:moveTo>
                    <a:lnTo>
                      <a:pt x="0" y="0"/>
                    </a:lnTo>
                    <a:lnTo>
                      <a:pt x="8" y="0"/>
                    </a:lnTo>
                    <a:lnTo>
                      <a:pt x="0" y="0"/>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7" name="Freeform 60"/>
              <p:cNvSpPr>
                <a:spLocks/>
              </p:cNvSpPr>
              <p:nvPr/>
            </p:nvSpPr>
            <p:spPr bwMode="auto">
              <a:xfrm>
                <a:off x="10756" y="15196"/>
                <a:ext cx="85" cy="58"/>
              </a:xfrm>
              <a:custGeom>
                <a:avLst/>
                <a:gdLst>
                  <a:gd name="T0" fmla="*/ 0 w 85"/>
                  <a:gd name="T1" fmla="*/ 49 h 58"/>
                  <a:gd name="T2" fmla="*/ 25 w 85"/>
                  <a:gd name="T3" fmla="*/ 41 h 58"/>
                  <a:gd name="T4" fmla="*/ 68 w 85"/>
                  <a:gd name="T5" fmla="*/ 0 h 58"/>
                  <a:gd name="T6" fmla="*/ 76 w 85"/>
                  <a:gd name="T7" fmla="*/ 8 h 58"/>
                  <a:gd name="T8" fmla="*/ 85 w 85"/>
                  <a:gd name="T9" fmla="*/ 16 h 58"/>
                  <a:gd name="T10" fmla="*/ 76 w 85"/>
                  <a:gd name="T11" fmla="*/ 41 h 58"/>
                  <a:gd name="T12" fmla="*/ 68 w 85"/>
                  <a:gd name="T13" fmla="*/ 58 h 58"/>
                  <a:gd name="T14" fmla="*/ 51 w 85"/>
                  <a:gd name="T15" fmla="*/ 58 h 58"/>
                  <a:gd name="T16" fmla="*/ 34 w 85"/>
                  <a:gd name="T17" fmla="*/ 58 h 58"/>
                  <a:gd name="T18" fmla="*/ 0 w 85"/>
                  <a:gd name="T19" fmla="*/ 58 h 58"/>
                  <a:gd name="T20" fmla="*/ 0 w 85"/>
                  <a:gd name="T21" fmla="*/ 49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8">
                    <a:moveTo>
                      <a:pt x="0" y="49"/>
                    </a:moveTo>
                    <a:lnTo>
                      <a:pt x="25" y="41"/>
                    </a:lnTo>
                    <a:lnTo>
                      <a:pt x="68" y="0"/>
                    </a:lnTo>
                    <a:lnTo>
                      <a:pt x="76" y="8"/>
                    </a:lnTo>
                    <a:lnTo>
                      <a:pt x="85" y="16"/>
                    </a:lnTo>
                    <a:lnTo>
                      <a:pt x="76" y="41"/>
                    </a:lnTo>
                    <a:lnTo>
                      <a:pt x="68" y="58"/>
                    </a:lnTo>
                    <a:lnTo>
                      <a:pt x="51" y="58"/>
                    </a:lnTo>
                    <a:lnTo>
                      <a:pt x="34" y="58"/>
                    </a:lnTo>
                    <a:lnTo>
                      <a:pt x="0" y="58"/>
                    </a:lnTo>
                    <a:lnTo>
                      <a:pt x="0" y="49"/>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8" name="Freeform 61"/>
              <p:cNvSpPr>
                <a:spLocks/>
              </p:cNvSpPr>
              <p:nvPr/>
            </p:nvSpPr>
            <p:spPr bwMode="auto">
              <a:xfrm>
                <a:off x="10272" y="15196"/>
                <a:ext cx="8" cy="41"/>
              </a:xfrm>
              <a:custGeom>
                <a:avLst/>
                <a:gdLst>
                  <a:gd name="T0" fmla="*/ 0 w 8"/>
                  <a:gd name="T1" fmla="*/ 0 h 41"/>
                  <a:gd name="T2" fmla="*/ 0 w 8"/>
                  <a:gd name="T3" fmla="*/ 0 h 41"/>
                  <a:gd name="T4" fmla="*/ 8 w 8"/>
                  <a:gd name="T5" fmla="*/ 8 h 41"/>
                  <a:gd name="T6" fmla="*/ 8 w 8"/>
                  <a:gd name="T7" fmla="*/ 16 h 41"/>
                  <a:gd name="T8" fmla="*/ 8 w 8"/>
                  <a:gd name="T9" fmla="*/ 33 h 41"/>
                  <a:gd name="T10" fmla="*/ 0 w 8"/>
                  <a:gd name="T11" fmla="*/ 41 h 41"/>
                  <a:gd name="T12" fmla="*/ 0 w 8"/>
                  <a:gd name="T13" fmla="*/ 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1">
                    <a:moveTo>
                      <a:pt x="0" y="0"/>
                    </a:moveTo>
                    <a:lnTo>
                      <a:pt x="0" y="0"/>
                    </a:lnTo>
                    <a:lnTo>
                      <a:pt x="8" y="8"/>
                    </a:lnTo>
                    <a:lnTo>
                      <a:pt x="8" y="16"/>
                    </a:lnTo>
                    <a:lnTo>
                      <a:pt x="8" y="33"/>
                    </a:lnTo>
                    <a:lnTo>
                      <a:pt x="0" y="41"/>
                    </a:lnTo>
                    <a:lnTo>
                      <a:pt x="0"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9" name="Freeform 62"/>
              <p:cNvSpPr>
                <a:spLocks/>
              </p:cNvSpPr>
              <p:nvPr/>
            </p:nvSpPr>
            <p:spPr bwMode="auto">
              <a:xfrm>
                <a:off x="10594" y="15163"/>
                <a:ext cx="94" cy="49"/>
              </a:xfrm>
              <a:custGeom>
                <a:avLst/>
                <a:gdLst>
                  <a:gd name="T0" fmla="*/ 0 w 94"/>
                  <a:gd name="T1" fmla="*/ 41 h 49"/>
                  <a:gd name="T2" fmla="*/ 0 w 94"/>
                  <a:gd name="T3" fmla="*/ 25 h 49"/>
                  <a:gd name="T4" fmla="*/ 9 w 94"/>
                  <a:gd name="T5" fmla="*/ 16 h 49"/>
                  <a:gd name="T6" fmla="*/ 26 w 94"/>
                  <a:gd name="T7" fmla="*/ 0 h 49"/>
                  <a:gd name="T8" fmla="*/ 26 w 94"/>
                  <a:gd name="T9" fmla="*/ 0 h 49"/>
                  <a:gd name="T10" fmla="*/ 43 w 94"/>
                  <a:gd name="T11" fmla="*/ 0 h 49"/>
                  <a:gd name="T12" fmla="*/ 51 w 94"/>
                  <a:gd name="T13" fmla="*/ 8 h 49"/>
                  <a:gd name="T14" fmla="*/ 43 w 94"/>
                  <a:gd name="T15" fmla="*/ 8 h 49"/>
                  <a:gd name="T16" fmla="*/ 26 w 94"/>
                  <a:gd name="T17" fmla="*/ 16 h 49"/>
                  <a:gd name="T18" fmla="*/ 26 w 94"/>
                  <a:gd name="T19" fmla="*/ 25 h 49"/>
                  <a:gd name="T20" fmla="*/ 26 w 94"/>
                  <a:gd name="T21" fmla="*/ 33 h 49"/>
                  <a:gd name="T22" fmla="*/ 43 w 94"/>
                  <a:gd name="T23" fmla="*/ 33 h 49"/>
                  <a:gd name="T24" fmla="*/ 60 w 94"/>
                  <a:gd name="T25" fmla="*/ 25 h 49"/>
                  <a:gd name="T26" fmla="*/ 85 w 94"/>
                  <a:gd name="T27" fmla="*/ 0 h 49"/>
                  <a:gd name="T28" fmla="*/ 94 w 94"/>
                  <a:gd name="T29" fmla="*/ 0 h 49"/>
                  <a:gd name="T30" fmla="*/ 94 w 94"/>
                  <a:gd name="T31" fmla="*/ 8 h 49"/>
                  <a:gd name="T32" fmla="*/ 94 w 94"/>
                  <a:gd name="T33" fmla="*/ 8 h 49"/>
                  <a:gd name="T34" fmla="*/ 85 w 94"/>
                  <a:gd name="T35" fmla="*/ 25 h 49"/>
                  <a:gd name="T36" fmla="*/ 77 w 94"/>
                  <a:gd name="T37" fmla="*/ 41 h 49"/>
                  <a:gd name="T38" fmla="*/ 60 w 94"/>
                  <a:gd name="T39" fmla="*/ 49 h 49"/>
                  <a:gd name="T40" fmla="*/ 43 w 94"/>
                  <a:gd name="T41" fmla="*/ 49 h 49"/>
                  <a:gd name="T42" fmla="*/ 17 w 94"/>
                  <a:gd name="T43" fmla="*/ 49 h 49"/>
                  <a:gd name="T44" fmla="*/ 0 w 94"/>
                  <a:gd name="T45" fmla="*/ 41 h 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4" h="49">
                    <a:moveTo>
                      <a:pt x="0" y="41"/>
                    </a:moveTo>
                    <a:lnTo>
                      <a:pt x="0" y="25"/>
                    </a:lnTo>
                    <a:lnTo>
                      <a:pt x="9" y="16"/>
                    </a:lnTo>
                    <a:lnTo>
                      <a:pt x="26" y="0"/>
                    </a:lnTo>
                    <a:lnTo>
                      <a:pt x="43" y="0"/>
                    </a:lnTo>
                    <a:lnTo>
                      <a:pt x="51" y="8"/>
                    </a:lnTo>
                    <a:lnTo>
                      <a:pt x="43" y="8"/>
                    </a:lnTo>
                    <a:lnTo>
                      <a:pt x="26" y="16"/>
                    </a:lnTo>
                    <a:lnTo>
                      <a:pt x="26" y="25"/>
                    </a:lnTo>
                    <a:lnTo>
                      <a:pt x="26" y="33"/>
                    </a:lnTo>
                    <a:lnTo>
                      <a:pt x="43" y="33"/>
                    </a:lnTo>
                    <a:lnTo>
                      <a:pt x="60" y="25"/>
                    </a:lnTo>
                    <a:lnTo>
                      <a:pt x="85" y="0"/>
                    </a:lnTo>
                    <a:lnTo>
                      <a:pt x="94" y="0"/>
                    </a:lnTo>
                    <a:lnTo>
                      <a:pt x="94" y="8"/>
                    </a:lnTo>
                    <a:lnTo>
                      <a:pt x="85" y="25"/>
                    </a:lnTo>
                    <a:lnTo>
                      <a:pt x="77" y="41"/>
                    </a:lnTo>
                    <a:lnTo>
                      <a:pt x="60" y="49"/>
                    </a:lnTo>
                    <a:lnTo>
                      <a:pt x="43" y="49"/>
                    </a:lnTo>
                    <a:lnTo>
                      <a:pt x="17" y="49"/>
                    </a:lnTo>
                    <a:lnTo>
                      <a:pt x="0" y="41"/>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0" name="Freeform 63"/>
              <p:cNvSpPr>
                <a:spLocks/>
              </p:cNvSpPr>
              <p:nvPr/>
            </p:nvSpPr>
            <p:spPr bwMode="auto">
              <a:xfrm>
                <a:off x="10892" y="15188"/>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1" name="Freeform 64"/>
              <p:cNvSpPr>
                <a:spLocks/>
              </p:cNvSpPr>
              <p:nvPr/>
            </p:nvSpPr>
            <p:spPr bwMode="auto">
              <a:xfrm>
                <a:off x="10654" y="15105"/>
                <a:ext cx="59" cy="50"/>
              </a:xfrm>
              <a:custGeom>
                <a:avLst/>
                <a:gdLst>
                  <a:gd name="T0" fmla="*/ 0 w 59"/>
                  <a:gd name="T1" fmla="*/ 25 h 50"/>
                  <a:gd name="T2" fmla="*/ 0 w 59"/>
                  <a:gd name="T3" fmla="*/ 17 h 50"/>
                  <a:gd name="T4" fmla="*/ 8 w 59"/>
                  <a:gd name="T5" fmla="*/ 0 h 50"/>
                  <a:gd name="T6" fmla="*/ 17 w 59"/>
                  <a:gd name="T7" fmla="*/ 0 h 50"/>
                  <a:gd name="T8" fmla="*/ 17 w 59"/>
                  <a:gd name="T9" fmla="*/ 9 h 50"/>
                  <a:gd name="T10" fmla="*/ 17 w 59"/>
                  <a:gd name="T11" fmla="*/ 17 h 50"/>
                  <a:gd name="T12" fmla="*/ 17 w 59"/>
                  <a:gd name="T13" fmla="*/ 25 h 50"/>
                  <a:gd name="T14" fmla="*/ 17 w 59"/>
                  <a:gd name="T15" fmla="*/ 33 h 50"/>
                  <a:gd name="T16" fmla="*/ 25 w 59"/>
                  <a:gd name="T17" fmla="*/ 33 h 50"/>
                  <a:gd name="T18" fmla="*/ 34 w 59"/>
                  <a:gd name="T19" fmla="*/ 25 h 50"/>
                  <a:gd name="T20" fmla="*/ 42 w 59"/>
                  <a:gd name="T21" fmla="*/ 17 h 50"/>
                  <a:gd name="T22" fmla="*/ 51 w 59"/>
                  <a:gd name="T23" fmla="*/ 17 h 50"/>
                  <a:gd name="T24" fmla="*/ 59 w 59"/>
                  <a:gd name="T25" fmla="*/ 25 h 50"/>
                  <a:gd name="T26" fmla="*/ 51 w 59"/>
                  <a:gd name="T27" fmla="*/ 33 h 50"/>
                  <a:gd name="T28" fmla="*/ 42 w 59"/>
                  <a:gd name="T29" fmla="*/ 41 h 50"/>
                  <a:gd name="T30" fmla="*/ 17 w 59"/>
                  <a:gd name="T31" fmla="*/ 50 h 50"/>
                  <a:gd name="T32" fmla="*/ 8 w 59"/>
                  <a:gd name="T33" fmla="*/ 50 h 50"/>
                  <a:gd name="T34" fmla="*/ 8 w 59"/>
                  <a:gd name="T35" fmla="*/ 41 h 50"/>
                  <a:gd name="T36" fmla="*/ 0 w 59"/>
                  <a:gd name="T37" fmla="*/ 25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50">
                    <a:moveTo>
                      <a:pt x="0" y="25"/>
                    </a:moveTo>
                    <a:lnTo>
                      <a:pt x="0" y="17"/>
                    </a:lnTo>
                    <a:lnTo>
                      <a:pt x="8" y="0"/>
                    </a:lnTo>
                    <a:lnTo>
                      <a:pt x="17" y="0"/>
                    </a:lnTo>
                    <a:lnTo>
                      <a:pt x="17" y="9"/>
                    </a:lnTo>
                    <a:lnTo>
                      <a:pt x="17" y="17"/>
                    </a:lnTo>
                    <a:lnTo>
                      <a:pt x="17" y="25"/>
                    </a:lnTo>
                    <a:lnTo>
                      <a:pt x="17" y="33"/>
                    </a:lnTo>
                    <a:lnTo>
                      <a:pt x="25" y="33"/>
                    </a:lnTo>
                    <a:lnTo>
                      <a:pt x="34" y="25"/>
                    </a:lnTo>
                    <a:lnTo>
                      <a:pt x="42" y="17"/>
                    </a:lnTo>
                    <a:lnTo>
                      <a:pt x="51" y="17"/>
                    </a:lnTo>
                    <a:lnTo>
                      <a:pt x="59" y="25"/>
                    </a:lnTo>
                    <a:lnTo>
                      <a:pt x="51" y="33"/>
                    </a:lnTo>
                    <a:lnTo>
                      <a:pt x="42" y="41"/>
                    </a:lnTo>
                    <a:lnTo>
                      <a:pt x="17" y="50"/>
                    </a:lnTo>
                    <a:lnTo>
                      <a:pt x="8" y="50"/>
                    </a:lnTo>
                    <a:lnTo>
                      <a:pt x="8" y="41"/>
                    </a:lnTo>
                    <a:lnTo>
                      <a:pt x="0" y="25"/>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2" name="Freeform 65"/>
              <p:cNvSpPr>
                <a:spLocks/>
              </p:cNvSpPr>
              <p:nvPr/>
            </p:nvSpPr>
            <p:spPr bwMode="auto">
              <a:xfrm>
                <a:off x="10357" y="15130"/>
                <a:ext cx="25" cy="16"/>
              </a:xfrm>
              <a:custGeom>
                <a:avLst/>
                <a:gdLst>
                  <a:gd name="T0" fmla="*/ 0 w 25"/>
                  <a:gd name="T1" fmla="*/ 8 h 16"/>
                  <a:gd name="T2" fmla="*/ 0 w 25"/>
                  <a:gd name="T3" fmla="*/ 0 h 16"/>
                  <a:gd name="T4" fmla="*/ 8 w 25"/>
                  <a:gd name="T5" fmla="*/ 0 h 16"/>
                  <a:gd name="T6" fmla="*/ 25 w 25"/>
                  <a:gd name="T7" fmla="*/ 0 h 16"/>
                  <a:gd name="T8" fmla="*/ 25 w 25"/>
                  <a:gd name="T9" fmla="*/ 8 h 16"/>
                  <a:gd name="T10" fmla="*/ 17 w 25"/>
                  <a:gd name="T11" fmla="*/ 16 h 16"/>
                  <a:gd name="T12" fmla="*/ 8 w 25"/>
                  <a:gd name="T13" fmla="*/ 16 h 16"/>
                  <a:gd name="T14" fmla="*/ 0 w 25"/>
                  <a:gd name="T15" fmla="*/ 8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16">
                    <a:moveTo>
                      <a:pt x="0" y="8"/>
                    </a:moveTo>
                    <a:lnTo>
                      <a:pt x="0" y="0"/>
                    </a:lnTo>
                    <a:lnTo>
                      <a:pt x="8" y="0"/>
                    </a:lnTo>
                    <a:lnTo>
                      <a:pt x="25" y="0"/>
                    </a:lnTo>
                    <a:lnTo>
                      <a:pt x="25" y="8"/>
                    </a:lnTo>
                    <a:lnTo>
                      <a:pt x="17" y="16"/>
                    </a:lnTo>
                    <a:lnTo>
                      <a:pt x="8" y="16"/>
                    </a:lnTo>
                    <a:lnTo>
                      <a:pt x="0" y="8"/>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3" name="Freeform 66"/>
              <p:cNvSpPr>
                <a:spLocks/>
              </p:cNvSpPr>
              <p:nvPr/>
            </p:nvSpPr>
            <p:spPr bwMode="auto">
              <a:xfrm>
                <a:off x="10476" y="14042"/>
                <a:ext cx="458" cy="1080"/>
              </a:xfrm>
              <a:custGeom>
                <a:avLst/>
                <a:gdLst>
                  <a:gd name="T0" fmla="*/ 0 w 458"/>
                  <a:gd name="T1" fmla="*/ 1072 h 1080"/>
                  <a:gd name="T2" fmla="*/ 33 w 458"/>
                  <a:gd name="T3" fmla="*/ 1055 h 1080"/>
                  <a:gd name="T4" fmla="*/ 76 w 458"/>
                  <a:gd name="T5" fmla="*/ 1039 h 1080"/>
                  <a:gd name="T6" fmla="*/ 118 w 458"/>
                  <a:gd name="T7" fmla="*/ 1014 h 1080"/>
                  <a:gd name="T8" fmla="*/ 152 w 458"/>
                  <a:gd name="T9" fmla="*/ 989 h 1080"/>
                  <a:gd name="T10" fmla="*/ 186 w 458"/>
                  <a:gd name="T11" fmla="*/ 964 h 1080"/>
                  <a:gd name="T12" fmla="*/ 220 w 458"/>
                  <a:gd name="T13" fmla="*/ 931 h 1080"/>
                  <a:gd name="T14" fmla="*/ 246 w 458"/>
                  <a:gd name="T15" fmla="*/ 890 h 1080"/>
                  <a:gd name="T16" fmla="*/ 263 w 458"/>
                  <a:gd name="T17" fmla="*/ 857 h 1080"/>
                  <a:gd name="T18" fmla="*/ 280 w 458"/>
                  <a:gd name="T19" fmla="*/ 816 h 1080"/>
                  <a:gd name="T20" fmla="*/ 297 w 458"/>
                  <a:gd name="T21" fmla="*/ 750 h 1080"/>
                  <a:gd name="T22" fmla="*/ 305 w 458"/>
                  <a:gd name="T23" fmla="*/ 676 h 1080"/>
                  <a:gd name="T24" fmla="*/ 305 w 458"/>
                  <a:gd name="T25" fmla="*/ 536 h 1080"/>
                  <a:gd name="T26" fmla="*/ 441 w 458"/>
                  <a:gd name="T27" fmla="*/ 536 h 1080"/>
                  <a:gd name="T28" fmla="*/ 450 w 458"/>
                  <a:gd name="T29" fmla="*/ 519 h 1080"/>
                  <a:gd name="T30" fmla="*/ 450 w 458"/>
                  <a:gd name="T31" fmla="*/ 49 h 1080"/>
                  <a:gd name="T32" fmla="*/ 450 w 458"/>
                  <a:gd name="T33" fmla="*/ 0 h 1080"/>
                  <a:gd name="T34" fmla="*/ 458 w 458"/>
                  <a:gd name="T35" fmla="*/ 0 h 1080"/>
                  <a:gd name="T36" fmla="*/ 458 w 458"/>
                  <a:gd name="T37" fmla="*/ 99 h 1080"/>
                  <a:gd name="T38" fmla="*/ 458 w 458"/>
                  <a:gd name="T39" fmla="*/ 544 h 1080"/>
                  <a:gd name="T40" fmla="*/ 390 w 458"/>
                  <a:gd name="T41" fmla="*/ 552 h 1080"/>
                  <a:gd name="T42" fmla="*/ 331 w 458"/>
                  <a:gd name="T43" fmla="*/ 552 h 1080"/>
                  <a:gd name="T44" fmla="*/ 331 w 458"/>
                  <a:gd name="T45" fmla="*/ 560 h 1080"/>
                  <a:gd name="T46" fmla="*/ 331 w 458"/>
                  <a:gd name="T47" fmla="*/ 651 h 1080"/>
                  <a:gd name="T48" fmla="*/ 322 w 458"/>
                  <a:gd name="T49" fmla="*/ 742 h 1080"/>
                  <a:gd name="T50" fmla="*/ 305 w 458"/>
                  <a:gd name="T51" fmla="*/ 791 h 1080"/>
                  <a:gd name="T52" fmla="*/ 288 w 458"/>
                  <a:gd name="T53" fmla="*/ 832 h 1080"/>
                  <a:gd name="T54" fmla="*/ 271 w 458"/>
                  <a:gd name="T55" fmla="*/ 874 h 1080"/>
                  <a:gd name="T56" fmla="*/ 254 w 458"/>
                  <a:gd name="T57" fmla="*/ 915 h 1080"/>
                  <a:gd name="T58" fmla="*/ 203 w 458"/>
                  <a:gd name="T59" fmla="*/ 973 h 1080"/>
                  <a:gd name="T60" fmla="*/ 144 w 458"/>
                  <a:gd name="T61" fmla="*/ 1022 h 1080"/>
                  <a:gd name="T62" fmla="*/ 110 w 458"/>
                  <a:gd name="T63" fmla="*/ 1039 h 1080"/>
                  <a:gd name="T64" fmla="*/ 76 w 458"/>
                  <a:gd name="T65" fmla="*/ 1055 h 1080"/>
                  <a:gd name="T66" fmla="*/ 42 w 458"/>
                  <a:gd name="T67" fmla="*/ 1072 h 1080"/>
                  <a:gd name="T68" fmla="*/ 8 w 458"/>
                  <a:gd name="T69" fmla="*/ 1080 h 1080"/>
                  <a:gd name="T70" fmla="*/ 0 w 458"/>
                  <a:gd name="T71" fmla="*/ 1072 h 10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58" h="1080">
                    <a:moveTo>
                      <a:pt x="0" y="1072"/>
                    </a:moveTo>
                    <a:lnTo>
                      <a:pt x="33" y="1055"/>
                    </a:lnTo>
                    <a:lnTo>
                      <a:pt x="76" y="1039"/>
                    </a:lnTo>
                    <a:lnTo>
                      <a:pt x="118" y="1014"/>
                    </a:lnTo>
                    <a:lnTo>
                      <a:pt x="152" y="989"/>
                    </a:lnTo>
                    <a:lnTo>
                      <a:pt x="186" y="964"/>
                    </a:lnTo>
                    <a:lnTo>
                      <a:pt x="220" y="931"/>
                    </a:lnTo>
                    <a:lnTo>
                      <a:pt x="246" y="890"/>
                    </a:lnTo>
                    <a:lnTo>
                      <a:pt x="263" y="857"/>
                    </a:lnTo>
                    <a:lnTo>
                      <a:pt x="280" y="816"/>
                    </a:lnTo>
                    <a:lnTo>
                      <a:pt x="297" y="750"/>
                    </a:lnTo>
                    <a:lnTo>
                      <a:pt x="305" y="676"/>
                    </a:lnTo>
                    <a:lnTo>
                      <a:pt x="305" y="536"/>
                    </a:lnTo>
                    <a:lnTo>
                      <a:pt x="441" y="536"/>
                    </a:lnTo>
                    <a:lnTo>
                      <a:pt x="450" y="519"/>
                    </a:lnTo>
                    <a:lnTo>
                      <a:pt x="450" y="49"/>
                    </a:lnTo>
                    <a:lnTo>
                      <a:pt x="450" y="0"/>
                    </a:lnTo>
                    <a:lnTo>
                      <a:pt x="458" y="0"/>
                    </a:lnTo>
                    <a:lnTo>
                      <a:pt x="458" y="99"/>
                    </a:lnTo>
                    <a:lnTo>
                      <a:pt x="458" y="544"/>
                    </a:lnTo>
                    <a:lnTo>
                      <a:pt x="390" y="552"/>
                    </a:lnTo>
                    <a:lnTo>
                      <a:pt x="331" y="552"/>
                    </a:lnTo>
                    <a:lnTo>
                      <a:pt x="331" y="560"/>
                    </a:lnTo>
                    <a:lnTo>
                      <a:pt x="331" y="651"/>
                    </a:lnTo>
                    <a:lnTo>
                      <a:pt x="322" y="742"/>
                    </a:lnTo>
                    <a:lnTo>
                      <a:pt x="305" y="791"/>
                    </a:lnTo>
                    <a:lnTo>
                      <a:pt x="288" y="832"/>
                    </a:lnTo>
                    <a:lnTo>
                      <a:pt x="271" y="874"/>
                    </a:lnTo>
                    <a:lnTo>
                      <a:pt x="254" y="915"/>
                    </a:lnTo>
                    <a:lnTo>
                      <a:pt x="203" y="973"/>
                    </a:lnTo>
                    <a:lnTo>
                      <a:pt x="144" y="1022"/>
                    </a:lnTo>
                    <a:lnTo>
                      <a:pt x="110" y="1039"/>
                    </a:lnTo>
                    <a:lnTo>
                      <a:pt x="76" y="1055"/>
                    </a:lnTo>
                    <a:lnTo>
                      <a:pt x="42" y="1072"/>
                    </a:lnTo>
                    <a:lnTo>
                      <a:pt x="8" y="1080"/>
                    </a:lnTo>
                    <a:lnTo>
                      <a:pt x="0" y="1072"/>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4" name="Freeform 67"/>
              <p:cNvSpPr>
                <a:spLocks/>
              </p:cNvSpPr>
              <p:nvPr/>
            </p:nvSpPr>
            <p:spPr bwMode="auto">
              <a:xfrm>
                <a:off x="10331" y="13984"/>
                <a:ext cx="569" cy="1130"/>
              </a:xfrm>
              <a:custGeom>
                <a:avLst/>
                <a:gdLst>
                  <a:gd name="T0" fmla="*/ 0 w 569"/>
                  <a:gd name="T1" fmla="*/ 1097 h 1130"/>
                  <a:gd name="T2" fmla="*/ 0 w 569"/>
                  <a:gd name="T3" fmla="*/ 1088 h 1130"/>
                  <a:gd name="T4" fmla="*/ 51 w 569"/>
                  <a:gd name="T5" fmla="*/ 1088 h 1130"/>
                  <a:gd name="T6" fmla="*/ 102 w 569"/>
                  <a:gd name="T7" fmla="*/ 1072 h 1130"/>
                  <a:gd name="T8" fmla="*/ 153 w 569"/>
                  <a:gd name="T9" fmla="*/ 1055 h 1130"/>
                  <a:gd name="T10" fmla="*/ 204 w 569"/>
                  <a:gd name="T11" fmla="*/ 1039 h 1130"/>
                  <a:gd name="T12" fmla="*/ 246 w 569"/>
                  <a:gd name="T13" fmla="*/ 1006 h 1130"/>
                  <a:gd name="T14" fmla="*/ 289 w 569"/>
                  <a:gd name="T15" fmla="*/ 981 h 1130"/>
                  <a:gd name="T16" fmla="*/ 323 w 569"/>
                  <a:gd name="T17" fmla="*/ 940 h 1130"/>
                  <a:gd name="T18" fmla="*/ 348 w 569"/>
                  <a:gd name="T19" fmla="*/ 890 h 1130"/>
                  <a:gd name="T20" fmla="*/ 365 w 569"/>
                  <a:gd name="T21" fmla="*/ 849 h 1130"/>
                  <a:gd name="T22" fmla="*/ 382 w 569"/>
                  <a:gd name="T23" fmla="*/ 808 h 1130"/>
                  <a:gd name="T24" fmla="*/ 391 w 569"/>
                  <a:gd name="T25" fmla="*/ 717 h 1130"/>
                  <a:gd name="T26" fmla="*/ 391 w 569"/>
                  <a:gd name="T27" fmla="*/ 544 h 1130"/>
                  <a:gd name="T28" fmla="*/ 535 w 569"/>
                  <a:gd name="T29" fmla="*/ 536 h 1130"/>
                  <a:gd name="T30" fmla="*/ 535 w 569"/>
                  <a:gd name="T31" fmla="*/ 536 h 1130"/>
                  <a:gd name="T32" fmla="*/ 535 w 569"/>
                  <a:gd name="T33" fmla="*/ 264 h 1130"/>
                  <a:gd name="T34" fmla="*/ 544 w 569"/>
                  <a:gd name="T35" fmla="*/ 8 h 1130"/>
                  <a:gd name="T36" fmla="*/ 544 w 569"/>
                  <a:gd name="T37" fmla="*/ 0 h 1130"/>
                  <a:gd name="T38" fmla="*/ 552 w 569"/>
                  <a:gd name="T39" fmla="*/ 0 h 1130"/>
                  <a:gd name="T40" fmla="*/ 561 w 569"/>
                  <a:gd name="T41" fmla="*/ 0 h 1130"/>
                  <a:gd name="T42" fmla="*/ 569 w 569"/>
                  <a:gd name="T43" fmla="*/ 16 h 1130"/>
                  <a:gd name="T44" fmla="*/ 569 w 569"/>
                  <a:gd name="T45" fmla="*/ 25 h 1130"/>
                  <a:gd name="T46" fmla="*/ 569 w 569"/>
                  <a:gd name="T47" fmla="*/ 66 h 1130"/>
                  <a:gd name="T48" fmla="*/ 569 w 569"/>
                  <a:gd name="T49" fmla="*/ 569 h 1130"/>
                  <a:gd name="T50" fmla="*/ 569 w 569"/>
                  <a:gd name="T51" fmla="*/ 577 h 1130"/>
                  <a:gd name="T52" fmla="*/ 433 w 569"/>
                  <a:gd name="T53" fmla="*/ 577 h 1130"/>
                  <a:gd name="T54" fmla="*/ 433 w 569"/>
                  <a:gd name="T55" fmla="*/ 585 h 1130"/>
                  <a:gd name="T56" fmla="*/ 433 w 569"/>
                  <a:gd name="T57" fmla="*/ 651 h 1130"/>
                  <a:gd name="T58" fmla="*/ 433 w 569"/>
                  <a:gd name="T59" fmla="*/ 717 h 1130"/>
                  <a:gd name="T60" fmla="*/ 425 w 569"/>
                  <a:gd name="T61" fmla="*/ 783 h 1130"/>
                  <a:gd name="T62" fmla="*/ 408 w 569"/>
                  <a:gd name="T63" fmla="*/ 849 h 1130"/>
                  <a:gd name="T64" fmla="*/ 382 w 569"/>
                  <a:gd name="T65" fmla="*/ 907 h 1130"/>
                  <a:gd name="T66" fmla="*/ 357 w 569"/>
                  <a:gd name="T67" fmla="*/ 965 h 1130"/>
                  <a:gd name="T68" fmla="*/ 306 w 569"/>
                  <a:gd name="T69" fmla="*/ 1014 h 1130"/>
                  <a:gd name="T70" fmla="*/ 280 w 569"/>
                  <a:gd name="T71" fmla="*/ 1039 h 1130"/>
                  <a:gd name="T72" fmla="*/ 255 w 569"/>
                  <a:gd name="T73" fmla="*/ 1055 h 1130"/>
                  <a:gd name="T74" fmla="*/ 221 w 569"/>
                  <a:gd name="T75" fmla="*/ 1072 h 1130"/>
                  <a:gd name="T76" fmla="*/ 195 w 569"/>
                  <a:gd name="T77" fmla="*/ 1088 h 1130"/>
                  <a:gd name="T78" fmla="*/ 128 w 569"/>
                  <a:gd name="T79" fmla="*/ 1113 h 1130"/>
                  <a:gd name="T80" fmla="*/ 9 w 569"/>
                  <a:gd name="T81" fmla="*/ 1130 h 1130"/>
                  <a:gd name="T82" fmla="*/ 0 w 569"/>
                  <a:gd name="T83" fmla="*/ 1097 h 11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69" h="1130">
                    <a:moveTo>
                      <a:pt x="0" y="1097"/>
                    </a:moveTo>
                    <a:lnTo>
                      <a:pt x="0" y="1088"/>
                    </a:lnTo>
                    <a:lnTo>
                      <a:pt x="51" y="1088"/>
                    </a:lnTo>
                    <a:lnTo>
                      <a:pt x="102" y="1072"/>
                    </a:lnTo>
                    <a:lnTo>
                      <a:pt x="153" y="1055"/>
                    </a:lnTo>
                    <a:lnTo>
                      <a:pt x="204" y="1039"/>
                    </a:lnTo>
                    <a:lnTo>
                      <a:pt x="246" y="1006"/>
                    </a:lnTo>
                    <a:lnTo>
                      <a:pt x="289" y="981"/>
                    </a:lnTo>
                    <a:lnTo>
                      <a:pt x="323" y="940"/>
                    </a:lnTo>
                    <a:lnTo>
                      <a:pt x="348" y="890"/>
                    </a:lnTo>
                    <a:lnTo>
                      <a:pt x="365" y="849"/>
                    </a:lnTo>
                    <a:lnTo>
                      <a:pt x="382" y="808"/>
                    </a:lnTo>
                    <a:lnTo>
                      <a:pt x="391" y="717"/>
                    </a:lnTo>
                    <a:lnTo>
                      <a:pt x="391" y="544"/>
                    </a:lnTo>
                    <a:lnTo>
                      <a:pt x="535" y="536"/>
                    </a:lnTo>
                    <a:lnTo>
                      <a:pt x="535" y="264"/>
                    </a:lnTo>
                    <a:lnTo>
                      <a:pt x="544" y="8"/>
                    </a:lnTo>
                    <a:lnTo>
                      <a:pt x="544" y="0"/>
                    </a:lnTo>
                    <a:lnTo>
                      <a:pt x="552" y="0"/>
                    </a:lnTo>
                    <a:lnTo>
                      <a:pt x="561" y="0"/>
                    </a:lnTo>
                    <a:lnTo>
                      <a:pt x="569" y="16"/>
                    </a:lnTo>
                    <a:lnTo>
                      <a:pt x="569" y="25"/>
                    </a:lnTo>
                    <a:lnTo>
                      <a:pt x="569" y="66"/>
                    </a:lnTo>
                    <a:lnTo>
                      <a:pt x="569" y="569"/>
                    </a:lnTo>
                    <a:lnTo>
                      <a:pt x="569" y="577"/>
                    </a:lnTo>
                    <a:lnTo>
                      <a:pt x="433" y="577"/>
                    </a:lnTo>
                    <a:lnTo>
                      <a:pt x="433" y="585"/>
                    </a:lnTo>
                    <a:lnTo>
                      <a:pt x="433" y="651"/>
                    </a:lnTo>
                    <a:lnTo>
                      <a:pt x="433" y="717"/>
                    </a:lnTo>
                    <a:lnTo>
                      <a:pt x="425" y="783"/>
                    </a:lnTo>
                    <a:lnTo>
                      <a:pt x="408" y="849"/>
                    </a:lnTo>
                    <a:lnTo>
                      <a:pt x="382" y="907"/>
                    </a:lnTo>
                    <a:lnTo>
                      <a:pt x="357" y="965"/>
                    </a:lnTo>
                    <a:lnTo>
                      <a:pt x="306" y="1014"/>
                    </a:lnTo>
                    <a:lnTo>
                      <a:pt x="280" y="1039"/>
                    </a:lnTo>
                    <a:lnTo>
                      <a:pt x="255" y="1055"/>
                    </a:lnTo>
                    <a:lnTo>
                      <a:pt x="221" y="1072"/>
                    </a:lnTo>
                    <a:lnTo>
                      <a:pt x="195" y="1088"/>
                    </a:lnTo>
                    <a:lnTo>
                      <a:pt x="128" y="1113"/>
                    </a:lnTo>
                    <a:lnTo>
                      <a:pt x="9" y="1130"/>
                    </a:lnTo>
                    <a:lnTo>
                      <a:pt x="0" y="109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5" name="Freeform 68"/>
              <p:cNvSpPr>
                <a:spLocks/>
              </p:cNvSpPr>
              <p:nvPr/>
            </p:nvSpPr>
            <p:spPr bwMode="auto">
              <a:xfrm>
                <a:off x="10212" y="15064"/>
                <a:ext cx="34" cy="33"/>
              </a:xfrm>
              <a:custGeom>
                <a:avLst/>
                <a:gdLst>
                  <a:gd name="T0" fmla="*/ 0 w 34"/>
                  <a:gd name="T1" fmla="*/ 17 h 33"/>
                  <a:gd name="T2" fmla="*/ 0 w 34"/>
                  <a:gd name="T3" fmla="*/ 8 h 33"/>
                  <a:gd name="T4" fmla="*/ 0 w 34"/>
                  <a:gd name="T5" fmla="*/ 0 h 33"/>
                  <a:gd name="T6" fmla="*/ 9 w 34"/>
                  <a:gd name="T7" fmla="*/ 0 h 33"/>
                  <a:gd name="T8" fmla="*/ 17 w 34"/>
                  <a:gd name="T9" fmla="*/ 0 h 33"/>
                  <a:gd name="T10" fmla="*/ 34 w 34"/>
                  <a:gd name="T11" fmla="*/ 33 h 33"/>
                  <a:gd name="T12" fmla="*/ 17 w 34"/>
                  <a:gd name="T13" fmla="*/ 33 h 33"/>
                  <a:gd name="T14" fmla="*/ 0 w 34"/>
                  <a:gd name="T15" fmla="*/ 17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33">
                    <a:moveTo>
                      <a:pt x="0" y="17"/>
                    </a:moveTo>
                    <a:lnTo>
                      <a:pt x="0" y="8"/>
                    </a:lnTo>
                    <a:lnTo>
                      <a:pt x="0" y="0"/>
                    </a:lnTo>
                    <a:lnTo>
                      <a:pt x="9" y="0"/>
                    </a:lnTo>
                    <a:lnTo>
                      <a:pt x="17" y="0"/>
                    </a:lnTo>
                    <a:lnTo>
                      <a:pt x="34" y="33"/>
                    </a:lnTo>
                    <a:lnTo>
                      <a:pt x="17" y="33"/>
                    </a:lnTo>
                    <a:lnTo>
                      <a:pt x="0" y="1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6" name="Freeform 69"/>
              <p:cNvSpPr>
                <a:spLocks/>
              </p:cNvSpPr>
              <p:nvPr/>
            </p:nvSpPr>
            <p:spPr bwMode="auto">
              <a:xfrm>
                <a:off x="10059" y="14907"/>
                <a:ext cx="170" cy="174"/>
              </a:xfrm>
              <a:custGeom>
                <a:avLst/>
                <a:gdLst>
                  <a:gd name="T0" fmla="*/ 0 w 170"/>
                  <a:gd name="T1" fmla="*/ 149 h 174"/>
                  <a:gd name="T2" fmla="*/ 26 w 170"/>
                  <a:gd name="T3" fmla="*/ 132 h 174"/>
                  <a:gd name="T4" fmla="*/ 43 w 170"/>
                  <a:gd name="T5" fmla="*/ 132 h 174"/>
                  <a:gd name="T6" fmla="*/ 60 w 170"/>
                  <a:gd name="T7" fmla="*/ 141 h 174"/>
                  <a:gd name="T8" fmla="*/ 77 w 170"/>
                  <a:gd name="T9" fmla="*/ 141 h 174"/>
                  <a:gd name="T10" fmla="*/ 85 w 170"/>
                  <a:gd name="T11" fmla="*/ 141 h 174"/>
                  <a:gd name="T12" fmla="*/ 94 w 170"/>
                  <a:gd name="T13" fmla="*/ 141 h 174"/>
                  <a:gd name="T14" fmla="*/ 102 w 170"/>
                  <a:gd name="T15" fmla="*/ 132 h 174"/>
                  <a:gd name="T16" fmla="*/ 102 w 170"/>
                  <a:gd name="T17" fmla="*/ 132 h 174"/>
                  <a:gd name="T18" fmla="*/ 60 w 170"/>
                  <a:gd name="T19" fmla="*/ 116 h 174"/>
                  <a:gd name="T20" fmla="*/ 51 w 170"/>
                  <a:gd name="T21" fmla="*/ 99 h 174"/>
                  <a:gd name="T22" fmla="*/ 43 w 170"/>
                  <a:gd name="T23" fmla="*/ 83 h 174"/>
                  <a:gd name="T24" fmla="*/ 26 w 170"/>
                  <a:gd name="T25" fmla="*/ 33 h 174"/>
                  <a:gd name="T26" fmla="*/ 51 w 170"/>
                  <a:gd name="T27" fmla="*/ 33 h 174"/>
                  <a:gd name="T28" fmla="*/ 68 w 170"/>
                  <a:gd name="T29" fmla="*/ 42 h 174"/>
                  <a:gd name="T30" fmla="*/ 85 w 170"/>
                  <a:gd name="T31" fmla="*/ 50 h 174"/>
                  <a:gd name="T32" fmla="*/ 102 w 170"/>
                  <a:gd name="T33" fmla="*/ 66 h 174"/>
                  <a:gd name="T34" fmla="*/ 111 w 170"/>
                  <a:gd name="T35" fmla="*/ 75 h 174"/>
                  <a:gd name="T36" fmla="*/ 119 w 170"/>
                  <a:gd name="T37" fmla="*/ 91 h 174"/>
                  <a:gd name="T38" fmla="*/ 119 w 170"/>
                  <a:gd name="T39" fmla="*/ 99 h 174"/>
                  <a:gd name="T40" fmla="*/ 128 w 170"/>
                  <a:gd name="T41" fmla="*/ 108 h 174"/>
                  <a:gd name="T42" fmla="*/ 136 w 170"/>
                  <a:gd name="T43" fmla="*/ 108 h 174"/>
                  <a:gd name="T44" fmla="*/ 128 w 170"/>
                  <a:gd name="T45" fmla="*/ 75 h 174"/>
                  <a:gd name="T46" fmla="*/ 128 w 170"/>
                  <a:gd name="T47" fmla="*/ 50 h 174"/>
                  <a:gd name="T48" fmla="*/ 136 w 170"/>
                  <a:gd name="T49" fmla="*/ 17 h 174"/>
                  <a:gd name="T50" fmla="*/ 153 w 170"/>
                  <a:gd name="T51" fmla="*/ 0 h 174"/>
                  <a:gd name="T52" fmla="*/ 162 w 170"/>
                  <a:gd name="T53" fmla="*/ 9 h 174"/>
                  <a:gd name="T54" fmla="*/ 170 w 170"/>
                  <a:gd name="T55" fmla="*/ 25 h 174"/>
                  <a:gd name="T56" fmla="*/ 170 w 170"/>
                  <a:gd name="T57" fmla="*/ 50 h 174"/>
                  <a:gd name="T58" fmla="*/ 162 w 170"/>
                  <a:gd name="T59" fmla="*/ 108 h 174"/>
                  <a:gd name="T60" fmla="*/ 162 w 170"/>
                  <a:gd name="T61" fmla="*/ 124 h 174"/>
                  <a:gd name="T62" fmla="*/ 153 w 170"/>
                  <a:gd name="T63" fmla="*/ 141 h 174"/>
                  <a:gd name="T64" fmla="*/ 145 w 170"/>
                  <a:gd name="T65" fmla="*/ 141 h 174"/>
                  <a:gd name="T66" fmla="*/ 136 w 170"/>
                  <a:gd name="T67" fmla="*/ 141 h 174"/>
                  <a:gd name="T68" fmla="*/ 128 w 170"/>
                  <a:gd name="T69" fmla="*/ 141 h 174"/>
                  <a:gd name="T70" fmla="*/ 128 w 170"/>
                  <a:gd name="T71" fmla="*/ 157 h 174"/>
                  <a:gd name="T72" fmla="*/ 128 w 170"/>
                  <a:gd name="T73" fmla="*/ 165 h 174"/>
                  <a:gd name="T74" fmla="*/ 77 w 170"/>
                  <a:gd name="T75" fmla="*/ 174 h 174"/>
                  <a:gd name="T76" fmla="*/ 60 w 170"/>
                  <a:gd name="T77" fmla="*/ 174 h 174"/>
                  <a:gd name="T78" fmla="*/ 34 w 170"/>
                  <a:gd name="T79" fmla="*/ 174 h 174"/>
                  <a:gd name="T80" fmla="*/ 0 w 170"/>
                  <a:gd name="T81" fmla="*/ 149 h 1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70" h="174">
                    <a:moveTo>
                      <a:pt x="0" y="149"/>
                    </a:moveTo>
                    <a:lnTo>
                      <a:pt x="26" y="132"/>
                    </a:lnTo>
                    <a:lnTo>
                      <a:pt x="43" y="132"/>
                    </a:lnTo>
                    <a:lnTo>
                      <a:pt x="60" y="141"/>
                    </a:lnTo>
                    <a:lnTo>
                      <a:pt x="77" y="141"/>
                    </a:lnTo>
                    <a:lnTo>
                      <a:pt x="85" y="141"/>
                    </a:lnTo>
                    <a:lnTo>
                      <a:pt x="94" y="141"/>
                    </a:lnTo>
                    <a:lnTo>
                      <a:pt x="102" y="132"/>
                    </a:lnTo>
                    <a:lnTo>
                      <a:pt x="60" y="116"/>
                    </a:lnTo>
                    <a:lnTo>
                      <a:pt x="51" y="99"/>
                    </a:lnTo>
                    <a:lnTo>
                      <a:pt x="43" y="83"/>
                    </a:lnTo>
                    <a:lnTo>
                      <a:pt x="26" y="33"/>
                    </a:lnTo>
                    <a:lnTo>
                      <a:pt x="51" y="33"/>
                    </a:lnTo>
                    <a:lnTo>
                      <a:pt x="68" y="42"/>
                    </a:lnTo>
                    <a:lnTo>
                      <a:pt x="85" y="50"/>
                    </a:lnTo>
                    <a:lnTo>
                      <a:pt x="102" y="66"/>
                    </a:lnTo>
                    <a:lnTo>
                      <a:pt x="111" y="75"/>
                    </a:lnTo>
                    <a:lnTo>
                      <a:pt x="119" y="91"/>
                    </a:lnTo>
                    <a:lnTo>
                      <a:pt x="119" y="99"/>
                    </a:lnTo>
                    <a:lnTo>
                      <a:pt x="128" y="108"/>
                    </a:lnTo>
                    <a:lnTo>
                      <a:pt x="136" y="108"/>
                    </a:lnTo>
                    <a:lnTo>
                      <a:pt x="128" y="75"/>
                    </a:lnTo>
                    <a:lnTo>
                      <a:pt x="128" y="50"/>
                    </a:lnTo>
                    <a:lnTo>
                      <a:pt x="136" y="17"/>
                    </a:lnTo>
                    <a:lnTo>
                      <a:pt x="153" y="0"/>
                    </a:lnTo>
                    <a:lnTo>
                      <a:pt x="162" y="9"/>
                    </a:lnTo>
                    <a:lnTo>
                      <a:pt x="170" y="25"/>
                    </a:lnTo>
                    <a:lnTo>
                      <a:pt x="170" y="50"/>
                    </a:lnTo>
                    <a:lnTo>
                      <a:pt x="162" y="108"/>
                    </a:lnTo>
                    <a:lnTo>
                      <a:pt x="162" y="124"/>
                    </a:lnTo>
                    <a:lnTo>
                      <a:pt x="153" y="141"/>
                    </a:lnTo>
                    <a:lnTo>
                      <a:pt x="145" y="141"/>
                    </a:lnTo>
                    <a:lnTo>
                      <a:pt x="136" y="141"/>
                    </a:lnTo>
                    <a:lnTo>
                      <a:pt x="128" y="141"/>
                    </a:lnTo>
                    <a:lnTo>
                      <a:pt x="128" y="157"/>
                    </a:lnTo>
                    <a:lnTo>
                      <a:pt x="128" y="165"/>
                    </a:lnTo>
                    <a:lnTo>
                      <a:pt x="77" y="174"/>
                    </a:lnTo>
                    <a:lnTo>
                      <a:pt x="60" y="174"/>
                    </a:lnTo>
                    <a:lnTo>
                      <a:pt x="34" y="174"/>
                    </a:lnTo>
                    <a:lnTo>
                      <a:pt x="0" y="149"/>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7" name="Freeform 70"/>
              <p:cNvSpPr>
                <a:spLocks/>
              </p:cNvSpPr>
              <p:nvPr/>
            </p:nvSpPr>
            <p:spPr bwMode="auto">
              <a:xfrm>
                <a:off x="10764" y="14973"/>
                <a:ext cx="77" cy="75"/>
              </a:xfrm>
              <a:custGeom>
                <a:avLst/>
                <a:gdLst>
                  <a:gd name="T0" fmla="*/ 17 w 77"/>
                  <a:gd name="T1" fmla="*/ 50 h 75"/>
                  <a:gd name="T2" fmla="*/ 0 w 77"/>
                  <a:gd name="T3" fmla="*/ 25 h 75"/>
                  <a:gd name="T4" fmla="*/ 0 w 77"/>
                  <a:gd name="T5" fmla="*/ 9 h 75"/>
                  <a:gd name="T6" fmla="*/ 17 w 77"/>
                  <a:gd name="T7" fmla="*/ 0 h 75"/>
                  <a:gd name="T8" fmla="*/ 26 w 77"/>
                  <a:gd name="T9" fmla="*/ 9 h 75"/>
                  <a:gd name="T10" fmla="*/ 51 w 77"/>
                  <a:gd name="T11" fmla="*/ 25 h 75"/>
                  <a:gd name="T12" fmla="*/ 77 w 77"/>
                  <a:gd name="T13" fmla="*/ 75 h 75"/>
                  <a:gd name="T14" fmla="*/ 77 w 77"/>
                  <a:gd name="T15" fmla="*/ 75 h 75"/>
                  <a:gd name="T16" fmla="*/ 51 w 77"/>
                  <a:gd name="T17" fmla="*/ 58 h 75"/>
                  <a:gd name="T18" fmla="*/ 17 w 77"/>
                  <a:gd name="T19" fmla="*/ 5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7" h="75">
                    <a:moveTo>
                      <a:pt x="17" y="50"/>
                    </a:moveTo>
                    <a:lnTo>
                      <a:pt x="0" y="25"/>
                    </a:lnTo>
                    <a:lnTo>
                      <a:pt x="0" y="9"/>
                    </a:lnTo>
                    <a:lnTo>
                      <a:pt x="17" y="0"/>
                    </a:lnTo>
                    <a:lnTo>
                      <a:pt x="26" y="9"/>
                    </a:lnTo>
                    <a:lnTo>
                      <a:pt x="51" y="25"/>
                    </a:lnTo>
                    <a:lnTo>
                      <a:pt x="77" y="75"/>
                    </a:lnTo>
                    <a:lnTo>
                      <a:pt x="51" y="58"/>
                    </a:lnTo>
                    <a:lnTo>
                      <a:pt x="17" y="5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8" name="Freeform 71"/>
              <p:cNvSpPr>
                <a:spLocks/>
              </p:cNvSpPr>
              <p:nvPr/>
            </p:nvSpPr>
            <p:spPr bwMode="auto">
              <a:xfrm>
                <a:off x="10425" y="14949"/>
                <a:ext cx="34" cy="33"/>
              </a:xfrm>
              <a:custGeom>
                <a:avLst/>
                <a:gdLst>
                  <a:gd name="T0" fmla="*/ 0 w 34"/>
                  <a:gd name="T1" fmla="*/ 8 h 33"/>
                  <a:gd name="T2" fmla="*/ 8 w 34"/>
                  <a:gd name="T3" fmla="*/ 0 h 33"/>
                  <a:gd name="T4" fmla="*/ 17 w 34"/>
                  <a:gd name="T5" fmla="*/ 0 h 33"/>
                  <a:gd name="T6" fmla="*/ 34 w 34"/>
                  <a:gd name="T7" fmla="*/ 24 h 33"/>
                  <a:gd name="T8" fmla="*/ 25 w 34"/>
                  <a:gd name="T9" fmla="*/ 33 h 33"/>
                  <a:gd name="T10" fmla="*/ 8 w 34"/>
                  <a:gd name="T11" fmla="*/ 33 h 33"/>
                  <a:gd name="T12" fmla="*/ 0 w 34"/>
                  <a:gd name="T13" fmla="*/ 8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3">
                    <a:moveTo>
                      <a:pt x="0" y="8"/>
                    </a:moveTo>
                    <a:lnTo>
                      <a:pt x="8" y="0"/>
                    </a:lnTo>
                    <a:lnTo>
                      <a:pt x="17" y="0"/>
                    </a:lnTo>
                    <a:lnTo>
                      <a:pt x="34" y="24"/>
                    </a:lnTo>
                    <a:lnTo>
                      <a:pt x="25" y="33"/>
                    </a:lnTo>
                    <a:lnTo>
                      <a:pt x="8" y="33"/>
                    </a:lnTo>
                    <a:lnTo>
                      <a:pt x="0" y="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9" name="Freeform 72"/>
              <p:cNvSpPr>
                <a:spLocks/>
              </p:cNvSpPr>
              <p:nvPr/>
            </p:nvSpPr>
            <p:spPr bwMode="auto">
              <a:xfrm>
                <a:off x="10756" y="14462"/>
                <a:ext cx="34" cy="25"/>
              </a:xfrm>
              <a:custGeom>
                <a:avLst/>
                <a:gdLst>
                  <a:gd name="T0" fmla="*/ 0 w 34"/>
                  <a:gd name="T1" fmla="*/ 25 h 25"/>
                  <a:gd name="T2" fmla="*/ 8 w 34"/>
                  <a:gd name="T3" fmla="*/ 8 h 25"/>
                  <a:gd name="T4" fmla="*/ 17 w 34"/>
                  <a:gd name="T5" fmla="*/ 0 h 25"/>
                  <a:gd name="T6" fmla="*/ 25 w 34"/>
                  <a:gd name="T7" fmla="*/ 8 h 25"/>
                  <a:gd name="T8" fmla="*/ 34 w 34"/>
                  <a:gd name="T9" fmla="*/ 17 h 25"/>
                  <a:gd name="T10" fmla="*/ 25 w 34"/>
                  <a:gd name="T11" fmla="*/ 25 h 25"/>
                  <a:gd name="T12" fmla="*/ 17 w 34"/>
                  <a:gd name="T13" fmla="*/ 25 h 25"/>
                  <a:gd name="T14" fmla="*/ 8 w 34"/>
                  <a:gd name="T15" fmla="*/ 25 h 25"/>
                  <a:gd name="T16" fmla="*/ 0 w 34"/>
                  <a:gd name="T17" fmla="*/ 25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25">
                    <a:moveTo>
                      <a:pt x="0" y="25"/>
                    </a:moveTo>
                    <a:lnTo>
                      <a:pt x="8" y="8"/>
                    </a:lnTo>
                    <a:lnTo>
                      <a:pt x="17" y="0"/>
                    </a:lnTo>
                    <a:lnTo>
                      <a:pt x="25" y="8"/>
                    </a:lnTo>
                    <a:lnTo>
                      <a:pt x="34" y="17"/>
                    </a:lnTo>
                    <a:lnTo>
                      <a:pt x="25" y="25"/>
                    </a:lnTo>
                    <a:lnTo>
                      <a:pt x="17" y="25"/>
                    </a:lnTo>
                    <a:lnTo>
                      <a:pt x="8" y="25"/>
                    </a:lnTo>
                    <a:lnTo>
                      <a:pt x="0" y="2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0" name="Freeform 73"/>
              <p:cNvSpPr>
                <a:spLocks/>
              </p:cNvSpPr>
              <p:nvPr/>
            </p:nvSpPr>
            <p:spPr bwMode="auto">
              <a:xfrm>
                <a:off x="10722" y="14380"/>
                <a:ext cx="110" cy="57"/>
              </a:xfrm>
              <a:custGeom>
                <a:avLst/>
                <a:gdLst>
                  <a:gd name="T0" fmla="*/ 0 w 110"/>
                  <a:gd name="T1" fmla="*/ 0 h 57"/>
                  <a:gd name="T2" fmla="*/ 17 w 110"/>
                  <a:gd name="T3" fmla="*/ 8 h 57"/>
                  <a:gd name="T4" fmla="*/ 34 w 110"/>
                  <a:gd name="T5" fmla="*/ 16 h 57"/>
                  <a:gd name="T6" fmla="*/ 59 w 110"/>
                  <a:gd name="T7" fmla="*/ 33 h 57"/>
                  <a:gd name="T8" fmla="*/ 76 w 110"/>
                  <a:gd name="T9" fmla="*/ 16 h 57"/>
                  <a:gd name="T10" fmla="*/ 85 w 110"/>
                  <a:gd name="T11" fmla="*/ 8 h 57"/>
                  <a:gd name="T12" fmla="*/ 93 w 110"/>
                  <a:gd name="T13" fmla="*/ 0 h 57"/>
                  <a:gd name="T14" fmla="*/ 110 w 110"/>
                  <a:gd name="T15" fmla="*/ 0 h 57"/>
                  <a:gd name="T16" fmla="*/ 93 w 110"/>
                  <a:gd name="T17" fmla="*/ 16 h 57"/>
                  <a:gd name="T18" fmla="*/ 85 w 110"/>
                  <a:gd name="T19" fmla="*/ 41 h 57"/>
                  <a:gd name="T20" fmla="*/ 68 w 110"/>
                  <a:gd name="T21" fmla="*/ 57 h 57"/>
                  <a:gd name="T22" fmla="*/ 59 w 110"/>
                  <a:gd name="T23" fmla="*/ 57 h 57"/>
                  <a:gd name="T24" fmla="*/ 42 w 110"/>
                  <a:gd name="T25" fmla="*/ 57 h 57"/>
                  <a:gd name="T26" fmla="*/ 17 w 110"/>
                  <a:gd name="T27" fmla="*/ 33 h 57"/>
                  <a:gd name="T28" fmla="*/ 0 w 110"/>
                  <a:gd name="T29" fmla="*/ 0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0" h="57">
                    <a:moveTo>
                      <a:pt x="0" y="0"/>
                    </a:moveTo>
                    <a:lnTo>
                      <a:pt x="17" y="8"/>
                    </a:lnTo>
                    <a:lnTo>
                      <a:pt x="34" y="16"/>
                    </a:lnTo>
                    <a:lnTo>
                      <a:pt x="59" y="33"/>
                    </a:lnTo>
                    <a:lnTo>
                      <a:pt x="76" y="16"/>
                    </a:lnTo>
                    <a:lnTo>
                      <a:pt x="85" y="8"/>
                    </a:lnTo>
                    <a:lnTo>
                      <a:pt x="93" y="0"/>
                    </a:lnTo>
                    <a:lnTo>
                      <a:pt x="110" y="0"/>
                    </a:lnTo>
                    <a:lnTo>
                      <a:pt x="93" y="16"/>
                    </a:lnTo>
                    <a:lnTo>
                      <a:pt x="85" y="41"/>
                    </a:lnTo>
                    <a:lnTo>
                      <a:pt x="68" y="57"/>
                    </a:lnTo>
                    <a:lnTo>
                      <a:pt x="59" y="57"/>
                    </a:lnTo>
                    <a:lnTo>
                      <a:pt x="42" y="57"/>
                    </a:lnTo>
                    <a:lnTo>
                      <a:pt x="17" y="33"/>
                    </a:lnTo>
                    <a:lnTo>
                      <a:pt x="0"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1" name="Freeform 74"/>
              <p:cNvSpPr>
                <a:spLocks/>
              </p:cNvSpPr>
              <p:nvPr/>
            </p:nvSpPr>
            <p:spPr bwMode="auto">
              <a:xfrm>
                <a:off x="10756" y="14347"/>
                <a:ext cx="42" cy="41"/>
              </a:xfrm>
              <a:custGeom>
                <a:avLst/>
                <a:gdLst>
                  <a:gd name="T0" fmla="*/ 0 w 42"/>
                  <a:gd name="T1" fmla="*/ 24 h 41"/>
                  <a:gd name="T2" fmla="*/ 8 w 42"/>
                  <a:gd name="T3" fmla="*/ 8 h 41"/>
                  <a:gd name="T4" fmla="*/ 17 w 42"/>
                  <a:gd name="T5" fmla="*/ 0 h 41"/>
                  <a:gd name="T6" fmla="*/ 25 w 42"/>
                  <a:gd name="T7" fmla="*/ 8 h 41"/>
                  <a:gd name="T8" fmla="*/ 42 w 42"/>
                  <a:gd name="T9" fmla="*/ 16 h 41"/>
                  <a:gd name="T10" fmla="*/ 34 w 42"/>
                  <a:gd name="T11" fmla="*/ 24 h 41"/>
                  <a:gd name="T12" fmla="*/ 34 w 42"/>
                  <a:gd name="T13" fmla="*/ 33 h 41"/>
                  <a:gd name="T14" fmla="*/ 17 w 42"/>
                  <a:gd name="T15" fmla="*/ 41 h 41"/>
                  <a:gd name="T16" fmla="*/ 8 w 42"/>
                  <a:gd name="T17" fmla="*/ 33 h 41"/>
                  <a:gd name="T18" fmla="*/ 8 w 42"/>
                  <a:gd name="T19" fmla="*/ 33 h 41"/>
                  <a:gd name="T20" fmla="*/ 0 w 42"/>
                  <a:gd name="T21" fmla="*/ 24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 h="41">
                    <a:moveTo>
                      <a:pt x="0" y="24"/>
                    </a:moveTo>
                    <a:lnTo>
                      <a:pt x="8" y="8"/>
                    </a:lnTo>
                    <a:lnTo>
                      <a:pt x="17" y="0"/>
                    </a:lnTo>
                    <a:lnTo>
                      <a:pt x="25" y="8"/>
                    </a:lnTo>
                    <a:lnTo>
                      <a:pt x="42" y="16"/>
                    </a:lnTo>
                    <a:lnTo>
                      <a:pt x="34" y="24"/>
                    </a:lnTo>
                    <a:lnTo>
                      <a:pt x="34" y="33"/>
                    </a:lnTo>
                    <a:lnTo>
                      <a:pt x="17" y="41"/>
                    </a:lnTo>
                    <a:lnTo>
                      <a:pt x="8" y="33"/>
                    </a:lnTo>
                    <a:lnTo>
                      <a:pt x="0" y="24"/>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2" name="Freeform 75"/>
              <p:cNvSpPr>
                <a:spLocks/>
              </p:cNvSpPr>
              <p:nvPr/>
            </p:nvSpPr>
            <p:spPr bwMode="auto">
              <a:xfrm>
                <a:off x="10730" y="14330"/>
                <a:ext cx="26" cy="33"/>
              </a:xfrm>
              <a:custGeom>
                <a:avLst/>
                <a:gdLst>
                  <a:gd name="T0" fmla="*/ 0 w 26"/>
                  <a:gd name="T1" fmla="*/ 25 h 33"/>
                  <a:gd name="T2" fmla="*/ 9 w 26"/>
                  <a:gd name="T3" fmla="*/ 8 h 33"/>
                  <a:gd name="T4" fmla="*/ 17 w 26"/>
                  <a:gd name="T5" fmla="*/ 0 h 33"/>
                  <a:gd name="T6" fmla="*/ 26 w 26"/>
                  <a:gd name="T7" fmla="*/ 0 h 33"/>
                  <a:gd name="T8" fmla="*/ 26 w 26"/>
                  <a:gd name="T9" fmla="*/ 8 h 33"/>
                  <a:gd name="T10" fmla="*/ 26 w 26"/>
                  <a:gd name="T11" fmla="*/ 17 h 33"/>
                  <a:gd name="T12" fmla="*/ 9 w 26"/>
                  <a:gd name="T13" fmla="*/ 33 h 33"/>
                  <a:gd name="T14" fmla="*/ 0 w 26"/>
                  <a:gd name="T15" fmla="*/ 25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33">
                    <a:moveTo>
                      <a:pt x="0" y="25"/>
                    </a:moveTo>
                    <a:lnTo>
                      <a:pt x="9" y="8"/>
                    </a:lnTo>
                    <a:lnTo>
                      <a:pt x="17" y="0"/>
                    </a:lnTo>
                    <a:lnTo>
                      <a:pt x="26" y="0"/>
                    </a:lnTo>
                    <a:lnTo>
                      <a:pt x="26" y="8"/>
                    </a:lnTo>
                    <a:lnTo>
                      <a:pt x="26" y="17"/>
                    </a:lnTo>
                    <a:lnTo>
                      <a:pt x="9" y="33"/>
                    </a:lnTo>
                    <a:lnTo>
                      <a:pt x="0" y="25"/>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3" name="Freeform 76"/>
              <p:cNvSpPr>
                <a:spLocks/>
              </p:cNvSpPr>
              <p:nvPr/>
            </p:nvSpPr>
            <p:spPr bwMode="auto">
              <a:xfrm>
                <a:off x="10790" y="14322"/>
                <a:ext cx="25" cy="33"/>
              </a:xfrm>
              <a:custGeom>
                <a:avLst/>
                <a:gdLst>
                  <a:gd name="T0" fmla="*/ 8 w 25"/>
                  <a:gd name="T1" fmla="*/ 0 h 33"/>
                  <a:gd name="T2" fmla="*/ 8 w 25"/>
                  <a:gd name="T3" fmla="*/ 0 h 33"/>
                  <a:gd name="T4" fmla="*/ 17 w 25"/>
                  <a:gd name="T5" fmla="*/ 16 h 33"/>
                  <a:gd name="T6" fmla="*/ 25 w 25"/>
                  <a:gd name="T7" fmla="*/ 33 h 33"/>
                  <a:gd name="T8" fmla="*/ 17 w 25"/>
                  <a:gd name="T9" fmla="*/ 33 h 33"/>
                  <a:gd name="T10" fmla="*/ 8 w 25"/>
                  <a:gd name="T11" fmla="*/ 16 h 33"/>
                  <a:gd name="T12" fmla="*/ 0 w 25"/>
                  <a:gd name="T13" fmla="*/ 8 h 33"/>
                  <a:gd name="T14" fmla="*/ 8 w 25"/>
                  <a:gd name="T15" fmla="*/ 0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33">
                    <a:moveTo>
                      <a:pt x="8" y="0"/>
                    </a:moveTo>
                    <a:lnTo>
                      <a:pt x="8" y="0"/>
                    </a:lnTo>
                    <a:lnTo>
                      <a:pt x="17" y="16"/>
                    </a:lnTo>
                    <a:lnTo>
                      <a:pt x="25" y="33"/>
                    </a:lnTo>
                    <a:lnTo>
                      <a:pt x="17" y="33"/>
                    </a:lnTo>
                    <a:lnTo>
                      <a:pt x="8" y="16"/>
                    </a:lnTo>
                    <a:lnTo>
                      <a:pt x="0" y="8"/>
                    </a:lnTo>
                    <a:lnTo>
                      <a:pt x="8"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4" name="Freeform 77"/>
              <p:cNvSpPr>
                <a:spLocks/>
              </p:cNvSpPr>
              <p:nvPr/>
            </p:nvSpPr>
            <p:spPr bwMode="auto">
              <a:xfrm>
                <a:off x="10764" y="14289"/>
                <a:ext cx="17" cy="25"/>
              </a:xfrm>
              <a:custGeom>
                <a:avLst/>
                <a:gdLst>
                  <a:gd name="T0" fmla="*/ 0 w 17"/>
                  <a:gd name="T1" fmla="*/ 16 h 25"/>
                  <a:gd name="T2" fmla="*/ 0 w 17"/>
                  <a:gd name="T3" fmla="*/ 8 h 25"/>
                  <a:gd name="T4" fmla="*/ 9 w 17"/>
                  <a:gd name="T5" fmla="*/ 0 h 25"/>
                  <a:gd name="T6" fmla="*/ 17 w 17"/>
                  <a:gd name="T7" fmla="*/ 8 h 25"/>
                  <a:gd name="T8" fmla="*/ 17 w 17"/>
                  <a:gd name="T9" fmla="*/ 16 h 25"/>
                  <a:gd name="T10" fmla="*/ 9 w 17"/>
                  <a:gd name="T11" fmla="*/ 25 h 25"/>
                  <a:gd name="T12" fmla="*/ 0 w 17"/>
                  <a:gd name="T13" fmla="*/ 25 h 25"/>
                  <a:gd name="T14" fmla="*/ 0 w 17"/>
                  <a:gd name="T15" fmla="*/ 16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25">
                    <a:moveTo>
                      <a:pt x="0" y="16"/>
                    </a:moveTo>
                    <a:lnTo>
                      <a:pt x="0" y="8"/>
                    </a:lnTo>
                    <a:lnTo>
                      <a:pt x="9" y="0"/>
                    </a:lnTo>
                    <a:lnTo>
                      <a:pt x="17" y="8"/>
                    </a:lnTo>
                    <a:lnTo>
                      <a:pt x="17" y="16"/>
                    </a:lnTo>
                    <a:lnTo>
                      <a:pt x="9" y="25"/>
                    </a:lnTo>
                    <a:lnTo>
                      <a:pt x="0" y="25"/>
                    </a:lnTo>
                    <a:lnTo>
                      <a:pt x="0" y="16"/>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5" name="Freeform 78"/>
              <p:cNvSpPr>
                <a:spLocks/>
              </p:cNvSpPr>
              <p:nvPr/>
            </p:nvSpPr>
            <p:spPr bwMode="auto">
              <a:xfrm>
                <a:off x="10756" y="14248"/>
                <a:ext cx="25" cy="16"/>
              </a:xfrm>
              <a:custGeom>
                <a:avLst/>
                <a:gdLst>
                  <a:gd name="T0" fmla="*/ 0 w 25"/>
                  <a:gd name="T1" fmla="*/ 8 h 16"/>
                  <a:gd name="T2" fmla="*/ 8 w 25"/>
                  <a:gd name="T3" fmla="*/ 0 h 16"/>
                  <a:gd name="T4" fmla="*/ 17 w 25"/>
                  <a:gd name="T5" fmla="*/ 0 h 16"/>
                  <a:gd name="T6" fmla="*/ 25 w 25"/>
                  <a:gd name="T7" fmla="*/ 8 h 16"/>
                  <a:gd name="T8" fmla="*/ 17 w 25"/>
                  <a:gd name="T9" fmla="*/ 16 h 16"/>
                  <a:gd name="T10" fmla="*/ 8 w 25"/>
                  <a:gd name="T11" fmla="*/ 16 h 16"/>
                  <a:gd name="T12" fmla="*/ 0 w 25"/>
                  <a:gd name="T13" fmla="*/ 8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6">
                    <a:moveTo>
                      <a:pt x="0" y="8"/>
                    </a:moveTo>
                    <a:lnTo>
                      <a:pt x="8" y="0"/>
                    </a:lnTo>
                    <a:lnTo>
                      <a:pt x="17" y="0"/>
                    </a:lnTo>
                    <a:lnTo>
                      <a:pt x="25" y="8"/>
                    </a:lnTo>
                    <a:lnTo>
                      <a:pt x="17" y="16"/>
                    </a:lnTo>
                    <a:lnTo>
                      <a:pt x="8" y="16"/>
                    </a:lnTo>
                    <a:lnTo>
                      <a:pt x="0" y="8"/>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6" name="Freeform 79"/>
              <p:cNvSpPr>
                <a:spLocks/>
              </p:cNvSpPr>
              <p:nvPr/>
            </p:nvSpPr>
            <p:spPr bwMode="auto">
              <a:xfrm>
                <a:off x="10892" y="13926"/>
                <a:ext cx="119" cy="107"/>
              </a:xfrm>
              <a:custGeom>
                <a:avLst/>
                <a:gdLst>
                  <a:gd name="T0" fmla="*/ 0 w 119"/>
                  <a:gd name="T1" fmla="*/ 25 h 107"/>
                  <a:gd name="T2" fmla="*/ 0 w 119"/>
                  <a:gd name="T3" fmla="*/ 0 h 107"/>
                  <a:gd name="T4" fmla="*/ 0 w 119"/>
                  <a:gd name="T5" fmla="*/ 0 h 107"/>
                  <a:gd name="T6" fmla="*/ 8 w 119"/>
                  <a:gd name="T7" fmla="*/ 0 h 107"/>
                  <a:gd name="T8" fmla="*/ 8 w 119"/>
                  <a:gd name="T9" fmla="*/ 8 h 107"/>
                  <a:gd name="T10" fmla="*/ 25 w 119"/>
                  <a:gd name="T11" fmla="*/ 41 h 107"/>
                  <a:gd name="T12" fmla="*/ 34 w 119"/>
                  <a:gd name="T13" fmla="*/ 58 h 107"/>
                  <a:gd name="T14" fmla="*/ 51 w 119"/>
                  <a:gd name="T15" fmla="*/ 74 h 107"/>
                  <a:gd name="T16" fmla="*/ 59 w 119"/>
                  <a:gd name="T17" fmla="*/ 74 h 107"/>
                  <a:gd name="T18" fmla="*/ 76 w 119"/>
                  <a:gd name="T19" fmla="*/ 74 h 107"/>
                  <a:gd name="T20" fmla="*/ 110 w 119"/>
                  <a:gd name="T21" fmla="*/ 0 h 107"/>
                  <a:gd name="T22" fmla="*/ 119 w 119"/>
                  <a:gd name="T23" fmla="*/ 8 h 107"/>
                  <a:gd name="T24" fmla="*/ 110 w 119"/>
                  <a:gd name="T25" fmla="*/ 17 h 107"/>
                  <a:gd name="T26" fmla="*/ 110 w 119"/>
                  <a:gd name="T27" fmla="*/ 25 h 107"/>
                  <a:gd name="T28" fmla="*/ 93 w 119"/>
                  <a:gd name="T29" fmla="*/ 66 h 107"/>
                  <a:gd name="T30" fmla="*/ 68 w 119"/>
                  <a:gd name="T31" fmla="*/ 107 h 107"/>
                  <a:gd name="T32" fmla="*/ 42 w 119"/>
                  <a:gd name="T33" fmla="*/ 91 h 107"/>
                  <a:gd name="T34" fmla="*/ 25 w 119"/>
                  <a:gd name="T35" fmla="*/ 74 h 107"/>
                  <a:gd name="T36" fmla="*/ 0 w 119"/>
                  <a:gd name="T37" fmla="*/ 25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9" h="107">
                    <a:moveTo>
                      <a:pt x="0" y="25"/>
                    </a:moveTo>
                    <a:lnTo>
                      <a:pt x="0" y="0"/>
                    </a:lnTo>
                    <a:lnTo>
                      <a:pt x="8" y="0"/>
                    </a:lnTo>
                    <a:lnTo>
                      <a:pt x="8" y="8"/>
                    </a:lnTo>
                    <a:lnTo>
                      <a:pt x="25" y="41"/>
                    </a:lnTo>
                    <a:lnTo>
                      <a:pt x="34" y="58"/>
                    </a:lnTo>
                    <a:lnTo>
                      <a:pt x="51" y="74"/>
                    </a:lnTo>
                    <a:lnTo>
                      <a:pt x="59" y="74"/>
                    </a:lnTo>
                    <a:lnTo>
                      <a:pt x="76" y="74"/>
                    </a:lnTo>
                    <a:lnTo>
                      <a:pt x="110" y="0"/>
                    </a:lnTo>
                    <a:lnTo>
                      <a:pt x="119" y="8"/>
                    </a:lnTo>
                    <a:lnTo>
                      <a:pt x="110" y="17"/>
                    </a:lnTo>
                    <a:lnTo>
                      <a:pt x="110" y="25"/>
                    </a:lnTo>
                    <a:lnTo>
                      <a:pt x="93" y="66"/>
                    </a:lnTo>
                    <a:lnTo>
                      <a:pt x="68" y="107"/>
                    </a:lnTo>
                    <a:lnTo>
                      <a:pt x="42" y="91"/>
                    </a:lnTo>
                    <a:lnTo>
                      <a:pt x="25" y="74"/>
                    </a:lnTo>
                    <a:lnTo>
                      <a:pt x="0" y="2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7" name="Freeform 80"/>
              <p:cNvSpPr>
                <a:spLocks/>
              </p:cNvSpPr>
              <p:nvPr/>
            </p:nvSpPr>
            <p:spPr bwMode="auto">
              <a:xfrm>
                <a:off x="10917" y="13860"/>
                <a:ext cx="68" cy="116"/>
              </a:xfrm>
              <a:custGeom>
                <a:avLst/>
                <a:gdLst>
                  <a:gd name="T0" fmla="*/ 9 w 68"/>
                  <a:gd name="T1" fmla="*/ 83 h 116"/>
                  <a:gd name="T2" fmla="*/ 0 w 68"/>
                  <a:gd name="T3" fmla="*/ 58 h 116"/>
                  <a:gd name="T4" fmla="*/ 0 w 68"/>
                  <a:gd name="T5" fmla="*/ 41 h 116"/>
                  <a:gd name="T6" fmla="*/ 17 w 68"/>
                  <a:gd name="T7" fmla="*/ 33 h 116"/>
                  <a:gd name="T8" fmla="*/ 26 w 68"/>
                  <a:gd name="T9" fmla="*/ 33 h 116"/>
                  <a:gd name="T10" fmla="*/ 26 w 68"/>
                  <a:gd name="T11" fmla="*/ 25 h 116"/>
                  <a:gd name="T12" fmla="*/ 34 w 68"/>
                  <a:gd name="T13" fmla="*/ 9 h 116"/>
                  <a:gd name="T14" fmla="*/ 43 w 68"/>
                  <a:gd name="T15" fmla="*/ 0 h 116"/>
                  <a:gd name="T16" fmla="*/ 43 w 68"/>
                  <a:gd name="T17" fmla="*/ 0 h 116"/>
                  <a:gd name="T18" fmla="*/ 43 w 68"/>
                  <a:gd name="T19" fmla="*/ 17 h 116"/>
                  <a:gd name="T20" fmla="*/ 51 w 68"/>
                  <a:gd name="T21" fmla="*/ 25 h 116"/>
                  <a:gd name="T22" fmla="*/ 68 w 68"/>
                  <a:gd name="T23" fmla="*/ 50 h 116"/>
                  <a:gd name="T24" fmla="*/ 51 w 68"/>
                  <a:gd name="T25" fmla="*/ 83 h 116"/>
                  <a:gd name="T26" fmla="*/ 34 w 68"/>
                  <a:gd name="T27" fmla="*/ 116 h 116"/>
                  <a:gd name="T28" fmla="*/ 26 w 68"/>
                  <a:gd name="T29" fmla="*/ 116 h 116"/>
                  <a:gd name="T30" fmla="*/ 17 w 68"/>
                  <a:gd name="T31" fmla="*/ 99 h 116"/>
                  <a:gd name="T32" fmla="*/ 9 w 68"/>
                  <a:gd name="T33" fmla="*/ 83 h 1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116">
                    <a:moveTo>
                      <a:pt x="9" y="83"/>
                    </a:moveTo>
                    <a:lnTo>
                      <a:pt x="0" y="58"/>
                    </a:lnTo>
                    <a:lnTo>
                      <a:pt x="0" y="41"/>
                    </a:lnTo>
                    <a:lnTo>
                      <a:pt x="17" y="33"/>
                    </a:lnTo>
                    <a:lnTo>
                      <a:pt x="26" y="33"/>
                    </a:lnTo>
                    <a:lnTo>
                      <a:pt x="26" y="25"/>
                    </a:lnTo>
                    <a:lnTo>
                      <a:pt x="34" y="9"/>
                    </a:lnTo>
                    <a:lnTo>
                      <a:pt x="43" y="0"/>
                    </a:lnTo>
                    <a:lnTo>
                      <a:pt x="43" y="17"/>
                    </a:lnTo>
                    <a:lnTo>
                      <a:pt x="51" y="25"/>
                    </a:lnTo>
                    <a:lnTo>
                      <a:pt x="68" y="50"/>
                    </a:lnTo>
                    <a:lnTo>
                      <a:pt x="51" y="83"/>
                    </a:lnTo>
                    <a:lnTo>
                      <a:pt x="34" y="116"/>
                    </a:lnTo>
                    <a:lnTo>
                      <a:pt x="26" y="116"/>
                    </a:lnTo>
                    <a:lnTo>
                      <a:pt x="17" y="99"/>
                    </a:lnTo>
                    <a:lnTo>
                      <a:pt x="9" y="83"/>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8" name="Freeform 81"/>
              <p:cNvSpPr>
                <a:spLocks/>
              </p:cNvSpPr>
              <p:nvPr/>
            </p:nvSpPr>
            <p:spPr bwMode="auto">
              <a:xfrm>
                <a:off x="11028" y="13934"/>
                <a:ext cx="34" cy="42"/>
              </a:xfrm>
              <a:custGeom>
                <a:avLst/>
                <a:gdLst>
                  <a:gd name="T0" fmla="*/ 0 w 34"/>
                  <a:gd name="T1" fmla="*/ 25 h 42"/>
                  <a:gd name="T2" fmla="*/ 0 w 34"/>
                  <a:gd name="T3" fmla="*/ 9 h 42"/>
                  <a:gd name="T4" fmla="*/ 8 w 34"/>
                  <a:gd name="T5" fmla="*/ 0 h 42"/>
                  <a:gd name="T6" fmla="*/ 25 w 34"/>
                  <a:gd name="T7" fmla="*/ 0 h 42"/>
                  <a:gd name="T8" fmla="*/ 34 w 34"/>
                  <a:gd name="T9" fmla="*/ 17 h 42"/>
                  <a:gd name="T10" fmla="*/ 34 w 34"/>
                  <a:gd name="T11" fmla="*/ 25 h 42"/>
                  <a:gd name="T12" fmla="*/ 34 w 34"/>
                  <a:gd name="T13" fmla="*/ 25 h 42"/>
                  <a:gd name="T14" fmla="*/ 17 w 34"/>
                  <a:gd name="T15" fmla="*/ 42 h 42"/>
                  <a:gd name="T16" fmla="*/ 8 w 34"/>
                  <a:gd name="T17" fmla="*/ 33 h 42"/>
                  <a:gd name="T18" fmla="*/ 0 w 34"/>
                  <a:gd name="T19" fmla="*/ 2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 h="42">
                    <a:moveTo>
                      <a:pt x="0" y="25"/>
                    </a:moveTo>
                    <a:lnTo>
                      <a:pt x="0" y="9"/>
                    </a:lnTo>
                    <a:lnTo>
                      <a:pt x="8" y="0"/>
                    </a:lnTo>
                    <a:lnTo>
                      <a:pt x="25" y="0"/>
                    </a:lnTo>
                    <a:lnTo>
                      <a:pt x="34" y="17"/>
                    </a:lnTo>
                    <a:lnTo>
                      <a:pt x="34" y="25"/>
                    </a:lnTo>
                    <a:lnTo>
                      <a:pt x="17" y="42"/>
                    </a:lnTo>
                    <a:lnTo>
                      <a:pt x="8" y="33"/>
                    </a:lnTo>
                    <a:lnTo>
                      <a:pt x="0" y="25"/>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9" name="Freeform 82"/>
              <p:cNvSpPr>
                <a:spLocks/>
              </p:cNvSpPr>
              <p:nvPr/>
            </p:nvSpPr>
            <p:spPr bwMode="auto">
              <a:xfrm>
                <a:off x="10841" y="13934"/>
                <a:ext cx="25" cy="33"/>
              </a:xfrm>
              <a:custGeom>
                <a:avLst/>
                <a:gdLst>
                  <a:gd name="T0" fmla="*/ 0 w 25"/>
                  <a:gd name="T1" fmla="*/ 25 h 33"/>
                  <a:gd name="T2" fmla="*/ 8 w 25"/>
                  <a:gd name="T3" fmla="*/ 17 h 33"/>
                  <a:gd name="T4" fmla="*/ 17 w 25"/>
                  <a:gd name="T5" fmla="*/ 0 h 33"/>
                  <a:gd name="T6" fmla="*/ 25 w 25"/>
                  <a:gd name="T7" fmla="*/ 9 h 33"/>
                  <a:gd name="T8" fmla="*/ 25 w 25"/>
                  <a:gd name="T9" fmla="*/ 17 h 33"/>
                  <a:gd name="T10" fmla="*/ 25 w 25"/>
                  <a:gd name="T11" fmla="*/ 25 h 33"/>
                  <a:gd name="T12" fmla="*/ 25 w 25"/>
                  <a:gd name="T13" fmla="*/ 33 h 33"/>
                  <a:gd name="T14" fmla="*/ 8 w 25"/>
                  <a:gd name="T15" fmla="*/ 33 h 33"/>
                  <a:gd name="T16" fmla="*/ 0 w 25"/>
                  <a:gd name="T17" fmla="*/ 25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33">
                    <a:moveTo>
                      <a:pt x="0" y="25"/>
                    </a:moveTo>
                    <a:lnTo>
                      <a:pt x="8" y="17"/>
                    </a:lnTo>
                    <a:lnTo>
                      <a:pt x="17" y="0"/>
                    </a:lnTo>
                    <a:lnTo>
                      <a:pt x="25" y="9"/>
                    </a:lnTo>
                    <a:lnTo>
                      <a:pt x="25" y="17"/>
                    </a:lnTo>
                    <a:lnTo>
                      <a:pt x="25" y="25"/>
                    </a:lnTo>
                    <a:lnTo>
                      <a:pt x="25" y="33"/>
                    </a:lnTo>
                    <a:lnTo>
                      <a:pt x="8" y="33"/>
                    </a:lnTo>
                    <a:lnTo>
                      <a:pt x="0" y="25"/>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70" name="Freeform 83"/>
              <p:cNvSpPr>
                <a:spLocks/>
              </p:cNvSpPr>
              <p:nvPr/>
            </p:nvSpPr>
            <p:spPr bwMode="auto">
              <a:xfrm>
                <a:off x="10968" y="13662"/>
                <a:ext cx="111" cy="256"/>
              </a:xfrm>
              <a:custGeom>
                <a:avLst/>
                <a:gdLst>
                  <a:gd name="T0" fmla="*/ 77 w 111"/>
                  <a:gd name="T1" fmla="*/ 223 h 256"/>
                  <a:gd name="T2" fmla="*/ 68 w 111"/>
                  <a:gd name="T3" fmla="*/ 223 h 256"/>
                  <a:gd name="T4" fmla="*/ 60 w 111"/>
                  <a:gd name="T5" fmla="*/ 248 h 256"/>
                  <a:gd name="T6" fmla="*/ 43 w 111"/>
                  <a:gd name="T7" fmla="*/ 248 h 256"/>
                  <a:gd name="T8" fmla="*/ 60 w 111"/>
                  <a:gd name="T9" fmla="*/ 207 h 256"/>
                  <a:gd name="T10" fmla="*/ 60 w 111"/>
                  <a:gd name="T11" fmla="*/ 182 h 256"/>
                  <a:gd name="T12" fmla="*/ 43 w 111"/>
                  <a:gd name="T13" fmla="*/ 174 h 256"/>
                  <a:gd name="T14" fmla="*/ 43 w 111"/>
                  <a:gd name="T15" fmla="*/ 198 h 256"/>
                  <a:gd name="T16" fmla="*/ 26 w 111"/>
                  <a:gd name="T17" fmla="*/ 223 h 256"/>
                  <a:gd name="T18" fmla="*/ 17 w 111"/>
                  <a:gd name="T19" fmla="*/ 207 h 256"/>
                  <a:gd name="T20" fmla="*/ 60 w 111"/>
                  <a:gd name="T21" fmla="*/ 141 h 256"/>
                  <a:gd name="T22" fmla="*/ 60 w 111"/>
                  <a:gd name="T23" fmla="*/ 108 h 256"/>
                  <a:gd name="T24" fmla="*/ 43 w 111"/>
                  <a:gd name="T25" fmla="*/ 141 h 256"/>
                  <a:gd name="T26" fmla="*/ 17 w 111"/>
                  <a:gd name="T27" fmla="*/ 174 h 256"/>
                  <a:gd name="T28" fmla="*/ 0 w 111"/>
                  <a:gd name="T29" fmla="*/ 174 h 256"/>
                  <a:gd name="T30" fmla="*/ 60 w 111"/>
                  <a:gd name="T31" fmla="*/ 75 h 256"/>
                  <a:gd name="T32" fmla="*/ 60 w 111"/>
                  <a:gd name="T33" fmla="*/ 33 h 256"/>
                  <a:gd name="T34" fmla="*/ 26 w 111"/>
                  <a:gd name="T35" fmla="*/ 91 h 256"/>
                  <a:gd name="T36" fmla="*/ 0 w 111"/>
                  <a:gd name="T37" fmla="*/ 132 h 256"/>
                  <a:gd name="T38" fmla="*/ 17 w 111"/>
                  <a:gd name="T39" fmla="*/ 99 h 256"/>
                  <a:gd name="T40" fmla="*/ 26 w 111"/>
                  <a:gd name="T41" fmla="*/ 75 h 256"/>
                  <a:gd name="T42" fmla="*/ 17 w 111"/>
                  <a:gd name="T43" fmla="*/ 50 h 256"/>
                  <a:gd name="T44" fmla="*/ 9 w 111"/>
                  <a:gd name="T45" fmla="*/ 33 h 256"/>
                  <a:gd name="T46" fmla="*/ 17 w 111"/>
                  <a:gd name="T47" fmla="*/ 17 h 256"/>
                  <a:gd name="T48" fmla="*/ 34 w 111"/>
                  <a:gd name="T49" fmla="*/ 0 h 256"/>
                  <a:gd name="T50" fmla="*/ 68 w 111"/>
                  <a:gd name="T51" fmla="*/ 9 h 256"/>
                  <a:gd name="T52" fmla="*/ 77 w 111"/>
                  <a:gd name="T53" fmla="*/ 25 h 256"/>
                  <a:gd name="T54" fmla="*/ 85 w 111"/>
                  <a:gd name="T55" fmla="*/ 75 h 256"/>
                  <a:gd name="T56" fmla="*/ 68 w 111"/>
                  <a:gd name="T57" fmla="*/ 174 h 256"/>
                  <a:gd name="T58" fmla="*/ 85 w 111"/>
                  <a:gd name="T59" fmla="*/ 223 h 256"/>
                  <a:gd name="T60" fmla="*/ 111 w 111"/>
                  <a:gd name="T61" fmla="*/ 256 h 256"/>
                  <a:gd name="T62" fmla="*/ 94 w 111"/>
                  <a:gd name="T63" fmla="*/ 256 h 256"/>
                  <a:gd name="T64" fmla="*/ 85 w 111"/>
                  <a:gd name="T65" fmla="*/ 239 h 2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1" h="256">
                    <a:moveTo>
                      <a:pt x="85" y="239"/>
                    </a:moveTo>
                    <a:lnTo>
                      <a:pt x="77" y="223"/>
                    </a:lnTo>
                    <a:lnTo>
                      <a:pt x="68" y="223"/>
                    </a:lnTo>
                    <a:lnTo>
                      <a:pt x="60" y="231"/>
                    </a:lnTo>
                    <a:lnTo>
                      <a:pt x="60" y="248"/>
                    </a:lnTo>
                    <a:lnTo>
                      <a:pt x="43" y="248"/>
                    </a:lnTo>
                    <a:lnTo>
                      <a:pt x="51" y="231"/>
                    </a:lnTo>
                    <a:lnTo>
                      <a:pt x="60" y="207"/>
                    </a:lnTo>
                    <a:lnTo>
                      <a:pt x="60" y="190"/>
                    </a:lnTo>
                    <a:lnTo>
                      <a:pt x="60" y="182"/>
                    </a:lnTo>
                    <a:lnTo>
                      <a:pt x="51" y="165"/>
                    </a:lnTo>
                    <a:lnTo>
                      <a:pt x="43" y="174"/>
                    </a:lnTo>
                    <a:lnTo>
                      <a:pt x="43" y="182"/>
                    </a:lnTo>
                    <a:lnTo>
                      <a:pt x="43" y="198"/>
                    </a:lnTo>
                    <a:lnTo>
                      <a:pt x="34" y="215"/>
                    </a:lnTo>
                    <a:lnTo>
                      <a:pt x="26" y="223"/>
                    </a:lnTo>
                    <a:lnTo>
                      <a:pt x="17" y="223"/>
                    </a:lnTo>
                    <a:lnTo>
                      <a:pt x="17" y="207"/>
                    </a:lnTo>
                    <a:lnTo>
                      <a:pt x="43" y="165"/>
                    </a:lnTo>
                    <a:lnTo>
                      <a:pt x="60" y="141"/>
                    </a:lnTo>
                    <a:lnTo>
                      <a:pt x="60" y="108"/>
                    </a:lnTo>
                    <a:lnTo>
                      <a:pt x="51" y="108"/>
                    </a:lnTo>
                    <a:lnTo>
                      <a:pt x="43" y="141"/>
                    </a:lnTo>
                    <a:lnTo>
                      <a:pt x="26" y="165"/>
                    </a:lnTo>
                    <a:lnTo>
                      <a:pt x="17" y="174"/>
                    </a:lnTo>
                    <a:lnTo>
                      <a:pt x="0" y="182"/>
                    </a:lnTo>
                    <a:lnTo>
                      <a:pt x="0" y="174"/>
                    </a:lnTo>
                    <a:lnTo>
                      <a:pt x="43" y="108"/>
                    </a:lnTo>
                    <a:lnTo>
                      <a:pt x="60" y="75"/>
                    </a:lnTo>
                    <a:lnTo>
                      <a:pt x="60" y="42"/>
                    </a:lnTo>
                    <a:lnTo>
                      <a:pt x="60" y="33"/>
                    </a:lnTo>
                    <a:lnTo>
                      <a:pt x="51" y="42"/>
                    </a:lnTo>
                    <a:lnTo>
                      <a:pt x="26" y="91"/>
                    </a:lnTo>
                    <a:lnTo>
                      <a:pt x="17" y="116"/>
                    </a:lnTo>
                    <a:lnTo>
                      <a:pt x="0" y="132"/>
                    </a:lnTo>
                    <a:lnTo>
                      <a:pt x="0" y="108"/>
                    </a:lnTo>
                    <a:lnTo>
                      <a:pt x="17" y="99"/>
                    </a:lnTo>
                    <a:lnTo>
                      <a:pt x="26" y="83"/>
                    </a:lnTo>
                    <a:lnTo>
                      <a:pt x="26" y="75"/>
                    </a:lnTo>
                    <a:lnTo>
                      <a:pt x="26" y="66"/>
                    </a:lnTo>
                    <a:lnTo>
                      <a:pt x="17" y="50"/>
                    </a:lnTo>
                    <a:lnTo>
                      <a:pt x="9" y="42"/>
                    </a:lnTo>
                    <a:lnTo>
                      <a:pt x="9" y="33"/>
                    </a:lnTo>
                    <a:lnTo>
                      <a:pt x="9" y="25"/>
                    </a:lnTo>
                    <a:lnTo>
                      <a:pt x="17" y="17"/>
                    </a:lnTo>
                    <a:lnTo>
                      <a:pt x="26" y="0"/>
                    </a:lnTo>
                    <a:lnTo>
                      <a:pt x="34" y="0"/>
                    </a:lnTo>
                    <a:lnTo>
                      <a:pt x="43" y="0"/>
                    </a:lnTo>
                    <a:lnTo>
                      <a:pt x="68" y="9"/>
                    </a:lnTo>
                    <a:lnTo>
                      <a:pt x="77" y="17"/>
                    </a:lnTo>
                    <a:lnTo>
                      <a:pt x="77" y="25"/>
                    </a:lnTo>
                    <a:lnTo>
                      <a:pt x="85" y="50"/>
                    </a:lnTo>
                    <a:lnTo>
                      <a:pt x="85" y="75"/>
                    </a:lnTo>
                    <a:lnTo>
                      <a:pt x="68" y="124"/>
                    </a:lnTo>
                    <a:lnTo>
                      <a:pt x="68" y="174"/>
                    </a:lnTo>
                    <a:lnTo>
                      <a:pt x="68" y="198"/>
                    </a:lnTo>
                    <a:lnTo>
                      <a:pt x="85" y="223"/>
                    </a:lnTo>
                    <a:lnTo>
                      <a:pt x="94" y="239"/>
                    </a:lnTo>
                    <a:lnTo>
                      <a:pt x="111" y="256"/>
                    </a:lnTo>
                    <a:lnTo>
                      <a:pt x="102" y="256"/>
                    </a:lnTo>
                    <a:lnTo>
                      <a:pt x="94" y="256"/>
                    </a:lnTo>
                    <a:lnTo>
                      <a:pt x="85" y="248"/>
                    </a:lnTo>
                    <a:lnTo>
                      <a:pt x="85" y="239"/>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71" name="Freeform 84"/>
              <p:cNvSpPr>
                <a:spLocks/>
              </p:cNvSpPr>
              <p:nvPr/>
            </p:nvSpPr>
            <p:spPr bwMode="auto">
              <a:xfrm>
                <a:off x="10849" y="13654"/>
                <a:ext cx="111" cy="264"/>
              </a:xfrm>
              <a:custGeom>
                <a:avLst/>
                <a:gdLst>
                  <a:gd name="T0" fmla="*/ 0 w 111"/>
                  <a:gd name="T1" fmla="*/ 264 h 264"/>
                  <a:gd name="T2" fmla="*/ 17 w 111"/>
                  <a:gd name="T3" fmla="*/ 239 h 264"/>
                  <a:gd name="T4" fmla="*/ 26 w 111"/>
                  <a:gd name="T5" fmla="*/ 223 h 264"/>
                  <a:gd name="T6" fmla="*/ 34 w 111"/>
                  <a:gd name="T7" fmla="*/ 198 h 264"/>
                  <a:gd name="T8" fmla="*/ 34 w 111"/>
                  <a:gd name="T9" fmla="*/ 173 h 264"/>
                  <a:gd name="T10" fmla="*/ 17 w 111"/>
                  <a:gd name="T11" fmla="*/ 74 h 264"/>
                  <a:gd name="T12" fmla="*/ 17 w 111"/>
                  <a:gd name="T13" fmla="*/ 50 h 264"/>
                  <a:gd name="T14" fmla="*/ 26 w 111"/>
                  <a:gd name="T15" fmla="*/ 33 h 264"/>
                  <a:gd name="T16" fmla="*/ 34 w 111"/>
                  <a:gd name="T17" fmla="*/ 17 h 264"/>
                  <a:gd name="T18" fmla="*/ 43 w 111"/>
                  <a:gd name="T19" fmla="*/ 8 h 264"/>
                  <a:gd name="T20" fmla="*/ 68 w 111"/>
                  <a:gd name="T21" fmla="*/ 0 h 264"/>
                  <a:gd name="T22" fmla="*/ 111 w 111"/>
                  <a:gd name="T23" fmla="*/ 41 h 264"/>
                  <a:gd name="T24" fmla="*/ 111 w 111"/>
                  <a:gd name="T25" fmla="*/ 41 h 264"/>
                  <a:gd name="T26" fmla="*/ 102 w 111"/>
                  <a:gd name="T27" fmla="*/ 41 h 264"/>
                  <a:gd name="T28" fmla="*/ 85 w 111"/>
                  <a:gd name="T29" fmla="*/ 50 h 264"/>
                  <a:gd name="T30" fmla="*/ 77 w 111"/>
                  <a:gd name="T31" fmla="*/ 66 h 264"/>
                  <a:gd name="T32" fmla="*/ 77 w 111"/>
                  <a:gd name="T33" fmla="*/ 74 h 264"/>
                  <a:gd name="T34" fmla="*/ 77 w 111"/>
                  <a:gd name="T35" fmla="*/ 91 h 264"/>
                  <a:gd name="T36" fmla="*/ 85 w 111"/>
                  <a:gd name="T37" fmla="*/ 99 h 264"/>
                  <a:gd name="T38" fmla="*/ 94 w 111"/>
                  <a:gd name="T39" fmla="*/ 107 h 264"/>
                  <a:gd name="T40" fmla="*/ 94 w 111"/>
                  <a:gd name="T41" fmla="*/ 149 h 264"/>
                  <a:gd name="T42" fmla="*/ 85 w 111"/>
                  <a:gd name="T43" fmla="*/ 132 h 264"/>
                  <a:gd name="T44" fmla="*/ 77 w 111"/>
                  <a:gd name="T45" fmla="*/ 124 h 264"/>
                  <a:gd name="T46" fmla="*/ 68 w 111"/>
                  <a:gd name="T47" fmla="*/ 99 h 264"/>
                  <a:gd name="T48" fmla="*/ 51 w 111"/>
                  <a:gd name="T49" fmla="*/ 41 h 264"/>
                  <a:gd name="T50" fmla="*/ 43 w 111"/>
                  <a:gd name="T51" fmla="*/ 41 h 264"/>
                  <a:gd name="T52" fmla="*/ 43 w 111"/>
                  <a:gd name="T53" fmla="*/ 50 h 264"/>
                  <a:gd name="T54" fmla="*/ 34 w 111"/>
                  <a:gd name="T55" fmla="*/ 66 h 264"/>
                  <a:gd name="T56" fmla="*/ 43 w 111"/>
                  <a:gd name="T57" fmla="*/ 91 h 264"/>
                  <a:gd name="T58" fmla="*/ 60 w 111"/>
                  <a:gd name="T59" fmla="*/ 132 h 264"/>
                  <a:gd name="T60" fmla="*/ 77 w 111"/>
                  <a:gd name="T61" fmla="*/ 157 h 264"/>
                  <a:gd name="T62" fmla="*/ 94 w 111"/>
                  <a:gd name="T63" fmla="*/ 182 h 264"/>
                  <a:gd name="T64" fmla="*/ 94 w 111"/>
                  <a:gd name="T65" fmla="*/ 190 h 264"/>
                  <a:gd name="T66" fmla="*/ 94 w 111"/>
                  <a:gd name="T67" fmla="*/ 190 h 264"/>
                  <a:gd name="T68" fmla="*/ 77 w 111"/>
                  <a:gd name="T69" fmla="*/ 190 h 264"/>
                  <a:gd name="T70" fmla="*/ 68 w 111"/>
                  <a:gd name="T71" fmla="*/ 173 h 264"/>
                  <a:gd name="T72" fmla="*/ 51 w 111"/>
                  <a:gd name="T73" fmla="*/ 149 h 264"/>
                  <a:gd name="T74" fmla="*/ 43 w 111"/>
                  <a:gd name="T75" fmla="*/ 149 h 264"/>
                  <a:gd name="T76" fmla="*/ 43 w 111"/>
                  <a:gd name="T77" fmla="*/ 165 h 264"/>
                  <a:gd name="T78" fmla="*/ 51 w 111"/>
                  <a:gd name="T79" fmla="*/ 190 h 264"/>
                  <a:gd name="T80" fmla="*/ 77 w 111"/>
                  <a:gd name="T81" fmla="*/ 215 h 264"/>
                  <a:gd name="T82" fmla="*/ 77 w 111"/>
                  <a:gd name="T83" fmla="*/ 231 h 264"/>
                  <a:gd name="T84" fmla="*/ 68 w 111"/>
                  <a:gd name="T85" fmla="*/ 231 h 264"/>
                  <a:gd name="T86" fmla="*/ 60 w 111"/>
                  <a:gd name="T87" fmla="*/ 223 h 264"/>
                  <a:gd name="T88" fmla="*/ 51 w 111"/>
                  <a:gd name="T89" fmla="*/ 215 h 264"/>
                  <a:gd name="T90" fmla="*/ 51 w 111"/>
                  <a:gd name="T91" fmla="*/ 206 h 264"/>
                  <a:gd name="T92" fmla="*/ 43 w 111"/>
                  <a:gd name="T93" fmla="*/ 198 h 264"/>
                  <a:gd name="T94" fmla="*/ 43 w 111"/>
                  <a:gd name="T95" fmla="*/ 215 h 264"/>
                  <a:gd name="T96" fmla="*/ 43 w 111"/>
                  <a:gd name="T97" fmla="*/ 231 h 264"/>
                  <a:gd name="T98" fmla="*/ 51 w 111"/>
                  <a:gd name="T99" fmla="*/ 239 h 264"/>
                  <a:gd name="T100" fmla="*/ 43 w 111"/>
                  <a:gd name="T101" fmla="*/ 247 h 264"/>
                  <a:gd name="T102" fmla="*/ 43 w 111"/>
                  <a:gd name="T103" fmla="*/ 256 h 264"/>
                  <a:gd name="T104" fmla="*/ 26 w 111"/>
                  <a:gd name="T105" fmla="*/ 247 h 264"/>
                  <a:gd name="T106" fmla="*/ 17 w 111"/>
                  <a:gd name="T107" fmla="*/ 256 h 264"/>
                  <a:gd name="T108" fmla="*/ 9 w 111"/>
                  <a:gd name="T109" fmla="*/ 264 h 264"/>
                  <a:gd name="T110" fmla="*/ 0 w 111"/>
                  <a:gd name="T111" fmla="*/ 264 h 2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1" h="264">
                    <a:moveTo>
                      <a:pt x="0" y="264"/>
                    </a:moveTo>
                    <a:lnTo>
                      <a:pt x="17" y="239"/>
                    </a:lnTo>
                    <a:lnTo>
                      <a:pt x="26" y="223"/>
                    </a:lnTo>
                    <a:lnTo>
                      <a:pt x="34" y="198"/>
                    </a:lnTo>
                    <a:lnTo>
                      <a:pt x="34" y="173"/>
                    </a:lnTo>
                    <a:lnTo>
                      <a:pt x="17" y="74"/>
                    </a:lnTo>
                    <a:lnTo>
                      <a:pt x="17" y="50"/>
                    </a:lnTo>
                    <a:lnTo>
                      <a:pt x="26" y="33"/>
                    </a:lnTo>
                    <a:lnTo>
                      <a:pt x="34" y="17"/>
                    </a:lnTo>
                    <a:lnTo>
                      <a:pt x="43" y="8"/>
                    </a:lnTo>
                    <a:lnTo>
                      <a:pt x="68" y="0"/>
                    </a:lnTo>
                    <a:lnTo>
                      <a:pt x="111" y="41"/>
                    </a:lnTo>
                    <a:lnTo>
                      <a:pt x="102" y="41"/>
                    </a:lnTo>
                    <a:lnTo>
                      <a:pt x="85" y="50"/>
                    </a:lnTo>
                    <a:lnTo>
                      <a:pt x="77" y="66"/>
                    </a:lnTo>
                    <a:lnTo>
                      <a:pt x="77" y="74"/>
                    </a:lnTo>
                    <a:lnTo>
                      <a:pt x="77" y="91"/>
                    </a:lnTo>
                    <a:lnTo>
                      <a:pt x="85" y="99"/>
                    </a:lnTo>
                    <a:lnTo>
                      <a:pt x="94" y="107"/>
                    </a:lnTo>
                    <a:lnTo>
                      <a:pt x="94" y="149"/>
                    </a:lnTo>
                    <a:lnTo>
                      <a:pt x="85" y="132"/>
                    </a:lnTo>
                    <a:lnTo>
                      <a:pt x="77" y="124"/>
                    </a:lnTo>
                    <a:lnTo>
                      <a:pt x="68" y="99"/>
                    </a:lnTo>
                    <a:lnTo>
                      <a:pt x="51" y="41"/>
                    </a:lnTo>
                    <a:lnTo>
                      <a:pt x="43" y="41"/>
                    </a:lnTo>
                    <a:lnTo>
                      <a:pt x="43" y="50"/>
                    </a:lnTo>
                    <a:lnTo>
                      <a:pt x="34" y="66"/>
                    </a:lnTo>
                    <a:lnTo>
                      <a:pt x="43" y="91"/>
                    </a:lnTo>
                    <a:lnTo>
                      <a:pt x="60" y="132"/>
                    </a:lnTo>
                    <a:lnTo>
                      <a:pt x="77" y="157"/>
                    </a:lnTo>
                    <a:lnTo>
                      <a:pt x="94" y="182"/>
                    </a:lnTo>
                    <a:lnTo>
                      <a:pt x="94" y="190"/>
                    </a:lnTo>
                    <a:lnTo>
                      <a:pt x="77" y="190"/>
                    </a:lnTo>
                    <a:lnTo>
                      <a:pt x="68" y="173"/>
                    </a:lnTo>
                    <a:lnTo>
                      <a:pt x="51" y="149"/>
                    </a:lnTo>
                    <a:lnTo>
                      <a:pt x="43" y="149"/>
                    </a:lnTo>
                    <a:lnTo>
                      <a:pt x="43" y="165"/>
                    </a:lnTo>
                    <a:lnTo>
                      <a:pt x="51" y="190"/>
                    </a:lnTo>
                    <a:lnTo>
                      <a:pt x="77" y="215"/>
                    </a:lnTo>
                    <a:lnTo>
                      <a:pt x="77" y="231"/>
                    </a:lnTo>
                    <a:lnTo>
                      <a:pt x="68" y="231"/>
                    </a:lnTo>
                    <a:lnTo>
                      <a:pt x="60" y="223"/>
                    </a:lnTo>
                    <a:lnTo>
                      <a:pt x="51" y="215"/>
                    </a:lnTo>
                    <a:lnTo>
                      <a:pt x="51" y="206"/>
                    </a:lnTo>
                    <a:lnTo>
                      <a:pt x="43" y="198"/>
                    </a:lnTo>
                    <a:lnTo>
                      <a:pt x="43" y="215"/>
                    </a:lnTo>
                    <a:lnTo>
                      <a:pt x="43" y="231"/>
                    </a:lnTo>
                    <a:lnTo>
                      <a:pt x="51" y="239"/>
                    </a:lnTo>
                    <a:lnTo>
                      <a:pt x="43" y="247"/>
                    </a:lnTo>
                    <a:lnTo>
                      <a:pt x="43" y="256"/>
                    </a:lnTo>
                    <a:lnTo>
                      <a:pt x="26" y="247"/>
                    </a:lnTo>
                    <a:lnTo>
                      <a:pt x="17" y="256"/>
                    </a:lnTo>
                    <a:lnTo>
                      <a:pt x="9" y="264"/>
                    </a:lnTo>
                    <a:lnTo>
                      <a:pt x="0" y="264"/>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72" name="Freeform 85"/>
              <p:cNvSpPr>
                <a:spLocks/>
              </p:cNvSpPr>
              <p:nvPr/>
            </p:nvSpPr>
            <p:spPr bwMode="auto">
              <a:xfrm>
                <a:off x="10934" y="13621"/>
                <a:ext cx="51" cy="50"/>
              </a:xfrm>
              <a:custGeom>
                <a:avLst/>
                <a:gdLst>
                  <a:gd name="T0" fmla="*/ 0 w 51"/>
                  <a:gd name="T1" fmla="*/ 0 h 50"/>
                  <a:gd name="T2" fmla="*/ 51 w 51"/>
                  <a:gd name="T3" fmla="*/ 0 h 50"/>
                  <a:gd name="T4" fmla="*/ 51 w 51"/>
                  <a:gd name="T5" fmla="*/ 8 h 50"/>
                  <a:gd name="T6" fmla="*/ 51 w 51"/>
                  <a:gd name="T7" fmla="*/ 25 h 50"/>
                  <a:gd name="T8" fmla="*/ 34 w 51"/>
                  <a:gd name="T9" fmla="*/ 50 h 50"/>
                  <a:gd name="T10" fmla="*/ 34 w 51"/>
                  <a:gd name="T11" fmla="*/ 50 h 50"/>
                  <a:gd name="T12" fmla="*/ 26 w 51"/>
                  <a:gd name="T13" fmla="*/ 50 h 50"/>
                  <a:gd name="T14" fmla="*/ 17 w 51"/>
                  <a:gd name="T15" fmla="*/ 41 h 50"/>
                  <a:gd name="T16" fmla="*/ 9 w 51"/>
                  <a:gd name="T17" fmla="*/ 25 h 50"/>
                  <a:gd name="T18" fmla="*/ 0 w 51"/>
                  <a:gd name="T19" fmla="*/ 8 h 50"/>
                  <a:gd name="T20" fmla="*/ 0 w 51"/>
                  <a:gd name="T21" fmla="*/ 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 h="50">
                    <a:moveTo>
                      <a:pt x="0" y="0"/>
                    </a:moveTo>
                    <a:lnTo>
                      <a:pt x="51" y="0"/>
                    </a:lnTo>
                    <a:lnTo>
                      <a:pt x="51" y="8"/>
                    </a:lnTo>
                    <a:lnTo>
                      <a:pt x="51" y="25"/>
                    </a:lnTo>
                    <a:lnTo>
                      <a:pt x="34" y="50"/>
                    </a:lnTo>
                    <a:lnTo>
                      <a:pt x="26" y="50"/>
                    </a:lnTo>
                    <a:lnTo>
                      <a:pt x="17" y="41"/>
                    </a:lnTo>
                    <a:lnTo>
                      <a:pt x="9" y="25"/>
                    </a:lnTo>
                    <a:lnTo>
                      <a:pt x="0" y="8"/>
                    </a:lnTo>
                    <a:lnTo>
                      <a:pt x="0"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73" name="Freeform 86"/>
              <p:cNvSpPr>
                <a:spLocks/>
              </p:cNvSpPr>
              <p:nvPr/>
            </p:nvSpPr>
            <p:spPr bwMode="auto">
              <a:xfrm>
                <a:off x="10917" y="13588"/>
                <a:ext cx="94" cy="8"/>
              </a:xfrm>
              <a:custGeom>
                <a:avLst/>
                <a:gdLst>
                  <a:gd name="T0" fmla="*/ 0 w 94"/>
                  <a:gd name="T1" fmla="*/ 8 h 8"/>
                  <a:gd name="T2" fmla="*/ 0 w 94"/>
                  <a:gd name="T3" fmla="*/ 8 h 8"/>
                  <a:gd name="T4" fmla="*/ 43 w 94"/>
                  <a:gd name="T5" fmla="*/ 0 h 8"/>
                  <a:gd name="T6" fmla="*/ 68 w 94"/>
                  <a:gd name="T7" fmla="*/ 0 h 8"/>
                  <a:gd name="T8" fmla="*/ 94 w 94"/>
                  <a:gd name="T9" fmla="*/ 8 h 8"/>
                  <a:gd name="T10" fmla="*/ 94 w 94"/>
                  <a:gd name="T11" fmla="*/ 8 h 8"/>
                  <a:gd name="T12" fmla="*/ 43 w 94"/>
                  <a:gd name="T13" fmla="*/ 8 h 8"/>
                  <a:gd name="T14" fmla="*/ 17 w 94"/>
                  <a:gd name="T15" fmla="*/ 8 h 8"/>
                  <a:gd name="T16" fmla="*/ 0 w 94"/>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 h="8">
                    <a:moveTo>
                      <a:pt x="0" y="8"/>
                    </a:moveTo>
                    <a:lnTo>
                      <a:pt x="0" y="8"/>
                    </a:lnTo>
                    <a:lnTo>
                      <a:pt x="43" y="0"/>
                    </a:lnTo>
                    <a:lnTo>
                      <a:pt x="68" y="0"/>
                    </a:lnTo>
                    <a:lnTo>
                      <a:pt x="94" y="8"/>
                    </a:lnTo>
                    <a:lnTo>
                      <a:pt x="43" y="8"/>
                    </a:lnTo>
                    <a:lnTo>
                      <a:pt x="17" y="8"/>
                    </a:lnTo>
                    <a:lnTo>
                      <a:pt x="0" y="8"/>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74" name="Freeform 87"/>
              <p:cNvSpPr>
                <a:spLocks/>
              </p:cNvSpPr>
              <p:nvPr/>
            </p:nvSpPr>
            <p:spPr bwMode="auto">
              <a:xfrm>
                <a:off x="10883" y="13530"/>
                <a:ext cx="153" cy="42"/>
              </a:xfrm>
              <a:custGeom>
                <a:avLst/>
                <a:gdLst>
                  <a:gd name="T0" fmla="*/ 0 w 153"/>
                  <a:gd name="T1" fmla="*/ 25 h 42"/>
                  <a:gd name="T2" fmla="*/ 0 w 153"/>
                  <a:gd name="T3" fmla="*/ 9 h 42"/>
                  <a:gd name="T4" fmla="*/ 9 w 153"/>
                  <a:gd name="T5" fmla="*/ 0 h 42"/>
                  <a:gd name="T6" fmla="*/ 145 w 153"/>
                  <a:gd name="T7" fmla="*/ 0 h 42"/>
                  <a:gd name="T8" fmla="*/ 153 w 153"/>
                  <a:gd name="T9" fmla="*/ 17 h 42"/>
                  <a:gd name="T10" fmla="*/ 153 w 153"/>
                  <a:gd name="T11" fmla="*/ 25 h 42"/>
                  <a:gd name="T12" fmla="*/ 145 w 153"/>
                  <a:gd name="T13" fmla="*/ 42 h 42"/>
                  <a:gd name="T14" fmla="*/ 17 w 153"/>
                  <a:gd name="T15" fmla="*/ 42 h 42"/>
                  <a:gd name="T16" fmla="*/ 0 w 153"/>
                  <a:gd name="T17" fmla="*/ 33 h 42"/>
                  <a:gd name="T18" fmla="*/ 0 w 153"/>
                  <a:gd name="T19" fmla="*/ 2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 h="42">
                    <a:moveTo>
                      <a:pt x="0" y="25"/>
                    </a:moveTo>
                    <a:lnTo>
                      <a:pt x="0" y="9"/>
                    </a:lnTo>
                    <a:lnTo>
                      <a:pt x="9" y="0"/>
                    </a:lnTo>
                    <a:lnTo>
                      <a:pt x="145" y="0"/>
                    </a:lnTo>
                    <a:lnTo>
                      <a:pt x="153" y="17"/>
                    </a:lnTo>
                    <a:lnTo>
                      <a:pt x="153" y="25"/>
                    </a:lnTo>
                    <a:lnTo>
                      <a:pt x="145" y="42"/>
                    </a:lnTo>
                    <a:lnTo>
                      <a:pt x="17" y="42"/>
                    </a:lnTo>
                    <a:lnTo>
                      <a:pt x="0" y="33"/>
                    </a:lnTo>
                    <a:lnTo>
                      <a:pt x="0" y="2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75" name="Freeform 88"/>
              <p:cNvSpPr>
                <a:spLocks/>
              </p:cNvSpPr>
              <p:nvPr/>
            </p:nvSpPr>
            <p:spPr bwMode="auto">
              <a:xfrm>
                <a:off x="10909" y="13497"/>
                <a:ext cx="93" cy="9"/>
              </a:xfrm>
              <a:custGeom>
                <a:avLst/>
                <a:gdLst>
                  <a:gd name="T0" fmla="*/ 0 w 93"/>
                  <a:gd name="T1" fmla="*/ 0 h 9"/>
                  <a:gd name="T2" fmla="*/ 51 w 93"/>
                  <a:gd name="T3" fmla="*/ 0 h 9"/>
                  <a:gd name="T4" fmla="*/ 93 w 93"/>
                  <a:gd name="T5" fmla="*/ 0 h 9"/>
                  <a:gd name="T6" fmla="*/ 93 w 93"/>
                  <a:gd name="T7" fmla="*/ 9 h 9"/>
                  <a:gd name="T8" fmla="*/ 51 w 93"/>
                  <a:gd name="T9" fmla="*/ 9 h 9"/>
                  <a:gd name="T10" fmla="*/ 0 w 93"/>
                  <a:gd name="T11" fmla="*/ 9 h 9"/>
                  <a:gd name="T12" fmla="*/ 0 w 93"/>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 h="9">
                    <a:moveTo>
                      <a:pt x="0" y="0"/>
                    </a:moveTo>
                    <a:lnTo>
                      <a:pt x="51" y="0"/>
                    </a:lnTo>
                    <a:lnTo>
                      <a:pt x="93" y="0"/>
                    </a:lnTo>
                    <a:lnTo>
                      <a:pt x="93" y="9"/>
                    </a:lnTo>
                    <a:lnTo>
                      <a:pt x="51" y="9"/>
                    </a:lnTo>
                    <a:lnTo>
                      <a:pt x="0" y="9"/>
                    </a:lnTo>
                    <a:lnTo>
                      <a:pt x="0" y="0"/>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grpSp>
        <p:grpSp>
          <p:nvGrpSpPr>
            <p:cNvPr id="9" name="Group 89"/>
            <p:cNvGrpSpPr>
              <a:grpSpLocks/>
            </p:cNvGrpSpPr>
            <p:nvPr/>
          </p:nvGrpSpPr>
          <p:grpSpPr bwMode="auto">
            <a:xfrm>
              <a:off x="8049" y="13000"/>
              <a:ext cx="2798" cy="2788"/>
              <a:chOff x="8573" y="13497"/>
              <a:chExt cx="2514" cy="2416"/>
            </a:xfrm>
          </p:grpSpPr>
          <p:sp>
            <p:nvSpPr>
              <p:cNvPr id="10" name="Freeform 91"/>
              <p:cNvSpPr>
                <a:spLocks/>
              </p:cNvSpPr>
              <p:nvPr/>
            </p:nvSpPr>
            <p:spPr bwMode="auto">
              <a:xfrm>
                <a:off x="10722" y="15872"/>
                <a:ext cx="161" cy="41"/>
              </a:xfrm>
              <a:custGeom>
                <a:avLst/>
                <a:gdLst>
                  <a:gd name="T0" fmla="*/ 0 w 161"/>
                  <a:gd name="T1" fmla="*/ 8 h 41"/>
                  <a:gd name="T2" fmla="*/ 8 w 161"/>
                  <a:gd name="T3" fmla="*/ 0 h 41"/>
                  <a:gd name="T4" fmla="*/ 8 w 161"/>
                  <a:gd name="T5" fmla="*/ 0 h 41"/>
                  <a:gd name="T6" fmla="*/ 25 w 161"/>
                  <a:gd name="T7" fmla="*/ 8 h 41"/>
                  <a:gd name="T8" fmla="*/ 59 w 161"/>
                  <a:gd name="T9" fmla="*/ 17 h 41"/>
                  <a:gd name="T10" fmla="*/ 85 w 161"/>
                  <a:gd name="T11" fmla="*/ 25 h 41"/>
                  <a:gd name="T12" fmla="*/ 119 w 161"/>
                  <a:gd name="T13" fmla="*/ 25 h 41"/>
                  <a:gd name="T14" fmla="*/ 153 w 161"/>
                  <a:gd name="T15" fmla="*/ 17 h 41"/>
                  <a:gd name="T16" fmla="*/ 161 w 161"/>
                  <a:gd name="T17" fmla="*/ 25 h 41"/>
                  <a:gd name="T18" fmla="*/ 144 w 161"/>
                  <a:gd name="T19" fmla="*/ 33 h 41"/>
                  <a:gd name="T20" fmla="*/ 119 w 161"/>
                  <a:gd name="T21" fmla="*/ 41 h 41"/>
                  <a:gd name="T22" fmla="*/ 93 w 161"/>
                  <a:gd name="T23" fmla="*/ 41 h 41"/>
                  <a:gd name="T24" fmla="*/ 68 w 161"/>
                  <a:gd name="T25" fmla="*/ 33 h 41"/>
                  <a:gd name="T26" fmla="*/ 34 w 161"/>
                  <a:gd name="T27" fmla="*/ 25 h 41"/>
                  <a:gd name="T28" fmla="*/ 0 w 161"/>
                  <a:gd name="T29" fmla="*/ 8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1" h="41">
                    <a:moveTo>
                      <a:pt x="0" y="8"/>
                    </a:moveTo>
                    <a:lnTo>
                      <a:pt x="8" y="0"/>
                    </a:lnTo>
                    <a:lnTo>
                      <a:pt x="25" y="8"/>
                    </a:lnTo>
                    <a:lnTo>
                      <a:pt x="59" y="17"/>
                    </a:lnTo>
                    <a:lnTo>
                      <a:pt x="85" y="25"/>
                    </a:lnTo>
                    <a:lnTo>
                      <a:pt x="119" y="25"/>
                    </a:lnTo>
                    <a:lnTo>
                      <a:pt x="153" y="17"/>
                    </a:lnTo>
                    <a:lnTo>
                      <a:pt x="161" y="25"/>
                    </a:lnTo>
                    <a:lnTo>
                      <a:pt x="144" y="33"/>
                    </a:lnTo>
                    <a:lnTo>
                      <a:pt x="119" y="41"/>
                    </a:lnTo>
                    <a:lnTo>
                      <a:pt x="93" y="41"/>
                    </a:lnTo>
                    <a:lnTo>
                      <a:pt x="68" y="33"/>
                    </a:lnTo>
                    <a:lnTo>
                      <a:pt x="34" y="25"/>
                    </a:lnTo>
                    <a:lnTo>
                      <a:pt x="0" y="8"/>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1" name="Freeform 92"/>
              <p:cNvSpPr>
                <a:spLocks/>
              </p:cNvSpPr>
              <p:nvPr/>
            </p:nvSpPr>
            <p:spPr bwMode="auto">
              <a:xfrm>
                <a:off x="10815" y="15649"/>
                <a:ext cx="264" cy="248"/>
              </a:xfrm>
              <a:custGeom>
                <a:avLst/>
                <a:gdLst>
                  <a:gd name="T0" fmla="*/ 17 w 264"/>
                  <a:gd name="T1" fmla="*/ 165 h 248"/>
                  <a:gd name="T2" fmla="*/ 9 w 264"/>
                  <a:gd name="T3" fmla="*/ 141 h 248"/>
                  <a:gd name="T4" fmla="*/ 9 w 264"/>
                  <a:gd name="T5" fmla="*/ 124 h 248"/>
                  <a:gd name="T6" fmla="*/ 0 w 264"/>
                  <a:gd name="T7" fmla="*/ 75 h 248"/>
                  <a:gd name="T8" fmla="*/ 0 w 264"/>
                  <a:gd name="T9" fmla="*/ 66 h 248"/>
                  <a:gd name="T10" fmla="*/ 9 w 264"/>
                  <a:gd name="T11" fmla="*/ 75 h 248"/>
                  <a:gd name="T12" fmla="*/ 17 w 264"/>
                  <a:gd name="T13" fmla="*/ 116 h 248"/>
                  <a:gd name="T14" fmla="*/ 34 w 264"/>
                  <a:gd name="T15" fmla="*/ 149 h 248"/>
                  <a:gd name="T16" fmla="*/ 51 w 264"/>
                  <a:gd name="T17" fmla="*/ 182 h 248"/>
                  <a:gd name="T18" fmla="*/ 68 w 264"/>
                  <a:gd name="T19" fmla="*/ 190 h 248"/>
                  <a:gd name="T20" fmla="*/ 85 w 264"/>
                  <a:gd name="T21" fmla="*/ 207 h 248"/>
                  <a:gd name="T22" fmla="*/ 111 w 264"/>
                  <a:gd name="T23" fmla="*/ 223 h 248"/>
                  <a:gd name="T24" fmla="*/ 145 w 264"/>
                  <a:gd name="T25" fmla="*/ 231 h 248"/>
                  <a:gd name="T26" fmla="*/ 213 w 264"/>
                  <a:gd name="T27" fmla="*/ 240 h 248"/>
                  <a:gd name="T28" fmla="*/ 238 w 264"/>
                  <a:gd name="T29" fmla="*/ 231 h 248"/>
                  <a:gd name="T30" fmla="*/ 247 w 264"/>
                  <a:gd name="T31" fmla="*/ 231 h 248"/>
                  <a:gd name="T32" fmla="*/ 255 w 264"/>
                  <a:gd name="T33" fmla="*/ 223 h 248"/>
                  <a:gd name="T34" fmla="*/ 255 w 264"/>
                  <a:gd name="T35" fmla="*/ 190 h 248"/>
                  <a:gd name="T36" fmla="*/ 247 w 264"/>
                  <a:gd name="T37" fmla="*/ 165 h 248"/>
                  <a:gd name="T38" fmla="*/ 247 w 264"/>
                  <a:gd name="T39" fmla="*/ 141 h 248"/>
                  <a:gd name="T40" fmla="*/ 238 w 264"/>
                  <a:gd name="T41" fmla="*/ 108 h 248"/>
                  <a:gd name="T42" fmla="*/ 221 w 264"/>
                  <a:gd name="T43" fmla="*/ 83 h 248"/>
                  <a:gd name="T44" fmla="*/ 204 w 264"/>
                  <a:gd name="T45" fmla="*/ 66 h 248"/>
                  <a:gd name="T46" fmla="*/ 179 w 264"/>
                  <a:gd name="T47" fmla="*/ 42 h 248"/>
                  <a:gd name="T48" fmla="*/ 153 w 264"/>
                  <a:gd name="T49" fmla="*/ 25 h 248"/>
                  <a:gd name="T50" fmla="*/ 136 w 264"/>
                  <a:gd name="T51" fmla="*/ 17 h 248"/>
                  <a:gd name="T52" fmla="*/ 119 w 264"/>
                  <a:gd name="T53" fmla="*/ 9 h 248"/>
                  <a:gd name="T54" fmla="*/ 94 w 264"/>
                  <a:gd name="T55" fmla="*/ 9 h 248"/>
                  <a:gd name="T56" fmla="*/ 77 w 264"/>
                  <a:gd name="T57" fmla="*/ 0 h 248"/>
                  <a:gd name="T58" fmla="*/ 85 w 264"/>
                  <a:gd name="T59" fmla="*/ 0 h 248"/>
                  <a:gd name="T60" fmla="*/ 119 w 264"/>
                  <a:gd name="T61" fmla="*/ 0 h 248"/>
                  <a:gd name="T62" fmla="*/ 153 w 264"/>
                  <a:gd name="T63" fmla="*/ 9 h 248"/>
                  <a:gd name="T64" fmla="*/ 179 w 264"/>
                  <a:gd name="T65" fmla="*/ 25 h 248"/>
                  <a:gd name="T66" fmla="*/ 213 w 264"/>
                  <a:gd name="T67" fmla="*/ 42 h 248"/>
                  <a:gd name="T68" fmla="*/ 230 w 264"/>
                  <a:gd name="T69" fmla="*/ 66 h 248"/>
                  <a:gd name="T70" fmla="*/ 247 w 264"/>
                  <a:gd name="T71" fmla="*/ 91 h 248"/>
                  <a:gd name="T72" fmla="*/ 255 w 264"/>
                  <a:gd name="T73" fmla="*/ 116 h 248"/>
                  <a:gd name="T74" fmla="*/ 264 w 264"/>
                  <a:gd name="T75" fmla="*/ 141 h 248"/>
                  <a:gd name="T76" fmla="*/ 264 w 264"/>
                  <a:gd name="T77" fmla="*/ 190 h 248"/>
                  <a:gd name="T78" fmla="*/ 255 w 264"/>
                  <a:gd name="T79" fmla="*/ 248 h 248"/>
                  <a:gd name="T80" fmla="*/ 221 w 264"/>
                  <a:gd name="T81" fmla="*/ 248 h 248"/>
                  <a:gd name="T82" fmla="*/ 196 w 264"/>
                  <a:gd name="T83" fmla="*/ 248 h 248"/>
                  <a:gd name="T84" fmla="*/ 153 w 264"/>
                  <a:gd name="T85" fmla="*/ 248 h 248"/>
                  <a:gd name="T86" fmla="*/ 128 w 264"/>
                  <a:gd name="T87" fmla="*/ 240 h 248"/>
                  <a:gd name="T88" fmla="*/ 94 w 264"/>
                  <a:gd name="T89" fmla="*/ 231 h 248"/>
                  <a:gd name="T90" fmla="*/ 68 w 264"/>
                  <a:gd name="T91" fmla="*/ 215 h 248"/>
                  <a:gd name="T92" fmla="*/ 43 w 264"/>
                  <a:gd name="T93" fmla="*/ 190 h 248"/>
                  <a:gd name="T94" fmla="*/ 17 w 264"/>
                  <a:gd name="T95" fmla="*/ 165 h 2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64" h="248">
                    <a:moveTo>
                      <a:pt x="17" y="165"/>
                    </a:moveTo>
                    <a:lnTo>
                      <a:pt x="9" y="141"/>
                    </a:lnTo>
                    <a:lnTo>
                      <a:pt x="9" y="124"/>
                    </a:lnTo>
                    <a:lnTo>
                      <a:pt x="0" y="75"/>
                    </a:lnTo>
                    <a:lnTo>
                      <a:pt x="0" y="66"/>
                    </a:lnTo>
                    <a:lnTo>
                      <a:pt x="9" y="75"/>
                    </a:lnTo>
                    <a:lnTo>
                      <a:pt x="17" y="116"/>
                    </a:lnTo>
                    <a:lnTo>
                      <a:pt x="34" y="149"/>
                    </a:lnTo>
                    <a:lnTo>
                      <a:pt x="51" y="182"/>
                    </a:lnTo>
                    <a:lnTo>
                      <a:pt x="68" y="190"/>
                    </a:lnTo>
                    <a:lnTo>
                      <a:pt x="85" y="207"/>
                    </a:lnTo>
                    <a:lnTo>
                      <a:pt x="111" y="223"/>
                    </a:lnTo>
                    <a:lnTo>
                      <a:pt x="145" y="231"/>
                    </a:lnTo>
                    <a:lnTo>
                      <a:pt x="213" y="240"/>
                    </a:lnTo>
                    <a:lnTo>
                      <a:pt x="238" y="231"/>
                    </a:lnTo>
                    <a:lnTo>
                      <a:pt x="247" y="231"/>
                    </a:lnTo>
                    <a:lnTo>
                      <a:pt x="255" y="223"/>
                    </a:lnTo>
                    <a:lnTo>
                      <a:pt x="255" y="190"/>
                    </a:lnTo>
                    <a:lnTo>
                      <a:pt x="247" y="165"/>
                    </a:lnTo>
                    <a:lnTo>
                      <a:pt x="247" y="141"/>
                    </a:lnTo>
                    <a:lnTo>
                      <a:pt x="238" y="108"/>
                    </a:lnTo>
                    <a:lnTo>
                      <a:pt x="221" y="83"/>
                    </a:lnTo>
                    <a:lnTo>
                      <a:pt x="204" y="66"/>
                    </a:lnTo>
                    <a:lnTo>
                      <a:pt x="179" y="42"/>
                    </a:lnTo>
                    <a:lnTo>
                      <a:pt x="153" y="25"/>
                    </a:lnTo>
                    <a:lnTo>
                      <a:pt x="136" y="17"/>
                    </a:lnTo>
                    <a:lnTo>
                      <a:pt x="119" y="9"/>
                    </a:lnTo>
                    <a:lnTo>
                      <a:pt x="94" y="9"/>
                    </a:lnTo>
                    <a:lnTo>
                      <a:pt x="77" y="0"/>
                    </a:lnTo>
                    <a:lnTo>
                      <a:pt x="85" y="0"/>
                    </a:lnTo>
                    <a:lnTo>
                      <a:pt x="119" y="0"/>
                    </a:lnTo>
                    <a:lnTo>
                      <a:pt x="153" y="9"/>
                    </a:lnTo>
                    <a:lnTo>
                      <a:pt x="179" y="25"/>
                    </a:lnTo>
                    <a:lnTo>
                      <a:pt x="213" y="42"/>
                    </a:lnTo>
                    <a:lnTo>
                      <a:pt x="230" y="66"/>
                    </a:lnTo>
                    <a:lnTo>
                      <a:pt x="247" y="91"/>
                    </a:lnTo>
                    <a:lnTo>
                      <a:pt x="255" y="116"/>
                    </a:lnTo>
                    <a:lnTo>
                      <a:pt x="264" y="141"/>
                    </a:lnTo>
                    <a:lnTo>
                      <a:pt x="264" y="190"/>
                    </a:lnTo>
                    <a:lnTo>
                      <a:pt x="255" y="248"/>
                    </a:lnTo>
                    <a:lnTo>
                      <a:pt x="221" y="248"/>
                    </a:lnTo>
                    <a:lnTo>
                      <a:pt x="196" y="248"/>
                    </a:lnTo>
                    <a:lnTo>
                      <a:pt x="153" y="248"/>
                    </a:lnTo>
                    <a:lnTo>
                      <a:pt x="128" y="240"/>
                    </a:lnTo>
                    <a:lnTo>
                      <a:pt x="94" y="231"/>
                    </a:lnTo>
                    <a:lnTo>
                      <a:pt x="68" y="215"/>
                    </a:lnTo>
                    <a:lnTo>
                      <a:pt x="43" y="190"/>
                    </a:lnTo>
                    <a:lnTo>
                      <a:pt x="17" y="16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2" name="Freeform 93"/>
              <p:cNvSpPr>
                <a:spLocks/>
              </p:cNvSpPr>
              <p:nvPr/>
            </p:nvSpPr>
            <p:spPr bwMode="auto">
              <a:xfrm>
                <a:off x="8726" y="15674"/>
                <a:ext cx="272" cy="215"/>
              </a:xfrm>
              <a:custGeom>
                <a:avLst/>
                <a:gdLst>
                  <a:gd name="T0" fmla="*/ 51 w 272"/>
                  <a:gd name="T1" fmla="*/ 182 h 215"/>
                  <a:gd name="T2" fmla="*/ 8 w 272"/>
                  <a:gd name="T3" fmla="*/ 165 h 215"/>
                  <a:gd name="T4" fmla="*/ 25 w 272"/>
                  <a:gd name="T5" fmla="*/ 132 h 215"/>
                  <a:gd name="T6" fmla="*/ 51 w 272"/>
                  <a:gd name="T7" fmla="*/ 107 h 215"/>
                  <a:gd name="T8" fmla="*/ 25 w 272"/>
                  <a:gd name="T9" fmla="*/ 74 h 215"/>
                  <a:gd name="T10" fmla="*/ 8 w 272"/>
                  <a:gd name="T11" fmla="*/ 41 h 215"/>
                  <a:gd name="T12" fmla="*/ 42 w 272"/>
                  <a:gd name="T13" fmla="*/ 25 h 215"/>
                  <a:gd name="T14" fmla="*/ 102 w 272"/>
                  <a:gd name="T15" fmla="*/ 17 h 215"/>
                  <a:gd name="T16" fmla="*/ 195 w 272"/>
                  <a:gd name="T17" fmla="*/ 25 h 215"/>
                  <a:gd name="T18" fmla="*/ 263 w 272"/>
                  <a:gd name="T19" fmla="*/ 0 h 215"/>
                  <a:gd name="T20" fmla="*/ 255 w 272"/>
                  <a:gd name="T21" fmla="*/ 17 h 215"/>
                  <a:gd name="T22" fmla="*/ 238 w 272"/>
                  <a:gd name="T23" fmla="*/ 25 h 215"/>
                  <a:gd name="T24" fmla="*/ 238 w 272"/>
                  <a:gd name="T25" fmla="*/ 41 h 215"/>
                  <a:gd name="T26" fmla="*/ 238 w 272"/>
                  <a:gd name="T27" fmla="*/ 50 h 215"/>
                  <a:gd name="T28" fmla="*/ 212 w 272"/>
                  <a:gd name="T29" fmla="*/ 33 h 215"/>
                  <a:gd name="T30" fmla="*/ 187 w 272"/>
                  <a:gd name="T31" fmla="*/ 33 h 215"/>
                  <a:gd name="T32" fmla="*/ 204 w 272"/>
                  <a:gd name="T33" fmla="*/ 50 h 215"/>
                  <a:gd name="T34" fmla="*/ 221 w 272"/>
                  <a:gd name="T35" fmla="*/ 74 h 215"/>
                  <a:gd name="T36" fmla="*/ 195 w 272"/>
                  <a:gd name="T37" fmla="*/ 74 h 215"/>
                  <a:gd name="T38" fmla="*/ 153 w 272"/>
                  <a:gd name="T39" fmla="*/ 41 h 215"/>
                  <a:gd name="T40" fmla="*/ 127 w 272"/>
                  <a:gd name="T41" fmla="*/ 41 h 215"/>
                  <a:gd name="T42" fmla="*/ 144 w 272"/>
                  <a:gd name="T43" fmla="*/ 58 h 215"/>
                  <a:gd name="T44" fmla="*/ 170 w 272"/>
                  <a:gd name="T45" fmla="*/ 83 h 215"/>
                  <a:gd name="T46" fmla="*/ 85 w 272"/>
                  <a:gd name="T47" fmla="*/ 41 h 215"/>
                  <a:gd name="T48" fmla="*/ 51 w 272"/>
                  <a:gd name="T49" fmla="*/ 33 h 215"/>
                  <a:gd name="T50" fmla="*/ 51 w 272"/>
                  <a:gd name="T51" fmla="*/ 50 h 215"/>
                  <a:gd name="T52" fmla="*/ 68 w 272"/>
                  <a:gd name="T53" fmla="*/ 50 h 215"/>
                  <a:gd name="T54" fmla="*/ 110 w 272"/>
                  <a:gd name="T55" fmla="*/ 66 h 215"/>
                  <a:gd name="T56" fmla="*/ 127 w 272"/>
                  <a:gd name="T57" fmla="*/ 99 h 215"/>
                  <a:gd name="T58" fmla="*/ 110 w 272"/>
                  <a:gd name="T59" fmla="*/ 91 h 215"/>
                  <a:gd name="T60" fmla="*/ 85 w 272"/>
                  <a:gd name="T61" fmla="*/ 74 h 215"/>
                  <a:gd name="T62" fmla="*/ 59 w 272"/>
                  <a:gd name="T63" fmla="*/ 99 h 215"/>
                  <a:gd name="T64" fmla="*/ 59 w 272"/>
                  <a:gd name="T65" fmla="*/ 132 h 215"/>
                  <a:gd name="T66" fmla="*/ 93 w 272"/>
                  <a:gd name="T67" fmla="*/ 132 h 215"/>
                  <a:gd name="T68" fmla="*/ 127 w 272"/>
                  <a:gd name="T69" fmla="*/ 116 h 215"/>
                  <a:gd name="T70" fmla="*/ 127 w 272"/>
                  <a:gd name="T71" fmla="*/ 132 h 215"/>
                  <a:gd name="T72" fmla="*/ 51 w 272"/>
                  <a:gd name="T73" fmla="*/ 157 h 215"/>
                  <a:gd name="T74" fmla="*/ 42 w 272"/>
                  <a:gd name="T75" fmla="*/ 173 h 215"/>
                  <a:gd name="T76" fmla="*/ 85 w 272"/>
                  <a:gd name="T77" fmla="*/ 173 h 215"/>
                  <a:gd name="T78" fmla="*/ 144 w 272"/>
                  <a:gd name="T79" fmla="*/ 140 h 215"/>
                  <a:gd name="T80" fmla="*/ 187 w 272"/>
                  <a:gd name="T81" fmla="*/ 124 h 215"/>
                  <a:gd name="T82" fmla="*/ 170 w 272"/>
                  <a:gd name="T83" fmla="*/ 140 h 215"/>
                  <a:gd name="T84" fmla="*/ 144 w 272"/>
                  <a:gd name="T85" fmla="*/ 157 h 215"/>
                  <a:gd name="T86" fmla="*/ 153 w 272"/>
                  <a:gd name="T87" fmla="*/ 165 h 215"/>
                  <a:gd name="T88" fmla="*/ 212 w 272"/>
                  <a:gd name="T89" fmla="*/ 124 h 215"/>
                  <a:gd name="T90" fmla="*/ 229 w 272"/>
                  <a:gd name="T91" fmla="*/ 132 h 215"/>
                  <a:gd name="T92" fmla="*/ 212 w 272"/>
                  <a:gd name="T93" fmla="*/ 149 h 215"/>
                  <a:gd name="T94" fmla="*/ 204 w 272"/>
                  <a:gd name="T95" fmla="*/ 173 h 215"/>
                  <a:gd name="T96" fmla="*/ 238 w 272"/>
                  <a:gd name="T97" fmla="*/ 157 h 215"/>
                  <a:gd name="T98" fmla="*/ 229 w 272"/>
                  <a:gd name="T99" fmla="*/ 182 h 215"/>
                  <a:gd name="T100" fmla="*/ 255 w 272"/>
                  <a:gd name="T101" fmla="*/ 190 h 215"/>
                  <a:gd name="T102" fmla="*/ 272 w 272"/>
                  <a:gd name="T103" fmla="*/ 206 h 215"/>
                  <a:gd name="T104" fmla="*/ 263 w 272"/>
                  <a:gd name="T105" fmla="*/ 215 h 215"/>
                  <a:gd name="T106" fmla="*/ 221 w 272"/>
                  <a:gd name="T107" fmla="*/ 182 h 215"/>
                  <a:gd name="T108" fmla="*/ 170 w 272"/>
                  <a:gd name="T109" fmla="*/ 173 h 215"/>
                  <a:gd name="T110" fmla="*/ 68 w 272"/>
                  <a:gd name="T111" fmla="*/ 182 h 21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2" h="215">
                    <a:moveTo>
                      <a:pt x="68" y="182"/>
                    </a:moveTo>
                    <a:lnTo>
                      <a:pt x="51" y="182"/>
                    </a:lnTo>
                    <a:lnTo>
                      <a:pt x="25" y="182"/>
                    </a:lnTo>
                    <a:lnTo>
                      <a:pt x="8" y="165"/>
                    </a:lnTo>
                    <a:lnTo>
                      <a:pt x="0" y="149"/>
                    </a:lnTo>
                    <a:lnTo>
                      <a:pt x="25" y="132"/>
                    </a:lnTo>
                    <a:lnTo>
                      <a:pt x="42" y="124"/>
                    </a:lnTo>
                    <a:lnTo>
                      <a:pt x="51" y="107"/>
                    </a:lnTo>
                    <a:lnTo>
                      <a:pt x="42" y="91"/>
                    </a:lnTo>
                    <a:lnTo>
                      <a:pt x="25" y="74"/>
                    </a:lnTo>
                    <a:lnTo>
                      <a:pt x="0" y="58"/>
                    </a:lnTo>
                    <a:lnTo>
                      <a:pt x="8" y="41"/>
                    </a:lnTo>
                    <a:lnTo>
                      <a:pt x="17" y="33"/>
                    </a:lnTo>
                    <a:lnTo>
                      <a:pt x="42" y="25"/>
                    </a:lnTo>
                    <a:lnTo>
                      <a:pt x="76" y="17"/>
                    </a:lnTo>
                    <a:lnTo>
                      <a:pt x="102" y="17"/>
                    </a:lnTo>
                    <a:lnTo>
                      <a:pt x="161" y="25"/>
                    </a:lnTo>
                    <a:lnTo>
                      <a:pt x="195" y="25"/>
                    </a:lnTo>
                    <a:lnTo>
                      <a:pt x="221" y="17"/>
                    </a:lnTo>
                    <a:lnTo>
                      <a:pt x="263" y="0"/>
                    </a:lnTo>
                    <a:lnTo>
                      <a:pt x="263" y="8"/>
                    </a:lnTo>
                    <a:lnTo>
                      <a:pt x="255" y="17"/>
                    </a:lnTo>
                    <a:lnTo>
                      <a:pt x="238" y="17"/>
                    </a:lnTo>
                    <a:lnTo>
                      <a:pt x="238" y="25"/>
                    </a:lnTo>
                    <a:lnTo>
                      <a:pt x="229" y="25"/>
                    </a:lnTo>
                    <a:lnTo>
                      <a:pt x="238" y="41"/>
                    </a:lnTo>
                    <a:lnTo>
                      <a:pt x="238" y="50"/>
                    </a:lnTo>
                    <a:lnTo>
                      <a:pt x="221" y="41"/>
                    </a:lnTo>
                    <a:lnTo>
                      <a:pt x="212" y="33"/>
                    </a:lnTo>
                    <a:lnTo>
                      <a:pt x="195" y="33"/>
                    </a:lnTo>
                    <a:lnTo>
                      <a:pt x="187" y="33"/>
                    </a:lnTo>
                    <a:lnTo>
                      <a:pt x="204" y="50"/>
                    </a:lnTo>
                    <a:lnTo>
                      <a:pt x="212" y="66"/>
                    </a:lnTo>
                    <a:lnTo>
                      <a:pt x="221" y="74"/>
                    </a:lnTo>
                    <a:lnTo>
                      <a:pt x="212" y="74"/>
                    </a:lnTo>
                    <a:lnTo>
                      <a:pt x="195" y="74"/>
                    </a:lnTo>
                    <a:lnTo>
                      <a:pt x="178" y="58"/>
                    </a:lnTo>
                    <a:lnTo>
                      <a:pt x="153" y="41"/>
                    </a:lnTo>
                    <a:lnTo>
                      <a:pt x="144" y="41"/>
                    </a:lnTo>
                    <a:lnTo>
                      <a:pt x="127" y="41"/>
                    </a:lnTo>
                    <a:lnTo>
                      <a:pt x="136" y="50"/>
                    </a:lnTo>
                    <a:lnTo>
                      <a:pt x="144" y="58"/>
                    </a:lnTo>
                    <a:lnTo>
                      <a:pt x="170" y="74"/>
                    </a:lnTo>
                    <a:lnTo>
                      <a:pt x="170" y="83"/>
                    </a:lnTo>
                    <a:lnTo>
                      <a:pt x="119" y="50"/>
                    </a:lnTo>
                    <a:lnTo>
                      <a:pt x="85" y="41"/>
                    </a:lnTo>
                    <a:lnTo>
                      <a:pt x="51" y="33"/>
                    </a:lnTo>
                    <a:lnTo>
                      <a:pt x="42" y="41"/>
                    </a:lnTo>
                    <a:lnTo>
                      <a:pt x="51" y="50"/>
                    </a:lnTo>
                    <a:lnTo>
                      <a:pt x="59" y="50"/>
                    </a:lnTo>
                    <a:lnTo>
                      <a:pt x="68" y="50"/>
                    </a:lnTo>
                    <a:lnTo>
                      <a:pt x="76" y="58"/>
                    </a:lnTo>
                    <a:lnTo>
                      <a:pt x="110" y="66"/>
                    </a:lnTo>
                    <a:lnTo>
                      <a:pt x="136" y="99"/>
                    </a:lnTo>
                    <a:lnTo>
                      <a:pt x="127" y="99"/>
                    </a:lnTo>
                    <a:lnTo>
                      <a:pt x="110" y="91"/>
                    </a:lnTo>
                    <a:lnTo>
                      <a:pt x="102" y="83"/>
                    </a:lnTo>
                    <a:lnTo>
                      <a:pt x="85" y="74"/>
                    </a:lnTo>
                    <a:lnTo>
                      <a:pt x="68" y="83"/>
                    </a:lnTo>
                    <a:lnTo>
                      <a:pt x="59" y="99"/>
                    </a:lnTo>
                    <a:lnTo>
                      <a:pt x="59" y="116"/>
                    </a:lnTo>
                    <a:lnTo>
                      <a:pt x="59" y="132"/>
                    </a:lnTo>
                    <a:lnTo>
                      <a:pt x="76" y="140"/>
                    </a:lnTo>
                    <a:lnTo>
                      <a:pt x="93" y="132"/>
                    </a:lnTo>
                    <a:lnTo>
                      <a:pt x="119" y="116"/>
                    </a:lnTo>
                    <a:lnTo>
                      <a:pt x="127" y="116"/>
                    </a:lnTo>
                    <a:lnTo>
                      <a:pt x="144" y="116"/>
                    </a:lnTo>
                    <a:lnTo>
                      <a:pt x="127" y="132"/>
                    </a:lnTo>
                    <a:lnTo>
                      <a:pt x="102" y="149"/>
                    </a:lnTo>
                    <a:lnTo>
                      <a:pt x="51" y="157"/>
                    </a:lnTo>
                    <a:lnTo>
                      <a:pt x="42" y="165"/>
                    </a:lnTo>
                    <a:lnTo>
                      <a:pt x="42" y="173"/>
                    </a:lnTo>
                    <a:lnTo>
                      <a:pt x="59" y="173"/>
                    </a:lnTo>
                    <a:lnTo>
                      <a:pt x="85" y="173"/>
                    </a:lnTo>
                    <a:lnTo>
                      <a:pt x="119" y="157"/>
                    </a:lnTo>
                    <a:lnTo>
                      <a:pt x="144" y="140"/>
                    </a:lnTo>
                    <a:lnTo>
                      <a:pt x="178" y="116"/>
                    </a:lnTo>
                    <a:lnTo>
                      <a:pt x="187" y="124"/>
                    </a:lnTo>
                    <a:lnTo>
                      <a:pt x="178" y="132"/>
                    </a:lnTo>
                    <a:lnTo>
                      <a:pt x="170" y="140"/>
                    </a:lnTo>
                    <a:lnTo>
                      <a:pt x="153" y="149"/>
                    </a:lnTo>
                    <a:lnTo>
                      <a:pt x="144" y="157"/>
                    </a:lnTo>
                    <a:lnTo>
                      <a:pt x="144" y="165"/>
                    </a:lnTo>
                    <a:lnTo>
                      <a:pt x="153" y="165"/>
                    </a:lnTo>
                    <a:lnTo>
                      <a:pt x="187" y="149"/>
                    </a:lnTo>
                    <a:lnTo>
                      <a:pt x="212" y="124"/>
                    </a:lnTo>
                    <a:lnTo>
                      <a:pt x="221" y="124"/>
                    </a:lnTo>
                    <a:lnTo>
                      <a:pt x="229" y="132"/>
                    </a:lnTo>
                    <a:lnTo>
                      <a:pt x="221" y="140"/>
                    </a:lnTo>
                    <a:lnTo>
                      <a:pt x="212" y="149"/>
                    </a:lnTo>
                    <a:lnTo>
                      <a:pt x="195" y="157"/>
                    </a:lnTo>
                    <a:lnTo>
                      <a:pt x="204" y="173"/>
                    </a:lnTo>
                    <a:lnTo>
                      <a:pt x="221" y="165"/>
                    </a:lnTo>
                    <a:lnTo>
                      <a:pt x="238" y="157"/>
                    </a:lnTo>
                    <a:lnTo>
                      <a:pt x="255" y="157"/>
                    </a:lnTo>
                    <a:lnTo>
                      <a:pt x="229" y="182"/>
                    </a:lnTo>
                    <a:lnTo>
                      <a:pt x="238" y="190"/>
                    </a:lnTo>
                    <a:lnTo>
                      <a:pt x="255" y="190"/>
                    </a:lnTo>
                    <a:lnTo>
                      <a:pt x="263" y="198"/>
                    </a:lnTo>
                    <a:lnTo>
                      <a:pt x="272" y="206"/>
                    </a:lnTo>
                    <a:lnTo>
                      <a:pt x="263" y="215"/>
                    </a:lnTo>
                    <a:lnTo>
                      <a:pt x="246" y="198"/>
                    </a:lnTo>
                    <a:lnTo>
                      <a:pt x="221" y="182"/>
                    </a:lnTo>
                    <a:lnTo>
                      <a:pt x="195" y="182"/>
                    </a:lnTo>
                    <a:lnTo>
                      <a:pt x="170" y="173"/>
                    </a:lnTo>
                    <a:lnTo>
                      <a:pt x="119" y="182"/>
                    </a:lnTo>
                    <a:lnTo>
                      <a:pt x="68" y="182"/>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3" name="Freeform 94"/>
              <p:cNvSpPr>
                <a:spLocks/>
              </p:cNvSpPr>
              <p:nvPr/>
            </p:nvSpPr>
            <p:spPr bwMode="auto">
              <a:xfrm>
                <a:off x="9006" y="15847"/>
                <a:ext cx="34" cy="33"/>
              </a:xfrm>
              <a:custGeom>
                <a:avLst/>
                <a:gdLst>
                  <a:gd name="T0" fmla="*/ 0 w 34"/>
                  <a:gd name="T1" fmla="*/ 17 h 33"/>
                  <a:gd name="T2" fmla="*/ 9 w 34"/>
                  <a:gd name="T3" fmla="*/ 9 h 33"/>
                  <a:gd name="T4" fmla="*/ 17 w 34"/>
                  <a:gd name="T5" fmla="*/ 0 h 33"/>
                  <a:gd name="T6" fmla="*/ 26 w 34"/>
                  <a:gd name="T7" fmla="*/ 9 h 33"/>
                  <a:gd name="T8" fmla="*/ 34 w 34"/>
                  <a:gd name="T9" fmla="*/ 17 h 33"/>
                  <a:gd name="T10" fmla="*/ 34 w 34"/>
                  <a:gd name="T11" fmla="*/ 25 h 33"/>
                  <a:gd name="T12" fmla="*/ 26 w 34"/>
                  <a:gd name="T13" fmla="*/ 33 h 33"/>
                  <a:gd name="T14" fmla="*/ 9 w 34"/>
                  <a:gd name="T15" fmla="*/ 25 h 33"/>
                  <a:gd name="T16" fmla="*/ 0 w 34"/>
                  <a:gd name="T17" fmla="*/ 17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33">
                    <a:moveTo>
                      <a:pt x="0" y="17"/>
                    </a:moveTo>
                    <a:lnTo>
                      <a:pt x="9" y="9"/>
                    </a:lnTo>
                    <a:lnTo>
                      <a:pt x="17" y="0"/>
                    </a:lnTo>
                    <a:lnTo>
                      <a:pt x="26" y="9"/>
                    </a:lnTo>
                    <a:lnTo>
                      <a:pt x="34" y="17"/>
                    </a:lnTo>
                    <a:lnTo>
                      <a:pt x="34" y="25"/>
                    </a:lnTo>
                    <a:lnTo>
                      <a:pt x="26" y="33"/>
                    </a:lnTo>
                    <a:lnTo>
                      <a:pt x="9" y="25"/>
                    </a:lnTo>
                    <a:lnTo>
                      <a:pt x="0" y="17"/>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4" name="Freeform 95"/>
              <p:cNvSpPr>
                <a:spLocks/>
              </p:cNvSpPr>
              <p:nvPr/>
            </p:nvSpPr>
            <p:spPr bwMode="auto">
              <a:xfrm>
                <a:off x="9049" y="15839"/>
                <a:ext cx="1664" cy="25"/>
              </a:xfrm>
              <a:custGeom>
                <a:avLst/>
                <a:gdLst>
                  <a:gd name="T0" fmla="*/ 25 w 1664"/>
                  <a:gd name="T1" fmla="*/ 17 h 25"/>
                  <a:gd name="T2" fmla="*/ 0 w 1664"/>
                  <a:gd name="T3" fmla="*/ 0 h 25"/>
                  <a:gd name="T4" fmla="*/ 8 w 1664"/>
                  <a:gd name="T5" fmla="*/ 0 h 25"/>
                  <a:gd name="T6" fmla="*/ 17 w 1664"/>
                  <a:gd name="T7" fmla="*/ 0 h 25"/>
                  <a:gd name="T8" fmla="*/ 25 w 1664"/>
                  <a:gd name="T9" fmla="*/ 0 h 25"/>
                  <a:gd name="T10" fmla="*/ 51 w 1664"/>
                  <a:gd name="T11" fmla="*/ 0 h 25"/>
                  <a:gd name="T12" fmla="*/ 85 w 1664"/>
                  <a:gd name="T13" fmla="*/ 0 h 25"/>
                  <a:gd name="T14" fmla="*/ 119 w 1664"/>
                  <a:gd name="T15" fmla="*/ 0 h 25"/>
                  <a:gd name="T16" fmla="*/ 161 w 1664"/>
                  <a:gd name="T17" fmla="*/ 0 h 25"/>
                  <a:gd name="T18" fmla="*/ 212 w 1664"/>
                  <a:gd name="T19" fmla="*/ 0 h 25"/>
                  <a:gd name="T20" fmla="*/ 271 w 1664"/>
                  <a:gd name="T21" fmla="*/ 0 h 25"/>
                  <a:gd name="T22" fmla="*/ 331 w 1664"/>
                  <a:gd name="T23" fmla="*/ 0 h 25"/>
                  <a:gd name="T24" fmla="*/ 399 w 1664"/>
                  <a:gd name="T25" fmla="*/ 0 h 25"/>
                  <a:gd name="T26" fmla="*/ 535 w 1664"/>
                  <a:gd name="T27" fmla="*/ 0 h 25"/>
                  <a:gd name="T28" fmla="*/ 679 w 1664"/>
                  <a:gd name="T29" fmla="*/ 0 h 25"/>
                  <a:gd name="T30" fmla="*/ 840 w 1664"/>
                  <a:gd name="T31" fmla="*/ 0 h 25"/>
                  <a:gd name="T32" fmla="*/ 993 w 1664"/>
                  <a:gd name="T33" fmla="*/ 0 h 25"/>
                  <a:gd name="T34" fmla="*/ 1138 w 1664"/>
                  <a:gd name="T35" fmla="*/ 0 h 25"/>
                  <a:gd name="T36" fmla="*/ 1282 w 1664"/>
                  <a:gd name="T37" fmla="*/ 0 h 25"/>
                  <a:gd name="T38" fmla="*/ 1342 w 1664"/>
                  <a:gd name="T39" fmla="*/ 0 h 25"/>
                  <a:gd name="T40" fmla="*/ 1410 w 1664"/>
                  <a:gd name="T41" fmla="*/ 0 h 25"/>
                  <a:gd name="T42" fmla="*/ 1460 w 1664"/>
                  <a:gd name="T43" fmla="*/ 0 h 25"/>
                  <a:gd name="T44" fmla="*/ 1511 w 1664"/>
                  <a:gd name="T45" fmla="*/ 0 h 25"/>
                  <a:gd name="T46" fmla="*/ 1554 w 1664"/>
                  <a:gd name="T47" fmla="*/ 0 h 25"/>
                  <a:gd name="T48" fmla="*/ 1596 w 1664"/>
                  <a:gd name="T49" fmla="*/ 0 h 25"/>
                  <a:gd name="T50" fmla="*/ 1622 w 1664"/>
                  <a:gd name="T51" fmla="*/ 0 h 25"/>
                  <a:gd name="T52" fmla="*/ 1647 w 1664"/>
                  <a:gd name="T53" fmla="*/ 0 h 25"/>
                  <a:gd name="T54" fmla="*/ 1664 w 1664"/>
                  <a:gd name="T55" fmla="*/ 0 h 25"/>
                  <a:gd name="T56" fmla="*/ 1664 w 1664"/>
                  <a:gd name="T57" fmla="*/ 0 h 25"/>
                  <a:gd name="T58" fmla="*/ 1664 w 1664"/>
                  <a:gd name="T59" fmla="*/ 17 h 25"/>
                  <a:gd name="T60" fmla="*/ 1656 w 1664"/>
                  <a:gd name="T61" fmla="*/ 25 h 25"/>
                  <a:gd name="T62" fmla="*/ 25 w 1664"/>
                  <a:gd name="T63" fmla="*/ 17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64" h="25">
                    <a:moveTo>
                      <a:pt x="25" y="17"/>
                    </a:moveTo>
                    <a:lnTo>
                      <a:pt x="0" y="0"/>
                    </a:lnTo>
                    <a:lnTo>
                      <a:pt x="8" y="0"/>
                    </a:lnTo>
                    <a:lnTo>
                      <a:pt x="17" y="0"/>
                    </a:lnTo>
                    <a:lnTo>
                      <a:pt x="25" y="0"/>
                    </a:lnTo>
                    <a:lnTo>
                      <a:pt x="51" y="0"/>
                    </a:lnTo>
                    <a:lnTo>
                      <a:pt x="85" y="0"/>
                    </a:lnTo>
                    <a:lnTo>
                      <a:pt x="119" y="0"/>
                    </a:lnTo>
                    <a:lnTo>
                      <a:pt x="161" y="0"/>
                    </a:lnTo>
                    <a:lnTo>
                      <a:pt x="212" y="0"/>
                    </a:lnTo>
                    <a:lnTo>
                      <a:pt x="271" y="0"/>
                    </a:lnTo>
                    <a:lnTo>
                      <a:pt x="331" y="0"/>
                    </a:lnTo>
                    <a:lnTo>
                      <a:pt x="399" y="0"/>
                    </a:lnTo>
                    <a:lnTo>
                      <a:pt x="535" y="0"/>
                    </a:lnTo>
                    <a:lnTo>
                      <a:pt x="679" y="0"/>
                    </a:lnTo>
                    <a:lnTo>
                      <a:pt x="840" y="0"/>
                    </a:lnTo>
                    <a:lnTo>
                      <a:pt x="993" y="0"/>
                    </a:lnTo>
                    <a:lnTo>
                      <a:pt x="1138" y="0"/>
                    </a:lnTo>
                    <a:lnTo>
                      <a:pt x="1282" y="0"/>
                    </a:lnTo>
                    <a:lnTo>
                      <a:pt x="1342" y="0"/>
                    </a:lnTo>
                    <a:lnTo>
                      <a:pt x="1410" y="0"/>
                    </a:lnTo>
                    <a:lnTo>
                      <a:pt x="1460" y="0"/>
                    </a:lnTo>
                    <a:lnTo>
                      <a:pt x="1511" y="0"/>
                    </a:lnTo>
                    <a:lnTo>
                      <a:pt x="1554" y="0"/>
                    </a:lnTo>
                    <a:lnTo>
                      <a:pt x="1596" y="0"/>
                    </a:lnTo>
                    <a:lnTo>
                      <a:pt x="1622" y="0"/>
                    </a:lnTo>
                    <a:lnTo>
                      <a:pt x="1647" y="0"/>
                    </a:lnTo>
                    <a:lnTo>
                      <a:pt x="1664" y="0"/>
                    </a:lnTo>
                    <a:lnTo>
                      <a:pt x="1664" y="17"/>
                    </a:lnTo>
                    <a:lnTo>
                      <a:pt x="1656" y="25"/>
                    </a:lnTo>
                    <a:lnTo>
                      <a:pt x="25" y="1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5" name="Freeform 96"/>
              <p:cNvSpPr>
                <a:spLocks/>
              </p:cNvSpPr>
              <p:nvPr/>
            </p:nvSpPr>
            <p:spPr bwMode="auto">
              <a:xfrm>
                <a:off x="10849" y="15682"/>
                <a:ext cx="187" cy="182"/>
              </a:xfrm>
              <a:custGeom>
                <a:avLst/>
                <a:gdLst>
                  <a:gd name="T0" fmla="*/ 145 w 187"/>
                  <a:gd name="T1" fmla="*/ 157 h 182"/>
                  <a:gd name="T2" fmla="*/ 153 w 187"/>
                  <a:gd name="T3" fmla="*/ 174 h 182"/>
                  <a:gd name="T4" fmla="*/ 128 w 187"/>
                  <a:gd name="T5" fmla="*/ 141 h 182"/>
                  <a:gd name="T6" fmla="*/ 119 w 187"/>
                  <a:gd name="T7" fmla="*/ 149 h 182"/>
                  <a:gd name="T8" fmla="*/ 111 w 187"/>
                  <a:gd name="T9" fmla="*/ 124 h 182"/>
                  <a:gd name="T10" fmla="*/ 94 w 187"/>
                  <a:gd name="T11" fmla="*/ 124 h 182"/>
                  <a:gd name="T12" fmla="*/ 77 w 187"/>
                  <a:gd name="T13" fmla="*/ 108 h 182"/>
                  <a:gd name="T14" fmla="*/ 68 w 187"/>
                  <a:gd name="T15" fmla="*/ 124 h 182"/>
                  <a:gd name="T16" fmla="*/ 60 w 187"/>
                  <a:gd name="T17" fmla="*/ 91 h 182"/>
                  <a:gd name="T18" fmla="*/ 51 w 187"/>
                  <a:gd name="T19" fmla="*/ 83 h 182"/>
                  <a:gd name="T20" fmla="*/ 34 w 187"/>
                  <a:gd name="T21" fmla="*/ 75 h 182"/>
                  <a:gd name="T22" fmla="*/ 17 w 187"/>
                  <a:gd name="T23" fmla="*/ 75 h 182"/>
                  <a:gd name="T24" fmla="*/ 26 w 187"/>
                  <a:gd name="T25" fmla="*/ 99 h 182"/>
                  <a:gd name="T26" fmla="*/ 26 w 187"/>
                  <a:gd name="T27" fmla="*/ 116 h 182"/>
                  <a:gd name="T28" fmla="*/ 0 w 187"/>
                  <a:gd name="T29" fmla="*/ 83 h 182"/>
                  <a:gd name="T30" fmla="*/ 0 w 187"/>
                  <a:gd name="T31" fmla="*/ 42 h 182"/>
                  <a:gd name="T32" fmla="*/ 51 w 187"/>
                  <a:gd name="T33" fmla="*/ 58 h 182"/>
                  <a:gd name="T34" fmla="*/ 60 w 187"/>
                  <a:gd name="T35" fmla="*/ 0 h 182"/>
                  <a:gd name="T36" fmla="*/ 128 w 187"/>
                  <a:gd name="T37" fmla="*/ 25 h 182"/>
                  <a:gd name="T38" fmla="*/ 102 w 187"/>
                  <a:gd name="T39" fmla="*/ 33 h 182"/>
                  <a:gd name="T40" fmla="*/ 85 w 187"/>
                  <a:gd name="T41" fmla="*/ 33 h 182"/>
                  <a:gd name="T42" fmla="*/ 94 w 187"/>
                  <a:gd name="T43" fmla="*/ 42 h 182"/>
                  <a:gd name="T44" fmla="*/ 153 w 187"/>
                  <a:gd name="T45" fmla="*/ 50 h 182"/>
                  <a:gd name="T46" fmla="*/ 136 w 187"/>
                  <a:gd name="T47" fmla="*/ 58 h 182"/>
                  <a:gd name="T48" fmla="*/ 119 w 187"/>
                  <a:gd name="T49" fmla="*/ 58 h 182"/>
                  <a:gd name="T50" fmla="*/ 111 w 187"/>
                  <a:gd name="T51" fmla="*/ 66 h 182"/>
                  <a:gd name="T52" fmla="*/ 119 w 187"/>
                  <a:gd name="T53" fmla="*/ 75 h 182"/>
                  <a:gd name="T54" fmla="*/ 128 w 187"/>
                  <a:gd name="T55" fmla="*/ 83 h 182"/>
                  <a:gd name="T56" fmla="*/ 170 w 187"/>
                  <a:gd name="T57" fmla="*/ 99 h 182"/>
                  <a:gd name="T58" fmla="*/ 187 w 187"/>
                  <a:gd name="T59" fmla="*/ 99 h 182"/>
                  <a:gd name="T60" fmla="*/ 153 w 187"/>
                  <a:gd name="T61" fmla="*/ 99 h 182"/>
                  <a:gd name="T62" fmla="*/ 136 w 187"/>
                  <a:gd name="T63" fmla="*/ 99 h 182"/>
                  <a:gd name="T64" fmla="*/ 136 w 187"/>
                  <a:gd name="T65" fmla="*/ 108 h 182"/>
                  <a:gd name="T66" fmla="*/ 187 w 187"/>
                  <a:gd name="T67" fmla="*/ 124 h 182"/>
                  <a:gd name="T68" fmla="*/ 179 w 187"/>
                  <a:gd name="T69" fmla="*/ 124 h 182"/>
                  <a:gd name="T70" fmla="*/ 145 w 187"/>
                  <a:gd name="T71" fmla="*/ 124 h 182"/>
                  <a:gd name="T72" fmla="*/ 145 w 187"/>
                  <a:gd name="T73" fmla="*/ 132 h 182"/>
                  <a:gd name="T74" fmla="*/ 179 w 187"/>
                  <a:gd name="T75" fmla="*/ 141 h 182"/>
                  <a:gd name="T76" fmla="*/ 187 w 187"/>
                  <a:gd name="T77" fmla="*/ 149 h 182"/>
                  <a:gd name="T78" fmla="*/ 179 w 187"/>
                  <a:gd name="T79" fmla="*/ 157 h 182"/>
                  <a:gd name="T80" fmla="*/ 187 w 187"/>
                  <a:gd name="T81" fmla="*/ 174 h 182"/>
                  <a:gd name="T82" fmla="*/ 187 w 187"/>
                  <a:gd name="T83" fmla="*/ 182 h 182"/>
                  <a:gd name="T84" fmla="*/ 170 w 187"/>
                  <a:gd name="T85" fmla="*/ 157 h 182"/>
                  <a:gd name="T86" fmla="*/ 153 w 187"/>
                  <a:gd name="T87" fmla="*/ 157 h 18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87" h="182">
                    <a:moveTo>
                      <a:pt x="153" y="157"/>
                    </a:moveTo>
                    <a:lnTo>
                      <a:pt x="145" y="157"/>
                    </a:lnTo>
                    <a:lnTo>
                      <a:pt x="153" y="165"/>
                    </a:lnTo>
                    <a:lnTo>
                      <a:pt x="153" y="174"/>
                    </a:lnTo>
                    <a:lnTo>
                      <a:pt x="145" y="157"/>
                    </a:lnTo>
                    <a:lnTo>
                      <a:pt x="128" y="141"/>
                    </a:lnTo>
                    <a:lnTo>
                      <a:pt x="119" y="141"/>
                    </a:lnTo>
                    <a:lnTo>
                      <a:pt x="119" y="149"/>
                    </a:lnTo>
                    <a:lnTo>
                      <a:pt x="111" y="132"/>
                    </a:lnTo>
                    <a:lnTo>
                      <a:pt x="111" y="124"/>
                    </a:lnTo>
                    <a:lnTo>
                      <a:pt x="102" y="124"/>
                    </a:lnTo>
                    <a:lnTo>
                      <a:pt x="94" y="124"/>
                    </a:lnTo>
                    <a:lnTo>
                      <a:pt x="77" y="108"/>
                    </a:lnTo>
                    <a:lnTo>
                      <a:pt x="68" y="116"/>
                    </a:lnTo>
                    <a:lnTo>
                      <a:pt x="68" y="124"/>
                    </a:lnTo>
                    <a:lnTo>
                      <a:pt x="68" y="108"/>
                    </a:lnTo>
                    <a:lnTo>
                      <a:pt x="60" y="91"/>
                    </a:lnTo>
                    <a:lnTo>
                      <a:pt x="51" y="83"/>
                    </a:lnTo>
                    <a:lnTo>
                      <a:pt x="43" y="83"/>
                    </a:lnTo>
                    <a:lnTo>
                      <a:pt x="34" y="75"/>
                    </a:lnTo>
                    <a:lnTo>
                      <a:pt x="26" y="66"/>
                    </a:lnTo>
                    <a:lnTo>
                      <a:pt x="17" y="75"/>
                    </a:lnTo>
                    <a:lnTo>
                      <a:pt x="17" y="83"/>
                    </a:lnTo>
                    <a:lnTo>
                      <a:pt x="26" y="99"/>
                    </a:lnTo>
                    <a:lnTo>
                      <a:pt x="26" y="108"/>
                    </a:lnTo>
                    <a:lnTo>
                      <a:pt x="26" y="116"/>
                    </a:lnTo>
                    <a:lnTo>
                      <a:pt x="17" y="99"/>
                    </a:lnTo>
                    <a:lnTo>
                      <a:pt x="0" y="83"/>
                    </a:lnTo>
                    <a:lnTo>
                      <a:pt x="0" y="50"/>
                    </a:lnTo>
                    <a:lnTo>
                      <a:pt x="0" y="42"/>
                    </a:lnTo>
                    <a:lnTo>
                      <a:pt x="34" y="58"/>
                    </a:lnTo>
                    <a:lnTo>
                      <a:pt x="51" y="58"/>
                    </a:lnTo>
                    <a:lnTo>
                      <a:pt x="60" y="58"/>
                    </a:lnTo>
                    <a:lnTo>
                      <a:pt x="60" y="0"/>
                    </a:lnTo>
                    <a:lnTo>
                      <a:pt x="94" y="0"/>
                    </a:lnTo>
                    <a:lnTo>
                      <a:pt x="128" y="25"/>
                    </a:lnTo>
                    <a:lnTo>
                      <a:pt x="119" y="33"/>
                    </a:lnTo>
                    <a:lnTo>
                      <a:pt x="102" y="33"/>
                    </a:lnTo>
                    <a:lnTo>
                      <a:pt x="85" y="33"/>
                    </a:lnTo>
                    <a:lnTo>
                      <a:pt x="85" y="42"/>
                    </a:lnTo>
                    <a:lnTo>
                      <a:pt x="94" y="42"/>
                    </a:lnTo>
                    <a:lnTo>
                      <a:pt x="145" y="42"/>
                    </a:lnTo>
                    <a:lnTo>
                      <a:pt x="153" y="50"/>
                    </a:lnTo>
                    <a:lnTo>
                      <a:pt x="145" y="58"/>
                    </a:lnTo>
                    <a:lnTo>
                      <a:pt x="136" y="58"/>
                    </a:lnTo>
                    <a:lnTo>
                      <a:pt x="128" y="58"/>
                    </a:lnTo>
                    <a:lnTo>
                      <a:pt x="119" y="58"/>
                    </a:lnTo>
                    <a:lnTo>
                      <a:pt x="111" y="58"/>
                    </a:lnTo>
                    <a:lnTo>
                      <a:pt x="111" y="66"/>
                    </a:lnTo>
                    <a:lnTo>
                      <a:pt x="119" y="75"/>
                    </a:lnTo>
                    <a:lnTo>
                      <a:pt x="128" y="83"/>
                    </a:lnTo>
                    <a:lnTo>
                      <a:pt x="136" y="91"/>
                    </a:lnTo>
                    <a:lnTo>
                      <a:pt x="170" y="99"/>
                    </a:lnTo>
                    <a:lnTo>
                      <a:pt x="187" y="99"/>
                    </a:lnTo>
                    <a:lnTo>
                      <a:pt x="170" y="99"/>
                    </a:lnTo>
                    <a:lnTo>
                      <a:pt x="153" y="99"/>
                    </a:lnTo>
                    <a:lnTo>
                      <a:pt x="136" y="91"/>
                    </a:lnTo>
                    <a:lnTo>
                      <a:pt x="136" y="99"/>
                    </a:lnTo>
                    <a:lnTo>
                      <a:pt x="128" y="108"/>
                    </a:lnTo>
                    <a:lnTo>
                      <a:pt x="136" y="108"/>
                    </a:lnTo>
                    <a:lnTo>
                      <a:pt x="153" y="116"/>
                    </a:lnTo>
                    <a:lnTo>
                      <a:pt x="187" y="124"/>
                    </a:lnTo>
                    <a:lnTo>
                      <a:pt x="179" y="124"/>
                    </a:lnTo>
                    <a:lnTo>
                      <a:pt x="153" y="116"/>
                    </a:lnTo>
                    <a:lnTo>
                      <a:pt x="145" y="124"/>
                    </a:lnTo>
                    <a:lnTo>
                      <a:pt x="136" y="124"/>
                    </a:lnTo>
                    <a:lnTo>
                      <a:pt x="145" y="132"/>
                    </a:lnTo>
                    <a:lnTo>
                      <a:pt x="153" y="132"/>
                    </a:lnTo>
                    <a:lnTo>
                      <a:pt x="179" y="141"/>
                    </a:lnTo>
                    <a:lnTo>
                      <a:pt x="187" y="141"/>
                    </a:lnTo>
                    <a:lnTo>
                      <a:pt x="187" y="149"/>
                    </a:lnTo>
                    <a:lnTo>
                      <a:pt x="179" y="157"/>
                    </a:lnTo>
                    <a:lnTo>
                      <a:pt x="187" y="165"/>
                    </a:lnTo>
                    <a:lnTo>
                      <a:pt x="187" y="174"/>
                    </a:lnTo>
                    <a:lnTo>
                      <a:pt x="187" y="182"/>
                    </a:lnTo>
                    <a:lnTo>
                      <a:pt x="179" y="174"/>
                    </a:lnTo>
                    <a:lnTo>
                      <a:pt x="170" y="157"/>
                    </a:lnTo>
                    <a:lnTo>
                      <a:pt x="162" y="157"/>
                    </a:lnTo>
                    <a:lnTo>
                      <a:pt x="153" y="157"/>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6" name="Freeform 97"/>
              <p:cNvSpPr>
                <a:spLocks/>
              </p:cNvSpPr>
              <p:nvPr/>
            </p:nvSpPr>
            <p:spPr bwMode="auto">
              <a:xfrm>
                <a:off x="10815" y="15823"/>
                <a:ext cx="34" cy="41"/>
              </a:xfrm>
              <a:custGeom>
                <a:avLst/>
                <a:gdLst>
                  <a:gd name="T0" fmla="*/ 0 w 34"/>
                  <a:gd name="T1" fmla="*/ 0 h 41"/>
                  <a:gd name="T2" fmla="*/ 34 w 34"/>
                  <a:gd name="T3" fmla="*/ 41 h 41"/>
                  <a:gd name="T4" fmla="*/ 17 w 34"/>
                  <a:gd name="T5" fmla="*/ 16 h 41"/>
                  <a:gd name="T6" fmla="*/ 0 w 34"/>
                  <a:gd name="T7" fmla="*/ 0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41">
                    <a:moveTo>
                      <a:pt x="0" y="0"/>
                    </a:moveTo>
                    <a:lnTo>
                      <a:pt x="34" y="41"/>
                    </a:lnTo>
                    <a:lnTo>
                      <a:pt x="17" y="16"/>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7" name="Freeform 98"/>
              <p:cNvSpPr>
                <a:spLocks/>
              </p:cNvSpPr>
              <p:nvPr/>
            </p:nvSpPr>
            <p:spPr bwMode="auto">
              <a:xfrm>
                <a:off x="10807" y="15847"/>
                <a:ext cx="8" cy="9"/>
              </a:xfrm>
              <a:custGeom>
                <a:avLst/>
                <a:gdLst>
                  <a:gd name="T0" fmla="*/ 0 w 8"/>
                  <a:gd name="T1" fmla="*/ 0 h 9"/>
                  <a:gd name="T2" fmla="*/ 0 w 8"/>
                  <a:gd name="T3" fmla="*/ 0 h 9"/>
                  <a:gd name="T4" fmla="*/ 8 w 8"/>
                  <a:gd name="T5" fmla="*/ 9 h 9"/>
                  <a:gd name="T6" fmla="*/ 0 w 8"/>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a:moveTo>
                      <a:pt x="0" y="0"/>
                    </a:moveTo>
                    <a:lnTo>
                      <a:pt x="0" y="0"/>
                    </a:lnTo>
                    <a:lnTo>
                      <a:pt x="8" y="9"/>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8" name="Freeform 99"/>
              <p:cNvSpPr>
                <a:spLocks/>
              </p:cNvSpPr>
              <p:nvPr/>
            </p:nvSpPr>
            <p:spPr bwMode="auto">
              <a:xfrm>
                <a:off x="8607" y="15707"/>
                <a:ext cx="34" cy="149"/>
              </a:xfrm>
              <a:custGeom>
                <a:avLst/>
                <a:gdLst>
                  <a:gd name="T0" fmla="*/ 8 w 34"/>
                  <a:gd name="T1" fmla="*/ 132 h 149"/>
                  <a:gd name="T2" fmla="*/ 0 w 34"/>
                  <a:gd name="T3" fmla="*/ 8 h 149"/>
                  <a:gd name="T4" fmla="*/ 0 w 34"/>
                  <a:gd name="T5" fmla="*/ 0 h 149"/>
                  <a:gd name="T6" fmla="*/ 8 w 34"/>
                  <a:gd name="T7" fmla="*/ 0 h 149"/>
                  <a:gd name="T8" fmla="*/ 25 w 34"/>
                  <a:gd name="T9" fmla="*/ 0 h 149"/>
                  <a:gd name="T10" fmla="*/ 34 w 34"/>
                  <a:gd name="T11" fmla="*/ 0 h 149"/>
                  <a:gd name="T12" fmla="*/ 34 w 34"/>
                  <a:gd name="T13" fmla="*/ 8 h 149"/>
                  <a:gd name="T14" fmla="*/ 34 w 34"/>
                  <a:gd name="T15" fmla="*/ 74 h 149"/>
                  <a:gd name="T16" fmla="*/ 34 w 34"/>
                  <a:gd name="T17" fmla="*/ 140 h 149"/>
                  <a:gd name="T18" fmla="*/ 25 w 34"/>
                  <a:gd name="T19" fmla="*/ 149 h 149"/>
                  <a:gd name="T20" fmla="*/ 17 w 34"/>
                  <a:gd name="T21" fmla="*/ 149 h 149"/>
                  <a:gd name="T22" fmla="*/ 8 w 34"/>
                  <a:gd name="T23" fmla="*/ 140 h 149"/>
                  <a:gd name="T24" fmla="*/ 8 w 34"/>
                  <a:gd name="T25" fmla="*/ 132 h 1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149">
                    <a:moveTo>
                      <a:pt x="8" y="132"/>
                    </a:moveTo>
                    <a:lnTo>
                      <a:pt x="0" y="8"/>
                    </a:lnTo>
                    <a:lnTo>
                      <a:pt x="0" y="0"/>
                    </a:lnTo>
                    <a:lnTo>
                      <a:pt x="8" y="0"/>
                    </a:lnTo>
                    <a:lnTo>
                      <a:pt x="25" y="0"/>
                    </a:lnTo>
                    <a:lnTo>
                      <a:pt x="34" y="0"/>
                    </a:lnTo>
                    <a:lnTo>
                      <a:pt x="34" y="8"/>
                    </a:lnTo>
                    <a:lnTo>
                      <a:pt x="34" y="74"/>
                    </a:lnTo>
                    <a:lnTo>
                      <a:pt x="34" y="140"/>
                    </a:lnTo>
                    <a:lnTo>
                      <a:pt x="25" y="149"/>
                    </a:lnTo>
                    <a:lnTo>
                      <a:pt x="17" y="149"/>
                    </a:lnTo>
                    <a:lnTo>
                      <a:pt x="8" y="140"/>
                    </a:lnTo>
                    <a:lnTo>
                      <a:pt x="8" y="132"/>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19" name="Freeform 100"/>
              <p:cNvSpPr>
                <a:spLocks/>
              </p:cNvSpPr>
              <p:nvPr/>
            </p:nvSpPr>
            <p:spPr bwMode="auto">
              <a:xfrm>
                <a:off x="10747" y="15707"/>
                <a:ext cx="60" cy="149"/>
              </a:xfrm>
              <a:custGeom>
                <a:avLst/>
                <a:gdLst>
                  <a:gd name="T0" fmla="*/ 0 w 60"/>
                  <a:gd name="T1" fmla="*/ 140 h 149"/>
                  <a:gd name="T2" fmla="*/ 0 w 60"/>
                  <a:gd name="T3" fmla="*/ 124 h 149"/>
                  <a:gd name="T4" fmla="*/ 9 w 60"/>
                  <a:gd name="T5" fmla="*/ 107 h 149"/>
                  <a:gd name="T6" fmla="*/ 0 w 60"/>
                  <a:gd name="T7" fmla="*/ 66 h 149"/>
                  <a:gd name="T8" fmla="*/ 0 w 60"/>
                  <a:gd name="T9" fmla="*/ 33 h 149"/>
                  <a:gd name="T10" fmla="*/ 9 w 60"/>
                  <a:gd name="T11" fmla="*/ 8 h 149"/>
                  <a:gd name="T12" fmla="*/ 17 w 60"/>
                  <a:gd name="T13" fmla="*/ 0 h 149"/>
                  <a:gd name="T14" fmla="*/ 34 w 60"/>
                  <a:gd name="T15" fmla="*/ 0 h 149"/>
                  <a:gd name="T16" fmla="*/ 43 w 60"/>
                  <a:gd name="T17" fmla="*/ 0 h 149"/>
                  <a:gd name="T18" fmla="*/ 43 w 60"/>
                  <a:gd name="T19" fmla="*/ 17 h 149"/>
                  <a:gd name="T20" fmla="*/ 43 w 60"/>
                  <a:gd name="T21" fmla="*/ 41 h 149"/>
                  <a:gd name="T22" fmla="*/ 51 w 60"/>
                  <a:gd name="T23" fmla="*/ 58 h 149"/>
                  <a:gd name="T24" fmla="*/ 60 w 60"/>
                  <a:gd name="T25" fmla="*/ 83 h 149"/>
                  <a:gd name="T26" fmla="*/ 51 w 60"/>
                  <a:gd name="T27" fmla="*/ 74 h 149"/>
                  <a:gd name="T28" fmla="*/ 43 w 60"/>
                  <a:gd name="T29" fmla="*/ 66 h 149"/>
                  <a:gd name="T30" fmla="*/ 34 w 60"/>
                  <a:gd name="T31" fmla="*/ 66 h 149"/>
                  <a:gd name="T32" fmla="*/ 34 w 60"/>
                  <a:gd name="T33" fmla="*/ 83 h 149"/>
                  <a:gd name="T34" fmla="*/ 34 w 60"/>
                  <a:gd name="T35" fmla="*/ 99 h 149"/>
                  <a:gd name="T36" fmla="*/ 51 w 60"/>
                  <a:gd name="T37" fmla="*/ 124 h 149"/>
                  <a:gd name="T38" fmla="*/ 34 w 60"/>
                  <a:gd name="T39" fmla="*/ 99 h 149"/>
                  <a:gd name="T40" fmla="*/ 34 w 60"/>
                  <a:gd name="T41" fmla="*/ 91 h 149"/>
                  <a:gd name="T42" fmla="*/ 17 w 60"/>
                  <a:gd name="T43" fmla="*/ 83 h 149"/>
                  <a:gd name="T44" fmla="*/ 17 w 60"/>
                  <a:gd name="T45" fmla="*/ 91 h 149"/>
                  <a:gd name="T46" fmla="*/ 17 w 60"/>
                  <a:gd name="T47" fmla="*/ 99 h 149"/>
                  <a:gd name="T48" fmla="*/ 17 w 60"/>
                  <a:gd name="T49" fmla="*/ 116 h 149"/>
                  <a:gd name="T50" fmla="*/ 17 w 60"/>
                  <a:gd name="T51" fmla="*/ 116 h 149"/>
                  <a:gd name="T52" fmla="*/ 9 w 60"/>
                  <a:gd name="T53" fmla="*/ 116 h 149"/>
                  <a:gd name="T54" fmla="*/ 9 w 60"/>
                  <a:gd name="T55" fmla="*/ 132 h 149"/>
                  <a:gd name="T56" fmla="*/ 9 w 60"/>
                  <a:gd name="T57" fmla="*/ 140 h 149"/>
                  <a:gd name="T58" fmla="*/ 9 w 60"/>
                  <a:gd name="T59" fmla="*/ 149 h 149"/>
                  <a:gd name="T60" fmla="*/ 0 w 60"/>
                  <a:gd name="T61" fmla="*/ 149 h 149"/>
                  <a:gd name="T62" fmla="*/ 0 w 60"/>
                  <a:gd name="T63" fmla="*/ 140 h 1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 h="149">
                    <a:moveTo>
                      <a:pt x="0" y="140"/>
                    </a:moveTo>
                    <a:lnTo>
                      <a:pt x="0" y="124"/>
                    </a:lnTo>
                    <a:lnTo>
                      <a:pt x="9" y="107"/>
                    </a:lnTo>
                    <a:lnTo>
                      <a:pt x="0" y="66"/>
                    </a:lnTo>
                    <a:lnTo>
                      <a:pt x="0" y="33"/>
                    </a:lnTo>
                    <a:lnTo>
                      <a:pt x="9" y="8"/>
                    </a:lnTo>
                    <a:lnTo>
                      <a:pt x="17" y="0"/>
                    </a:lnTo>
                    <a:lnTo>
                      <a:pt x="34" y="0"/>
                    </a:lnTo>
                    <a:lnTo>
                      <a:pt x="43" y="0"/>
                    </a:lnTo>
                    <a:lnTo>
                      <a:pt x="43" y="17"/>
                    </a:lnTo>
                    <a:lnTo>
                      <a:pt x="43" y="41"/>
                    </a:lnTo>
                    <a:lnTo>
                      <a:pt x="51" y="58"/>
                    </a:lnTo>
                    <a:lnTo>
                      <a:pt x="60" y="83"/>
                    </a:lnTo>
                    <a:lnTo>
                      <a:pt x="51" y="74"/>
                    </a:lnTo>
                    <a:lnTo>
                      <a:pt x="43" y="66"/>
                    </a:lnTo>
                    <a:lnTo>
                      <a:pt x="34" y="66"/>
                    </a:lnTo>
                    <a:lnTo>
                      <a:pt x="34" y="83"/>
                    </a:lnTo>
                    <a:lnTo>
                      <a:pt x="34" y="99"/>
                    </a:lnTo>
                    <a:lnTo>
                      <a:pt x="51" y="124"/>
                    </a:lnTo>
                    <a:lnTo>
                      <a:pt x="34" y="99"/>
                    </a:lnTo>
                    <a:lnTo>
                      <a:pt x="34" y="91"/>
                    </a:lnTo>
                    <a:lnTo>
                      <a:pt x="17" y="83"/>
                    </a:lnTo>
                    <a:lnTo>
                      <a:pt x="17" y="91"/>
                    </a:lnTo>
                    <a:lnTo>
                      <a:pt x="17" y="99"/>
                    </a:lnTo>
                    <a:lnTo>
                      <a:pt x="17" y="116"/>
                    </a:lnTo>
                    <a:lnTo>
                      <a:pt x="9" y="116"/>
                    </a:lnTo>
                    <a:lnTo>
                      <a:pt x="9" y="132"/>
                    </a:lnTo>
                    <a:lnTo>
                      <a:pt x="9" y="140"/>
                    </a:lnTo>
                    <a:lnTo>
                      <a:pt x="9" y="149"/>
                    </a:lnTo>
                    <a:lnTo>
                      <a:pt x="0" y="149"/>
                    </a:lnTo>
                    <a:lnTo>
                      <a:pt x="0" y="14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0" name="Freeform 101"/>
              <p:cNvSpPr>
                <a:spLocks/>
              </p:cNvSpPr>
              <p:nvPr/>
            </p:nvSpPr>
            <p:spPr bwMode="auto">
              <a:xfrm>
                <a:off x="10773" y="15839"/>
                <a:ext cx="8" cy="17"/>
              </a:xfrm>
              <a:custGeom>
                <a:avLst/>
                <a:gdLst>
                  <a:gd name="T0" fmla="*/ 0 w 8"/>
                  <a:gd name="T1" fmla="*/ 0 h 17"/>
                  <a:gd name="T2" fmla="*/ 8 w 8"/>
                  <a:gd name="T3" fmla="*/ 17 h 17"/>
                  <a:gd name="T4" fmla="*/ 0 w 8"/>
                  <a:gd name="T5" fmla="*/ 0 h 17"/>
                  <a:gd name="T6" fmla="*/ 0 w 8"/>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7">
                    <a:moveTo>
                      <a:pt x="0" y="0"/>
                    </a:moveTo>
                    <a:lnTo>
                      <a:pt x="8" y="17"/>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1" name="Freeform 102"/>
              <p:cNvSpPr>
                <a:spLocks/>
              </p:cNvSpPr>
              <p:nvPr/>
            </p:nvSpPr>
            <p:spPr bwMode="auto">
              <a:xfrm>
                <a:off x="10968" y="15831"/>
                <a:ext cx="9" cy="25"/>
              </a:xfrm>
              <a:custGeom>
                <a:avLst/>
                <a:gdLst>
                  <a:gd name="T0" fmla="*/ 0 w 9"/>
                  <a:gd name="T1" fmla="*/ 0 h 25"/>
                  <a:gd name="T2" fmla="*/ 9 w 9"/>
                  <a:gd name="T3" fmla="*/ 8 h 25"/>
                  <a:gd name="T4" fmla="*/ 9 w 9"/>
                  <a:gd name="T5" fmla="*/ 25 h 25"/>
                  <a:gd name="T6" fmla="*/ 0 w 9"/>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25">
                    <a:moveTo>
                      <a:pt x="0" y="0"/>
                    </a:moveTo>
                    <a:lnTo>
                      <a:pt x="9" y="8"/>
                    </a:lnTo>
                    <a:lnTo>
                      <a:pt x="9" y="25"/>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2" name="Freeform 103"/>
              <p:cNvSpPr>
                <a:spLocks/>
              </p:cNvSpPr>
              <p:nvPr/>
            </p:nvSpPr>
            <p:spPr bwMode="auto">
              <a:xfrm>
                <a:off x="10951" y="15831"/>
                <a:ext cx="1" cy="16"/>
              </a:xfrm>
              <a:custGeom>
                <a:avLst/>
                <a:gdLst>
                  <a:gd name="T0" fmla="*/ 0 w 1"/>
                  <a:gd name="T1" fmla="*/ 0 h 16"/>
                  <a:gd name="T2" fmla="*/ 0 w 1"/>
                  <a:gd name="T3" fmla="*/ 8 h 16"/>
                  <a:gd name="T4" fmla="*/ 0 w 1"/>
                  <a:gd name="T5" fmla="*/ 16 h 16"/>
                  <a:gd name="T6" fmla="*/ 0 w 1"/>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6">
                    <a:moveTo>
                      <a:pt x="0" y="0"/>
                    </a:moveTo>
                    <a:lnTo>
                      <a:pt x="0" y="8"/>
                    </a:lnTo>
                    <a:lnTo>
                      <a:pt x="0" y="16"/>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3" name="Freeform 104"/>
              <p:cNvSpPr>
                <a:spLocks/>
              </p:cNvSpPr>
              <p:nvPr/>
            </p:nvSpPr>
            <p:spPr bwMode="auto">
              <a:xfrm>
                <a:off x="8666" y="15732"/>
                <a:ext cx="9" cy="107"/>
              </a:xfrm>
              <a:custGeom>
                <a:avLst/>
                <a:gdLst>
                  <a:gd name="T0" fmla="*/ 0 w 9"/>
                  <a:gd name="T1" fmla="*/ 99 h 107"/>
                  <a:gd name="T2" fmla="*/ 0 w 9"/>
                  <a:gd name="T3" fmla="*/ 0 h 107"/>
                  <a:gd name="T4" fmla="*/ 0 w 9"/>
                  <a:gd name="T5" fmla="*/ 0 h 107"/>
                  <a:gd name="T6" fmla="*/ 9 w 9"/>
                  <a:gd name="T7" fmla="*/ 16 h 107"/>
                  <a:gd name="T8" fmla="*/ 9 w 9"/>
                  <a:gd name="T9" fmla="*/ 49 h 107"/>
                  <a:gd name="T10" fmla="*/ 9 w 9"/>
                  <a:gd name="T11" fmla="*/ 99 h 107"/>
                  <a:gd name="T12" fmla="*/ 0 w 9"/>
                  <a:gd name="T13" fmla="*/ 107 h 107"/>
                  <a:gd name="T14" fmla="*/ 0 w 9"/>
                  <a:gd name="T15" fmla="*/ 99 h 1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107">
                    <a:moveTo>
                      <a:pt x="0" y="99"/>
                    </a:moveTo>
                    <a:lnTo>
                      <a:pt x="0" y="0"/>
                    </a:lnTo>
                    <a:lnTo>
                      <a:pt x="9" y="16"/>
                    </a:lnTo>
                    <a:lnTo>
                      <a:pt x="9" y="49"/>
                    </a:lnTo>
                    <a:lnTo>
                      <a:pt x="9" y="99"/>
                    </a:lnTo>
                    <a:lnTo>
                      <a:pt x="0" y="107"/>
                    </a:lnTo>
                    <a:lnTo>
                      <a:pt x="0" y="99"/>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4" name="Freeform 105"/>
              <p:cNvSpPr>
                <a:spLocks/>
              </p:cNvSpPr>
              <p:nvPr/>
            </p:nvSpPr>
            <p:spPr bwMode="auto">
              <a:xfrm>
                <a:off x="8573" y="15732"/>
                <a:ext cx="17" cy="99"/>
              </a:xfrm>
              <a:custGeom>
                <a:avLst/>
                <a:gdLst>
                  <a:gd name="T0" fmla="*/ 0 w 17"/>
                  <a:gd name="T1" fmla="*/ 8 h 99"/>
                  <a:gd name="T2" fmla="*/ 8 w 17"/>
                  <a:gd name="T3" fmla="*/ 0 h 99"/>
                  <a:gd name="T4" fmla="*/ 17 w 17"/>
                  <a:gd name="T5" fmla="*/ 8 h 99"/>
                  <a:gd name="T6" fmla="*/ 17 w 17"/>
                  <a:gd name="T7" fmla="*/ 91 h 99"/>
                  <a:gd name="T8" fmla="*/ 8 w 17"/>
                  <a:gd name="T9" fmla="*/ 99 h 99"/>
                  <a:gd name="T10" fmla="*/ 0 w 17"/>
                  <a:gd name="T11" fmla="*/ 91 h 99"/>
                  <a:gd name="T12" fmla="*/ 0 w 17"/>
                  <a:gd name="T13" fmla="*/ 8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99">
                    <a:moveTo>
                      <a:pt x="0" y="8"/>
                    </a:moveTo>
                    <a:lnTo>
                      <a:pt x="8" y="0"/>
                    </a:lnTo>
                    <a:lnTo>
                      <a:pt x="17" y="8"/>
                    </a:lnTo>
                    <a:lnTo>
                      <a:pt x="17" y="91"/>
                    </a:lnTo>
                    <a:lnTo>
                      <a:pt x="8" y="99"/>
                    </a:lnTo>
                    <a:lnTo>
                      <a:pt x="0" y="91"/>
                    </a:lnTo>
                    <a:lnTo>
                      <a:pt x="0" y="8"/>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5" name="Freeform 106"/>
              <p:cNvSpPr>
                <a:spLocks/>
              </p:cNvSpPr>
              <p:nvPr/>
            </p:nvSpPr>
            <p:spPr bwMode="auto">
              <a:xfrm>
                <a:off x="8998" y="15732"/>
                <a:ext cx="93" cy="99"/>
              </a:xfrm>
              <a:custGeom>
                <a:avLst/>
                <a:gdLst>
                  <a:gd name="T0" fmla="*/ 0 w 93"/>
                  <a:gd name="T1" fmla="*/ 91 h 99"/>
                  <a:gd name="T2" fmla="*/ 76 w 93"/>
                  <a:gd name="T3" fmla="*/ 41 h 99"/>
                  <a:gd name="T4" fmla="*/ 68 w 93"/>
                  <a:gd name="T5" fmla="*/ 33 h 99"/>
                  <a:gd name="T6" fmla="*/ 42 w 93"/>
                  <a:gd name="T7" fmla="*/ 16 h 99"/>
                  <a:gd name="T8" fmla="*/ 8 w 93"/>
                  <a:gd name="T9" fmla="*/ 8 h 99"/>
                  <a:gd name="T10" fmla="*/ 0 w 93"/>
                  <a:gd name="T11" fmla="*/ 0 h 99"/>
                  <a:gd name="T12" fmla="*/ 25 w 93"/>
                  <a:gd name="T13" fmla="*/ 8 h 99"/>
                  <a:gd name="T14" fmla="*/ 42 w 93"/>
                  <a:gd name="T15" fmla="*/ 16 h 99"/>
                  <a:gd name="T16" fmla="*/ 76 w 93"/>
                  <a:gd name="T17" fmla="*/ 33 h 99"/>
                  <a:gd name="T18" fmla="*/ 93 w 93"/>
                  <a:gd name="T19" fmla="*/ 41 h 99"/>
                  <a:gd name="T20" fmla="*/ 76 w 93"/>
                  <a:gd name="T21" fmla="*/ 66 h 99"/>
                  <a:gd name="T22" fmla="*/ 51 w 93"/>
                  <a:gd name="T23" fmla="*/ 74 h 99"/>
                  <a:gd name="T24" fmla="*/ 0 w 93"/>
                  <a:gd name="T25" fmla="*/ 99 h 99"/>
                  <a:gd name="T26" fmla="*/ 0 w 93"/>
                  <a:gd name="T27" fmla="*/ 91 h 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 h="99">
                    <a:moveTo>
                      <a:pt x="0" y="91"/>
                    </a:moveTo>
                    <a:lnTo>
                      <a:pt x="76" y="41"/>
                    </a:lnTo>
                    <a:lnTo>
                      <a:pt x="68" y="33"/>
                    </a:lnTo>
                    <a:lnTo>
                      <a:pt x="42" y="16"/>
                    </a:lnTo>
                    <a:lnTo>
                      <a:pt x="8" y="8"/>
                    </a:lnTo>
                    <a:lnTo>
                      <a:pt x="0" y="0"/>
                    </a:lnTo>
                    <a:lnTo>
                      <a:pt x="25" y="8"/>
                    </a:lnTo>
                    <a:lnTo>
                      <a:pt x="42" y="16"/>
                    </a:lnTo>
                    <a:lnTo>
                      <a:pt x="76" y="33"/>
                    </a:lnTo>
                    <a:lnTo>
                      <a:pt x="93" y="41"/>
                    </a:lnTo>
                    <a:lnTo>
                      <a:pt x="76" y="66"/>
                    </a:lnTo>
                    <a:lnTo>
                      <a:pt x="51" y="74"/>
                    </a:lnTo>
                    <a:lnTo>
                      <a:pt x="0" y="99"/>
                    </a:lnTo>
                    <a:lnTo>
                      <a:pt x="0" y="91"/>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6" name="Freeform 107"/>
              <p:cNvSpPr>
                <a:spLocks/>
              </p:cNvSpPr>
              <p:nvPr/>
            </p:nvSpPr>
            <p:spPr bwMode="auto">
              <a:xfrm>
                <a:off x="10892" y="15806"/>
                <a:ext cx="8" cy="17"/>
              </a:xfrm>
              <a:custGeom>
                <a:avLst/>
                <a:gdLst>
                  <a:gd name="T0" fmla="*/ 8 w 8"/>
                  <a:gd name="T1" fmla="*/ 0 h 17"/>
                  <a:gd name="T2" fmla="*/ 8 w 8"/>
                  <a:gd name="T3" fmla="*/ 8 h 17"/>
                  <a:gd name="T4" fmla="*/ 8 w 8"/>
                  <a:gd name="T5" fmla="*/ 17 h 17"/>
                  <a:gd name="T6" fmla="*/ 0 w 8"/>
                  <a:gd name="T7" fmla="*/ 8 h 17"/>
                  <a:gd name="T8" fmla="*/ 8 w 8"/>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7">
                    <a:moveTo>
                      <a:pt x="8" y="0"/>
                    </a:moveTo>
                    <a:lnTo>
                      <a:pt x="8" y="8"/>
                    </a:lnTo>
                    <a:lnTo>
                      <a:pt x="8" y="17"/>
                    </a:lnTo>
                    <a:lnTo>
                      <a:pt x="0" y="8"/>
                    </a:lnTo>
                    <a:lnTo>
                      <a:pt x="8"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7" name="Freeform 108"/>
              <p:cNvSpPr>
                <a:spLocks/>
              </p:cNvSpPr>
              <p:nvPr/>
            </p:nvSpPr>
            <p:spPr bwMode="auto">
              <a:xfrm>
                <a:off x="9091" y="15806"/>
                <a:ext cx="1639" cy="17"/>
              </a:xfrm>
              <a:custGeom>
                <a:avLst/>
                <a:gdLst>
                  <a:gd name="T0" fmla="*/ 26 w 1639"/>
                  <a:gd name="T1" fmla="*/ 8 h 17"/>
                  <a:gd name="T2" fmla="*/ 0 w 1639"/>
                  <a:gd name="T3" fmla="*/ 0 h 17"/>
                  <a:gd name="T4" fmla="*/ 9 w 1639"/>
                  <a:gd name="T5" fmla="*/ 0 h 17"/>
                  <a:gd name="T6" fmla="*/ 51 w 1639"/>
                  <a:gd name="T7" fmla="*/ 0 h 17"/>
                  <a:gd name="T8" fmla="*/ 85 w 1639"/>
                  <a:gd name="T9" fmla="*/ 0 h 17"/>
                  <a:gd name="T10" fmla="*/ 136 w 1639"/>
                  <a:gd name="T11" fmla="*/ 0 h 17"/>
                  <a:gd name="T12" fmla="*/ 187 w 1639"/>
                  <a:gd name="T13" fmla="*/ 0 h 17"/>
                  <a:gd name="T14" fmla="*/ 238 w 1639"/>
                  <a:gd name="T15" fmla="*/ 0 h 17"/>
                  <a:gd name="T16" fmla="*/ 297 w 1639"/>
                  <a:gd name="T17" fmla="*/ 0 h 17"/>
                  <a:gd name="T18" fmla="*/ 416 w 1639"/>
                  <a:gd name="T19" fmla="*/ 0 h 17"/>
                  <a:gd name="T20" fmla="*/ 544 w 1639"/>
                  <a:gd name="T21" fmla="*/ 0 h 17"/>
                  <a:gd name="T22" fmla="*/ 680 w 1639"/>
                  <a:gd name="T23" fmla="*/ 0 h 17"/>
                  <a:gd name="T24" fmla="*/ 951 w 1639"/>
                  <a:gd name="T25" fmla="*/ 0 h 17"/>
                  <a:gd name="T26" fmla="*/ 1087 w 1639"/>
                  <a:gd name="T27" fmla="*/ 0 h 17"/>
                  <a:gd name="T28" fmla="*/ 1215 w 1639"/>
                  <a:gd name="T29" fmla="*/ 0 h 17"/>
                  <a:gd name="T30" fmla="*/ 1325 w 1639"/>
                  <a:gd name="T31" fmla="*/ 0 h 17"/>
                  <a:gd name="T32" fmla="*/ 1376 w 1639"/>
                  <a:gd name="T33" fmla="*/ 0 h 17"/>
                  <a:gd name="T34" fmla="*/ 1427 w 1639"/>
                  <a:gd name="T35" fmla="*/ 0 h 17"/>
                  <a:gd name="T36" fmla="*/ 1469 w 1639"/>
                  <a:gd name="T37" fmla="*/ 0 h 17"/>
                  <a:gd name="T38" fmla="*/ 1512 w 1639"/>
                  <a:gd name="T39" fmla="*/ 0 h 17"/>
                  <a:gd name="T40" fmla="*/ 1546 w 1639"/>
                  <a:gd name="T41" fmla="*/ 0 h 17"/>
                  <a:gd name="T42" fmla="*/ 1571 w 1639"/>
                  <a:gd name="T43" fmla="*/ 0 h 17"/>
                  <a:gd name="T44" fmla="*/ 1597 w 1639"/>
                  <a:gd name="T45" fmla="*/ 0 h 17"/>
                  <a:gd name="T46" fmla="*/ 1614 w 1639"/>
                  <a:gd name="T47" fmla="*/ 0 h 17"/>
                  <a:gd name="T48" fmla="*/ 1622 w 1639"/>
                  <a:gd name="T49" fmla="*/ 0 h 17"/>
                  <a:gd name="T50" fmla="*/ 1631 w 1639"/>
                  <a:gd name="T51" fmla="*/ 0 h 17"/>
                  <a:gd name="T52" fmla="*/ 1639 w 1639"/>
                  <a:gd name="T53" fmla="*/ 8 h 17"/>
                  <a:gd name="T54" fmla="*/ 1631 w 1639"/>
                  <a:gd name="T55" fmla="*/ 17 h 17"/>
                  <a:gd name="T56" fmla="*/ 1622 w 1639"/>
                  <a:gd name="T57" fmla="*/ 17 h 17"/>
                  <a:gd name="T58" fmla="*/ 1614 w 1639"/>
                  <a:gd name="T59" fmla="*/ 17 h 17"/>
                  <a:gd name="T60" fmla="*/ 1597 w 1639"/>
                  <a:gd name="T61" fmla="*/ 17 h 17"/>
                  <a:gd name="T62" fmla="*/ 1563 w 1639"/>
                  <a:gd name="T63" fmla="*/ 17 h 17"/>
                  <a:gd name="T64" fmla="*/ 1529 w 1639"/>
                  <a:gd name="T65" fmla="*/ 17 h 17"/>
                  <a:gd name="T66" fmla="*/ 1486 w 1639"/>
                  <a:gd name="T67" fmla="*/ 17 h 17"/>
                  <a:gd name="T68" fmla="*/ 1435 w 1639"/>
                  <a:gd name="T69" fmla="*/ 17 h 17"/>
                  <a:gd name="T70" fmla="*/ 1385 w 1639"/>
                  <a:gd name="T71" fmla="*/ 17 h 17"/>
                  <a:gd name="T72" fmla="*/ 1325 w 1639"/>
                  <a:gd name="T73" fmla="*/ 17 h 17"/>
                  <a:gd name="T74" fmla="*/ 1257 w 1639"/>
                  <a:gd name="T75" fmla="*/ 17 h 17"/>
                  <a:gd name="T76" fmla="*/ 1121 w 1639"/>
                  <a:gd name="T77" fmla="*/ 17 h 17"/>
                  <a:gd name="T78" fmla="*/ 977 w 1639"/>
                  <a:gd name="T79" fmla="*/ 17 h 17"/>
                  <a:gd name="T80" fmla="*/ 832 w 1639"/>
                  <a:gd name="T81" fmla="*/ 17 h 17"/>
                  <a:gd name="T82" fmla="*/ 680 w 1639"/>
                  <a:gd name="T83" fmla="*/ 17 h 17"/>
                  <a:gd name="T84" fmla="*/ 535 w 1639"/>
                  <a:gd name="T85" fmla="*/ 8 h 17"/>
                  <a:gd name="T86" fmla="*/ 399 w 1639"/>
                  <a:gd name="T87" fmla="*/ 8 h 17"/>
                  <a:gd name="T88" fmla="*/ 340 w 1639"/>
                  <a:gd name="T89" fmla="*/ 8 h 17"/>
                  <a:gd name="T90" fmla="*/ 280 w 1639"/>
                  <a:gd name="T91" fmla="*/ 8 h 17"/>
                  <a:gd name="T92" fmla="*/ 221 w 1639"/>
                  <a:gd name="T93" fmla="*/ 8 h 17"/>
                  <a:gd name="T94" fmla="*/ 178 w 1639"/>
                  <a:gd name="T95" fmla="*/ 8 h 17"/>
                  <a:gd name="T96" fmla="*/ 136 w 1639"/>
                  <a:gd name="T97" fmla="*/ 8 h 17"/>
                  <a:gd name="T98" fmla="*/ 102 w 1639"/>
                  <a:gd name="T99" fmla="*/ 8 h 17"/>
                  <a:gd name="T100" fmla="*/ 68 w 1639"/>
                  <a:gd name="T101" fmla="*/ 8 h 17"/>
                  <a:gd name="T102" fmla="*/ 51 w 1639"/>
                  <a:gd name="T103" fmla="*/ 8 h 17"/>
                  <a:gd name="T104" fmla="*/ 34 w 1639"/>
                  <a:gd name="T105" fmla="*/ 8 h 17"/>
                  <a:gd name="T106" fmla="*/ 26 w 1639"/>
                  <a:gd name="T107" fmla="*/ 8 h 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39" h="17">
                    <a:moveTo>
                      <a:pt x="26" y="8"/>
                    </a:moveTo>
                    <a:lnTo>
                      <a:pt x="0" y="0"/>
                    </a:lnTo>
                    <a:lnTo>
                      <a:pt x="9" y="0"/>
                    </a:lnTo>
                    <a:lnTo>
                      <a:pt x="51" y="0"/>
                    </a:lnTo>
                    <a:lnTo>
                      <a:pt x="85" y="0"/>
                    </a:lnTo>
                    <a:lnTo>
                      <a:pt x="136" y="0"/>
                    </a:lnTo>
                    <a:lnTo>
                      <a:pt x="187" y="0"/>
                    </a:lnTo>
                    <a:lnTo>
                      <a:pt x="238" y="0"/>
                    </a:lnTo>
                    <a:lnTo>
                      <a:pt x="297" y="0"/>
                    </a:lnTo>
                    <a:lnTo>
                      <a:pt x="416" y="0"/>
                    </a:lnTo>
                    <a:lnTo>
                      <a:pt x="544" y="0"/>
                    </a:lnTo>
                    <a:lnTo>
                      <a:pt x="680" y="0"/>
                    </a:lnTo>
                    <a:lnTo>
                      <a:pt x="951" y="0"/>
                    </a:lnTo>
                    <a:lnTo>
                      <a:pt x="1087" y="0"/>
                    </a:lnTo>
                    <a:lnTo>
                      <a:pt x="1215" y="0"/>
                    </a:lnTo>
                    <a:lnTo>
                      <a:pt x="1325" y="0"/>
                    </a:lnTo>
                    <a:lnTo>
                      <a:pt x="1376" y="0"/>
                    </a:lnTo>
                    <a:lnTo>
                      <a:pt x="1427" y="0"/>
                    </a:lnTo>
                    <a:lnTo>
                      <a:pt x="1469" y="0"/>
                    </a:lnTo>
                    <a:lnTo>
                      <a:pt x="1512" y="0"/>
                    </a:lnTo>
                    <a:lnTo>
                      <a:pt x="1546" y="0"/>
                    </a:lnTo>
                    <a:lnTo>
                      <a:pt x="1571" y="0"/>
                    </a:lnTo>
                    <a:lnTo>
                      <a:pt x="1597" y="0"/>
                    </a:lnTo>
                    <a:lnTo>
                      <a:pt x="1614" y="0"/>
                    </a:lnTo>
                    <a:lnTo>
                      <a:pt x="1622" y="0"/>
                    </a:lnTo>
                    <a:lnTo>
                      <a:pt x="1631" y="0"/>
                    </a:lnTo>
                    <a:lnTo>
                      <a:pt x="1639" y="8"/>
                    </a:lnTo>
                    <a:lnTo>
                      <a:pt x="1631" y="17"/>
                    </a:lnTo>
                    <a:lnTo>
                      <a:pt x="1622" y="17"/>
                    </a:lnTo>
                    <a:lnTo>
                      <a:pt x="1614" y="17"/>
                    </a:lnTo>
                    <a:lnTo>
                      <a:pt x="1597" y="17"/>
                    </a:lnTo>
                    <a:lnTo>
                      <a:pt x="1563" y="17"/>
                    </a:lnTo>
                    <a:lnTo>
                      <a:pt x="1529" y="17"/>
                    </a:lnTo>
                    <a:lnTo>
                      <a:pt x="1486" y="17"/>
                    </a:lnTo>
                    <a:lnTo>
                      <a:pt x="1435" y="17"/>
                    </a:lnTo>
                    <a:lnTo>
                      <a:pt x="1385" y="17"/>
                    </a:lnTo>
                    <a:lnTo>
                      <a:pt x="1325" y="17"/>
                    </a:lnTo>
                    <a:lnTo>
                      <a:pt x="1257" y="17"/>
                    </a:lnTo>
                    <a:lnTo>
                      <a:pt x="1121" y="17"/>
                    </a:lnTo>
                    <a:lnTo>
                      <a:pt x="977" y="17"/>
                    </a:lnTo>
                    <a:lnTo>
                      <a:pt x="832" y="17"/>
                    </a:lnTo>
                    <a:lnTo>
                      <a:pt x="680" y="17"/>
                    </a:lnTo>
                    <a:lnTo>
                      <a:pt x="535" y="8"/>
                    </a:lnTo>
                    <a:lnTo>
                      <a:pt x="399" y="8"/>
                    </a:lnTo>
                    <a:lnTo>
                      <a:pt x="340" y="8"/>
                    </a:lnTo>
                    <a:lnTo>
                      <a:pt x="280" y="8"/>
                    </a:lnTo>
                    <a:lnTo>
                      <a:pt x="221" y="8"/>
                    </a:lnTo>
                    <a:lnTo>
                      <a:pt x="178" y="8"/>
                    </a:lnTo>
                    <a:lnTo>
                      <a:pt x="136" y="8"/>
                    </a:lnTo>
                    <a:lnTo>
                      <a:pt x="102" y="8"/>
                    </a:lnTo>
                    <a:lnTo>
                      <a:pt x="68" y="8"/>
                    </a:lnTo>
                    <a:lnTo>
                      <a:pt x="51" y="8"/>
                    </a:lnTo>
                    <a:lnTo>
                      <a:pt x="34" y="8"/>
                    </a:lnTo>
                    <a:lnTo>
                      <a:pt x="26" y="8"/>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8" name="Freeform 109"/>
              <p:cNvSpPr>
                <a:spLocks/>
              </p:cNvSpPr>
              <p:nvPr/>
            </p:nvSpPr>
            <p:spPr bwMode="auto">
              <a:xfrm>
                <a:off x="8700" y="15748"/>
                <a:ext cx="51" cy="58"/>
              </a:xfrm>
              <a:custGeom>
                <a:avLst/>
                <a:gdLst>
                  <a:gd name="T0" fmla="*/ 0 w 51"/>
                  <a:gd name="T1" fmla="*/ 0 h 58"/>
                  <a:gd name="T2" fmla="*/ 17 w 51"/>
                  <a:gd name="T3" fmla="*/ 0 h 58"/>
                  <a:gd name="T4" fmla="*/ 34 w 51"/>
                  <a:gd name="T5" fmla="*/ 9 h 58"/>
                  <a:gd name="T6" fmla="*/ 43 w 51"/>
                  <a:gd name="T7" fmla="*/ 17 h 58"/>
                  <a:gd name="T8" fmla="*/ 51 w 51"/>
                  <a:gd name="T9" fmla="*/ 25 h 58"/>
                  <a:gd name="T10" fmla="*/ 51 w 51"/>
                  <a:gd name="T11" fmla="*/ 33 h 58"/>
                  <a:gd name="T12" fmla="*/ 34 w 51"/>
                  <a:gd name="T13" fmla="*/ 42 h 58"/>
                  <a:gd name="T14" fmla="*/ 26 w 51"/>
                  <a:gd name="T15" fmla="*/ 50 h 58"/>
                  <a:gd name="T16" fmla="*/ 0 w 51"/>
                  <a:gd name="T17" fmla="*/ 58 h 58"/>
                  <a:gd name="T18" fmla="*/ 0 w 51"/>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58">
                    <a:moveTo>
                      <a:pt x="0" y="0"/>
                    </a:moveTo>
                    <a:lnTo>
                      <a:pt x="17" y="0"/>
                    </a:lnTo>
                    <a:lnTo>
                      <a:pt x="34" y="9"/>
                    </a:lnTo>
                    <a:lnTo>
                      <a:pt x="43" y="17"/>
                    </a:lnTo>
                    <a:lnTo>
                      <a:pt x="51" y="25"/>
                    </a:lnTo>
                    <a:lnTo>
                      <a:pt x="51" y="33"/>
                    </a:lnTo>
                    <a:lnTo>
                      <a:pt x="34" y="42"/>
                    </a:lnTo>
                    <a:lnTo>
                      <a:pt x="26" y="50"/>
                    </a:lnTo>
                    <a:lnTo>
                      <a:pt x="0" y="58"/>
                    </a:lnTo>
                    <a:lnTo>
                      <a:pt x="0"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29" name="Freeform 110"/>
              <p:cNvSpPr>
                <a:spLocks/>
              </p:cNvSpPr>
              <p:nvPr/>
            </p:nvSpPr>
            <p:spPr bwMode="auto">
              <a:xfrm>
                <a:off x="8930" y="15748"/>
                <a:ext cx="110" cy="58"/>
              </a:xfrm>
              <a:custGeom>
                <a:avLst/>
                <a:gdLst>
                  <a:gd name="T0" fmla="*/ 34 w 110"/>
                  <a:gd name="T1" fmla="*/ 42 h 58"/>
                  <a:gd name="T2" fmla="*/ 25 w 110"/>
                  <a:gd name="T3" fmla="*/ 33 h 58"/>
                  <a:gd name="T4" fmla="*/ 17 w 110"/>
                  <a:gd name="T5" fmla="*/ 33 h 58"/>
                  <a:gd name="T6" fmla="*/ 8 w 110"/>
                  <a:gd name="T7" fmla="*/ 25 h 58"/>
                  <a:gd name="T8" fmla="*/ 0 w 110"/>
                  <a:gd name="T9" fmla="*/ 25 h 58"/>
                  <a:gd name="T10" fmla="*/ 17 w 110"/>
                  <a:gd name="T11" fmla="*/ 25 h 58"/>
                  <a:gd name="T12" fmla="*/ 34 w 110"/>
                  <a:gd name="T13" fmla="*/ 17 h 58"/>
                  <a:gd name="T14" fmla="*/ 42 w 110"/>
                  <a:gd name="T15" fmla="*/ 0 h 58"/>
                  <a:gd name="T16" fmla="*/ 76 w 110"/>
                  <a:gd name="T17" fmla="*/ 9 h 58"/>
                  <a:gd name="T18" fmla="*/ 110 w 110"/>
                  <a:gd name="T19" fmla="*/ 25 h 58"/>
                  <a:gd name="T20" fmla="*/ 102 w 110"/>
                  <a:gd name="T21" fmla="*/ 42 h 58"/>
                  <a:gd name="T22" fmla="*/ 85 w 110"/>
                  <a:gd name="T23" fmla="*/ 42 h 58"/>
                  <a:gd name="T24" fmla="*/ 42 w 110"/>
                  <a:gd name="T25" fmla="*/ 58 h 58"/>
                  <a:gd name="T26" fmla="*/ 34 w 110"/>
                  <a:gd name="T27" fmla="*/ 42 h 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0" h="58">
                    <a:moveTo>
                      <a:pt x="34" y="42"/>
                    </a:moveTo>
                    <a:lnTo>
                      <a:pt x="25" y="33"/>
                    </a:lnTo>
                    <a:lnTo>
                      <a:pt x="17" y="33"/>
                    </a:lnTo>
                    <a:lnTo>
                      <a:pt x="8" y="25"/>
                    </a:lnTo>
                    <a:lnTo>
                      <a:pt x="0" y="25"/>
                    </a:lnTo>
                    <a:lnTo>
                      <a:pt x="17" y="25"/>
                    </a:lnTo>
                    <a:lnTo>
                      <a:pt x="34" y="17"/>
                    </a:lnTo>
                    <a:lnTo>
                      <a:pt x="42" y="0"/>
                    </a:lnTo>
                    <a:lnTo>
                      <a:pt x="76" y="9"/>
                    </a:lnTo>
                    <a:lnTo>
                      <a:pt x="110" y="25"/>
                    </a:lnTo>
                    <a:lnTo>
                      <a:pt x="102" y="42"/>
                    </a:lnTo>
                    <a:lnTo>
                      <a:pt x="85" y="42"/>
                    </a:lnTo>
                    <a:lnTo>
                      <a:pt x="42" y="58"/>
                    </a:lnTo>
                    <a:lnTo>
                      <a:pt x="34" y="42"/>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0" name="Freeform 111"/>
              <p:cNvSpPr>
                <a:spLocks/>
              </p:cNvSpPr>
              <p:nvPr/>
            </p:nvSpPr>
            <p:spPr bwMode="auto">
              <a:xfrm>
                <a:off x="9754" y="14627"/>
                <a:ext cx="1197" cy="1163"/>
              </a:xfrm>
              <a:custGeom>
                <a:avLst/>
                <a:gdLst>
                  <a:gd name="T0" fmla="*/ 101 w 1197"/>
                  <a:gd name="T1" fmla="*/ 1146 h 1163"/>
                  <a:gd name="T2" fmla="*/ 59 w 1197"/>
                  <a:gd name="T3" fmla="*/ 1055 h 1163"/>
                  <a:gd name="T4" fmla="*/ 34 w 1197"/>
                  <a:gd name="T5" fmla="*/ 1072 h 1163"/>
                  <a:gd name="T6" fmla="*/ 195 w 1197"/>
                  <a:gd name="T7" fmla="*/ 1039 h 1163"/>
                  <a:gd name="T8" fmla="*/ 560 w 1197"/>
                  <a:gd name="T9" fmla="*/ 1138 h 1163"/>
                  <a:gd name="T10" fmla="*/ 433 w 1197"/>
                  <a:gd name="T11" fmla="*/ 940 h 1163"/>
                  <a:gd name="T12" fmla="*/ 543 w 1197"/>
                  <a:gd name="T13" fmla="*/ 627 h 1163"/>
                  <a:gd name="T14" fmla="*/ 543 w 1197"/>
                  <a:gd name="T15" fmla="*/ 684 h 1163"/>
                  <a:gd name="T16" fmla="*/ 603 w 1197"/>
                  <a:gd name="T17" fmla="*/ 643 h 1163"/>
                  <a:gd name="T18" fmla="*/ 611 w 1197"/>
                  <a:gd name="T19" fmla="*/ 775 h 1163"/>
                  <a:gd name="T20" fmla="*/ 458 w 1197"/>
                  <a:gd name="T21" fmla="*/ 907 h 1163"/>
                  <a:gd name="T22" fmla="*/ 475 w 1197"/>
                  <a:gd name="T23" fmla="*/ 924 h 1163"/>
                  <a:gd name="T24" fmla="*/ 543 w 1197"/>
                  <a:gd name="T25" fmla="*/ 891 h 1163"/>
                  <a:gd name="T26" fmla="*/ 526 w 1197"/>
                  <a:gd name="T27" fmla="*/ 866 h 1163"/>
                  <a:gd name="T28" fmla="*/ 560 w 1197"/>
                  <a:gd name="T29" fmla="*/ 825 h 1163"/>
                  <a:gd name="T30" fmla="*/ 688 w 1197"/>
                  <a:gd name="T31" fmla="*/ 800 h 1163"/>
                  <a:gd name="T32" fmla="*/ 772 w 1197"/>
                  <a:gd name="T33" fmla="*/ 899 h 1163"/>
                  <a:gd name="T34" fmla="*/ 730 w 1197"/>
                  <a:gd name="T35" fmla="*/ 1031 h 1163"/>
                  <a:gd name="T36" fmla="*/ 586 w 1197"/>
                  <a:gd name="T37" fmla="*/ 1064 h 1163"/>
                  <a:gd name="T38" fmla="*/ 603 w 1197"/>
                  <a:gd name="T39" fmla="*/ 956 h 1163"/>
                  <a:gd name="T40" fmla="*/ 526 w 1197"/>
                  <a:gd name="T41" fmla="*/ 1064 h 1163"/>
                  <a:gd name="T42" fmla="*/ 815 w 1197"/>
                  <a:gd name="T43" fmla="*/ 989 h 1163"/>
                  <a:gd name="T44" fmla="*/ 789 w 1197"/>
                  <a:gd name="T45" fmla="*/ 717 h 1163"/>
                  <a:gd name="T46" fmla="*/ 1087 w 1197"/>
                  <a:gd name="T47" fmla="*/ 742 h 1163"/>
                  <a:gd name="T48" fmla="*/ 1061 w 1197"/>
                  <a:gd name="T49" fmla="*/ 503 h 1163"/>
                  <a:gd name="T50" fmla="*/ 1019 w 1197"/>
                  <a:gd name="T51" fmla="*/ 594 h 1163"/>
                  <a:gd name="T52" fmla="*/ 1078 w 1197"/>
                  <a:gd name="T53" fmla="*/ 643 h 1163"/>
                  <a:gd name="T54" fmla="*/ 1010 w 1197"/>
                  <a:gd name="T55" fmla="*/ 693 h 1163"/>
                  <a:gd name="T56" fmla="*/ 917 w 1197"/>
                  <a:gd name="T57" fmla="*/ 742 h 1163"/>
                  <a:gd name="T58" fmla="*/ 832 w 1197"/>
                  <a:gd name="T59" fmla="*/ 627 h 1163"/>
                  <a:gd name="T60" fmla="*/ 866 w 1197"/>
                  <a:gd name="T61" fmla="*/ 519 h 1163"/>
                  <a:gd name="T62" fmla="*/ 1002 w 1197"/>
                  <a:gd name="T63" fmla="*/ 462 h 1163"/>
                  <a:gd name="T64" fmla="*/ 900 w 1197"/>
                  <a:gd name="T65" fmla="*/ 454 h 1163"/>
                  <a:gd name="T66" fmla="*/ 772 w 1197"/>
                  <a:gd name="T67" fmla="*/ 602 h 1163"/>
                  <a:gd name="T68" fmla="*/ 654 w 1197"/>
                  <a:gd name="T69" fmla="*/ 511 h 1163"/>
                  <a:gd name="T70" fmla="*/ 679 w 1197"/>
                  <a:gd name="T71" fmla="*/ 519 h 1163"/>
                  <a:gd name="T72" fmla="*/ 934 w 1197"/>
                  <a:gd name="T73" fmla="*/ 421 h 1163"/>
                  <a:gd name="T74" fmla="*/ 1163 w 1197"/>
                  <a:gd name="T75" fmla="*/ 552 h 1163"/>
                  <a:gd name="T76" fmla="*/ 1070 w 1197"/>
                  <a:gd name="T77" fmla="*/ 181 h 1163"/>
                  <a:gd name="T78" fmla="*/ 1087 w 1197"/>
                  <a:gd name="T79" fmla="*/ 25 h 1163"/>
                  <a:gd name="T80" fmla="*/ 1112 w 1197"/>
                  <a:gd name="T81" fmla="*/ 74 h 1163"/>
                  <a:gd name="T82" fmla="*/ 1172 w 1197"/>
                  <a:gd name="T83" fmla="*/ 17 h 1163"/>
                  <a:gd name="T84" fmla="*/ 1146 w 1197"/>
                  <a:gd name="T85" fmla="*/ 165 h 1163"/>
                  <a:gd name="T86" fmla="*/ 1146 w 1197"/>
                  <a:gd name="T87" fmla="*/ 379 h 1163"/>
                  <a:gd name="T88" fmla="*/ 1163 w 1197"/>
                  <a:gd name="T89" fmla="*/ 223 h 1163"/>
                  <a:gd name="T90" fmla="*/ 1070 w 1197"/>
                  <a:gd name="T91" fmla="*/ 289 h 1163"/>
                  <a:gd name="T92" fmla="*/ 1121 w 1197"/>
                  <a:gd name="T93" fmla="*/ 759 h 1163"/>
                  <a:gd name="T94" fmla="*/ 1189 w 1197"/>
                  <a:gd name="T95" fmla="*/ 849 h 1163"/>
                  <a:gd name="T96" fmla="*/ 1053 w 1197"/>
                  <a:gd name="T97" fmla="*/ 874 h 1163"/>
                  <a:gd name="T98" fmla="*/ 1138 w 1197"/>
                  <a:gd name="T99" fmla="*/ 849 h 1163"/>
                  <a:gd name="T100" fmla="*/ 781 w 1197"/>
                  <a:gd name="T101" fmla="*/ 742 h 1163"/>
                  <a:gd name="T102" fmla="*/ 891 w 1197"/>
                  <a:gd name="T103" fmla="*/ 1097 h 1163"/>
                  <a:gd name="T104" fmla="*/ 900 w 1197"/>
                  <a:gd name="T105" fmla="*/ 1014 h 1163"/>
                  <a:gd name="T106" fmla="*/ 917 w 1197"/>
                  <a:gd name="T107" fmla="*/ 1146 h 1163"/>
                  <a:gd name="T108" fmla="*/ 815 w 1197"/>
                  <a:gd name="T109" fmla="*/ 1022 h 1163"/>
                  <a:gd name="T110" fmla="*/ 628 w 1197"/>
                  <a:gd name="T111" fmla="*/ 1154 h 1163"/>
                  <a:gd name="T112" fmla="*/ 212 w 1197"/>
                  <a:gd name="T113" fmla="*/ 1072 h 1163"/>
                  <a:gd name="T114" fmla="*/ 280 w 1197"/>
                  <a:gd name="T115" fmla="*/ 1072 h 1163"/>
                  <a:gd name="T116" fmla="*/ 237 w 1197"/>
                  <a:gd name="T117" fmla="*/ 1163 h 11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97" h="1163">
                    <a:moveTo>
                      <a:pt x="203" y="1138"/>
                    </a:moveTo>
                    <a:lnTo>
                      <a:pt x="195" y="1121"/>
                    </a:lnTo>
                    <a:lnTo>
                      <a:pt x="195" y="1097"/>
                    </a:lnTo>
                    <a:lnTo>
                      <a:pt x="203" y="1055"/>
                    </a:lnTo>
                    <a:lnTo>
                      <a:pt x="195" y="1047"/>
                    </a:lnTo>
                    <a:lnTo>
                      <a:pt x="195" y="1055"/>
                    </a:lnTo>
                    <a:lnTo>
                      <a:pt x="169" y="1097"/>
                    </a:lnTo>
                    <a:lnTo>
                      <a:pt x="152" y="1121"/>
                    </a:lnTo>
                    <a:lnTo>
                      <a:pt x="127" y="1138"/>
                    </a:lnTo>
                    <a:lnTo>
                      <a:pt x="101" y="1146"/>
                    </a:lnTo>
                    <a:lnTo>
                      <a:pt x="68" y="1146"/>
                    </a:lnTo>
                    <a:lnTo>
                      <a:pt x="42" y="1138"/>
                    </a:lnTo>
                    <a:lnTo>
                      <a:pt x="17" y="1130"/>
                    </a:lnTo>
                    <a:lnTo>
                      <a:pt x="8" y="1113"/>
                    </a:lnTo>
                    <a:lnTo>
                      <a:pt x="0" y="1105"/>
                    </a:lnTo>
                    <a:lnTo>
                      <a:pt x="0" y="1072"/>
                    </a:lnTo>
                    <a:lnTo>
                      <a:pt x="8" y="1064"/>
                    </a:lnTo>
                    <a:lnTo>
                      <a:pt x="17" y="1055"/>
                    </a:lnTo>
                    <a:lnTo>
                      <a:pt x="42" y="1055"/>
                    </a:lnTo>
                    <a:lnTo>
                      <a:pt x="59" y="1055"/>
                    </a:lnTo>
                    <a:lnTo>
                      <a:pt x="68" y="1064"/>
                    </a:lnTo>
                    <a:lnTo>
                      <a:pt x="68" y="1080"/>
                    </a:lnTo>
                    <a:lnTo>
                      <a:pt x="68" y="1088"/>
                    </a:lnTo>
                    <a:lnTo>
                      <a:pt x="51" y="1097"/>
                    </a:lnTo>
                    <a:lnTo>
                      <a:pt x="42" y="1097"/>
                    </a:lnTo>
                    <a:lnTo>
                      <a:pt x="34" y="1097"/>
                    </a:lnTo>
                    <a:lnTo>
                      <a:pt x="34" y="1088"/>
                    </a:lnTo>
                    <a:lnTo>
                      <a:pt x="34" y="1080"/>
                    </a:lnTo>
                    <a:lnTo>
                      <a:pt x="34" y="1072"/>
                    </a:lnTo>
                    <a:lnTo>
                      <a:pt x="17" y="1072"/>
                    </a:lnTo>
                    <a:lnTo>
                      <a:pt x="8" y="1088"/>
                    </a:lnTo>
                    <a:lnTo>
                      <a:pt x="17" y="1097"/>
                    </a:lnTo>
                    <a:lnTo>
                      <a:pt x="25" y="1113"/>
                    </a:lnTo>
                    <a:lnTo>
                      <a:pt x="34" y="1121"/>
                    </a:lnTo>
                    <a:lnTo>
                      <a:pt x="68" y="1113"/>
                    </a:lnTo>
                    <a:lnTo>
                      <a:pt x="93" y="1105"/>
                    </a:lnTo>
                    <a:lnTo>
                      <a:pt x="144" y="1072"/>
                    </a:lnTo>
                    <a:lnTo>
                      <a:pt x="195" y="1039"/>
                    </a:lnTo>
                    <a:lnTo>
                      <a:pt x="220" y="1022"/>
                    </a:lnTo>
                    <a:lnTo>
                      <a:pt x="246" y="1022"/>
                    </a:lnTo>
                    <a:lnTo>
                      <a:pt x="288" y="1022"/>
                    </a:lnTo>
                    <a:lnTo>
                      <a:pt x="322" y="1022"/>
                    </a:lnTo>
                    <a:lnTo>
                      <a:pt x="356" y="1039"/>
                    </a:lnTo>
                    <a:lnTo>
                      <a:pt x="390" y="1055"/>
                    </a:lnTo>
                    <a:lnTo>
                      <a:pt x="518" y="1130"/>
                    </a:lnTo>
                    <a:lnTo>
                      <a:pt x="535" y="1138"/>
                    </a:lnTo>
                    <a:lnTo>
                      <a:pt x="543" y="1138"/>
                    </a:lnTo>
                    <a:lnTo>
                      <a:pt x="560" y="1138"/>
                    </a:lnTo>
                    <a:lnTo>
                      <a:pt x="560" y="1130"/>
                    </a:lnTo>
                    <a:lnTo>
                      <a:pt x="552" y="1121"/>
                    </a:lnTo>
                    <a:lnTo>
                      <a:pt x="526" y="1113"/>
                    </a:lnTo>
                    <a:lnTo>
                      <a:pt x="509" y="1105"/>
                    </a:lnTo>
                    <a:lnTo>
                      <a:pt x="475" y="1072"/>
                    </a:lnTo>
                    <a:lnTo>
                      <a:pt x="450" y="1047"/>
                    </a:lnTo>
                    <a:lnTo>
                      <a:pt x="433" y="1006"/>
                    </a:lnTo>
                    <a:lnTo>
                      <a:pt x="433" y="973"/>
                    </a:lnTo>
                    <a:lnTo>
                      <a:pt x="433" y="940"/>
                    </a:lnTo>
                    <a:lnTo>
                      <a:pt x="450" y="899"/>
                    </a:lnTo>
                    <a:lnTo>
                      <a:pt x="467" y="866"/>
                    </a:lnTo>
                    <a:lnTo>
                      <a:pt x="518" y="800"/>
                    </a:lnTo>
                    <a:lnTo>
                      <a:pt x="569" y="734"/>
                    </a:lnTo>
                    <a:lnTo>
                      <a:pt x="586" y="693"/>
                    </a:lnTo>
                    <a:lnTo>
                      <a:pt x="586" y="676"/>
                    </a:lnTo>
                    <a:lnTo>
                      <a:pt x="586" y="651"/>
                    </a:lnTo>
                    <a:lnTo>
                      <a:pt x="569" y="643"/>
                    </a:lnTo>
                    <a:lnTo>
                      <a:pt x="552" y="627"/>
                    </a:lnTo>
                    <a:lnTo>
                      <a:pt x="543" y="627"/>
                    </a:lnTo>
                    <a:lnTo>
                      <a:pt x="526" y="635"/>
                    </a:lnTo>
                    <a:lnTo>
                      <a:pt x="526" y="643"/>
                    </a:lnTo>
                    <a:lnTo>
                      <a:pt x="526" y="651"/>
                    </a:lnTo>
                    <a:lnTo>
                      <a:pt x="543" y="651"/>
                    </a:lnTo>
                    <a:lnTo>
                      <a:pt x="552" y="651"/>
                    </a:lnTo>
                    <a:lnTo>
                      <a:pt x="552" y="660"/>
                    </a:lnTo>
                    <a:lnTo>
                      <a:pt x="552" y="668"/>
                    </a:lnTo>
                    <a:lnTo>
                      <a:pt x="552" y="676"/>
                    </a:lnTo>
                    <a:lnTo>
                      <a:pt x="543" y="684"/>
                    </a:lnTo>
                    <a:lnTo>
                      <a:pt x="535" y="684"/>
                    </a:lnTo>
                    <a:lnTo>
                      <a:pt x="526" y="684"/>
                    </a:lnTo>
                    <a:lnTo>
                      <a:pt x="509" y="668"/>
                    </a:lnTo>
                    <a:lnTo>
                      <a:pt x="509" y="643"/>
                    </a:lnTo>
                    <a:lnTo>
                      <a:pt x="518" y="635"/>
                    </a:lnTo>
                    <a:lnTo>
                      <a:pt x="526" y="627"/>
                    </a:lnTo>
                    <a:lnTo>
                      <a:pt x="543" y="618"/>
                    </a:lnTo>
                    <a:lnTo>
                      <a:pt x="560" y="610"/>
                    </a:lnTo>
                    <a:lnTo>
                      <a:pt x="569" y="618"/>
                    </a:lnTo>
                    <a:lnTo>
                      <a:pt x="603" y="643"/>
                    </a:lnTo>
                    <a:lnTo>
                      <a:pt x="620" y="668"/>
                    </a:lnTo>
                    <a:lnTo>
                      <a:pt x="620" y="693"/>
                    </a:lnTo>
                    <a:lnTo>
                      <a:pt x="620" y="709"/>
                    </a:lnTo>
                    <a:lnTo>
                      <a:pt x="611" y="726"/>
                    </a:lnTo>
                    <a:lnTo>
                      <a:pt x="594" y="734"/>
                    </a:lnTo>
                    <a:lnTo>
                      <a:pt x="603" y="742"/>
                    </a:lnTo>
                    <a:lnTo>
                      <a:pt x="611" y="742"/>
                    </a:lnTo>
                    <a:lnTo>
                      <a:pt x="620" y="742"/>
                    </a:lnTo>
                    <a:lnTo>
                      <a:pt x="620" y="750"/>
                    </a:lnTo>
                    <a:lnTo>
                      <a:pt x="611" y="775"/>
                    </a:lnTo>
                    <a:lnTo>
                      <a:pt x="594" y="783"/>
                    </a:lnTo>
                    <a:lnTo>
                      <a:pt x="552" y="800"/>
                    </a:lnTo>
                    <a:lnTo>
                      <a:pt x="543" y="816"/>
                    </a:lnTo>
                    <a:lnTo>
                      <a:pt x="535" y="825"/>
                    </a:lnTo>
                    <a:lnTo>
                      <a:pt x="535" y="833"/>
                    </a:lnTo>
                    <a:lnTo>
                      <a:pt x="501" y="849"/>
                    </a:lnTo>
                    <a:lnTo>
                      <a:pt x="492" y="858"/>
                    </a:lnTo>
                    <a:lnTo>
                      <a:pt x="484" y="874"/>
                    </a:lnTo>
                    <a:lnTo>
                      <a:pt x="484" y="891"/>
                    </a:lnTo>
                    <a:lnTo>
                      <a:pt x="458" y="907"/>
                    </a:lnTo>
                    <a:lnTo>
                      <a:pt x="450" y="932"/>
                    </a:lnTo>
                    <a:lnTo>
                      <a:pt x="450" y="948"/>
                    </a:lnTo>
                    <a:lnTo>
                      <a:pt x="458" y="965"/>
                    </a:lnTo>
                    <a:lnTo>
                      <a:pt x="467" y="973"/>
                    </a:lnTo>
                    <a:lnTo>
                      <a:pt x="475" y="965"/>
                    </a:lnTo>
                    <a:lnTo>
                      <a:pt x="475" y="956"/>
                    </a:lnTo>
                    <a:lnTo>
                      <a:pt x="475" y="948"/>
                    </a:lnTo>
                    <a:lnTo>
                      <a:pt x="467" y="940"/>
                    </a:lnTo>
                    <a:lnTo>
                      <a:pt x="475" y="932"/>
                    </a:lnTo>
                    <a:lnTo>
                      <a:pt x="475" y="924"/>
                    </a:lnTo>
                    <a:lnTo>
                      <a:pt x="484" y="915"/>
                    </a:lnTo>
                    <a:lnTo>
                      <a:pt x="492" y="915"/>
                    </a:lnTo>
                    <a:lnTo>
                      <a:pt x="501" y="915"/>
                    </a:lnTo>
                    <a:lnTo>
                      <a:pt x="509" y="907"/>
                    </a:lnTo>
                    <a:lnTo>
                      <a:pt x="509" y="899"/>
                    </a:lnTo>
                    <a:lnTo>
                      <a:pt x="509" y="907"/>
                    </a:lnTo>
                    <a:lnTo>
                      <a:pt x="518" y="907"/>
                    </a:lnTo>
                    <a:lnTo>
                      <a:pt x="535" y="882"/>
                    </a:lnTo>
                    <a:lnTo>
                      <a:pt x="543" y="891"/>
                    </a:lnTo>
                    <a:lnTo>
                      <a:pt x="543" y="899"/>
                    </a:lnTo>
                    <a:lnTo>
                      <a:pt x="535" y="915"/>
                    </a:lnTo>
                    <a:lnTo>
                      <a:pt x="535" y="924"/>
                    </a:lnTo>
                    <a:lnTo>
                      <a:pt x="543" y="932"/>
                    </a:lnTo>
                    <a:lnTo>
                      <a:pt x="552" y="924"/>
                    </a:lnTo>
                    <a:lnTo>
                      <a:pt x="560" y="907"/>
                    </a:lnTo>
                    <a:lnTo>
                      <a:pt x="560" y="891"/>
                    </a:lnTo>
                    <a:lnTo>
                      <a:pt x="552" y="866"/>
                    </a:lnTo>
                    <a:lnTo>
                      <a:pt x="543" y="866"/>
                    </a:lnTo>
                    <a:lnTo>
                      <a:pt x="526" y="866"/>
                    </a:lnTo>
                    <a:lnTo>
                      <a:pt x="509" y="874"/>
                    </a:lnTo>
                    <a:lnTo>
                      <a:pt x="509" y="899"/>
                    </a:lnTo>
                    <a:lnTo>
                      <a:pt x="501" y="891"/>
                    </a:lnTo>
                    <a:lnTo>
                      <a:pt x="501" y="882"/>
                    </a:lnTo>
                    <a:lnTo>
                      <a:pt x="509" y="866"/>
                    </a:lnTo>
                    <a:lnTo>
                      <a:pt x="518" y="858"/>
                    </a:lnTo>
                    <a:lnTo>
                      <a:pt x="535" y="858"/>
                    </a:lnTo>
                    <a:lnTo>
                      <a:pt x="543" y="849"/>
                    </a:lnTo>
                    <a:lnTo>
                      <a:pt x="552" y="833"/>
                    </a:lnTo>
                    <a:lnTo>
                      <a:pt x="560" y="825"/>
                    </a:lnTo>
                    <a:lnTo>
                      <a:pt x="569" y="825"/>
                    </a:lnTo>
                    <a:lnTo>
                      <a:pt x="586" y="808"/>
                    </a:lnTo>
                    <a:lnTo>
                      <a:pt x="594" y="808"/>
                    </a:lnTo>
                    <a:lnTo>
                      <a:pt x="611" y="816"/>
                    </a:lnTo>
                    <a:lnTo>
                      <a:pt x="628" y="825"/>
                    </a:lnTo>
                    <a:lnTo>
                      <a:pt x="637" y="825"/>
                    </a:lnTo>
                    <a:lnTo>
                      <a:pt x="654" y="808"/>
                    </a:lnTo>
                    <a:lnTo>
                      <a:pt x="671" y="800"/>
                    </a:lnTo>
                    <a:lnTo>
                      <a:pt x="688" y="800"/>
                    </a:lnTo>
                    <a:lnTo>
                      <a:pt x="713" y="800"/>
                    </a:lnTo>
                    <a:lnTo>
                      <a:pt x="722" y="816"/>
                    </a:lnTo>
                    <a:lnTo>
                      <a:pt x="730" y="825"/>
                    </a:lnTo>
                    <a:lnTo>
                      <a:pt x="730" y="858"/>
                    </a:lnTo>
                    <a:lnTo>
                      <a:pt x="722" y="866"/>
                    </a:lnTo>
                    <a:lnTo>
                      <a:pt x="722" y="874"/>
                    </a:lnTo>
                    <a:lnTo>
                      <a:pt x="730" y="874"/>
                    </a:lnTo>
                    <a:lnTo>
                      <a:pt x="738" y="874"/>
                    </a:lnTo>
                    <a:lnTo>
                      <a:pt x="755" y="874"/>
                    </a:lnTo>
                    <a:lnTo>
                      <a:pt x="772" y="899"/>
                    </a:lnTo>
                    <a:lnTo>
                      <a:pt x="781" y="915"/>
                    </a:lnTo>
                    <a:lnTo>
                      <a:pt x="781" y="932"/>
                    </a:lnTo>
                    <a:lnTo>
                      <a:pt x="772" y="948"/>
                    </a:lnTo>
                    <a:lnTo>
                      <a:pt x="755" y="956"/>
                    </a:lnTo>
                    <a:lnTo>
                      <a:pt x="747" y="965"/>
                    </a:lnTo>
                    <a:lnTo>
                      <a:pt x="730" y="965"/>
                    </a:lnTo>
                    <a:lnTo>
                      <a:pt x="738" y="989"/>
                    </a:lnTo>
                    <a:lnTo>
                      <a:pt x="747" y="1006"/>
                    </a:lnTo>
                    <a:lnTo>
                      <a:pt x="738" y="1022"/>
                    </a:lnTo>
                    <a:lnTo>
                      <a:pt x="730" y="1031"/>
                    </a:lnTo>
                    <a:lnTo>
                      <a:pt x="722" y="1039"/>
                    </a:lnTo>
                    <a:lnTo>
                      <a:pt x="705" y="1055"/>
                    </a:lnTo>
                    <a:lnTo>
                      <a:pt x="688" y="1055"/>
                    </a:lnTo>
                    <a:lnTo>
                      <a:pt x="671" y="1047"/>
                    </a:lnTo>
                    <a:lnTo>
                      <a:pt x="654" y="1039"/>
                    </a:lnTo>
                    <a:lnTo>
                      <a:pt x="637" y="1055"/>
                    </a:lnTo>
                    <a:lnTo>
                      <a:pt x="628" y="1064"/>
                    </a:lnTo>
                    <a:lnTo>
                      <a:pt x="620" y="1072"/>
                    </a:lnTo>
                    <a:lnTo>
                      <a:pt x="594" y="1072"/>
                    </a:lnTo>
                    <a:lnTo>
                      <a:pt x="586" y="1064"/>
                    </a:lnTo>
                    <a:lnTo>
                      <a:pt x="569" y="1055"/>
                    </a:lnTo>
                    <a:lnTo>
                      <a:pt x="552" y="1047"/>
                    </a:lnTo>
                    <a:lnTo>
                      <a:pt x="552" y="1031"/>
                    </a:lnTo>
                    <a:lnTo>
                      <a:pt x="560" y="1022"/>
                    </a:lnTo>
                    <a:lnTo>
                      <a:pt x="577" y="1022"/>
                    </a:lnTo>
                    <a:lnTo>
                      <a:pt x="586" y="1022"/>
                    </a:lnTo>
                    <a:lnTo>
                      <a:pt x="603" y="1006"/>
                    </a:lnTo>
                    <a:lnTo>
                      <a:pt x="611" y="998"/>
                    </a:lnTo>
                    <a:lnTo>
                      <a:pt x="611" y="973"/>
                    </a:lnTo>
                    <a:lnTo>
                      <a:pt x="603" y="956"/>
                    </a:lnTo>
                    <a:lnTo>
                      <a:pt x="594" y="948"/>
                    </a:lnTo>
                    <a:lnTo>
                      <a:pt x="586" y="940"/>
                    </a:lnTo>
                    <a:lnTo>
                      <a:pt x="560" y="940"/>
                    </a:lnTo>
                    <a:lnTo>
                      <a:pt x="543" y="948"/>
                    </a:lnTo>
                    <a:lnTo>
                      <a:pt x="526" y="956"/>
                    </a:lnTo>
                    <a:lnTo>
                      <a:pt x="518" y="973"/>
                    </a:lnTo>
                    <a:lnTo>
                      <a:pt x="509" y="989"/>
                    </a:lnTo>
                    <a:lnTo>
                      <a:pt x="509" y="1014"/>
                    </a:lnTo>
                    <a:lnTo>
                      <a:pt x="518" y="1039"/>
                    </a:lnTo>
                    <a:lnTo>
                      <a:pt x="526" y="1064"/>
                    </a:lnTo>
                    <a:lnTo>
                      <a:pt x="552" y="1088"/>
                    </a:lnTo>
                    <a:lnTo>
                      <a:pt x="586" y="1105"/>
                    </a:lnTo>
                    <a:lnTo>
                      <a:pt x="611" y="1113"/>
                    </a:lnTo>
                    <a:lnTo>
                      <a:pt x="645" y="1113"/>
                    </a:lnTo>
                    <a:lnTo>
                      <a:pt x="679" y="1105"/>
                    </a:lnTo>
                    <a:lnTo>
                      <a:pt x="738" y="1080"/>
                    </a:lnTo>
                    <a:lnTo>
                      <a:pt x="764" y="1055"/>
                    </a:lnTo>
                    <a:lnTo>
                      <a:pt x="781" y="1039"/>
                    </a:lnTo>
                    <a:lnTo>
                      <a:pt x="798" y="1014"/>
                    </a:lnTo>
                    <a:lnTo>
                      <a:pt x="815" y="989"/>
                    </a:lnTo>
                    <a:lnTo>
                      <a:pt x="815" y="956"/>
                    </a:lnTo>
                    <a:lnTo>
                      <a:pt x="823" y="932"/>
                    </a:lnTo>
                    <a:lnTo>
                      <a:pt x="815" y="899"/>
                    </a:lnTo>
                    <a:lnTo>
                      <a:pt x="815" y="866"/>
                    </a:lnTo>
                    <a:lnTo>
                      <a:pt x="798" y="841"/>
                    </a:lnTo>
                    <a:lnTo>
                      <a:pt x="781" y="808"/>
                    </a:lnTo>
                    <a:lnTo>
                      <a:pt x="747" y="759"/>
                    </a:lnTo>
                    <a:lnTo>
                      <a:pt x="755" y="742"/>
                    </a:lnTo>
                    <a:lnTo>
                      <a:pt x="764" y="734"/>
                    </a:lnTo>
                    <a:lnTo>
                      <a:pt x="789" y="717"/>
                    </a:lnTo>
                    <a:lnTo>
                      <a:pt x="840" y="750"/>
                    </a:lnTo>
                    <a:lnTo>
                      <a:pt x="866" y="767"/>
                    </a:lnTo>
                    <a:lnTo>
                      <a:pt x="883" y="783"/>
                    </a:lnTo>
                    <a:lnTo>
                      <a:pt x="908" y="783"/>
                    </a:lnTo>
                    <a:lnTo>
                      <a:pt x="942" y="792"/>
                    </a:lnTo>
                    <a:lnTo>
                      <a:pt x="968" y="792"/>
                    </a:lnTo>
                    <a:lnTo>
                      <a:pt x="993" y="783"/>
                    </a:lnTo>
                    <a:lnTo>
                      <a:pt x="1019" y="783"/>
                    </a:lnTo>
                    <a:lnTo>
                      <a:pt x="1044" y="775"/>
                    </a:lnTo>
                    <a:lnTo>
                      <a:pt x="1087" y="742"/>
                    </a:lnTo>
                    <a:lnTo>
                      <a:pt x="1121" y="701"/>
                    </a:lnTo>
                    <a:lnTo>
                      <a:pt x="1129" y="676"/>
                    </a:lnTo>
                    <a:lnTo>
                      <a:pt x="1138" y="651"/>
                    </a:lnTo>
                    <a:lnTo>
                      <a:pt x="1138" y="627"/>
                    </a:lnTo>
                    <a:lnTo>
                      <a:pt x="1138" y="602"/>
                    </a:lnTo>
                    <a:lnTo>
                      <a:pt x="1129" y="577"/>
                    </a:lnTo>
                    <a:lnTo>
                      <a:pt x="1121" y="552"/>
                    </a:lnTo>
                    <a:lnTo>
                      <a:pt x="1095" y="528"/>
                    </a:lnTo>
                    <a:lnTo>
                      <a:pt x="1078" y="511"/>
                    </a:lnTo>
                    <a:lnTo>
                      <a:pt x="1061" y="503"/>
                    </a:lnTo>
                    <a:lnTo>
                      <a:pt x="1044" y="503"/>
                    </a:lnTo>
                    <a:lnTo>
                      <a:pt x="1027" y="503"/>
                    </a:lnTo>
                    <a:lnTo>
                      <a:pt x="1010" y="511"/>
                    </a:lnTo>
                    <a:lnTo>
                      <a:pt x="993" y="519"/>
                    </a:lnTo>
                    <a:lnTo>
                      <a:pt x="985" y="544"/>
                    </a:lnTo>
                    <a:lnTo>
                      <a:pt x="976" y="552"/>
                    </a:lnTo>
                    <a:lnTo>
                      <a:pt x="976" y="561"/>
                    </a:lnTo>
                    <a:lnTo>
                      <a:pt x="985" y="585"/>
                    </a:lnTo>
                    <a:lnTo>
                      <a:pt x="1002" y="594"/>
                    </a:lnTo>
                    <a:lnTo>
                      <a:pt x="1019" y="594"/>
                    </a:lnTo>
                    <a:lnTo>
                      <a:pt x="1044" y="585"/>
                    </a:lnTo>
                    <a:lnTo>
                      <a:pt x="1053" y="577"/>
                    </a:lnTo>
                    <a:lnTo>
                      <a:pt x="1061" y="552"/>
                    </a:lnTo>
                    <a:lnTo>
                      <a:pt x="1078" y="561"/>
                    </a:lnTo>
                    <a:lnTo>
                      <a:pt x="1095" y="577"/>
                    </a:lnTo>
                    <a:lnTo>
                      <a:pt x="1104" y="594"/>
                    </a:lnTo>
                    <a:lnTo>
                      <a:pt x="1095" y="610"/>
                    </a:lnTo>
                    <a:lnTo>
                      <a:pt x="1078" y="627"/>
                    </a:lnTo>
                    <a:lnTo>
                      <a:pt x="1078" y="635"/>
                    </a:lnTo>
                    <a:lnTo>
                      <a:pt x="1078" y="643"/>
                    </a:lnTo>
                    <a:lnTo>
                      <a:pt x="1087" y="651"/>
                    </a:lnTo>
                    <a:lnTo>
                      <a:pt x="1095" y="660"/>
                    </a:lnTo>
                    <a:lnTo>
                      <a:pt x="1095" y="676"/>
                    </a:lnTo>
                    <a:lnTo>
                      <a:pt x="1087" y="693"/>
                    </a:lnTo>
                    <a:lnTo>
                      <a:pt x="1070" y="709"/>
                    </a:lnTo>
                    <a:lnTo>
                      <a:pt x="1053" y="709"/>
                    </a:lnTo>
                    <a:lnTo>
                      <a:pt x="1044" y="709"/>
                    </a:lnTo>
                    <a:lnTo>
                      <a:pt x="1027" y="709"/>
                    </a:lnTo>
                    <a:lnTo>
                      <a:pt x="1019" y="701"/>
                    </a:lnTo>
                    <a:lnTo>
                      <a:pt x="1010" y="693"/>
                    </a:lnTo>
                    <a:lnTo>
                      <a:pt x="1002" y="693"/>
                    </a:lnTo>
                    <a:lnTo>
                      <a:pt x="993" y="701"/>
                    </a:lnTo>
                    <a:lnTo>
                      <a:pt x="1002" y="717"/>
                    </a:lnTo>
                    <a:lnTo>
                      <a:pt x="993" y="726"/>
                    </a:lnTo>
                    <a:lnTo>
                      <a:pt x="976" y="750"/>
                    </a:lnTo>
                    <a:lnTo>
                      <a:pt x="968" y="759"/>
                    </a:lnTo>
                    <a:lnTo>
                      <a:pt x="951" y="767"/>
                    </a:lnTo>
                    <a:lnTo>
                      <a:pt x="942" y="759"/>
                    </a:lnTo>
                    <a:lnTo>
                      <a:pt x="925" y="759"/>
                    </a:lnTo>
                    <a:lnTo>
                      <a:pt x="917" y="742"/>
                    </a:lnTo>
                    <a:lnTo>
                      <a:pt x="908" y="734"/>
                    </a:lnTo>
                    <a:lnTo>
                      <a:pt x="900" y="709"/>
                    </a:lnTo>
                    <a:lnTo>
                      <a:pt x="891" y="701"/>
                    </a:lnTo>
                    <a:lnTo>
                      <a:pt x="883" y="701"/>
                    </a:lnTo>
                    <a:lnTo>
                      <a:pt x="866" y="701"/>
                    </a:lnTo>
                    <a:lnTo>
                      <a:pt x="840" y="693"/>
                    </a:lnTo>
                    <a:lnTo>
                      <a:pt x="823" y="668"/>
                    </a:lnTo>
                    <a:lnTo>
                      <a:pt x="823" y="660"/>
                    </a:lnTo>
                    <a:lnTo>
                      <a:pt x="823" y="651"/>
                    </a:lnTo>
                    <a:lnTo>
                      <a:pt x="832" y="627"/>
                    </a:lnTo>
                    <a:lnTo>
                      <a:pt x="849" y="610"/>
                    </a:lnTo>
                    <a:lnTo>
                      <a:pt x="849" y="602"/>
                    </a:lnTo>
                    <a:lnTo>
                      <a:pt x="840" y="585"/>
                    </a:lnTo>
                    <a:lnTo>
                      <a:pt x="832" y="577"/>
                    </a:lnTo>
                    <a:lnTo>
                      <a:pt x="832" y="561"/>
                    </a:lnTo>
                    <a:lnTo>
                      <a:pt x="832" y="544"/>
                    </a:lnTo>
                    <a:lnTo>
                      <a:pt x="849" y="528"/>
                    </a:lnTo>
                    <a:lnTo>
                      <a:pt x="857" y="519"/>
                    </a:lnTo>
                    <a:lnTo>
                      <a:pt x="866" y="519"/>
                    </a:lnTo>
                    <a:lnTo>
                      <a:pt x="883" y="519"/>
                    </a:lnTo>
                    <a:lnTo>
                      <a:pt x="883" y="511"/>
                    </a:lnTo>
                    <a:lnTo>
                      <a:pt x="891" y="487"/>
                    </a:lnTo>
                    <a:lnTo>
                      <a:pt x="908" y="470"/>
                    </a:lnTo>
                    <a:lnTo>
                      <a:pt x="925" y="470"/>
                    </a:lnTo>
                    <a:lnTo>
                      <a:pt x="942" y="470"/>
                    </a:lnTo>
                    <a:lnTo>
                      <a:pt x="959" y="454"/>
                    </a:lnTo>
                    <a:lnTo>
                      <a:pt x="976" y="454"/>
                    </a:lnTo>
                    <a:lnTo>
                      <a:pt x="985" y="454"/>
                    </a:lnTo>
                    <a:lnTo>
                      <a:pt x="1002" y="462"/>
                    </a:lnTo>
                    <a:lnTo>
                      <a:pt x="1002" y="470"/>
                    </a:lnTo>
                    <a:lnTo>
                      <a:pt x="1010" y="470"/>
                    </a:lnTo>
                    <a:lnTo>
                      <a:pt x="1010" y="454"/>
                    </a:lnTo>
                    <a:lnTo>
                      <a:pt x="1002" y="445"/>
                    </a:lnTo>
                    <a:lnTo>
                      <a:pt x="993" y="437"/>
                    </a:lnTo>
                    <a:lnTo>
                      <a:pt x="976" y="429"/>
                    </a:lnTo>
                    <a:lnTo>
                      <a:pt x="959" y="437"/>
                    </a:lnTo>
                    <a:lnTo>
                      <a:pt x="934" y="454"/>
                    </a:lnTo>
                    <a:lnTo>
                      <a:pt x="917" y="454"/>
                    </a:lnTo>
                    <a:lnTo>
                      <a:pt x="900" y="454"/>
                    </a:lnTo>
                    <a:lnTo>
                      <a:pt x="883" y="470"/>
                    </a:lnTo>
                    <a:lnTo>
                      <a:pt x="866" y="495"/>
                    </a:lnTo>
                    <a:lnTo>
                      <a:pt x="840" y="511"/>
                    </a:lnTo>
                    <a:lnTo>
                      <a:pt x="823" y="528"/>
                    </a:lnTo>
                    <a:lnTo>
                      <a:pt x="815" y="536"/>
                    </a:lnTo>
                    <a:lnTo>
                      <a:pt x="806" y="577"/>
                    </a:lnTo>
                    <a:lnTo>
                      <a:pt x="798" y="602"/>
                    </a:lnTo>
                    <a:lnTo>
                      <a:pt x="789" y="602"/>
                    </a:lnTo>
                    <a:lnTo>
                      <a:pt x="772" y="610"/>
                    </a:lnTo>
                    <a:lnTo>
                      <a:pt x="772" y="602"/>
                    </a:lnTo>
                    <a:lnTo>
                      <a:pt x="772" y="594"/>
                    </a:lnTo>
                    <a:lnTo>
                      <a:pt x="772" y="585"/>
                    </a:lnTo>
                    <a:lnTo>
                      <a:pt x="755" y="577"/>
                    </a:lnTo>
                    <a:lnTo>
                      <a:pt x="730" y="585"/>
                    </a:lnTo>
                    <a:lnTo>
                      <a:pt x="705" y="594"/>
                    </a:lnTo>
                    <a:lnTo>
                      <a:pt x="688" y="585"/>
                    </a:lnTo>
                    <a:lnTo>
                      <a:pt x="662" y="569"/>
                    </a:lnTo>
                    <a:lnTo>
                      <a:pt x="654" y="552"/>
                    </a:lnTo>
                    <a:lnTo>
                      <a:pt x="645" y="536"/>
                    </a:lnTo>
                    <a:lnTo>
                      <a:pt x="654" y="511"/>
                    </a:lnTo>
                    <a:lnTo>
                      <a:pt x="662" y="495"/>
                    </a:lnTo>
                    <a:lnTo>
                      <a:pt x="671" y="487"/>
                    </a:lnTo>
                    <a:lnTo>
                      <a:pt x="688" y="487"/>
                    </a:lnTo>
                    <a:lnTo>
                      <a:pt x="696" y="487"/>
                    </a:lnTo>
                    <a:lnTo>
                      <a:pt x="705" y="495"/>
                    </a:lnTo>
                    <a:lnTo>
                      <a:pt x="705" y="511"/>
                    </a:lnTo>
                    <a:lnTo>
                      <a:pt x="705" y="519"/>
                    </a:lnTo>
                    <a:lnTo>
                      <a:pt x="696" y="528"/>
                    </a:lnTo>
                    <a:lnTo>
                      <a:pt x="688" y="528"/>
                    </a:lnTo>
                    <a:lnTo>
                      <a:pt x="679" y="519"/>
                    </a:lnTo>
                    <a:lnTo>
                      <a:pt x="662" y="519"/>
                    </a:lnTo>
                    <a:lnTo>
                      <a:pt x="662" y="528"/>
                    </a:lnTo>
                    <a:lnTo>
                      <a:pt x="671" y="536"/>
                    </a:lnTo>
                    <a:lnTo>
                      <a:pt x="688" y="552"/>
                    </a:lnTo>
                    <a:lnTo>
                      <a:pt x="705" y="561"/>
                    </a:lnTo>
                    <a:lnTo>
                      <a:pt x="747" y="552"/>
                    </a:lnTo>
                    <a:lnTo>
                      <a:pt x="781" y="536"/>
                    </a:lnTo>
                    <a:lnTo>
                      <a:pt x="840" y="487"/>
                    </a:lnTo>
                    <a:lnTo>
                      <a:pt x="900" y="437"/>
                    </a:lnTo>
                    <a:lnTo>
                      <a:pt x="934" y="421"/>
                    </a:lnTo>
                    <a:lnTo>
                      <a:pt x="976" y="412"/>
                    </a:lnTo>
                    <a:lnTo>
                      <a:pt x="1019" y="421"/>
                    </a:lnTo>
                    <a:lnTo>
                      <a:pt x="1061" y="429"/>
                    </a:lnTo>
                    <a:lnTo>
                      <a:pt x="1095" y="454"/>
                    </a:lnTo>
                    <a:lnTo>
                      <a:pt x="1112" y="462"/>
                    </a:lnTo>
                    <a:lnTo>
                      <a:pt x="1129" y="487"/>
                    </a:lnTo>
                    <a:lnTo>
                      <a:pt x="1138" y="519"/>
                    </a:lnTo>
                    <a:lnTo>
                      <a:pt x="1146" y="552"/>
                    </a:lnTo>
                    <a:lnTo>
                      <a:pt x="1155" y="552"/>
                    </a:lnTo>
                    <a:lnTo>
                      <a:pt x="1163" y="552"/>
                    </a:lnTo>
                    <a:lnTo>
                      <a:pt x="1163" y="536"/>
                    </a:lnTo>
                    <a:lnTo>
                      <a:pt x="1163" y="519"/>
                    </a:lnTo>
                    <a:lnTo>
                      <a:pt x="1146" y="487"/>
                    </a:lnTo>
                    <a:lnTo>
                      <a:pt x="1129" y="445"/>
                    </a:lnTo>
                    <a:lnTo>
                      <a:pt x="1104" y="404"/>
                    </a:lnTo>
                    <a:lnTo>
                      <a:pt x="1053" y="330"/>
                    </a:lnTo>
                    <a:lnTo>
                      <a:pt x="1044" y="289"/>
                    </a:lnTo>
                    <a:lnTo>
                      <a:pt x="1044" y="256"/>
                    </a:lnTo>
                    <a:lnTo>
                      <a:pt x="1053" y="214"/>
                    </a:lnTo>
                    <a:lnTo>
                      <a:pt x="1070" y="181"/>
                    </a:lnTo>
                    <a:lnTo>
                      <a:pt x="1070" y="173"/>
                    </a:lnTo>
                    <a:lnTo>
                      <a:pt x="1129" y="107"/>
                    </a:lnTo>
                    <a:lnTo>
                      <a:pt x="1138" y="91"/>
                    </a:lnTo>
                    <a:lnTo>
                      <a:pt x="1146" y="66"/>
                    </a:lnTo>
                    <a:lnTo>
                      <a:pt x="1146" y="50"/>
                    </a:lnTo>
                    <a:lnTo>
                      <a:pt x="1146" y="25"/>
                    </a:lnTo>
                    <a:lnTo>
                      <a:pt x="1129" y="17"/>
                    </a:lnTo>
                    <a:lnTo>
                      <a:pt x="1121" y="17"/>
                    </a:lnTo>
                    <a:lnTo>
                      <a:pt x="1095" y="17"/>
                    </a:lnTo>
                    <a:lnTo>
                      <a:pt x="1087" y="25"/>
                    </a:lnTo>
                    <a:lnTo>
                      <a:pt x="1087" y="33"/>
                    </a:lnTo>
                    <a:lnTo>
                      <a:pt x="1087" y="41"/>
                    </a:lnTo>
                    <a:lnTo>
                      <a:pt x="1095" y="41"/>
                    </a:lnTo>
                    <a:lnTo>
                      <a:pt x="1112" y="41"/>
                    </a:lnTo>
                    <a:lnTo>
                      <a:pt x="1121" y="41"/>
                    </a:lnTo>
                    <a:lnTo>
                      <a:pt x="1121" y="50"/>
                    </a:lnTo>
                    <a:lnTo>
                      <a:pt x="1121" y="66"/>
                    </a:lnTo>
                    <a:lnTo>
                      <a:pt x="1112" y="74"/>
                    </a:lnTo>
                    <a:lnTo>
                      <a:pt x="1095" y="74"/>
                    </a:lnTo>
                    <a:lnTo>
                      <a:pt x="1078" y="58"/>
                    </a:lnTo>
                    <a:lnTo>
                      <a:pt x="1070" y="41"/>
                    </a:lnTo>
                    <a:lnTo>
                      <a:pt x="1070" y="25"/>
                    </a:lnTo>
                    <a:lnTo>
                      <a:pt x="1078" y="17"/>
                    </a:lnTo>
                    <a:lnTo>
                      <a:pt x="1095" y="8"/>
                    </a:lnTo>
                    <a:lnTo>
                      <a:pt x="1104" y="0"/>
                    </a:lnTo>
                    <a:lnTo>
                      <a:pt x="1121" y="0"/>
                    </a:lnTo>
                    <a:lnTo>
                      <a:pt x="1138" y="0"/>
                    </a:lnTo>
                    <a:lnTo>
                      <a:pt x="1172" y="17"/>
                    </a:lnTo>
                    <a:lnTo>
                      <a:pt x="1180" y="41"/>
                    </a:lnTo>
                    <a:lnTo>
                      <a:pt x="1189" y="66"/>
                    </a:lnTo>
                    <a:lnTo>
                      <a:pt x="1172" y="99"/>
                    </a:lnTo>
                    <a:lnTo>
                      <a:pt x="1155" y="124"/>
                    </a:lnTo>
                    <a:lnTo>
                      <a:pt x="1129" y="140"/>
                    </a:lnTo>
                    <a:lnTo>
                      <a:pt x="1104" y="157"/>
                    </a:lnTo>
                    <a:lnTo>
                      <a:pt x="1104" y="165"/>
                    </a:lnTo>
                    <a:lnTo>
                      <a:pt x="1112" y="173"/>
                    </a:lnTo>
                    <a:lnTo>
                      <a:pt x="1138" y="165"/>
                    </a:lnTo>
                    <a:lnTo>
                      <a:pt x="1146" y="165"/>
                    </a:lnTo>
                    <a:lnTo>
                      <a:pt x="1163" y="173"/>
                    </a:lnTo>
                    <a:lnTo>
                      <a:pt x="1180" y="181"/>
                    </a:lnTo>
                    <a:lnTo>
                      <a:pt x="1189" y="198"/>
                    </a:lnTo>
                    <a:lnTo>
                      <a:pt x="1197" y="223"/>
                    </a:lnTo>
                    <a:lnTo>
                      <a:pt x="1189" y="239"/>
                    </a:lnTo>
                    <a:lnTo>
                      <a:pt x="1180" y="272"/>
                    </a:lnTo>
                    <a:lnTo>
                      <a:pt x="1163" y="313"/>
                    </a:lnTo>
                    <a:lnTo>
                      <a:pt x="1146" y="346"/>
                    </a:lnTo>
                    <a:lnTo>
                      <a:pt x="1146" y="363"/>
                    </a:lnTo>
                    <a:lnTo>
                      <a:pt x="1146" y="379"/>
                    </a:lnTo>
                    <a:lnTo>
                      <a:pt x="1121" y="355"/>
                    </a:lnTo>
                    <a:lnTo>
                      <a:pt x="1112" y="322"/>
                    </a:lnTo>
                    <a:lnTo>
                      <a:pt x="1104" y="289"/>
                    </a:lnTo>
                    <a:lnTo>
                      <a:pt x="1095" y="256"/>
                    </a:lnTo>
                    <a:lnTo>
                      <a:pt x="1121" y="264"/>
                    </a:lnTo>
                    <a:lnTo>
                      <a:pt x="1138" y="264"/>
                    </a:lnTo>
                    <a:lnTo>
                      <a:pt x="1146" y="256"/>
                    </a:lnTo>
                    <a:lnTo>
                      <a:pt x="1155" y="247"/>
                    </a:lnTo>
                    <a:lnTo>
                      <a:pt x="1163" y="239"/>
                    </a:lnTo>
                    <a:lnTo>
                      <a:pt x="1163" y="223"/>
                    </a:lnTo>
                    <a:lnTo>
                      <a:pt x="1155" y="206"/>
                    </a:lnTo>
                    <a:lnTo>
                      <a:pt x="1146" y="198"/>
                    </a:lnTo>
                    <a:lnTo>
                      <a:pt x="1121" y="181"/>
                    </a:lnTo>
                    <a:lnTo>
                      <a:pt x="1112" y="181"/>
                    </a:lnTo>
                    <a:lnTo>
                      <a:pt x="1095" y="190"/>
                    </a:lnTo>
                    <a:lnTo>
                      <a:pt x="1078" y="206"/>
                    </a:lnTo>
                    <a:lnTo>
                      <a:pt x="1070" y="223"/>
                    </a:lnTo>
                    <a:lnTo>
                      <a:pt x="1061" y="247"/>
                    </a:lnTo>
                    <a:lnTo>
                      <a:pt x="1061" y="272"/>
                    </a:lnTo>
                    <a:lnTo>
                      <a:pt x="1070" y="289"/>
                    </a:lnTo>
                    <a:lnTo>
                      <a:pt x="1087" y="338"/>
                    </a:lnTo>
                    <a:lnTo>
                      <a:pt x="1104" y="379"/>
                    </a:lnTo>
                    <a:lnTo>
                      <a:pt x="1146" y="429"/>
                    </a:lnTo>
                    <a:lnTo>
                      <a:pt x="1172" y="487"/>
                    </a:lnTo>
                    <a:lnTo>
                      <a:pt x="1189" y="552"/>
                    </a:lnTo>
                    <a:lnTo>
                      <a:pt x="1189" y="618"/>
                    </a:lnTo>
                    <a:lnTo>
                      <a:pt x="1180" y="660"/>
                    </a:lnTo>
                    <a:lnTo>
                      <a:pt x="1172" y="693"/>
                    </a:lnTo>
                    <a:lnTo>
                      <a:pt x="1146" y="726"/>
                    </a:lnTo>
                    <a:lnTo>
                      <a:pt x="1121" y="759"/>
                    </a:lnTo>
                    <a:lnTo>
                      <a:pt x="1078" y="783"/>
                    </a:lnTo>
                    <a:lnTo>
                      <a:pt x="1078" y="792"/>
                    </a:lnTo>
                    <a:lnTo>
                      <a:pt x="1095" y="792"/>
                    </a:lnTo>
                    <a:lnTo>
                      <a:pt x="1112" y="792"/>
                    </a:lnTo>
                    <a:lnTo>
                      <a:pt x="1121" y="792"/>
                    </a:lnTo>
                    <a:lnTo>
                      <a:pt x="1146" y="800"/>
                    </a:lnTo>
                    <a:lnTo>
                      <a:pt x="1163" y="808"/>
                    </a:lnTo>
                    <a:lnTo>
                      <a:pt x="1180" y="833"/>
                    </a:lnTo>
                    <a:lnTo>
                      <a:pt x="1189" y="849"/>
                    </a:lnTo>
                    <a:lnTo>
                      <a:pt x="1189" y="882"/>
                    </a:lnTo>
                    <a:lnTo>
                      <a:pt x="1189" y="899"/>
                    </a:lnTo>
                    <a:lnTo>
                      <a:pt x="1180" y="907"/>
                    </a:lnTo>
                    <a:lnTo>
                      <a:pt x="1163" y="924"/>
                    </a:lnTo>
                    <a:lnTo>
                      <a:pt x="1155" y="932"/>
                    </a:lnTo>
                    <a:lnTo>
                      <a:pt x="1112" y="948"/>
                    </a:lnTo>
                    <a:lnTo>
                      <a:pt x="1087" y="940"/>
                    </a:lnTo>
                    <a:lnTo>
                      <a:pt x="1061" y="924"/>
                    </a:lnTo>
                    <a:lnTo>
                      <a:pt x="1053" y="899"/>
                    </a:lnTo>
                    <a:lnTo>
                      <a:pt x="1053" y="874"/>
                    </a:lnTo>
                    <a:lnTo>
                      <a:pt x="1070" y="858"/>
                    </a:lnTo>
                    <a:lnTo>
                      <a:pt x="1070" y="882"/>
                    </a:lnTo>
                    <a:lnTo>
                      <a:pt x="1078" y="891"/>
                    </a:lnTo>
                    <a:lnTo>
                      <a:pt x="1087" y="899"/>
                    </a:lnTo>
                    <a:lnTo>
                      <a:pt x="1095" y="907"/>
                    </a:lnTo>
                    <a:lnTo>
                      <a:pt x="1104" y="907"/>
                    </a:lnTo>
                    <a:lnTo>
                      <a:pt x="1121" y="899"/>
                    </a:lnTo>
                    <a:lnTo>
                      <a:pt x="1138" y="891"/>
                    </a:lnTo>
                    <a:lnTo>
                      <a:pt x="1146" y="866"/>
                    </a:lnTo>
                    <a:lnTo>
                      <a:pt x="1138" y="849"/>
                    </a:lnTo>
                    <a:lnTo>
                      <a:pt x="1121" y="833"/>
                    </a:lnTo>
                    <a:lnTo>
                      <a:pt x="1095" y="825"/>
                    </a:lnTo>
                    <a:lnTo>
                      <a:pt x="1070" y="816"/>
                    </a:lnTo>
                    <a:lnTo>
                      <a:pt x="1010" y="816"/>
                    </a:lnTo>
                    <a:lnTo>
                      <a:pt x="959" y="816"/>
                    </a:lnTo>
                    <a:lnTo>
                      <a:pt x="934" y="816"/>
                    </a:lnTo>
                    <a:lnTo>
                      <a:pt x="908" y="808"/>
                    </a:lnTo>
                    <a:lnTo>
                      <a:pt x="849" y="775"/>
                    </a:lnTo>
                    <a:lnTo>
                      <a:pt x="798" y="742"/>
                    </a:lnTo>
                    <a:lnTo>
                      <a:pt x="781" y="742"/>
                    </a:lnTo>
                    <a:lnTo>
                      <a:pt x="772" y="759"/>
                    </a:lnTo>
                    <a:lnTo>
                      <a:pt x="806" y="800"/>
                    </a:lnTo>
                    <a:lnTo>
                      <a:pt x="823" y="849"/>
                    </a:lnTo>
                    <a:lnTo>
                      <a:pt x="840" y="899"/>
                    </a:lnTo>
                    <a:lnTo>
                      <a:pt x="849" y="948"/>
                    </a:lnTo>
                    <a:lnTo>
                      <a:pt x="849" y="1031"/>
                    </a:lnTo>
                    <a:lnTo>
                      <a:pt x="849" y="1055"/>
                    </a:lnTo>
                    <a:lnTo>
                      <a:pt x="857" y="1072"/>
                    </a:lnTo>
                    <a:lnTo>
                      <a:pt x="874" y="1088"/>
                    </a:lnTo>
                    <a:lnTo>
                      <a:pt x="891" y="1097"/>
                    </a:lnTo>
                    <a:lnTo>
                      <a:pt x="917" y="1097"/>
                    </a:lnTo>
                    <a:lnTo>
                      <a:pt x="934" y="1088"/>
                    </a:lnTo>
                    <a:lnTo>
                      <a:pt x="942" y="1072"/>
                    </a:lnTo>
                    <a:lnTo>
                      <a:pt x="942" y="1055"/>
                    </a:lnTo>
                    <a:lnTo>
                      <a:pt x="942" y="1047"/>
                    </a:lnTo>
                    <a:lnTo>
                      <a:pt x="934" y="1031"/>
                    </a:lnTo>
                    <a:lnTo>
                      <a:pt x="908" y="1031"/>
                    </a:lnTo>
                    <a:lnTo>
                      <a:pt x="883" y="1039"/>
                    </a:lnTo>
                    <a:lnTo>
                      <a:pt x="891" y="1022"/>
                    </a:lnTo>
                    <a:lnTo>
                      <a:pt x="900" y="1014"/>
                    </a:lnTo>
                    <a:lnTo>
                      <a:pt x="917" y="1006"/>
                    </a:lnTo>
                    <a:lnTo>
                      <a:pt x="925" y="1006"/>
                    </a:lnTo>
                    <a:lnTo>
                      <a:pt x="951" y="1014"/>
                    </a:lnTo>
                    <a:lnTo>
                      <a:pt x="968" y="1031"/>
                    </a:lnTo>
                    <a:lnTo>
                      <a:pt x="976" y="1055"/>
                    </a:lnTo>
                    <a:lnTo>
                      <a:pt x="976" y="1080"/>
                    </a:lnTo>
                    <a:lnTo>
                      <a:pt x="976" y="1105"/>
                    </a:lnTo>
                    <a:lnTo>
                      <a:pt x="959" y="1121"/>
                    </a:lnTo>
                    <a:lnTo>
                      <a:pt x="934" y="1138"/>
                    </a:lnTo>
                    <a:lnTo>
                      <a:pt x="917" y="1146"/>
                    </a:lnTo>
                    <a:lnTo>
                      <a:pt x="891" y="1146"/>
                    </a:lnTo>
                    <a:lnTo>
                      <a:pt x="866" y="1146"/>
                    </a:lnTo>
                    <a:lnTo>
                      <a:pt x="849" y="1138"/>
                    </a:lnTo>
                    <a:lnTo>
                      <a:pt x="823" y="1113"/>
                    </a:lnTo>
                    <a:lnTo>
                      <a:pt x="815" y="1097"/>
                    </a:lnTo>
                    <a:lnTo>
                      <a:pt x="815" y="1080"/>
                    </a:lnTo>
                    <a:lnTo>
                      <a:pt x="815" y="1064"/>
                    </a:lnTo>
                    <a:lnTo>
                      <a:pt x="823" y="1031"/>
                    </a:lnTo>
                    <a:lnTo>
                      <a:pt x="815" y="1022"/>
                    </a:lnTo>
                    <a:lnTo>
                      <a:pt x="806" y="1039"/>
                    </a:lnTo>
                    <a:lnTo>
                      <a:pt x="798" y="1047"/>
                    </a:lnTo>
                    <a:lnTo>
                      <a:pt x="798" y="1064"/>
                    </a:lnTo>
                    <a:lnTo>
                      <a:pt x="781" y="1080"/>
                    </a:lnTo>
                    <a:lnTo>
                      <a:pt x="764" y="1105"/>
                    </a:lnTo>
                    <a:lnTo>
                      <a:pt x="738" y="1121"/>
                    </a:lnTo>
                    <a:lnTo>
                      <a:pt x="713" y="1138"/>
                    </a:lnTo>
                    <a:lnTo>
                      <a:pt x="688" y="1146"/>
                    </a:lnTo>
                    <a:lnTo>
                      <a:pt x="654" y="1154"/>
                    </a:lnTo>
                    <a:lnTo>
                      <a:pt x="628" y="1154"/>
                    </a:lnTo>
                    <a:lnTo>
                      <a:pt x="594" y="1154"/>
                    </a:lnTo>
                    <a:lnTo>
                      <a:pt x="569" y="1154"/>
                    </a:lnTo>
                    <a:lnTo>
                      <a:pt x="484" y="1121"/>
                    </a:lnTo>
                    <a:lnTo>
                      <a:pt x="407" y="1088"/>
                    </a:lnTo>
                    <a:lnTo>
                      <a:pt x="322" y="1047"/>
                    </a:lnTo>
                    <a:lnTo>
                      <a:pt x="280" y="1039"/>
                    </a:lnTo>
                    <a:lnTo>
                      <a:pt x="263" y="1039"/>
                    </a:lnTo>
                    <a:lnTo>
                      <a:pt x="237" y="1039"/>
                    </a:lnTo>
                    <a:lnTo>
                      <a:pt x="220" y="1055"/>
                    </a:lnTo>
                    <a:lnTo>
                      <a:pt x="212" y="1072"/>
                    </a:lnTo>
                    <a:lnTo>
                      <a:pt x="203" y="1088"/>
                    </a:lnTo>
                    <a:lnTo>
                      <a:pt x="212" y="1105"/>
                    </a:lnTo>
                    <a:lnTo>
                      <a:pt x="220" y="1113"/>
                    </a:lnTo>
                    <a:lnTo>
                      <a:pt x="229" y="1121"/>
                    </a:lnTo>
                    <a:lnTo>
                      <a:pt x="237" y="1121"/>
                    </a:lnTo>
                    <a:lnTo>
                      <a:pt x="254" y="1121"/>
                    </a:lnTo>
                    <a:lnTo>
                      <a:pt x="271" y="1113"/>
                    </a:lnTo>
                    <a:lnTo>
                      <a:pt x="280" y="1105"/>
                    </a:lnTo>
                    <a:lnTo>
                      <a:pt x="288" y="1097"/>
                    </a:lnTo>
                    <a:lnTo>
                      <a:pt x="280" y="1072"/>
                    </a:lnTo>
                    <a:lnTo>
                      <a:pt x="280" y="1064"/>
                    </a:lnTo>
                    <a:lnTo>
                      <a:pt x="314" y="1072"/>
                    </a:lnTo>
                    <a:lnTo>
                      <a:pt x="339" y="1080"/>
                    </a:lnTo>
                    <a:lnTo>
                      <a:pt x="399" y="1113"/>
                    </a:lnTo>
                    <a:lnTo>
                      <a:pt x="382" y="1113"/>
                    </a:lnTo>
                    <a:lnTo>
                      <a:pt x="365" y="1113"/>
                    </a:lnTo>
                    <a:lnTo>
                      <a:pt x="331" y="1130"/>
                    </a:lnTo>
                    <a:lnTo>
                      <a:pt x="288" y="1146"/>
                    </a:lnTo>
                    <a:lnTo>
                      <a:pt x="254" y="1163"/>
                    </a:lnTo>
                    <a:lnTo>
                      <a:pt x="237" y="1163"/>
                    </a:lnTo>
                    <a:lnTo>
                      <a:pt x="220" y="1154"/>
                    </a:lnTo>
                    <a:lnTo>
                      <a:pt x="203" y="113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1" name="Freeform 112"/>
              <p:cNvSpPr>
                <a:spLocks/>
              </p:cNvSpPr>
              <p:nvPr/>
            </p:nvSpPr>
            <p:spPr bwMode="auto">
              <a:xfrm>
                <a:off x="9100" y="15328"/>
                <a:ext cx="1163" cy="445"/>
              </a:xfrm>
              <a:custGeom>
                <a:avLst/>
                <a:gdLst>
                  <a:gd name="T0" fmla="*/ 8 w 1163"/>
                  <a:gd name="T1" fmla="*/ 437 h 445"/>
                  <a:gd name="T2" fmla="*/ 0 w 1163"/>
                  <a:gd name="T3" fmla="*/ 420 h 445"/>
                  <a:gd name="T4" fmla="*/ 127 w 1163"/>
                  <a:gd name="T5" fmla="*/ 420 h 445"/>
                  <a:gd name="T6" fmla="*/ 543 w 1163"/>
                  <a:gd name="T7" fmla="*/ 429 h 445"/>
                  <a:gd name="T8" fmla="*/ 603 w 1163"/>
                  <a:gd name="T9" fmla="*/ 420 h 445"/>
                  <a:gd name="T10" fmla="*/ 611 w 1163"/>
                  <a:gd name="T11" fmla="*/ 420 h 445"/>
                  <a:gd name="T12" fmla="*/ 611 w 1163"/>
                  <a:gd name="T13" fmla="*/ 313 h 445"/>
                  <a:gd name="T14" fmla="*/ 611 w 1163"/>
                  <a:gd name="T15" fmla="*/ 305 h 445"/>
                  <a:gd name="T16" fmla="*/ 739 w 1163"/>
                  <a:gd name="T17" fmla="*/ 305 h 445"/>
                  <a:gd name="T18" fmla="*/ 798 w 1163"/>
                  <a:gd name="T19" fmla="*/ 297 h 445"/>
                  <a:gd name="T20" fmla="*/ 849 w 1163"/>
                  <a:gd name="T21" fmla="*/ 288 h 445"/>
                  <a:gd name="T22" fmla="*/ 908 w 1163"/>
                  <a:gd name="T23" fmla="*/ 272 h 445"/>
                  <a:gd name="T24" fmla="*/ 959 w 1163"/>
                  <a:gd name="T25" fmla="*/ 247 h 445"/>
                  <a:gd name="T26" fmla="*/ 1010 w 1163"/>
                  <a:gd name="T27" fmla="*/ 214 h 445"/>
                  <a:gd name="T28" fmla="*/ 1053 w 1163"/>
                  <a:gd name="T29" fmla="*/ 181 h 445"/>
                  <a:gd name="T30" fmla="*/ 1087 w 1163"/>
                  <a:gd name="T31" fmla="*/ 140 h 445"/>
                  <a:gd name="T32" fmla="*/ 1121 w 1163"/>
                  <a:gd name="T33" fmla="*/ 91 h 445"/>
                  <a:gd name="T34" fmla="*/ 1155 w 1163"/>
                  <a:gd name="T35" fmla="*/ 0 h 445"/>
                  <a:gd name="T36" fmla="*/ 1163 w 1163"/>
                  <a:gd name="T37" fmla="*/ 8 h 445"/>
                  <a:gd name="T38" fmla="*/ 1163 w 1163"/>
                  <a:gd name="T39" fmla="*/ 25 h 445"/>
                  <a:gd name="T40" fmla="*/ 1155 w 1163"/>
                  <a:gd name="T41" fmla="*/ 49 h 445"/>
                  <a:gd name="T42" fmla="*/ 1146 w 1163"/>
                  <a:gd name="T43" fmla="*/ 91 h 445"/>
                  <a:gd name="T44" fmla="*/ 1121 w 1163"/>
                  <a:gd name="T45" fmla="*/ 124 h 445"/>
                  <a:gd name="T46" fmla="*/ 1087 w 1163"/>
                  <a:gd name="T47" fmla="*/ 165 h 445"/>
                  <a:gd name="T48" fmla="*/ 1061 w 1163"/>
                  <a:gd name="T49" fmla="*/ 198 h 445"/>
                  <a:gd name="T50" fmla="*/ 1027 w 1163"/>
                  <a:gd name="T51" fmla="*/ 231 h 445"/>
                  <a:gd name="T52" fmla="*/ 985 w 1163"/>
                  <a:gd name="T53" fmla="*/ 255 h 445"/>
                  <a:gd name="T54" fmla="*/ 942 w 1163"/>
                  <a:gd name="T55" fmla="*/ 280 h 445"/>
                  <a:gd name="T56" fmla="*/ 900 w 1163"/>
                  <a:gd name="T57" fmla="*/ 288 h 445"/>
                  <a:gd name="T58" fmla="*/ 823 w 1163"/>
                  <a:gd name="T59" fmla="*/ 313 h 445"/>
                  <a:gd name="T60" fmla="*/ 789 w 1163"/>
                  <a:gd name="T61" fmla="*/ 321 h 445"/>
                  <a:gd name="T62" fmla="*/ 747 w 1163"/>
                  <a:gd name="T63" fmla="*/ 321 h 445"/>
                  <a:gd name="T64" fmla="*/ 637 w 1163"/>
                  <a:gd name="T65" fmla="*/ 330 h 445"/>
                  <a:gd name="T66" fmla="*/ 628 w 1163"/>
                  <a:gd name="T67" fmla="*/ 338 h 445"/>
                  <a:gd name="T68" fmla="*/ 628 w 1163"/>
                  <a:gd name="T69" fmla="*/ 445 h 445"/>
                  <a:gd name="T70" fmla="*/ 8 w 1163"/>
                  <a:gd name="T71" fmla="*/ 437 h 4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63" h="445">
                    <a:moveTo>
                      <a:pt x="8" y="437"/>
                    </a:moveTo>
                    <a:lnTo>
                      <a:pt x="0" y="420"/>
                    </a:lnTo>
                    <a:lnTo>
                      <a:pt x="127" y="420"/>
                    </a:lnTo>
                    <a:lnTo>
                      <a:pt x="543" y="429"/>
                    </a:lnTo>
                    <a:lnTo>
                      <a:pt x="603" y="420"/>
                    </a:lnTo>
                    <a:lnTo>
                      <a:pt x="611" y="420"/>
                    </a:lnTo>
                    <a:lnTo>
                      <a:pt x="611" y="313"/>
                    </a:lnTo>
                    <a:lnTo>
                      <a:pt x="611" y="305"/>
                    </a:lnTo>
                    <a:lnTo>
                      <a:pt x="739" y="305"/>
                    </a:lnTo>
                    <a:lnTo>
                      <a:pt x="798" y="297"/>
                    </a:lnTo>
                    <a:lnTo>
                      <a:pt x="849" y="288"/>
                    </a:lnTo>
                    <a:lnTo>
                      <a:pt x="908" y="272"/>
                    </a:lnTo>
                    <a:lnTo>
                      <a:pt x="959" y="247"/>
                    </a:lnTo>
                    <a:lnTo>
                      <a:pt x="1010" y="214"/>
                    </a:lnTo>
                    <a:lnTo>
                      <a:pt x="1053" y="181"/>
                    </a:lnTo>
                    <a:lnTo>
                      <a:pt x="1087" y="140"/>
                    </a:lnTo>
                    <a:lnTo>
                      <a:pt x="1121" y="91"/>
                    </a:lnTo>
                    <a:lnTo>
                      <a:pt x="1155" y="0"/>
                    </a:lnTo>
                    <a:lnTo>
                      <a:pt x="1163" y="8"/>
                    </a:lnTo>
                    <a:lnTo>
                      <a:pt x="1163" y="25"/>
                    </a:lnTo>
                    <a:lnTo>
                      <a:pt x="1155" y="49"/>
                    </a:lnTo>
                    <a:lnTo>
                      <a:pt x="1146" y="91"/>
                    </a:lnTo>
                    <a:lnTo>
                      <a:pt x="1121" y="124"/>
                    </a:lnTo>
                    <a:lnTo>
                      <a:pt x="1087" y="165"/>
                    </a:lnTo>
                    <a:lnTo>
                      <a:pt x="1061" y="198"/>
                    </a:lnTo>
                    <a:lnTo>
                      <a:pt x="1027" y="231"/>
                    </a:lnTo>
                    <a:lnTo>
                      <a:pt x="985" y="255"/>
                    </a:lnTo>
                    <a:lnTo>
                      <a:pt x="942" y="280"/>
                    </a:lnTo>
                    <a:lnTo>
                      <a:pt x="900" y="288"/>
                    </a:lnTo>
                    <a:lnTo>
                      <a:pt x="823" y="313"/>
                    </a:lnTo>
                    <a:lnTo>
                      <a:pt x="789" y="321"/>
                    </a:lnTo>
                    <a:lnTo>
                      <a:pt x="747" y="321"/>
                    </a:lnTo>
                    <a:lnTo>
                      <a:pt x="637" y="330"/>
                    </a:lnTo>
                    <a:lnTo>
                      <a:pt x="628" y="338"/>
                    </a:lnTo>
                    <a:lnTo>
                      <a:pt x="628" y="445"/>
                    </a:lnTo>
                    <a:lnTo>
                      <a:pt x="8" y="437"/>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2" name="Freeform 113"/>
              <p:cNvSpPr>
                <a:spLocks/>
              </p:cNvSpPr>
              <p:nvPr/>
            </p:nvSpPr>
            <p:spPr bwMode="auto">
              <a:xfrm>
                <a:off x="10994" y="15757"/>
                <a:ext cx="25" cy="8"/>
              </a:xfrm>
              <a:custGeom>
                <a:avLst/>
                <a:gdLst>
                  <a:gd name="T0" fmla="*/ 0 w 25"/>
                  <a:gd name="T1" fmla="*/ 0 h 8"/>
                  <a:gd name="T2" fmla="*/ 8 w 25"/>
                  <a:gd name="T3" fmla="*/ 0 h 8"/>
                  <a:gd name="T4" fmla="*/ 25 w 25"/>
                  <a:gd name="T5" fmla="*/ 0 h 8"/>
                  <a:gd name="T6" fmla="*/ 17 w 25"/>
                  <a:gd name="T7" fmla="*/ 8 h 8"/>
                  <a:gd name="T8" fmla="*/ 17 w 25"/>
                  <a:gd name="T9" fmla="*/ 8 h 8"/>
                  <a:gd name="T10" fmla="*/ 0 w 2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8">
                    <a:moveTo>
                      <a:pt x="0" y="0"/>
                    </a:moveTo>
                    <a:lnTo>
                      <a:pt x="8" y="0"/>
                    </a:lnTo>
                    <a:lnTo>
                      <a:pt x="25" y="0"/>
                    </a:lnTo>
                    <a:lnTo>
                      <a:pt x="17" y="8"/>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3" name="Freeform 114"/>
              <p:cNvSpPr>
                <a:spLocks/>
              </p:cNvSpPr>
              <p:nvPr/>
            </p:nvSpPr>
            <p:spPr bwMode="auto">
              <a:xfrm>
                <a:off x="9049" y="15179"/>
                <a:ext cx="1197" cy="561"/>
              </a:xfrm>
              <a:custGeom>
                <a:avLst/>
                <a:gdLst>
                  <a:gd name="T0" fmla="*/ 0 w 1197"/>
                  <a:gd name="T1" fmla="*/ 545 h 561"/>
                  <a:gd name="T2" fmla="*/ 8 w 1197"/>
                  <a:gd name="T3" fmla="*/ 528 h 561"/>
                  <a:gd name="T4" fmla="*/ 59 w 1197"/>
                  <a:gd name="T5" fmla="*/ 520 h 561"/>
                  <a:gd name="T6" fmla="*/ 603 w 1197"/>
                  <a:gd name="T7" fmla="*/ 528 h 561"/>
                  <a:gd name="T8" fmla="*/ 603 w 1197"/>
                  <a:gd name="T9" fmla="*/ 520 h 561"/>
                  <a:gd name="T10" fmla="*/ 611 w 1197"/>
                  <a:gd name="T11" fmla="*/ 404 h 561"/>
                  <a:gd name="T12" fmla="*/ 739 w 1197"/>
                  <a:gd name="T13" fmla="*/ 404 h 561"/>
                  <a:gd name="T14" fmla="*/ 806 w 1197"/>
                  <a:gd name="T15" fmla="*/ 396 h 561"/>
                  <a:gd name="T16" fmla="*/ 866 w 1197"/>
                  <a:gd name="T17" fmla="*/ 388 h 561"/>
                  <a:gd name="T18" fmla="*/ 925 w 1197"/>
                  <a:gd name="T19" fmla="*/ 372 h 561"/>
                  <a:gd name="T20" fmla="*/ 976 w 1197"/>
                  <a:gd name="T21" fmla="*/ 347 h 561"/>
                  <a:gd name="T22" fmla="*/ 1027 w 1197"/>
                  <a:gd name="T23" fmla="*/ 314 h 561"/>
                  <a:gd name="T24" fmla="*/ 1053 w 1197"/>
                  <a:gd name="T25" fmla="*/ 297 h 561"/>
                  <a:gd name="T26" fmla="*/ 1078 w 1197"/>
                  <a:gd name="T27" fmla="*/ 273 h 561"/>
                  <a:gd name="T28" fmla="*/ 1095 w 1197"/>
                  <a:gd name="T29" fmla="*/ 240 h 561"/>
                  <a:gd name="T30" fmla="*/ 1121 w 1197"/>
                  <a:gd name="T31" fmla="*/ 207 h 561"/>
                  <a:gd name="T32" fmla="*/ 1138 w 1197"/>
                  <a:gd name="T33" fmla="*/ 174 h 561"/>
                  <a:gd name="T34" fmla="*/ 1146 w 1197"/>
                  <a:gd name="T35" fmla="*/ 141 h 561"/>
                  <a:gd name="T36" fmla="*/ 1163 w 1197"/>
                  <a:gd name="T37" fmla="*/ 75 h 561"/>
                  <a:gd name="T38" fmla="*/ 1172 w 1197"/>
                  <a:gd name="T39" fmla="*/ 0 h 561"/>
                  <a:gd name="T40" fmla="*/ 1189 w 1197"/>
                  <a:gd name="T41" fmla="*/ 0 h 561"/>
                  <a:gd name="T42" fmla="*/ 1197 w 1197"/>
                  <a:gd name="T43" fmla="*/ 9 h 561"/>
                  <a:gd name="T44" fmla="*/ 1197 w 1197"/>
                  <a:gd name="T45" fmla="*/ 42 h 561"/>
                  <a:gd name="T46" fmla="*/ 1197 w 1197"/>
                  <a:gd name="T47" fmla="*/ 75 h 561"/>
                  <a:gd name="T48" fmla="*/ 1197 w 1197"/>
                  <a:gd name="T49" fmla="*/ 116 h 561"/>
                  <a:gd name="T50" fmla="*/ 1180 w 1197"/>
                  <a:gd name="T51" fmla="*/ 149 h 561"/>
                  <a:gd name="T52" fmla="*/ 1155 w 1197"/>
                  <a:gd name="T53" fmla="*/ 223 h 561"/>
                  <a:gd name="T54" fmla="*/ 1121 w 1197"/>
                  <a:gd name="T55" fmla="*/ 281 h 561"/>
                  <a:gd name="T56" fmla="*/ 1087 w 1197"/>
                  <a:gd name="T57" fmla="*/ 322 h 561"/>
                  <a:gd name="T58" fmla="*/ 1044 w 1197"/>
                  <a:gd name="T59" fmla="*/ 355 h 561"/>
                  <a:gd name="T60" fmla="*/ 1002 w 1197"/>
                  <a:gd name="T61" fmla="*/ 380 h 561"/>
                  <a:gd name="T62" fmla="*/ 959 w 1197"/>
                  <a:gd name="T63" fmla="*/ 404 h 561"/>
                  <a:gd name="T64" fmla="*/ 908 w 1197"/>
                  <a:gd name="T65" fmla="*/ 421 h 561"/>
                  <a:gd name="T66" fmla="*/ 866 w 1197"/>
                  <a:gd name="T67" fmla="*/ 429 h 561"/>
                  <a:gd name="T68" fmla="*/ 815 w 1197"/>
                  <a:gd name="T69" fmla="*/ 437 h 561"/>
                  <a:gd name="T70" fmla="*/ 764 w 1197"/>
                  <a:gd name="T71" fmla="*/ 437 h 561"/>
                  <a:gd name="T72" fmla="*/ 705 w 1197"/>
                  <a:gd name="T73" fmla="*/ 437 h 561"/>
                  <a:gd name="T74" fmla="*/ 654 w 1197"/>
                  <a:gd name="T75" fmla="*/ 437 h 561"/>
                  <a:gd name="T76" fmla="*/ 645 w 1197"/>
                  <a:gd name="T77" fmla="*/ 437 h 561"/>
                  <a:gd name="T78" fmla="*/ 645 w 1197"/>
                  <a:gd name="T79" fmla="*/ 561 h 561"/>
                  <a:gd name="T80" fmla="*/ 637 w 1197"/>
                  <a:gd name="T81" fmla="*/ 561 h 561"/>
                  <a:gd name="T82" fmla="*/ 8 w 1197"/>
                  <a:gd name="T83" fmla="*/ 553 h 561"/>
                  <a:gd name="T84" fmla="*/ 0 w 1197"/>
                  <a:gd name="T85" fmla="*/ 545 h 5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7" h="561">
                    <a:moveTo>
                      <a:pt x="0" y="545"/>
                    </a:moveTo>
                    <a:lnTo>
                      <a:pt x="8" y="528"/>
                    </a:lnTo>
                    <a:lnTo>
                      <a:pt x="59" y="520"/>
                    </a:lnTo>
                    <a:lnTo>
                      <a:pt x="603" y="528"/>
                    </a:lnTo>
                    <a:lnTo>
                      <a:pt x="603" y="520"/>
                    </a:lnTo>
                    <a:lnTo>
                      <a:pt x="611" y="404"/>
                    </a:lnTo>
                    <a:lnTo>
                      <a:pt x="739" y="404"/>
                    </a:lnTo>
                    <a:lnTo>
                      <a:pt x="806" y="396"/>
                    </a:lnTo>
                    <a:lnTo>
                      <a:pt x="866" y="388"/>
                    </a:lnTo>
                    <a:lnTo>
                      <a:pt x="925" y="372"/>
                    </a:lnTo>
                    <a:lnTo>
                      <a:pt x="976" y="347"/>
                    </a:lnTo>
                    <a:lnTo>
                      <a:pt x="1027" y="314"/>
                    </a:lnTo>
                    <a:lnTo>
                      <a:pt x="1053" y="297"/>
                    </a:lnTo>
                    <a:lnTo>
                      <a:pt x="1078" y="273"/>
                    </a:lnTo>
                    <a:lnTo>
                      <a:pt x="1095" y="240"/>
                    </a:lnTo>
                    <a:lnTo>
                      <a:pt x="1121" y="207"/>
                    </a:lnTo>
                    <a:lnTo>
                      <a:pt x="1138" y="174"/>
                    </a:lnTo>
                    <a:lnTo>
                      <a:pt x="1146" y="141"/>
                    </a:lnTo>
                    <a:lnTo>
                      <a:pt x="1163" y="75"/>
                    </a:lnTo>
                    <a:lnTo>
                      <a:pt x="1172" y="0"/>
                    </a:lnTo>
                    <a:lnTo>
                      <a:pt x="1189" y="0"/>
                    </a:lnTo>
                    <a:lnTo>
                      <a:pt x="1197" y="9"/>
                    </a:lnTo>
                    <a:lnTo>
                      <a:pt x="1197" y="42"/>
                    </a:lnTo>
                    <a:lnTo>
                      <a:pt x="1197" y="75"/>
                    </a:lnTo>
                    <a:lnTo>
                      <a:pt x="1197" y="116"/>
                    </a:lnTo>
                    <a:lnTo>
                      <a:pt x="1180" y="149"/>
                    </a:lnTo>
                    <a:lnTo>
                      <a:pt x="1155" y="223"/>
                    </a:lnTo>
                    <a:lnTo>
                      <a:pt x="1121" y="281"/>
                    </a:lnTo>
                    <a:lnTo>
                      <a:pt x="1087" y="322"/>
                    </a:lnTo>
                    <a:lnTo>
                      <a:pt x="1044" y="355"/>
                    </a:lnTo>
                    <a:lnTo>
                      <a:pt x="1002" y="380"/>
                    </a:lnTo>
                    <a:lnTo>
                      <a:pt x="959" y="404"/>
                    </a:lnTo>
                    <a:lnTo>
                      <a:pt x="908" y="421"/>
                    </a:lnTo>
                    <a:lnTo>
                      <a:pt x="866" y="429"/>
                    </a:lnTo>
                    <a:lnTo>
                      <a:pt x="815" y="437"/>
                    </a:lnTo>
                    <a:lnTo>
                      <a:pt x="764" y="437"/>
                    </a:lnTo>
                    <a:lnTo>
                      <a:pt x="705" y="437"/>
                    </a:lnTo>
                    <a:lnTo>
                      <a:pt x="654" y="437"/>
                    </a:lnTo>
                    <a:lnTo>
                      <a:pt x="645" y="437"/>
                    </a:lnTo>
                    <a:lnTo>
                      <a:pt x="645" y="561"/>
                    </a:lnTo>
                    <a:lnTo>
                      <a:pt x="637" y="561"/>
                    </a:lnTo>
                    <a:lnTo>
                      <a:pt x="8" y="553"/>
                    </a:lnTo>
                    <a:lnTo>
                      <a:pt x="0" y="54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4" name="Freeform 115"/>
              <p:cNvSpPr>
                <a:spLocks/>
              </p:cNvSpPr>
              <p:nvPr/>
            </p:nvSpPr>
            <p:spPr bwMode="auto">
              <a:xfrm>
                <a:off x="11053" y="15559"/>
                <a:ext cx="34" cy="156"/>
              </a:xfrm>
              <a:custGeom>
                <a:avLst/>
                <a:gdLst>
                  <a:gd name="T0" fmla="*/ 26 w 34"/>
                  <a:gd name="T1" fmla="*/ 123 h 156"/>
                  <a:gd name="T2" fmla="*/ 26 w 34"/>
                  <a:gd name="T3" fmla="*/ 90 h 156"/>
                  <a:gd name="T4" fmla="*/ 17 w 34"/>
                  <a:gd name="T5" fmla="*/ 57 h 156"/>
                  <a:gd name="T6" fmla="*/ 9 w 34"/>
                  <a:gd name="T7" fmla="*/ 33 h 156"/>
                  <a:gd name="T8" fmla="*/ 0 w 34"/>
                  <a:gd name="T9" fmla="*/ 8 h 156"/>
                  <a:gd name="T10" fmla="*/ 0 w 34"/>
                  <a:gd name="T11" fmla="*/ 0 h 156"/>
                  <a:gd name="T12" fmla="*/ 17 w 34"/>
                  <a:gd name="T13" fmla="*/ 33 h 156"/>
                  <a:gd name="T14" fmla="*/ 34 w 34"/>
                  <a:gd name="T15" fmla="*/ 66 h 156"/>
                  <a:gd name="T16" fmla="*/ 34 w 34"/>
                  <a:gd name="T17" fmla="*/ 107 h 156"/>
                  <a:gd name="T18" fmla="*/ 26 w 34"/>
                  <a:gd name="T19" fmla="*/ 148 h 156"/>
                  <a:gd name="T20" fmla="*/ 17 w 34"/>
                  <a:gd name="T21" fmla="*/ 156 h 156"/>
                  <a:gd name="T22" fmla="*/ 17 w 34"/>
                  <a:gd name="T23" fmla="*/ 148 h 156"/>
                  <a:gd name="T24" fmla="*/ 17 w 34"/>
                  <a:gd name="T25" fmla="*/ 140 h 156"/>
                  <a:gd name="T26" fmla="*/ 26 w 34"/>
                  <a:gd name="T27" fmla="*/ 123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156">
                    <a:moveTo>
                      <a:pt x="26" y="123"/>
                    </a:moveTo>
                    <a:lnTo>
                      <a:pt x="26" y="90"/>
                    </a:lnTo>
                    <a:lnTo>
                      <a:pt x="17" y="57"/>
                    </a:lnTo>
                    <a:lnTo>
                      <a:pt x="9" y="33"/>
                    </a:lnTo>
                    <a:lnTo>
                      <a:pt x="0" y="8"/>
                    </a:lnTo>
                    <a:lnTo>
                      <a:pt x="0" y="0"/>
                    </a:lnTo>
                    <a:lnTo>
                      <a:pt x="17" y="33"/>
                    </a:lnTo>
                    <a:lnTo>
                      <a:pt x="34" y="66"/>
                    </a:lnTo>
                    <a:lnTo>
                      <a:pt x="34" y="107"/>
                    </a:lnTo>
                    <a:lnTo>
                      <a:pt x="26" y="148"/>
                    </a:lnTo>
                    <a:lnTo>
                      <a:pt x="17" y="156"/>
                    </a:lnTo>
                    <a:lnTo>
                      <a:pt x="17" y="148"/>
                    </a:lnTo>
                    <a:lnTo>
                      <a:pt x="17" y="140"/>
                    </a:lnTo>
                    <a:lnTo>
                      <a:pt x="26" y="123"/>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5" name="Freeform 116"/>
              <p:cNvSpPr>
                <a:spLocks/>
              </p:cNvSpPr>
              <p:nvPr/>
            </p:nvSpPr>
            <p:spPr bwMode="auto">
              <a:xfrm>
                <a:off x="10586" y="15419"/>
                <a:ext cx="306" cy="296"/>
              </a:xfrm>
              <a:custGeom>
                <a:avLst/>
                <a:gdLst>
                  <a:gd name="T0" fmla="*/ 212 w 306"/>
                  <a:gd name="T1" fmla="*/ 263 h 296"/>
                  <a:gd name="T2" fmla="*/ 221 w 306"/>
                  <a:gd name="T3" fmla="*/ 263 h 296"/>
                  <a:gd name="T4" fmla="*/ 229 w 306"/>
                  <a:gd name="T5" fmla="*/ 247 h 296"/>
                  <a:gd name="T6" fmla="*/ 178 w 306"/>
                  <a:gd name="T7" fmla="*/ 206 h 296"/>
                  <a:gd name="T8" fmla="*/ 178 w 306"/>
                  <a:gd name="T9" fmla="*/ 189 h 296"/>
                  <a:gd name="T10" fmla="*/ 212 w 306"/>
                  <a:gd name="T11" fmla="*/ 189 h 296"/>
                  <a:gd name="T12" fmla="*/ 246 w 306"/>
                  <a:gd name="T13" fmla="*/ 222 h 296"/>
                  <a:gd name="T14" fmla="*/ 263 w 306"/>
                  <a:gd name="T15" fmla="*/ 214 h 296"/>
                  <a:gd name="T16" fmla="*/ 221 w 306"/>
                  <a:gd name="T17" fmla="*/ 164 h 296"/>
                  <a:gd name="T18" fmla="*/ 178 w 306"/>
                  <a:gd name="T19" fmla="*/ 148 h 296"/>
                  <a:gd name="T20" fmla="*/ 153 w 306"/>
                  <a:gd name="T21" fmla="*/ 164 h 296"/>
                  <a:gd name="T22" fmla="*/ 144 w 306"/>
                  <a:gd name="T23" fmla="*/ 197 h 296"/>
                  <a:gd name="T24" fmla="*/ 204 w 306"/>
                  <a:gd name="T25" fmla="*/ 255 h 296"/>
                  <a:gd name="T26" fmla="*/ 161 w 306"/>
                  <a:gd name="T27" fmla="*/ 230 h 296"/>
                  <a:gd name="T28" fmla="*/ 136 w 306"/>
                  <a:gd name="T29" fmla="*/ 189 h 296"/>
                  <a:gd name="T30" fmla="*/ 136 w 306"/>
                  <a:gd name="T31" fmla="*/ 173 h 296"/>
                  <a:gd name="T32" fmla="*/ 127 w 306"/>
                  <a:gd name="T33" fmla="*/ 148 h 296"/>
                  <a:gd name="T34" fmla="*/ 93 w 306"/>
                  <a:gd name="T35" fmla="*/ 164 h 296"/>
                  <a:gd name="T36" fmla="*/ 59 w 306"/>
                  <a:gd name="T37" fmla="*/ 156 h 296"/>
                  <a:gd name="T38" fmla="*/ 34 w 306"/>
                  <a:gd name="T39" fmla="*/ 107 h 296"/>
                  <a:gd name="T40" fmla="*/ 17 w 306"/>
                  <a:gd name="T41" fmla="*/ 41 h 296"/>
                  <a:gd name="T42" fmla="*/ 59 w 306"/>
                  <a:gd name="T43" fmla="*/ 33 h 296"/>
                  <a:gd name="T44" fmla="*/ 153 w 306"/>
                  <a:gd name="T45" fmla="*/ 74 h 296"/>
                  <a:gd name="T46" fmla="*/ 161 w 306"/>
                  <a:gd name="T47" fmla="*/ 99 h 296"/>
                  <a:gd name="T48" fmla="*/ 153 w 306"/>
                  <a:gd name="T49" fmla="*/ 115 h 296"/>
                  <a:gd name="T50" fmla="*/ 153 w 306"/>
                  <a:gd name="T51" fmla="*/ 132 h 296"/>
                  <a:gd name="T52" fmla="*/ 170 w 306"/>
                  <a:gd name="T53" fmla="*/ 132 h 296"/>
                  <a:gd name="T54" fmla="*/ 212 w 306"/>
                  <a:gd name="T55" fmla="*/ 148 h 296"/>
                  <a:gd name="T56" fmla="*/ 272 w 306"/>
                  <a:gd name="T57" fmla="*/ 206 h 296"/>
                  <a:gd name="T58" fmla="*/ 306 w 306"/>
                  <a:gd name="T59" fmla="*/ 296 h 296"/>
                  <a:gd name="T60" fmla="*/ 246 w 306"/>
                  <a:gd name="T61" fmla="*/ 280 h 296"/>
                  <a:gd name="T62" fmla="*/ 204 w 306"/>
                  <a:gd name="T63" fmla="*/ 263 h 2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6" h="296">
                    <a:moveTo>
                      <a:pt x="204" y="263"/>
                    </a:moveTo>
                    <a:lnTo>
                      <a:pt x="212" y="263"/>
                    </a:lnTo>
                    <a:lnTo>
                      <a:pt x="221" y="263"/>
                    </a:lnTo>
                    <a:lnTo>
                      <a:pt x="229" y="255"/>
                    </a:lnTo>
                    <a:lnTo>
                      <a:pt x="229" y="247"/>
                    </a:lnTo>
                    <a:lnTo>
                      <a:pt x="195" y="230"/>
                    </a:lnTo>
                    <a:lnTo>
                      <a:pt x="178" y="206"/>
                    </a:lnTo>
                    <a:lnTo>
                      <a:pt x="178" y="197"/>
                    </a:lnTo>
                    <a:lnTo>
                      <a:pt x="178" y="189"/>
                    </a:lnTo>
                    <a:lnTo>
                      <a:pt x="195" y="181"/>
                    </a:lnTo>
                    <a:lnTo>
                      <a:pt x="212" y="189"/>
                    </a:lnTo>
                    <a:lnTo>
                      <a:pt x="229" y="197"/>
                    </a:lnTo>
                    <a:lnTo>
                      <a:pt x="246" y="222"/>
                    </a:lnTo>
                    <a:lnTo>
                      <a:pt x="263" y="222"/>
                    </a:lnTo>
                    <a:lnTo>
                      <a:pt x="263" y="214"/>
                    </a:lnTo>
                    <a:lnTo>
                      <a:pt x="238" y="173"/>
                    </a:lnTo>
                    <a:lnTo>
                      <a:pt x="221" y="164"/>
                    </a:lnTo>
                    <a:lnTo>
                      <a:pt x="204" y="148"/>
                    </a:lnTo>
                    <a:lnTo>
                      <a:pt x="178" y="148"/>
                    </a:lnTo>
                    <a:lnTo>
                      <a:pt x="161" y="156"/>
                    </a:lnTo>
                    <a:lnTo>
                      <a:pt x="153" y="164"/>
                    </a:lnTo>
                    <a:lnTo>
                      <a:pt x="153" y="173"/>
                    </a:lnTo>
                    <a:lnTo>
                      <a:pt x="144" y="197"/>
                    </a:lnTo>
                    <a:lnTo>
                      <a:pt x="170" y="230"/>
                    </a:lnTo>
                    <a:lnTo>
                      <a:pt x="204" y="255"/>
                    </a:lnTo>
                    <a:lnTo>
                      <a:pt x="178" y="247"/>
                    </a:lnTo>
                    <a:lnTo>
                      <a:pt x="161" y="230"/>
                    </a:lnTo>
                    <a:lnTo>
                      <a:pt x="144" y="214"/>
                    </a:lnTo>
                    <a:lnTo>
                      <a:pt x="136" y="189"/>
                    </a:lnTo>
                    <a:lnTo>
                      <a:pt x="136" y="181"/>
                    </a:lnTo>
                    <a:lnTo>
                      <a:pt x="136" y="173"/>
                    </a:lnTo>
                    <a:lnTo>
                      <a:pt x="136" y="156"/>
                    </a:lnTo>
                    <a:lnTo>
                      <a:pt x="127" y="148"/>
                    </a:lnTo>
                    <a:lnTo>
                      <a:pt x="102" y="164"/>
                    </a:lnTo>
                    <a:lnTo>
                      <a:pt x="93" y="164"/>
                    </a:lnTo>
                    <a:lnTo>
                      <a:pt x="76" y="164"/>
                    </a:lnTo>
                    <a:lnTo>
                      <a:pt x="59" y="156"/>
                    </a:lnTo>
                    <a:lnTo>
                      <a:pt x="51" y="148"/>
                    </a:lnTo>
                    <a:lnTo>
                      <a:pt x="34" y="107"/>
                    </a:lnTo>
                    <a:lnTo>
                      <a:pt x="34" y="82"/>
                    </a:lnTo>
                    <a:lnTo>
                      <a:pt x="17" y="41"/>
                    </a:lnTo>
                    <a:lnTo>
                      <a:pt x="0" y="0"/>
                    </a:lnTo>
                    <a:lnTo>
                      <a:pt x="59" y="33"/>
                    </a:lnTo>
                    <a:lnTo>
                      <a:pt x="136" y="57"/>
                    </a:lnTo>
                    <a:lnTo>
                      <a:pt x="153" y="74"/>
                    </a:lnTo>
                    <a:lnTo>
                      <a:pt x="153" y="82"/>
                    </a:lnTo>
                    <a:lnTo>
                      <a:pt x="161" y="99"/>
                    </a:lnTo>
                    <a:lnTo>
                      <a:pt x="161" y="107"/>
                    </a:lnTo>
                    <a:lnTo>
                      <a:pt x="153" y="115"/>
                    </a:lnTo>
                    <a:lnTo>
                      <a:pt x="153" y="132"/>
                    </a:lnTo>
                    <a:lnTo>
                      <a:pt x="161" y="140"/>
                    </a:lnTo>
                    <a:lnTo>
                      <a:pt x="170" y="132"/>
                    </a:lnTo>
                    <a:lnTo>
                      <a:pt x="187" y="132"/>
                    </a:lnTo>
                    <a:lnTo>
                      <a:pt x="212" y="148"/>
                    </a:lnTo>
                    <a:lnTo>
                      <a:pt x="246" y="181"/>
                    </a:lnTo>
                    <a:lnTo>
                      <a:pt x="272" y="206"/>
                    </a:lnTo>
                    <a:lnTo>
                      <a:pt x="280" y="230"/>
                    </a:lnTo>
                    <a:lnTo>
                      <a:pt x="306" y="296"/>
                    </a:lnTo>
                    <a:lnTo>
                      <a:pt x="246" y="280"/>
                    </a:lnTo>
                    <a:lnTo>
                      <a:pt x="221" y="272"/>
                    </a:lnTo>
                    <a:lnTo>
                      <a:pt x="204" y="263"/>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6" name="Freeform 117"/>
              <p:cNvSpPr>
                <a:spLocks/>
              </p:cNvSpPr>
              <p:nvPr/>
            </p:nvSpPr>
            <p:spPr bwMode="auto">
              <a:xfrm>
                <a:off x="9006" y="15682"/>
                <a:ext cx="34" cy="25"/>
              </a:xfrm>
              <a:custGeom>
                <a:avLst/>
                <a:gdLst>
                  <a:gd name="T0" fmla="*/ 0 w 34"/>
                  <a:gd name="T1" fmla="*/ 17 h 25"/>
                  <a:gd name="T2" fmla="*/ 9 w 34"/>
                  <a:gd name="T3" fmla="*/ 0 h 25"/>
                  <a:gd name="T4" fmla="*/ 17 w 34"/>
                  <a:gd name="T5" fmla="*/ 0 h 25"/>
                  <a:gd name="T6" fmla="*/ 26 w 34"/>
                  <a:gd name="T7" fmla="*/ 0 h 25"/>
                  <a:gd name="T8" fmla="*/ 34 w 34"/>
                  <a:gd name="T9" fmla="*/ 9 h 25"/>
                  <a:gd name="T10" fmla="*/ 26 w 34"/>
                  <a:gd name="T11" fmla="*/ 17 h 25"/>
                  <a:gd name="T12" fmla="*/ 17 w 34"/>
                  <a:gd name="T13" fmla="*/ 25 h 25"/>
                  <a:gd name="T14" fmla="*/ 9 w 34"/>
                  <a:gd name="T15" fmla="*/ 25 h 25"/>
                  <a:gd name="T16" fmla="*/ 0 w 34"/>
                  <a:gd name="T17" fmla="*/ 1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25">
                    <a:moveTo>
                      <a:pt x="0" y="17"/>
                    </a:moveTo>
                    <a:lnTo>
                      <a:pt x="9" y="0"/>
                    </a:lnTo>
                    <a:lnTo>
                      <a:pt x="17" y="0"/>
                    </a:lnTo>
                    <a:lnTo>
                      <a:pt x="26" y="0"/>
                    </a:lnTo>
                    <a:lnTo>
                      <a:pt x="34" y="9"/>
                    </a:lnTo>
                    <a:lnTo>
                      <a:pt x="26" y="17"/>
                    </a:lnTo>
                    <a:lnTo>
                      <a:pt x="17" y="25"/>
                    </a:lnTo>
                    <a:lnTo>
                      <a:pt x="9" y="25"/>
                    </a:lnTo>
                    <a:lnTo>
                      <a:pt x="0" y="17"/>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7" name="Freeform 118"/>
              <p:cNvSpPr>
                <a:spLocks/>
              </p:cNvSpPr>
              <p:nvPr/>
            </p:nvSpPr>
            <p:spPr bwMode="auto">
              <a:xfrm>
                <a:off x="9499" y="15575"/>
                <a:ext cx="68" cy="107"/>
              </a:xfrm>
              <a:custGeom>
                <a:avLst/>
                <a:gdLst>
                  <a:gd name="T0" fmla="*/ 0 w 68"/>
                  <a:gd name="T1" fmla="*/ 83 h 107"/>
                  <a:gd name="T2" fmla="*/ 25 w 68"/>
                  <a:gd name="T3" fmla="*/ 66 h 107"/>
                  <a:gd name="T4" fmla="*/ 34 w 68"/>
                  <a:gd name="T5" fmla="*/ 58 h 107"/>
                  <a:gd name="T6" fmla="*/ 51 w 68"/>
                  <a:gd name="T7" fmla="*/ 58 h 107"/>
                  <a:gd name="T8" fmla="*/ 51 w 68"/>
                  <a:gd name="T9" fmla="*/ 50 h 107"/>
                  <a:gd name="T10" fmla="*/ 42 w 68"/>
                  <a:gd name="T11" fmla="*/ 41 h 107"/>
                  <a:gd name="T12" fmla="*/ 17 w 68"/>
                  <a:gd name="T13" fmla="*/ 33 h 107"/>
                  <a:gd name="T14" fmla="*/ 8 w 68"/>
                  <a:gd name="T15" fmla="*/ 17 h 107"/>
                  <a:gd name="T16" fmla="*/ 0 w 68"/>
                  <a:gd name="T17" fmla="*/ 0 h 107"/>
                  <a:gd name="T18" fmla="*/ 0 w 68"/>
                  <a:gd name="T19" fmla="*/ 0 h 107"/>
                  <a:gd name="T20" fmla="*/ 59 w 68"/>
                  <a:gd name="T21" fmla="*/ 25 h 107"/>
                  <a:gd name="T22" fmla="*/ 68 w 68"/>
                  <a:gd name="T23" fmla="*/ 33 h 107"/>
                  <a:gd name="T24" fmla="*/ 68 w 68"/>
                  <a:gd name="T25" fmla="*/ 41 h 107"/>
                  <a:gd name="T26" fmla="*/ 68 w 68"/>
                  <a:gd name="T27" fmla="*/ 58 h 107"/>
                  <a:gd name="T28" fmla="*/ 51 w 68"/>
                  <a:gd name="T29" fmla="*/ 74 h 107"/>
                  <a:gd name="T30" fmla="*/ 34 w 68"/>
                  <a:gd name="T31" fmla="*/ 83 h 107"/>
                  <a:gd name="T32" fmla="*/ 17 w 68"/>
                  <a:gd name="T33" fmla="*/ 91 h 107"/>
                  <a:gd name="T34" fmla="*/ 0 w 68"/>
                  <a:gd name="T35" fmla="*/ 107 h 107"/>
                  <a:gd name="T36" fmla="*/ 0 w 68"/>
                  <a:gd name="T37" fmla="*/ 99 h 107"/>
                  <a:gd name="T38" fmla="*/ 0 w 68"/>
                  <a:gd name="T39" fmla="*/ 83 h 1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8" h="107">
                    <a:moveTo>
                      <a:pt x="0" y="83"/>
                    </a:moveTo>
                    <a:lnTo>
                      <a:pt x="25" y="66"/>
                    </a:lnTo>
                    <a:lnTo>
                      <a:pt x="34" y="58"/>
                    </a:lnTo>
                    <a:lnTo>
                      <a:pt x="51" y="58"/>
                    </a:lnTo>
                    <a:lnTo>
                      <a:pt x="51" y="50"/>
                    </a:lnTo>
                    <a:lnTo>
                      <a:pt x="42" y="41"/>
                    </a:lnTo>
                    <a:lnTo>
                      <a:pt x="17" y="33"/>
                    </a:lnTo>
                    <a:lnTo>
                      <a:pt x="8" y="17"/>
                    </a:lnTo>
                    <a:lnTo>
                      <a:pt x="0" y="0"/>
                    </a:lnTo>
                    <a:lnTo>
                      <a:pt x="59" y="25"/>
                    </a:lnTo>
                    <a:lnTo>
                      <a:pt x="68" y="33"/>
                    </a:lnTo>
                    <a:lnTo>
                      <a:pt x="68" y="41"/>
                    </a:lnTo>
                    <a:lnTo>
                      <a:pt x="68" y="58"/>
                    </a:lnTo>
                    <a:lnTo>
                      <a:pt x="51" y="74"/>
                    </a:lnTo>
                    <a:lnTo>
                      <a:pt x="34" y="83"/>
                    </a:lnTo>
                    <a:lnTo>
                      <a:pt x="17" y="91"/>
                    </a:lnTo>
                    <a:lnTo>
                      <a:pt x="0" y="107"/>
                    </a:lnTo>
                    <a:lnTo>
                      <a:pt x="0" y="99"/>
                    </a:lnTo>
                    <a:lnTo>
                      <a:pt x="0" y="83"/>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8" name="Freeform 119"/>
              <p:cNvSpPr>
                <a:spLocks/>
              </p:cNvSpPr>
              <p:nvPr/>
            </p:nvSpPr>
            <p:spPr bwMode="auto">
              <a:xfrm>
                <a:off x="11011" y="15658"/>
                <a:ext cx="34" cy="24"/>
              </a:xfrm>
              <a:custGeom>
                <a:avLst/>
                <a:gdLst>
                  <a:gd name="T0" fmla="*/ 0 w 34"/>
                  <a:gd name="T1" fmla="*/ 0 h 24"/>
                  <a:gd name="T2" fmla="*/ 8 w 34"/>
                  <a:gd name="T3" fmla="*/ 0 h 24"/>
                  <a:gd name="T4" fmla="*/ 17 w 34"/>
                  <a:gd name="T5" fmla="*/ 0 h 24"/>
                  <a:gd name="T6" fmla="*/ 34 w 34"/>
                  <a:gd name="T7" fmla="*/ 16 h 24"/>
                  <a:gd name="T8" fmla="*/ 34 w 34"/>
                  <a:gd name="T9" fmla="*/ 24 h 24"/>
                  <a:gd name="T10" fmla="*/ 0 w 34"/>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4">
                    <a:moveTo>
                      <a:pt x="0" y="0"/>
                    </a:moveTo>
                    <a:lnTo>
                      <a:pt x="8" y="0"/>
                    </a:lnTo>
                    <a:lnTo>
                      <a:pt x="17" y="0"/>
                    </a:lnTo>
                    <a:lnTo>
                      <a:pt x="34" y="16"/>
                    </a:lnTo>
                    <a:lnTo>
                      <a:pt x="34" y="24"/>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39" name="Freeform 120"/>
              <p:cNvSpPr>
                <a:spLocks/>
              </p:cNvSpPr>
              <p:nvPr/>
            </p:nvSpPr>
            <p:spPr bwMode="auto">
              <a:xfrm>
                <a:off x="10110" y="15608"/>
                <a:ext cx="77" cy="74"/>
              </a:xfrm>
              <a:custGeom>
                <a:avLst/>
                <a:gdLst>
                  <a:gd name="T0" fmla="*/ 9 w 77"/>
                  <a:gd name="T1" fmla="*/ 0 h 74"/>
                  <a:gd name="T2" fmla="*/ 17 w 77"/>
                  <a:gd name="T3" fmla="*/ 0 h 74"/>
                  <a:gd name="T4" fmla="*/ 34 w 77"/>
                  <a:gd name="T5" fmla="*/ 0 h 74"/>
                  <a:gd name="T6" fmla="*/ 51 w 77"/>
                  <a:gd name="T7" fmla="*/ 8 h 74"/>
                  <a:gd name="T8" fmla="*/ 68 w 77"/>
                  <a:gd name="T9" fmla="*/ 41 h 74"/>
                  <a:gd name="T10" fmla="*/ 77 w 77"/>
                  <a:gd name="T11" fmla="*/ 74 h 74"/>
                  <a:gd name="T12" fmla="*/ 51 w 77"/>
                  <a:gd name="T13" fmla="*/ 58 h 74"/>
                  <a:gd name="T14" fmla="*/ 26 w 77"/>
                  <a:gd name="T15" fmla="*/ 41 h 74"/>
                  <a:gd name="T16" fmla="*/ 9 w 77"/>
                  <a:gd name="T17" fmla="*/ 41 h 74"/>
                  <a:gd name="T18" fmla="*/ 9 w 77"/>
                  <a:gd name="T19" fmla="*/ 25 h 74"/>
                  <a:gd name="T20" fmla="*/ 0 w 77"/>
                  <a:gd name="T21" fmla="*/ 17 h 74"/>
                  <a:gd name="T22" fmla="*/ 9 w 77"/>
                  <a:gd name="T23" fmla="*/ 0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74">
                    <a:moveTo>
                      <a:pt x="9" y="0"/>
                    </a:moveTo>
                    <a:lnTo>
                      <a:pt x="17" y="0"/>
                    </a:lnTo>
                    <a:lnTo>
                      <a:pt x="34" y="0"/>
                    </a:lnTo>
                    <a:lnTo>
                      <a:pt x="51" y="8"/>
                    </a:lnTo>
                    <a:lnTo>
                      <a:pt x="68" y="41"/>
                    </a:lnTo>
                    <a:lnTo>
                      <a:pt x="77" y="74"/>
                    </a:lnTo>
                    <a:lnTo>
                      <a:pt x="51" y="58"/>
                    </a:lnTo>
                    <a:lnTo>
                      <a:pt x="26" y="41"/>
                    </a:lnTo>
                    <a:lnTo>
                      <a:pt x="9" y="41"/>
                    </a:lnTo>
                    <a:lnTo>
                      <a:pt x="9" y="25"/>
                    </a:lnTo>
                    <a:lnTo>
                      <a:pt x="0" y="17"/>
                    </a:lnTo>
                    <a:lnTo>
                      <a:pt x="9"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0" name="Freeform 121"/>
              <p:cNvSpPr>
                <a:spLocks/>
              </p:cNvSpPr>
              <p:nvPr/>
            </p:nvSpPr>
            <p:spPr bwMode="auto">
              <a:xfrm>
                <a:off x="10348" y="15575"/>
                <a:ext cx="60" cy="99"/>
              </a:xfrm>
              <a:custGeom>
                <a:avLst/>
                <a:gdLst>
                  <a:gd name="T0" fmla="*/ 0 w 60"/>
                  <a:gd name="T1" fmla="*/ 91 h 99"/>
                  <a:gd name="T2" fmla="*/ 0 w 60"/>
                  <a:gd name="T3" fmla="*/ 83 h 99"/>
                  <a:gd name="T4" fmla="*/ 9 w 60"/>
                  <a:gd name="T5" fmla="*/ 74 h 99"/>
                  <a:gd name="T6" fmla="*/ 17 w 60"/>
                  <a:gd name="T7" fmla="*/ 66 h 99"/>
                  <a:gd name="T8" fmla="*/ 26 w 60"/>
                  <a:gd name="T9" fmla="*/ 58 h 99"/>
                  <a:gd name="T10" fmla="*/ 34 w 60"/>
                  <a:gd name="T11" fmla="*/ 33 h 99"/>
                  <a:gd name="T12" fmla="*/ 34 w 60"/>
                  <a:gd name="T13" fmla="*/ 25 h 99"/>
                  <a:gd name="T14" fmla="*/ 26 w 60"/>
                  <a:gd name="T15" fmla="*/ 8 h 99"/>
                  <a:gd name="T16" fmla="*/ 26 w 60"/>
                  <a:gd name="T17" fmla="*/ 8 h 99"/>
                  <a:gd name="T18" fmla="*/ 17 w 60"/>
                  <a:gd name="T19" fmla="*/ 0 h 99"/>
                  <a:gd name="T20" fmla="*/ 34 w 60"/>
                  <a:gd name="T21" fmla="*/ 0 h 99"/>
                  <a:gd name="T22" fmla="*/ 43 w 60"/>
                  <a:gd name="T23" fmla="*/ 0 h 99"/>
                  <a:gd name="T24" fmla="*/ 51 w 60"/>
                  <a:gd name="T25" fmla="*/ 25 h 99"/>
                  <a:gd name="T26" fmla="*/ 60 w 60"/>
                  <a:gd name="T27" fmla="*/ 50 h 99"/>
                  <a:gd name="T28" fmla="*/ 51 w 60"/>
                  <a:gd name="T29" fmla="*/ 74 h 99"/>
                  <a:gd name="T30" fmla="*/ 43 w 60"/>
                  <a:gd name="T31" fmla="*/ 91 h 99"/>
                  <a:gd name="T32" fmla="*/ 26 w 60"/>
                  <a:gd name="T33" fmla="*/ 99 h 99"/>
                  <a:gd name="T34" fmla="*/ 17 w 60"/>
                  <a:gd name="T35" fmla="*/ 99 h 99"/>
                  <a:gd name="T36" fmla="*/ 0 w 60"/>
                  <a:gd name="T37" fmla="*/ 99 h 99"/>
                  <a:gd name="T38" fmla="*/ 0 w 60"/>
                  <a:gd name="T39" fmla="*/ 91 h 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99">
                    <a:moveTo>
                      <a:pt x="0" y="91"/>
                    </a:moveTo>
                    <a:lnTo>
                      <a:pt x="0" y="83"/>
                    </a:lnTo>
                    <a:lnTo>
                      <a:pt x="9" y="74"/>
                    </a:lnTo>
                    <a:lnTo>
                      <a:pt x="17" y="66"/>
                    </a:lnTo>
                    <a:lnTo>
                      <a:pt x="26" y="58"/>
                    </a:lnTo>
                    <a:lnTo>
                      <a:pt x="34" y="33"/>
                    </a:lnTo>
                    <a:lnTo>
                      <a:pt x="34" y="25"/>
                    </a:lnTo>
                    <a:lnTo>
                      <a:pt x="26" y="8"/>
                    </a:lnTo>
                    <a:lnTo>
                      <a:pt x="17" y="0"/>
                    </a:lnTo>
                    <a:lnTo>
                      <a:pt x="34" y="0"/>
                    </a:lnTo>
                    <a:lnTo>
                      <a:pt x="43" y="0"/>
                    </a:lnTo>
                    <a:lnTo>
                      <a:pt x="51" y="25"/>
                    </a:lnTo>
                    <a:lnTo>
                      <a:pt x="60" y="50"/>
                    </a:lnTo>
                    <a:lnTo>
                      <a:pt x="51" y="74"/>
                    </a:lnTo>
                    <a:lnTo>
                      <a:pt x="43" y="91"/>
                    </a:lnTo>
                    <a:lnTo>
                      <a:pt x="26" y="99"/>
                    </a:lnTo>
                    <a:lnTo>
                      <a:pt x="17" y="99"/>
                    </a:lnTo>
                    <a:lnTo>
                      <a:pt x="0" y="99"/>
                    </a:lnTo>
                    <a:lnTo>
                      <a:pt x="0" y="91"/>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1" name="Freeform 122"/>
              <p:cNvSpPr>
                <a:spLocks/>
              </p:cNvSpPr>
              <p:nvPr/>
            </p:nvSpPr>
            <p:spPr bwMode="auto">
              <a:xfrm>
                <a:off x="10416" y="15575"/>
                <a:ext cx="60" cy="91"/>
              </a:xfrm>
              <a:custGeom>
                <a:avLst/>
                <a:gdLst>
                  <a:gd name="T0" fmla="*/ 0 w 60"/>
                  <a:gd name="T1" fmla="*/ 66 h 91"/>
                  <a:gd name="T2" fmla="*/ 0 w 60"/>
                  <a:gd name="T3" fmla="*/ 50 h 91"/>
                  <a:gd name="T4" fmla="*/ 9 w 60"/>
                  <a:gd name="T5" fmla="*/ 50 h 91"/>
                  <a:gd name="T6" fmla="*/ 17 w 60"/>
                  <a:gd name="T7" fmla="*/ 50 h 91"/>
                  <a:gd name="T8" fmla="*/ 26 w 60"/>
                  <a:gd name="T9" fmla="*/ 58 h 91"/>
                  <a:gd name="T10" fmla="*/ 26 w 60"/>
                  <a:gd name="T11" fmla="*/ 66 h 91"/>
                  <a:gd name="T12" fmla="*/ 34 w 60"/>
                  <a:gd name="T13" fmla="*/ 66 h 91"/>
                  <a:gd name="T14" fmla="*/ 43 w 60"/>
                  <a:gd name="T15" fmla="*/ 58 h 91"/>
                  <a:gd name="T16" fmla="*/ 34 w 60"/>
                  <a:gd name="T17" fmla="*/ 41 h 91"/>
                  <a:gd name="T18" fmla="*/ 17 w 60"/>
                  <a:gd name="T19" fmla="*/ 33 h 91"/>
                  <a:gd name="T20" fmla="*/ 9 w 60"/>
                  <a:gd name="T21" fmla="*/ 17 h 91"/>
                  <a:gd name="T22" fmla="*/ 0 w 60"/>
                  <a:gd name="T23" fmla="*/ 0 h 91"/>
                  <a:gd name="T24" fmla="*/ 17 w 60"/>
                  <a:gd name="T25" fmla="*/ 0 h 91"/>
                  <a:gd name="T26" fmla="*/ 26 w 60"/>
                  <a:gd name="T27" fmla="*/ 8 h 91"/>
                  <a:gd name="T28" fmla="*/ 51 w 60"/>
                  <a:gd name="T29" fmla="*/ 33 h 91"/>
                  <a:gd name="T30" fmla="*/ 60 w 60"/>
                  <a:gd name="T31" fmla="*/ 58 h 91"/>
                  <a:gd name="T32" fmla="*/ 60 w 60"/>
                  <a:gd name="T33" fmla="*/ 74 h 91"/>
                  <a:gd name="T34" fmla="*/ 51 w 60"/>
                  <a:gd name="T35" fmla="*/ 83 h 91"/>
                  <a:gd name="T36" fmla="*/ 34 w 60"/>
                  <a:gd name="T37" fmla="*/ 91 h 91"/>
                  <a:gd name="T38" fmla="*/ 26 w 60"/>
                  <a:gd name="T39" fmla="*/ 91 h 91"/>
                  <a:gd name="T40" fmla="*/ 9 w 60"/>
                  <a:gd name="T41" fmla="*/ 83 h 91"/>
                  <a:gd name="T42" fmla="*/ 0 w 60"/>
                  <a:gd name="T43" fmla="*/ 66 h 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0" h="91">
                    <a:moveTo>
                      <a:pt x="0" y="66"/>
                    </a:moveTo>
                    <a:lnTo>
                      <a:pt x="0" y="50"/>
                    </a:lnTo>
                    <a:lnTo>
                      <a:pt x="9" y="50"/>
                    </a:lnTo>
                    <a:lnTo>
                      <a:pt x="17" y="50"/>
                    </a:lnTo>
                    <a:lnTo>
                      <a:pt x="26" y="58"/>
                    </a:lnTo>
                    <a:lnTo>
                      <a:pt x="26" y="66"/>
                    </a:lnTo>
                    <a:lnTo>
                      <a:pt x="34" y="66"/>
                    </a:lnTo>
                    <a:lnTo>
                      <a:pt x="43" y="58"/>
                    </a:lnTo>
                    <a:lnTo>
                      <a:pt x="34" y="41"/>
                    </a:lnTo>
                    <a:lnTo>
                      <a:pt x="17" y="33"/>
                    </a:lnTo>
                    <a:lnTo>
                      <a:pt x="9" y="17"/>
                    </a:lnTo>
                    <a:lnTo>
                      <a:pt x="0" y="0"/>
                    </a:lnTo>
                    <a:lnTo>
                      <a:pt x="17" y="0"/>
                    </a:lnTo>
                    <a:lnTo>
                      <a:pt x="26" y="8"/>
                    </a:lnTo>
                    <a:lnTo>
                      <a:pt x="51" y="33"/>
                    </a:lnTo>
                    <a:lnTo>
                      <a:pt x="60" y="58"/>
                    </a:lnTo>
                    <a:lnTo>
                      <a:pt x="60" y="74"/>
                    </a:lnTo>
                    <a:lnTo>
                      <a:pt x="51" y="83"/>
                    </a:lnTo>
                    <a:lnTo>
                      <a:pt x="34" y="91"/>
                    </a:lnTo>
                    <a:lnTo>
                      <a:pt x="26" y="91"/>
                    </a:lnTo>
                    <a:lnTo>
                      <a:pt x="9" y="83"/>
                    </a:lnTo>
                    <a:lnTo>
                      <a:pt x="0" y="66"/>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2" name="Freeform 123"/>
              <p:cNvSpPr>
                <a:spLocks/>
              </p:cNvSpPr>
              <p:nvPr/>
            </p:nvSpPr>
            <p:spPr bwMode="auto">
              <a:xfrm>
                <a:off x="9439" y="15641"/>
                <a:ext cx="34" cy="25"/>
              </a:xfrm>
              <a:custGeom>
                <a:avLst/>
                <a:gdLst>
                  <a:gd name="T0" fmla="*/ 0 w 34"/>
                  <a:gd name="T1" fmla="*/ 8 h 25"/>
                  <a:gd name="T2" fmla="*/ 0 w 34"/>
                  <a:gd name="T3" fmla="*/ 0 h 25"/>
                  <a:gd name="T4" fmla="*/ 9 w 34"/>
                  <a:gd name="T5" fmla="*/ 0 h 25"/>
                  <a:gd name="T6" fmla="*/ 26 w 34"/>
                  <a:gd name="T7" fmla="*/ 8 h 25"/>
                  <a:gd name="T8" fmla="*/ 34 w 34"/>
                  <a:gd name="T9" fmla="*/ 17 h 25"/>
                  <a:gd name="T10" fmla="*/ 34 w 34"/>
                  <a:gd name="T11" fmla="*/ 17 h 25"/>
                  <a:gd name="T12" fmla="*/ 34 w 34"/>
                  <a:gd name="T13" fmla="*/ 25 h 25"/>
                  <a:gd name="T14" fmla="*/ 17 w 34"/>
                  <a:gd name="T15" fmla="*/ 17 h 25"/>
                  <a:gd name="T16" fmla="*/ 0 w 34"/>
                  <a:gd name="T17" fmla="*/ 8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25">
                    <a:moveTo>
                      <a:pt x="0" y="8"/>
                    </a:moveTo>
                    <a:lnTo>
                      <a:pt x="0" y="0"/>
                    </a:lnTo>
                    <a:lnTo>
                      <a:pt x="9" y="0"/>
                    </a:lnTo>
                    <a:lnTo>
                      <a:pt x="26" y="8"/>
                    </a:lnTo>
                    <a:lnTo>
                      <a:pt x="34" y="17"/>
                    </a:lnTo>
                    <a:lnTo>
                      <a:pt x="34" y="25"/>
                    </a:lnTo>
                    <a:lnTo>
                      <a:pt x="17" y="17"/>
                    </a:lnTo>
                    <a:lnTo>
                      <a:pt x="0" y="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3" name="Freeform 124"/>
              <p:cNvSpPr>
                <a:spLocks/>
              </p:cNvSpPr>
              <p:nvPr/>
            </p:nvSpPr>
            <p:spPr bwMode="auto">
              <a:xfrm>
                <a:off x="10883" y="15583"/>
                <a:ext cx="170" cy="66"/>
              </a:xfrm>
              <a:custGeom>
                <a:avLst/>
                <a:gdLst>
                  <a:gd name="T0" fmla="*/ 102 w 170"/>
                  <a:gd name="T1" fmla="*/ 50 h 66"/>
                  <a:gd name="T2" fmla="*/ 111 w 170"/>
                  <a:gd name="T3" fmla="*/ 66 h 66"/>
                  <a:gd name="T4" fmla="*/ 60 w 170"/>
                  <a:gd name="T5" fmla="*/ 42 h 66"/>
                  <a:gd name="T6" fmla="*/ 26 w 170"/>
                  <a:gd name="T7" fmla="*/ 42 h 66"/>
                  <a:gd name="T8" fmla="*/ 0 w 170"/>
                  <a:gd name="T9" fmla="*/ 42 h 66"/>
                  <a:gd name="T10" fmla="*/ 0 w 170"/>
                  <a:gd name="T11" fmla="*/ 33 h 66"/>
                  <a:gd name="T12" fmla="*/ 0 w 170"/>
                  <a:gd name="T13" fmla="*/ 25 h 66"/>
                  <a:gd name="T14" fmla="*/ 9 w 170"/>
                  <a:gd name="T15" fmla="*/ 9 h 66"/>
                  <a:gd name="T16" fmla="*/ 26 w 170"/>
                  <a:gd name="T17" fmla="*/ 0 h 66"/>
                  <a:gd name="T18" fmla="*/ 60 w 170"/>
                  <a:gd name="T19" fmla="*/ 0 h 66"/>
                  <a:gd name="T20" fmla="*/ 94 w 170"/>
                  <a:gd name="T21" fmla="*/ 0 h 66"/>
                  <a:gd name="T22" fmla="*/ 128 w 170"/>
                  <a:gd name="T23" fmla="*/ 0 h 66"/>
                  <a:gd name="T24" fmla="*/ 136 w 170"/>
                  <a:gd name="T25" fmla="*/ 0 h 66"/>
                  <a:gd name="T26" fmla="*/ 145 w 170"/>
                  <a:gd name="T27" fmla="*/ 0 h 66"/>
                  <a:gd name="T28" fmla="*/ 145 w 170"/>
                  <a:gd name="T29" fmla="*/ 9 h 66"/>
                  <a:gd name="T30" fmla="*/ 111 w 170"/>
                  <a:gd name="T31" fmla="*/ 9 h 66"/>
                  <a:gd name="T32" fmla="*/ 102 w 170"/>
                  <a:gd name="T33" fmla="*/ 9 h 66"/>
                  <a:gd name="T34" fmla="*/ 85 w 170"/>
                  <a:gd name="T35" fmla="*/ 17 h 66"/>
                  <a:gd name="T36" fmla="*/ 85 w 170"/>
                  <a:gd name="T37" fmla="*/ 33 h 66"/>
                  <a:gd name="T38" fmla="*/ 85 w 170"/>
                  <a:gd name="T39" fmla="*/ 33 h 66"/>
                  <a:gd name="T40" fmla="*/ 94 w 170"/>
                  <a:gd name="T41" fmla="*/ 42 h 66"/>
                  <a:gd name="T42" fmla="*/ 128 w 170"/>
                  <a:gd name="T43" fmla="*/ 50 h 66"/>
                  <a:gd name="T44" fmla="*/ 170 w 170"/>
                  <a:gd name="T45" fmla="*/ 66 h 66"/>
                  <a:gd name="T46" fmla="*/ 162 w 170"/>
                  <a:gd name="T47" fmla="*/ 66 h 66"/>
                  <a:gd name="T48" fmla="*/ 136 w 170"/>
                  <a:gd name="T49" fmla="*/ 58 h 66"/>
                  <a:gd name="T50" fmla="*/ 119 w 170"/>
                  <a:gd name="T51" fmla="*/ 50 h 66"/>
                  <a:gd name="T52" fmla="*/ 102 w 170"/>
                  <a:gd name="T53" fmla="*/ 50 h 6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0" h="66">
                    <a:moveTo>
                      <a:pt x="102" y="50"/>
                    </a:moveTo>
                    <a:lnTo>
                      <a:pt x="111" y="66"/>
                    </a:lnTo>
                    <a:lnTo>
                      <a:pt x="60" y="42"/>
                    </a:lnTo>
                    <a:lnTo>
                      <a:pt x="26" y="42"/>
                    </a:lnTo>
                    <a:lnTo>
                      <a:pt x="0" y="42"/>
                    </a:lnTo>
                    <a:lnTo>
                      <a:pt x="0" y="33"/>
                    </a:lnTo>
                    <a:lnTo>
                      <a:pt x="0" y="25"/>
                    </a:lnTo>
                    <a:lnTo>
                      <a:pt x="9" y="9"/>
                    </a:lnTo>
                    <a:lnTo>
                      <a:pt x="26" y="0"/>
                    </a:lnTo>
                    <a:lnTo>
                      <a:pt x="60" y="0"/>
                    </a:lnTo>
                    <a:lnTo>
                      <a:pt x="94" y="0"/>
                    </a:lnTo>
                    <a:lnTo>
                      <a:pt x="128" y="0"/>
                    </a:lnTo>
                    <a:lnTo>
                      <a:pt x="136" y="0"/>
                    </a:lnTo>
                    <a:lnTo>
                      <a:pt x="145" y="0"/>
                    </a:lnTo>
                    <a:lnTo>
                      <a:pt x="145" y="9"/>
                    </a:lnTo>
                    <a:lnTo>
                      <a:pt x="111" y="9"/>
                    </a:lnTo>
                    <a:lnTo>
                      <a:pt x="102" y="9"/>
                    </a:lnTo>
                    <a:lnTo>
                      <a:pt x="85" y="17"/>
                    </a:lnTo>
                    <a:lnTo>
                      <a:pt x="85" y="33"/>
                    </a:lnTo>
                    <a:lnTo>
                      <a:pt x="94" y="42"/>
                    </a:lnTo>
                    <a:lnTo>
                      <a:pt x="128" y="50"/>
                    </a:lnTo>
                    <a:lnTo>
                      <a:pt x="170" y="66"/>
                    </a:lnTo>
                    <a:lnTo>
                      <a:pt x="162" y="66"/>
                    </a:lnTo>
                    <a:lnTo>
                      <a:pt x="136" y="58"/>
                    </a:lnTo>
                    <a:lnTo>
                      <a:pt x="119" y="50"/>
                    </a:lnTo>
                    <a:lnTo>
                      <a:pt x="102" y="5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4" name="Freeform 125"/>
              <p:cNvSpPr>
                <a:spLocks/>
              </p:cNvSpPr>
              <p:nvPr/>
            </p:nvSpPr>
            <p:spPr bwMode="auto">
              <a:xfrm>
                <a:off x="9592" y="15616"/>
                <a:ext cx="26" cy="25"/>
              </a:xfrm>
              <a:custGeom>
                <a:avLst/>
                <a:gdLst>
                  <a:gd name="T0" fmla="*/ 0 w 26"/>
                  <a:gd name="T1" fmla="*/ 9 h 25"/>
                  <a:gd name="T2" fmla="*/ 0 w 26"/>
                  <a:gd name="T3" fmla="*/ 0 h 25"/>
                  <a:gd name="T4" fmla="*/ 9 w 26"/>
                  <a:gd name="T5" fmla="*/ 0 h 25"/>
                  <a:gd name="T6" fmla="*/ 17 w 26"/>
                  <a:gd name="T7" fmla="*/ 0 h 25"/>
                  <a:gd name="T8" fmla="*/ 17 w 26"/>
                  <a:gd name="T9" fmla="*/ 0 h 25"/>
                  <a:gd name="T10" fmla="*/ 26 w 26"/>
                  <a:gd name="T11" fmla="*/ 9 h 25"/>
                  <a:gd name="T12" fmla="*/ 26 w 26"/>
                  <a:gd name="T13" fmla="*/ 17 h 25"/>
                  <a:gd name="T14" fmla="*/ 17 w 26"/>
                  <a:gd name="T15" fmla="*/ 25 h 25"/>
                  <a:gd name="T16" fmla="*/ 0 w 26"/>
                  <a:gd name="T17" fmla="*/ 25 h 25"/>
                  <a:gd name="T18" fmla="*/ 0 w 26"/>
                  <a:gd name="T19" fmla="*/ 9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5">
                    <a:moveTo>
                      <a:pt x="0" y="9"/>
                    </a:moveTo>
                    <a:lnTo>
                      <a:pt x="0" y="0"/>
                    </a:lnTo>
                    <a:lnTo>
                      <a:pt x="9" y="0"/>
                    </a:lnTo>
                    <a:lnTo>
                      <a:pt x="17" y="0"/>
                    </a:lnTo>
                    <a:lnTo>
                      <a:pt x="26" y="9"/>
                    </a:lnTo>
                    <a:lnTo>
                      <a:pt x="26" y="17"/>
                    </a:lnTo>
                    <a:lnTo>
                      <a:pt x="17" y="25"/>
                    </a:lnTo>
                    <a:lnTo>
                      <a:pt x="0" y="25"/>
                    </a:lnTo>
                    <a:lnTo>
                      <a:pt x="0" y="9"/>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5" name="Freeform 126"/>
              <p:cNvSpPr>
                <a:spLocks/>
              </p:cNvSpPr>
              <p:nvPr/>
            </p:nvSpPr>
            <p:spPr bwMode="auto">
              <a:xfrm>
                <a:off x="9397" y="15608"/>
                <a:ext cx="34" cy="33"/>
              </a:xfrm>
              <a:custGeom>
                <a:avLst/>
                <a:gdLst>
                  <a:gd name="T0" fmla="*/ 0 w 34"/>
                  <a:gd name="T1" fmla="*/ 17 h 33"/>
                  <a:gd name="T2" fmla="*/ 8 w 34"/>
                  <a:gd name="T3" fmla="*/ 8 h 33"/>
                  <a:gd name="T4" fmla="*/ 25 w 34"/>
                  <a:gd name="T5" fmla="*/ 0 h 33"/>
                  <a:gd name="T6" fmla="*/ 25 w 34"/>
                  <a:gd name="T7" fmla="*/ 8 h 33"/>
                  <a:gd name="T8" fmla="*/ 34 w 34"/>
                  <a:gd name="T9" fmla="*/ 8 h 33"/>
                  <a:gd name="T10" fmla="*/ 25 w 34"/>
                  <a:gd name="T11" fmla="*/ 33 h 33"/>
                  <a:gd name="T12" fmla="*/ 8 w 34"/>
                  <a:gd name="T13" fmla="*/ 25 h 33"/>
                  <a:gd name="T14" fmla="*/ 0 w 34"/>
                  <a:gd name="T15" fmla="*/ 17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33">
                    <a:moveTo>
                      <a:pt x="0" y="17"/>
                    </a:moveTo>
                    <a:lnTo>
                      <a:pt x="8" y="8"/>
                    </a:lnTo>
                    <a:lnTo>
                      <a:pt x="25" y="0"/>
                    </a:lnTo>
                    <a:lnTo>
                      <a:pt x="25" y="8"/>
                    </a:lnTo>
                    <a:lnTo>
                      <a:pt x="34" y="8"/>
                    </a:lnTo>
                    <a:lnTo>
                      <a:pt x="25" y="33"/>
                    </a:lnTo>
                    <a:lnTo>
                      <a:pt x="8" y="25"/>
                    </a:lnTo>
                    <a:lnTo>
                      <a:pt x="0" y="1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6" name="Freeform 127"/>
              <p:cNvSpPr>
                <a:spLocks/>
              </p:cNvSpPr>
              <p:nvPr/>
            </p:nvSpPr>
            <p:spPr bwMode="auto">
              <a:xfrm>
                <a:off x="9465" y="15608"/>
                <a:ext cx="42" cy="33"/>
              </a:xfrm>
              <a:custGeom>
                <a:avLst/>
                <a:gdLst>
                  <a:gd name="T0" fmla="*/ 0 w 42"/>
                  <a:gd name="T1" fmla="*/ 17 h 33"/>
                  <a:gd name="T2" fmla="*/ 17 w 42"/>
                  <a:gd name="T3" fmla="*/ 0 h 33"/>
                  <a:gd name="T4" fmla="*/ 25 w 42"/>
                  <a:gd name="T5" fmla="*/ 0 h 33"/>
                  <a:gd name="T6" fmla="*/ 34 w 42"/>
                  <a:gd name="T7" fmla="*/ 0 h 33"/>
                  <a:gd name="T8" fmla="*/ 42 w 42"/>
                  <a:gd name="T9" fmla="*/ 8 h 33"/>
                  <a:gd name="T10" fmla="*/ 42 w 42"/>
                  <a:gd name="T11" fmla="*/ 25 h 33"/>
                  <a:gd name="T12" fmla="*/ 34 w 42"/>
                  <a:gd name="T13" fmla="*/ 25 h 33"/>
                  <a:gd name="T14" fmla="*/ 25 w 42"/>
                  <a:gd name="T15" fmla="*/ 33 h 33"/>
                  <a:gd name="T16" fmla="*/ 17 w 42"/>
                  <a:gd name="T17" fmla="*/ 25 h 33"/>
                  <a:gd name="T18" fmla="*/ 0 w 42"/>
                  <a:gd name="T19" fmla="*/ 1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3">
                    <a:moveTo>
                      <a:pt x="0" y="17"/>
                    </a:moveTo>
                    <a:lnTo>
                      <a:pt x="17" y="0"/>
                    </a:lnTo>
                    <a:lnTo>
                      <a:pt x="25" y="0"/>
                    </a:lnTo>
                    <a:lnTo>
                      <a:pt x="34" y="0"/>
                    </a:lnTo>
                    <a:lnTo>
                      <a:pt x="42" y="8"/>
                    </a:lnTo>
                    <a:lnTo>
                      <a:pt x="42" y="25"/>
                    </a:lnTo>
                    <a:lnTo>
                      <a:pt x="34" y="25"/>
                    </a:lnTo>
                    <a:lnTo>
                      <a:pt x="25" y="33"/>
                    </a:lnTo>
                    <a:lnTo>
                      <a:pt x="17" y="25"/>
                    </a:lnTo>
                    <a:lnTo>
                      <a:pt x="0" y="1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7" name="Freeform 128"/>
              <p:cNvSpPr>
                <a:spLocks/>
              </p:cNvSpPr>
              <p:nvPr/>
            </p:nvSpPr>
            <p:spPr bwMode="auto">
              <a:xfrm>
                <a:off x="9354" y="15625"/>
                <a:ext cx="17" cy="8"/>
              </a:xfrm>
              <a:custGeom>
                <a:avLst/>
                <a:gdLst>
                  <a:gd name="T0" fmla="*/ 0 w 17"/>
                  <a:gd name="T1" fmla="*/ 8 h 8"/>
                  <a:gd name="T2" fmla="*/ 0 w 17"/>
                  <a:gd name="T3" fmla="*/ 0 h 8"/>
                  <a:gd name="T4" fmla="*/ 0 w 17"/>
                  <a:gd name="T5" fmla="*/ 0 h 8"/>
                  <a:gd name="T6" fmla="*/ 17 w 17"/>
                  <a:gd name="T7" fmla="*/ 0 h 8"/>
                  <a:gd name="T8" fmla="*/ 17 w 17"/>
                  <a:gd name="T9" fmla="*/ 8 h 8"/>
                  <a:gd name="T10" fmla="*/ 9 w 17"/>
                  <a:gd name="T11" fmla="*/ 8 h 8"/>
                  <a:gd name="T12" fmla="*/ 0 w 17"/>
                  <a:gd name="T13" fmla="*/ 8 h 8"/>
                  <a:gd name="T14" fmla="*/ 0 w 17"/>
                  <a:gd name="T15" fmla="*/ 8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8">
                    <a:moveTo>
                      <a:pt x="0" y="8"/>
                    </a:moveTo>
                    <a:lnTo>
                      <a:pt x="0" y="0"/>
                    </a:lnTo>
                    <a:lnTo>
                      <a:pt x="17" y="0"/>
                    </a:lnTo>
                    <a:lnTo>
                      <a:pt x="17" y="8"/>
                    </a:lnTo>
                    <a:lnTo>
                      <a:pt x="9" y="8"/>
                    </a:lnTo>
                    <a:lnTo>
                      <a:pt x="0" y="8"/>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8" name="Freeform 129"/>
              <p:cNvSpPr>
                <a:spLocks/>
              </p:cNvSpPr>
              <p:nvPr/>
            </p:nvSpPr>
            <p:spPr bwMode="auto">
              <a:xfrm>
                <a:off x="11011" y="15608"/>
                <a:ext cx="34" cy="8"/>
              </a:xfrm>
              <a:custGeom>
                <a:avLst/>
                <a:gdLst>
                  <a:gd name="T0" fmla="*/ 0 w 34"/>
                  <a:gd name="T1" fmla="*/ 8 h 8"/>
                  <a:gd name="T2" fmla="*/ 17 w 34"/>
                  <a:gd name="T3" fmla="*/ 0 h 8"/>
                  <a:gd name="T4" fmla="*/ 25 w 34"/>
                  <a:gd name="T5" fmla="*/ 0 h 8"/>
                  <a:gd name="T6" fmla="*/ 34 w 34"/>
                  <a:gd name="T7" fmla="*/ 8 h 8"/>
                  <a:gd name="T8" fmla="*/ 17 w 34"/>
                  <a:gd name="T9" fmla="*/ 8 h 8"/>
                  <a:gd name="T10" fmla="*/ 0 w 34"/>
                  <a:gd name="T11" fmla="*/ 8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8">
                    <a:moveTo>
                      <a:pt x="0" y="8"/>
                    </a:moveTo>
                    <a:lnTo>
                      <a:pt x="17" y="0"/>
                    </a:lnTo>
                    <a:lnTo>
                      <a:pt x="25" y="0"/>
                    </a:lnTo>
                    <a:lnTo>
                      <a:pt x="34" y="8"/>
                    </a:lnTo>
                    <a:lnTo>
                      <a:pt x="17" y="8"/>
                    </a:lnTo>
                    <a:lnTo>
                      <a:pt x="0" y="8"/>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49" name="Freeform 130"/>
              <p:cNvSpPr>
                <a:spLocks/>
              </p:cNvSpPr>
              <p:nvPr/>
            </p:nvSpPr>
            <p:spPr bwMode="auto">
              <a:xfrm>
                <a:off x="9439" y="15592"/>
                <a:ext cx="34" cy="16"/>
              </a:xfrm>
              <a:custGeom>
                <a:avLst/>
                <a:gdLst>
                  <a:gd name="T0" fmla="*/ 0 w 34"/>
                  <a:gd name="T1" fmla="*/ 8 h 16"/>
                  <a:gd name="T2" fmla="*/ 17 w 34"/>
                  <a:gd name="T3" fmla="*/ 0 h 16"/>
                  <a:gd name="T4" fmla="*/ 26 w 34"/>
                  <a:gd name="T5" fmla="*/ 0 h 16"/>
                  <a:gd name="T6" fmla="*/ 34 w 34"/>
                  <a:gd name="T7" fmla="*/ 0 h 16"/>
                  <a:gd name="T8" fmla="*/ 26 w 34"/>
                  <a:gd name="T9" fmla="*/ 16 h 16"/>
                  <a:gd name="T10" fmla="*/ 9 w 34"/>
                  <a:gd name="T11" fmla="*/ 16 h 16"/>
                  <a:gd name="T12" fmla="*/ 9 w 34"/>
                  <a:gd name="T13" fmla="*/ 16 h 16"/>
                  <a:gd name="T14" fmla="*/ 0 w 34"/>
                  <a:gd name="T15" fmla="*/ 8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16">
                    <a:moveTo>
                      <a:pt x="0" y="8"/>
                    </a:moveTo>
                    <a:lnTo>
                      <a:pt x="17" y="0"/>
                    </a:lnTo>
                    <a:lnTo>
                      <a:pt x="26" y="0"/>
                    </a:lnTo>
                    <a:lnTo>
                      <a:pt x="34" y="0"/>
                    </a:lnTo>
                    <a:lnTo>
                      <a:pt x="26" y="16"/>
                    </a:lnTo>
                    <a:lnTo>
                      <a:pt x="9" y="16"/>
                    </a:lnTo>
                    <a:lnTo>
                      <a:pt x="0" y="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0" name="Freeform 131"/>
              <p:cNvSpPr>
                <a:spLocks/>
              </p:cNvSpPr>
              <p:nvPr/>
            </p:nvSpPr>
            <p:spPr bwMode="auto">
              <a:xfrm>
                <a:off x="10399" y="15518"/>
                <a:ext cx="119" cy="57"/>
              </a:xfrm>
              <a:custGeom>
                <a:avLst/>
                <a:gdLst>
                  <a:gd name="T0" fmla="*/ 0 w 119"/>
                  <a:gd name="T1" fmla="*/ 33 h 57"/>
                  <a:gd name="T2" fmla="*/ 0 w 119"/>
                  <a:gd name="T3" fmla="*/ 24 h 57"/>
                  <a:gd name="T4" fmla="*/ 0 w 119"/>
                  <a:gd name="T5" fmla="*/ 24 h 57"/>
                  <a:gd name="T6" fmla="*/ 17 w 119"/>
                  <a:gd name="T7" fmla="*/ 24 h 57"/>
                  <a:gd name="T8" fmla="*/ 26 w 119"/>
                  <a:gd name="T9" fmla="*/ 24 h 57"/>
                  <a:gd name="T10" fmla="*/ 51 w 119"/>
                  <a:gd name="T11" fmla="*/ 41 h 57"/>
                  <a:gd name="T12" fmla="*/ 77 w 119"/>
                  <a:gd name="T13" fmla="*/ 41 h 57"/>
                  <a:gd name="T14" fmla="*/ 85 w 119"/>
                  <a:gd name="T15" fmla="*/ 41 h 57"/>
                  <a:gd name="T16" fmla="*/ 93 w 119"/>
                  <a:gd name="T17" fmla="*/ 33 h 57"/>
                  <a:gd name="T18" fmla="*/ 85 w 119"/>
                  <a:gd name="T19" fmla="*/ 24 h 57"/>
                  <a:gd name="T20" fmla="*/ 77 w 119"/>
                  <a:gd name="T21" fmla="*/ 16 h 57"/>
                  <a:gd name="T22" fmla="*/ 68 w 119"/>
                  <a:gd name="T23" fmla="*/ 16 h 57"/>
                  <a:gd name="T24" fmla="*/ 60 w 119"/>
                  <a:gd name="T25" fmla="*/ 16 h 57"/>
                  <a:gd name="T26" fmla="*/ 60 w 119"/>
                  <a:gd name="T27" fmla="*/ 8 h 57"/>
                  <a:gd name="T28" fmla="*/ 60 w 119"/>
                  <a:gd name="T29" fmla="*/ 0 h 57"/>
                  <a:gd name="T30" fmla="*/ 77 w 119"/>
                  <a:gd name="T31" fmla="*/ 0 h 57"/>
                  <a:gd name="T32" fmla="*/ 93 w 119"/>
                  <a:gd name="T33" fmla="*/ 0 h 57"/>
                  <a:gd name="T34" fmla="*/ 110 w 119"/>
                  <a:gd name="T35" fmla="*/ 16 h 57"/>
                  <a:gd name="T36" fmla="*/ 119 w 119"/>
                  <a:gd name="T37" fmla="*/ 33 h 57"/>
                  <a:gd name="T38" fmla="*/ 110 w 119"/>
                  <a:gd name="T39" fmla="*/ 49 h 57"/>
                  <a:gd name="T40" fmla="*/ 102 w 119"/>
                  <a:gd name="T41" fmla="*/ 57 h 57"/>
                  <a:gd name="T42" fmla="*/ 77 w 119"/>
                  <a:gd name="T43" fmla="*/ 57 h 57"/>
                  <a:gd name="T44" fmla="*/ 43 w 119"/>
                  <a:gd name="T45" fmla="*/ 49 h 57"/>
                  <a:gd name="T46" fmla="*/ 0 w 119"/>
                  <a:gd name="T47" fmla="*/ 33 h 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57">
                    <a:moveTo>
                      <a:pt x="0" y="33"/>
                    </a:moveTo>
                    <a:lnTo>
                      <a:pt x="0" y="24"/>
                    </a:lnTo>
                    <a:lnTo>
                      <a:pt x="17" y="24"/>
                    </a:lnTo>
                    <a:lnTo>
                      <a:pt x="26" y="24"/>
                    </a:lnTo>
                    <a:lnTo>
                      <a:pt x="51" y="41"/>
                    </a:lnTo>
                    <a:lnTo>
                      <a:pt x="77" y="41"/>
                    </a:lnTo>
                    <a:lnTo>
                      <a:pt x="85" y="41"/>
                    </a:lnTo>
                    <a:lnTo>
                      <a:pt x="93" y="33"/>
                    </a:lnTo>
                    <a:lnTo>
                      <a:pt x="85" y="24"/>
                    </a:lnTo>
                    <a:lnTo>
                      <a:pt x="77" y="16"/>
                    </a:lnTo>
                    <a:lnTo>
                      <a:pt x="68" y="16"/>
                    </a:lnTo>
                    <a:lnTo>
                      <a:pt x="60" y="16"/>
                    </a:lnTo>
                    <a:lnTo>
                      <a:pt x="60" y="8"/>
                    </a:lnTo>
                    <a:lnTo>
                      <a:pt x="60" y="0"/>
                    </a:lnTo>
                    <a:lnTo>
                      <a:pt x="77" y="0"/>
                    </a:lnTo>
                    <a:lnTo>
                      <a:pt x="93" y="0"/>
                    </a:lnTo>
                    <a:lnTo>
                      <a:pt x="110" y="16"/>
                    </a:lnTo>
                    <a:lnTo>
                      <a:pt x="119" y="33"/>
                    </a:lnTo>
                    <a:lnTo>
                      <a:pt x="110" y="49"/>
                    </a:lnTo>
                    <a:lnTo>
                      <a:pt x="102" y="57"/>
                    </a:lnTo>
                    <a:lnTo>
                      <a:pt x="77" y="57"/>
                    </a:lnTo>
                    <a:lnTo>
                      <a:pt x="43" y="49"/>
                    </a:lnTo>
                    <a:lnTo>
                      <a:pt x="0" y="33"/>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1" name="Freeform 132"/>
              <p:cNvSpPr>
                <a:spLocks/>
              </p:cNvSpPr>
              <p:nvPr/>
            </p:nvSpPr>
            <p:spPr bwMode="auto">
              <a:xfrm>
                <a:off x="10637" y="15485"/>
                <a:ext cx="93" cy="82"/>
              </a:xfrm>
              <a:custGeom>
                <a:avLst/>
                <a:gdLst>
                  <a:gd name="T0" fmla="*/ 8 w 93"/>
                  <a:gd name="T1" fmla="*/ 57 h 82"/>
                  <a:gd name="T2" fmla="*/ 0 w 93"/>
                  <a:gd name="T3" fmla="*/ 41 h 82"/>
                  <a:gd name="T4" fmla="*/ 8 w 93"/>
                  <a:gd name="T5" fmla="*/ 16 h 82"/>
                  <a:gd name="T6" fmla="*/ 25 w 93"/>
                  <a:gd name="T7" fmla="*/ 8 h 82"/>
                  <a:gd name="T8" fmla="*/ 51 w 93"/>
                  <a:gd name="T9" fmla="*/ 0 h 82"/>
                  <a:gd name="T10" fmla="*/ 68 w 93"/>
                  <a:gd name="T11" fmla="*/ 0 h 82"/>
                  <a:gd name="T12" fmla="*/ 85 w 93"/>
                  <a:gd name="T13" fmla="*/ 8 h 82"/>
                  <a:gd name="T14" fmla="*/ 93 w 93"/>
                  <a:gd name="T15" fmla="*/ 33 h 82"/>
                  <a:gd name="T16" fmla="*/ 85 w 93"/>
                  <a:gd name="T17" fmla="*/ 41 h 82"/>
                  <a:gd name="T18" fmla="*/ 76 w 93"/>
                  <a:gd name="T19" fmla="*/ 49 h 82"/>
                  <a:gd name="T20" fmla="*/ 68 w 93"/>
                  <a:gd name="T21" fmla="*/ 49 h 82"/>
                  <a:gd name="T22" fmla="*/ 68 w 93"/>
                  <a:gd name="T23" fmla="*/ 33 h 82"/>
                  <a:gd name="T24" fmla="*/ 68 w 93"/>
                  <a:gd name="T25" fmla="*/ 24 h 82"/>
                  <a:gd name="T26" fmla="*/ 59 w 93"/>
                  <a:gd name="T27" fmla="*/ 16 h 82"/>
                  <a:gd name="T28" fmla="*/ 51 w 93"/>
                  <a:gd name="T29" fmla="*/ 16 h 82"/>
                  <a:gd name="T30" fmla="*/ 42 w 93"/>
                  <a:gd name="T31" fmla="*/ 24 h 82"/>
                  <a:gd name="T32" fmla="*/ 34 w 93"/>
                  <a:gd name="T33" fmla="*/ 33 h 82"/>
                  <a:gd name="T34" fmla="*/ 25 w 93"/>
                  <a:gd name="T35" fmla="*/ 49 h 82"/>
                  <a:gd name="T36" fmla="*/ 34 w 93"/>
                  <a:gd name="T37" fmla="*/ 57 h 82"/>
                  <a:gd name="T38" fmla="*/ 34 w 93"/>
                  <a:gd name="T39" fmla="*/ 57 h 82"/>
                  <a:gd name="T40" fmla="*/ 51 w 93"/>
                  <a:gd name="T41" fmla="*/ 57 h 82"/>
                  <a:gd name="T42" fmla="*/ 51 w 93"/>
                  <a:gd name="T43" fmla="*/ 57 h 82"/>
                  <a:gd name="T44" fmla="*/ 59 w 93"/>
                  <a:gd name="T45" fmla="*/ 57 h 82"/>
                  <a:gd name="T46" fmla="*/ 59 w 93"/>
                  <a:gd name="T47" fmla="*/ 74 h 82"/>
                  <a:gd name="T48" fmla="*/ 51 w 93"/>
                  <a:gd name="T49" fmla="*/ 74 h 82"/>
                  <a:gd name="T50" fmla="*/ 42 w 93"/>
                  <a:gd name="T51" fmla="*/ 82 h 82"/>
                  <a:gd name="T52" fmla="*/ 25 w 93"/>
                  <a:gd name="T53" fmla="*/ 82 h 82"/>
                  <a:gd name="T54" fmla="*/ 17 w 93"/>
                  <a:gd name="T55" fmla="*/ 74 h 82"/>
                  <a:gd name="T56" fmla="*/ 8 w 93"/>
                  <a:gd name="T57" fmla="*/ 57 h 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3" h="82">
                    <a:moveTo>
                      <a:pt x="8" y="57"/>
                    </a:moveTo>
                    <a:lnTo>
                      <a:pt x="0" y="41"/>
                    </a:lnTo>
                    <a:lnTo>
                      <a:pt x="8" y="16"/>
                    </a:lnTo>
                    <a:lnTo>
                      <a:pt x="25" y="8"/>
                    </a:lnTo>
                    <a:lnTo>
                      <a:pt x="51" y="0"/>
                    </a:lnTo>
                    <a:lnTo>
                      <a:pt x="68" y="0"/>
                    </a:lnTo>
                    <a:lnTo>
                      <a:pt x="85" y="8"/>
                    </a:lnTo>
                    <a:lnTo>
                      <a:pt x="93" y="33"/>
                    </a:lnTo>
                    <a:lnTo>
                      <a:pt x="85" y="41"/>
                    </a:lnTo>
                    <a:lnTo>
                      <a:pt x="76" y="49"/>
                    </a:lnTo>
                    <a:lnTo>
                      <a:pt x="68" y="49"/>
                    </a:lnTo>
                    <a:lnTo>
                      <a:pt x="68" y="33"/>
                    </a:lnTo>
                    <a:lnTo>
                      <a:pt x="68" y="24"/>
                    </a:lnTo>
                    <a:lnTo>
                      <a:pt x="59" y="16"/>
                    </a:lnTo>
                    <a:lnTo>
                      <a:pt x="51" y="16"/>
                    </a:lnTo>
                    <a:lnTo>
                      <a:pt x="42" y="24"/>
                    </a:lnTo>
                    <a:lnTo>
                      <a:pt x="34" y="33"/>
                    </a:lnTo>
                    <a:lnTo>
                      <a:pt x="25" y="49"/>
                    </a:lnTo>
                    <a:lnTo>
                      <a:pt x="34" y="57"/>
                    </a:lnTo>
                    <a:lnTo>
                      <a:pt x="51" y="57"/>
                    </a:lnTo>
                    <a:lnTo>
                      <a:pt x="59" y="57"/>
                    </a:lnTo>
                    <a:lnTo>
                      <a:pt x="59" y="74"/>
                    </a:lnTo>
                    <a:lnTo>
                      <a:pt x="51" y="74"/>
                    </a:lnTo>
                    <a:lnTo>
                      <a:pt x="42" y="82"/>
                    </a:lnTo>
                    <a:lnTo>
                      <a:pt x="25" y="82"/>
                    </a:lnTo>
                    <a:lnTo>
                      <a:pt x="17" y="74"/>
                    </a:lnTo>
                    <a:lnTo>
                      <a:pt x="8" y="57"/>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2" name="Freeform 133"/>
              <p:cNvSpPr>
                <a:spLocks/>
              </p:cNvSpPr>
              <p:nvPr/>
            </p:nvSpPr>
            <p:spPr bwMode="auto">
              <a:xfrm>
                <a:off x="10968" y="14025"/>
                <a:ext cx="26" cy="1534"/>
              </a:xfrm>
              <a:custGeom>
                <a:avLst/>
                <a:gdLst>
                  <a:gd name="T0" fmla="*/ 0 w 26"/>
                  <a:gd name="T1" fmla="*/ 1526 h 1534"/>
                  <a:gd name="T2" fmla="*/ 9 w 26"/>
                  <a:gd name="T3" fmla="*/ 83 h 1534"/>
                  <a:gd name="T4" fmla="*/ 9 w 26"/>
                  <a:gd name="T5" fmla="*/ 41 h 1534"/>
                  <a:gd name="T6" fmla="*/ 9 w 26"/>
                  <a:gd name="T7" fmla="*/ 17 h 1534"/>
                  <a:gd name="T8" fmla="*/ 17 w 26"/>
                  <a:gd name="T9" fmla="*/ 0 h 1534"/>
                  <a:gd name="T10" fmla="*/ 26 w 26"/>
                  <a:gd name="T11" fmla="*/ 91 h 1534"/>
                  <a:gd name="T12" fmla="*/ 17 w 26"/>
                  <a:gd name="T13" fmla="*/ 1534 h 1534"/>
                  <a:gd name="T14" fmla="*/ 9 w 26"/>
                  <a:gd name="T15" fmla="*/ 1534 h 1534"/>
                  <a:gd name="T16" fmla="*/ 0 w 26"/>
                  <a:gd name="T17" fmla="*/ 1534 h 1534"/>
                  <a:gd name="T18" fmla="*/ 0 w 26"/>
                  <a:gd name="T19" fmla="*/ 1526 h 15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534">
                    <a:moveTo>
                      <a:pt x="0" y="1526"/>
                    </a:moveTo>
                    <a:lnTo>
                      <a:pt x="9" y="83"/>
                    </a:lnTo>
                    <a:lnTo>
                      <a:pt x="9" y="41"/>
                    </a:lnTo>
                    <a:lnTo>
                      <a:pt x="9" y="17"/>
                    </a:lnTo>
                    <a:lnTo>
                      <a:pt x="17" y="0"/>
                    </a:lnTo>
                    <a:lnTo>
                      <a:pt x="26" y="91"/>
                    </a:lnTo>
                    <a:lnTo>
                      <a:pt x="17" y="1534"/>
                    </a:lnTo>
                    <a:lnTo>
                      <a:pt x="9" y="1534"/>
                    </a:lnTo>
                    <a:lnTo>
                      <a:pt x="0" y="1534"/>
                    </a:lnTo>
                    <a:lnTo>
                      <a:pt x="0" y="1526"/>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3" name="Freeform 134"/>
              <p:cNvSpPr>
                <a:spLocks/>
              </p:cNvSpPr>
              <p:nvPr/>
            </p:nvSpPr>
            <p:spPr bwMode="auto">
              <a:xfrm>
                <a:off x="11011" y="13984"/>
                <a:ext cx="25" cy="1575"/>
              </a:xfrm>
              <a:custGeom>
                <a:avLst/>
                <a:gdLst>
                  <a:gd name="T0" fmla="*/ 0 w 25"/>
                  <a:gd name="T1" fmla="*/ 0 h 1575"/>
                  <a:gd name="T2" fmla="*/ 25 w 25"/>
                  <a:gd name="T3" fmla="*/ 8 h 1575"/>
                  <a:gd name="T4" fmla="*/ 25 w 25"/>
                  <a:gd name="T5" fmla="*/ 16 h 1575"/>
                  <a:gd name="T6" fmla="*/ 25 w 25"/>
                  <a:gd name="T7" fmla="*/ 25 h 1575"/>
                  <a:gd name="T8" fmla="*/ 25 w 25"/>
                  <a:gd name="T9" fmla="*/ 49 h 1575"/>
                  <a:gd name="T10" fmla="*/ 25 w 25"/>
                  <a:gd name="T11" fmla="*/ 74 h 1575"/>
                  <a:gd name="T12" fmla="*/ 25 w 25"/>
                  <a:gd name="T13" fmla="*/ 107 h 1575"/>
                  <a:gd name="T14" fmla="*/ 25 w 25"/>
                  <a:gd name="T15" fmla="*/ 148 h 1575"/>
                  <a:gd name="T16" fmla="*/ 25 w 25"/>
                  <a:gd name="T17" fmla="*/ 198 h 1575"/>
                  <a:gd name="T18" fmla="*/ 25 w 25"/>
                  <a:gd name="T19" fmla="*/ 247 h 1575"/>
                  <a:gd name="T20" fmla="*/ 25 w 25"/>
                  <a:gd name="T21" fmla="*/ 305 h 1575"/>
                  <a:gd name="T22" fmla="*/ 25 w 25"/>
                  <a:gd name="T23" fmla="*/ 371 h 1575"/>
                  <a:gd name="T24" fmla="*/ 25 w 25"/>
                  <a:gd name="T25" fmla="*/ 503 h 1575"/>
                  <a:gd name="T26" fmla="*/ 25 w 25"/>
                  <a:gd name="T27" fmla="*/ 643 h 1575"/>
                  <a:gd name="T28" fmla="*/ 25 w 25"/>
                  <a:gd name="T29" fmla="*/ 783 h 1575"/>
                  <a:gd name="T30" fmla="*/ 25 w 25"/>
                  <a:gd name="T31" fmla="*/ 923 h 1575"/>
                  <a:gd name="T32" fmla="*/ 25 w 25"/>
                  <a:gd name="T33" fmla="*/ 1064 h 1575"/>
                  <a:gd name="T34" fmla="*/ 25 w 25"/>
                  <a:gd name="T35" fmla="*/ 1195 h 1575"/>
                  <a:gd name="T36" fmla="*/ 17 w 25"/>
                  <a:gd name="T37" fmla="*/ 1253 h 1575"/>
                  <a:gd name="T38" fmla="*/ 17 w 25"/>
                  <a:gd name="T39" fmla="*/ 1311 h 1575"/>
                  <a:gd name="T40" fmla="*/ 17 w 25"/>
                  <a:gd name="T41" fmla="*/ 1369 h 1575"/>
                  <a:gd name="T42" fmla="*/ 17 w 25"/>
                  <a:gd name="T43" fmla="*/ 1418 h 1575"/>
                  <a:gd name="T44" fmla="*/ 17 w 25"/>
                  <a:gd name="T45" fmla="*/ 1451 h 1575"/>
                  <a:gd name="T46" fmla="*/ 17 w 25"/>
                  <a:gd name="T47" fmla="*/ 1492 h 1575"/>
                  <a:gd name="T48" fmla="*/ 17 w 25"/>
                  <a:gd name="T49" fmla="*/ 1517 h 1575"/>
                  <a:gd name="T50" fmla="*/ 17 w 25"/>
                  <a:gd name="T51" fmla="*/ 1542 h 1575"/>
                  <a:gd name="T52" fmla="*/ 17 w 25"/>
                  <a:gd name="T53" fmla="*/ 1550 h 1575"/>
                  <a:gd name="T54" fmla="*/ 17 w 25"/>
                  <a:gd name="T55" fmla="*/ 1558 h 1575"/>
                  <a:gd name="T56" fmla="*/ 0 w 25"/>
                  <a:gd name="T57" fmla="*/ 1575 h 1575"/>
                  <a:gd name="T58" fmla="*/ 0 w 25"/>
                  <a:gd name="T59" fmla="*/ 1567 h 1575"/>
                  <a:gd name="T60" fmla="*/ 0 w 25"/>
                  <a:gd name="T61" fmla="*/ 1550 h 1575"/>
                  <a:gd name="T62" fmla="*/ 0 w 25"/>
                  <a:gd name="T63" fmla="*/ 1534 h 1575"/>
                  <a:gd name="T64" fmla="*/ 0 w 25"/>
                  <a:gd name="T65" fmla="*/ 1501 h 1575"/>
                  <a:gd name="T66" fmla="*/ 0 w 25"/>
                  <a:gd name="T67" fmla="*/ 1468 h 1575"/>
                  <a:gd name="T68" fmla="*/ 0 w 25"/>
                  <a:gd name="T69" fmla="*/ 1426 h 1575"/>
                  <a:gd name="T70" fmla="*/ 0 w 25"/>
                  <a:gd name="T71" fmla="*/ 1377 h 1575"/>
                  <a:gd name="T72" fmla="*/ 0 w 25"/>
                  <a:gd name="T73" fmla="*/ 1327 h 1575"/>
                  <a:gd name="T74" fmla="*/ 0 w 25"/>
                  <a:gd name="T75" fmla="*/ 1270 h 1575"/>
                  <a:gd name="T76" fmla="*/ 0 w 25"/>
                  <a:gd name="T77" fmla="*/ 1204 h 1575"/>
                  <a:gd name="T78" fmla="*/ 0 w 25"/>
                  <a:gd name="T79" fmla="*/ 1072 h 1575"/>
                  <a:gd name="T80" fmla="*/ 0 w 25"/>
                  <a:gd name="T81" fmla="*/ 932 h 1575"/>
                  <a:gd name="T82" fmla="*/ 0 w 25"/>
                  <a:gd name="T83" fmla="*/ 783 h 1575"/>
                  <a:gd name="T84" fmla="*/ 0 w 25"/>
                  <a:gd name="T85" fmla="*/ 635 h 1575"/>
                  <a:gd name="T86" fmla="*/ 0 w 25"/>
                  <a:gd name="T87" fmla="*/ 495 h 1575"/>
                  <a:gd name="T88" fmla="*/ 0 w 25"/>
                  <a:gd name="T89" fmla="*/ 363 h 1575"/>
                  <a:gd name="T90" fmla="*/ 0 w 25"/>
                  <a:gd name="T91" fmla="*/ 305 h 1575"/>
                  <a:gd name="T92" fmla="*/ 0 w 25"/>
                  <a:gd name="T93" fmla="*/ 239 h 1575"/>
                  <a:gd name="T94" fmla="*/ 0 w 25"/>
                  <a:gd name="T95" fmla="*/ 190 h 1575"/>
                  <a:gd name="T96" fmla="*/ 0 w 25"/>
                  <a:gd name="T97" fmla="*/ 140 h 1575"/>
                  <a:gd name="T98" fmla="*/ 0 w 25"/>
                  <a:gd name="T99" fmla="*/ 99 h 1575"/>
                  <a:gd name="T100" fmla="*/ 0 w 25"/>
                  <a:gd name="T101" fmla="*/ 66 h 1575"/>
                  <a:gd name="T102" fmla="*/ 0 w 25"/>
                  <a:gd name="T103" fmla="*/ 33 h 1575"/>
                  <a:gd name="T104" fmla="*/ 0 w 25"/>
                  <a:gd name="T105" fmla="*/ 16 h 1575"/>
                  <a:gd name="T106" fmla="*/ 0 w 25"/>
                  <a:gd name="T107" fmla="*/ 0 h 1575"/>
                  <a:gd name="T108" fmla="*/ 0 w 25"/>
                  <a:gd name="T109" fmla="*/ 0 h 15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5" h="1575">
                    <a:moveTo>
                      <a:pt x="0" y="0"/>
                    </a:moveTo>
                    <a:lnTo>
                      <a:pt x="25" y="8"/>
                    </a:lnTo>
                    <a:lnTo>
                      <a:pt x="25" y="16"/>
                    </a:lnTo>
                    <a:lnTo>
                      <a:pt x="25" y="25"/>
                    </a:lnTo>
                    <a:lnTo>
                      <a:pt x="25" y="49"/>
                    </a:lnTo>
                    <a:lnTo>
                      <a:pt x="25" y="74"/>
                    </a:lnTo>
                    <a:lnTo>
                      <a:pt x="25" y="107"/>
                    </a:lnTo>
                    <a:lnTo>
                      <a:pt x="25" y="148"/>
                    </a:lnTo>
                    <a:lnTo>
                      <a:pt x="25" y="198"/>
                    </a:lnTo>
                    <a:lnTo>
                      <a:pt x="25" y="247"/>
                    </a:lnTo>
                    <a:lnTo>
                      <a:pt x="25" y="305"/>
                    </a:lnTo>
                    <a:lnTo>
                      <a:pt x="25" y="371"/>
                    </a:lnTo>
                    <a:lnTo>
                      <a:pt x="25" y="503"/>
                    </a:lnTo>
                    <a:lnTo>
                      <a:pt x="25" y="643"/>
                    </a:lnTo>
                    <a:lnTo>
                      <a:pt x="25" y="783"/>
                    </a:lnTo>
                    <a:lnTo>
                      <a:pt x="25" y="923"/>
                    </a:lnTo>
                    <a:lnTo>
                      <a:pt x="25" y="1064"/>
                    </a:lnTo>
                    <a:lnTo>
                      <a:pt x="25" y="1195"/>
                    </a:lnTo>
                    <a:lnTo>
                      <a:pt x="17" y="1253"/>
                    </a:lnTo>
                    <a:lnTo>
                      <a:pt x="17" y="1311"/>
                    </a:lnTo>
                    <a:lnTo>
                      <a:pt x="17" y="1369"/>
                    </a:lnTo>
                    <a:lnTo>
                      <a:pt x="17" y="1418"/>
                    </a:lnTo>
                    <a:lnTo>
                      <a:pt x="17" y="1451"/>
                    </a:lnTo>
                    <a:lnTo>
                      <a:pt x="17" y="1492"/>
                    </a:lnTo>
                    <a:lnTo>
                      <a:pt x="17" y="1517"/>
                    </a:lnTo>
                    <a:lnTo>
                      <a:pt x="17" y="1542"/>
                    </a:lnTo>
                    <a:lnTo>
                      <a:pt x="17" y="1550"/>
                    </a:lnTo>
                    <a:lnTo>
                      <a:pt x="17" y="1558"/>
                    </a:lnTo>
                    <a:lnTo>
                      <a:pt x="0" y="1575"/>
                    </a:lnTo>
                    <a:lnTo>
                      <a:pt x="0" y="1567"/>
                    </a:lnTo>
                    <a:lnTo>
                      <a:pt x="0" y="1550"/>
                    </a:lnTo>
                    <a:lnTo>
                      <a:pt x="0" y="1534"/>
                    </a:lnTo>
                    <a:lnTo>
                      <a:pt x="0" y="1501"/>
                    </a:lnTo>
                    <a:lnTo>
                      <a:pt x="0" y="1468"/>
                    </a:lnTo>
                    <a:lnTo>
                      <a:pt x="0" y="1426"/>
                    </a:lnTo>
                    <a:lnTo>
                      <a:pt x="0" y="1377"/>
                    </a:lnTo>
                    <a:lnTo>
                      <a:pt x="0" y="1327"/>
                    </a:lnTo>
                    <a:lnTo>
                      <a:pt x="0" y="1270"/>
                    </a:lnTo>
                    <a:lnTo>
                      <a:pt x="0" y="1204"/>
                    </a:lnTo>
                    <a:lnTo>
                      <a:pt x="0" y="1072"/>
                    </a:lnTo>
                    <a:lnTo>
                      <a:pt x="0" y="932"/>
                    </a:lnTo>
                    <a:lnTo>
                      <a:pt x="0" y="783"/>
                    </a:lnTo>
                    <a:lnTo>
                      <a:pt x="0" y="635"/>
                    </a:lnTo>
                    <a:lnTo>
                      <a:pt x="0" y="495"/>
                    </a:lnTo>
                    <a:lnTo>
                      <a:pt x="0" y="363"/>
                    </a:lnTo>
                    <a:lnTo>
                      <a:pt x="0" y="305"/>
                    </a:lnTo>
                    <a:lnTo>
                      <a:pt x="0" y="239"/>
                    </a:lnTo>
                    <a:lnTo>
                      <a:pt x="0" y="190"/>
                    </a:lnTo>
                    <a:lnTo>
                      <a:pt x="0" y="140"/>
                    </a:lnTo>
                    <a:lnTo>
                      <a:pt x="0" y="99"/>
                    </a:lnTo>
                    <a:lnTo>
                      <a:pt x="0" y="66"/>
                    </a:lnTo>
                    <a:lnTo>
                      <a:pt x="0" y="33"/>
                    </a:lnTo>
                    <a:lnTo>
                      <a:pt x="0" y="16"/>
                    </a:lnTo>
                    <a:lnTo>
                      <a:pt x="0"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4" name="Freeform 135"/>
              <p:cNvSpPr>
                <a:spLocks/>
              </p:cNvSpPr>
              <p:nvPr/>
            </p:nvSpPr>
            <p:spPr bwMode="auto">
              <a:xfrm>
                <a:off x="10314" y="15443"/>
                <a:ext cx="153" cy="91"/>
              </a:xfrm>
              <a:custGeom>
                <a:avLst/>
                <a:gdLst>
                  <a:gd name="T0" fmla="*/ 26 w 153"/>
                  <a:gd name="T1" fmla="*/ 83 h 91"/>
                  <a:gd name="T2" fmla="*/ 34 w 153"/>
                  <a:gd name="T3" fmla="*/ 58 h 91"/>
                  <a:gd name="T4" fmla="*/ 34 w 153"/>
                  <a:gd name="T5" fmla="*/ 50 h 91"/>
                  <a:gd name="T6" fmla="*/ 34 w 153"/>
                  <a:gd name="T7" fmla="*/ 33 h 91"/>
                  <a:gd name="T8" fmla="*/ 34 w 153"/>
                  <a:gd name="T9" fmla="*/ 33 h 91"/>
                  <a:gd name="T10" fmla="*/ 26 w 153"/>
                  <a:gd name="T11" fmla="*/ 33 h 91"/>
                  <a:gd name="T12" fmla="*/ 17 w 153"/>
                  <a:gd name="T13" fmla="*/ 33 h 91"/>
                  <a:gd name="T14" fmla="*/ 9 w 153"/>
                  <a:gd name="T15" fmla="*/ 42 h 91"/>
                  <a:gd name="T16" fmla="*/ 9 w 153"/>
                  <a:gd name="T17" fmla="*/ 42 h 91"/>
                  <a:gd name="T18" fmla="*/ 0 w 153"/>
                  <a:gd name="T19" fmla="*/ 33 h 91"/>
                  <a:gd name="T20" fmla="*/ 9 w 153"/>
                  <a:gd name="T21" fmla="*/ 17 h 91"/>
                  <a:gd name="T22" fmla="*/ 17 w 153"/>
                  <a:gd name="T23" fmla="*/ 9 h 91"/>
                  <a:gd name="T24" fmla="*/ 26 w 153"/>
                  <a:gd name="T25" fmla="*/ 9 h 91"/>
                  <a:gd name="T26" fmla="*/ 34 w 153"/>
                  <a:gd name="T27" fmla="*/ 9 h 91"/>
                  <a:gd name="T28" fmla="*/ 43 w 153"/>
                  <a:gd name="T29" fmla="*/ 17 h 91"/>
                  <a:gd name="T30" fmla="*/ 51 w 153"/>
                  <a:gd name="T31" fmla="*/ 25 h 91"/>
                  <a:gd name="T32" fmla="*/ 51 w 153"/>
                  <a:gd name="T33" fmla="*/ 42 h 91"/>
                  <a:gd name="T34" fmla="*/ 51 w 153"/>
                  <a:gd name="T35" fmla="*/ 66 h 91"/>
                  <a:gd name="T36" fmla="*/ 85 w 153"/>
                  <a:gd name="T37" fmla="*/ 58 h 91"/>
                  <a:gd name="T38" fmla="*/ 119 w 153"/>
                  <a:gd name="T39" fmla="*/ 58 h 91"/>
                  <a:gd name="T40" fmla="*/ 128 w 153"/>
                  <a:gd name="T41" fmla="*/ 42 h 91"/>
                  <a:gd name="T42" fmla="*/ 128 w 153"/>
                  <a:gd name="T43" fmla="*/ 33 h 91"/>
                  <a:gd name="T44" fmla="*/ 128 w 153"/>
                  <a:gd name="T45" fmla="*/ 25 h 91"/>
                  <a:gd name="T46" fmla="*/ 119 w 153"/>
                  <a:gd name="T47" fmla="*/ 17 h 91"/>
                  <a:gd name="T48" fmla="*/ 111 w 153"/>
                  <a:gd name="T49" fmla="*/ 25 h 91"/>
                  <a:gd name="T50" fmla="*/ 102 w 153"/>
                  <a:gd name="T51" fmla="*/ 33 h 91"/>
                  <a:gd name="T52" fmla="*/ 94 w 153"/>
                  <a:gd name="T53" fmla="*/ 33 h 91"/>
                  <a:gd name="T54" fmla="*/ 85 w 153"/>
                  <a:gd name="T55" fmla="*/ 33 h 91"/>
                  <a:gd name="T56" fmla="*/ 85 w 153"/>
                  <a:gd name="T57" fmla="*/ 25 h 91"/>
                  <a:gd name="T58" fmla="*/ 94 w 153"/>
                  <a:gd name="T59" fmla="*/ 17 h 91"/>
                  <a:gd name="T60" fmla="*/ 102 w 153"/>
                  <a:gd name="T61" fmla="*/ 9 h 91"/>
                  <a:gd name="T62" fmla="*/ 119 w 153"/>
                  <a:gd name="T63" fmla="*/ 0 h 91"/>
                  <a:gd name="T64" fmla="*/ 128 w 153"/>
                  <a:gd name="T65" fmla="*/ 0 h 91"/>
                  <a:gd name="T66" fmla="*/ 145 w 153"/>
                  <a:gd name="T67" fmla="*/ 9 h 91"/>
                  <a:gd name="T68" fmla="*/ 153 w 153"/>
                  <a:gd name="T69" fmla="*/ 17 h 91"/>
                  <a:gd name="T70" fmla="*/ 153 w 153"/>
                  <a:gd name="T71" fmla="*/ 42 h 91"/>
                  <a:gd name="T72" fmla="*/ 145 w 153"/>
                  <a:gd name="T73" fmla="*/ 58 h 91"/>
                  <a:gd name="T74" fmla="*/ 119 w 153"/>
                  <a:gd name="T75" fmla="*/ 75 h 91"/>
                  <a:gd name="T76" fmla="*/ 102 w 153"/>
                  <a:gd name="T77" fmla="*/ 83 h 91"/>
                  <a:gd name="T78" fmla="*/ 77 w 153"/>
                  <a:gd name="T79" fmla="*/ 83 h 91"/>
                  <a:gd name="T80" fmla="*/ 51 w 153"/>
                  <a:gd name="T81" fmla="*/ 83 h 91"/>
                  <a:gd name="T82" fmla="*/ 51 w 153"/>
                  <a:gd name="T83" fmla="*/ 75 h 91"/>
                  <a:gd name="T84" fmla="*/ 34 w 153"/>
                  <a:gd name="T85" fmla="*/ 83 h 91"/>
                  <a:gd name="T86" fmla="*/ 34 w 153"/>
                  <a:gd name="T87" fmla="*/ 91 h 91"/>
                  <a:gd name="T88" fmla="*/ 26 w 153"/>
                  <a:gd name="T89" fmla="*/ 83 h 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3" h="91">
                    <a:moveTo>
                      <a:pt x="26" y="83"/>
                    </a:moveTo>
                    <a:lnTo>
                      <a:pt x="34" y="58"/>
                    </a:lnTo>
                    <a:lnTo>
                      <a:pt x="34" y="50"/>
                    </a:lnTo>
                    <a:lnTo>
                      <a:pt x="34" y="33"/>
                    </a:lnTo>
                    <a:lnTo>
                      <a:pt x="26" y="33"/>
                    </a:lnTo>
                    <a:lnTo>
                      <a:pt x="17" y="33"/>
                    </a:lnTo>
                    <a:lnTo>
                      <a:pt x="9" y="42"/>
                    </a:lnTo>
                    <a:lnTo>
                      <a:pt x="0" y="33"/>
                    </a:lnTo>
                    <a:lnTo>
                      <a:pt x="9" y="17"/>
                    </a:lnTo>
                    <a:lnTo>
                      <a:pt x="17" y="9"/>
                    </a:lnTo>
                    <a:lnTo>
                      <a:pt x="26" y="9"/>
                    </a:lnTo>
                    <a:lnTo>
                      <a:pt x="34" y="9"/>
                    </a:lnTo>
                    <a:lnTo>
                      <a:pt x="43" y="17"/>
                    </a:lnTo>
                    <a:lnTo>
                      <a:pt x="51" y="25"/>
                    </a:lnTo>
                    <a:lnTo>
                      <a:pt x="51" y="42"/>
                    </a:lnTo>
                    <a:lnTo>
                      <a:pt x="51" y="66"/>
                    </a:lnTo>
                    <a:lnTo>
                      <a:pt x="85" y="58"/>
                    </a:lnTo>
                    <a:lnTo>
                      <a:pt x="119" y="58"/>
                    </a:lnTo>
                    <a:lnTo>
                      <a:pt x="128" y="42"/>
                    </a:lnTo>
                    <a:lnTo>
                      <a:pt x="128" y="33"/>
                    </a:lnTo>
                    <a:lnTo>
                      <a:pt x="128" y="25"/>
                    </a:lnTo>
                    <a:lnTo>
                      <a:pt x="119" y="17"/>
                    </a:lnTo>
                    <a:lnTo>
                      <a:pt x="111" y="25"/>
                    </a:lnTo>
                    <a:lnTo>
                      <a:pt x="102" y="33"/>
                    </a:lnTo>
                    <a:lnTo>
                      <a:pt x="94" y="33"/>
                    </a:lnTo>
                    <a:lnTo>
                      <a:pt x="85" y="33"/>
                    </a:lnTo>
                    <a:lnTo>
                      <a:pt x="85" y="25"/>
                    </a:lnTo>
                    <a:lnTo>
                      <a:pt x="94" y="17"/>
                    </a:lnTo>
                    <a:lnTo>
                      <a:pt x="102" y="9"/>
                    </a:lnTo>
                    <a:lnTo>
                      <a:pt x="119" y="0"/>
                    </a:lnTo>
                    <a:lnTo>
                      <a:pt x="128" y="0"/>
                    </a:lnTo>
                    <a:lnTo>
                      <a:pt x="145" y="9"/>
                    </a:lnTo>
                    <a:lnTo>
                      <a:pt x="153" y="17"/>
                    </a:lnTo>
                    <a:lnTo>
                      <a:pt x="153" y="42"/>
                    </a:lnTo>
                    <a:lnTo>
                      <a:pt x="145" y="58"/>
                    </a:lnTo>
                    <a:lnTo>
                      <a:pt x="119" y="75"/>
                    </a:lnTo>
                    <a:lnTo>
                      <a:pt x="102" y="83"/>
                    </a:lnTo>
                    <a:lnTo>
                      <a:pt x="77" y="83"/>
                    </a:lnTo>
                    <a:lnTo>
                      <a:pt x="51" y="83"/>
                    </a:lnTo>
                    <a:lnTo>
                      <a:pt x="51" y="75"/>
                    </a:lnTo>
                    <a:lnTo>
                      <a:pt x="34" y="83"/>
                    </a:lnTo>
                    <a:lnTo>
                      <a:pt x="34" y="91"/>
                    </a:lnTo>
                    <a:lnTo>
                      <a:pt x="26" y="83"/>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5" name="Freeform 136"/>
              <p:cNvSpPr>
                <a:spLocks/>
              </p:cNvSpPr>
              <p:nvPr/>
            </p:nvSpPr>
            <p:spPr bwMode="auto">
              <a:xfrm>
                <a:off x="10603" y="15443"/>
                <a:ext cx="59" cy="58"/>
              </a:xfrm>
              <a:custGeom>
                <a:avLst/>
                <a:gdLst>
                  <a:gd name="T0" fmla="*/ 25 w 59"/>
                  <a:gd name="T1" fmla="*/ 58 h 58"/>
                  <a:gd name="T2" fmla="*/ 8 w 59"/>
                  <a:gd name="T3" fmla="*/ 17 h 58"/>
                  <a:gd name="T4" fmla="*/ 0 w 59"/>
                  <a:gd name="T5" fmla="*/ 9 h 58"/>
                  <a:gd name="T6" fmla="*/ 0 w 59"/>
                  <a:gd name="T7" fmla="*/ 0 h 58"/>
                  <a:gd name="T8" fmla="*/ 0 w 59"/>
                  <a:gd name="T9" fmla="*/ 0 h 58"/>
                  <a:gd name="T10" fmla="*/ 34 w 59"/>
                  <a:gd name="T11" fmla="*/ 9 h 58"/>
                  <a:gd name="T12" fmla="*/ 59 w 59"/>
                  <a:gd name="T13" fmla="*/ 25 h 58"/>
                  <a:gd name="T14" fmla="*/ 59 w 59"/>
                  <a:gd name="T15" fmla="*/ 33 h 58"/>
                  <a:gd name="T16" fmla="*/ 51 w 59"/>
                  <a:gd name="T17" fmla="*/ 33 h 58"/>
                  <a:gd name="T18" fmla="*/ 42 w 59"/>
                  <a:gd name="T19" fmla="*/ 50 h 58"/>
                  <a:gd name="T20" fmla="*/ 34 w 59"/>
                  <a:gd name="T21" fmla="*/ 58 h 58"/>
                  <a:gd name="T22" fmla="*/ 25 w 59"/>
                  <a:gd name="T23" fmla="*/ 58 h 58"/>
                  <a:gd name="T24" fmla="*/ 25 w 59"/>
                  <a:gd name="T25" fmla="*/ 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58">
                    <a:moveTo>
                      <a:pt x="25" y="58"/>
                    </a:moveTo>
                    <a:lnTo>
                      <a:pt x="8" y="17"/>
                    </a:lnTo>
                    <a:lnTo>
                      <a:pt x="0" y="9"/>
                    </a:lnTo>
                    <a:lnTo>
                      <a:pt x="0" y="0"/>
                    </a:lnTo>
                    <a:lnTo>
                      <a:pt x="34" y="9"/>
                    </a:lnTo>
                    <a:lnTo>
                      <a:pt x="59" y="25"/>
                    </a:lnTo>
                    <a:lnTo>
                      <a:pt x="59" y="33"/>
                    </a:lnTo>
                    <a:lnTo>
                      <a:pt x="51" y="33"/>
                    </a:lnTo>
                    <a:lnTo>
                      <a:pt x="42" y="50"/>
                    </a:lnTo>
                    <a:lnTo>
                      <a:pt x="34" y="58"/>
                    </a:lnTo>
                    <a:lnTo>
                      <a:pt x="25" y="58"/>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6" name="Freeform 137"/>
              <p:cNvSpPr>
                <a:spLocks/>
              </p:cNvSpPr>
              <p:nvPr/>
            </p:nvSpPr>
            <p:spPr bwMode="auto">
              <a:xfrm>
                <a:off x="10416" y="15262"/>
                <a:ext cx="127" cy="132"/>
              </a:xfrm>
              <a:custGeom>
                <a:avLst/>
                <a:gdLst>
                  <a:gd name="T0" fmla="*/ 0 w 127"/>
                  <a:gd name="T1" fmla="*/ 115 h 132"/>
                  <a:gd name="T2" fmla="*/ 0 w 127"/>
                  <a:gd name="T3" fmla="*/ 107 h 132"/>
                  <a:gd name="T4" fmla="*/ 9 w 127"/>
                  <a:gd name="T5" fmla="*/ 99 h 132"/>
                  <a:gd name="T6" fmla="*/ 26 w 127"/>
                  <a:gd name="T7" fmla="*/ 74 h 132"/>
                  <a:gd name="T8" fmla="*/ 68 w 127"/>
                  <a:gd name="T9" fmla="*/ 33 h 132"/>
                  <a:gd name="T10" fmla="*/ 110 w 127"/>
                  <a:gd name="T11" fmla="*/ 0 h 132"/>
                  <a:gd name="T12" fmla="*/ 119 w 127"/>
                  <a:gd name="T13" fmla="*/ 8 h 132"/>
                  <a:gd name="T14" fmla="*/ 127 w 127"/>
                  <a:gd name="T15" fmla="*/ 16 h 132"/>
                  <a:gd name="T16" fmla="*/ 110 w 127"/>
                  <a:gd name="T17" fmla="*/ 41 h 132"/>
                  <a:gd name="T18" fmla="*/ 85 w 127"/>
                  <a:gd name="T19" fmla="*/ 74 h 132"/>
                  <a:gd name="T20" fmla="*/ 26 w 127"/>
                  <a:gd name="T21" fmla="*/ 124 h 132"/>
                  <a:gd name="T22" fmla="*/ 17 w 127"/>
                  <a:gd name="T23" fmla="*/ 132 h 132"/>
                  <a:gd name="T24" fmla="*/ 9 w 127"/>
                  <a:gd name="T25" fmla="*/ 132 h 132"/>
                  <a:gd name="T26" fmla="*/ 0 w 127"/>
                  <a:gd name="T27" fmla="*/ 115 h 1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7" h="132">
                    <a:moveTo>
                      <a:pt x="0" y="115"/>
                    </a:moveTo>
                    <a:lnTo>
                      <a:pt x="0" y="107"/>
                    </a:lnTo>
                    <a:lnTo>
                      <a:pt x="9" y="99"/>
                    </a:lnTo>
                    <a:lnTo>
                      <a:pt x="26" y="74"/>
                    </a:lnTo>
                    <a:lnTo>
                      <a:pt x="68" y="33"/>
                    </a:lnTo>
                    <a:lnTo>
                      <a:pt x="110" y="0"/>
                    </a:lnTo>
                    <a:lnTo>
                      <a:pt x="119" y="8"/>
                    </a:lnTo>
                    <a:lnTo>
                      <a:pt x="127" y="16"/>
                    </a:lnTo>
                    <a:lnTo>
                      <a:pt x="110" y="41"/>
                    </a:lnTo>
                    <a:lnTo>
                      <a:pt x="85" y="74"/>
                    </a:lnTo>
                    <a:lnTo>
                      <a:pt x="26" y="124"/>
                    </a:lnTo>
                    <a:lnTo>
                      <a:pt x="17" y="132"/>
                    </a:lnTo>
                    <a:lnTo>
                      <a:pt x="9" y="132"/>
                    </a:lnTo>
                    <a:lnTo>
                      <a:pt x="0" y="11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7" name="Freeform 138"/>
              <p:cNvSpPr>
                <a:spLocks/>
              </p:cNvSpPr>
              <p:nvPr/>
            </p:nvSpPr>
            <p:spPr bwMode="auto">
              <a:xfrm>
                <a:off x="10679" y="15254"/>
                <a:ext cx="60" cy="107"/>
              </a:xfrm>
              <a:custGeom>
                <a:avLst/>
                <a:gdLst>
                  <a:gd name="T0" fmla="*/ 0 w 60"/>
                  <a:gd name="T1" fmla="*/ 90 h 107"/>
                  <a:gd name="T2" fmla="*/ 0 w 60"/>
                  <a:gd name="T3" fmla="*/ 74 h 107"/>
                  <a:gd name="T4" fmla="*/ 0 w 60"/>
                  <a:gd name="T5" fmla="*/ 49 h 107"/>
                  <a:gd name="T6" fmla="*/ 9 w 60"/>
                  <a:gd name="T7" fmla="*/ 49 h 107"/>
                  <a:gd name="T8" fmla="*/ 9 w 60"/>
                  <a:gd name="T9" fmla="*/ 74 h 107"/>
                  <a:gd name="T10" fmla="*/ 17 w 60"/>
                  <a:gd name="T11" fmla="*/ 82 h 107"/>
                  <a:gd name="T12" fmla="*/ 26 w 60"/>
                  <a:gd name="T13" fmla="*/ 82 h 107"/>
                  <a:gd name="T14" fmla="*/ 34 w 60"/>
                  <a:gd name="T15" fmla="*/ 82 h 107"/>
                  <a:gd name="T16" fmla="*/ 43 w 60"/>
                  <a:gd name="T17" fmla="*/ 74 h 107"/>
                  <a:gd name="T18" fmla="*/ 34 w 60"/>
                  <a:gd name="T19" fmla="*/ 57 h 107"/>
                  <a:gd name="T20" fmla="*/ 26 w 60"/>
                  <a:gd name="T21" fmla="*/ 41 h 107"/>
                  <a:gd name="T22" fmla="*/ 9 w 60"/>
                  <a:gd name="T23" fmla="*/ 8 h 107"/>
                  <a:gd name="T24" fmla="*/ 9 w 60"/>
                  <a:gd name="T25" fmla="*/ 0 h 107"/>
                  <a:gd name="T26" fmla="*/ 17 w 60"/>
                  <a:gd name="T27" fmla="*/ 0 h 107"/>
                  <a:gd name="T28" fmla="*/ 34 w 60"/>
                  <a:gd name="T29" fmla="*/ 24 h 107"/>
                  <a:gd name="T30" fmla="*/ 51 w 60"/>
                  <a:gd name="T31" fmla="*/ 49 h 107"/>
                  <a:gd name="T32" fmla="*/ 60 w 60"/>
                  <a:gd name="T33" fmla="*/ 74 h 107"/>
                  <a:gd name="T34" fmla="*/ 51 w 60"/>
                  <a:gd name="T35" fmla="*/ 99 h 107"/>
                  <a:gd name="T36" fmla="*/ 43 w 60"/>
                  <a:gd name="T37" fmla="*/ 107 h 107"/>
                  <a:gd name="T38" fmla="*/ 26 w 60"/>
                  <a:gd name="T39" fmla="*/ 107 h 107"/>
                  <a:gd name="T40" fmla="*/ 9 w 60"/>
                  <a:gd name="T41" fmla="*/ 99 h 107"/>
                  <a:gd name="T42" fmla="*/ 0 w 60"/>
                  <a:gd name="T43" fmla="*/ 90 h 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0" h="107">
                    <a:moveTo>
                      <a:pt x="0" y="90"/>
                    </a:moveTo>
                    <a:lnTo>
                      <a:pt x="0" y="74"/>
                    </a:lnTo>
                    <a:lnTo>
                      <a:pt x="0" y="49"/>
                    </a:lnTo>
                    <a:lnTo>
                      <a:pt x="9" y="49"/>
                    </a:lnTo>
                    <a:lnTo>
                      <a:pt x="9" y="74"/>
                    </a:lnTo>
                    <a:lnTo>
                      <a:pt x="17" y="82"/>
                    </a:lnTo>
                    <a:lnTo>
                      <a:pt x="26" y="82"/>
                    </a:lnTo>
                    <a:lnTo>
                      <a:pt x="34" y="82"/>
                    </a:lnTo>
                    <a:lnTo>
                      <a:pt x="43" y="74"/>
                    </a:lnTo>
                    <a:lnTo>
                      <a:pt x="34" y="57"/>
                    </a:lnTo>
                    <a:lnTo>
                      <a:pt x="26" y="41"/>
                    </a:lnTo>
                    <a:lnTo>
                      <a:pt x="9" y="8"/>
                    </a:lnTo>
                    <a:lnTo>
                      <a:pt x="9" y="0"/>
                    </a:lnTo>
                    <a:lnTo>
                      <a:pt x="17" y="0"/>
                    </a:lnTo>
                    <a:lnTo>
                      <a:pt x="34" y="24"/>
                    </a:lnTo>
                    <a:lnTo>
                      <a:pt x="51" y="49"/>
                    </a:lnTo>
                    <a:lnTo>
                      <a:pt x="60" y="74"/>
                    </a:lnTo>
                    <a:lnTo>
                      <a:pt x="51" y="99"/>
                    </a:lnTo>
                    <a:lnTo>
                      <a:pt x="43" y="107"/>
                    </a:lnTo>
                    <a:lnTo>
                      <a:pt x="26" y="107"/>
                    </a:lnTo>
                    <a:lnTo>
                      <a:pt x="9" y="99"/>
                    </a:lnTo>
                    <a:lnTo>
                      <a:pt x="0" y="90"/>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8" name="Freeform 139"/>
              <p:cNvSpPr>
                <a:spLocks/>
              </p:cNvSpPr>
              <p:nvPr/>
            </p:nvSpPr>
            <p:spPr bwMode="auto">
              <a:xfrm>
                <a:off x="10425" y="15270"/>
                <a:ext cx="59" cy="50"/>
              </a:xfrm>
              <a:custGeom>
                <a:avLst/>
                <a:gdLst>
                  <a:gd name="T0" fmla="*/ 0 w 59"/>
                  <a:gd name="T1" fmla="*/ 50 h 50"/>
                  <a:gd name="T2" fmla="*/ 51 w 59"/>
                  <a:gd name="T3" fmla="*/ 0 h 50"/>
                  <a:gd name="T4" fmla="*/ 59 w 59"/>
                  <a:gd name="T5" fmla="*/ 0 h 50"/>
                  <a:gd name="T6" fmla="*/ 34 w 59"/>
                  <a:gd name="T7" fmla="*/ 33 h 50"/>
                  <a:gd name="T8" fmla="*/ 17 w 59"/>
                  <a:gd name="T9" fmla="*/ 41 h 50"/>
                  <a:gd name="T10" fmla="*/ 0 w 59"/>
                  <a:gd name="T11" fmla="*/ 50 h 50"/>
                  <a:gd name="T12" fmla="*/ 0 w 59"/>
                  <a:gd name="T13" fmla="*/ 5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50">
                    <a:moveTo>
                      <a:pt x="0" y="50"/>
                    </a:moveTo>
                    <a:lnTo>
                      <a:pt x="51" y="0"/>
                    </a:lnTo>
                    <a:lnTo>
                      <a:pt x="59" y="0"/>
                    </a:lnTo>
                    <a:lnTo>
                      <a:pt x="34" y="33"/>
                    </a:lnTo>
                    <a:lnTo>
                      <a:pt x="17" y="41"/>
                    </a:lnTo>
                    <a:lnTo>
                      <a:pt x="0" y="50"/>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59" name="Freeform 140"/>
              <p:cNvSpPr>
                <a:spLocks/>
              </p:cNvSpPr>
              <p:nvPr/>
            </p:nvSpPr>
            <p:spPr bwMode="auto">
              <a:xfrm>
                <a:off x="10739" y="15262"/>
                <a:ext cx="93" cy="58"/>
              </a:xfrm>
              <a:custGeom>
                <a:avLst/>
                <a:gdLst>
                  <a:gd name="T0" fmla="*/ 0 w 93"/>
                  <a:gd name="T1" fmla="*/ 8 h 58"/>
                  <a:gd name="T2" fmla="*/ 0 w 93"/>
                  <a:gd name="T3" fmla="*/ 0 h 58"/>
                  <a:gd name="T4" fmla="*/ 8 w 93"/>
                  <a:gd name="T5" fmla="*/ 0 h 58"/>
                  <a:gd name="T6" fmla="*/ 34 w 93"/>
                  <a:gd name="T7" fmla="*/ 25 h 58"/>
                  <a:gd name="T8" fmla="*/ 51 w 93"/>
                  <a:gd name="T9" fmla="*/ 33 h 58"/>
                  <a:gd name="T10" fmla="*/ 59 w 93"/>
                  <a:gd name="T11" fmla="*/ 33 h 58"/>
                  <a:gd name="T12" fmla="*/ 68 w 93"/>
                  <a:gd name="T13" fmla="*/ 33 h 58"/>
                  <a:gd name="T14" fmla="*/ 76 w 93"/>
                  <a:gd name="T15" fmla="*/ 25 h 58"/>
                  <a:gd name="T16" fmla="*/ 68 w 93"/>
                  <a:gd name="T17" fmla="*/ 16 h 58"/>
                  <a:gd name="T18" fmla="*/ 59 w 93"/>
                  <a:gd name="T19" fmla="*/ 16 h 58"/>
                  <a:gd name="T20" fmla="*/ 59 w 93"/>
                  <a:gd name="T21" fmla="*/ 8 h 58"/>
                  <a:gd name="T22" fmla="*/ 68 w 93"/>
                  <a:gd name="T23" fmla="*/ 0 h 58"/>
                  <a:gd name="T24" fmla="*/ 76 w 93"/>
                  <a:gd name="T25" fmla="*/ 0 h 58"/>
                  <a:gd name="T26" fmla="*/ 93 w 93"/>
                  <a:gd name="T27" fmla="*/ 16 h 58"/>
                  <a:gd name="T28" fmla="*/ 93 w 93"/>
                  <a:gd name="T29" fmla="*/ 33 h 58"/>
                  <a:gd name="T30" fmla="*/ 93 w 93"/>
                  <a:gd name="T31" fmla="*/ 41 h 58"/>
                  <a:gd name="T32" fmla="*/ 85 w 93"/>
                  <a:gd name="T33" fmla="*/ 58 h 58"/>
                  <a:gd name="T34" fmla="*/ 76 w 93"/>
                  <a:gd name="T35" fmla="*/ 58 h 58"/>
                  <a:gd name="T36" fmla="*/ 51 w 93"/>
                  <a:gd name="T37" fmla="*/ 58 h 58"/>
                  <a:gd name="T38" fmla="*/ 25 w 93"/>
                  <a:gd name="T39" fmla="*/ 41 h 58"/>
                  <a:gd name="T40" fmla="*/ 17 w 93"/>
                  <a:gd name="T41" fmla="*/ 25 h 58"/>
                  <a:gd name="T42" fmla="*/ 0 w 93"/>
                  <a:gd name="T43" fmla="*/ 8 h 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3" h="58">
                    <a:moveTo>
                      <a:pt x="0" y="8"/>
                    </a:moveTo>
                    <a:lnTo>
                      <a:pt x="0" y="0"/>
                    </a:lnTo>
                    <a:lnTo>
                      <a:pt x="8" y="0"/>
                    </a:lnTo>
                    <a:lnTo>
                      <a:pt x="34" y="25"/>
                    </a:lnTo>
                    <a:lnTo>
                      <a:pt x="51" y="33"/>
                    </a:lnTo>
                    <a:lnTo>
                      <a:pt x="59" y="33"/>
                    </a:lnTo>
                    <a:lnTo>
                      <a:pt x="68" y="33"/>
                    </a:lnTo>
                    <a:lnTo>
                      <a:pt x="76" y="25"/>
                    </a:lnTo>
                    <a:lnTo>
                      <a:pt x="68" y="16"/>
                    </a:lnTo>
                    <a:lnTo>
                      <a:pt x="59" y="16"/>
                    </a:lnTo>
                    <a:lnTo>
                      <a:pt x="59" y="8"/>
                    </a:lnTo>
                    <a:lnTo>
                      <a:pt x="68" y="0"/>
                    </a:lnTo>
                    <a:lnTo>
                      <a:pt x="76" y="0"/>
                    </a:lnTo>
                    <a:lnTo>
                      <a:pt x="93" y="16"/>
                    </a:lnTo>
                    <a:lnTo>
                      <a:pt x="93" y="33"/>
                    </a:lnTo>
                    <a:lnTo>
                      <a:pt x="93" y="41"/>
                    </a:lnTo>
                    <a:lnTo>
                      <a:pt x="85" y="58"/>
                    </a:lnTo>
                    <a:lnTo>
                      <a:pt x="76" y="58"/>
                    </a:lnTo>
                    <a:lnTo>
                      <a:pt x="51" y="58"/>
                    </a:lnTo>
                    <a:lnTo>
                      <a:pt x="25" y="41"/>
                    </a:lnTo>
                    <a:lnTo>
                      <a:pt x="17" y="25"/>
                    </a:lnTo>
                    <a:lnTo>
                      <a:pt x="0" y="8"/>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0" name="Freeform 141"/>
              <p:cNvSpPr>
                <a:spLocks/>
              </p:cNvSpPr>
              <p:nvPr/>
            </p:nvSpPr>
            <p:spPr bwMode="auto">
              <a:xfrm>
                <a:off x="10085" y="15270"/>
                <a:ext cx="25" cy="50"/>
              </a:xfrm>
              <a:custGeom>
                <a:avLst/>
                <a:gdLst>
                  <a:gd name="T0" fmla="*/ 0 w 25"/>
                  <a:gd name="T1" fmla="*/ 0 h 50"/>
                  <a:gd name="T2" fmla="*/ 17 w 25"/>
                  <a:gd name="T3" fmla="*/ 8 h 50"/>
                  <a:gd name="T4" fmla="*/ 25 w 25"/>
                  <a:gd name="T5" fmla="*/ 17 h 50"/>
                  <a:gd name="T6" fmla="*/ 25 w 25"/>
                  <a:gd name="T7" fmla="*/ 50 h 50"/>
                  <a:gd name="T8" fmla="*/ 0 w 25"/>
                  <a:gd name="T9" fmla="*/ 25 h 50"/>
                  <a:gd name="T10" fmla="*/ 0 w 25"/>
                  <a:gd name="T11" fmla="*/ 17 h 50"/>
                  <a:gd name="T12" fmla="*/ 0 w 25"/>
                  <a:gd name="T13" fmla="*/ 8 h 50"/>
                  <a:gd name="T14" fmla="*/ 0 w 25"/>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50">
                    <a:moveTo>
                      <a:pt x="0" y="0"/>
                    </a:moveTo>
                    <a:lnTo>
                      <a:pt x="17" y="8"/>
                    </a:lnTo>
                    <a:lnTo>
                      <a:pt x="25" y="17"/>
                    </a:lnTo>
                    <a:lnTo>
                      <a:pt x="25" y="50"/>
                    </a:lnTo>
                    <a:lnTo>
                      <a:pt x="0" y="25"/>
                    </a:lnTo>
                    <a:lnTo>
                      <a:pt x="0" y="17"/>
                    </a:lnTo>
                    <a:lnTo>
                      <a:pt x="0" y="8"/>
                    </a:lnTo>
                    <a:lnTo>
                      <a:pt x="0"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1" name="Freeform 142"/>
              <p:cNvSpPr>
                <a:spLocks/>
              </p:cNvSpPr>
              <p:nvPr/>
            </p:nvSpPr>
            <p:spPr bwMode="auto">
              <a:xfrm>
                <a:off x="10603" y="15221"/>
                <a:ext cx="68" cy="90"/>
              </a:xfrm>
              <a:custGeom>
                <a:avLst/>
                <a:gdLst>
                  <a:gd name="T0" fmla="*/ 0 w 68"/>
                  <a:gd name="T1" fmla="*/ 82 h 90"/>
                  <a:gd name="T2" fmla="*/ 0 w 68"/>
                  <a:gd name="T3" fmla="*/ 74 h 90"/>
                  <a:gd name="T4" fmla="*/ 0 w 68"/>
                  <a:gd name="T5" fmla="*/ 57 h 90"/>
                  <a:gd name="T6" fmla="*/ 0 w 68"/>
                  <a:gd name="T7" fmla="*/ 41 h 90"/>
                  <a:gd name="T8" fmla="*/ 8 w 68"/>
                  <a:gd name="T9" fmla="*/ 33 h 90"/>
                  <a:gd name="T10" fmla="*/ 17 w 68"/>
                  <a:gd name="T11" fmla="*/ 33 h 90"/>
                  <a:gd name="T12" fmla="*/ 17 w 68"/>
                  <a:gd name="T13" fmla="*/ 41 h 90"/>
                  <a:gd name="T14" fmla="*/ 17 w 68"/>
                  <a:gd name="T15" fmla="*/ 57 h 90"/>
                  <a:gd name="T16" fmla="*/ 17 w 68"/>
                  <a:gd name="T17" fmla="*/ 74 h 90"/>
                  <a:gd name="T18" fmla="*/ 25 w 68"/>
                  <a:gd name="T19" fmla="*/ 74 h 90"/>
                  <a:gd name="T20" fmla="*/ 34 w 68"/>
                  <a:gd name="T21" fmla="*/ 74 h 90"/>
                  <a:gd name="T22" fmla="*/ 51 w 68"/>
                  <a:gd name="T23" fmla="*/ 57 h 90"/>
                  <a:gd name="T24" fmla="*/ 51 w 68"/>
                  <a:gd name="T25" fmla="*/ 33 h 90"/>
                  <a:gd name="T26" fmla="*/ 51 w 68"/>
                  <a:gd name="T27" fmla="*/ 0 h 90"/>
                  <a:gd name="T28" fmla="*/ 59 w 68"/>
                  <a:gd name="T29" fmla="*/ 0 h 90"/>
                  <a:gd name="T30" fmla="*/ 59 w 68"/>
                  <a:gd name="T31" fmla="*/ 0 h 90"/>
                  <a:gd name="T32" fmla="*/ 68 w 68"/>
                  <a:gd name="T33" fmla="*/ 16 h 90"/>
                  <a:gd name="T34" fmla="*/ 68 w 68"/>
                  <a:gd name="T35" fmla="*/ 41 h 90"/>
                  <a:gd name="T36" fmla="*/ 68 w 68"/>
                  <a:gd name="T37" fmla="*/ 57 h 90"/>
                  <a:gd name="T38" fmla="*/ 59 w 68"/>
                  <a:gd name="T39" fmla="*/ 82 h 90"/>
                  <a:gd name="T40" fmla="*/ 42 w 68"/>
                  <a:gd name="T41" fmla="*/ 90 h 90"/>
                  <a:gd name="T42" fmla="*/ 34 w 68"/>
                  <a:gd name="T43" fmla="*/ 90 h 90"/>
                  <a:gd name="T44" fmla="*/ 17 w 68"/>
                  <a:gd name="T45" fmla="*/ 90 h 90"/>
                  <a:gd name="T46" fmla="*/ 0 w 68"/>
                  <a:gd name="T47" fmla="*/ 82 h 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8" h="90">
                    <a:moveTo>
                      <a:pt x="0" y="82"/>
                    </a:moveTo>
                    <a:lnTo>
                      <a:pt x="0" y="74"/>
                    </a:lnTo>
                    <a:lnTo>
                      <a:pt x="0" y="57"/>
                    </a:lnTo>
                    <a:lnTo>
                      <a:pt x="0" y="41"/>
                    </a:lnTo>
                    <a:lnTo>
                      <a:pt x="8" y="33"/>
                    </a:lnTo>
                    <a:lnTo>
                      <a:pt x="17" y="33"/>
                    </a:lnTo>
                    <a:lnTo>
                      <a:pt x="17" y="41"/>
                    </a:lnTo>
                    <a:lnTo>
                      <a:pt x="17" y="57"/>
                    </a:lnTo>
                    <a:lnTo>
                      <a:pt x="17" y="74"/>
                    </a:lnTo>
                    <a:lnTo>
                      <a:pt x="25" y="74"/>
                    </a:lnTo>
                    <a:lnTo>
                      <a:pt x="34" y="74"/>
                    </a:lnTo>
                    <a:lnTo>
                      <a:pt x="51" y="57"/>
                    </a:lnTo>
                    <a:lnTo>
                      <a:pt x="51" y="33"/>
                    </a:lnTo>
                    <a:lnTo>
                      <a:pt x="51" y="0"/>
                    </a:lnTo>
                    <a:lnTo>
                      <a:pt x="59" y="0"/>
                    </a:lnTo>
                    <a:lnTo>
                      <a:pt x="68" y="16"/>
                    </a:lnTo>
                    <a:lnTo>
                      <a:pt x="68" y="41"/>
                    </a:lnTo>
                    <a:lnTo>
                      <a:pt x="68" y="57"/>
                    </a:lnTo>
                    <a:lnTo>
                      <a:pt x="59" y="82"/>
                    </a:lnTo>
                    <a:lnTo>
                      <a:pt x="42" y="90"/>
                    </a:lnTo>
                    <a:lnTo>
                      <a:pt x="34" y="90"/>
                    </a:lnTo>
                    <a:lnTo>
                      <a:pt x="17" y="90"/>
                    </a:lnTo>
                    <a:lnTo>
                      <a:pt x="0" y="82"/>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2" name="Freeform 143"/>
              <p:cNvSpPr>
                <a:spLocks/>
              </p:cNvSpPr>
              <p:nvPr/>
            </p:nvSpPr>
            <p:spPr bwMode="auto">
              <a:xfrm>
                <a:off x="10000" y="14866"/>
                <a:ext cx="459" cy="437"/>
              </a:xfrm>
              <a:custGeom>
                <a:avLst/>
                <a:gdLst>
                  <a:gd name="T0" fmla="*/ 0 w 459"/>
                  <a:gd name="T1" fmla="*/ 412 h 437"/>
                  <a:gd name="T2" fmla="*/ 25 w 459"/>
                  <a:gd name="T3" fmla="*/ 412 h 437"/>
                  <a:gd name="T4" fmla="*/ 51 w 459"/>
                  <a:gd name="T5" fmla="*/ 396 h 437"/>
                  <a:gd name="T6" fmla="*/ 68 w 459"/>
                  <a:gd name="T7" fmla="*/ 297 h 437"/>
                  <a:gd name="T8" fmla="*/ 136 w 459"/>
                  <a:gd name="T9" fmla="*/ 239 h 437"/>
                  <a:gd name="T10" fmla="*/ 229 w 459"/>
                  <a:gd name="T11" fmla="*/ 248 h 437"/>
                  <a:gd name="T12" fmla="*/ 331 w 459"/>
                  <a:gd name="T13" fmla="*/ 322 h 437"/>
                  <a:gd name="T14" fmla="*/ 246 w 459"/>
                  <a:gd name="T15" fmla="*/ 190 h 437"/>
                  <a:gd name="T16" fmla="*/ 238 w 459"/>
                  <a:gd name="T17" fmla="*/ 124 h 437"/>
                  <a:gd name="T18" fmla="*/ 289 w 459"/>
                  <a:gd name="T19" fmla="*/ 66 h 437"/>
                  <a:gd name="T20" fmla="*/ 365 w 459"/>
                  <a:gd name="T21" fmla="*/ 50 h 437"/>
                  <a:gd name="T22" fmla="*/ 433 w 459"/>
                  <a:gd name="T23" fmla="*/ 25 h 437"/>
                  <a:gd name="T24" fmla="*/ 416 w 459"/>
                  <a:gd name="T25" fmla="*/ 25 h 437"/>
                  <a:gd name="T26" fmla="*/ 416 w 459"/>
                  <a:gd name="T27" fmla="*/ 8 h 437"/>
                  <a:gd name="T28" fmla="*/ 450 w 459"/>
                  <a:gd name="T29" fmla="*/ 0 h 437"/>
                  <a:gd name="T30" fmla="*/ 450 w 459"/>
                  <a:gd name="T31" fmla="*/ 33 h 437"/>
                  <a:gd name="T32" fmla="*/ 408 w 459"/>
                  <a:gd name="T33" fmla="*/ 66 h 437"/>
                  <a:gd name="T34" fmla="*/ 382 w 459"/>
                  <a:gd name="T35" fmla="*/ 83 h 437"/>
                  <a:gd name="T36" fmla="*/ 408 w 459"/>
                  <a:gd name="T37" fmla="*/ 124 h 437"/>
                  <a:gd name="T38" fmla="*/ 391 w 459"/>
                  <a:gd name="T39" fmla="*/ 173 h 437"/>
                  <a:gd name="T40" fmla="*/ 323 w 459"/>
                  <a:gd name="T41" fmla="*/ 173 h 437"/>
                  <a:gd name="T42" fmla="*/ 314 w 459"/>
                  <a:gd name="T43" fmla="*/ 149 h 437"/>
                  <a:gd name="T44" fmla="*/ 348 w 459"/>
                  <a:gd name="T45" fmla="*/ 157 h 437"/>
                  <a:gd name="T46" fmla="*/ 365 w 459"/>
                  <a:gd name="T47" fmla="*/ 124 h 437"/>
                  <a:gd name="T48" fmla="*/ 306 w 459"/>
                  <a:gd name="T49" fmla="*/ 99 h 437"/>
                  <a:gd name="T50" fmla="*/ 263 w 459"/>
                  <a:gd name="T51" fmla="*/ 149 h 437"/>
                  <a:gd name="T52" fmla="*/ 280 w 459"/>
                  <a:gd name="T53" fmla="*/ 231 h 437"/>
                  <a:gd name="T54" fmla="*/ 314 w 459"/>
                  <a:gd name="T55" fmla="*/ 256 h 437"/>
                  <a:gd name="T56" fmla="*/ 289 w 459"/>
                  <a:gd name="T57" fmla="*/ 190 h 437"/>
                  <a:gd name="T58" fmla="*/ 297 w 459"/>
                  <a:gd name="T59" fmla="*/ 206 h 437"/>
                  <a:gd name="T60" fmla="*/ 348 w 459"/>
                  <a:gd name="T61" fmla="*/ 297 h 437"/>
                  <a:gd name="T62" fmla="*/ 416 w 459"/>
                  <a:gd name="T63" fmla="*/ 429 h 437"/>
                  <a:gd name="T64" fmla="*/ 246 w 459"/>
                  <a:gd name="T65" fmla="*/ 297 h 437"/>
                  <a:gd name="T66" fmla="*/ 195 w 459"/>
                  <a:gd name="T67" fmla="*/ 272 h 437"/>
                  <a:gd name="T68" fmla="*/ 280 w 459"/>
                  <a:gd name="T69" fmla="*/ 297 h 437"/>
                  <a:gd name="T70" fmla="*/ 221 w 459"/>
                  <a:gd name="T71" fmla="*/ 256 h 437"/>
                  <a:gd name="T72" fmla="*/ 136 w 459"/>
                  <a:gd name="T73" fmla="*/ 264 h 437"/>
                  <a:gd name="T74" fmla="*/ 110 w 459"/>
                  <a:gd name="T75" fmla="*/ 322 h 437"/>
                  <a:gd name="T76" fmla="*/ 153 w 459"/>
                  <a:gd name="T77" fmla="*/ 346 h 437"/>
                  <a:gd name="T78" fmla="*/ 178 w 459"/>
                  <a:gd name="T79" fmla="*/ 305 h 437"/>
                  <a:gd name="T80" fmla="*/ 195 w 459"/>
                  <a:gd name="T81" fmla="*/ 330 h 437"/>
                  <a:gd name="T82" fmla="*/ 178 w 459"/>
                  <a:gd name="T83" fmla="*/ 388 h 437"/>
                  <a:gd name="T84" fmla="*/ 110 w 459"/>
                  <a:gd name="T85" fmla="*/ 396 h 437"/>
                  <a:gd name="T86" fmla="*/ 85 w 459"/>
                  <a:gd name="T87" fmla="*/ 355 h 437"/>
                  <a:gd name="T88" fmla="*/ 68 w 459"/>
                  <a:gd name="T89" fmla="*/ 363 h 437"/>
                  <a:gd name="T90" fmla="*/ 68 w 459"/>
                  <a:gd name="T91" fmla="*/ 404 h 437"/>
                  <a:gd name="T92" fmla="*/ 34 w 459"/>
                  <a:gd name="T93" fmla="*/ 437 h 43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59" h="437">
                    <a:moveTo>
                      <a:pt x="0" y="429"/>
                    </a:moveTo>
                    <a:lnTo>
                      <a:pt x="0" y="421"/>
                    </a:lnTo>
                    <a:lnTo>
                      <a:pt x="0" y="412"/>
                    </a:lnTo>
                    <a:lnTo>
                      <a:pt x="17" y="404"/>
                    </a:lnTo>
                    <a:lnTo>
                      <a:pt x="25" y="404"/>
                    </a:lnTo>
                    <a:lnTo>
                      <a:pt x="25" y="412"/>
                    </a:lnTo>
                    <a:lnTo>
                      <a:pt x="34" y="421"/>
                    </a:lnTo>
                    <a:lnTo>
                      <a:pt x="42" y="412"/>
                    </a:lnTo>
                    <a:lnTo>
                      <a:pt x="51" y="396"/>
                    </a:lnTo>
                    <a:lnTo>
                      <a:pt x="51" y="363"/>
                    </a:lnTo>
                    <a:lnTo>
                      <a:pt x="51" y="330"/>
                    </a:lnTo>
                    <a:lnTo>
                      <a:pt x="68" y="297"/>
                    </a:lnTo>
                    <a:lnTo>
                      <a:pt x="85" y="272"/>
                    </a:lnTo>
                    <a:lnTo>
                      <a:pt x="110" y="248"/>
                    </a:lnTo>
                    <a:lnTo>
                      <a:pt x="136" y="239"/>
                    </a:lnTo>
                    <a:lnTo>
                      <a:pt x="170" y="231"/>
                    </a:lnTo>
                    <a:lnTo>
                      <a:pt x="195" y="231"/>
                    </a:lnTo>
                    <a:lnTo>
                      <a:pt x="229" y="248"/>
                    </a:lnTo>
                    <a:lnTo>
                      <a:pt x="280" y="272"/>
                    </a:lnTo>
                    <a:lnTo>
                      <a:pt x="323" y="322"/>
                    </a:lnTo>
                    <a:lnTo>
                      <a:pt x="331" y="322"/>
                    </a:lnTo>
                    <a:lnTo>
                      <a:pt x="331" y="313"/>
                    </a:lnTo>
                    <a:lnTo>
                      <a:pt x="272" y="231"/>
                    </a:lnTo>
                    <a:lnTo>
                      <a:pt x="246" y="190"/>
                    </a:lnTo>
                    <a:lnTo>
                      <a:pt x="238" y="165"/>
                    </a:lnTo>
                    <a:lnTo>
                      <a:pt x="238" y="140"/>
                    </a:lnTo>
                    <a:lnTo>
                      <a:pt x="238" y="124"/>
                    </a:lnTo>
                    <a:lnTo>
                      <a:pt x="246" y="99"/>
                    </a:lnTo>
                    <a:lnTo>
                      <a:pt x="263" y="83"/>
                    </a:lnTo>
                    <a:lnTo>
                      <a:pt x="289" y="66"/>
                    </a:lnTo>
                    <a:lnTo>
                      <a:pt x="306" y="58"/>
                    </a:lnTo>
                    <a:lnTo>
                      <a:pt x="323" y="58"/>
                    </a:lnTo>
                    <a:lnTo>
                      <a:pt x="365" y="50"/>
                    </a:lnTo>
                    <a:lnTo>
                      <a:pt x="408" y="50"/>
                    </a:lnTo>
                    <a:lnTo>
                      <a:pt x="425" y="41"/>
                    </a:lnTo>
                    <a:lnTo>
                      <a:pt x="433" y="25"/>
                    </a:lnTo>
                    <a:lnTo>
                      <a:pt x="433" y="17"/>
                    </a:lnTo>
                    <a:lnTo>
                      <a:pt x="416" y="25"/>
                    </a:lnTo>
                    <a:lnTo>
                      <a:pt x="408" y="25"/>
                    </a:lnTo>
                    <a:lnTo>
                      <a:pt x="416" y="8"/>
                    </a:lnTo>
                    <a:lnTo>
                      <a:pt x="425" y="0"/>
                    </a:lnTo>
                    <a:lnTo>
                      <a:pt x="442" y="0"/>
                    </a:lnTo>
                    <a:lnTo>
                      <a:pt x="450" y="0"/>
                    </a:lnTo>
                    <a:lnTo>
                      <a:pt x="450" y="8"/>
                    </a:lnTo>
                    <a:lnTo>
                      <a:pt x="459" y="17"/>
                    </a:lnTo>
                    <a:lnTo>
                      <a:pt x="450" y="33"/>
                    </a:lnTo>
                    <a:lnTo>
                      <a:pt x="433" y="50"/>
                    </a:lnTo>
                    <a:lnTo>
                      <a:pt x="416" y="58"/>
                    </a:lnTo>
                    <a:lnTo>
                      <a:pt x="408" y="66"/>
                    </a:lnTo>
                    <a:lnTo>
                      <a:pt x="365" y="74"/>
                    </a:lnTo>
                    <a:lnTo>
                      <a:pt x="374" y="83"/>
                    </a:lnTo>
                    <a:lnTo>
                      <a:pt x="382" y="83"/>
                    </a:lnTo>
                    <a:lnTo>
                      <a:pt x="399" y="91"/>
                    </a:lnTo>
                    <a:lnTo>
                      <a:pt x="408" y="107"/>
                    </a:lnTo>
                    <a:lnTo>
                      <a:pt x="408" y="124"/>
                    </a:lnTo>
                    <a:lnTo>
                      <a:pt x="416" y="140"/>
                    </a:lnTo>
                    <a:lnTo>
                      <a:pt x="408" y="157"/>
                    </a:lnTo>
                    <a:lnTo>
                      <a:pt x="391" y="173"/>
                    </a:lnTo>
                    <a:lnTo>
                      <a:pt x="374" y="182"/>
                    </a:lnTo>
                    <a:lnTo>
                      <a:pt x="348" y="182"/>
                    </a:lnTo>
                    <a:lnTo>
                      <a:pt x="323" y="173"/>
                    </a:lnTo>
                    <a:lnTo>
                      <a:pt x="314" y="165"/>
                    </a:lnTo>
                    <a:lnTo>
                      <a:pt x="314" y="157"/>
                    </a:lnTo>
                    <a:lnTo>
                      <a:pt x="314" y="149"/>
                    </a:lnTo>
                    <a:lnTo>
                      <a:pt x="331" y="157"/>
                    </a:lnTo>
                    <a:lnTo>
                      <a:pt x="340" y="157"/>
                    </a:lnTo>
                    <a:lnTo>
                      <a:pt x="348" y="157"/>
                    </a:lnTo>
                    <a:lnTo>
                      <a:pt x="365" y="140"/>
                    </a:lnTo>
                    <a:lnTo>
                      <a:pt x="365" y="132"/>
                    </a:lnTo>
                    <a:lnTo>
                      <a:pt x="365" y="124"/>
                    </a:lnTo>
                    <a:lnTo>
                      <a:pt x="340" y="99"/>
                    </a:lnTo>
                    <a:lnTo>
                      <a:pt x="323" y="99"/>
                    </a:lnTo>
                    <a:lnTo>
                      <a:pt x="306" y="99"/>
                    </a:lnTo>
                    <a:lnTo>
                      <a:pt x="297" y="107"/>
                    </a:lnTo>
                    <a:lnTo>
                      <a:pt x="280" y="116"/>
                    </a:lnTo>
                    <a:lnTo>
                      <a:pt x="263" y="149"/>
                    </a:lnTo>
                    <a:lnTo>
                      <a:pt x="263" y="182"/>
                    </a:lnTo>
                    <a:lnTo>
                      <a:pt x="272" y="206"/>
                    </a:lnTo>
                    <a:lnTo>
                      <a:pt x="280" y="231"/>
                    </a:lnTo>
                    <a:lnTo>
                      <a:pt x="306" y="256"/>
                    </a:lnTo>
                    <a:lnTo>
                      <a:pt x="306" y="264"/>
                    </a:lnTo>
                    <a:lnTo>
                      <a:pt x="314" y="256"/>
                    </a:lnTo>
                    <a:lnTo>
                      <a:pt x="306" y="239"/>
                    </a:lnTo>
                    <a:lnTo>
                      <a:pt x="297" y="215"/>
                    </a:lnTo>
                    <a:lnTo>
                      <a:pt x="289" y="190"/>
                    </a:lnTo>
                    <a:lnTo>
                      <a:pt x="280" y="165"/>
                    </a:lnTo>
                    <a:lnTo>
                      <a:pt x="289" y="157"/>
                    </a:lnTo>
                    <a:lnTo>
                      <a:pt x="297" y="206"/>
                    </a:lnTo>
                    <a:lnTo>
                      <a:pt x="306" y="231"/>
                    </a:lnTo>
                    <a:lnTo>
                      <a:pt x="323" y="256"/>
                    </a:lnTo>
                    <a:lnTo>
                      <a:pt x="348" y="297"/>
                    </a:lnTo>
                    <a:lnTo>
                      <a:pt x="382" y="330"/>
                    </a:lnTo>
                    <a:lnTo>
                      <a:pt x="450" y="388"/>
                    </a:lnTo>
                    <a:lnTo>
                      <a:pt x="416" y="429"/>
                    </a:lnTo>
                    <a:lnTo>
                      <a:pt x="323" y="346"/>
                    </a:lnTo>
                    <a:lnTo>
                      <a:pt x="280" y="313"/>
                    </a:lnTo>
                    <a:lnTo>
                      <a:pt x="246" y="297"/>
                    </a:lnTo>
                    <a:lnTo>
                      <a:pt x="221" y="289"/>
                    </a:lnTo>
                    <a:lnTo>
                      <a:pt x="170" y="280"/>
                    </a:lnTo>
                    <a:lnTo>
                      <a:pt x="195" y="272"/>
                    </a:lnTo>
                    <a:lnTo>
                      <a:pt x="221" y="280"/>
                    </a:lnTo>
                    <a:lnTo>
                      <a:pt x="272" y="297"/>
                    </a:lnTo>
                    <a:lnTo>
                      <a:pt x="280" y="297"/>
                    </a:lnTo>
                    <a:lnTo>
                      <a:pt x="263" y="280"/>
                    </a:lnTo>
                    <a:lnTo>
                      <a:pt x="246" y="272"/>
                    </a:lnTo>
                    <a:lnTo>
                      <a:pt x="221" y="256"/>
                    </a:lnTo>
                    <a:lnTo>
                      <a:pt x="195" y="256"/>
                    </a:lnTo>
                    <a:lnTo>
                      <a:pt x="161" y="256"/>
                    </a:lnTo>
                    <a:lnTo>
                      <a:pt x="136" y="264"/>
                    </a:lnTo>
                    <a:lnTo>
                      <a:pt x="119" y="289"/>
                    </a:lnTo>
                    <a:lnTo>
                      <a:pt x="110" y="305"/>
                    </a:lnTo>
                    <a:lnTo>
                      <a:pt x="110" y="322"/>
                    </a:lnTo>
                    <a:lnTo>
                      <a:pt x="119" y="338"/>
                    </a:lnTo>
                    <a:lnTo>
                      <a:pt x="136" y="346"/>
                    </a:lnTo>
                    <a:lnTo>
                      <a:pt x="153" y="346"/>
                    </a:lnTo>
                    <a:lnTo>
                      <a:pt x="161" y="338"/>
                    </a:lnTo>
                    <a:lnTo>
                      <a:pt x="170" y="330"/>
                    </a:lnTo>
                    <a:lnTo>
                      <a:pt x="178" y="305"/>
                    </a:lnTo>
                    <a:lnTo>
                      <a:pt x="187" y="313"/>
                    </a:lnTo>
                    <a:lnTo>
                      <a:pt x="195" y="330"/>
                    </a:lnTo>
                    <a:lnTo>
                      <a:pt x="195" y="355"/>
                    </a:lnTo>
                    <a:lnTo>
                      <a:pt x="187" y="371"/>
                    </a:lnTo>
                    <a:lnTo>
                      <a:pt x="178" y="388"/>
                    </a:lnTo>
                    <a:lnTo>
                      <a:pt x="161" y="396"/>
                    </a:lnTo>
                    <a:lnTo>
                      <a:pt x="127" y="404"/>
                    </a:lnTo>
                    <a:lnTo>
                      <a:pt x="110" y="396"/>
                    </a:lnTo>
                    <a:lnTo>
                      <a:pt x="85" y="379"/>
                    </a:lnTo>
                    <a:lnTo>
                      <a:pt x="85" y="371"/>
                    </a:lnTo>
                    <a:lnTo>
                      <a:pt x="85" y="355"/>
                    </a:lnTo>
                    <a:lnTo>
                      <a:pt x="76" y="346"/>
                    </a:lnTo>
                    <a:lnTo>
                      <a:pt x="68" y="346"/>
                    </a:lnTo>
                    <a:lnTo>
                      <a:pt x="68" y="363"/>
                    </a:lnTo>
                    <a:lnTo>
                      <a:pt x="68" y="371"/>
                    </a:lnTo>
                    <a:lnTo>
                      <a:pt x="68" y="388"/>
                    </a:lnTo>
                    <a:lnTo>
                      <a:pt x="68" y="404"/>
                    </a:lnTo>
                    <a:lnTo>
                      <a:pt x="59" y="429"/>
                    </a:lnTo>
                    <a:lnTo>
                      <a:pt x="51" y="437"/>
                    </a:lnTo>
                    <a:lnTo>
                      <a:pt x="34" y="437"/>
                    </a:lnTo>
                    <a:lnTo>
                      <a:pt x="17" y="437"/>
                    </a:lnTo>
                    <a:lnTo>
                      <a:pt x="0" y="429"/>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3" name="Freeform 144"/>
              <p:cNvSpPr>
                <a:spLocks/>
              </p:cNvSpPr>
              <p:nvPr/>
            </p:nvSpPr>
            <p:spPr bwMode="auto">
              <a:xfrm>
                <a:off x="10637" y="15270"/>
                <a:ext cx="8" cy="1"/>
              </a:xfrm>
              <a:custGeom>
                <a:avLst/>
                <a:gdLst>
                  <a:gd name="T0" fmla="*/ 0 w 8"/>
                  <a:gd name="T1" fmla="*/ 0 h 1"/>
                  <a:gd name="T2" fmla="*/ 0 w 8"/>
                  <a:gd name="T3" fmla="*/ 0 h 1"/>
                  <a:gd name="T4" fmla="*/ 8 w 8"/>
                  <a:gd name="T5" fmla="*/ 0 h 1"/>
                  <a:gd name="T6" fmla="*/ 8 w 8"/>
                  <a:gd name="T7" fmla="*/ 0 h 1"/>
                  <a:gd name="T8" fmla="*/ 8 w 8"/>
                  <a:gd name="T9" fmla="*/ 0 h 1"/>
                  <a:gd name="T10" fmla="*/ 0 w 8"/>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
                    <a:moveTo>
                      <a:pt x="0" y="0"/>
                    </a:moveTo>
                    <a:lnTo>
                      <a:pt x="0" y="0"/>
                    </a:lnTo>
                    <a:lnTo>
                      <a:pt x="8" y="0"/>
                    </a:lnTo>
                    <a:lnTo>
                      <a:pt x="0" y="0"/>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4" name="Freeform 145"/>
              <p:cNvSpPr>
                <a:spLocks/>
              </p:cNvSpPr>
              <p:nvPr/>
            </p:nvSpPr>
            <p:spPr bwMode="auto">
              <a:xfrm>
                <a:off x="10756" y="15196"/>
                <a:ext cx="85" cy="58"/>
              </a:xfrm>
              <a:custGeom>
                <a:avLst/>
                <a:gdLst>
                  <a:gd name="T0" fmla="*/ 0 w 85"/>
                  <a:gd name="T1" fmla="*/ 49 h 58"/>
                  <a:gd name="T2" fmla="*/ 25 w 85"/>
                  <a:gd name="T3" fmla="*/ 41 h 58"/>
                  <a:gd name="T4" fmla="*/ 68 w 85"/>
                  <a:gd name="T5" fmla="*/ 0 h 58"/>
                  <a:gd name="T6" fmla="*/ 76 w 85"/>
                  <a:gd name="T7" fmla="*/ 8 h 58"/>
                  <a:gd name="T8" fmla="*/ 85 w 85"/>
                  <a:gd name="T9" fmla="*/ 16 h 58"/>
                  <a:gd name="T10" fmla="*/ 76 w 85"/>
                  <a:gd name="T11" fmla="*/ 41 h 58"/>
                  <a:gd name="T12" fmla="*/ 68 w 85"/>
                  <a:gd name="T13" fmla="*/ 58 h 58"/>
                  <a:gd name="T14" fmla="*/ 51 w 85"/>
                  <a:gd name="T15" fmla="*/ 58 h 58"/>
                  <a:gd name="T16" fmla="*/ 34 w 85"/>
                  <a:gd name="T17" fmla="*/ 58 h 58"/>
                  <a:gd name="T18" fmla="*/ 0 w 85"/>
                  <a:gd name="T19" fmla="*/ 58 h 58"/>
                  <a:gd name="T20" fmla="*/ 0 w 85"/>
                  <a:gd name="T21" fmla="*/ 49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8">
                    <a:moveTo>
                      <a:pt x="0" y="49"/>
                    </a:moveTo>
                    <a:lnTo>
                      <a:pt x="25" y="41"/>
                    </a:lnTo>
                    <a:lnTo>
                      <a:pt x="68" y="0"/>
                    </a:lnTo>
                    <a:lnTo>
                      <a:pt x="76" y="8"/>
                    </a:lnTo>
                    <a:lnTo>
                      <a:pt x="85" y="16"/>
                    </a:lnTo>
                    <a:lnTo>
                      <a:pt x="76" y="41"/>
                    </a:lnTo>
                    <a:lnTo>
                      <a:pt x="68" y="58"/>
                    </a:lnTo>
                    <a:lnTo>
                      <a:pt x="51" y="58"/>
                    </a:lnTo>
                    <a:lnTo>
                      <a:pt x="34" y="58"/>
                    </a:lnTo>
                    <a:lnTo>
                      <a:pt x="0" y="58"/>
                    </a:lnTo>
                    <a:lnTo>
                      <a:pt x="0" y="49"/>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5" name="Freeform 146"/>
              <p:cNvSpPr>
                <a:spLocks/>
              </p:cNvSpPr>
              <p:nvPr/>
            </p:nvSpPr>
            <p:spPr bwMode="auto">
              <a:xfrm>
                <a:off x="10272" y="15196"/>
                <a:ext cx="8" cy="41"/>
              </a:xfrm>
              <a:custGeom>
                <a:avLst/>
                <a:gdLst>
                  <a:gd name="T0" fmla="*/ 0 w 8"/>
                  <a:gd name="T1" fmla="*/ 0 h 41"/>
                  <a:gd name="T2" fmla="*/ 0 w 8"/>
                  <a:gd name="T3" fmla="*/ 0 h 41"/>
                  <a:gd name="T4" fmla="*/ 8 w 8"/>
                  <a:gd name="T5" fmla="*/ 8 h 41"/>
                  <a:gd name="T6" fmla="*/ 8 w 8"/>
                  <a:gd name="T7" fmla="*/ 16 h 41"/>
                  <a:gd name="T8" fmla="*/ 8 w 8"/>
                  <a:gd name="T9" fmla="*/ 33 h 41"/>
                  <a:gd name="T10" fmla="*/ 0 w 8"/>
                  <a:gd name="T11" fmla="*/ 41 h 41"/>
                  <a:gd name="T12" fmla="*/ 0 w 8"/>
                  <a:gd name="T13" fmla="*/ 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1">
                    <a:moveTo>
                      <a:pt x="0" y="0"/>
                    </a:moveTo>
                    <a:lnTo>
                      <a:pt x="0" y="0"/>
                    </a:lnTo>
                    <a:lnTo>
                      <a:pt x="8" y="8"/>
                    </a:lnTo>
                    <a:lnTo>
                      <a:pt x="8" y="16"/>
                    </a:lnTo>
                    <a:lnTo>
                      <a:pt x="8" y="33"/>
                    </a:lnTo>
                    <a:lnTo>
                      <a:pt x="0" y="41"/>
                    </a:lnTo>
                    <a:lnTo>
                      <a:pt x="0"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6" name="Freeform 147"/>
              <p:cNvSpPr>
                <a:spLocks/>
              </p:cNvSpPr>
              <p:nvPr/>
            </p:nvSpPr>
            <p:spPr bwMode="auto">
              <a:xfrm>
                <a:off x="10594" y="15163"/>
                <a:ext cx="94" cy="49"/>
              </a:xfrm>
              <a:custGeom>
                <a:avLst/>
                <a:gdLst>
                  <a:gd name="T0" fmla="*/ 0 w 94"/>
                  <a:gd name="T1" fmla="*/ 41 h 49"/>
                  <a:gd name="T2" fmla="*/ 0 w 94"/>
                  <a:gd name="T3" fmla="*/ 25 h 49"/>
                  <a:gd name="T4" fmla="*/ 9 w 94"/>
                  <a:gd name="T5" fmla="*/ 16 h 49"/>
                  <a:gd name="T6" fmla="*/ 26 w 94"/>
                  <a:gd name="T7" fmla="*/ 0 h 49"/>
                  <a:gd name="T8" fmla="*/ 26 w 94"/>
                  <a:gd name="T9" fmla="*/ 0 h 49"/>
                  <a:gd name="T10" fmla="*/ 43 w 94"/>
                  <a:gd name="T11" fmla="*/ 0 h 49"/>
                  <a:gd name="T12" fmla="*/ 51 w 94"/>
                  <a:gd name="T13" fmla="*/ 8 h 49"/>
                  <a:gd name="T14" fmla="*/ 43 w 94"/>
                  <a:gd name="T15" fmla="*/ 8 h 49"/>
                  <a:gd name="T16" fmla="*/ 26 w 94"/>
                  <a:gd name="T17" fmla="*/ 16 h 49"/>
                  <a:gd name="T18" fmla="*/ 26 w 94"/>
                  <a:gd name="T19" fmla="*/ 25 h 49"/>
                  <a:gd name="T20" fmla="*/ 26 w 94"/>
                  <a:gd name="T21" fmla="*/ 33 h 49"/>
                  <a:gd name="T22" fmla="*/ 43 w 94"/>
                  <a:gd name="T23" fmla="*/ 33 h 49"/>
                  <a:gd name="T24" fmla="*/ 60 w 94"/>
                  <a:gd name="T25" fmla="*/ 25 h 49"/>
                  <a:gd name="T26" fmla="*/ 85 w 94"/>
                  <a:gd name="T27" fmla="*/ 0 h 49"/>
                  <a:gd name="T28" fmla="*/ 94 w 94"/>
                  <a:gd name="T29" fmla="*/ 0 h 49"/>
                  <a:gd name="T30" fmla="*/ 94 w 94"/>
                  <a:gd name="T31" fmla="*/ 8 h 49"/>
                  <a:gd name="T32" fmla="*/ 94 w 94"/>
                  <a:gd name="T33" fmla="*/ 8 h 49"/>
                  <a:gd name="T34" fmla="*/ 85 w 94"/>
                  <a:gd name="T35" fmla="*/ 25 h 49"/>
                  <a:gd name="T36" fmla="*/ 77 w 94"/>
                  <a:gd name="T37" fmla="*/ 41 h 49"/>
                  <a:gd name="T38" fmla="*/ 60 w 94"/>
                  <a:gd name="T39" fmla="*/ 49 h 49"/>
                  <a:gd name="T40" fmla="*/ 43 w 94"/>
                  <a:gd name="T41" fmla="*/ 49 h 49"/>
                  <a:gd name="T42" fmla="*/ 17 w 94"/>
                  <a:gd name="T43" fmla="*/ 49 h 49"/>
                  <a:gd name="T44" fmla="*/ 0 w 94"/>
                  <a:gd name="T45" fmla="*/ 41 h 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4" h="49">
                    <a:moveTo>
                      <a:pt x="0" y="41"/>
                    </a:moveTo>
                    <a:lnTo>
                      <a:pt x="0" y="25"/>
                    </a:lnTo>
                    <a:lnTo>
                      <a:pt x="9" y="16"/>
                    </a:lnTo>
                    <a:lnTo>
                      <a:pt x="26" y="0"/>
                    </a:lnTo>
                    <a:lnTo>
                      <a:pt x="43" y="0"/>
                    </a:lnTo>
                    <a:lnTo>
                      <a:pt x="51" y="8"/>
                    </a:lnTo>
                    <a:lnTo>
                      <a:pt x="43" y="8"/>
                    </a:lnTo>
                    <a:lnTo>
                      <a:pt x="26" y="16"/>
                    </a:lnTo>
                    <a:lnTo>
                      <a:pt x="26" y="25"/>
                    </a:lnTo>
                    <a:lnTo>
                      <a:pt x="26" y="33"/>
                    </a:lnTo>
                    <a:lnTo>
                      <a:pt x="43" y="33"/>
                    </a:lnTo>
                    <a:lnTo>
                      <a:pt x="60" y="25"/>
                    </a:lnTo>
                    <a:lnTo>
                      <a:pt x="85" y="0"/>
                    </a:lnTo>
                    <a:lnTo>
                      <a:pt x="94" y="0"/>
                    </a:lnTo>
                    <a:lnTo>
                      <a:pt x="94" y="8"/>
                    </a:lnTo>
                    <a:lnTo>
                      <a:pt x="85" y="25"/>
                    </a:lnTo>
                    <a:lnTo>
                      <a:pt x="77" y="41"/>
                    </a:lnTo>
                    <a:lnTo>
                      <a:pt x="60" y="49"/>
                    </a:lnTo>
                    <a:lnTo>
                      <a:pt x="43" y="49"/>
                    </a:lnTo>
                    <a:lnTo>
                      <a:pt x="17" y="49"/>
                    </a:lnTo>
                    <a:lnTo>
                      <a:pt x="0" y="41"/>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7" name="Freeform 148"/>
              <p:cNvSpPr>
                <a:spLocks/>
              </p:cNvSpPr>
              <p:nvPr/>
            </p:nvSpPr>
            <p:spPr bwMode="auto">
              <a:xfrm>
                <a:off x="10892" y="15188"/>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8" name="Freeform 149"/>
              <p:cNvSpPr>
                <a:spLocks/>
              </p:cNvSpPr>
              <p:nvPr/>
            </p:nvSpPr>
            <p:spPr bwMode="auto">
              <a:xfrm>
                <a:off x="10654" y="15105"/>
                <a:ext cx="59" cy="50"/>
              </a:xfrm>
              <a:custGeom>
                <a:avLst/>
                <a:gdLst>
                  <a:gd name="T0" fmla="*/ 0 w 59"/>
                  <a:gd name="T1" fmla="*/ 25 h 50"/>
                  <a:gd name="T2" fmla="*/ 0 w 59"/>
                  <a:gd name="T3" fmla="*/ 17 h 50"/>
                  <a:gd name="T4" fmla="*/ 8 w 59"/>
                  <a:gd name="T5" fmla="*/ 0 h 50"/>
                  <a:gd name="T6" fmla="*/ 17 w 59"/>
                  <a:gd name="T7" fmla="*/ 0 h 50"/>
                  <a:gd name="T8" fmla="*/ 17 w 59"/>
                  <a:gd name="T9" fmla="*/ 9 h 50"/>
                  <a:gd name="T10" fmla="*/ 17 w 59"/>
                  <a:gd name="T11" fmla="*/ 17 h 50"/>
                  <a:gd name="T12" fmla="*/ 17 w 59"/>
                  <a:gd name="T13" fmla="*/ 25 h 50"/>
                  <a:gd name="T14" fmla="*/ 17 w 59"/>
                  <a:gd name="T15" fmla="*/ 33 h 50"/>
                  <a:gd name="T16" fmla="*/ 25 w 59"/>
                  <a:gd name="T17" fmla="*/ 33 h 50"/>
                  <a:gd name="T18" fmla="*/ 34 w 59"/>
                  <a:gd name="T19" fmla="*/ 25 h 50"/>
                  <a:gd name="T20" fmla="*/ 42 w 59"/>
                  <a:gd name="T21" fmla="*/ 17 h 50"/>
                  <a:gd name="T22" fmla="*/ 51 w 59"/>
                  <a:gd name="T23" fmla="*/ 17 h 50"/>
                  <a:gd name="T24" fmla="*/ 59 w 59"/>
                  <a:gd name="T25" fmla="*/ 25 h 50"/>
                  <a:gd name="T26" fmla="*/ 51 w 59"/>
                  <a:gd name="T27" fmla="*/ 33 h 50"/>
                  <a:gd name="T28" fmla="*/ 42 w 59"/>
                  <a:gd name="T29" fmla="*/ 41 h 50"/>
                  <a:gd name="T30" fmla="*/ 17 w 59"/>
                  <a:gd name="T31" fmla="*/ 50 h 50"/>
                  <a:gd name="T32" fmla="*/ 8 w 59"/>
                  <a:gd name="T33" fmla="*/ 50 h 50"/>
                  <a:gd name="T34" fmla="*/ 8 w 59"/>
                  <a:gd name="T35" fmla="*/ 41 h 50"/>
                  <a:gd name="T36" fmla="*/ 0 w 59"/>
                  <a:gd name="T37" fmla="*/ 25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50">
                    <a:moveTo>
                      <a:pt x="0" y="25"/>
                    </a:moveTo>
                    <a:lnTo>
                      <a:pt x="0" y="17"/>
                    </a:lnTo>
                    <a:lnTo>
                      <a:pt x="8" y="0"/>
                    </a:lnTo>
                    <a:lnTo>
                      <a:pt x="17" y="0"/>
                    </a:lnTo>
                    <a:lnTo>
                      <a:pt x="17" y="9"/>
                    </a:lnTo>
                    <a:lnTo>
                      <a:pt x="17" y="17"/>
                    </a:lnTo>
                    <a:lnTo>
                      <a:pt x="17" y="25"/>
                    </a:lnTo>
                    <a:lnTo>
                      <a:pt x="17" y="33"/>
                    </a:lnTo>
                    <a:lnTo>
                      <a:pt x="25" y="33"/>
                    </a:lnTo>
                    <a:lnTo>
                      <a:pt x="34" y="25"/>
                    </a:lnTo>
                    <a:lnTo>
                      <a:pt x="42" y="17"/>
                    </a:lnTo>
                    <a:lnTo>
                      <a:pt x="51" y="17"/>
                    </a:lnTo>
                    <a:lnTo>
                      <a:pt x="59" y="25"/>
                    </a:lnTo>
                    <a:lnTo>
                      <a:pt x="51" y="33"/>
                    </a:lnTo>
                    <a:lnTo>
                      <a:pt x="42" y="41"/>
                    </a:lnTo>
                    <a:lnTo>
                      <a:pt x="17" y="50"/>
                    </a:lnTo>
                    <a:lnTo>
                      <a:pt x="8" y="50"/>
                    </a:lnTo>
                    <a:lnTo>
                      <a:pt x="8" y="41"/>
                    </a:lnTo>
                    <a:lnTo>
                      <a:pt x="0" y="25"/>
                    </a:lnTo>
                    <a:close/>
                  </a:path>
                </a:pathLst>
              </a:custGeom>
              <a:solidFill>
                <a:srgbClr val="000000"/>
              </a:solidFill>
              <a:ln w="5080">
                <a:solidFill>
                  <a:srgbClr val="000000"/>
                </a:solidFill>
                <a:round/>
                <a:headEnd/>
                <a:tailEnd/>
              </a:ln>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69" name="Freeform 150"/>
              <p:cNvSpPr>
                <a:spLocks/>
              </p:cNvSpPr>
              <p:nvPr/>
            </p:nvSpPr>
            <p:spPr bwMode="auto">
              <a:xfrm>
                <a:off x="10357" y="15130"/>
                <a:ext cx="25" cy="16"/>
              </a:xfrm>
              <a:custGeom>
                <a:avLst/>
                <a:gdLst>
                  <a:gd name="T0" fmla="*/ 0 w 25"/>
                  <a:gd name="T1" fmla="*/ 8 h 16"/>
                  <a:gd name="T2" fmla="*/ 0 w 25"/>
                  <a:gd name="T3" fmla="*/ 0 h 16"/>
                  <a:gd name="T4" fmla="*/ 8 w 25"/>
                  <a:gd name="T5" fmla="*/ 0 h 16"/>
                  <a:gd name="T6" fmla="*/ 25 w 25"/>
                  <a:gd name="T7" fmla="*/ 0 h 16"/>
                  <a:gd name="T8" fmla="*/ 25 w 25"/>
                  <a:gd name="T9" fmla="*/ 8 h 16"/>
                  <a:gd name="T10" fmla="*/ 17 w 25"/>
                  <a:gd name="T11" fmla="*/ 16 h 16"/>
                  <a:gd name="T12" fmla="*/ 8 w 25"/>
                  <a:gd name="T13" fmla="*/ 16 h 16"/>
                  <a:gd name="T14" fmla="*/ 0 w 25"/>
                  <a:gd name="T15" fmla="*/ 8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16">
                    <a:moveTo>
                      <a:pt x="0" y="8"/>
                    </a:moveTo>
                    <a:lnTo>
                      <a:pt x="0" y="0"/>
                    </a:lnTo>
                    <a:lnTo>
                      <a:pt x="8" y="0"/>
                    </a:lnTo>
                    <a:lnTo>
                      <a:pt x="25" y="0"/>
                    </a:lnTo>
                    <a:lnTo>
                      <a:pt x="25" y="8"/>
                    </a:lnTo>
                    <a:lnTo>
                      <a:pt x="17" y="16"/>
                    </a:lnTo>
                    <a:lnTo>
                      <a:pt x="8" y="16"/>
                    </a:lnTo>
                    <a:lnTo>
                      <a:pt x="0" y="8"/>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0" name="Freeform 151"/>
              <p:cNvSpPr>
                <a:spLocks/>
              </p:cNvSpPr>
              <p:nvPr/>
            </p:nvSpPr>
            <p:spPr bwMode="auto">
              <a:xfrm>
                <a:off x="10476" y="14042"/>
                <a:ext cx="458" cy="1080"/>
              </a:xfrm>
              <a:custGeom>
                <a:avLst/>
                <a:gdLst>
                  <a:gd name="T0" fmla="*/ 0 w 458"/>
                  <a:gd name="T1" fmla="*/ 1072 h 1080"/>
                  <a:gd name="T2" fmla="*/ 33 w 458"/>
                  <a:gd name="T3" fmla="*/ 1055 h 1080"/>
                  <a:gd name="T4" fmla="*/ 76 w 458"/>
                  <a:gd name="T5" fmla="*/ 1039 h 1080"/>
                  <a:gd name="T6" fmla="*/ 118 w 458"/>
                  <a:gd name="T7" fmla="*/ 1014 h 1080"/>
                  <a:gd name="T8" fmla="*/ 152 w 458"/>
                  <a:gd name="T9" fmla="*/ 989 h 1080"/>
                  <a:gd name="T10" fmla="*/ 186 w 458"/>
                  <a:gd name="T11" fmla="*/ 964 h 1080"/>
                  <a:gd name="T12" fmla="*/ 220 w 458"/>
                  <a:gd name="T13" fmla="*/ 931 h 1080"/>
                  <a:gd name="T14" fmla="*/ 246 w 458"/>
                  <a:gd name="T15" fmla="*/ 890 h 1080"/>
                  <a:gd name="T16" fmla="*/ 263 w 458"/>
                  <a:gd name="T17" fmla="*/ 857 h 1080"/>
                  <a:gd name="T18" fmla="*/ 280 w 458"/>
                  <a:gd name="T19" fmla="*/ 816 h 1080"/>
                  <a:gd name="T20" fmla="*/ 297 w 458"/>
                  <a:gd name="T21" fmla="*/ 750 h 1080"/>
                  <a:gd name="T22" fmla="*/ 305 w 458"/>
                  <a:gd name="T23" fmla="*/ 676 h 1080"/>
                  <a:gd name="T24" fmla="*/ 305 w 458"/>
                  <a:gd name="T25" fmla="*/ 536 h 1080"/>
                  <a:gd name="T26" fmla="*/ 441 w 458"/>
                  <a:gd name="T27" fmla="*/ 536 h 1080"/>
                  <a:gd name="T28" fmla="*/ 450 w 458"/>
                  <a:gd name="T29" fmla="*/ 519 h 1080"/>
                  <a:gd name="T30" fmla="*/ 450 w 458"/>
                  <a:gd name="T31" fmla="*/ 49 h 1080"/>
                  <a:gd name="T32" fmla="*/ 450 w 458"/>
                  <a:gd name="T33" fmla="*/ 0 h 1080"/>
                  <a:gd name="T34" fmla="*/ 458 w 458"/>
                  <a:gd name="T35" fmla="*/ 0 h 1080"/>
                  <a:gd name="T36" fmla="*/ 458 w 458"/>
                  <a:gd name="T37" fmla="*/ 99 h 1080"/>
                  <a:gd name="T38" fmla="*/ 458 w 458"/>
                  <a:gd name="T39" fmla="*/ 544 h 1080"/>
                  <a:gd name="T40" fmla="*/ 390 w 458"/>
                  <a:gd name="T41" fmla="*/ 552 h 1080"/>
                  <a:gd name="T42" fmla="*/ 331 w 458"/>
                  <a:gd name="T43" fmla="*/ 552 h 1080"/>
                  <a:gd name="T44" fmla="*/ 331 w 458"/>
                  <a:gd name="T45" fmla="*/ 560 h 1080"/>
                  <a:gd name="T46" fmla="*/ 331 w 458"/>
                  <a:gd name="T47" fmla="*/ 651 h 1080"/>
                  <a:gd name="T48" fmla="*/ 322 w 458"/>
                  <a:gd name="T49" fmla="*/ 742 h 1080"/>
                  <a:gd name="T50" fmla="*/ 305 w 458"/>
                  <a:gd name="T51" fmla="*/ 791 h 1080"/>
                  <a:gd name="T52" fmla="*/ 288 w 458"/>
                  <a:gd name="T53" fmla="*/ 832 h 1080"/>
                  <a:gd name="T54" fmla="*/ 271 w 458"/>
                  <a:gd name="T55" fmla="*/ 874 h 1080"/>
                  <a:gd name="T56" fmla="*/ 254 w 458"/>
                  <a:gd name="T57" fmla="*/ 915 h 1080"/>
                  <a:gd name="T58" fmla="*/ 203 w 458"/>
                  <a:gd name="T59" fmla="*/ 973 h 1080"/>
                  <a:gd name="T60" fmla="*/ 144 w 458"/>
                  <a:gd name="T61" fmla="*/ 1022 h 1080"/>
                  <a:gd name="T62" fmla="*/ 110 w 458"/>
                  <a:gd name="T63" fmla="*/ 1039 h 1080"/>
                  <a:gd name="T64" fmla="*/ 76 w 458"/>
                  <a:gd name="T65" fmla="*/ 1055 h 1080"/>
                  <a:gd name="T66" fmla="*/ 42 w 458"/>
                  <a:gd name="T67" fmla="*/ 1072 h 1080"/>
                  <a:gd name="T68" fmla="*/ 8 w 458"/>
                  <a:gd name="T69" fmla="*/ 1080 h 1080"/>
                  <a:gd name="T70" fmla="*/ 0 w 458"/>
                  <a:gd name="T71" fmla="*/ 1072 h 10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58" h="1080">
                    <a:moveTo>
                      <a:pt x="0" y="1072"/>
                    </a:moveTo>
                    <a:lnTo>
                      <a:pt x="33" y="1055"/>
                    </a:lnTo>
                    <a:lnTo>
                      <a:pt x="76" y="1039"/>
                    </a:lnTo>
                    <a:lnTo>
                      <a:pt x="118" y="1014"/>
                    </a:lnTo>
                    <a:lnTo>
                      <a:pt x="152" y="989"/>
                    </a:lnTo>
                    <a:lnTo>
                      <a:pt x="186" y="964"/>
                    </a:lnTo>
                    <a:lnTo>
                      <a:pt x="220" y="931"/>
                    </a:lnTo>
                    <a:lnTo>
                      <a:pt x="246" y="890"/>
                    </a:lnTo>
                    <a:lnTo>
                      <a:pt x="263" y="857"/>
                    </a:lnTo>
                    <a:lnTo>
                      <a:pt x="280" y="816"/>
                    </a:lnTo>
                    <a:lnTo>
                      <a:pt x="297" y="750"/>
                    </a:lnTo>
                    <a:lnTo>
                      <a:pt x="305" y="676"/>
                    </a:lnTo>
                    <a:lnTo>
                      <a:pt x="305" y="536"/>
                    </a:lnTo>
                    <a:lnTo>
                      <a:pt x="441" y="536"/>
                    </a:lnTo>
                    <a:lnTo>
                      <a:pt x="450" y="519"/>
                    </a:lnTo>
                    <a:lnTo>
                      <a:pt x="450" y="49"/>
                    </a:lnTo>
                    <a:lnTo>
                      <a:pt x="450" y="0"/>
                    </a:lnTo>
                    <a:lnTo>
                      <a:pt x="458" y="0"/>
                    </a:lnTo>
                    <a:lnTo>
                      <a:pt x="458" y="99"/>
                    </a:lnTo>
                    <a:lnTo>
                      <a:pt x="458" y="544"/>
                    </a:lnTo>
                    <a:lnTo>
                      <a:pt x="390" y="552"/>
                    </a:lnTo>
                    <a:lnTo>
                      <a:pt x="331" y="552"/>
                    </a:lnTo>
                    <a:lnTo>
                      <a:pt x="331" y="560"/>
                    </a:lnTo>
                    <a:lnTo>
                      <a:pt x="331" y="651"/>
                    </a:lnTo>
                    <a:lnTo>
                      <a:pt x="322" y="742"/>
                    </a:lnTo>
                    <a:lnTo>
                      <a:pt x="305" y="791"/>
                    </a:lnTo>
                    <a:lnTo>
                      <a:pt x="288" y="832"/>
                    </a:lnTo>
                    <a:lnTo>
                      <a:pt x="271" y="874"/>
                    </a:lnTo>
                    <a:lnTo>
                      <a:pt x="254" y="915"/>
                    </a:lnTo>
                    <a:lnTo>
                      <a:pt x="203" y="973"/>
                    </a:lnTo>
                    <a:lnTo>
                      <a:pt x="144" y="1022"/>
                    </a:lnTo>
                    <a:lnTo>
                      <a:pt x="110" y="1039"/>
                    </a:lnTo>
                    <a:lnTo>
                      <a:pt x="76" y="1055"/>
                    </a:lnTo>
                    <a:lnTo>
                      <a:pt x="42" y="1072"/>
                    </a:lnTo>
                    <a:lnTo>
                      <a:pt x="8" y="1080"/>
                    </a:lnTo>
                    <a:lnTo>
                      <a:pt x="0" y="1072"/>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1" name="Freeform 152"/>
              <p:cNvSpPr>
                <a:spLocks/>
              </p:cNvSpPr>
              <p:nvPr/>
            </p:nvSpPr>
            <p:spPr bwMode="auto">
              <a:xfrm>
                <a:off x="10331" y="13984"/>
                <a:ext cx="569" cy="1130"/>
              </a:xfrm>
              <a:custGeom>
                <a:avLst/>
                <a:gdLst>
                  <a:gd name="T0" fmla="*/ 0 w 569"/>
                  <a:gd name="T1" fmla="*/ 1097 h 1130"/>
                  <a:gd name="T2" fmla="*/ 0 w 569"/>
                  <a:gd name="T3" fmla="*/ 1088 h 1130"/>
                  <a:gd name="T4" fmla="*/ 51 w 569"/>
                  <a:gd name="T5" fmla="*/ 1088 h 1130"/>
                  <a:gd name="T6" fmla="*/ 102 w 569"/>
                  <a:gd name="T7" fmla="*/ 1072 h 1130"/>
                  <a:gd name="T8" fmla="*/ 153 w 569"/>
                  <a:gd name="T9" fmla="*/ 1055 h 1130"/>
                  <a:gd name="T10" fmla="*/ 204 w 569"/>
                  <a:gd name="T11" fmla="*/ 1039 h 1130"/>
                  <a:gd name="T12" fmla="*/ 246 w 569"/>
                  <a:gd name="T13" fmla="*/ 1006 h 1130"/>
                  <a:gd name="T14" fmla="*/ 289 w 569"/>
                  <a:gd name="T15" fmla="*/ 981 h 1130"/>
                  <a:gd name="T16" fmla="*/ 323 w 569"/>
                  <a:gd name="T17" fmla="*/ 940 h 1130"/>
                  <a:gd name="T18" fmla="*/ 348 w 569"/>
                  <a:gd name="T19" fmla="*/ 890 h 1130"/>
                  <a:gd name="T20" fmla="*/ 365 w 569"/>
                  <a:gd name="T21" fmla="*/ 849 h 1130"/>
                  <a:gd name="T22" fmla="*/ 382 w 569"/>
                  <a:gd name="T23" fmla="*/ 808 h 1130"/>
                  <a:gd name="T24" fmla="*/ 391 w 569"/>
                  <a:gd name="T25" fmla="*/ 717 h 1130"/>
                  <a:gd name="T26" fmla="*/ 391 w 569"/>
                  <a:gd name="T27" fmla="*/ 544 h 1130"/>
                  <a:gd name="T28" fmla="*/ 535 w 569"/>
                  <a:gd name="T29" fmla="*/ 536 h 1130"/>
                  <a:gd name="T30" fmla="*/ 535 w 569"/>
                  <a:gd name="T31" fmla="*/ 536 h 1130"/>
                  <a:gd name="T32" fmla="*/ 535 w 569"/>
                  <a:gd name="T33" fmla="*/ 264 h 1130"/>
                  <a:gd name="T34" fmla="*/ 544 w 569"/>
                  <a:gd name="T35" fmla="*/ 8 h 1130"/>
                  <a:gd name="T36" fmla="*/ 544 w 569"/>
                  <a:gd name="T37" fmla="*/ 0 h 1130"/>
                  <a:gd name="T38" fmla="*/ 552 w 569"/>
                  <a:gd name="T39" fmla="*/ 0 h 1130"/>
                  <a:gd name="T40" fmla="*/ 561 w 569"/>
                  <a:gd name="T41" fmla="*/ 0 h 1130"/>
                  <a:gd name="T42" fmla="*/ 569 w 569"/>
                  <a:gd name="T43" fmla="*/ 16 h 1130"/>
                  <a:gd name="T44" fmla="*/ 569 w 569"/>
                  <a:gd name="T45" fmla="*/ 25 h 1130"/>
                  <a:gd name="T46" fmla="*/ 569 w 569"/>
                  <a:gd name="T47" fmla="*/ 66 h 1130"/>
                  <a:gd name="T48" fmla="*/ 569 w 569"/>
                  <a:gd name="T49" fmla="*/ 569 h 1130"/>
                  <a:gd name="T50" fmla="*/ 569 w 569"/>
                  <a:gd name="T51" fmla="*/ 577 h 1130"/>
                  <a:gd name="T52" fmla="*/ 433 w 569"/>
                  <a:gd name="T53" fmla="*/ 577 h 1130"/>
                  <a:gd name="T54" fmla="*/ 433 w 569"/>
                  <a:gd name="T55" fmla="*/ 585 h 1130"/>
                  <a:gd name="T56" fmla="*/ 433 w 569"/>
                  <a:gd name="T57" fmla="*/ 651 h 1130"/>
                  <a:gd name="T58" fmla="*/ 433 w 569"/>
                  <a:gd name="T59" fmla="*/ 717 h 1130"/>
                  <a:gd name="T60" fmla="*/ 425 w 569"/>
                  <a:gd name="T61" fmla="*/ 783 h 1130"/>
                  <a:gd name="T62" fmla="*/ 408 w 569"/>
                  <a:gd name="T63" fmla="*/ 849 h 1130"/>
                  <a:gd name="T64" fmla="*/ 382 w 569"/>
                  <a:gd name="T65" fmla="*/ 907 h 1130"/>
                  <a:gd name="T66" fmla="*/ 357 w 569"/>
                  <a:gd name="T67" fmla="*/ 965 h 1130"/>
                  <a:gd name="T68" fmla="*/ 306 w 569"/>
                  <a:gd name="T69" fmla="*/ 1014 h 1130"/>
                  <a:gd name="T70" fmla="*/ 280 w 569"/>
                  <a:gd name="T71" fmla="*/ 1039 h 1130"/>
                  <a:gd name="T72" fmla="*/ 255 w 569"/>
                  <a:gd name="T73" fmla="*/ 1055 h 1130"/>
                  <a:gd name="T74" fmla="*/ 221 w 569"/>
                  <a:gd name="T75" fmla="*/ 1072 h 1130"/>
                  <a:gd name="T76" fmla="*/ 195 w 569"/>
                  <a:gd name="T77" fmla="*/ 1088 h 1130"/>
                  <a:gd name="T78" fmla="*/ 128 w 569"/>
                  <a:gd name="T79" fmla="*/ 1113 h 1130"/>
                  <a:gd name="T80" fmla="*/ 9 w 569"/>
                  <a:gd name="T81" fmla="*/ 1130 h 1130"/>
                  <a:gd name="T82" fmla="*/ 0 w 569"/>
                  <a:gd name="T83" fmla="*/ 1097 h 11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69" h="1130">
                    <a:moveTo>
                      <a:pt x="0" y="1097"/>
                    </a:moveTo>
                    <a:lnTo>
                      <a:pt x="0" y="1088"/>
                    </a:lnTo>
                    <a:lnTo>
                      <a:pt x="51" y="1088"/>
                    </a:lnTo>
                    <a:lnTo>
                      <a:pt x="102" y="1072"/>
                    </a:lnTo>
                    <a:lnTo>
                      <a:pt x="153" y="1055"/>
                    </a:lnTo>
                    <a:lnTo>
                      <a:pt x="204" y="1039"/>
                    </a:lnTo>
                    <a:lnTo>
                      <a:pt x="246" y="1006"/>
                    </a:lnTo>
                    <a:lnTo>
                      <a:pt x="289" y="981"/>
                    </a:lnTo>
                    <a:lnTo>
                      <a:pt x="323" y="940"/>
                    </a:lnTo>
                    <a:lnTo>
                      <a:pt x="348" y="890"/>
                    </a:lnTo>
                    <a:lnTo>
                      <a:pt x="365" y="849"/>
                    </a:lnTo>
                    <a:lnTo>
                      <a:pt x="382" y="808"/>
                    </a:lnTo>
                    <a:lnTo>
                      <a:pt x="391" y="717"/>
                    </a:lnTo>
                    <a:lnTo>
                      <a:pt x="391" y="544"/>
                    </a:lnTo>
                    <a:lnTo>
                      <a:pt x="535" y="536"/>
                    </a:lnTo>
                    <a:lnTo>
                      <a:pt x="535" y="264"/>
                    </a:lnTo>
                    <a:lnTo>
                      <a:pt x="544" y="8"/>
                    </a:lnTo>
                    <a:lnTo>
                      <a:pt x="544" y="0"/>
                    </a:lnTo>
                    <a:lnTo>
                      <a:pt x="552" y="0"/>
                    </a:lnTo>
                    <a:lnTo>
                      <a:pt x="561" y="0"/>
                    </a:lnTo>
                    <a:lnTo>
                      <a:pt x="569" y="16"/>
                    </a:lnTo>
                    <a:lnTo>
                      <a:pt x="569" y="25"/>
                    </a:lnTo>
                    <a:lnTo>
                      <a:pt x="569" y="66"/>
                    </a:lnTo>
                    <a:lnTo>
                      <a:pt x="569" y="569"/>
                    </a:lnTo>
                    <a:lnTo>
                      <a:pt x="569" y="577"/>
                    </a:lnTo>
                    <a:lnTo>
                      <a:pt x="433" y="577"/>
                    </a:lnTo>
                    <a:lnTo>
                      <a:pt x="433" y="585"/>
                    </a:lnTo>
                    <a:lnTo>
                      <a:pt x="433" y="651"/>
                    </a:lnTo>
                    <a:lnTo>
                      <a:pt x="433" y="717"/>
                    </a:lnTo>
                    <a:lnTo>
                      <a:pt x="425" y="783"/>
                    </a:lnTo>
                    <a:lnTo>
                      <a:pt x="408" y="849"/>
                    </a:lnTo>
                    <a:lnTo>
                      <a:pt x="382" y="907"/>
                    </a:lnTo>
                    <a:lnTo>
                      <a:pt x="357" y="965"/>
                    </a:lnTo>
                    <a:lnTo>
                      <a:pt x="306" y="1014"/>
                    </a:lnTo>
                    <a:lnTo>
                      <a:pt x="280" y="1039"/>
                    </a:lnTo>
                    <a:lnTo>
                      <a:pt x="255" y="1055"/>
                    </a:lnTo>
                    <a:lnTo>
                      <a:pt x="221" y="1072"/>
                    </a:lnTo>
                    <a:lnTo>
                      <a:pt x="195" y="1088"/>
                    </a:lnTo>
                    <a:lnTo>
                      <a:pt x="128" y="1113"/>
                    </a:lnTo>
                    <a:lnTo>
                      <a:pt x="9" y="1130"/>
                    </a:lnTo>
                    <a:lnTo>
                      <a:pt x="0" y="109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2" name="Freeform 153"/>
              <p:cNvSpPr>
                <a:spLocks/>
              </p:cNvSpPr>
              <p:nvPr/>
            </p:nvSpPr>
            <p:spPr bwMode="auto">
              <a:xfrm>
                <a:off x="10212" y="15064"/>
                <a:ext cx="34" cy="33"/>
              </a:xfrm>
              <a:custGeom>
                <a:avLst/>
                <a:gdLst>
                  <a:gd name="T0" fmla="*/ 0 w 34"/>
                  <a:gd name="T1" fmla="*/ 17 h 33"/>
                  <a:gd name="T2" fmla="*/ 0 w 34"/>
                  <a:gd name="T3" fmla="*/ 8 h 33"/>
                  <a:gd name="T4" fmla="*/ 0 w 34"/>
                  <a:gd name="T5" fmla="*/ 0 h 33"/>
                  <a:gd name="T6" fmla="*/ 9 w 34"/>
                  <a:gd name="T7" fmla="*/ 0 h 33"/>
                  <a:gd name="T8" fmla="*/ 17 w 34"/>
                  <a:gd name="T9" fmla="*/ 0 h 33"/>
                  <a:gd name="T10" fmla="*/ 34 w 34"/>
                  <a:gd name="T11" fmla="*/ 33 h 33"/>
                  <a:gd name="T12" fmla="*/ 17 w 34"/>
                  <a:gd name="T13" fmla="*/ 33 h 33"/>
                  <a:gd name="T14" fmla="*/ 0 w 34"/>
                  <a:gd name="T15" fmla="*/ 17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33">
                    <a:moveTo>
                      <a:pt x="0" y="17"/>
                    </a:moveTo>
                    <a:lnTo>
                      <a:pt x="0" y="8"/>
                    </a:lnTo>
                    <a:lnTo>
                      <a:pt x="0" y="0"/>
                    </a:lnTo>
                    <a:lnTo>
                      <a:pt x="9" y="0"/>
                    </a:lnTo>
                    <a:lnTo>
                      <a:pt x="17" y="0"/>
                    </a:lnTo>
                    <a:lnTo>
                      <a:pt x="34" y="33"/>
                    </a:lnTo>
                    <a:lnTo>
                      <a:pt x="17" y="33"/>
                    </a:lnTo>
                    <a:lnTo>
                      <a:pt x="0" y="1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3" name="Freeform 154"/>
              <p:cNvSpPr>
                <a:spLocks/>
              </p:cNvSpPr>
              <p:nvPr/>
            </p:nvSpPr>
            <p:spPr bwMode="auto">
              <a:xfrm>
                <a:off x="10059" y="14907"/>
                <a:ext cx="170" cy="174"/>
              </a:xfrm>
              <a:custGeom>
                <a:avLst/>
                <a:gdLst>
                  <a:gd name="T0" fmla="*/ 0 w 170"/>
                  <a:gd name="T1" fmla="*/ 149 h 174"/>
                  <a:gd name="T2" fmla="*/ 26 w 170"/>
                  <a:gd name="T3" fmla="*/ 132 h 174"/>
                  <a:gd name="T4" fmla="*/ 43 w 170"/>
                  <a:gd name="T5" fmla="*/ 132 h 174"/>
                  <a:gd name="T6" fmla="*/ 60 w 170"/>
                  <a:gd name="T7" fmla="*/ 141 h 174"/>
                  <a:gd name="T8" fmla="*/ 77 w 170"/>
                  <a:gd name="T9" fmla="*/ 141 h 174"/>
                  <a:gd name="T10" fmla="*/ 85 w 170"/>
                  <a:gd name="T11" fmla="*/ 141 h 174"/>
                  <a:gd name="T12" fmla="*/ 94 w 170"/>
                  <a:gd name="T13" fmla="*/ 141 h 174"/>
                  <a:gd name="T14" fmla="*/ 102 w 170"/>
                  <a:gd name="T15" fmla="*/ 132 h 174"/>
                  <a:gd name="T16" fmla="*/ 102 w 170"/>
                  <a:gd name="T17" fmla="*/ 132 h 174"/>
                  <a:gd name="T18" fmla="*/ 60 w 170"/>
                  <a:gd name="T19" fmla="*/ 116 h 174"/>
                  <a:gd name="T20" fmla="*/ 51 w 170"/>
                  <a:gd name="T21" fmla="*/ 99 h 174"/>
                  <a:gd name="T22" fmla="*/ 43 w 170"/>
                  <a:gd name="T23" fmla="*/ 83 h 174"/>
                  <a:gd name="T24" fmla="*/ 26 w 170"/>
                  <a:gd name="T25" fmla="*/ 33 h 174"/>
                  <a:gd name="T26" fmla="*/ 51 w 170"/>
                  <a:gd name="T27" fmla="*/ 33 h 174"/>
                  <a:gd name="T28" fmla="*/ 68 w 170"/>
                  <a:gd name="T29" fmla="*/ 42 h 174"/>
                  <a:gd name="T30" fmla="*/ 85 w 170"/>
                  <a:gd name="T31" fmla="*/ 50 h 174"/>
                  <a:gd name="T32" fmla="*/ 102 w 170"/>
                  <a:gd name="T33" fmla="*/ 66 h 174"/>
                  <a:gd name="T34" fmla="*/ 111 w 170"/>
                  <a:gd name="T35" fmla="*/ 75 h 174"/>
                  <a:gd name="T36" fmla="*/ 119 w 170"/>
                  <a:gd name="T37" fmla="*/ 91 h 174"/>
                  <a:gd name="T38" fmla="*/ 119 w 170"/>
                  <a:gd name="T39" fmla="*/ 99 h 174"/>
                  <a:gd name="T40" fmla="*/ 128 w 170"/>
                  <a:gd name="T41" fmla="*/ 108 h 174"/>
                  <a:gd name="T42" fmla="*/ 136 w 170"/>
                  <a:gd name="T43" fmla="*/ 108 h 174"/>
                  <a:gd name="T44" fmla="*/ 128 w 170"/>
                  <a:gd name="T45" fmla="*/ 75 h 174"/>
                  <a:gd name="T46" fmla="*/ 128 w 170"/>
                  <a:gd name="T47" fmla="*/ 50 h 174"/>
                  <a:gd name="T48" fmla="*/ 136 w 170"/>
                  <a:gd name="T49" fmla="*/ 17 h 174"/>
                  <a:gd name="T50" fmla="*/ 153 w 170"/>
                  <a:gd name="T51" fmla="*/ 0 h 174"/>
                  <a:gd name="T52" fmla="*/ 162 w 170"/>
                  <a:gd name="T53" fmla="*/ 9 h 174"/>
                  <a:gd name="T54" fmla="*/ 170 w 170"/>
                  <a:gd name="T55" fmla="*/ 25 h 174"/>
                  <a:gd name="T56" fmla="*/ 170 w 170"/>
                  <a:gd name="T57" fmla="*/ 50 h 174"/>
                  <a:gd name="T58" fmla="*/ 162 w 170"/>
                  <a:gd name="T59" fmla="*/ 108 h 174"/>
                  <a:gd name="T60" fmla="*/ 162 w 170"/>
                  <a:gd name="T61" fmla="*/ 124 h 174"/>
                  <a:gd name="T62" fmla="*/ 153 w 170"/>
                  <a:gd name="T63" fmla="*/ 141 h 174"/>
                  <a:gd name="T64" fmla="*/ 145 w 170"/>
                  <a:gd name="T65" fmla="*/ 141 h 174"/>
                  <a:gd name="T66" fmla="*/ 136 w 170"/>
                  <a:gd name="T67" fmla="*/ 141 h 174"/>
                  <a:gd name="T68" fmla="*/ 128 w 170"/>
                  <a:gd name="T69" fmla="*/ 141 h 174"/>
                  <a:gd name="T70" fmla="*/ 128 w 170"/>
                  <a:gd name="T71" fmla="*/ 157 h 174"/>
                  <a:gd name="T72" fmla="*/ 128 w 170"/>
                  <a:gd name="T73" fmla="*/ 165 h 174"/>
                  <a:gd name="T74" fmla="*/ 77 w 170"/>
                  <a:gd name="T75" fmla="*/ 174 h 174"/>
                  <a:gd name="T76" fmla="*/ 60 w 170"/>
                  <a:gd name="T77" fmla="*/ 174 h 174"/>
                  <a:gd name="T78" fmla="*/ 34 w 170"/>
                  <a:gd name="T79" fmla="*/ 174 h 174"/>
                  <a:gd name="T80" fmla="*/ 0 w 170"/>
                  <a:gd name="T81" fmla="*/ 149 h 1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70" h="174">
                    <a:moveTo>
                      <a:pt x="0" y="149"/>
                    </a:moveTo>
                    <a:lnTo>
                      <a:pt x="26" y="132"/>
                    </a:lnTo>
                    <a:lnTo>
                      <a:pt x="43" y="132"/>
                    </a:lnTo>
                    <a:lnTo>
                      <a:pt x="60" y="141"/>
                    </a:lnTo>
                    <a:lnTo>
                      <a:pt x="77" y="141"/>
                    </a:lnTo>
                    <a:lnTo>
                      <a:pt x="85" y="141"/>
                    </a:lnTo>
                    <a:lnTo>
                      <a:pt x="94" y="141"/>
                    </a:lnTo>
                    <a:lnTo>
                      <a:pt x="102" y="132"/>
                    </a:lnTo>
                    <a:lnTo>
                      <a:pt x="60" y="116"/>
                    </a:lnTo>
                    <a:lnTo>
                      <a:pt x="51" y="99"/>
                    </a:lnTo>
                    <a:lnTo>
                      <a:pt x="43" y="83"/>
                    </a:lnTo>
                    <a:lnTo>
                      <a:pt x="26" y="33"/>
                    </a:lnTo>
                    <a:lnTo>
                      <a:pt x="51" y="33"/>
                    </a:lnTo>
                    <a:lnTo>
                      <a:pt x="68" y="42"/>
                    </a:lnTo>
                    <a:lnTo>
                      <a:pt x="85" y="50"/>
                    </a:lnTo>
                    <a:lnTo>
                      <a:pt x="102" y="66"/>
                    </a:lnTo>
                    <a:lnTo>
                      <a:pt x="111" y="75"/>
                    </a:lnTo>
                    <a:lnTo>
                      <a:pt x="119" y="91"/>
                    </a:lnTo>
                    <a:lnTo>
                      <a:pt x="119" y="99"/>
                    </a:lnTo>
                    <a:lnTo>
                      <a:pt x="128" y="108"/>
                    </a:lnTo>
                    <a:lnTo>
                      <a:pt x="136" y="108"/>
                    </a:lnTo>
                    <a:lnTo>
                      <a:pt x="128" y="75"/>
                    </a:lnTo>
                    <a:lnTo>
                      <a:pt x="128" y="50"/>
                    </a:lnTo>
                    <a:lnTo>
                      <a:pt x="136" y="17"/>
                    </a:lnTo>
                    <a:lnTo>
                      <a:pt x="153" y="0"/>
                    </a:lnTo>
                    <a:lnTo>
                      <a:pt x="162" y="9"/>
                    </a:lnTo>
                    <a:lnTo>
                      <a:pt x="170" y="25"/>
                    </a:lnTo>
                    <a:lnTo>
                      <a:pt x="170" y="50"/>
                    </a:lnTo>
                    <a:lnTo>
                      <a:pt x="162" y="108"/>
                    </a:lnTo>
                    <a:lnTo>
                      <a:pt x="162" y="124"/>
                    </a:lnTo>
                    <a:lnTo>
                      <a:pt x="153" y="141"/>
                    </a:lnTo>
                    <a:lnTo>
                      <a:pt x="145" y="141"/>
                    </a:lnTo>
                    <a:lnTo>
                      <a:pt x="136" y="141"/>
                    </a:lnTo>
                    <a:lnTo>
                      <a:pt x="128" y="141"/>
                    </a:lnTo>
                    <a:lnTo>
                      <a:pt x="128" y="157"/>
                    </a:lnTo>
                    <a:lnTo>
                      <a:pt x="128" y="165"/>
                    </a:lnTo>
                    <a:lnTo>
                      <a:pt x="77" y="174"/>
                    </a:lnTo>
                    <a:lnTo>
                      <a:pt x="60" y="174"/>
                    </a:lnTo>
                    <a:lnTo>
                      <a:pt x="34" y="174"/>
                    </a:lnTo>
                    <a:lnTo>
                      <a:pt x="0" y="149"/>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4" name="Freeform 155"/>
              <p:cNvSpPr>
                <a:spLocks/>
              </p:cNvSpPr>
              <p:nvPr/>
            </p:nvSpPr>
            <p:spPr bwMode="auto">
              <a:xfrm>
                <a:off x="10764" y="14973"/>
                <a:ext cx="77" cy="75"/>
              </a:xfrm>
              <a:custGeom>
                <a:avLst/>
                <a:gdLst>
                  <a:gd name="T0" fmla="*/ 17 w 77"/>
                  <a:gd name="T1" fmla="*/ 50 h 75"/>
                  <a:gd name="T2" fmla="*/ 0 w 77"/>
                  <a:gd name="T3" fmla="*/ 25 h 75"/>
                  <a:gd name="T4" fmla="*/ 0 w 77"/>
                  <a:gd name="T5" fmla="*/ 9 h 75"/>
                  <a:gd name="T6" fmla="*/ 17 w 77"/>
                  <a:gd name="T7" fmla="*/ 0 h 75"/>
                  <a:gd name="T8" fmla="*/ 26 w 77"/>
                  <a:gd name="T9" fmla="*/ 9 h 75"/>
                  <a:gd name="T10" fmla="*/ 51 w 77"/>
                  <a:gd name="T11" fmla="*/ 25 h 75"/>
                  <a:gd name="T12" fmla="*/ 77 w 77"/>
                  <a:gd name="T13" fmla="*/ 75 h 75"/>
                  <a:gd name="T14" fmla="*/ 77 w 77"/>
                  <a:gd name="T15" fmla="*/ 75 h 75"/>
                  <a:gd name="T16" fmla="*/ 51 w 77"/>
                  <a:gd name="T17" fmla="*/ 58 h 75"/>
                  <a:gd name="T18" fmla="*/ 17 w 77"/>
                  <a:gd name="T19" fmla="*/ 5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7" h="75">
                    <a:moveTo>
                      <a:pt x="17" y="50"/>
                    </a:moveTo>
                    <a:lnTo>
                      <a:pt x="0" y="25"/>
                    </a:lnTo>
                    <a:lnTo>
                      <a:pt x="0" y="9"/>
                    </a:lnTo>
                    <a:lnTo>
                      <a:pt x="17" y="0"/>
                    </a:lnTo>
                    <a:lnTo>
                      <a:pt x="26" y="9"/>
                    </a:lnTo>
                    <a:lnTo>
                      <a:pt x="51" y="25"/>
                    </a:lnTo>
                    <a:lnTo>
                      <a:pt x="77" y="75"/>
                    </a:lnTo>
                    <a:lnTo>
                      <a:pt x="51" y="58"/>
                    </a:lnTo>
                    <a:lnTo>
                      <a:pt x="17" y="5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5" name="Freeform 156"/>
              <p:cNvSpPr>
                <a:spLocks/>
              </p:cNvSpPr>
              <p:nvPr/>
            </p:nvSpPr>
            <p:spPr bwMode="auto">
              <a:xfrm>
                <a:off x="10425" y="14949"/>
                <a:ext cx="34" cy="33"/>
              </a:xfrm>
              <a:custGeom>
                <a:avLst/>
                <a:gdLst>
                  <a:gd name="T0" fmla="*/ 0 w 34"/>
                  <a:gd name="T1" fmla="*/ 8 h 33"/>
                  <a:gd name="T2" fmla="*/ 8 w 34"/>
                  <a:gd name="T3" fmla="*/ 0 h 33"/>
                  <a:gd name="T4" fmla="*/ 17 w 34"/>
                  <a:gd name="T5" fmla="*/ 0 h 33"/>
                  <a:gd name="T6" fmla="*/ 34 w 34"/>
                  <a:gd name="T7" fmla="*/ 24 h 33"/>
                  <a:gd name="T8" fmla="*/ 25 w 34"/>
                  <a:gd name="T9" fmla="*/ 33 h 33"/>
                  <a:gd name="T10" fmla="*/ 8 w 34"/>
                  <a:gd name="T11" fmla="*/ 33 h 33"/>
                  <a:gd name="T12" fmla="*/ 0 w 34"/>
                  <a:gd name="T13" fmla="*/ 8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3">
                    <a:moveTo>
                      <a:pt x="0" y="8"/>
                    </a:moveTo>
                    <a:lnTo>
                      <a:pt x="8" y="0"/>
                    </a:lnTo>
                    <a:lnTo>
                      <a:pt x="17" y="0"/>
                    </a:lnTo>
                    <a:lnTo>
                      <a:pt x="34" y="24"/>
                    </a:lnTo>
                    <a:lnTo>
                      <a:pt x="25" y="33"/>
                    </a:lnTo>
                    <a:lnTo>
                      <a:pt x="8" y="33"/>
                    </a:lnTo>
                    <a:lnTo>
                      <a:pt x="0" y="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6" name="Freeform 157"/>
              <p:cNvSpPr>
                <a:spLocks/>
              </p:cNvSpPr>
              <p:nvPr/>
            </p:nvSpPr>
            <p:spPr bwMode="auto">
              <a:xfrm>
                <a:off x="10756" y="14462"/>
                <a:ext cx="34" cy="25"/>
              </a:xfrm>
              <a:custGeom>
                <a:avLst/>
                <a:gdLst>
                  <a:gd name="T0" fmla="*/ 0 w 34"/>
                  <a:gd name="T1" fmla="*/ 25 h 25"/>
                  <a:gd name="T2" fmla="*/ 8 w 34"/>
                  <a:gd name="T3" fmla="*/ 8 h 25"/>
                  <a:gd name="T4" fmla="*/ 17 w 34"/>
                  <a:gd name="T5" fmla="*/ 0 h 25"/>
                  <a:gd name="T6" fmla="*/ 25 w 34"/>
                  <a:gd name="T7" fmla="*/ 8 h 25"/>
                  <a:gd name="T8" fmla="*/ 34 w 34"/>
                  <a:gd name="T9" fmla="*/ 17 h 25"/>
                  <a:gd name="T10" fmla="*/ 25 w 34"/>
                  <a:gd name="T11" fmla="*/ 25 h 25"/>
                  <a:gd name="T12" fmla="*/ 17 w 34"/>
                  <a:gd name="T13" fmla="*/ 25 h 25"/>
                  <a:gd name="T14" fmla="*/ 8 w 34"/>
                  <a:gd name="T15" fmla="*/ 25 h 25"/>
                  <a:gd name="T16" fmla="*/ 0 w 34"/>
                  <a:gd name="T17" fmla="*/ 25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25">
                    <a:moveTo>
                      <a:pt x="0" y="25"/>
                    </a:moveTo>
                    <a:lnTo>
                      <a:pt x="8" y="8"/>
                    </a:lnTo>
                    <a:lnTo>
                      <a:pt x="17" y="0"/>
                    </a:lnTo>
                    <a:lnTo>
                      <a:pt x="25" y="8"/>
                    </a:lnTo>
                    <a:lnTo>
                      <a:pt x="34" y="17"/>
                    </a:lnTo>
                    <a:lnTo>
                      <a:pt x="25" y="25"/>
                    </a:lnTo>
                    <a:lnTo>
                      <a:pt x="17" y="25"/>
                    </a:lnTo>
                    <a:lnTo>
                      <a:pt x="8" y="25"/>
                    </a:lnTo>
                    <a:lnTo>
                      <a:pt x="0" y="2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7" name="Freeform 158"/>
              <p:cNvSpPr>
                <a:spLocks/>
              </p:cNvSpPr>
              <p:nvPr/>
            </p:nvSpPr>
            <p:spPr bwMode="auto">
              <a:xfrm>
                <a:off x="10722" y="14380"/>
                <a:ext cx="110" cy="57"/>
              </a:xfrm>
              <a:custGeom>
                <a:avLst/>
                <a:gdLst>
                  <a:gd name="T0" fmla="*/ 0 w 110"/>
                  <a:gd name="T1" fmla="*/ 0 h 57"/>
                  <a:gd name="T2" fmla="*/ 17 w 110"/>
                  <a:gd name="T3" fmla="*/ 8 h 57"/>
                  <a:gd name="T4" fmla="*/ 34 w 110"/>
                  <a:gd name="T5" fmla="*/ 16 h 57"/>
                  <a:gd name="T6" fmla="*/ 59 w 110"/>
                  <a:gd name="T7" fmla="*/ 33 h 57"/>
                  <a:gd name="T8" fmla="*/ 76 w 110"/>
                  <a:gd name="T9" fmla="*/ 16 h 57"/>
                  <a:gd name="T10" fmla="*/ 85 w 110"/>
                  <a:gd name="T11" fmla="*/ 8 h 57"/>
                  <a:gd name="T12" fmla="*/ 93 w 110"/>
                  <a:gd name="T13" fmla="*/ 0 h 57"/>
                  <a:gd name="T14" fmla="*/ 110 w 110"/>
                  <a:gd name="T15" fmla="*/ 0 h 57"/>
                  <a:gd name="T16" fmla="*/ 93 w 110"/>
                  <a:gd name="T17" fmla="*/ 16 h 57"/>
                  <a:gd name="T18" fmla="*/ 85 w 110"/>
                  <a:gd name="T19" fmla="*/ 41 h 57"/>
                  <a:gd name="T20" fmla="*/ 68 w 110"/>
                  <a:gd name="T21" fmla="*/ 57 h 57"/>
                  <a:gd name="T22" fmla="*/ 59 w 110"/>
                  <a:gd name="T23" fmla="*/ 57 h 57"/>
                  <a:gd name="T24" fmla="*/ 42 w 110"/>
                  <a:gd name="T25" fmla="*/ 57 h 57"/>
                  <a:gd name="T26" fmla="*/ 17 w 110"/>
                  <a:gd name="T27" fmla="*/ 33 h 57"/>
                  <a:gd name="T28" fmla="*/ 0 w 110"/>
                  <a:gd name="T29" fmla="*/ 0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0" h="57">
                    <a:moveTo>
                      <a:pt x="0" y="0"/>
                    </a:moveTo>
                    <a:lnTo>
                      <a:pt x="17" y="8"/>
                    </a:lnTo>
                    <a:lnTo>
                      <a:pt x="34" y="16"/>
                    </a:lnTo>
                    <a:lnTo>
                      <a:pt x="59" y="33"/>
                    </a:lnTo>
                    <a:lnTo>
                      <a:pt x="76" y="16"/>
                    </a:lnTo>
                    <a:lnTo>
                      <a:pt x="85" y="8"/>
                    </a:lnTo>
                    <a:lnTo>
                      <a:pt x="93" y="0"/>
                    </a:lnTo>
                    <a:lnTo>
                      <a:pt x="110" y="0"/>
                    </a:lnTo>
                    <a:lnTo>
                      <a:pt x="93" y="16"/>
                    </a:lnTo>
                    <a:lnTo>
                      <a:pt x="85" y="41"/>
                    </a:lnTo>
                    <a:lnTo>
                      <a:pt x="68" y="57"/>
                    </a:lnTo>
                    <a:lnTo>
                      <a:pt x="59" y="57"/>
                    </a:lnTo>
                    <a:lnTo>
                      <a:pt x="42" y="57"/>
                    </a:lnTo>
                    <a:lnTo>
                      <a:pt x="17" y="33"/>
                    </a:lnTo>
                    <a:lnTo>
                      <a:pt x="0"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8" name="Freeform 159"/>
              <p:cNvSpPr>
                <a:spLocks/>
              </p:cNvSpPr>
              <p:nvPr/>
            </p:nvSpPr>
            <p:spPr bwMode="auto">
              <a:xfrm>
                <a:off x="10756" y="14347"/>
                <a:ext cx="42" cy="41"/>
              </a:xfrm>
              <a:custGeom>
                <a:avLst/>
                <a:gdLst>
                  <a:gd name="T0" fmla="*/ 0 w 42"/>
                  <a:gd name="T1" fmla="*/ 24 h 41"/>
                  <a:gd name="T2" fmla="*/ 8 w 42"/>
                  <a:gd name="T3" fmla="*/ 8 h 41"/>
                  <a:gd name="T4" fmla="*/ 17 w 42"/>
                  <a:gd name="T5" fmla="*/ 0 h 41"/>
                  <a:gd name="T6" fmla="*/ 25 w 42"/>
                  <a:gd name="T7" fmla="*/ 8 h 41"/>
                  <a:gd name="T8" fmla="*/ 42 w 42"/>
                  <a:gd name="T9" fmla="*/ 16 h 41"/>
                  <a:gd name="T10" fmla="*/ 34 w 42"/>
                  <a:gd name="T11" fmla="*/ 24 h 41"/>
                  <a:gd name="T12" fmla="*/ 34 w 42"/>
                  <a:gd name="T13" fmla="*/ 33 h 41"/>
                  <a:gd name="T14" fmla="*/ 17 w 42"/>
                  <a:gd name="T15" fmla="*/ 41 h 41"/>
                  <a:gd name="T16" fmla="*/ 8 w 42"/>
                  <a:gd name="T17" fmla="*/ 33 h 41"/>
                  <a:gd name="T18" fmla="*/ 8 w 42"/>
                  <a:gd name="T19" fmla="*/ 33 h 41"/>
                  <a:gd name="T20" fmla="*/ 0 w 42"/>
                  <a:gd name="T21" fmla="*/ 24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 h="41">
                    <a:moveTo>
                      <a:pt x="0" y="24"/>
                    </a:moveTo>
                    <a:lnTo>
                      <a:pt x="8" y="8"/>
                    </a:lnTo>
                    <a:lnTo>
                      <a:pt x="17" y="0"/>
                    </a:lnTo>
                    <a:lnTo>
                      <a:pt x="25" y="8"/>
                    </a:lnTo>
                    <a:lnTo>
                      <a:pt x="42" y="16"/>
                    </a:lnTo>
                    <a:lnTo>
                      <a:pt x="34" y="24"/>
                    </a:lnTo>
                    <a:lnTo>
                      <a:pt x="34" y="33"/>
                    </a:lnTo>
                    <a:lnTo>
                      <a:pt x="17" y="41"/>
                    </a:lnTo>
                    <a:lnTo>
                      <a:pt x="8" y="33"/>
                    </a:lnTo>
                    <a:lnTo>
                      <a:pt x="0" y="24"/>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79" name="Freeform 160"/>
              <p:cNvSpPr>
                <a:spLocks/>
              </p:cNvSpPr>
              <p:nvPr/>
            </p:nvSpPr>
            <p:spPr bwMode="auto">
              <a:xfrm>
                <a:off x="10730" y="14330"/>
                <a:ext cx="26" cy="33"/>
              </a:xfrm>
              <a:custGeom>
                <a:avLst/>
                <a:gdLst>
                  <a:gd name="T0" fmla="*/ 0 w 26"/>
                  <a:gd name="T1" fmla="*/ 25 h 33"/>
                  <a:gd name="T2" fmla="*/ 9 w 26"/>
                  <a:gd name="T3" fmla="*/ 8 h 33"/>
                  <a:gd name="T4" fmla="*/ 17 w 26"/>
                  <a:gd name="T5" fmla="*/ 0 h 33"/>
                  <a:gd name="T6" fmla="*/ 26 w 26"/>
                  <a:gd name="T7" fmla="*/ 0 h 33"/>
                  <a:gd name="T8" fmla="*/ 26 w 26"/>
                  <a:gd name="T9" fmla="*/ 8 h 33"/>
                  <a:gd name="T10" fmla="*/ 26 w 26"/>
                  <a:gd name="T11" fmla="*/ 17 h 33"/>
                  <a:gd name="T12" fmla="*/ 9 w 26"/>
                  <a:gd name="T13" fmla="*/ 33 h 33"/>
                  <a:gd name="T14" fmla="*/ 0 w 26"/>
                  <a:gd name="T15" fmla="*/ 25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33">
                    <a:moveTo>
                      <a:pt x="0" y="25"/>
                    </a:moveTo>
                    <a:lnTo>
                      <a:pt x="9" y="8"/>
                    </a:lnTo>
                    <a:lnTo>
                      <a:pt x="17" y="0"/>
                    </a:lnTo>
                    <a:lnTo>
                      <a:pt x="26" y="0"/>
                    </a:lnTo>
                    <a:lnTo>
                      <a:pt x="26" y="8"/>
                    </a:lnTo>
                    <a:lnTo>
                      <a:pt x="26" y="17"/>
                    </a:lnTo>
                    <a:lnTo>
                      <a:pt x="9" y="33"/>
                    </a:lnTo>
                    <a:lnTo>
                      <a:pt x="0" y="25"/>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0" name="Freeform 161"/>
              <p:cNvSpPr>
                <a:spLocks/>
              </p:cNvSpPr>
              <p:nvPr/>
            </p:nvSpPr>
            <p:spPr bwMode="auto">
              <a:xfrm>
                <a:off x="10790" y="14322"/>
                <a:ext cx="25" cy="33"/>
              </a:xfrm>
              <a:custGeom>
                <a:avLst/>
                <a:gdLst>
                  <a:gd name="T0" fmla="*/ 8 w 25"/>
                  <a:gd name="T1" fmla="*/ 0 h 33"/>
                  <a:gd name="T2" fmla="*/ 8 w 25"/>
                  <a:gd name="T3" fmla="*/ 0 h 33"/>
                  <a:gd name="T4" fmla="*/ 17 w 25"/>
                  <a:gd name="T5" fmla="*/ 16 h 33"/>
                  <a:gd name="T6" fmla="*/ 25 w 25"/>
                  <a:gd name="T7" fmla="*/ 33 h 33"/>
                  <a:gd name="T8" fmla="*/ 17 w 25"/>
                  <a:gd name="T9" fmla="*/ 33 h 33"/>
                  <a:gd name="T10" fmla="*/ 8 w 25"/>
                  <a:gd name="T11" fmla="*/ 16 h 33"/>
                  <a:gd name="T12" fmla="*/ 0 w 25"/>
                  <a:gd name="T13" fmla="*/ 8 h 33"/>
                  <a:gd name="T14" fmla="*/ 8 w 25"/>
                  <a:gd name="T15" fmla="*/ 0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33">
                    <a:moveTo>
                      <a:pt x="8" y="0"/>
                    </a:moveTo>
                    <a:lnTo>
                      <a:pt x="8" y="0"/>
                    </a:lnTo>
                    <a:lnTo>
                      <a:pt x="17" y="16"/>
                    </a:lnTo>
                    <a:lnTo>
                      <a:pt x="25" y="33"/>
                    </a:lnTo>
                    <a:lnTo>
                      <a:pt x="17" y="33"/>
                    </a:lnTo>
                    <a:lnTo>
                      <a:pt x="8" y="16"/>
                    </a:lnTo>
                    <a:lnTo>
                      <a:pt x="0" y="8"/>
                    </a:lnTo>
                    <a:lnTo>
                      <a:pt x="8"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1" name="Freeform 162"/>
              <p:cNvSpPr>
                <a:spLocks/>
              </p:cNvSpPr>
              <p:nvPr/>
            </p:nvSpPr>
            <p:spPr bwMode="auto">
              <a:xfrm>
                <a:off x="10764" y="14289"/>
                <a:ext cx="17" cy="25"/>
              </a:xfrm>
              <a:custGeom>
                <a:avLst/>
                <a:gdLst>
                  <a:gd name="T0" fmla="*/ 0 w 17"/>
                  <a:gd name="T1" fmla="*/ 16 h 25"/>
                  <a:gd name="T2" fmla="*/ 0 w 17"/>
                  <a:gd name="T3" fmla="*/ 8 h 25"/>
                  <a:gd name="T4" fmla="*/ 9 w 17"/>
                  <a:gd name="T5" fmla="*/ 0 h 25"/>
                  <a:gd name="T6" fmla="*/ 17 w 17"/>
                  <a:gd name="T7" fmla="*/ 8 h 25"/>
                  <a:gd name="T8" fmla="*/ 17 w 17"/>
                  <a:gd name="T9" fmla="*/ 16 h 25"/>
                  <a:gd name="T10" fmla="*/ 9 w 17"/>
                  <a:gd name="T11" fmla="*/ 25 h 25"/>
                  <a:gd name="T12" fmla="*/ 0 w 17"/>
                  <a:gd name="T13" fmla="*/ 25 h 25"/>
                  <a:gd name="T14" fmla="*/ 0 w 17"/>
                  <a:gd name="T15" fmla="*/ 16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25">
                    <a:moveTo>
                      <a:pt x="0" y="16"/>
                    </a:moveTo>
                    <a:lnTo>
                      <a:pt x="0" y="8"/>
                    </a:lnTo>
                    <a:lnTo>
                      <a:pt x="9" y="0"/>
                    </a:lnTo>
                    <a:lnTo>
                      <a:pt x="17" y="8"/>
                    </a:lnTo>
                    <a:lnTo>
                      <a:pt x="17" y="16"/>
                    </a:lnTo>
                    <a:lnTo>
                      <a:pt x="9" y="25"/>
                    </a:lnTo>
                    <a:lnTo>
                      <a:pt x="0" y="25"/>
                    </a:lnTo>
                    <a:lnTo>
                      <a:pt x="0" y="16"/>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2" name="Freeform 163"/>
              <p:cNvSpPr>
                <a:spLocks/>
              </p:cNvSpPr>
              <p:nvPr/>
            </p:nvSpPr>
            <p:spPr bwMode="auto">
              <a:xfrm>
                <a:off x="10756" y="14248"/>
                <a:ext cx="25" cy="16"/>
              </a:xfrm>
              <a:custGeom>
                <a:avLst/>
                <a:gdLst>
                  <a:gd name="T0" fmla="*/ 0 w 25"/>
                  <a:gd name="T1" fmla="*/ 8 h 16"/>
                  <a:gd name="T2" fmla="*/ 8 w 25"/>
                  <a:gd name="T3" fmla="*/ 0 h 16"/>
                  <a:gd name="T4" fmla="*/ 17 w 25"/>
                  <a:gd name="T5" fmla="*/ 0 h 16"/>
                  <a:gd name="T6" fmla="*/ 25 w 25"/>
                  <a:gd name="T7" fmla="*/ 8 h 16"/>
                  <a:gd name="T8" fmla="*/ 17 w 25"/>
                  <a:gd name="T9" fmla="*/ 16 h 16"/>
                  <a:gd name="T10" fmla="*/ 8 w 25"/>
                  <a:gd name="T11" fmla="*/ 16 h 16"/>
                  <a:gd name="T12" fmla="*/ 0 w 25"/>
                  <a:gd name="T13" fmla="*/ 8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6">
                    <a:moveTo>
                      <a:pt x="0" y="8"/>
                    </a:moveTo>
                    <a:lnTo>
                      <a:pt x="8" y="0"/>
                    </a:lnTo>
                    <a:lnTo>
                      <a:pt x="17" y="0"/>
                    </a:lnTo>
                    <a:lnTo>
                      <a:pt x="25" y="8"/>
                    </a:lnTo>
                    <a:lnTo>
                      <a:pt x="17" y="16"/>
                    </a:lnTo>
                    <a:lnTo>
                      <a:pt x="8" y="16"/>
                    </a:lnTo>
                    <a:lnTo>
                      <a:pt x="0" y="8"/>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3" name="Freeform 164"/>
              <p:cNvSpPr>
                <a:spLocks/>
              </p:cNvSpPr>
              <p:nvPr/>
            </p:nvSpPr>
            <p:spPr bwMode="auto">
              <a:xfrm>
                <a:off x="10892" y="13926"/>
                <a:ext cx="119" cy="107"/>
              </a:xfrm>
              <a:custGeom>
                <a:avLst/>
                <a:gdLst>
                  <a:gd name="T0" fmla="*/ 0 w 119"/>
                  <a:gd name="T1" fmla="*/ 25 h 107"/>
                  <a:gd name="T2" fmla="*/ 0 w 119"/>
                  <a:gd name="T3" fmla="*/ 0 h 107"/>
                  <a:gd name="T4" fmla="*/ 0 w 119"/>
                  <a:gd name="T5" fmla="*/ 0 h 107"/>
                  <a:gd name="T6" fmla="*/ 8 w 119"/>
                  <a:gd name="T7" fmla="*/ 0 h 107"/>
                  <a:gd name="T8" fmla="*/ 8 w 119"/>
                  <a:gd name="T9" fmla="*/ 8 h 107"/>
                  <a:gd name="T10" fmla="*/ 25 w 119"/>
                  <a:gd name="T11" fmla="*/ 41 h 107"/>
                  <a:gd name="T12" fmla="*/ 34 w 119"/>
                  <a:gd name="T13" fmla="*/ 58 h 107"/>
                  <a:gd name="T14" fmla="*/ 51 w 119"/>
                  <a:gd name="T15" fmla="*/ 74 h 107"/>
                  <a:gd name="T16" fmla="*/ 59 w 119"/>
                  <a:gd name="T17" fmla="*/ 74 h 107"/>
                  <a:gd name="T18" fmla="*/ 76 w 119"/>
                  <a:gd name="T19" fmla="*/ 74 h 107"/>
                  <a:gd name="T20" fmla="*/ 110 w 119"/>
                  <a:gd name="T21" fmla="*/ 0 h 107"/>
                  <a:gd name="T22" fmla="*/ 119 w 119"/>
                  <a:gd name="T23" fmla="*/ 8 h 107"/>
                  <a:gd name="T24" fmla="*/ 110 w 119"/>
                  <a:gd name="T25" fmla="*/ 17 h 107"/>
                  <a:gd name="T26" fmla="*/ 110 w 119"/>
                  <a:gd name="T27" fmla="*/ 25 h 107"/>
                  <a:gd name="T28" fmla="*/ 93 w 119"/>
                  <a:gd name="T29" fmla="*/ 66 h 107"/>
                  <a:gd name="T30" fmla="*/ 68 w 119"/>
                  <a:gd name="T31" fmla="*/ 107 h 107"/>
                  <a:gd name="T32" fmla="*/ 42 w 119"/>
                  <a:gd name="T33" fmla="*/ 91 h 107"/>
                  <a:gd name="T34" fmla="*/ 25 w 119"/>
                  <a:gd name="T35" fmla="*/ 74 h 107"/>
                  <a:gd name="T36" fmla="*/ 0 w 119"/>
                  <a:gd name="T37" fmla="*/ 25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9" h="107">
                    <a:moveTo>
                      <a:pt x="0" y="25"/>
                    </a:moveTo>
                    <a:lnTo>
                      <a:pt x="0" y="0"/>
                    </a:lnTo>
                    <a:lnTo>
                      <a:pt x="8" y="0"/>
                    </a:lnTo>
                    <a:lnTo>
                      <a:pt x="8" y="8"/>
                    </a:lnTo>
                    <a:lnTo>
                      <a:pt x="25" y="41"/>
                    </a:lnTo>
                    <a:lnTo>
                      <a:pt x="34" y="58"/>
                    </a:lnTo>
                    <a:lnTo>
                      <a:pt x="51" y="74"/>
                    </a:lnTo>
                    <a:lnTo>
                      <a:pt x="59" y="74"/>
                    </a:lnTo>
                    <a:lnTo>
                      <a:pt x="76" y="74"/>
                    </a:lnTo>
                    <a:lnTo>
                      <a:pt x="110" y="0"/>
                    </a:lnTo>
                    <a:lnTo>
                      <a:pt x="119" y="8"/>
                    </a:lnTo>
                    <a:lnTo>
                      <a:pt x="110" y="17"/>
                    </a:lnTo>
                    <a:lnTo>
                      <a:pt x="110" y="25"/>
                    </a:lnTo>
                    <a:lnTo>
                      <a:pt x="93" y="66"/>
                    </a:lnTo>
                    <a:lnTo>
                      <a:pt x="68" y="107"/>
                    </a:lnTo>
                    <a:lnTo>
                      <a:pt x="42" y="91"/>
                    </a:lnTo>
                    <a:lnTo>
                      <a:pt x="25" y="74"/>
                    </a:lnTo>
                    <a:lnTo>
                      <a:pt x="0" y="2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4" name="Freeform 165"/>
              <p:cNvSpPr>
                <a:spLocks/>
              </p:cNvSpPr>
              <p:nvPr/>
            </p:nvSpPr>
            <p:spPr bwMode="auto">
              <a:xfrm>
                <a:off x="10917" y="13860"/>
                <a:ext cx="68" cy="116"/>
              </a:xfrm>
              <a:custGeom>
                <a:avLst/>
                <a:gdLst>
                  <a:gd name="T0" fmla="*/ 9 w 68"/>
                  <a:gd name="T1" fmla="*/ 83 h 116"/>
                  <a:gd name="T2" fmla="*/ 0 w 68"/>
                  <a:gd name="T3" fmla="*/ 58 h 116"/>
                  <a:gd name="T4" fmla="*/ 0 w 68"/>
                  <a:gd name="T5" fmla="*/ 41 h 116"/>
                  <a:gd name="T6" fmla="*/ 17 w 68"/>
                  <a:gd name="T7" fmla="*/ 33 h 116"/>
                  <a:gd name="T8" fmla="*/ 26 w 68"/>
                  <a:gd name="T9" fmla="*/ 33 h 116"/>
                  <a:gd name="T10" fmla="*/ 26 w 68"/>
                  <a:gd name="T11" fmla="*/ 25 h 116"/>
                  <a:gd name="T12" fmla="*/ 34 w 68"/>
                  <a:gd name="T13" fmla="*/ 9 h 116"/>
                  <a:gd name="T14" fmla="*/ 43 w 68"/>
                  <a:gd name="T15" fmla="*/ 0 h 116"/>
                  <a:gd name="T16" fmla="*/ 43 w 68"/>
                  <a:gd name="T17" fmla="*/ 0 h 116"/>
                  <a:gd name="T18" fmla="*/ 43 w 68"/>
                  <a:gd name="T19" fmla="*/ 17 h 116"/>
                  <a:gd name="T20" fmla="*/ 51 w 68"/>
                  <a:gd name="T21" fmla="*/ 25 h 116"/>
                  <a:gd name="T22" fmla="*/ 68 w 68"/>
                  <a:gd name="T23" fmla="*/ 50 h 116"/>
                  <a:gd name="T24" fmla="*/ 51 w 68"/>
                  <a:gd name="T25" fmla="*/ 83 h 116"/>
                  <a:gd name="T26" fmla="*/ 34 w 68"/>
                  <a:gd name="T27" fmla="*/ 116 h 116"/>
                  <a:gd name="T28" fmla="*/ 26 w 68"/>
                  <a:gd name="T29" fmla="*/ 116 h 116"/>
                  <a:gd name="T30" fmla="*/ 17 w 68"/>
                  <a:gd name="T31" fmla="*/ 99 h 116"/>
                  <a:gd name="T32" fmla="*/ 9 w 68"/>
                  <a:gd name="T33" fmla="*/ 83 h 1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116">
                    <a:moveTo>
                      <a:pt x="9" y="83"/>
                    </a:moveTo>
                    <a:lnTo>
                      <a:pt x="0" y="58"/>
                    </a:lnTo>
                    <a:lnTo>
                      <a:pt x="0" y="41"/>
                    </a:lnTo>
                    <a:lnTo>
                      <a:pt x="17" y="33"/>
                    </a:lnTo>
                    <a:lnTo>
                      <a:pt x="26" y="33"/>
                    </a:lnTo>
                    <a:lnTo>
                      <a:pt x="26" y="25"/>
                    </a:lnTo>
                    <a:lnTo>
                      <a:pt x="34" y="9"/>
                    </a:lnTo>
                    <a:lnTo>
                      <a:pt x="43" y="0"/>
                    </a:lnTo>
                    <a:lnTo>
                      <a:pt x="43" y="17"/>
                    </a:lnTo>
                    <a:lnTo>
                      <a:pt x="51" y="25"/>
                    </a:lnTo>
                    <a:lnTo>
                      <a:pt x="68" y="50"/>
                    </a:lnTo>
                    <a:lnTo>
                      <a:pt x="51" y="83"/>
                    </a:lnTo>
                    <a:lnTo>
                      <a:pt x="34" y="116"/>
                    </a:lnTo>
                    <a:lnTo>
                      <a:pt x="26" y="116"/>
                    </a:lnTo>
                    <a:lnTo>
                      <a:pt x="17" y="99"/>
                    </a:lnTo>
                    <a:lnTo>
                      <a:pt x="9" y="83"/>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5" name="Freeform 166"/>
              <p:cNvSpPr>
                <a:spLocks/>
              </p:cNvSpPr>
              <p:nvPr/>
            </p:nvSpPr>
            <p:spPr bwMode="auto">
              <a:xfrm>
                <a:off x="11028" y="13934"/>
                <a:ext cx="34" cy="42"/>
              </a:xfrm>
              <a:custGeom>
                <a:avLst/>
                <a:gdLst>
                  <a:gd name="T0" fmla="*/ 0 w 34"/>
                  <a:gd name="T1" fmla="*/ 25 h 42"/>
                  <a:gd name="T2" fmla="*/ 0 w 34"/>
                  <a:gd name="T3" fmla="*/ 9 h 42"/>
                  <a:gd name="T4" fmla="*/ 8 w 34"/>
                  <a:gd name="T5" fmla="*/ 0 h 42"/>
                  <a:gd name="T6" fmla="*/ 25 w 34"/>
                  <a:gd name="T7" fmla="*/ 0 h 42"/>
                  <a:gd name="T8" fmla="*/ 34 w 34"/>
                  <a:gd name="T9" fmla="*/ 17 h 42"/>
                  <a:gd name="T10" fmla="*/ 34 w 34"/>
                  <a:gd name="T11" fmla="*/ 25 h 42"/>
                  <a:gd name="T12" fmla="*/ 34 w 34"/>
                  <a:gd name="T13" fmla="*/ 25 h 42"/>
                  <a:gd name="T14" fmla="*/ 17 w 34"/>
                  <a:gd name="T15" fmla="*/ 42 h 42"/>
                  <a:gd name="T16" fmla="*/ 8 w 34"/>
                  <a:gd name="T17" fmla="*/ 33 h 42"/>
                  <a:gd name="T18" fmla="*/ 0 w 34"/>
                  <a:gd name="T19" fmla="*/ 2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 h="42">
                    <a:moveTo>
                      <a:pt x="0" y="25"/>
                    </a:moveTo>
                    <a:lnTo>
                      <a:pt x="0" y="9"/>
                    </a:lnTo>
                    <a:lnTo>
                      <a:pt x="8" y="0"/>
                    </a:lnTo>
                    <a:lnTo>
                      <a:pt x="25" y="0"/>
                    </a:lnTo>
                    <a:lnTo>
                      <a:pt x="34" y="17"/>
                    </a:lnTo>
                    <a:lnTo>
                      <a:pt x="34" y="25"/>
                    </a:lnTo>
                    <a:lnTo>
                      <a:pt x="17" y="42"/>
                    </a:lnTo>
                    <a:lnTo>
                      <a:pt x="8" y="33"/>
                    </a:lnTo>
                    <a:lnTo>
                      <a:pt x="0" y="25"/>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6" name="Freeform 167"/>
              <p:cNvSpPr>
                <a:spLocks/>
              </p:cNvSpPr>
              <p:nvPr/>
            </p:nvSpPr>
            <p:spPr bwMode="auto">
              <a:xfrm>
                <a:off x="10841" y="13934"/>
                <a:ext cx="25" cy="33"/>
              </a:xfrm>
              <a:custGeom>
                <a:avLst/>
                <a:gdLst>
                  <a:gd name="T0" fmla="*/ 0 w 25"/>
                  <a:gd name="T1" fmla="*/ 25 h 33"/>
                  <a:gd name="T2" fmla="*/ 8 w 25"/>
                  <a:gd name="T3" fmla="*/ 17 h 33"/>
                  <a:gd name="T4" fmla="*/ 17 w 25"/>
                  <a:gd name="T5" fmla="*/ 0 h 33"/>
                  <a:gd name="T6" fmla="*/ 25 w 25"/>
                  <a:gd name="T7" fmla="*/ 9 h 33"/>
                  <a:gd name="T8" fmla="*/ 25 w 25"/>
                  <a:gd name="T9" fmla="*/ 17 h 33"/>
                  <a:gd name="T10" fmla="*/ 25 w 25"/>
                  <a:gd name="T11" fmla="*/ 25 h 33"/>
                  <a:gd name="T12" fmla="*/ 25 w 25"/>
                  <a:gd name="T13" fmla="*/ 33 h 33"/>
                  <a:gd name="T14" fmla="*/ 8 w 25"/>
                  <a:gd name="T15" fmla="*/ 33 h 33"/>
                  <a:gd name="T16" fmla="*/ 0 w 25"/>
                  <a:gd name="T17" fmla="*/ 25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33">
                    <a:moveTo>
                      <a:pt x="0" y="25"/>
                    </a:moveTo>
                    <a:lnTo>
                      <a:pt x="8" y="17"/>
                    </a:lnTo>
                    <a:lnTo>
                      <a:pt x="17" y="0"/>
                    </a:lnTo>
                    <a:lnTo>
                      <a:pt x="25" y="9"/>
                    </a:lnTo>
                    <a:lnTo>
                      <a:pt x="25" y="17"/>
                    </a:lnTo>
                    <a:lnTo>
                      <a:pt x="25" y="25"/>
                    </a:lnTo>
                    <a:lnTo>
                      <a:pt x="25" y="33"/>
                    </a:lnTo>
                    <a:lnTo>
                      <a:pt x="8" y="33"/>
                    </a:lnTo>
                    <a:lnTo>
                      <a:pt x="0" y="25"/>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7" name="Freeform 168"/>
              <p:cNvSpPr>
                <a:spLocks/>
              </p:cNvSpPr>
              <p:nvPr/>
            </p:nvSpPr>
            <p:spPr bwMode="auto">
              <a:xfrm>
                <a:off x="10968" y="13662"/>
                <a:ext cx="111" cy="256"/>
              </a:xfrm>
              <a:custGeom>
                <a:avLst/>
                <a:gdLst>
                  <a:gd name="T0" fmla="*/ 77 w 111"/>
                  <a:gd name="T1" fmla="*/ 223 h 256"/>
                  <a:gd name="T2" fmla="*/ 68 w 111"/>
                  <a:gd name="T3" fmla="*/ 223 h 256"/>
                  <a:gd name="T4" fmla="*/ 60 w 111"/>
                  <a:gd name="T5" fmla="*/ 248 h 256"/>
                  <a:gd name="T6" fmla="*/ 43 w 111"/>
                  <a:gd name="T7" fmla="*/ 248 h 256"/>
                  <a:gd name="T8" fmla="*/ 60 w 111"/>
                  <a:gd name="T9" fmla="*/ 207 h 256"/>
                  <a:gd name="T10" fmla="*/ 60 w 111"/>
                  <a:gd name="T11" fmla="*/ 182 h 256"/>
                  <a:gd name="T12" fmla="*/ 43 w 111"/>
                  <a:gd name="T13" fmla="*/ 174 h 256"/>
                  <a:gd name="T14" fmla="*/ 43 w 111"/>
                  <a:gd name="T15" fmla="*/ 198 h 256"/>
                  <a:gd name="T16" fmla="*/ 26 w 111"/>
                  <a:gd name="T17" fmla="*/ 223 h 256"/>
                  <a:gd name="T18" fmla="*/ 17 w 111"/>
                  <a:gd name="T19" fmla="*/ 207 h 256"/>
                  <a:gd name="T20" fmla="*/ 60 w 111"/>
                  <a:gd name="T21" fmla="*/ 141 h 256"/>
                  <a:gd name="T22" fmla="*/ 60 w 111"/>
                  <a:gd name="T23" fmla="*/ 108 h 256"/>
                  <a:gd name="T24" fmla="*/ 43 w 111"/>
                  <a:gd name="T25" fmla="*/ 141 h 256"/>
                  <a:gd name="T26" fmla="*/ 17 w 111"/>
                  <a:gd name="T27" fmla="*/ 174 h 256"/>
                  <a:gd name="T28" fmla="*/ 0 w 111"/>
                  <a:gd name="T29" fmla="*/ 174 h 256"/>
                  <a:gd name="T30" fmla="*/ 60 w 111"/>
                  <a:gd name="T31" fmla="*/ 75 h 256"/>
                  <a:gd name="T32" fmla="*/ 60 w 111"/>
                  <a:gd name="T33" fmla="*/ 33 h 256"/>
                  <a:gd name="T34" fmla="*/ 26 w 111"/>
                  <a:gd name="T35" fmla="*/ 91 h 256"/>
                  <a:gd name="T36" fmla="*/ 0 w 111"/>
                  <a:gd name="T37" fmla="*/ 132 h 256"/>
                  <a:gd name="T38" fmla="*/ 17 w 111"/>
                  <a:gd name="T39" fmla="*/ 99 h 256"/>
                  <a:gd name="T40" fmla="*/ 26 w 111"/>
                  <a:gd name="T41" fmla="*/ 75 h 256"/>
                  <a:gd name="T42" fmla="*/ 17 w 111"/>
                  <a:gd name="T43" fmla="*/ 50 h 256"/>
                  <a:gd name="T44" fmla="*/ 9 w 111"/>
                  <a:gd name="T45" fmla="*/ 33 h 256"/>
                  <a:gd name="T46" fmla="*/ 17 w 111"/>
                  <a:gd name="T47" fmla="*/ 17 h 256"/>
                  <a:gd name="T48" fmla="*/ 34 w 111"/>
                  <a:gd name="T49" fmla="*/ 0 h 256"/>
                  <a:gd name="T50" fmla="*/ 68 w 111"/>
                  <a:gd name="T51" fmla="*/ 9 h 256"/>
                  <a:gd name="T52" fmla="*/ 77 w 111"/>
                  <a:gd name="T53" fmla="*/ 25 h 256"/>
                  <a:gd name="T54" fmla="*/ 85 w 111"/>
                  <a:gd name="T55" fmla="*/ 75 h 256"/>
                  <a:gd name="T56" fmla="*/ 68 w 111"/>
                  <a:gd name="T57" fmla="*/ 174 h 256"/>
                  <a:gd name="T58" fmla="*/ 85 w 111"/>
                  <a:gd name="T59" fmla="*/ 223 h 256"/>
                  <a:gd name="T60" fmla="*/ 111 w 111"/>
                  <a:gd name="T61" fmla="*/ 256 h 256"/>
                  <a:gd name="T62" fmla="*/ 94 w 111"/>
                  <a:gd name="T63" fmla="*/ 256 h 256"/>
                  <a:gd name="T64" fmla="*/ 85 w 111"/>
                  <a:gd name="T65" fmla="*/ 239 h 2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1" h="256">
                    <a:moveTo>
                      <a:pt x="85" y="239"/>
                    </a:moveTo>
                    <a:lnTo>
                      <a:pt x="77" y="223"/>
                    </a:lnTo>
                    <a:lnTo>
                      <a:pt x="68" y="223"/>
                    </a:lnTo>
                    <a:lnTo>
                      <a:pt x="60" y="231"/>
                    </a:lnTo>
                    <a:lnTo>
                      <a:pt x="60" y="248"/>
                    </a:lnTo>
                    <a:lnTo>
                      <a:pt x="43" y="248"/>
                    </a:lnTo>
                    <a:lnTo>
                      <a:pt x="51" y="231"/>
                    </a:lnTo>
                    <a:lnTo>
                      <a:pt x="60" y="207"/>
                    </a:lnTo>
                    <a:lnTo>
                      <a:pt x="60" y="190"/>
                    </a:lnTo>
                    <a:lnTo>
                      <a:pt x="60" y="182"/>
                    </a:lnTo>
                    <a:lnTo>
                      <a:pt x="51" y="165"/>
                    </a:lnTo>
                    <a:lnTo>
                      <a:pt x="43" y="174"/>
                    </a:lnTo>
                    <a:lnTo>
                      <a:pt x="43" y="182"/>
                    </a:lnTo>
                    <a:lnTo>
                      <a:pt x="43" y="198"/>
                    </a:lnTo>
                    <a:lnTo>
                      <a:pt x="34" y="215"/>
                    </a:lnTo>
                    <a:lnTo>
                      <a:pt x="26" y="223"/>
                    </a:lnTo>
                    <a:lnTo>
                      <a:pt x="17" y="223"/>
                    </a:lnTo>
                    <a:lnTo>
                      <a:pt x="17" y="207"/>
                    </a:lnTo>
                    <a:lnTo>
                      <a:pt x="43" y="165"/>
                    </a:lnTo>
                    <a:lnTo>
                      <a:pt x="60" y="141"/>
                    </a:lnTo>
                    <a:lnTo>
                      <a:pt x="60" y="108"/>
                    </a:lnTo>
                    <a:lnTo>
                      <a:pt x="51" y="108"/>
                    </a:lnTo>
                    <a:lnTo>
                      <a:pt x="43" y="141"/>
                    </a:lnTo>
                    <a:lnTo>
                      <a:pt x="26" y="165"/>
                    </a:lnTo>
                    <a:lnTo>
                      <a:pt x="17" y="174"/>
                    </a:lnTo>
                    <a:lnTo>
                      <a:pt x="0" y="182"/>
                    </a:lnTo>
                    <a:lnTo>
                      <a:pt x="0" y="174"/>
                    </a:lnTo>
                    <a:lnTo>
                      <a:pt x="43" y="108"/>
                    </a:lnTo>
                    <a:lnTo>
                      <a:pt x="60" y="75"/>
                    </a:lnTo>
                    <a:lnTo>
                      <a:pt x="60" y="42"/>
                    </a:lnTo>
                    <a:lnTo>
                      <a:pt x="60" y="33"/>
                    </a:lnTo>
                    <a:lnTo>
                      <a:pt x="51" y="42"/>
                    </a:lnTo>
                    <a:lnTo>
                      <a:pt x="26" y="91"/>
                    </a:lnTo>
                    <a:lnTo>
                      <a:pt x="17" y="116"/>
                    </a:lnTo>
                    <a:lnTo>
                      <a:pt x="0" y="132"/>
                    </a:lnTo>
                    <a:lnTo>
                      <a:pt x="0" y="108"/>
                    </a:lnTo>
                    <a:lnTo>
                      <a:pt x="17" y="99"/>
                    </a:lnTo>
                    <a:lnTo>
                      <a:pt x="26" y="83"/>
                    </a:lnTo>
                    <a:lnTo>
                      <a:pt x="26" y="75"/>
                    </a:lnTo>
                    <a:lnTo>
                      <a:pt x="26" y="66"/>
                    </a:lnTo>
                    <a:lnTo>
                      <a:pt x="17" y="50"/>
                    </a:lnTo>
                    <a:lnTo>
                      <a:pt x="9" y="42"/>
                    </a:lnTo>
                    <a:lnTo>
                      <a:pt x="9" y="33"/>
                    </a:lnTo>
                    <a:lnTo>
                      <a:pt x="9" y="25"/>
                    </a:lnTo>
                    <a:lnTo>
                      <a:pt x="17" y="17"/>
                    </a:lnTo>
                    <a:lnTo>
                      <a:pt x="26" y="0"/>
                    </a:lnTo>
                    <a:lnTo>
                      <a:pt x="34" y="0"/>
                    </a:lnTo>
                    <a:lnTo>
                      <a:pt x="43" y="0"/>
                    </a:lnTo>
                    <a:lnTo>
                      <a:pt x="68" y="9"/>
                    </a:lnTo>
                    <a:lnTo>
                      <a:pt x="77" y="17"/>
                    </a:lnTo>
                    <a:lnTo>
                      <a:pt x="77" y="25"/>
                    </a:lnTo>
                    <a:lnTo>
                      <a:pt x="85" y="50"/>
                    </a:lnTo>
                    <a:lnTo>
                      <a:pt x="85" y="75"/>
                    </a:lnTo>
                    <a:lnTo>
                      <a:pt x="68" y="124"/>
                    </a:lnTo>
                    <a:lnTo>
                      <a:pt x="68" y="174"/>
                    </a:lnTo>
                    <a:lnTo>
                      <a:pt x="68" y="198"/>
                    </a:lnTo>
                    <a:lnTo>
                      <a:pt x="85" y="223"/>
                    </a:lnTo>
                    <a:lnTo>
                      <a:pt x="94" y="239"/>
                    </a:lnTo>
                    <a:lnTo>
                      <a:pt x="111" y="256"/>
                    </a:lnTo>
                    <a:lnTo>
                      <a:pt x="102" y="256"/>
                    </a:lnTo>
                    <a:lnTo>
                      <a:pt x="94" y="256"/>
                    </a:lnTo>
                    <a:lnTo>
                      <a:pt x="85" y="248"/>
                    </a:lnTo>
                    <a:lnTo>
                      <a:pt x="85" y="239"/>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8" name="Freeform 169"/>
              <p:cNvSpPr>
                <a:spLocks/>
              </p:cNvSpPr>
              <p:nvPr/>
            </p:nvSpPr>
            <p:spPr bwMode="auto">
              <a:xfrm>
                <a:off x="10849" y="13654"/>
                <a:ext cx="111" cy="264"/>
              </a:xfrm>
              <a:custGeom>
                <a:avLst/>
                <a:gdLst>
                  <a:gd name="T0" fmla="*/ 0 w 111"/>
                  <a:gd name="T1" fmla="*/ 264 h 264"/>
                  <a:gd name="T2" fmla="*/ 17 w 111"/>
                  <a:gd name="T3" fmla="*/ 239 h 264"/>
                  <a:gd name="T4" fmla="*/ 26 w 111"/>
                  <a:gd name="T5" fmla="*/ 223 h 264"/>
                  <a:gd name="T6" fmla="*/ 34 w 111"/>
                  <a:gd name="T7" fmla="*/ 198 h 264"/>
                  <a:gd name="T8" fmla="*/ 34 w 111"/>
                  <a:gd name="T9" fmla="*/ 173 h 264"/>
                  <a:gd name="T10" fmla="*/ 17 w 111"/>
                  <a:gd name="T11" fmla="*/ 74 h 264"/>
                  <a:gd name="T12" fmla="*/ 17 w 111"/>
                  <a:gd name="T13" fmla="*/ 50 h 264"/>
                  <a:gd name="T14" fmla="*/ 26 w 111"/>
                  <a:gd name="T15" fmla="*/ 33 h 264"/>
                  <a:gd name="T16" fmla="*/ 34 w 111"/>
                  <a:gd name="T17" fmla="*/ 17 h 264"/>
                  <a:gd name="T18" fmla="*/ 43 w 111"/>
                  <a:gd name="T19" fmla="*/ 8 h 264"/>
                  <a:gd name="T20" fmla="*/ 68 w 111"/>
                  <a:gd name="T21" fmla="*/ 0 h 264"/>
                  <a:gd name="T22" fmla="*/ 111 w 111"/>
                  <a:gd name="T23" fmla="*/ 41 h 264"/>
                  <a:gd name="T24" fmla="*/ 111 w 111"/>
                  <a:gd name="T25" fmla="*/ 41 h 264"/>
                  <a:gd name="T26" fmla="*/ 102 w 111"/>
                  <a:gd name="T27" fmla="*/ 41 h 264"/>
                  <a:gd name="T28" fmla="*/ 85 w 111"/>
                  <a:gd name="T29" fmla="*/ 50 h 264"/>
                  <a:gd name="T30" fmla="*/ 77 w 111"/>
                  <a:gd name="T31" fmla="*/ 66 h 264"/>
                  <a:gd name="T32" fmla="*/ 77 w 111"/>
                  <a:gd name="T33" fmla="*/ 74 h 264"/>
                  <a:gd name="T34" fmla="*/ 77 w 111"/>
                  <a:gd name="T35" fmla="*/ 91 h 264"/>
                  <a:gd name="T36" fmla="*/ 85 w 111"/>
                  <a:gd name="T37" fmla="*/ 99 h 264"/>
                  <a:gd name="T38" fmla="*/ 94 w 111"/>
                  <a:gd name="T39" fmla="*/ 107 h 264"/>
                  <a:gd name="T40" fmla="*/ 94 w 111"/>
                  <a:gd name="T41" fmla="*/ 149 h 264"/>
                  <a:gd name="T42" fmla="*/ 85 w 111"/>
                  <a:gd name="T43" fmla="*/ 132 h 264"/>
                  <a:gd name="T44" fmla="*/ 77 w 111"/>
                  <a:gd name="T45" fmla="*/ 124 h 264"/>
                  <a:gd name="T46" fmla="*/ 68 w 111"/>
                  <a:gd name="T47" fmla="*/ 99 h 264"/>
                  <a:gd name="T48" fmla="*/ 51 w 111"/>
                  <a:gd name="T49" fmla="*/ 41 h 264"/>
                  <a:gd name="T50" fmla="*/ 43 w 111"/>
                  <a:gd name="T51" fmla="*/ 41 h 264"/>
                  <a:gd name="T52" fmla="*/ 43 w 111"/>
                  <a:gd name="T53" fmla="*/ 50 h 264"/>
                  <a:gd name="T54" fmla="*/ 34 w 111"/>
                  <a:gd name="T55" fmla="*/ 66 h 264"/>
                  <a:gd name="T56" fmla="*/ 43 w 111"/>
                  <a:gd name="T57" fmla="*/ 91 h 264"/>
                  <a:gd name="T58" fmla="*/ 60 w 111"/>
                  <a:gd name="T59" fmla="*/ 132 h 264"/>
                  <a:gd name="T60" fmla="*/ 77 w 111"/>
                  <a:gd name="T61" fmla="*/ 157 h 264"/>
                  <a:gd name="T62" fmla="*/ 94 w 111"/>
                  <a:gd name="T63" fmla="*/ 182 h 264"/>
                  <a:gd name="T64" fmla="*/ 94 w 111"/>
                  <a:gd name="T65" fmla="*/ 190 h 264"/>
                  <a:gd name="T66" fmla="*/ 94 w 111"/>
                  <a:gd name="T67" fmla="*/ 190 h 264"/>
                  <a:gd name="T68" fmla="*/ 77 w 111"/>
                  <a:gd name="T69" fmla="*/ 190 h 264"/>
                  <a:gd name="T70" fmla="*/ 68 w 111"/>
                  <a:gd name="T71" fmla="*/ 173 h 264"/>
                  <a:gd name="T72" fmla="*/ 51 w 111"/>
                  <a:gd name="T73" fmla="*/ 149 h 264"/>
                  <a:gd name="T74" fmla="*/ 43 w 111"/>
                  <a:gd name="T75" fmla="*/ 149 h 264"/>
                  <a:gd name="T76" fmla="*/ 43 w 111"/>
                  <a:gd name="T77" fmla="*/ 165 h 264"/>
                  <a:gd name="T78" fmla="*/ 51 w 111"/>
                  <a:gd name="T79" fmla="*/ 190 h 264"/>
                  <a:gd name="T80" fmla="*/ 77 w 111"/>
                  <a:gd name="T81" fmla="*/ 215 h 264"/>
                  <a:gd name="T82" fmla="*/ 77 w 111"/>
                  <a:gd name="T83" fmla="*/ 231 h 264"/>
                  <a:gd name="T84" fmla="*/ 68 w 111"/>
                  <a:gd name="T85" fmla="*/ 231 h 264"/>
                  <a:gd name="T86" fmla="*/ 60 w 111"/>
                  <a:gd name="T87" fmla="*/ 223 h 264"/>
                  <a:gd name="T88" fmla="*/ 51 w 111"/>
                  <a:gd name="T89" fmla="*/ 215 h 264"/>
                  <a:gd name="T90" fmla="*/ 51 w 111"/>
                  <a:gd name="T91" fmla="*/ 206 h 264"/>
                  <a:gd name="T92" fmla="*/ 43 w 111"/>
                  <a:gd name="T93" fmla="*/ 198 h 264"/>
                  <a:gd name="T94" fmla="*/ 43 w 111"/>
                  <a:gd name="T95" fmla="*/ 215 h 264"/>
                  <a:gd name="T96" fmla="*/ 43 w 111"/>
                  <a:gd name="T97" fmla="*/ 231 h 264"/>
                  <a:gd name="T98" fmla="*/ 51 w 111"/>
                  <a:gd name="T99" fmla="*/ 239 h 264"/>
                  <a:gd name="T100" fmla="*/ 43 w 111"/>
                  <a:gd name="T101" fmla="*/ 247 h 264"/>
                  <a:gd name="T102" fmla="*/ 43 w 111"/>
                  <a:gd name="T103" fmla="*/ 256 h 264"/>
                  <a:gd name="T104" fmla="*/ 26 w 111"/>
                  <a:gd name="T105" fmla="*/ 247 h 264"/>
                  <a:gd name="T106" fmla="*/ 17 w 111"/>
                  <a:gd name="T107" fmla="*/ 256 h 264"/>
                  <a:gd name="T108" fmla="*/ 9 w 111"/>
                  <a:gd name="T109" fmla="*/ 264 h 264"/>
                  <a:gd name="T110" fmla="*/ 0 w 111"/>
                  <a:gd name="T111" fmla="*/ 264 h 2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1" h="264">
                    <a:moveTo>
                      <a:pt x="0" y="264"/>
                    </a:moveTo>
                    <a:lnTo>
                      <a:pt x="17" y="239"/>
                    </a:lnTo>
                    <a:lnTo>
                      <a:pt x="26" y="223"/>
                    </a:lnTo>
                    <a:lnTo>
                      <a:pt x="34" y="198"/>
                    </a:lnTo>
                    <a:lnTo>
                      <a:pt x="34" y="173"/>
                    </a:lnTo>
                    <a:lnTo>
                      <a:pt x="17" y="74"/>
                    </a:lnTo>
                    <a:lnTo>
                      <a:pt x="17" y="50"/>
                    </a:lnTo>
                    <a:lnTo>
                      <a:pt x="26" y="33"/>
                    </a:lnTo>
                    <a:lnTo>
                      <a:pt x="34" y="17"/>
                    </a:lnTo>
                    <a:lnTo>
                      <a:pt x="43" y="8"/>
                    </a:lnTo>
                    <a:lnTo>
                      <a:pt x="68" y="0"/>
                    </a:lnTo>
                    <a:lnTo>
                      <a:pt x="111" y="41"/>
                    </a:lnTo>
                    <a:lnTo>
                      <a:pt x="102" y="41"/>
                    </a:lnTo>
                    <a:lnTo>
                      <a:pt x="85" y="50"/>
                    </a:lnTo>
                    <a:lnTo>
                      <a:pt x="77" y="66"/>
                    </a:lnTo>
                    <a:lnTo>
                      <a:pt x="77" y="74"/>
                    </a:lnTo>
                    <a:lnTo>
                      <a:pt x="77" y="91"/>
                    </a:lnTo>
                    <a:lnTo>
                      <a:pt x="85" y="99"/>
                    </a:lnTo>
                    <a:lnTo>
                      <a:pt x="94" y="107"/>
                    </a:lnTo>
                    <a:lnTo>
                      <a:pt x="94" y="149"/>
                    </a:lnTo>
                    <a:lnTo>
                      <a:pt x="85" y="132"/>
                    </a:lnTo>
                    <a:lnTo>
                      <a:pt x="77" y="124"/>
                    </a:lnTo>
                    <a:lnTo>
                      <a:pt x="68" y="99"/>
                    </a:lnTo>
                    <a:lnTo>
                      <a:pt x="51" y="41"/>
                    </a:lnTo>
                    <a:lnTo>
                      <a:pt x="43" y="41"/>
                    </a:lnTo>
                    <a:lnTo>
                      <a:pt x="43" y="50"/>
                    </a:lnTo>
                    <a:lnTo>
                      <a:pt x="34" y="66"/>
                    </a:lnTo>
                    <a:lnTo>
                      <a:pt x="43" y="91"/>
                    </a:lnTo>
                    <a:lnTo>
                      <a:pt x="60" y="132"/>
                    </a:lnTo>
                    <a:lnTo>
                      <a:pt x="77" y="157"/>
                    </a:lnTo>
                    <a:lnTo>
                      <a:pt x="94" y="182"/>
                    </a:lnTo>
                    <a:lnTo>
                      <a:pt x="94" y="190"/>
                    </a:lnTo>
                    <a:lnTo>
                      <a:pt x="77" y="190"/>
                    </a:lnTo>
                    <a:lnTo>
                      <a:pt x="68" y="173"/>
                    </a:lnTo>
                    <a:lnTo>
                      <a:pt x="51" y="149"/>
                    </a:lnTo>
                    <a:lnTo>
                      <a:pt x="43" y="149"/>
                    </a:lnTo>
                    <a:lnTo>
                      <a:pt x="43" y="165"/>
                    </a:lnTo>
                    <a:lnTo>
                      <a:pt x="51" y="190"/>
                    </a:lnTo>
                    <a:lnTo>
                      <a:pt x="77" y="215"/>
                    </a:lnTo>
                    <a:lnTo>
                      <a:pt x="77" y="231"/>
                    </a:lnTo>
                    <a:lnTo>
                      <a:pt x="68" y="231"/>
                    </a:lnTo>
                    <a:lnTo>
                      <a:pt x="60" y="223"/>
                    </a:lnTo>
                    <a:lnTo>
                      <a:pt x="51" y="215"/>
                    </a:lnTo>
                    <a:lnTo>
                      <a:pt x="51" y="206"/>
                    </a:lnTo>
                    <a:lnTo>
                      <a:pt x="43" y="198"/>
                    </a:lnTo>
                    <a:lnTo>
                      <a:pt x="43" y="215"/>
                    </a:lnTo>
                    <a:lnTo>
                      <a:pt x="43" y="231"/>
                    </a:lnTo>
                    <a:lnTo>
                      <a:pt x="51" y="239"/>
                    </a:lnTo>
                    <a:lnTo>
                      <a:pt x="43" y="247"/>
                    </a:lnTo>
                    <a:lnTo>
                      <a:pt x="43" y="256"/>
                    </a:lnTo>
                    <a:lnTo>
                      <a:pt x="26" y="247"/>
                    </a:lnTo>
                    <a:lnTo>
                      <a:pt x="17" y="256"/>
                    </a:lnTo>
                    <a:lnTo>
                      <a:pt x="9" y="264"/>
                    </a:lnTo>
                    <a:lnTo>
                      <a:pt x="0" y="264"/>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89" name="Freeform 170"/>
              <p:cNvSpPr>
                <a:spLocks/>
              </p:cNvSpPr>
              <p:nvPr/>
            </p:nvSpPr>
            <p:spPr bwMode="auto">
              <a:xfrm>
                <a:off x="10934" y="13621"/>
                <a:ext cx="51" cy="50"/>
              </a:xfrm>
              <a:custGeom>
                <a:avLst/>
                <a:gdLst>
                  <a:gd name="T0" fmla="*/ 0 w 51"/>
                  <a:gd name="T1" fmla="*/ 0 h 50"/>
                  <a:gd name="T2" fmla="*/ 51 w 51"/>
                  <a:gd name="T3" fmla="*/ 0 h 50"/>
                  <a:gd name="T4" fmla="*/ 51 w 51"/>
                  <a:gd name="T5" fmla="*/ 8 h 50"/>
                  <a:gd name="T6" fmla="*/ 51 w 51"/>
                  <a:gd name="T7" fmla="*/ 25 h 50"/>
                  <a:gd name="T8" fmla="*/ 34 w 51"/>
                  <a:gd name="T9" fmla="*/ 50 h 50"/>
                  <a:gd name="T10" fmla="*/ 34 w 51"/>
                  <a:gd name="T11" fmla="*/ 50 h 50"/>
                  <a:gd name="T12" fmla="*/ 26 w 51"/>
                  <a:gd name="T13" fmla="*/ 50 h 50"/>
                  <a:gd name="T14" fmla="*/ 17 w 51"/>
                  <a:gd name="T15" fmla="*/ 41 h 50"/>
                  <a:gd name="T16" fmla="*/ 9 w 51"/>
                  <a:gd name="T17" fmla="*/ 25 h 50"/>
                  <a:gd name="T18" fmla="*/ 0 w 51"/>
                  <a:gd name="T19" fmla="*/ 8 h 50"/>
                  <a:gd name="T20" fmla="*/ 0 w 51"/>
                  <a:gd name="T21" fmla="*/ 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 h="50">
                    <a:moveTo>
                      <a:pt x="0" y="0"/>
                    </a:moveTo>
                    <a:lnTo>
                      <a:pt x="51" y="0"/>
                    </a:lnTo>
                    <a:lnTo>
                      <a:pt x="51" y="8"/>
                    </a:lnTo>
                    <a:lnTo>
                      <a:pt x="51" y="25"/>
                    </a:lnTo>
                    <a:lnTo>
                      <a:pt x="34" y="50"/>
                    </a:lnTo>
                    <a:lnTo>
                      <a:pt x="26" y="50"/>
                    </a:lnTo>
                    <a:lnTo>
                      <a:pt x="17" y="41"/>
                    </a:lnTo>
                    <a:lnTo>
                      <a:pt x="9" y="25"/>
                    </a:lnTo>
                    <a:lnTo>
                      <a:pt x="0" y="8"/>
                    </a:lnTo>
                    <a:lnTo>
                      <a:pt x="0"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90" name="Freeform 171"/>
              <p:cNvSpPr>
                <a:spLocks/>
              </p:cNvSpPr>
              <p:nvPr/>
            </p:nvSpPr>
            <p:spPr bwMode="auto">
              <a:xfrm>
                <a:off x="10917" y="13588"/>
                <a:ext cx="94" cy="8"/>
              </a:xfrm>
              <a:custGeom>
                <a:avLst/>
                <a:gdLst>
                  <a:gd name="T0" fmla="*/ 0 w 94"/>
                  <a:gd name="T1" fmla="*/ 8 h 8"/>
                  <a:gd name="T2" fmla="*/ 0 w 94"/>
                  <a:gd name="T3" fmla="*/ 8 h 8"/>
                  <a:gd name="T4" fmla="*/ 43 w 94"/>
                  <a:gd name="T5" fmla="*/ 0 h 8"/>
                  <a:gd name="T6" fmla="*/ 68 w 94"/>
                  <a:gd name="T7" fmla="*/ 0 h 8"/>
                  <a:gd name="T8" fmla="*/ 94 w 94"/>
                  <a:gd name="T9" fmla="*/ 8 h 8"/>
                  <a:gd name="T10" fmla="*/ 94 w 94"/>
                  <a:gd name="T11" fmla="*/ 8 h 8"/>
                  <a:gd name="T12" fmla="*/ 43 w 94"/>
                  <a:gd name="T13" fmla="*/ 8 h 8"/>
                  <a:gd name="T14" fmla="*/ 17 w 94"/>
                  <a:gd name="T15" fmla="*/ 8 h 8"/>
                  <a:gd name="T16" fmla="*/ 0 w 94"/>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 h="8">
                    <a:moveTo>
                      <a:pt x="0" y="8"/>
                    </a:moveTo>
                    <a:lnTo>
                      <a:pt x="0" y="8"/>
                    </a:lnTo>
                    <a:lnTo>
                      <a:pt x="43" y="0"/>
                    </a:lnTo>
                    <a:lnTo>
                      <a:pt x="68" y="0"/>
                    </a:lnTo>
                    <a:lnTo>
                      <a:pt x="94" y="8"/>
                    </a:lnTo>
                    <a:lnTo>
                      <a:pt x="43" y="8"/>
                    </a:lnTo>
                    <a:lnTo>
                      <a:pt x="17" y="8"/>
                    </a:lnTo>
                    <a:lnTo>
                      <a:pt x="0" y="8"/>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91" name="Freeform 172"/>
              <p:cNvSpPr>
                <a:spLocks/>
              </p:cNvSpPr>
              <p:nvPr/>
            </p:nvSpPr>
            <p:spPr bwMode="auto">
              <a:xfrm>
                <a:off x="10883" y="13530"/>
                <a:ext cx="153" cy="42"/>
              </a:xfrm>
              <a:custGeom>
                <a:avLst/>
                <a:gdLst>
                  <a:gd name="T0" fmla="*/ 0 w 153"/>
                  <a:gd name="T1" fmla="*/ 25 h 42"/>
                  <a:gd name="T2" fmla="*/ 0 w 153"/>
                  <a:gd name="T3" fmla="*/ 9 h 42"/>
                  <a:gd name="T4" fmla="*/ 9 w 153"/>
                  <a:gd name="T5" fmla="*/ 0 h 42"/>
                  <a:gd name="T6" fmla="*/ 145 w 153"/>
                  <a:gd name="T7" fmla="*/ 0 h 42"/>
                  <a:gd name="T8" fmla="*/ 153 w 153"/>
                  <a:gd name="T9" fmla="*/ 17 h 42"/>
                  <a:gd name="T10" fmla="*/ 153 w 153"/>
                  <a:gd name="T11" fmla="*/ 25 h 42"/>
                  <a:gd name="T12" fmla="*/ 145 w 153"/>
                  <a:gd name="T13" fmla="*/ 42 h 42"/>
                  <a:gd name="T14" fmla="*/ 17 w 153"/>
                  <a:gd name="T15" fmla="*/ 42 h 42"/>
                  <a:gd name="T16" fmla="*/ 0 w 153"/>
                  <a:gd name="T17" fmla="*/ 33 h 42"/>
                  <a:gd name="T18" fmla="*/ 0 w 153"/>
                  <a:gd name="T19" fmla="*/ 2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 h="42">
                    <a:moveTo>
                      <a:pt x="0" y="25"/>
                    </a:moveTo>
                    <a:lnTo>
                      <a:pt x="0" y="9"/>
                    </a:lnTo>
                    <a:lnTo>
                      <a:pt x="9" y="0"/>
                    </a:lnTo>
                    <a:lnTo>
                      <a:pt x="145" y="0"/>
                    </a:lnTo>
                    <a:lnTo>
                      <a:pt x="153" y="17"/>
                    </a:lnTo>
                    <a:lnTo>
                      <a:pt x="153" y="25"/>
                    </a:lnTo>
                    <a:lnTo>
                      <a:pt x="145" y="42"/>
                    </a:lnTo>
                    <a:lnTo>
                      <a:pt x="17" y="42"/>
                    </a:lnTo>
                    <a:lnTo>
                      <a:pt x="0" y="33"/>
                    </a:lnTo>
                    <a:lnTo>
                      <a:pt x="0" y="2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sp>
            <p:nvSpPr>
              <p:cNvPr id="92" name="Freeform 173"/>
              <p:cNvSpPr>
                <a:spLocks/>
              </p:cNvSpPr>
              <p:nvPr/>
            </p:nvSpPr>
            <p:spPr bwMode="auto">
              <a:xfrm>
                <a:off x="10909" y="13497"/>
                <a:ext cx="93" cy="9"/>
              </a:xfrm>
              <a:custGeom>
                <a:avLst/>
                <a:gdLst>
                  <a:gd name="T0" fmla="*/ 0 w 93"/>
                  <a:gd name="T1" fmla="*/ 0 h 9"/>
                  <a:gd name="T2" fmla="*/ 51 w 93"/>
                  <a:gd name="T3" fmla="*/ 0 h 9"/>
                  <a:gd name="T4" fmla="*/ 93 w 93"/>
                  <a:gd name="T5" fmla="*/ 0 h 9"/>
                  <a:gd name="T6" fmla="*/ 93 w 93"/>
                  <a:gd name="T7" fmla="*/ 9 h 9"/>
                  <a:gd name="T8" fmla="*/ 51 w 93"/>
                  <a:gd name="T9" fmla="*/ 9 h 9"/>
                  <a:gd name="T10" fmla="*/ 0 w 93"/>
                  <a:gd name="T11" fmla="*/ 9 h 9"/>
                  <a:gd name="T12" fmla="*/ 0 w 93"/>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 h="9">
                    <a:moveTo>
                      <a:pt x="0" y="0"/>
                    </a:moveTo>
                    <a:lnTo>
                      <a:pt x="51" y="0"/>
                    </a:lnTo>
                    <a:lnTo>
                      <a:pt x="93" y="0"/>
                    </a:lnTo>
                    <a:lnTo>
                      <a:pt x="93" y="9"/>
                    </a:lnTo>
                    <a:lnTo>
                      <a:pt x="51" y="9"/>
                    </a:lnTo>
                    <a:lnTo>
                      <a:pt x="0" y="9"/>
                    </a:lnTo>
                    <a:lnTo>
                      <a:pt x="0" y="0"/>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eaLnBrk="0" fontAlgn="base" hangingPunct="0">
                  <a:spcBef>
                    <a:spcPct val="0"/>
                  </a:spcBef>
                  <a:spcAft>
                    <a:spcPct val="0"/>
                  </a:spcAft>
                </a:pPr>
                <a:endParaRPr lang="en-US" sz="3000" b="1">
                  <a:solidFill>
                    <a:srgbClr val="000000"/>
                  </a:solidFill>
                  <a:latin typeface="Times New Roman" panose="02020603050405020304" pitchFamily="18" charset="0"/>
                  <a:cs typeface="Arial"/>
                  <a:sym typeface="Arial"/>
                </a:endParaRPr>
              </a:p>
            </p:txBody>
          </p:sp>
        </p:grpSp>
      </p:grpSp>
      <p:pic>
        <p:nvPicPr>
          <p:cNvPr id="176" name="Picture 1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558" y="3705711"/>
            <a:ext cx="54864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 name="TextBox 176"/>
          <p:cNvSpPr txBox="1"/>
          <p:nvPr/>
        </p:nvSpPr>
        <p:spPr>
          <a:xfrm>
            <a:off x="1163512" y="6277461"/>
            <a:ext cx="6495720" cy="1569660"/>
          </a:xfrm>
          <a:prstGeom prst="rect">
            <a:avLst/>
          </a:prstGeom>
          <a:noFill/>
        </p:spPr>
        <p:txBody>
          <a:bodyPr wrap="square" rtlCol="0">
            <a:spAutoFit/>
          </a:bodyPr>
          <a:lstStyle/>
          <a:p>
            <a:pPr defTabSz="1828800">
              <a:buClr>
                <a:srgbClr val="000000"/>
              </a:buClr>
            </a:pPr>
            <a:r>
              <a:rPr lang="en-US" sz="3200" kern="0" dirty="0" err="1">
                <a:solidFill>
                  <a:srgbClr val="000000"/>
                </a:solidFill>
                <a:latin typeface="Akronism" pitchFamily="2" charset="0"/>
                <a:cs typeface="Arial"/>
                <a:sym typeface="Arial"/>
              </a:rPr>
              <a:t>Gv:Lê</a:t>
            </a:r>
            <a:r>
              <a:rPr lang="en-US" sz="3200" kern="0" dirty="0">
                <a:solidFill>
                  <a:srgbClr val="000000"/>
                </a:solidFill>
                <a:latin typeface="Akronism" pitchFamily="2" charset="0"/>
                <a:cs typeface="Arial"/>
                <a:sym typeface="Arial"/>
              </a:rPr>
              <a:t> </a:t>
            </a:r>
            <a:r>
              <a:rPr lang="en-US" sz="3200" kern="0" dirty="0" err="1">
                <a:solidFill>
                  <a:srgbClr val="000000"/>
                </a:solidFill>
                <a:latin typeface="Akronism" pitchFamily="2" charset="0"/>
                <a:cs typeface="Arial"/>
                <a:sym typeface="Arial"/>
              </a:rPr>
              <a:t>Nguyên</a:t>
            </a:r>
            <a:r>
              <a:rPr lang="en-US" sz="3200" kern="0" dirty="0">
                <a:solidFill>
                  <a:srgbClr val="000000"/>
                </a:solidFill>
                <a:latin typeface="Akronism" pitchFamily="2" charset="0"/>
                <a:cs typeface="Arial"/>
                <a:sym typeface="Arial"/>
              </a:rPr>
              <a:t> </a:t>
            </a:r>
            <a:r>
              <a:rPr lang="en-US" sz="3200" kern="0" dirty="0" err="1">
                <a:solidFill>
                  <a:srgbClr val="000000"/>
                </a:solidFill>
                <a:latin typeface="Akronism" pitchFamily="2" charset="0"/>
                <a:cs typeface="Arial"/>
                <a:sym typeface="Arial"/>
              </a:rPr>
              <a:t>Thạch</a:t>
            </a:r>
            <a:endParaRPr lang="en-US" sz="3200" kern="0" dirty="0">
              <a:solidFill>
                <a:srgbClr val="000000"/>
              </a:solidFill>
              <a:latin typeface="Akronism" pitchFamily="2" charset="0"/>
              <a:cs typeface="Arial"/>
              <a:sym typeface="Arial"/>
            </a:endParaRPr>
          </a:p>
          <a:p>
            <a:pPr defTabSz="1828800">
              <a:buClr>
                <a:srgbClr val="000000"/>
              </a:buClr>
            </a:pPr>
            <a:r>
              <a:rPr lang="en-US" sz="3200" kern="0" dirty="0" err="1">
                <a:solidFill>
                  <a:srgbClr val="000000"/>
                </a:solidFill>
                <a:latin typeface="Akronism" pitchFamily="2" charset="0"/>
                <a:cs typeface="Arial"/>
                <a:sym typeface="Arial"/>
              </a:rPr>
              <a:t>Tổ</a:t>
            </a:r>
            <a:r>
              <a:rPr lang="en-US" sz="3200" kern="0" dirty="0">
                <a:solidFill>
                  <a:srgbClr val="000000"/>
                </a:solidFill>
                <a:latin typeface="Akronism" pitchFamily="2" charset="0"/>
                <a:cs typeface="Arial"/>
                <a:sym typeface="Arial"/>
              </a:rPr>
              <a:t> :</a:t>
            </a:r>
            <a:r>
              <a:rPr lang="en-US" sz="3200" kern="0" dirty="0" err="1">
                <a:solidFill>
                  <a:srgbClr val="000000"/>
                </a:solidFill>
                <a:latin typeface="Akronism" pitchFamily="2" charset="0"/>
                <a:cs typeface="Arial"/>
                <a:sym typeface="Arial"/>
              </a:rPr>
              <a:t>Toán</a:t>
            </a:r>
            <a:r>
              <a:rPr lang="en-US" sz="3200" kern="0" dirty="0">
                <a:solidFill>
                  <a:srgbClr val="000000"/>
                </a:solidFill>
                <a:latin typeface="Akronism" pitchFamily="2" charset="0"/>
                <a:cs typeface="Arial"/>
                <a:sym typeface="Arial"/>
              </a:rPr>
              <a:t>- Tin- </a:t>
            </a:r>
            <a:r>
              <a:rPr lang="en-US" sz="3200" kern="0" dirty="0" err="1">
                <a:solidFill>
                  <a:srgbClr val="000000"/>
                </a:solidFill>
                <a:latin typeface="Akronism" pitchFamily="2" charset="0"/>
                <a:cs typeface="Arial"/>
                <a:sym typeface="Arial"/>
              </a:rPr>
              <a:t>Nghệ</a:t>
            </a:r>
            <a:r>
              <a:rPr lang="en-US" sz="3200" kern="0" dirty="0">
                <a:solidFill>
                  <a:srgbClr val="000000"/>
                </a:solidFill>
                <a:latin typeface="Akronism" pitchFamily="2" charset="0"/>
                <a:cs typeface="Arial"/>
                <a:sym typeface="Arial"/>
              </a:rPr>
              <a:t> </a:t>
            </a:r>
            <a:r>
              <a:rPr lang="en-US" sz="3200" kern="0" dirty="0" err="1">
                <a:solidFill>
                  <a:srgbClr val="000000"/>
                </a:solidFill>
                <a:latin typeface="Akronism" pitchFamily="2" charset="0"/>
                <a:cs typeface="Arial"/>
                <a:sym typeface="Arial"/>
              </a:rPr>
              <a:t>Thuật</a:t>
            </a:r>
            <a:endParaRPr lang="en-US" sz="3200" kern="0" dirty="0">
              <a:solidFill>
                <a:srgbClr val="000000"/>
              </a:solidFill>
              <a:latin typeface="Akronism" pitchFamily="2" charset="0"/>
              <a:cs typeface="Arial"/>
              <a:sym typeface="Arial"/>
            </a:endParaRPr>
          </a:p>
          <a:p>
            <a:pPr defTabSz="1828800">
              <a:buClr>
                <a:srgbClr val="000000"/>
              </a:buClr>
            </a:pPr>
            <a:r>
              <a:rPr lang="en-US" sz="3200" kern="0" dirty="0" err="1">
                <a:solidFill>
                  <a:srgbClr val="000000"/>
                </a:solidFill>
                <a:latin typeface="Akronism" pitchFamily="2" charset="0"/>
                <a:cs typeface="Arial"/>
                <a:sym typeface="Arial"/>
              </a:rPr>
              <a:t>Năm</a:t>
            </a:r>
            <a:r>
              <a:rPr lang="en-US" sz="3200" kern="0" dirty="0">
                <a:solidFill>
                  <a:srgbClr val="000000"/>
                </a:solidFill>
                <a:latin typeface="Akronism" pitchFamily="2" charset="0"/>
                <a:cs typeface="Arial"/>
                <a:sym typeface="Arial"/>
              </a:rPr>
              <a:t> </a:t>
            </a:r>
            <a:r>
              <a:rPr lang="en-US" sz="3200" kern="0" dirty="0" err="1">
                <a:solidFill>
                  <a:srgbClr val="000000"/>
                </a:solidFill>
                <a:latin typeface="Akronism" pitchFamily="2" charset="0"/>
                <a:cs typeface="Arial"/>
                <a:sym typeface="Arial"/>
              </a:rPr>
              <a:t>học</a:t>
            </a:r>
            <a:r>
              <a:rPr lang="en-US" sz="3200" kern="0" dirty="0">
                <a:solidFill>
                  <a:srgbClr val="000000"/>
                </a:solidFill>
                <a:latin typeface="Akronism" pitchFamily="2" charset="0"/>
                <a:cs typeface="Arial"/>
                <a:sym typeface="Arial"/>
              </a:rPr>
              <a:t> : 2024-2025</a:t>
            </a:r>
            <a:endParaRPr lang="en-US" sz="3200" kern="0" dirty="0">
              <a:solidFill>
                <a:srgbClr val="000000"/>
              </a:solidFill>
              <a:latin typeface="Akronism" pitchFamily="2" charset="0"/>
              <a:cs typeface="Arial"/>
              <a:sym typeface="Arial"/>
            </a:endParaRPr>
          </a:p>
        </p:txBody>
      </p:sp>
    </p:spTree>
    <p:extLst>
      <p:ext uri="{BB962C8B-B14F-4D97-AF65-F5344CB8AC3E}">
        <p14:creationId xmlns:p14="http://schemas.microsoft.com/office/powerpoint/2010/main" val="3861580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5F197AA-B656-A478-372A-8749F1C01FEB}"/>
                  </a:ext>
                </a:extLst>
              </p:cNvPr>
              <p:cNvSpPr txBox="1"/>
              <p:nvPr/>
            </p:nvSpPr>
            <p:spPr>
              <a:xfrm>
                <a:off x="628648" y="1192236"/>
                <a:ext cx="17030701" cy="7318927"/>
              </a:xfrm>
              <a:prstGeom prst="rect">
                <a:avLst/>
              </a:prstGeom>
              <a:noFill/>
            </p:spPr>
            <p:txBody>
              <a:bodyPr wrap="square" rtlCol="0">
                <a:spAutoFit/>
              </a:bodyPr>
              <a:lstStyle/>
              <a:p>
                <a:pPr algn="ctr">
                  <a:lnSpc>
                    <a:spcPct val="150000"/>
                  </a:lnSpc>
                </a:pPr>
                <a:r>
                  <a:rPr lang="en-VN" sz="4000" b="1" dirty="0">
                    <a:solidFill>
                      <a:srgbClr val="FF0000"/>
                    </a:solidFill>
                    <a:latin typeface="Arial" panose="020B0604020202020204" pitchFamily="34" charset="0"/>
                    <a:cs typeface="Arial" panose="020B0604020202020204" pitchFamily="34" charset="0"/>
                  </a:rPr>
                  <a:t>Giải</a:t>
                </a:r>
              </a:p>
              <a:p>
                <a:pPr>
                  <a:lnSpc>
                    <a:spcPct val="150000"/>
                  </a:lnSpc>
                </a:pPr>
                <a:r>
                  <a:rPr lang="en-VN" sz="4000" dirty="0">
                    <a:latin typeface="Arial" panose="020B0604020202020204" pitchFamily="34" charset="0"/>
                    <a:cs typeface="Arial" panose="020B0604020202020204" pitchFamily="34" charset="0"/>
                  </a:rPr>
                  <a:t>Giả sử trong Hình 4.13, AB là đoạn đường máy bay bay lên trong 1,2 phút thì BH chính là độ cao máy bay đạt được sau 1,2 phút đó.</a:t>
                </a:r>
              </a:p>
              <a:p>
                <a:pPr>
                  <a:lnSpc>
                    <a:spcPct val="150000"/>
                  </a:lnSpc>
                </a:pPr>
                <a:r>
                  <a:rPr lang="en-VN" sz="4000" dirty="0">
                    <a:latin typeface="Arial" panose="020B0604020202020204" pitchFamily="34" charset="0"/>
                    <a:cs typeface="Arial" panose="020B0604020202020204" pitchFamily="34" charset="0"/>
                  </a:rPr>
                  <a:t>Ta có 1,2 phút = </a:t>
                </a:r>
                <a14:m>
                  <m:oMath xmlns:m="http://schemas.openxmlformats.org/officeDocument/2006/math">
                    <m:f>
                      <m:fPr>
                        <m:ctrlPr>
                          <a:rPr lang="en-VN" sz="4000" i="1" smtClean="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50</m:t>
                        </m:r>
                      </m:den>
                    </m:f>
                  </m:oMath>
                </a14:m>
                <a:r>
                  <a:rPr lang="en-VN" sz="4000" dirty="0">
                    <a:latin typeface="Arial" panose="020B0604020202020204" pitchFamily="34" charset="0"/>
                    <a:cs typeface="Arial" panose="020B0604020202020204" pitchFamily="34" charset="0"/>
                  </a:rPr>
                  <a:t> giờ nên AB = 500 . </a:t>
                </a:r>
                <a14:m>
                  <m:oMath xmlns:m="http://schemas.openxmlformats.org/officeDocument/2006/math">
                    <m:f>
                      <m:fPr>
                        <m:ctrlPr>
                          <a:rPr lang="en-VN" sz="4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a:latin typeface="Cambria Math" panose="02040503050406030204" pitchFamily="18" charset="0"/>
                            <a:ea typeface="Times New Roman" panose="02020603050405020304" pitchFamily="18" charset="0"/>
                            <a:cs typeface="Times New Roman" panose="02020603050405020304" pitchFamily="18" charset="0"/>
                          </a:rPr>
                          <m:t>50</m:t>
                        </m:r>
                      </m:den>
                    </m:f>
                  </m:oMath>
                </a14:m>
                <a:r>
                  <a:rPr lang="en-VN" sz="4000" dirty="0">
                    <a:latin typeface="Arial" panose="020B0604020202020204" pitchFamily="34" charset="0"/>
                    <a:cs typeface="Arial" panose="020B0604020202020204" pitchFamily="34" charset="0"/>
                  </a:rPr>
                  <a:t> = 10 (km)</a:t>
                </a:r>
              </a:p>
              <a:p>
                <a:pPr>
                  <a:lnSpc>
                    <a:spcPct val="150000"/>
                  </a:lnSpc>
                </a:pPr>
                <a:r>
                  <a:rPr lang="en-VN" sz="4000" dirty="0">
                    <a:latin typeface="Arial" panose="020B0604020202020204" pitchFamily="34" charset="0"/>
                    <a:cs typeface="Arial" panose="020B0604020202020204" pitchFamily="34" charset="0"/>
                  </a:rPr>
                  <a:t>Tam giác ABH vuông tại H, có </a:t>
                </a:r>
                <a14:m>
                  <m:oMath xmlns:m="http://schemas.openxmlformats.org/officeDocument/2006/math">
                    <m:acc>
                      <m:accPr>
                        <m:chr m:val="̂"/>
                        <m:ctrlPr>
                          <a:rPr lang="en-VN" sz="4000" i="1" smtClean="0">
                            <a:latin typeface="Cambria Math" panose="02040503050406030204" pitchFamily="18" charset="0"/>
                            <a:cs typeface="Arial" panose="020B0604020202020204" pitchFamily="34" charset="0"/>
                          </a:rPr>
                        </m:ctrlPr>
                      </m:accPr>
                      <m:e>
                        <m:r>
                          <m:rPr>
                            <m:sty m:val="p"/>
                          </m:rPr>
                          <a:rPr lang="en-US" sz="4000" b="0" i="0" smtClean="0">
                            <a:latin typeface="Cambria Math" panose="02040503050406030204" pitchFamily="18" charset="0"/>
                            <a:cs typeface="Arial" panose="020B0604020202020204" pitchFamily="34" charset="0"/>
                          </a:rPr>
                          <m:t>A</m:t>
                        </m:r>
                      </m:e>
                    </m:acc>
                  </m:oMath>
                </a14:m>
                <a:r>
                  <a:rPr lang="en-VN" sz="4000" dirty="0">
                    <a:latin typeface="Arial" panose="020B0604020202020204" pitchFamily="34" charset="0"/>
                    <a:cs typeface="Arial" panose="020B0604020202020204" pitchFamily="34" charset="0"/>
                  </a:rPr>
                  <a:t> = 30</a:t>
                </a:r>
                <a14:m>
                  <m:oMath xmlns:m="http://schemas.openxmlformats.org/officeDocument/2006/math">
                    <m:r>
                      <a:rPr lang="en-VN" sz="4000" i="1">
                        <a:latin typeface="Cambria Math" panose="02040503050406030204" pitchFamily="18" charset="0"/>
                        <a:ea typeface="Cambria Math" panose="02040503050406030204" pitchFamily="18" charset="0"/>
                        <a:cs typeface="Arial" panose="020B0604020202020204" pitchFamily="34" charset="0"/>
                      </a:rPr>
                      <m:t>°</m:t>
                    </m:r>
                  </m:oMath>
                </a14:m>
                <a:r>
                  <a:rPr lang="en-VN" sz="4000" dirty="0">
                    <a:latin typeface="Arial" panose="020B0604020202020204" pitchFamily="34" charset="0"/>
                    <a:cs typeface="Arial" panose="020B0604020202020204" pitchFamily="34" charset="0"/>
                  </a:rPr>
                  <a:t>. Theo Định lí 1, ta có</a:t>
                </a:r>
              </a:p>
              <a:p>
                <a:pPr>
                  <a:lnSpc>
                    <a:spcPct val="150000"/>
                  </a:lnSpc>
                </a:pPr>
                <a:r>
                  <a:rPr lang="en-VN" sz="4000" dirty="0">
                    <a:latin typeface="Arial" panose="020B0604020202020204" pitchFamily="34" charset="0"/>
                    <a:cs typeface="Arial" panose="020B0604020202020204" pitchFamily="34" charset="0"/>
                  </a:rPr>
                  <a:t>BH = AB . sinA = 10 . </a:t>
                </a:r>
                <a:r>
                  <a:rPr lang="en-US" sz="4000" dirty="0">
                    <a:latin typeface="Arial" panose="020B0604020202020204" pitchFamily="34" charset="0"/>
                    <a:cs typeface="Arial" panose="020B0604020202020204" pitchFamily="34" charset="0"/>
                  </a:rPr>
                  <a:t>s</a:t>
                </a:r>
                <a:r>
                  <a:rPr lang="en-VN" sz="4000" dirty="0">
                    <a:latin typeface="Arial" panose="020B0604020202020204" pitchFamily="34" charset="0"/>
                    <a:cs typeface="Arial" panose="020B0604020202020204" pitchFamily="34" charset="0"/>
                  </a:rPr>
                  <a:t>in30</a:t>
                </a:r>
                <a14:m>
                  <m:oMath xmlns:m="http://schemas.openxmlformats.org/officeDocument/2006/math">
                    <m:r>
                      <a:rPr lang="en-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4000" dirty="0">
                    <a:latin typeface="Arial" panose="020B0604020202020204" pitchFamily="34" charset="0"/>
                    <a:cs typeface="Arial" panose="020B0604020202020204" pitchFamily="34" charset="0"/>
                  </a:rPr>
                  <a:t> = 10 . </a:t>
                </a:r>
                <a14:m>
                  <m:oMath xmlns:m="http://schemas.openxmlformats.org/officeDocument/2006/math">
                    <m:f>
                      <m:fPr>
                        <m:ctrlPr>
                          <a:rPr lang="en-VN" sz="4000" i="1" smtClean="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VN" sz="4000" dirty="0">
                    <a:latin typeface="Arial" panose="020B0604020202020204" pitchFamily="34" charset="0"/>
                    <a:cs typeface="Arial" panose="020B0604020202020204" pitchFamily="34" charset="0"/>
                  </a:rPr>
                  <a:t> = 5 (km).</a:t>
                </a:r>
              </a:p>
              <a:p>
                <a:pPr>
                  <a:lnSpc>
                    <a:spcPct val="150000"/>
                  </a:lnSpc>
                </a:pPr>
                <a:r>
                  <a:rPr lang="en-VN" sz="4000" dirty="0">
                    <a:latin typeface="Arial" panose="020B0604020202020204" pitchFamily="34" charset="0"/>
                    <a:cs typeface="Arial" panose="020B0604020202020204" pitchFamily="34" charset="0"/>
                  </a:rPr>
                  <a:t>Vậy sau 1,2 phút, máy bay lên cao được 5 km. </a:t>
                </a:r>
              </a:p>
            </p:txBody>
          </p:sp>
        </mc:Choice>
        <mc:Fallback xmlns="">
          <p:sp>
            <p:nvSpPr>
              <p:cNvPr id="9" name="TextBox 8">
                <a:extLst>
                  <a:ext uri="{FF2B5EF4-FFF2-40B4-BE49-F238E27FC236}">
                    <a16:creationId xmlns:a16="http://schemas.microsoft.com/office/drawing/2014/main" id="{A5F197AA-B656-A478-372A-8749F1C01FEB}"/>
                  </a:ext>
                </a:extLst>
              </p:cNvPr>
              <p:cNvSpPr txBox="1">
                <a:spLocks noRot="1" noChangeAspect="1" noMove="1" noResize="1" noEditPoints="1" noAdjustHandles="1" noChangeArrowheads="1" noChangeShapeType="1" noTextEdit="1"/>
              </p:cNvSpPr>
              <p:nvPr/>
            </p:nvSpPr>
            <p:spPr>
              <a:xfrm>
                <a:off x="628648" y="1192236"/>
                <a:ext cx="17030701" cy="7318927"/>
              </a:xfrm>
              <a:prstGeom prst="rect">
                <a:avLst/>
              </a:prstGeom>
              <a:blipFill>
                <a:blip r:embed="rId2"/>
                <a:stretch>
                  <a:fillRect l="-1267" r="-1192" b="-1386"/>
                </a:stretch>
              </a:blipFill>
            </p:spPr>
            <p:txBody>
              <a:bodyPr/>
              <a:lstStyle/>
              <a:p>
                <a:r>
                  <a:rPr lang="en-VN">
                    <a:noFill/>
                  </a:rPr>
                  <a:t> </a:t>
                </a:r>
              </a:p>
            </p:txBody>
          </p:sp>
        </mc:Fallback>
      </mc:AlternateContent>
    </p:spTree>
    <p:extLst>
      <p:ext uri="{BB962C8B-B14F-4D97-AF65-F5344CB8AC3E}">
        <p14:creationId xmlns:p14="http://schemas.microsoft.com/office/powerpoint/2010/main" val="219892660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barn(inVertical)">
                                      <p:cBhvr>
                                        <p:cTn id="13" dur="500"/>
                                        <p:tgtEl>
                                          <p:spTgt spid="9">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barn(inVertical)">
                                      <p:cBhvr>
                                        <p:cTn id="16" dur="500"/>
                                        <p:tgtEl>
                                          <p:spTgt spid="9">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barn(inVertical)">
                                      <p:cBhvr>
                                        <p:cTn id="19" dur="500"/>
                                        <p:tgtEl>
                                          <p:spTgt spid="9">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arn(inVertical)">
                                      <p:cBhvr>
                                        <p:cTn id="22" dur="500"/>
                                        <p:tgtEl>
                                          <p:spTgt spid="9">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barn(inVertical)">
                                      <p:cBhvr>
                                        <p:cTn id="25"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11" name="Process 10">
            <a:extLst>
              <a:ext uri="{FF2B5EF4-FFF2-40B4-BE49-F238E27FC236}">
                <a16:creationId xmlns:a16="http://schemas.microsoft.com/office/drawing/2014/main" id="{91AC60E5-3C58-A753-EB2B-28C87E547F90}"/>
              </a:ext>
            </a:extLst>
          </p:cNvPr>
          <p:cNvSpPr/>
          <p:nvPr/>
        </p:nvSpPr>
        <p:spPr>
          <a:xfrm>
            <a:off x="381000" y="164940"/>
            <a:ext cx="6172200" cy="1600200"/>
          </a:xfrm>
          <a:prstGeom prst="flowChart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VN" sz="4800" b="1" dirty="0">
                <a:latin typeface="Arial" panose="020B0604020202020204" pitchFamily="34" charset="0"/>
                <a:cs typeface="Arial" panose="020B0604020202020204" pitchFamily="34" charset="0"/>
              </a:rPr>
              <a:t>Luyện tập 1</a:t>
            </a:r>
          </a:p>
        </p:txBody>
      </p:sp>
      <p:pic>
        <p:nvPicPr>
          <p:cNvPr id="12" name="Picture 11">
            <a:extLst>
              <a:ext uri="{FF2B5EF4-FFF2-40B4-BE49-F238E27FC236}">
                <a16:creationId xmlns:a16="http://schemas.microsoft.com/office/drawing/2014/main" id="{CDBA1A5B-A748-02DF-4434-B02C769C1E34}"/>
              </a:ext>
            </a:extLst>
          </p:cNvPr>
          <p:cNvPicPr>
            <a:picLocks noChangeAspect="1"/>
          </p:cNvPicPr>
          <p:nvPr/>
        </p:nvPicPr>
        <p:blipFill>
          <a:blip r:embed="rId2"/>
          <a:stretch>
            <a:fillRect/>
          </a:stretch>
        </p:blipFill>
        <p:spPr>
          <a:xfrm>
            <a:off x="12482880" y="2611394"/>
            <a:ext cx="5269443" cy="6100321"/>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FEA2DD7-F425-97AC-0AE0-917C4312AA42}"/>
                  </a:ext>
                </a:extLst>
              </p:cNvPr>
              <p:cNvSpPr txBox="1"/>
              <p:nvPr/>
            </p:nvSpPr>
            <p:spPr>
              <a:xfrm>
                <a:off x="447882" y="2406488"/>
                <a:ext cx="12068865" cy="4594912"/>
              </a:xfrm>
              <a:prstGeom prst="rect">
                <a:avLst/>
              </a:prstGeom>
              <a:noFill/>
            </p:spPr>
            <p:txBody>
              <a:bodyPr wrap="square">
                <a:spAutoFit/>
              </a:bodyPr>
              <a:lstStyle/>
              <a:p>
                <a:pPr algn="just">
                  <a:lnSpc>
                    <a:spcPct val="150000"/>
                  </a:lnSpc>
                  <a:spcBef>
                    <a:spcPts val="600"/>
                  </a:spcBef>
                  <a:spcAft>
                    <a:spcPts val="600"/>
                  </a:spcAft>
                </a:pPr>
                <a:r>
                  <a:rPr lang="en-US" sz="4000" b="1" dirty="0">
                    <a:latin typeface="Arial" panose="020B0604020202020204" pitchFamily="34" charset="0"/>
                    <a:ea typeface="Calibri" panose="020F0502020204030204" pitchFamily="34" charset="0"/>
                    <a:cs typeface="Arial" panose="020B0604020202020204" pitchFamily="34" charset="0"/>
                  </a:rPr>
                  <a:t>1.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chiếc</a:t>
                </a:r>
                <a:r>
                  <a:rPr lang="en-US" sz="4000" dirty="0">
                    <a:latin typeface="Arial" panose="020B0604020202020204" pitchFamily="34" charset="0"/>
                    <a:ea typeface="Calibri" panose="020F0502020204030204" pitchFamily="34" charset="0"/>
                    <a:cs typeface="Arial" panose="020B0604020202020204" pitchFamily="34" charset="0"/>
                  </a:rPr>
                  <a:t> thang </a:t>
                </a:r>
                <a:r>
                  <a:rPr lang="en-US" sz="4000" dirty="0" err="1">
                    <a:latin typeface="Arial" panose="020B0604020202020204" pitchFamily="34" charset="0"/>
                    <a:ea typeface="Calibri" panose="020F0502020204030204" pitchFamily="34" charset="0"/>
                    <a:cs typeface="Arial" panose="020B0604020202020204" pitchFamily="34" charset="0"/>
                  </a:rPr>
                  <a:t>dài</a:t>
                </a:r>
                <a:r>
                  <a:rPr lang="en-US" sz="4000" dirty="0">
                    <a:latin typeface="Arial" panose="020B0604020202020204" pitchFamily="34" charset="0"/>
                    <a:ea typeface="Calibri" panose="020F0502020204030204" pitchFamily="34" charset="0"/>
                    <a:cs typeface="Arial" panose="020B0604020202020204" pitchFamily="34" charset="0"/>
                  </a:rPr>
                  <a:t> 3 m. </a:t>
                </a:r>
                <a:r>
                  <a:rPr lang="en-US" sz="4000" dirty="0" err="1">
                    <a:latin typeface="Arial" panose="020B0604020202020204" pitchFamily="34" charset="0"/>
                    <a:ea typeface="Calibri" panose="020F0502020204030204" pitchFamily="34" charset="0"/>
                    <a:cs typeface="Arial" panose="020B0604020202020204" pitchFamily="34" charset="0"/>
                  </a:rPr>
                  <a:t>Cần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đặt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chân</a:t>
                </a:r>
                <a:r>
                  <a:rPr lang="en-US" sz="4000" dirty="0">
                    <a:latin typeface="Arial" panose="020B0604020202020204" pitchFamily="34" charset="0"/>
                    <a:ea typeface="Calibri" panose="020F0502020204030204" pitchFamily="34" charset="0"/>
                    <a:cs typeface="Arial" panose="020B0604020202020204" pitchFamily="34" charset="0"/>
                  </a:rPr>
                  <a:t> thang </a:t>
                </a:r>
                <a:r>
                  <a:rPr lang="en-US" sz="4000" dirty="0" err="1">
                    <a:latin typeface="Arial" panose="020B0604020202020204" pitchFamily="34" charset="0"/>
                    <a:ea typeface="Calibri" panose="020F0502020204030204" pitchFamily="34" charset="0"/>
                    <a:cs typeface="Arial" panose="020B0604020202020204" pitchFamily="34" charset="0"/>
                  </a:rPr>
                  <a:t>cách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tường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khoảng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bằng</a:t>
                </a:r>
                <a:r>
                  <a:rPr lang="en-US" sz="4000" dirty="0">
                    <a:latin typeface="Arial" panose="020B0604020202020204" pitchFamily="34" charset="0"/>
                    <a:ea typeface="Calibri" panose="020F0502020204030204" pitchFamily="34" charset="0"/>
                    <a:cs typeface="Arial" panose="020B0604020202020204" pitchFamily="34" charset="0"/>
                  </a:rPr>
                  <a:t> bao </a:t>
                </a:r>
                <a:r>
                  <a:rPr lang="en-US" sz="4000" dirty="0" err="1">
                    <a:latin typeface="Arial" panose="020B0604020202020204" pitchFamily="34" charset="0"/>
                    <a:ea typeface="Calibri" panose="020F0502020204030204" pitchFamily="34" charset="0"/>
                    <a:cs typeface="Arial" panose="020B0604020202020204" pitchFamily="34" charset="0"/>
                  </a:rPr>
                  <a:t>nhiêu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mét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tròn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mặt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góc</a:t>
                </a:r>
                <a:r>
                  <a:rPr lang="en-US" sz="4000" dirty="0">
                    <a:latin typeface="Arial" panose="020B0604020202020204" pitchFamily="34" charset="0"/>
                    <a:ea typeface="Calibri" panose="020F0502020204030204" pitchFamily="34" charset="0"/>
                    <a:cs typeface="Arial" panose="020B0604020202020204" pitchFamily="34" charset="0"/>
                  </a:rPr>
                  <a:t> “an </a:t>
                </a:r>
                <a:r>
                  <a:rPr lang="en-US" sz="4000" dirty="0" err="1">
                    <a:latin typeface="Arial" panose="020B0604020202020204" pitchFamily="34" charset="0"/>
                    <a:ea typeface="Calibri" panose="020F0502020204030204" pitchFamily="34" charset="0"/>
                    <a:cs typeface="Arial" panose="020B0604020202020204" pitchFamily="34" charset="0"/>
                  </a:rPr>
                  <a:t>toàn</a:t>
                </a:r>
                <a:r>
                  <a:rPr lang="en-US" sz="4000" dirty="0">
                    <a:latin typeface="Arial" panose="020B0604020202020204" pitchFamily="34" charset="0"/>
                    <a:ea typeface="Calibri" panose="020F0502020204030204" pitchFamily="34" charset="0"/>
                    <a:cs typeface="Arial" panose="020B0604020202020204" pitchFamily="34" charset="0"/>
                  </a:rPr>
                  <a:t>” 65</a:t>
                </a:r>
                <a14:m>
                  <m:oMath xmlns:m="http://schemas.openxmlformats.org/officeDocument/2006/math">
                    <m:r>
                      <a:rPr lang="en-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4000" dirty="0">
                    <a:effectLst/>
                    <a:latin typeface="Arial" panose="020B0604020202020204" pitchFamily="34" charset="0"/>
                    <a:ea typeface="Calibri" panose="020F0502020204030204" pitchFamily="34" charset="0"/>
                    <a:cs typeface="Arial" panose="020B0604020202020204" pitchFamily="34" charset="0"/>
                  </a:rPr>
                  <a:t> (tức là đảm bảo thang chắc chắn khi sử dụng) (H.4.14)?</a:t>
                </a:r>
              </a:p>
            </p:txBody>
          </p:sp>
        </mc:Choice>
        <mc:Fallback xmlns="">
          <p:sp>
            <p:nvSpPr>
              <p:cNvPr id="13" name="TextBox 12">
                <a:extLst>
                  <a:ext uri="{FF2B5EF4-FFF2-40B4-BE49-F238E27FC236}">
                    <a16:creationId xmlns:a16="http://schemas.microsoft.com/office/drawing/2014/main" id="{4FEA2DD7-F425-97AC-0AE0-917C4312AA42}"/>
                  </a:ext>
                </a:extLst>
              </p:cNvPr>
              <p:cNvSpPr txBox="1">
                <a:spLocks noRot="1" noChangeAspect="1" noMove="1" noResize="1" noEditPoints="1" noAdjustHandles="1" noChangeArrowheads="1" noChangeShapeType="1" noTextEdit="1"/>
              </p:cNvSpPr>
              <p:nvPr/>
            </p:nvSpPr>
            <p:spPr>
              <a:xfrm>
                <a:off x="447882" y="2406488"/>
                <a:ext cx="12068865" cy="4594912"/>
              </a:xfrm>
              <a:prstGeom prst="rect">
                <a:avLst/>
              </a:prstGeom>
              <a:blipFill>
                <a:blip r:embed="rId3"/>
                <a:stretch>
                  <a:fillRect l="-1788" r="-1788" b="-4683"/>
                </a:stretch>
              </a:blipFill>
            </p:spPr>
            <p:txBody>
              <a:bodyPr/>
              <a:lstStyle/>
              <a:p>
                <a:r>
                  <a:rPr lang="en-VN">
                    <a:noFill/>
                  </a:rPr>
                  <a:t> </a:t>
                </a:r>
              </a:p>
            </p:txBody>
          </p:sp>
        </mc:Fallback>
      </mc:AlternateContent>
    </p:spTree>
    <p:extLst>
      <p:ext uri="{BB962C8B-B14F-4D97-AF65-F5344CB8AC3E}">
        <p14:creationId xmlns:p14="http://schemas.microsoft.com/office/powerpoint/2010/main" val="390389421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8">
            <a:extLst>
              <a:ext uri="{FF2B5EF4-FFF2-40B4-BE49-F238E27FC236}">
                <a16:creationId xmlns:a16="http://schemas.microsoft.com/office/drawing/2014/main" id="{DB18AA3D-0089-6E64-4400-74DF723368EF}"/>
              </a:ext>
            </a:extLst>
          </p:cNvPr>
          <p:cNvPicPr>
            <a:picLocks noChangeAspect="1"/>
          </p:cNvPicPr>
          <p:nvPr/>
        </p:nvPicPr>
        <p:blipFill>
          <a:blip r:embed="rId2"/>
          <a:stretch>
            <a:fillRect/>
          </a:stretch>
        </p:blipFill>
        <p:spPr>
          <a:xfrm>
            <a:off x="12268200" y="1006484"/>
            <a:ext cx="4810760" cy="8372003"/>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68B0400-22E7-FD32-4B67-8488A9F6F097}"/>
                  </a:ext>
                </a:extLst>
              </p:cNvPr>
              <p:cNvSpPr txBox="1"/>
              <p:nvPr/>
            </p:nvSpPr>
            <p:spPr>
              <a:xfrm>
                <a:off x="1206500" y="861823"/>
                <a:ext cx="9855200" cy="6441572"/>
              </a:xfrm>
              <a:prstGeom prst="rect">
                <a:avLst/>
              </a:prstGeom>
              <a:noFill/>
            </p:spPr>
            <p:txBody>
              <a:bodyPr wrap="square">
                <a:spAutoFit/>
              </a:bodyPr>
              <a:lstStyle/>
              <a:p>
                <a:pPr>
                  <a:lnSpc>
                    <a:spcPct val="200000"/>
                  </a:lnSpc>
                  <a:spcBef>
                    <a:spcPts val="600"/>
                  </a:spcBef>
                  <a:spcAft>
                    <a:spcPts val="600"/>
                  </a:spcAft>
                </a:pP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Giải</a:t>
                </a:r>
              </a:p>
              <a:p>
                <a:pPr>
                  <a:lnSpc>
                    <a:spcPct val="20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Arial" panose="020B0604020202020204" pitchFamily="34" charset="0"/>
                  </a:rPr>
                  <a:t>Xét </a:t>
                </a:r>
                <a14:m>
                  <m:oMath xmlns:m="http://schemas.openxmlformats.org/officeDocument/2006/math">
                    <m:r>
                      <a:rPr lang="vi-VN"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i="0" smtClean="0">
                        <a:effectLst/>
                        <a:latin typeface="Cambria Math" panose="02040503050406030204" pitchFamily="18" charset="0"/>
                        <a:ea typeface="Times New Roman" panose="02020603050405020304" pitchFamily="18" charset="0"/>
                        <a:cs typeface="Times New Roman" panose="02020603050405020304" pitchFamily="18" charset="0"/>
                      </a:rPr>
                      <m:t>ABC</m:t>
                    </m:r>
                  </m:oMath>
                </a14:m>
                <a:r>
                  <a:rPr lang="vi-VN" sz="4000" dirty="0">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m:rPr>
                        <m:sty m:val="p"/>
                      </m:rPr>
                      <a:rPr lang="vi-VN"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vi-VN" sz="4000" dirty="0">
                    <a:effectLst/>
                    <a:latin typeface="Arial" panose="020B0604020202020204" pitchFamily="34" charset="0"/>
                    <a:ea typeface="Times New Roman" panose="02020603050405020304" pitchFamily="18" charset="0"/>
                    <a:cs typeface="Arial" panose="020B0604020202020204" pitchFamily="34" charset="0"/>
                  </a:rPr>
                  <a:t>, theo định lí 1, ta có:</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AB</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BC</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65</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27</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m:t>
                          </m:r>
                        </m:e>
                      </m:func>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đặt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chân</a:t>
                </a:r>
                <a:r>
                  <a:rPr lang="en-US" sz="4000" dirty="0">
                    <a:effectLst/>
                    <a:latin typeface="Arial" panose="020B0604020202020204" pitchFamily="34" charset="0"/>
                    <a:ea typeface="Times New Roman" panose="02020603050405020304" pitchFamily="18" charset="0"/>
                    <a:cs typeface="Arial" panose="020B0604020202020204" pitchFamily="34" charset="0"/>
                  </a:rPr>
                  <a:t> thang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cách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tường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khoảng</a:t>
                </a:r>
                <a:r>
                  <a:rPr lang="en-US" sz="4000" dirty="0">
                    <a:effectLst/>
                    <a:latin typeface="Arial" panose="020B0604020202020204" pitchFamily="34" charset="0"/>
                    <a:ea typeface="Times New Roman" panose="02020603050405020304" pitchFamily="18" charset="0"/>
                    <a:cs typeface="Arial" panose="020B0604020202020204" pitchFamily="34" charset="0"/>
                  </a:rPr>
                  <a:t> 1,27m.</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B68B0400-22E7-FD32-4B67-8488A9F6F097}"/>
                  </a:ext>
                </a:extLst>
              </p:cNvPr>
              <p:cNvSpPr txBox="1">
                <a:spLocks noRot="1" noChangeAspect="1" noMove="1" noResize="1" noEditPoints="1" noAdjustHandles="1" noChangeArrowheads="1" noChangeShapeType="1" noTextEdit="1"/>
              </p:cNvSpPr>
              <p:nvPr/>
            </p:nvSpPr>
            <p:spPr>
              <a:xfrm>
                <a:off x="1206500" y="861823"/>
                <a:ext cx="9855200" cy="6441572"/>
              </a:xfrm>
              <a:prstGeom prst="rect">
                <a:avLst/>
              </a:prstGeom>
              <a:blipFill>
                <a:blip r:embed="rId3"/>
                <a:stretch>
                  <a:fillRect l="-2317" r="-386" b="-2947"/>
                </a:stretch>
              </a:blipFill>
            </p:spPr>
            <p:txBody>
              <a:bodyPr/>
              <a:lstStyle/>
              <a:p>
                <a:r>
                  <a:rPr lang="en-VN">
                    <a:noFill/>
                  </a:rPr>
                  <a:t> </a:t>
                </a:r>
              </a:p>
            </p:txBody>
          </p:sp>
        </mc:Fallback>
      </mc:AlternateContent>
    </p:spTree>
    <p:extLst>
      <p:ext uri="{BB962C8B-B14F-4D97-AF65-F5344CB8AC3E}">
        <p14:creationId xmlns:p14="http://schemas.microsoft.com/office/powerpoint/2010/main" val="309124663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barn(inVertical)">
                                      <p:cBhvr>
                                        <p:cTn id="13" dur="500"/>
                                        <p:tgtEl>
                                          <p:spTgt spid="11">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barn(inVertical)">
                                      <p:cBhvr>
                                        <p:cTn id="16" dur="500"/>
                                        <p:tgtEl>
                                          <p:spTgt spid="11">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barn(inVertical)">
                                      <p:cBhvr>
                                        <p:cTn id="1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8">
            <a:extLst>
              <a:ext uri="{FF2B5EF4-FFF2-40B4-BE49-F238E27FC236}">
                <a16:creationId xmlns:a16="http://schemas.microsoft.com/office/drawing/2014/main" id="{47075BE3-05D7-3726-94EF-3FAC25DB55D3}"/>
              </a:ext>
            </a:extLst>
          </p:cNvPr>
          <p:cNvPicPr>
            <a:picLocks noChangeAspect="1"/>
          </p:cNvPicPr>
          <p:nvPr/>
        </p:nvPicPr>
        <p:blipFill>
          <a:blip r:embed="rId2"/>
          <a:stretch>
            <a:fillRect/>
          </a:stretch>
        </p:blipFill>
        <p:spPr>
          <a:xfrm>
            <a:off x="11167416" y="1643934"/>
            <a:ext cx="6444679" cy="6999131"/>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FD2115F-C421-1B7A-0BEE-5347FDE9705E}"/>
                  </a:ext>
                </a:extLst>
              </p:cNvPr>
              <p:cNvSpPr txBox="1"/>
              <p:nvPr/>
            </p:nvSpPr>
            <p:spPr>
              <a:xfrm>
                <a:off x="675905" y="2095500"/>
                <a:ext cx="10051798" cy="5518242"/>
              </a:xfrm>
              <a:prstGeom prst="rect">
                <a:avLst/>
              </a:prstGeom>
              <a:noFill/>
            </p:spPr>
            <p:txBody>
              <a:bodyPr wrap="square">
                <a:spAutoFit/>
              </a:bodyPr>
              <a:lstStyle/>
              <a:p>
                <a:pPr algn="just">
                  <a:lnSpc>
                    <a:spcPct val="150000"/>
                  </a:lnSpc>
                  <a:spcBef>
                    <a:spcPts val="600"/>
                  </a:spcBef>
                  <a:spcAft>
                    <a:spcPts val="600"/>
                  </a:spcAft>
                </a:pPr>
                <a:r>
                  <a:rPr lang="en-US" sz="4000" b="1" dirty="0">
                    <a:latin typeface="Arial" panose="020B0604020202020204" pitchFamily="34" charset="0"/>
                    <a:ea typeface="Calibri" panose="020F0502020204030204" pitchFamily="34" charset="0"/>
                    <a:cs typeface="Arial" panose="020B0604020202020204" pitchFamily="34" charset="0"/>
                  </a:rPr>
                  <a:t>2.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khúc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khoảng</a:t>
                </a:r>
                <a:r>
                  <a:rPr lang="en-US" sz="4000" dirty="0">
                    <a:latin typeface="Arial" panose="020B0604020202020204" pitchFamily="34" charset="0"/>
                    <a:ea typeface="Calibri" panose="020F0502020204030204" pitchFamily="34" charset="0"/>
                    <a:cs typeface="Arial" panose="020B0604020202020204" pitchFamily="34" charset="0"/>
                  </a:rPr>
                  <a:t> 250 m.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con </a:t>
                </a:r>
                <a:r>
                  <a:rPr lang="en-US" sz="4000" dirty="0" err="1">
                    <a:latin typeface="Arial" panose="020B0604020202020204" pitchFamily="34" charset="0"/>
                    <a:ea typeface="Calibri" panose="020F0502020204030204" pitchFamily="34" charset="0"/>
                    <a:cs typeface="Arial" panose="020B0604020202020204" pitchFamily="34" charset="0"/>
                  </a:rPr>
                  <a:t>đò</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chèo</a:t>
                </a:r>
                <a:r>
                  <a:rPr lang="en-US" sz="4000" dirty="0">
                    <a:latin typeface="Arial" panose="020B0604020202020204" pitchFamily="34" charset="0"/>
                    <a:ea typeface="Calibri" panose="020F0502020204030204" pitchFamily="34" charset="0"/>
                    <a:cs typeface="Arial" panose="020B0604020202020204" pitchFamily="34" charset="0"/>
                  </a:rPr>
                  <a:t> qua </a:t>
                </a:r>
                <a:r>
                  <a:rPr lang="en-US" sz="4000" dirty="0" err="1">
                    <a:latin typeface="Arial" panose="020B0604020202020204" pitchFamily="34" charset="0"/>
                    <a:ea typeface="Calibri" panose="020F0502020204030204" pitchFamily="34" charset="0"/>
                    <a:cs typeface="Arial" panose="020B0604020202020204" pitchFamily="34" charset="0"/>
                  </a:rPr>
                  <a:t>sông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dòng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đẩy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xiên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chèo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khoảng</a:t>
                </a:r>
                <a:r>
                  <a:rPr lang="en-US" sz="4000" dirty="0">
                    <a:latin typeface="Arial" panose="020B0604020202020204" pitchFamily="34" charset="0"/>
                    <a:ea typeface="Calibri" panose="020F0502020204030204" pitchFamily="34" charset="0"/>
                    <a:cs typeface="Arial" panose="020B0604020202020204" pitchFamily="34" charset="0"/>
                  </a:rPr>
                  <a:t> 320 m </a:t>
                </a:r>
                <a:r>
                  <a:rPr lang="en-US" sz="4000" dirty="0" err="1">
                    <a:latin typeface="Arial" panose="020B0604020202020204" pitchFamily="34" charset="0"/>
                    <a:ea typeface="Calibri" panose="020F0502020204030204" pitchFamily="34" charset="0"/>
                    <a:cs typeface="Arial" panose="020B0604020202020204" pitchFamily="34" charset="0"/>
                  </a:rPr>
                  <a:t>mới</a:t>
                </a:r>
                <a:r>
                  <a:rPr lang="en-US" sz="4000" dirty="0">
                    <a:latin typeface="Arial" panose="020B0604020202020204" pitchFamily="34" charset="0"/>
                    <a:ea typeface="Calibri" panose="020F0502020204030204" pitchFamily="34" charset="0"/>
                    <a:cs typeface="Arial" panose="020B0604020202020204" pitchFamily="34" charset="0"/>
                  </a:rPr>
                  <a:t> sang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bên</a:t>
                </a:r>
                <a:r>
                  <a:rPr lang="en-US" sz="4000" dirty="0">
                    <a:latin typeface="Arial" panose="020B0604020202020204" pitchFamily="34" charset="0"/>
                    <a:ea typeface="Calibri" panose="020F0502020204030204" pitchFamily="34" charset="0"/>
                    <a:cs typeface="Arial" panose="020B0604020202020204" pitchFamily="34" charset="0"/>
                  </a:rPr>
                  <a:t> kia. </a:t>
                </a:r>
                <a:r>
                  <a:rPr lang="en-US" sz="4000" dirty="0" err="1">
                    <a:latin typeface="Arial" panose="020B0604020202020204" pitchFamily="34" charset="0"/>
                    <a:ea typeface="Calibri" panose="020F0502020204030204" pitchFamily="34" charset="0"/>
                    <a:cs typeface="Arial" panose="020B0604020202020204" pitchFamily="34" charset="0"/>
                  </a:rPr>
                  <a:t>Hỏi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dòng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đẩy</a:t>
                </a:r>
                <a:r>
                  <a:rPr lang="en-US" sz="4000" dirty="0">
                    <a:latin typeface="Arial" panose="020B0604020202020204" pitchFamily="34" charset="0"/>
                    <a:ea typeface="Calibri" panose="020F0502020204030204" pitchFamily="34" charset="0"/>
                    <a:cs typeface="Arial" panose="020B0604020202020204" pitchFamily="34" charset="0"/>
                  </a:rPr>
                  <a:t> con </a:t>
                </a:r>
                <a:r>
                  <a:rPr lang="en-US" sz="4000" dirty="0" err="1">
                    <a:latin typeface="Arial" panose="020B0604020202020204" pitchFamily="34" charset="0"/>
                    <a:ea typeface="Calibri" panose="020F0502020204030204" pitchFamily="34" charset="0"/>
                    <a:cs typeface="Arial" panose="020B0604020202020204" pitchFamily="34" charset="0"/>
                  </a:rPr>
                  <a:t>đò</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lệch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góc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𝛼</m:t>
                    </m:r>
                  </m:oMath>
                </a14:m>
                <a:r>
                  <a:rPr lang="en-VN" sz="4000" dirty="0">
                    <a:effectLst/>
                    <a:latin typeface="Arial" panose="020B0604020202020204" pitchFamily="34" charset="0"/>
                    <a:ea typeface="Calibri" panose="020F0502020204030204" pitchFamily="34" charset="0"/>
                    <a:cs typeface="Arial" panose="020B0604020202020204" pitchFamily="34" charset="0"/>
                  </a:rPr>
                  <a:t> bằng bao nhiêu độ (làm tròn đến phút)? (H.4.15).</a:t>
                </a:r>
              </a:p>
            </p:txBody>
          </p:sp>
        </mc:Choice>
        <mc:Fallback xmlns="">
          <p:sp>
            <p:nvSpPr>
              <p:cNvPr id="10" name="TextBox 9">
                <a:extLst>
                  <a:ext uri="{FF2B5EF4-FFF2-40B4-BE49-F238E27FC236}">
                    <a16:creationId xmlns:a16="http://schemas.microsoft.com/office/drawing/2014/main" id="{9FD2115F-C421-1B7A-0BEE-5347FDE9705E}"/>
                  </a:ext>
                </a:extLst>
              </p:cNvPr>
              <p:cNvSpPr txBox="1">
                <a:spLocks noRot="1" noChangeAspect="1" noMove="1" noResize="1" noEditPoints="1" noAdjustHandles="1" noChangeArrowheads="1" noChangeShapeType="1" noTextEdit="1"/>
              </p:cNvSpPr>
              <p:nvPr/>
            </p:nvSpPr>
            <p:spPr>
              <a:xfrm>
                <a:off x="675905" y="2095500"/>
                <a:ext cx="10051798" cy="5518242"/>
              </a:xfrm>
              <a:prstGeom prst="rect">
                <a:avLst/>
              </a:prstGeom>
              <a:blipFill>
                <a:blip r:embed="rId3"/>
                <a:stretch>
                  <a:fillRect l="-2146" r="-2146" b="-3678"/>
                </a:stretch>
              </a:blipFill>
            </p:spPr>
            <p:txBody>
              <a:bodyPr/>
              <a:lstStyle/>
              <a:p>
                <a:r>
                  <a:rPr lang="en-VN">
                    <a:noFill/>
                  </a:rPr>
                  <a:t> </a:t>
                </a:r>
              </a:p>
            </p:txBody>
          </p:sp>
        </mc:Fallback>
      </mc:AlternateContent>
    </p:spTree>
    <p:extLst>
      <p:ext uri="{BB962C8B-B14F-4D97-AF65-F5344CB8AC3E}">
        <p14:creationId xmlns:p14="http://schemas.microsoft.com/office/powerpoint/2010/main" val="98182934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8">
            <a:extLst>
              <a:ext uri="{FF2B5EF4-FFF2-40B4-BE49-F238E27FC236}">
                <a16:creationId xmlns:a16="http://schemas.microsoft.com/office/drawing/2014/main" id="{9EB3E5EA-F85E-3F4A-0C2C-AC6F8AF2858D}"/>
              </a:ext>
            </a:extLst>
          </p:cNvPr>
          <p:cNvPicPr>
            <a:picLocks noChangeAspect="1"/>
          </p:cNvPicPr>
          <p:nvPr/>
        </p:nvPicPr>
        <p:blipFill>
          <a:blip r:embed="rId2"/>
          <a:stretch>
            <a:fillRect/>
          </a:stretch>
        </p:blipFill>
        <p:spPr>
          <a:xfrm>
            <a:off x="12573000" y="2980224"/>
            <a:ext cx="4667067" cy="432655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CCFCC59-89A8-61B5-F33C-79FDF5D4EBEC}"/>
                  </a:ext>
                </a:extLst>
              </p:cNvPr>
              <p:cNvSpPr txBox="1"/>
              <p:nvPr/>
            </p:nvSpPr>
            <p:spPr>
              <a:xfrm>
                <a:off x="934601" y="1409700"/>
                <a:ext cx="10703799" cy="6810069"/>
              </a:xfrm>
              <a:prstGeom prst="rect">
                <a:avLst/>
              </a:prstGeom>
              <a:noFill/>
            </p:spPr>
            <p:txBody>
              <a:bodyPr wrap="square">
                <a:spAutoFit/>
              </a:bodyPr>
              <a:lstStyle/>
              <a:p>
                <a:pPr>
                  <a:lnSpc>
                    <a:spcPct val="150000"/>
                  </a:lnSpc>
                  <a:spcBef>
                    <a:spcPts val="600"/>
                  </a:spcBef>
                  <a:spcAft>
                    <a:spcPts val="600"/>
                  </a:spcAft>
                </a:pP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Giải</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Xét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ABC</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vuông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theo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nghĩa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tỉ</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côsin</a:t>
                </a:r>
                <a:r>
                  <a:rPr lang="en-US" sz="4000" dirty="0">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AC</m:t>
                          </m:r>
                        </m:num>
                        <m:den>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BC</m:t>
                          </m:r>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250</m:t>
                          </m:r>
                        </m:num>
                        <m:den>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320</m:t>
                          </m:r>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25</m:t>
                          </m:r>
                        </m:num>
                        <m:den>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32</m:t>
                          </m:r>
                        </m:den>
                      </m:f>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Từ</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tìm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≈38°37′</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kern="0" dirty="0" err="1">
                    <a:effectLst/>
                    <a:latin typeface="Arial" panose="020B0604020202020204" pitchFamily="34" charset="0"/>
                    <a:ea typeface="Times New Roman" panose="02020603050405020304" pitchFamily="18" charset="0"/>
                    <a:cs typeface="Arial" panose="020B0604020202020204" pitchFamily="34" charset="0"/>
                  </a:rPr>
                  <a:t>Vậy</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dòng</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đã</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đẩy</a:t>
                </a:r>
                <a:r>
                  <a:rPr lang="en-US" sz="4000" kern="0" dirty="0">
                    <a:effectLst/>
                    <a:latin typeface="Arial" panose="020B0604020202020204" pitchFamily="34" charset="0"/>
                    <a:ea typeface="Times New Roman" panose="02020603050405020304" pitchFamily="18" charset="0"/>
                    <a:cs typeface="Arial" panose="020B0604020202020204" pitchFamily="34" charset="0"/>
                  </a:rPr>
                  <a:t> con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đò</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đi</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lệch</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r>
                  <a:rPr lang="en-US" sz="4000" kern="0" dirty="0" err="1">
                    <a:effectLst/>
                    <a:latin typeface="Arial" panose="020B0604020202020204" pitchFamily="34" charset="0"/>
                    <a:ea typeface="Times New Roman" panose="02020603050405020304" pitchFamily="18" charset="0"/>
                    <a:cs typeface="Arial" panose="020B0604020202020204" pitchFamily="34" charset="0"/>
                  </a:rPr>
                  <a:t>góc</a:t>
                </a:r>
                <a:r>
                  <a:rPr lang="en-US" sz="4000" kern="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BCCFCC59-89A8-61B5-F33C-79FDF5D4EBEC}"/>
                  </a:ext>
                </a:extLst>
              </p:cNvPr>
              <p:cNvSpPr txBox="1">
                <a:spLocks noRot="1" noChangeAspect="1" noMove="1" noResize="1" noEditPoints="1" noAdjustHandles="1" noChangeArrowheads="1" noChangeShapeType="1" noTextEdit="1"/>
              </p:cNvSpPr>
              <p:nvPr/>
            </p:nvSpPr>
            <p:spPr>
              <a:xfrm>
                <a:off x="934601" y="1409700"/>
                <a:ext cx="10703799" cy="6810069"/>
              </a:xfrm>
              <a:prstGeom prst="rect">
                <a:avLst/>
              </a:prstGeom>
              <a:blipFill>
                <a:blip r:embed="rId3"/>
                <a:stretch>
                  <a:fillRect l="-2014" r="-829" b="-2788"/>
                </a:stretch>
              </a:blipFill>
            </p:spPr>
            <p:txBody>
              <a:bodyPr/>
              <a:lstStyle/>
              <a:p>
                <a:r>
                  <a:rPr lang="en-VN">
                    <a:noFill/>
                  </a:rPr>
                  <a:t> </a:t>
                </a:r>
              </a:p>
            </p:txBody>
          </p:sp>
        </mc:Fallback>
      </mc:AlternateContent>
    </p:spTree>
    <p:extLst>
      <p:ext uri="{BB962C8B-B14F-4D97-AF65-F5344CB8AC3E}">
        <p14:creationId xmlns:p14="http://schemas.microsoft.com/office/powerpoint/2010/main" val="108672474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barn(inVertical)">
                                      <p:cBhvr>
                                        <p:cTn id="13" dur="500"/>
                                        <p:tgtEl>
                                          <p:spTgt spid="11">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barn(inVertical)">
                                      <p:cBhvr>
                                        <p:cTn id="16" dur="500"/>
                                        <p:tgtEl>
                                          <p:spTgt spid="11">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barn(inVertical)">
                                      <p:cBhvr>
                                        <p:cTn id="19" dur="500"/>
                                        <p:tgtEl>
                                          <p:spTgt spid="11">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arn(inVertical)">
                                      <p:cBhvr>
                                        <p:cTn id="2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1E6"/>
        </a:solidFill>
        <a:effectLst/>
      </p:bgPr>
    </p:bg>
    <p:spTree>
      <p:nvGrpSpPr>
        <p:cNvPr id="1" name=""/>
        <p:cNvGrpSpPr/>
        <p:nvPr/>
      </p:nvGrpSpPr>
      <p:grpSpPr>
        <a:xfrm>
          <a:off x="0" y="0"/>
          <a:ext cx="0" cy="0"/>
          <a:chOff x="0" y="0"/>
          <a:chExt cx="0" cy="0"/>
        </a:xfrm>
      </p:grpSpPr>
      <p:sp>
        <p:nvSpPr>
          <p:cNvPr id="3" name="Freeform 3"/>
          <p:cNvSpPr/>
          <p:nvPr/>
        </p:nvSpPr>
        <p:spPr>
          <a:xfrm>
            <a:off x="16379157" y="1409700"/>
            <a:ext cx="4387145" cy="9174638"/>
          </a:xfrm>
          <a:custGeom>
            <a:avLst/>
            <a:gdLst/>
            <a:ahLst/>
            <a:cxnLst/>
            <a:rect l="l" t="t" r="r" b="b"/>
            <a:pathLst>
              <a:path w="4387145" h="9174638">
                <a:moveTo>
                  <a:pt x="0" y="0"/>
                </a:moveTo>
                <a:lnTo>
                  <a:pt x="4387145" y="0"/>
                </a:lnTo>
                <a:lnTo>
                  <a:pt x="4387145" y="9174638"/>
                </a:lnTo>
                <a:lnTo>
                  <a:pt x="0" y="91746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490194" y="9770498"/>
            <a:ext cx="19548795" cy="1192236"/>
            <a:chOff x="0" y="0"/>
            <a:chExt cx="5148654" cy="314004"/>
          </a:xfrm>
        </p:grpSpPr>
        <p:sp>
          <p:nvSpPr>
            <p:cNvPr id="5" name="Freeform 5"/>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6" name="TextBox 6"/>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123768" y="2893536"/>
            <a:ext cx="16135533" cy="2858796"/>
          </a:xfrm>
          <a:prstGeom prst="rect">
            <a:avLst/>
          </a:prstGeom>
        </p:spPr>
        <p:txBody>
          <a:bodyPr wrap="square" lIns="0" tIns="0" rIns="0" bIns="0" rtlCol="0" anchor="t">
            <a:spAutoFit/>
          </a:bodyPr>
          <a:lstStyle/>
          <a:p>
            <a:pPr marL="0" lvl="0" indent="0" algn="ctr">
              <a:lnSpc>
                <a:spcPct val="150000"/>
              </a:lnSpc>
              <a:spcBef>
                <a:spcPct val="0"/>
              </a:spcBef>
            </a:pPr>
            <a:r>
              <a:rPr lang="en-US" sz="6600" b="1" u="none" strike="noStrike" dirty="0">
                <a:solidFill>
                  <a:srgbClr val="724E39"/>
                </a:solidFill>
                <a:latin typeface="Arial" panose="020B0604020202020204" pitchFamily="34" charset="0"/>
                <a:cs typeface="Arial" panose="020B0604020202020204" pitchFamily="34" charset="0"/>
              </a:rPr>
              <a:t>2. </a:t>
            </a:r>
          </a:p>
          <a:p>
            <a:pPr marL="0" lvl="0" indent="0" algn="ctr">
              <a:lnSpc>
                <a:spcPct val="150000"/>
              </a:lnSpc>
              <a:spcBef>
                <a:spcPct val="0"/>
              </a:spcBef>
            </a:pPr>
            <a:r>
              <a:rPr lang="en-US" sz="6600" b="1" u="none" strike="noStrike" dirty="0">
                <a:solidFill>
                  <a:srgbClr val="724E39"/>
                </a:solidFill>
                <a:latin typeface="Arial" panose="020B0604020202020204" pitchFamily="34" charset="0"/>
                <a:cs typeface="Arial" panose="020B0604020202020204" pitchFamily="34" charset="0"/>
              </a:rPr>
              <a:t>HỆ THỨC GIỮA HAI CẠNH GÓC VUÔNG</a:t>
            </a:r>
          </a:p>
        </p:txBody>
      </p:sp>
      <p:sp>
        <p:nvSpPr>
          <p:cNvPr id="8" name="Freeform 8"/>
          <p:cNvSpPr/>
          <p:nvPr/>
        </p:nvSpPr>
        <p:spPr>
          <a:xfrm rot="538551">
            <a:off x="4307331" y="2032242"/>
            <a:ext cx="630413" cy="556340"/>
          </a:xfrm>
          <a:custGeom>
            <a:avLst/>
            <a:gdLst/>
            <a:ahLst/>
            <a:cxnLst/>
            <a:rect l="l" t="t" r="r" b="b"/>
            <a:pathLst>
              <a:path w="630413" h="556340">
                <a:moveTo>
                  <a:pt x="0" y="0"/>
                </a:moveTo>
                <a:lnTo>
                  <a:pt x="630413" y="0"/>
                </a:lnTo>
                <a:lnTo>
                  <a:pt x="630413" y="556340"/>
                </a:lnTo>
                <a:lnTo>
                  <a:pt x="0" y="55634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538551">
            <a:off x="13244522" y="2791753"/>
            <a:ext cx="564001" cy="497731"/>
          </a:xfrm>
          <a:custGeom>
            <a:avLst/>
            <a:gdLst/>
            <a:ahLst/>
            <a:cxnLst/>
            <a:rect l="l" t="t" r="r" b="b"/>
            <a:pathLst>
              <a:path w="564001" h="497731">
                <a:moveTo>
                  <a:pt x="0" y="0"/>
                </a:moveTo>
                <a:lnTo>
                  <a:pt x="564001" y="0"/>
                </a:lnTo>
                <a:lnTo>
                  <a:pt x="564001" y="497731"/>
                </a:lnTo>
                <a:lnTo>
                  <a:pt x="0" y="4977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15061321" y="8377088"/>
            <a:ext cx="3105092" cy="1393410"/>
          </a:xfrm>
          <a:custGeom>
            <a:avLst/>
            <a:gdLst/>
            <a:ahLst/>
            <a:cxnLst/>
            <a:rect l="l" t="t" r="r" b="b"/>
            <a:pathLst>
              <a:path w="3105092" h="1393410">
                <a:moveTo>
                  <a:pt x="0" y="0"/>
                </a:moveTo>
                <a:lnTo>
                  <a:pt x="3105092" y="0"/>
                </a:lnTo>
                <a:lnTo>
                  <a:pt x="3105092" y="1393410"/>
                </a:lnTo>
                <a:lnTo>
                  <a:pt x="0" y="1393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rot="-1482225" flipH="1">
            <a:off x="14785775" y="1252724"/>
            <a:ext cx="2270783" cy="1467493"/>
          </a:xfrm>
          <a:custGeom>
            <a:avLst/>
            <a:gdLst/>
            <a:ahLst/>
            <a:cxnLst/>
            <a:rect l="l" t="t" r="r" b="b"/>
            <a:pathLst>
              <a:path w="2270783" h="1467493">
                <a:moveTo>
                  <a:pt x="2270783" y="0"/>
                </a:moveTo>
                <a:lnTo>
                  <a:pt x="0" y="0"/>
                </a:lnTo>
                <a:lnTo>
                  <a:pt x="0" y="1467493"/>
                </a:lnTo>
                <a:lnTo>
                  <a:pt x="2270783" y="1467493"/>
                </a:lnTo>
                <a:lnTo>
                  <a:pt x="2270783"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9" name="Rectangle 8">
            <a:extLst>
              <a:ext uri="{FF2B5EF4-FFF2-40B4-BE49-F238E27FC236}">
                <a16:creationId xmlns:a16="http://schemas.microsoft.com/office/drawing/2014/main" id="{0E166FF0-870D-2606-0925-9B2DCE5879E6}"/>
              </a:ext>
            </a:extLst>
          </p:cNvPr>
          <p:cNvSpPr/>
          <p:nvPr/>
        </p:nvSpPr>
        <p:spPr>
          <a:xfrm>
            <a:off x="414867" y="350527"/>
            <a:ext cx="4648200" cy="1524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VN" sz="4800" b="1" dirty="0">
                <a:latin typeface="Arial" panose="020B0604020202020204" pitchFamily="34" charset="0"/>
                <a:cs typeface="Arial" panose="020B0604020202020204" pitchFamily="34" charset="0"/>
              </a:rPr>
              <a:t>HOẠT ĐỘNG 2</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A7D0E4E-07FF-3066-B4FF-9A5A0001CDB5}"/>
                  </a:ext>
                </a:extLst>
              </p:cNvPr>
              <p:cNvSpPr txBox="1"/>
              <p:nvPr/>
            </p:nvSpPr>
            <p:spPr>
              <a:xfrm>
                <a:off x="381000" y="2111214"/>
                <a:ext cx="17073319" cy="6518516"/>
              </a:xfrm>
              <a:prstGeom prst="rect">
                <a:avLst/>
              </a:prstGeom>
              <a:noFill/>
            </p:spPr>
            <p:txBody>
              <a:bodyPr wrap="square">
                <a:spAutoFit/>
              </a:bodyPr>
              <a:lstStyle/>
              <a:p>
                <a:pPr algn="just">
                  <a:lnSpc>
                    <a:spcPct val="200000"/>
                  </a:lnSpc>
                  <a:spcBef>
                    <a:spcPts val="600"/>
                  </a:spcBef>
                  <a:spcAft>
                    <a:spcPts val="600"/>
                  </a:spcAft>
                </a:pPr>
                <a:r>
                  <a:rPr lang="en-US" sz="4000" dirty="0" err="1">
                    <a:effectLst/>
                    <a:latin typeface="Arial" panose="020B0604020202020204" pitchFamily="34" charset="0"/>
                    <a:ea typeface="Calibri" panose="020F0502020204030204" pitchFamily="34" charset="0"/>
                    <a:cs typeface="Arial" panose="020B0604020202020204" pitchFamily="34" charset="0"/>
                  </a:rPr>
                  <a:t>X</a:t>
                </a:r>
                <a:r>
                  <a:rPr lang="en-US" sz="4000" dirty="0" err="1">
                    <a:latin typeface="Arial" panose="020B0604020202020204" pitchFamily="34" charset="0"/>
                    <a:ea typeface="Calibri" panose="020F0502020204030204" pitchFamily="34" charset="0"/>
                    <a:cs typeface="Arial" panose="020B0604020202020204" pitchFamily="34" charset="0"/>
                  </a:rPr>
                  <a:t>ét</a:t>
                </a:r>
                <a:r>
                  <a:rPr lang="en-US" sz="4000" dirty="0">
                    <a:latin typeface="Arial" panose="020B0604020202020204" pitchFamily="34" charset="0"/>
                    <a:ea typeface="Calibri" panose="020F0502020204030204" pitchFamily="34" charset="0"/>
                    <a:cs typeface="Arial" panose="020B0604020202020204" pitchFamily="34" charset="0"/>
                  </a:rPr>
                  <a:t>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ABC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Hình</a:t>
                </a:r>
                <a:r>
                  <a:rPr lang="en-US" sz="4000" dirty="0">
                    <a:latin typeface="Arial" panose="020B0604020202020204" pitchFamily="34" charset="0"/>
                    <a:ea typeface="Calibri" panose="020F0502020204030204" pitchFamily="34" charset="0"/>
                    <a:cs typeface="Arial" panose="020B0604020202020204" pitchFamily="34" charset="0"/>
                  </a:rPr>
                  <a:t> 4.16.</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60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Viết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lượng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tang, </a:t>
                </a:r>
                <a:r>
                  <a:rPr lang="en-US" sz="4000" dirty="0" err="1">
                    <a:effectLst/>
                    <a:latin typeface="Arial" panose="020B0604020202020204" pitchFamily="34" charset="0"/>
                    <a:ea typeface="Calibri" panose="020F0502020204030204" pitchFamily="34" charset="0"/>
                    <a:cs typeface="Arial" panose="020B0604020202020204" pitchFamily="34" charset="0"/>
                  </a:rPr>
                  <a:t>côtang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200000"/>
                  </a:lnSpc>
                  <a:spcBef>
                    <a:spcPts val="600"/>
                  </a:spcBef>
                  <a:spcAft>
                    <a:spcPts val="600"/>
                  </a:spcAft>
                </a:pP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B</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theo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b</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60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mỗi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cạnh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vuông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b</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theo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cạnh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vuông</a:t>
                </a:r>
                <a:r>
                  <a:rPr lang="en-US" sz="4000" dirty="0">
                    <a:effectLst/>
                    <a:latin typeface="Arial" panose="020B0604020202020204" pitchFamily="34" charset="0"/>
                    <a:ea typeface="Calibri" panose="020F0502020204030204" pitchFamily="34" charset="0"/>
                    <a:cs typeface="Arial" panose="020B0604020202020204" pitchFamily="34" charset="0"/>
                  </a:rPr>
                  <a:t> kia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lượng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B</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7A7D0E4E-07FF-3066-B4FF-9A5A0001CDB5}"/>
                  </a:ext>
                </a:extLst>
              </p:cNvPr>
              <p:cNvSpPr txBox="1">
                <a:spLocks noRot="1" noChangeAspect="1" noMove="1" noResize="1" noEditPoints="1" noAdjustHandles="1" noChangeArrowheads="1" noChangeShapeType="1" noTextEdit="1"/>
              </p:cNvSpPr>
              <p:nvPr/>
            </p:nvSpPr>
            <p:spPr>
              <a:xfrm>
                <a:off x="381000" y="2111214"/>
                <a:ext cx="17073319" cy="6518516"/>
              </a:xfrm>
              <a:prstGeom prst="rect">
                <a:avLst/>
              </a:prstGeom>
              <a:blipFill>
                <a:blip r:embed="rId2"/>
                <a:stretch>
                  <a:fillRect l="-1338" r="-1264" b="-3113"/>
                </a:stretch>
              </a:blipFill>
            </p:spPr>
            <p:txBody>
              <a:bodyPr/>
              <a:lstStyle/>
              <a:p>
                <a:r>
                  <a:rPr lang="en-VN">
                    <a:noFill/>
                  </a:rPr>
                  <a:t> </a:t>
                </a:r>
              </a:p>
            </p:txBody>
          </p:sp>
        </mc:Fallback>
      </mc:AlternateContent>
      <p:pic>
        <p:nvPicPr>
          <p:cNvPr id="14" name="Picture 13">
            <a:extLst>
              <a:ext uri="{FF2B5EF4-FFF2-40B4-BE49-F238E27FC236}">
                <a16:creationId xmlns:a16="http://schemas.microsoft.com/office/drawing/2014/main" id="{176C1C2C-2D4B-B4B2-6882-3DB3E9B3F8FC}"/>
              </a:ext>
            </a:extLst>
          </p:cNvPr>
          <p:cNvPicPr>
            <a:picLocks noChangeAspect="1"/>
          </p:cNvPicPr>
          <p:nvPr/>
        </p:nvPicPr>
        <p:blipFill>
          <a:blip r:embed="rId3"/>
          <a:stretch>
            <a:fillRect/>
          </a:stretch>
        </p:blipFill>
        <p:spPr>
          <a:xfrm>
            <a:off x="10577547" y="1435480"/>
            <a:ext cx="6876772" cy="4381660"/>
          </a:xfrm>
          <a:prstGeom prst="rect">
            <a:avLst/>
          </a:prstGeom>
        </p:spPr>
      </p:pic>
    </p:spTree>
    <p:extLst>
      <p:ext uri="{BB962C8B-B14F-4D97-AF65-F5344CB8AC3E}">
        <p14:creationId xmlns:p14="http://schemas.microsoft.com/office/powerpoint/2010/main" val="257059443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D7141E7-2EBF-8FCC-FC85-4DCA524DFC01}"/>
                  </a:ext>
                </a:extLst>
              </p:cNvPr>
              <p:cNvSpPr txBox="1"/>
              <p:nvPr/>
            </p:nvSpPr>
            <p:spPr>
              <a:xfrm>
                <a:off x="1708621" y="1687434"/>
                <a:ext cx="5510294" cy="2840586"/>
              </a:xfrm>
              <a:prstGeom prst="rect">
                <a:avLst/>
              </a:prstGeom>
              <a:noFill/>
            </p:spPr>
            <p:txBody>
              <a:bodyPr wrap="square">
                <a:spAutoFit/>
              </a:bodyPr>
              <a:lstStyle/>
              <a:p>
                <a:pPr>
                  <a:lnSpc>
                    <a:spcPct val="150000"/>
                  </a:lnSpc>
                  <a:spcBef>
                    <a:spcPts val="600"/>
                  </a:spcBef>
                  <a:spcAft>
                    <a:spcPts val="600"/>
                  </a:spcAft>
                </a:pPr>
                <a:r>
                  <a:rPr lang="en-US"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B</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b</m:t>
                            </m:r>
                          </m:num>
                          <m:den>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m:t>
                            </m:r>
                          </m:den>
                        </m:f>
                        <m:r>
                          <a:rPr lang="en-US" sz="40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B</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m:t>
                                </m:r>
                              </m:num>
                              <m:den>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b</m:t>
                                </m:r>
                              </m:den>
                            </m:f>
                          </m:e>
                        </m:func>
                      </m:e>
                    </m:func>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c</m:t>
                            </m:r>
                          </m:num>
                          <m:den>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b</m:t>
                            </m:r>
                          </m:den>
                        </m:f>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b</m:t>
                                </m:r>
                              </m:num>
                              <m:den>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c</m:t>
                                </m:r>
                              </m:den>
                            </m:f>
                          </m:e>
                        </m:func>
                      </m:e>
                    </m:func>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CD7141E7-2EBF-8FCC-FC85-4DCA524DFC01}"/>
                  </a:ext>
                </a:extLst>
              </p:cNvPr>
              <p:cNvSpPr txBox="1">
                <a:spLocks noRot="1" noChangeAspect="1" noMove="1" noResize="1" noEditPoints="1" noAdjustHandles="1" noChangeArrowheads="1" noChangeShapeType="1" noTextEdit="1"/>
              </p:cNvSpPr>
              <p:nvPr/>
            </p:nvSpPr>
            <p:spPr>
              <a:xfrm>
                <a:off x="1708621" y="1687434"/>
                <a:ext cx="5510294" cy="2840586"/>
              </a:xfrm>
              <a:prstGeom prst="rect">
                <a:avLst/>
              </a:prstGeom>
              <a:blipFill>
                <a:blip r:embed="rId2"/>
                <a:stretch>
                  <a:fillRect l="-3908" b="-2222"/>
                </a:stretch>
              </a:blipFill>
            </p:spPr>
            <p:txBody>
              <a:bodyPr/>
              <a:lstStyle/>
              <a:p>
                <a:r>
                  <a:rPr lang="en-VN">
                    <a:noFill/>
                  </a:rPr>
                  <a:t> </a:t>
                </a:r>
              </a:p>
            </p:txBody>
          </p:sp>
        </mc:Fallback>
      </mc:AlternateContent>
      <p:sp>
        <p:nvSpPr>
          <p:cNvPr id="11" name="TextBox 10">
            <a:extLst>
              <a:ext uri="{FF2B5EF4-FFF2-40B4-BE49-F238E27FC236}">
                <a16:creationId xmlns:a16="http://schemas.microsoft.com/office/drawing/2014/main" id="{EEFD6555-19A7-82F9-97F8-A1645863F8E1}"/>
              </a:ext>
            </a:extLst>
          </p:cNvPr>
          <p:cNvSpPr txBox="1"/>
          <p:nvPr/>
        </p:nvSpPr>
        <p:spPr>
          <a:xfrm>
            <a:off x="7989516" y="1000715"/>
            <a:ext cx="1154483" cy="707886"/>
          </a:xfrm>
          <a:prstGeom prst="rect">
            <a:avLst/>
          </a:prstGeom>
          <a:noFill/>
        </p:spPr>
        <p:txBody>
          <a:bodyPr wrap="none" rtlCol="0">
            <a:spAutoFit/>
          </a:bodyPr>
          <a:lstStyle/>
          <a:p>
            <a:r>
              <a:rPr lang="en-VN" sz="4000" b="1" dirty="0">
                <a:solidFill>
                  <a:srgbClr val="FF0000"/>
                </a:solidFill>
                <a:latin typeface="Arial" panose="020B0604020202020204" pitchFamily="34" charset="0"/>
                <a:cs typeface="Arial" panose="020B0604020202020204" pitchFamily="34" charset="0"/>
              </a:rPr>
              <a:t>Giải</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8A54A19-1484-2262-CD9B-4A65797B2BA0}"/>
                  </a:ext>
                </a:extLst>
              </p:cNvPr>
              <p:cNvSpPr txBox="1"/>
              <p:nvPr/>
            </p:nvSpPr>
            <p:spPr>
              <a:xfrm>
                <a:off x="9318070" y="1882252"/>
                <a:ext cx="7603067" cy="6716903"/>
              </a:xfrm>
              <a:prstGeom prst="rect">
                <a:avLst/>
              </a:prstGeom>
              <a:noFill/>
            </p:spPr>
            <p:txBody>
              <a:bodyPr wrap="square">
                <a:spAutoFit/>
              </a:bodyPr>
              <a:lstStyle/>
              <a:p>
                <a:pPr>
                  <a:lnSpc>
                    <a:spcPct val="150000"/>
                  </a:lnSpc>
                  <a:spcBef>
                    <a:spcPts val="600"/>
                  </a:spcBef>
                  <a:spcAft>
                    <a:spcPts val="600"/>
                  </a:spcAft>
                </a:pPr>
                <a:r>
                  <a:rPr lang="en-US"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a:effectLst/>
                    <a:latin typeface="Arial" panose="020B0604020202020204" pitchFamily="34" charset="0"/>
                    <a:ea typeface="Times New Roman" panose="02020603050405020304" pitchFamily="18" charset="0"/>
                    <a:cs typeface="Arial" panose="020B0604020202020204" pitchFamily="34" charset="0"/>
                  </a:rPr>
                  <a:t>Ta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b</m:t>
                              </m:r>
                            </m:num>
                            <m:den>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c</m:t>
                              </m:r>
                            </m:den>
                          </m:f>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B</m:t>
                              </m:r>
                            </m:e>
                          </m:func>
                        </m:e>
                      </m:func>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b</m:t>
                              </m:r>
                            </m:num>
                            <m:den>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c</m:t>
                              </m:r>
                            </m:den>
                          </m:f>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C</m:t>
                              </m:r>
                            </m:e>
                          </m:func>
                        </m:e>
                      </m:func>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 xmlns:m="http://schemas.openxmlformats.org/officeDocument/2006/math">
                    <m:r>
                      <a:rPr lang="vi-VN"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i="0">
                        <a:effectLst/>
                        <a:latin typeface="Cambria Math" panose="02040503050406030204" pitchFamily="18" charset="0"/>
                        <a:ea typeface="Calibri" panose="020F0502020204030204" pitchFamily="34" charset="0"/>
                        <a:cs typeface="Times New Roman" panose="02020603050405020304" pitchFamily="18" charset="0"/>
                      </a:rPr>
                      <m:t>b</m:t>
                    </m:r>
                    <m:r>
                      <a:rPr lang="vi-VN"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B</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m:t>
                            </m:r>
                          </m:e>
                        </m:func>
                      </m:e>
                    </m:func>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dirty="0" err="1">
                    <a:effectLst/>
                    <a:latin typeface="Arial" panose="020B0604020202020204" pitchFamily="34" charset="0"/>
                    <a:ea typeface="Calibri" panose="020F0502020204030204" pitchFamily="34" charset="0"/>
                    <a:cs typeface="Arial" panose="020B0604020202020204" pitchFamily="34" charset="0"/>
                  </a:rPr>
                  <a:t>Tương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tự</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b</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b</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B</m:t>
                            </m:r>
                          </m:e>
                        </m:func>
                      </m:e>
                    </m:func>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38A54A19-1484-2262-CD9B-4A65797B2BA0}"/>
                  </a:ext>
                </a:extLst>
              </p:cNvPr>
              <p:cNvSpPr txBox="1">
                <a:spLocks noRot="1" noChangeAspect="1" noMove="1" noResize="1" noEditPoints="1" noAdjustHandles="1" noChangeArrowheads="1" noChangeShapeType="1" noTextEdit="1"/>
              </p:cNvSpPr>
              <p:nvPr/>
            </p:nvSpPr>
            <p:spPr>
              <a:xfrm>
                <a:off x="9318070" y="1882252"/>
                <a:ext cx="7603067" cy="6716903"/>
              </a:xfrm>
              <a:prstGeom prst="rect">
                <a:avLst/>
              </a:prstGeom>
              <a:blipFill>
                <a:blip r:embed="rId3"/>
                <a:stretch>
                  <a:fillRect l="-2833" b="-2830"/>
                </a:stretch>
              </a:blipFill>
            </p:spPr>
            <p:txBody>
              <a:bodyPr/>
              <a:lstStyle/>
              <a:p>
                <a:r>
                  <a:rPr lang="en-VN">
                    <a:noFill/>
                  </a:rPr>
                  <a:t> </a:t>
                </a:r>
              </a:p>
            </p:txBody>
          </p:sp>
        </mc:Fallback>
      </mc:AlternateContent>
    </p:spTree>
    <p:extLst>
      <p:ext uri="{BB962C8B-B14F-4D97-AF65-F5344CB8AC3E}">
        <p14:creationId xmlns:p14="http://schemas.microsoft.com/office/powerpoint/2010/main" val="131132539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9">
            <a:extLst>
              <a:ext uri="{FF2B5EF4-FFF2-40B4-BE49-F238E27FC236}">
                <a16:creationId xmlns:a16="http://schemas.microsoft.com/office/drawing/2014/main" id="{BD7DD515-7182-C685-90B3-E3BC6E911A8C}"/>
              </a:ext>
            </a:extLst>
          </p:cNvPr>
          <p:cNvSpPr txBox="1"/>
          <p:nvPr/>
        </p:nvSpPr>
        <p:spPr>
          <a:xfrm>
            <a:off x="800099" y="910590"/>
            <a:ext cx="16687800" cy="4098686"/>
          </a:xfrm>
          <a:prstGeom prst="rect">
            <a:avLst/>
          </a:prstGeom>
          <a:noFill/>
        </p:spPr>
        <p:txBody>
          <a:bodyPr wrap="square">
            <a:spAutoFit/>
          </a:bodyPr>
          <a:lstStyle/>
          <a:p>
            <a:pPr algn="ctr">
              <a:lnSpc>
                <a:spcPct val="200000"/>
              </a:lnSpc>
              <a:spcBef>
                <a:spcPts val="600"/>
              </a:spcBef>
              <a:spcAft>
                <a:spcPts val="600"/>
              </a:spcAft>
            </a:pPr>
            <a:r>
              <a:rPr lang="vi-VN"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Định lí</a:t>
            </a: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2</a:t>
            </a:r>
            <a:endParaRPr lang="en-VN" sz="4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200000"/>
              </a:lnSpc>
              <a:spcBef>
                <a:spcPts val="600"/>
              </a:spcBef>
              <a:spcAft>
                <a:spcPts val="600"/>
              </a:spcAft>
            </a:pPr>
            <a:r>
              <a:rPr lang="en-US" sz="4400" dirty="0" err="1">
                <a:effectLst/>
                <a:latin typeface="Arial" panose="020B0604020202020204" pitchFamily="34" charset="0"/>
                <a:ea typeface="Calibri" panose="020F0502020204030204" pitchFamily="34" charset="0"/>
                <a:cs typeface="Arial" panose="020B0604020202020204" pitchFamily="34" charset="0"/>
              </a:rPr>
              <a:t>Trong</a:t>
            </a:r>
            <a:r>
              <a:rPr lang="en-US" sz="4400" dirty="0">
                <a:effectLst/>
                <a:latin typeface="Arial" panose="020B0604020202020204" pitchFamily="34" charset="0"/>
                <a:ea typeface="Calibri" panose="020F0502020204030204" pitchFamily="34" charset="0"/>
                <a:cs typeface="Arial" panose="020B0604020202020204" pitchFamily="34" charset="0"/>
              </a:rPr>
              <a:t> tam </a:t>
            </a:r>
            <a:r>
              <a:rPr lang="en-US" sz="4400" dirty="0" err="1">
                <a:effectLst/>
                <a:latin typeface="Arial" panose="020B0604020202020204" pitchFamily="34" charset="0"/>
                <a:ea typeface="Calibri" panose="020F0502020204030204" pitchFamily="34" charset="0"/>
                <a:cs typeface="Arial" panose="020B0604020202020204" pitchFamily="34" charset="0"/>
              </a:rPr>
              <a:t>giác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vuông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mỗi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cạnh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góc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vuông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bằng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cạnh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góc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vuông</a:t>
            </a:r>
            <a:r>
              <a:rPr lang="en-US" sz="4400" dirty="0">
                <a:effectLst/>
                <a:latin typeface="Arial" panose="020B0604020202020204" pitchFamily="34" charset="0"/>
                <a:ea typeface="Calibri" panose="020F0502020204030204" pitchFamily="34" charset="0"/>
                <a:cs typeface="Arial" panose="020B0604020202020204" pitchFamily="34" charset="0"/>
              </a:rPr>
              <a:t> kia </a:t>
            </a:r>
            <a:r>
              <a:rPr lang="en-US" sz="4400" dirty="0" err="1">
                <a:effectLst/>
                <a:latin typeface="Arial" panose="020B0604020202020204" pitchFamily="34" charset="0"/>
                <a:ea typeface="Calibri" panose="020F0502020204030204" pitchFamily="34" charset="0"/>
                <a:cs typeface="Arial" panose="020B0604020202020204" pitchFamily="34" charset="0"/>
              </a:rPr>
              <a:t>nhân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với</a:t>
            </a:r>
            <a:r>
              <a:rPr lang="en-US" sz="4400" dirty="0">
                <a:effectLst/>
                <a:latin typeface="Arial" panose="020B0604020202020204" pitchFamily="34" charset="0"/>
                <a:ea typeface="Calibri" panose="020F0502020204030204" pitchFamily="34" charset="0"/>
                <a:cs typeface="Arial" panose="020B0604020202020204" pitchFamily="34" charset="0"/>
              </a:rPr>
              <a:t> tang </a:t>
            </a:r>
            <a:r>
              <a:rPr lang="en-US" sz="4400" dirty="0" err="1">
                <a:effectLst/>
                <a:latin typeface="Arial" panose="020B0604020202020204" pitchFamily="34" charset="0"/>
                <a:ea typeface="Calibri" panose="020F0502020204030204" pitchFamily="34" charset="0"/>
                <a:cs typeface="Arial" panose="020B0604020202020204" pitchFamily="34" charset="0"/>
              </a:rPr>
              <a:t>góc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đối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hoặc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nhân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với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côtang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góc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kề</a:t>
            </a:r>
            <a:r>
              <a:rPr lang="en-US" sz="4400" dirty="0">
                <a:effectLst/>
                <a:latin typeface="Arial" panose="020B0604020202020204" pitchFamily="34" charset="0"/>
                <a:ea typeface="Calibri" panose="020F0502020204030204" pitchFamily="34"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68A1EC1-D651-BE64-9778-02B59B039C23}"/>
                  </a:ext>
                </a:extLst>
              </p:cNvPr>
              <p:cNvSpPr txBox="1"/>
              <p:nvPr/>
            </p:nvSpPr>
            <p:spPr>
              <a:xfrm>
                <a:off x="2143123" y="5357265"/>
                <a:ext cx="14001752" cy="3321550"/>
              </a:xfrm>
              <a:prstGeom prst="rect">
                <a:avLst/>
              </a:prstGeom>
              <a:noFill/>
            </p:spPr>
            <p:txBody>
              <a:bodyPr wrap="square">
                <a:spAutoFit/>
              </a:bodyPr>
              <a:lstStyle/>
              <a:p>
                <a:pPr algn="ctr">
                  <a:lnSpc>
                    <a:spcPct val="150000"/>
                  </a:lnSpc>
                  <a:spcBef>
                    <a:spcPts val="600"/>
                  </a:spcBef>
                  <a:spcAft>
                    <a:spcPts val="600"/>
                  </a:spcAft>
                </a:pPr>
                <a:r>
                  <a:rPr lang="en-US" sz="4400" b="1" dirty="0" err="1">
                    <a:effectLst/>
                    <a:latin typeface="Arial" panose="020B0604020202020204" pitchFamily="34" charset="0"/>
                    <a:ea typeface="Calibri" panose="020F0502020204030204" pitchFamily="34" charset="0"/>
                    <a:cs typeface="Arial" panose="020B0604020202020204" pitchFamily="34" charset="0"/>
                  </a:rPr>
                  <a:t>Chú</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ý</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Trong</a:t>
                </a:r>
                <a:r>
                  <a:rPr lang="en-US" sz="4400" dirty="0">
                    <a:effectLst/>
                    <a:latin typeface="Arial" panose="020B0604020202020204" pitchFamily="34" charset="0"/>
                    <a:ea typeface="Calibri" panose="020F0502020204030204" pitchFamily="34" charset="0"/>
                    <a:cs typeface="Arial" panose="020B0604020202020204" pitchFamily="34" charset="0"/>
                  </a:rPr>
                  <a:t> tam </a:t>
                </a:r>
                <a:r>
                  <a:rPr lang="en-US" sz="4400" dirty="0" err="1">
                    <a:effectLst/>
                    <a:latin typeface="Arial" panose="020B0604020202020204" pitchFamily="34" charset="0"/>
                    <a:ea typeface="Calibri" panose="020F0502020204030204" pitchFamily="34" charset="0"/>
                    <a:cs typeface="Arial" panose="020B0604020202020204" pitchFamily="34" charset="0"/>
                  </a:rPr>
                  <a:t>giác</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nl-NL" sz="4400" i="0">
                        <a:effectLst/>
                        <a:latin typeface="Cambria Math" panose="02040503050406030204" pitchFamily="18" charset="0"/>
                        <a:ea typeface="Calibri" panose="020F0502020204030204" pitchFamily="34" charset="0"/>
                        <a:cs typeface="Times New Roman" panose="02020603050405020304" pitchFamily="18" charset="0"/>
                      </a:rPr>
                      <m:t>ABC</m:t>
                    </m:r>
                  </m:oMath>
                </a14:m>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vuông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tại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4400" i="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en-US" sz="4400" dirty="0">
                    <a:effectLst/>
                    <a:latin typeface="Arial" panose="020B0604020202020204" pitchFamily="34" charset="0"/>
                    <a:ea typeface="Times New Roman" panose="02020603050405020304" pitchFamily="18" charset="0"/>
                    <a:cs typeface="Arial" panose="020B0604020202020204" pitchFamily="34" charset="0"/>
                  </a:rPr>
                  <a:t> (H.4.16), ta </a:t>
                </a:r>
                <a:r>
                  <a:rPr lang="en-US" sz="4400" dirty="0" err="1">
                    <a:effectLst/>
                    <a:latin typeface="Arial" panose="020B0604020202020204" pitchFamily="34" charset="0"/>
                    <a:ea typeface="Times New Roman" panose="02020603050405020304" pitchFamily="18" charset="0"/>
                    <a:cs typeface="Arial" panose="020B0604020202020204" pitchFamily="34" charset="0"/>
                  </a:rPr>
                  <a:t>có</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m:rPr>
                        <m:sty m:val="p"/>
                      </m:rPr>
                      <a:rPr lang="vi-VN" sz="4400" i="0">
                        <a:effectLst/>
                        <a:latin typeface="Cambria Math" panose="02040503050406030204" pitchFamily="18" charset="0"/>
                        <a:ea typeface="Calibri" panose="020F0502020204030204" pitchFamily="34" charset="0"/>
                        <a:cs typeface="Times New Roman" panose="02020603050405020304" pitchFamily="18" charset="0"/>
                      </a:rPr>
                      <m:t>b</m:t>
                    </m:r>
                    <m:r>
                      <a:rPr lang="vi-VN" sz="4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c</m:t>
                    </m:r>
                    <m:r>
                      <a:rPr lang="en-US" sz="44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B</m:t>
                        </m:r>
                        <m:r>
                          <a:rPr lang="en-US" sz="4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c</m:t>
                        </m:r>
                        <m:r>
                          <a:rPr lang="en-US" sz="44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C</m:t>
                            </m:r>
                          </m:e>
                        </m:func>
                      </m:e>
                    </m:func>
                  </m:oMath>
                </a14:m>
                <a:r>
                  <a:rPr lang="en-US" sz="4400" dirty="0">
                    <a:effectLst/>
                    <a:latin typeface="Arial" panose="020B0604020202020204" pitchFamily="34" charset="0"/>
                    <a:ea typeface="Times New Roman" panose="02020603050405020304" pitchFamily="18" charset="0"/>
                    <a:cs typeface="Arial" panose="020B0604020202020204" pitchFamily="34" charset="0"/>
                  </a:rPr>
                  <a:t>,</a:t>
                </a:r>
              </a:p>
              <a:p>
                <a:pPr algn="ctr">
                  <a:lnSpc>
                    <a:spcPct val="150000"/>
                  </a:lnSpc>
                  <a:spcBef>
                    <a:spcPts val="600"/>
                  </a:spcBef>
                  <a:spcAft>
                    <a:spcPts val="600"/>
                  </a:spcAft>
                </a:pPr>
                <a14:m>
                  <m:oMath xmlns:m="http://schemas.openxmlformats.org/officeDocument/2006/math">
                    <m:r>
                      <m:rPr>
                        <m:sty m:val="p"/>
                      </m:rPr>
                      <a:rPr lang="en-US" sz="4400" i="0" smtClean="0">
                        <a:effectLst/>
                        <a:latin typeface="Cambria Math" panose="02040503050406030204" pitchFamily="18" charset="0"/>
                        <a:ea typeface="Calibri" panose="020F0502020204030204" pitchFamily="34" charset="0"/>
                        <a:cs typeface="Times New Roman" panose="02020603050405020304" pitchFamily="18" charset="0"/>
                      </a:rPr>
                      <m:t>c</m:t>
                    </m:r>
                    <m:r>
                      <a:rPr lang="en-US" sz="44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400" i="0" smtClean="0">
                        <a:effectLst/>
                        <a:latin typeface="Cambria Math" panose="02040503050406030204" pitchFamily="18" charset="0"/>
                        <a:ea typeface="Calibri" panose="020F0502020204030204" pitchFamily="34" charset="0"/>
                        <a:cs typeface="Times New Roman" panose="02020603050405020304" pitchFamily="18" charset="0"/>
                      </a:rPr>
                      <m:t>b</m:t>
                    </m:r>
                    <m:r>
                      <a:rPr lang="en-US" sz="4400" i="0" smtClean="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C</m:t>
                        </m:r>
                        <m:r>
                          <a:rPr lang="en-US" sz="44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b</m:t>
                        </m:r>
                        <m:r>
                          <a:rPr lang="en-US" sz="44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400" i="0">
                                <a:effectLst/>
                                <a:latin typeface="Cambria Math" panose="02040503050406030204" pitchFamily="18" charset="0"/>
                                <a:ea typeface="Calibri" panose="020F0502020204030204" pitchFamily="34" charset="0"/>
                                <a:cs typeface="Times New Roman" panose="02020603050405020304" pitchFamily="18" charset="0"/>
                              </a:rPr>
                              <m:t>B</m:t>
                            </m:r>
                          </m:e>
                        </m:func>
                      </m:e>
                    </m:func>
                  </m:oMath>
                </a14:m>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E68A1EC1-D651-BE64-9778-02B59B039C23}"/>
                  </a:ext>
                </a:extLst>
              </p:cNvPr>
              <p:cNvSpPr txBox="1">
                <a:spLocks noRot="1" noChangeAspect="1" noMove="1" noResize="1" noEditPoints="1" noAdjustHandles="1" noChangeArrowheads="1" noChangeShapeType="1" noTextEdit="1"/>
              </p:cNvSpPr>
              <p:nvPr/>
            </p:nvSpPr>
            <p:spPr>
              <a:xfrm>
                <a:off x="2143123" y="5357265"/>
                <a:ext cx="14001752" cy="3321550"/>
              </a:xfrm>
              <a:prstGeom prst="rect">
                <a:avLst/>
              </a:prstGeom>
              <a:blipFill>
                <a:blip r:embed="rId2"/>
                <a:stretch>
                  <a:fillRect l="-634" r="-634" b="-7985"/>
                </a:stretch>
              </a:blipFill>
            </p:spPr>
            <p:txBody>
              <a:bodyPr/>
              <a:lstStyle/>
              <a:p>
                <a:r>
                  <a:rPr lang="en-VN">
                    <a:noFill/>
                  </a:rPr>
                  <a:t> </a:t>
                </a:r>
              </a:p>
            </p:txBody>
          </p:sp>
        </mc:Fallback>
      </mc:AlternateContent>
    </p:spTree>
    <p:extLst>
      <p:ext uri="{BB962C8B-B14F-4D97-AF65-F5344CB8AC3E}">
        <p14:creationId xmlns:p14="http://schemas.microsoft.com/office/powerpoint/2010/main" val="310771536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D50F2C7-52CA-7240-2E70-73ABE2D48227}"/>
                  </a:ext>
                </a:extLst>
              </p:cNvPr>
              <p:cNvSpPr txBox="1"/>
              <p:nvPr/>
            </p:nvSpPr>
            <p:spPr>
              <a:xfrm>
                <a:off x="444688" y="1876136"/>
                <a:ext cx="10744200" cy="4748801"/>
              </a:xfrm>
              <a:prstGeom prst="rect">
                <a:avLst/>
              </a:prstGeom>
              <a:noFill/>
            </p:spPr>
            <p:txBody>
              <a:bodyPr wrap="square">
                <a:spAutoFit/>
              </a:bodyPr>
              <a:lstStyle/>
              <a:p>
                <a:pPr algn="just">
                  <a:lnSpc>
                    <a:spcPct val="150000"/>
                  </a:lnSpc>
                  <a:spcBef>
                    <a:spcPts val="600"/>
                  </a:spcBef>
                  <a:spcAft>
                    <a:spcPts val="600"/>
                  </a:spcAft>
                </a:pPr>
                <a:r>
                  <a:rPr lang="vi-VN" sz="4000" b="1" dirty="0">
                    <a:effectLst/>
                    <a:latin typeface="Arial" panose="020B0604020202020204" pitchFamily="34" charset="0"/>
                    <a:ea typeface="Times New Roman" panose="02020603050405020304" pitchFamily="18" charset="0"/>
                    <a:cs typeface="Arial" panose="020B0604020202020204" pitchFamily="34" charset="0"/>
                  </a:rPr>
                  <a:t>Ví dụ 2: SGK – tr.</a:t>
                </a:r>
                <a:r>
                  <a:rPr lang="en-US" sz="4000" b="1" dirty="0">
                    <a:effectLst/>
                    <a:latin typeface="Arial" panose="020B0604020202020204" pitchFamily="34" charset="0"/>
                    <a:ea typeface="Times New Roman" panose="02020603050405020304" pitchFamily="18" charset="0"/>
                    <a:cs typeface="Arial" panose="020B0604020202020204" pitchFamily="34" charset="0"/>
                  </a:rPr>
                  <a:t>76</a:t>
                </a:r>
              </a:p>
              <a:p>
                <a:pPr algn="just">
                  <a:lnSpc>
                    <a:spcPct val="150000"/>
                  </a:lnSpc>
                  <a:spcBef>
                    <a:spcPts val="600"/>
                  </a:spcBef>
                  <a:spcAft>
                    <a:spcPts val="600"/>
                  </a:spcAft>
                </a:pP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mặt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mặt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góc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xấp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xỉ</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bằng</a:t>
                </a:r>
                <a:r>
                  <a:rPr lang="en-US" sz="4000" dirty="0">
                    <a:latin typeface="Arial" panose="020B0604020202020204" pitchFamily="34" charset="0"/>
                    <a:ea typeface="Calibri" panose="020F0502020204030204" pitchFamily="34" charset="0"/>
                    <a:cs typeface="Arial" panose="020B0604020202020204" pitchFamily="34" charset="0"/>
                  </a:rPr>
                  <a:t> 34</a:t>
                </a:r>
                <a14:m>
                  <m:oMath xmlns:m="http://schemas.openxmlformats.org/officeDocument/2006/math">
                    <m:r>
                      <a:rPr lang="en-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bóng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toà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tháp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mặt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dài</a:t>
                </a:r>
                <a:r>
                  <a:rPr lang="en-US" sz="4000" dirty="0">
                    <a:latin typeface="Arial" panose="020B0604020202020204" pitchFamily="34" charset="0"/>
                    <a:ea typeface="Calibri" panose="020F0502020204030204" pitchFamily="34" charset="0"/>
                    <a:cs typeface="Arial" panose="020B0604020202020204" pitchFamily="34" charset="0"/>
                  </a:rPr>
                  <a:t> 8,6 m (H.4.17).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chiều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toà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tháp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tròn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mét</a:t>
                </a:r>
                <a:r>
                  <a:rPr lang="en-US" sz="4000" dirty="0">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ED50F2C7-52CA-7240-2E70-73ABE2D48227}"/>
                  </a:ext>
                </a:extLst>
              </p:cNvPr>
              <p:cNvSpPr txBox="1">
                <a:spLocks noRot="1" noChangeAspect="1" noMove="1" noResize="1" noEditPoints="1" noAdjustHandles="1" noChangeArrowheads="1" noChangeShapeType="1" noTextEdit="1"/>
              </p:cNvSpPr>
              <p:nvPr/>
            </p:nvSpPr>
            <p:spPr>
              <a:xfrm>
                <a:off x="444688" y="1876136"/>
                <a:ext cx="10744200" cy="4748801"/>
              </a:xfrm>
              <a:prstGeom prst="rect">
                <a:avLst/>
              </a:prstGeom>
              <a:blipFill>
                <a:blip r:embed="rId2"/>
                <a:stretch>
                  <a:fillRect l="-2128" r="-2128" b="-4533"/>
                </a:stretch>
              </a:blipFill>
            </p:spPr>
            <p:txBody>
              <a:bodyPr/>
              <a:lstStyle/>
              <a:p>
                <a:r>
                  <a:rPr lang="en-VN">
                    <a:noFill/>
                  </a:rPr>
                  <a:t> </a:t>
                </a:r>
              </a:p>
            </p:txBody>
          </p:sp>
        </mc:Fallback>
      </mc:AlternateContent>
      <p:pic>
        <p:nvPicPr>
          <p:cNvPr id="11" name="Picture 10">
            <a:extLst>
              <a:ext uri="{FF2B5EF4-FFF2-40B4-BE49-F238E27FC236}">
                <a16:creationId xmlns:a16="http://schemas.microsoft.com/office/drawing/2014/main" id="{57414D35-079F-F6C0-E681-8134F4933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3868" y="1876136"/>
            <a:ext cx="6445250" cy="5896718"/>
          </a:xfrm>
          <a:prstGeom prst="rect">
            <a:avLst/>
          </a:prstGeom>
        </p:spPr>
      </p:pic>
    </p:spTree>
    <p:extLst>
      <p:ext uri="{BB962C8B-B14F-4D97-AF65-F5344CB8AC3E}">
        <p14:creationId xmlns:p14="http://schemas.microsoft.com/office/powerpoint/2010/main" val="15468304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8">
            <a:extLst>
              <a:ext uri="{FF2B5EF4-FFF2-40B4-BE49-F238E27FC236}">
                <a16:creationId xmlns:a16="http://schemas.microsoft.com/office/drawing/2014/main" id="{EB3A5A38-EF1E-CC71-854F-7B7583977642}"/>
              </a:ext>
            </a:extLst>
          </p:cNvPr>
          <p:cNvSpPr txBox="1"/>
          <p:nvPr/>
        </p:nvSpPr>
        <p:spPr>
          <a:xfrm>
            <a:off x="6595864" y="648791"/>
            <a:ext cx="5096267" cy="1107996"/>
          </a:xfrm>
          <a:prstGeom prst="rect">
            <a:avLst/>
          </a:prstGeom>
          <a:noFill/>
        </p:spPr>
        <p:txBody>
          <a:bodyPr wrap="none" rtlCol="0">
            <a:spAutoFit/>
          </a:bodyPr>
          <a:lstStyle/>
          <a:p>
            <a:pPr algn="ctr"/>
            <a:r>
              <a:rPr lang="en-VN" sz="6600" b="1" dirty="0">
                <a:solidFill>
                  <a:schemeClr val="accent5">
                    <a:lumMod val="75000"/>
                  </a:schemeClr>
                </a:solidFill>
                <a:latin typeface="Arial" panose="020B0604020202020204" pitchFamily="34" charset="0"/>
                <a:cs typeface="Arial" panose="020B0604020202020204" pitchFamily="34" charset="0"/>
              </a:rPr>
              <a:t>KHỞI ĐỘNG</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AB9F2E1-3784-D709-4DC2-CCD33F744C08}"/>
                  </a:ext>
                </a:extLst>
              </p:cNvPr>
              <p:cNvSpPr txBox="1"/>
              <p:nvPr/>
            </p:nvSpPr>
            <p:spPr>
              <a:xfrm>
                <a:off x="800096" y="1802869"/>
                <a:ext cx="16687800" cy="4144596"/>
              </a:xfrm>
              <a:prstGeom prst="rect">
                <a:avLst/>
              </a:prstGeom>
              <a:noFill/>
            </p:spPr>
            <p:txBody>
              <a:bodyPr wrap="square">
                <a:spAutoFit/>
              </a:bodyPr>
              <a:lstStyle/>
              <a:p>
                <a:pPr algn="just">
                  <a:lnSpc>
                    <a:spcPct val="150000"/>
                  </a:lnSpc>
                  <a:spcBef>
                    <a:spcPts val="600"/>
                  </a:spcBef>
                  <a:spcAft>
                    <a:spcPts val="600"/>
                  </a:spcAft>
                </a:pP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Để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đo</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chiều</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cao</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một</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tòa</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lâu</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đài</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(H.4.11),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người</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đặt</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giác</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kế</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thẳng</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đứng</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tại</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điểm</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M.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Quay</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ống</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ngắm</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giác</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kế</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sao</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cho</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nhìn</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thấy</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đỉnh</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P’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tòa</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lâu</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đài</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dưới</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góc</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nhọn</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360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α</m:t>
                    </m:r>
                  </m:oMath>
                </a14:m>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Sau</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đó</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đặt</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giác</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kế</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thẳng</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đứng</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tại</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điểm</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N, NM = 20m,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thì</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nhìn</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thấy</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đỉnh</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P’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dưới</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góc</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nhọn</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360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β</m:t>
                    </m:r>
                  </m:oMath>
                </a14:m>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360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β</m:t>
                    </m:r>
                    <m:r>
                      <a:rPr lang="da-DK" sz="360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m:rPr>
                        <m:sty m:val="p"/>
                      </m:rPr>
                      <a:rPr lang="da-DK" sz="360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α</m:t>
                    </m:r>
                  </m:oMath>
                </a14:m>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Biết</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chiều</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cao</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giác</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kế</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là</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1,6m,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hãy</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tính</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chiều</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cao</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tòa</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lâu</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a-DK" sz="36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đài</a:t>
                </a:r>
                <a:r>
                  <a:rPr lang="da-DK"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VN"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0AB9F2E1-3784-D709-4DC2-CCD33F744C08}"/>
                  </a:ext>
                </a:extLst>
              </p:cNvPr>
              <p:cNvSpPr txBox="1">
                <a:spLocks noRot="1" noChangeAspect="1" noMove="1" noResize="1" noEditPoints="1" noAdjustHandles="1" noChangeArrowheads="1" noChangeShapeType="1" noTextEdit="1"/>
              </p:cNvSpPr>
              <p:nvPr/>
            </p:nvSpPr>
            <p:spPr>
              <a:xfrm>
                <a:off x="800096" y="1802869"/>
                <a:ext cx="16687800" cy="4144596"/>
              </a:xfrm>
              <a:prstGeom prst="rect">
                <a:avLst/>
              </a:prstGeom>
              <a:blipFill>
                <a:blip r:embed="rId2"/>
                <a:stretch>
                  <a:fillRect l="-1064" r="-1064" b="-4587"/>
                </a:stretch>
              </a:blipFill>
            </p:spPr>
            <p:txBody>
              <a:bodyPr/>
              <a:lstStyle/>
              <a:p>
                <a:r>
                  <a:rPr lang="en-VN">
                    <a:noFill/>
                  </a:rPr>
                  <a:t> </a:t>
                </a:r>
              </a:p>
            </p:txBody>
          </p:sp>
        </mc:Fallback>
      </mc:AlternateContent>
      <p:pic>
        <p:nvPicPr>
          <p:cNvPr id="12" name="Picture 11">
            <a:extLst>
              <a:ext uri="{FF2B5EF4-FFF2-40B4-BE49-F238E27FC236}">
                <a16:creationId xmlns:a16="http://schemas.microsoft.com/office/drawing/2014/main" id="{F99A49D3-1164-9BEB-3381-A75DA65167CE}"/>
              </a:ext>
            </a:extLst>
          </p:cNvPr>
          <p:cNvPicPr>
            <a:picLocks noChangeAspect="1"/>
          </p:cNvPicPr>
          <p:nvPr/>
        </p:nvPicPr>
        <p:blipFill>
          <a:blip r:embed="rId3"/>
          <a:stretch>
            <a:fillRect/>
          </a:stretch>
        </p:blipFill>
        <p:spPr>
          <a:xfrm>
            <a:off x="7494464" y="5566856"/>
            <a:ext cx="8395333" cy="4075586"/>
          </a:xfrm>
          <a:prstGeom prst="rect">
            <a:avLst/>
          </a:prstGeom>
        </p:spPr>
      </p:pic>
    </p:spTree>
    <p:extLst>
      <p:ext uri="{BB962C8B-B14F-4D97-AF65-F5344CB8AC3E}">
        <p14:creationId xmlns:p14="http://schemas.microsoft.com/office/powerpoint/2010/main" val="168304628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4ABBCC6-7104-E8AA-E6B5-4304AC60B9C4}"/>
                  </a:ext>
                </a:extLst>
              </p:cNvPr>
              <p:cNvSpPr txBox="1"/>
              <p:nvPr/>
            </p:nvSpPr>
            <p:spPr>
              <a:xfrm>
                <a:off x="714465" y="754901"/>
                <a:ext cx="16859067" cy="7114896"/>
              </a:xfrm>
              <a:prstGeom prst="rect">
                <a:avLst/>
              </a:prstGeom>
              <a:noFill/>
            </p:spPr>
            <p:txBody>
              <a:bodyPr wrap="square">
                <a:spAutoFit/>
              </a:bodyPr>
              <a:lstStyle/>
              <a:p>
                <a:pPr algn="ctr">
                  <a:lnSpc>
                    <a:spcPct val="200000"/>
                  </a:lnSpc>
                  <a:spcBef>
                    <a:spcPts val="600"/>
                  </a:spcBef>
                  <a:spcAft>
                    <a:spcPts val="600"/>
                  </a:spcAft>
                </a:pPr>
                <a:r>
                  <a:rPr lang="en-US" sz="44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Giải</a:t>
                </a:r>
                <a:endParaRPr lang="en-US" sz="4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spcBef>
                    <a:spcPts val="600"/>
                  </a:spcBef>
                  <a:spcAft>
                    <a:spcPts val="600"/>
                  </a:spcAft>
                </a:pPr>
                <a:r>
                  <a:rPr lang="en-US" sz="4400" dirty="0">
                    <a:effectLst/>
                    <a:latin typeface="Arial" panose="020B0604020202020204" pitchFamily="34" charset="0"/>
                    <a:ea typeface="Times New Roman" panose="02020603050405020304" pitchFamily="18" charset="0"/>
                    <a:cs typeface="Arial" panose="020B0604020202020204" pitchFamily="34" charset="0"/>
                  </a:rPr>
                  <a:t>Ta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nhận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thấy</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cao</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tháp</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đối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diện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góc</a:t>
                </a:r>
                <a:r>
                  <a:rPr lang="en-US" sz="4400" dirty="0">
                    <a:effectLst/>
                    <a:latin typeface="Arial" panose="020B0604020202020204" pitchFamily="34" charset="0"/>
                    <a:ea typeface="Times New Roman" panose="02020603050405020304" pitchFamily="18" charset="0"/>
                    <a:cs typeface="Arial" panose="020B0604020202020204" pitchFamily="34" charset="0"/>
                  </a:rPr>
                  <a:t> 34</a:t>
                </a:r>
                <a14:m>
                  <m:oMath xmlns:m="http://schemas.openxmlformats.org/officeDocument/2006/math">
                    <m:r>
                      <a:rPr lang="en-VN" sz="44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(góc tạo bởi tia nắng mặt trời và bóng của tháp trên mặt đất).</a:t>
                </a:r>
              </a:p>
              <a:p>
                <a:pPr>
                  <a:lnSpc>
                    <a:spcPct val="200000"/>
                  </a:lnSpc>
                  <a:spcBef>
                    <a:spcPts val="600"/>
                  </a:spcBef>
                  <a:spcAft>
                    <a:spcPts val="600"/>
                  </a:spcAft>
                </a:pPr>
                <a:r>
                  <a:rPr lang="en-VN" sz="4400" dirty="0">
                    <a:latin typeface="Arial" panose="020B0604020202020204" pitchFamily="34" charset="0"/>
                    <a:cs typeface="Arial" panose="020B0604020202020204" pitchFamily="34" charset="0"/>
                  </a:rPr>
                  <a:t>Theo Định lí 2, ta có h = 8,6 . </a:t>
                </a:r>
                <a:r>
                  <a:rPr lang="en-US" sz="4400" dirty="0">
                    <a:latin typeface="Arial" panose="020B0604020202020204" pitchFamily="34" charset="0"/>
                    <a:cs typeface="Arial" panose="020B0604020202020204" pitchFamily="34" charset="0"/>
                  </a:rPr>
                  <a:t>tan</a:t>
                </a:r>
                <a:r>
                  <a:rPr lang="en-US" sz="4400" dirty="0">
                    <a:effectLst/>
                    <a:latin typeface="Arial" panose="020B0604020202020204" pitchFamily="34" charset="0"/>
                    <a:ea typeface="Times New Roman" panose="02020603050405020304" pitchFamily="18" charset="0"/>
                    <a:cs typeface="Arial" panose="020B0604020202020204" pitchFamily="34" charset="0"/>
                  </a:rPr>
                  <a:t>34</a:t>
                </a:r>
                <a14:m>
                  <m:oMath xmlns:m="http://schemas.openxmlformats.org/officeDocument/2006/math">
                    <m:r>
                      <a:rPr lang="en-VN" sz="4400" i="1"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a:t>
                </a:r>
                <a14:m>
                  <m:oMath xmlns:m="http://schemas.openxmlformats.org/officeDocument/2006/math">
                    <m:r>
                      <a:rPr lang="en-VN" sz="4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6 (m).</a:t>
                </a:r>
              </a:p>
              <a:p>
                <a:pPr>
                  <a:lnSpc>
                    <a:spcPct val="200000"/>
                  </a:lnSpc>
                  <a:spcBef>
                    <a:spcPts val="600"/>
                  </a:spcBef>
                  <a:spcAft>
                    <a:spcPts val="600"/>
                  </a:spcAft>
                </a:pPr>
                <a:r>
                  <a:rPr lang="en-VN" sz="4400" dirty="0">
                    <a:latin typeface="Arial" panose="020B0604020202020204" pitchFamily="34" charset="0"/>
                    <a:cs typeface="Arial" panose="020B0604020202020204" pitchFamily="34" charset="0"/>
                  </a:rPr>
                  <a:t>Vậy chiều cao của tháp là khoảng 6 m.</a:t>
                </a:r>
              </a:p>
            </p:txBody>
          </p:sp>
        </mc:Choice>
        <mc:Fallback xmlns="">
          <p:sp>
            <p:nvSpPr>
              <p:cNvPr id="9" name="TextBox 8">
                <a:extLst>
                  <a:ext uri="{FF2B5EF4-FFF2-40B4-BE49-F238E27FC236}">
                    <a16:creationId xmlns:a16="http://schemas.microsoft.com/office/drawing/2014/main" id="{B4ABBCC6-7104-E8AA-E6B5-4304AC60B9C4}"/>
                  </a:ext>
                </a:extLst>
              </p:cNvPr>
              <p:cNvSpPr txBox="1">
                <a:spLocks noRot="1" noChangeAspect="1" noMove="1" noResize="1" noEditPoints="1" noAdjustHandles="1" noChangeArrowheads="1" noChangeShapeType="1" noTextEdit="1"/>
              </p:cNvSpPr>
              <p:nvPr/>
            </p:nvSpPr>
            <p:spPr>
              <a:xfrm>
                <a:off x="714465" y="754901"/>
                <a:ext cx="16859067" cy="7114896"/>
              </a:xfrm>
              <a:prstGeom prst="rect">
                <a:avLst/>
              </a:prstGeom>
              <a:blipFill>
                <a:blip r:embed="rId2"/>
                <a:stretch>
                  <a:fillRect l="-1506" r="-2033" b="-3209"/>
                </a:stretch>
              </a:blipFill>
            </p:spPr>
            <p:txBody>
              <a:bodyPr/>
              <a:lstStyle/>
              <a:p>
                <a:r>
                  <a:rPr lang="en-VN">
                    <a:noFill/>
                  </a:rPr>
                  <a:t> </a:t>
                </a:r>
              </a:p>
            </p:txBody>
          </p:sp>
        </mc:Fallback>
      </mc:AlternateContent>
    </p:spTree>
    <p:extLst>
      <p:ext uri="{BB962C8B-B14F-4D97-AF65-F5344CB8AC3E}">
        <p14:creationId xmlns:p14="http://schemas.microsoft.com/office/powerpoint/2010/main" val="2081091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barn(inVertical)">
                                      <p:cBhvr>
                                        <p:cTn id="13" dur="500"/>
                                        <p:tgtEl>
                                          <p:spTgt spid="9">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barn(inVertical)">
                                      <p:cBhvr>
                                        <p:cTn id="16" dur="500"/>
                                        <p:tgtEl>
                                          <p:spTgt spid="9">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barn(inVertical)">
                                      <p:cBhvr>
                                        <p:cTn id="19"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9" name="Process 8">
            <a:extLst>
              <a:ext uri="{FF2B5EF4-FFF2-40B4-BE49-F238E27FC236}">
                <a16:creationId xmlns:a16="http://schemas.microsoft.com/office/drawing/2014/main" id="{88EE3791-18C0-D2EA-F5E4-57ACFE11BBD1}"/>
              </a:ext>
            </a:extLst>
          </p:cNvPr>
          <p:cNvSpPr/>
          <p:nvPr/>
        </p:nvSpPr>
        <p:spPr>
          <a:xfrm>
            <a:off x="381000" y="164940"/>
            <a:ext cx="6172200" cy="1600200"/>
          </a:xfrm>
          <a:prstGeom prst="flowChart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VN" sz="4800" b="1" dirty="0">
                <a:latin typeface="Arial" panose="020B0604020202020204" pitchFamily="34" charset="0"/>
                <a:cs typeface="Arial" panose="020B0604020202020204" pitchFamily="34" charset="0"/>
              </a:rPr>
              <a:t>Luyện tập 2</a:t>
            </a:r>
          </a:p>
        </p:txBody>
      </p:sp>
      <p:pic>
        <p:nvPicPr>
          <p:cNvPr id="10" name="Picture 9">
            <a:extLst>
              <a:ext uri="{FF2B5EF4-FFF2-40B4-BE49-F238E27FC236}">
                <a16:creationId xmlns:a16="http://schemas.microsoft.com/office/drawing/2014/main" id="{A76EF211-C65D-0CFB-B4B1-4B960EDDD8AB}"/>
              </a:ext>
            </a:extLst>
          </p:cNvPr>
          <p:cNvPicPr>
            <a:picLocks noChangeAspect="1"/>
          </p:cNvPicPr>
          <p:nvPr/>
        </p:nvPicPr>
        <p:blipFill>
          <a:blip r:embed="rId2"/>
          <a:stretch>
            <a:fillRect/>
          </a:stretch>
        </p:blipFill>
        <p:spPr>
          <a:xfrm>
            <a:off x="11604996" y="2501186"/>
            <a:ext cx="6205049" cy="5237937"/>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004EB5F-E6AA-39BB-3307-6314A2ADBDC7}"/>
                  </a:ext>
                </a:extLst>
              </p:cNvPr>
              <p:cNvSpPr txBox="1"/>
              <p:nvPr/>
            </p:nvSpPr>
            <p:spPr>
              <a:xfrm>
                <a:off x="615699" y="2498888"/>
                <a:ext cx="10744200" cy="4029436"/>
              </a:xfrm>
              <a:prstGeom prst="rect">
                <a:avLst/>
              </a:prstGeom>
              <a:noFill/>
            </p:spPr>
            <p:txBody>
              <a:bodyPr wrap="square">
                <a:spAutoFit/>
              </a:bodyPr>
              <a:lstStyle/>
              <a:p>
                <a:pPr algn="just">
                  <a:lnSpc>
                    <a:spcPct val="150000"/>
                  </a:lnSpc>
                  <a:spcBef>
                    <a:spcPts val="600"/>
                  </a:spcBef>
                  <a:spcAft>
                    <a:spcPts val="600"/>
                  </a:spcAft>
                </a:pPr>
                <a:r>
                  <a:rPr lang="en-US" sz="4400" dirty="0" err="1">
                    <a:latin typeface="Arial" panose="020B0604020202020204" pitchFamily="34" charset="0"/>
                    <a:ea typeface="Calibri" panose="020F0502020204030204" pitchFamily="34" charset="0"/>
                    <a:cs typeface="Arial" panose="020B0604020202020204" pitchFamily="34" charset="0"/>
                  </a:rPr>
                  <a:t>Bóng</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trên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mặt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đất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của</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một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cây</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dài</a:t>
                </a:r>
                <a:r>
                  <a:rPr lang="en-US" sz="4400" dirty="0">
                    <a:latin typeface="Arial" panose="020B0604020202020204" pitchFamily="34" charset="0"/>
                    <a:ea typeface="Calibri" panose="020F0502020204030204" pitchFamily="34" charset="0"/>
                    <a:cs typeface="Arial" panose="020B0604020202020204" pitchFamily="34" charset="0"/>
                  </a:rPr>
                  <a:t> 25 m. </a:t>
                </a:r>
                <a:r>
                  <a:rPr lang="en-US" sz="4400" dirty="0" err="1">
                    <a:latin typeface="Arial" panose="020B0604020202020204" pitchFamily="34" charset="0"/>
                    <a:ea typeface="Calibri" panose="020F0502020204030204" pitchFamily="34" charset="0"/>
                    <a:cs typeface="Arial" panose="020B0604020202020204" pitchFamily="34" charset="0"/>
                  </a:rPr>
                  <a:t>Tính</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chiều</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cao</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của</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cây</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làm</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tròn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đến</a:t>
                </a:r>
                <a:r>
                  <a:rPr lang="en-US" sz="4400" dirty="0">
                    <a:latin typeface="Arial" panose="020B0604020202020204" pitchFamily="34" charset="0"/>
                    <a:ea typeface="Calibri" panose="020F0502020204030204" pitchFamily="34" charset="0"/>
                    <a:cs typeface="Arial" panose="020B0604020202020204" pitchFamily="34" charset="0"/>
                  </a:rPr>
                  <a:t> dm), </a:t>
                </a:r>
                <a:r>
                  <a:rPr lang="en-US" sz="4400" dirty="0" err="1">
                    <a:latin typeface="Arial" panose="020B0604020202020204" pitchFamily="34" charset="0"/>
                    <a:ea typeface="Calibri" panose="020F0502020204030204" pitchFamily="34" charset="0"/>
                    <a:cs typeface="Arial" panose="020B0604020202020204" pitchFamily="34" charset="0"/>
                  </a:rPr>
                  <a:t>biết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rằng</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tia</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nắng</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mặt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trời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tạo</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với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mặt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đất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góc</a:t>
                </a:r>
                <a:r>
                  <a:rPr lang="en-US" sz="4400" dirty="0">
                    <a:latin typeface="Arial" panose="020B0604020202020204" pitchFamily="34" charset="0"/>
                    <a:ea typeface="Calibri" panose="020F0502020204030204" pitchFamily="34" charset="0"/>
                    <a:cs typeface="Arial" panose="020B0604020202020204" pitchFamily="34" charset="0"/>
                  </a:rPr>
                  <a:t> 40</a:t>
                </a:r>
                <a14:m>
                  <m:oMath xmlns:m="http://schemas.openxmlformats.org/officeDocument/2006/math">
                    <m:r>
                      <a:rPr lang="en-US" sz="4400" i="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400" dirty="0">
                    <a:latin typeface="Arial" panose="020B0604020202020204" pitchFamily="34" charset="0"/>
                    <a:ea typeface="Calibri" panose="020F0502020204030204" pitchFamily="34" charset="0"/>
                    <a:cs typeface="Arial" panose="020B0604020202020204" pitchFamily="34" charset="0"/>
                  </a:rPr>
                  <a:t> (H.4.18).</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F004EB5F-E6AA-39BB-3307-6314A2ADBDC7}"/>
                  </a:ext>
                </a:extLst>
              </p:cNvPr>
              <p:cNvSpPr txBox="1">
                <a:spLocks noRot="1" noChangeAspect="1" noMove="1" noResize="1" noEditPoints="1" noAdjustHandles="1" noChangeArrowheads="1" noChangeShapeType="1" noTextEdit="1"/>
              </p:cNvSpPr>
              <p:nvPr/>
            </p:nvSpPr>
            <p:spPr>
              <a:xfrm>
                <a:off x="615699" y="2498888"/>
                <a:ext cx="10744200" cy="4029436"/>
              </a:xfrm>
              <a:prstGeom prst="rect">
                <a:avLst/>
              </a:prstGeom>
              <a:blipFill>
                <a:blip r:embed="rId3"/>
                <a:stretch>
                  <a:fillRect l="-2361" r="-2243" b="-6270"/>
                </a:stretch>
              </a:blipFill>
            </p:spPr>
            <p:txBody>
              <a:bodyPr/>
              <a:lstStyle/>
              <a:p>
                <a:r>
                  <a:rPr lang="en-VN">
                    <a:noFill/>
                  </a:rPr>
                  <a:t> </a:t>
                </a:r>
              </a:p>
            </p:txBody>
          </p:sp>
        </mc:Fallback>
      </mc:AlternateContent>
    </p:spTree>
    <p:extLst>
      <p:ext uri="{BB962C8B-B14F-4D97-AF65-F5344CB8AC3E}">
        <p14:creationId xmlns:p14="http://schemas.microsoft.com/office/powerpoint/2010/main" val="381670041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ssolv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616CE16-AB40-4815-1D68-E6930B6273F3}"/>
                  </a:ext>
                </a:extLst>
              </p:cNvPr>
              <p:cNvSpPr txBox="1"/>
              <p:nvPr/>
            </p:nvSpPr>
            <p:spPr>
              <a:xfrm>
                <a:off x="1371599" y="759134"/>
                <a:ext cx="15544800" cy="7325082"/>
              </a:xfrm>
              <a:prstGeom prst="rect">
                <a:avLst/>
              </a:prstGeom>
              <a:noFill/>
            </p:spPr>
            <p:txBody>
              <a:bodyPr wrap="square">
                <a:spAutoFit/>
              </a:bodyPr>
              <a:lstStyle/>
              <a:p>
                <a:pPr algn="ctr">
                  <a:lnSpc>
                    <a:spcPct val="200000"/>
                  </a:lnSpc>
                  <a:spcBef>
                    <a:spcPts val="600"/>
                  </a:spcBef>
                  <a:spcAft>
                    <a:spcPts val="600"/>
                  </a:spcAft>
                </a:pP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p>
              <a:p>
                <a:pPr>
                  <a:lnSpc>
                    <a:spcPct val="200000"/>
                  </a:lnSpc>
                  <a:spcBef>
                    <a:spcPts val="600"/>
                  </a:spcBef>
                  <a:spcAft>
                    <a:spcPts val="600"/>
                  </a:spcAft>
                </a:pPr>
                <a:r>
                  <a:rPr lang="en-US" sz="4400" dirty="0">
                    <a:effectLst/>
                    <a:latin typeface="Arial" panose="020B0604020202020204" pitchFamily="34" charset="0"/>
                    <a:ea typeface="Calibri" panose="020F0502020204030204" pitchFamily="34" charset="0"/>
                    <a:cs typeface="Arial" panose="020B0604020202020204" pitchFamily="34" charset="0"/>
                  </a:rPr>
                  <a:t>Ta </a:t>
                </a:r>
                <a:r>
                  <a:rPr lang="en-US" sz="4400" dirty="0" err="1">
                    <a:effectLst/>
                    <a:latin typeface="Arial" panose="020B0604020202020204" pitchFamily="34" charset="0"/>
                    <a:ea typeface="Calibri" panose="020F0502020204030204" pitchFamily="34" charset="0"/>
                    <a:cs typeface="Arial" panose="020B0604020202020204" pitchFamily="34" charset="0"/>
                  </a:rPr>
                  <a:t>nhận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thấy</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chiều</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cao</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của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cây</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đối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diện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với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góc</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0" smtClean="0">
                        <a:effectLst/>
                        <a:latin typeface="Cambria Math" panose="02040503050406030204" pitchFamily="18" charset="0"/>
                        <a:ea typeface="Calibri" panose="020F0502020204030204" pitchFamily="34" charset="0"/>
                        <a:cs typeface="Times New Roman" panose="02020603050405020304" pitchFamily="18" charset="0"/>
                      </a:rPr>
                      <m:t>40°</m:t>
                    </m:r>
                  </m:oMath>
                </a14:m>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góc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tạo</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bởi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tia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nắng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mặt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trời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và</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bóng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cây</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mặt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đất</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Bef>
                    <a:spcPts val="600"/>
                  </a:spcBef>
                  <a:spcAft>
                    <a:spcPts val="600"/>
                  </a:spcAft>
                </a:pPr>
                <a:r>
                  <a:rPr lang="en-US" sz="4400" dirty="0">
                    <a:effectLst/>
                    <a:latin typeface="Arial" panose="020B0604020202020204" pitchFamily="34" charset="0"/>
                    <a:ea typeface="Calibri" panose="020F0502020204030204" pitchFamily="34" charset="0"/>
                    <a:cs typeface="Arial" panose="020B0604020202020204" pitchFamily="34" charset="0"/>
                  </a:rPr>
                  <a:t>Theo </a:t>
                </a:r>
                <a:r>
                  <a:rPr lang="en-US" sz="4400" dirty="0" err="1">
                    <a:effectLst/>
                    <a:latin typeface="Arial" panose="020B0604020202020204" pitchFamily="34" charset="0"/>
                    <a:ea typeface="Calibri" panose="020F0502020204030204" pitchFamily="34" charset="0"/>
                    <a:cs typeface="Arial" panose="020B0604020202020204" pitchFamily="34" charset="0"/>
                  </a:rPr>
                  <a:t>Định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lí</a:t>
                </a:r>
                <a:r>
                  <a:rPr lang="en-US" sz="4400" dirty="0">
                    <a:effectLst/>
                    <a:latin typeface="Arial" panose="020B0604020202020204" pitchFamily="34" charset="0"/>
                    <a:ea typeface="Calibri" panose="020F0502020204030204" pitchFamily="34" charset="0"/>
                    <a:cs typeface="Arial" panose="020B0604020202020204" pitchFamily="34" charset="0"/>
                  </a:rPr>
                  <a:t> 2, ta </a:t>
                </a:r>
                <a:r>
                  <a:rPr lang="en-US" sz="4400" dirty="0" err="1">
                    <a:effectLst/>
                    <a:latin typeface="Arial" panose="020B0604020202020204" pitchFamily="34" charset="0"/>
                    <a:ea typeface="Calibri" panose="020F0502020204030204" pitchFamily="34" charset="0"/>
                    <a:cs typeface="Arial" panose="020B0604020202020204" pitchFamily="34" charset="0"/>
                  </a:rPr>
                  <a:t>có</a:t>
                </a:r>
                <a:r>
                  <a:rPr lang="en-US" sz="4400" dirty="0">
                    <a:effectLst/>
                    <a:latin typeface="Arial" panose="020B0604020202020204" pitchFamily="34" charset="0"/>
                    <a:ea typeface="Calibri" panose="020F0502020204030204" pitchFamily="34"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4400" i="0" smtClean="0">
                          <a:effectLst/>
                          <a:latin typeface="Cambria Math" panose="02040503050406030204" pitchFamily="18" charset="0"/>
                          <a:ea typeface="Calibri" panose="020F0502020204030204" pitchFamily="34" charset="0"/>
                          <a:cs typeface="Times New Roman" panose="02020603050405020304" pitchFamily="18" charset="0"/>
                        </a:rPr>
                        <m:t>h</m:t>
                      </m:r>
                      <m:r>
                        <a:rPr lang="en-US" sz="4400" i="0" smtClean="0">
                          <a:effectLst/>
                          <a:latin typeface="Cambria Math" panose="02040503050406030204" pitchFamily="18" charset="0"/>
                          <a:ea typeface="Calibri" panose="020F0502020204030204" pitchFamily="34" charset="0"/>
                          <a:cs typeface="Times New Roman" panose="02020603050405020304" pitchFamily="18" charset="0"/>
                        </a:rPr>
                        <m:t>=25.</m:t>
                      </m:r>
                      <m:func>
                        <m:func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400" i="0" smtClean="0">
                              <a:effectLst/>
                              <a:latin typeface="Cambria Math" panose="02040503050406030204" pitchFamily="18" charset="0"/>
                              <a:ea typeface="Calibri" panose="020F0502020204030204" pitchFamily="34" charset="0"/>
                              <a:cs typeface="Times New Roman" panose="02020603050405020304" pitchFamily="18" charset="0"/>
                            </a:rPr>
                            <m:t>tan</m:t>
                          </m:r>
                        </m:fName>
                        <m:e>
                          <m:r>
                            <a:rPr lang="en-US" sz="4400" i="0" smtClean="0">
                              <a:effectLst/>
                              <a:latin typeface="Cambria Math" panose="02040503050406030204" pitchFamily="18" charset="0"/>
                              <a:ea typeface="Calibri" panose="020F0502020204030204" pitchFamily="34" charset="0"/>
                              <a:cs typeface="Times New Roman" panose="02020603050405020304" pitchFamily="18" charset="0"/>
                            </a:rPr>
                            <m:t>40°≈</m:t>
                          </m:r>
                        </m:e>
                      </m:func>
                      <m:r>
                        <a:rPr lang="en-US" sz="4400" i="0" smtClean="0">
                          <a:effectLst/>
                          <a:latin typeface="Cambria Math" panose="02040503050406030204" pitchFamily="18" charset="0"/>
                          <a:ea typeface="Calibri" panose="020F0502020204030204" pitchFamily="34" charset="0"/>
                          <a:cs typeface="Times New Roman" panose="02020603050405020304" pitchFamily="18" charset="0"/>
                        </a:rPr>
                        <m:t>21</m:t>
                      </m:r>
                      <m:r>
                        <m:rPr>
                          <m:sty m:val="p"/>
                        </m:rPr>
                        <a:rPr lang="en-US" sz="4400" i="0" smtClean="0">
                          <a:effectLst/>
                          <a:latin typeface="Cambria Math" panose="02040503050406030204" pitchFamily="18" charset="0"/>
                          <a:ea typeface="Calibri" panose="020F0502020204030204" pitchFamily="34" charset="0"/>
                          <a:cs typeface="Times New Roman" panose="02020603050405020304" pitchFamily="18" charset="0"/>
                        </a:rPr>
                        <m:t>m</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C616CE16-AB40-4815-1D68-E6930B6273F3}"/>
                  </a:ext>
                </a:extLst>
              </p:cNvPr>
              <p:cNvSpPr txBox="1">
                <a:spLocks noRot="1" noChangeAspect="1" noMove="1" noResize="1" noEditPoints="1" noAdjustHandles="1" noChangeArrowheads="1" noChangeShapeType="1" noTextEdit="1"/>
              </p:cNvSpPr>
              <p:nvPr/>
            </p:nvSpPr>
            <p:spPr>
              <a:xfrm>
                <a:off x="1371599" y="759134"/>
                <a:ext cx="15544800" cy="7325082"/>
              </a:xfrm>
              <a:prstGeom prst="rect">
                <a:avLst/>
              </a:prstGeom>
              <a:blipFill>
                <a:blip r:embed="rId2"/>
                <a:stretch>
                  <a:fillRect l="-1634"/>
                </a:stretch>
              </a:blipFill>
            </p:spPr>
            <p:txBody>
              <a:bodyPr/>
              <a:lstStyle/>
              <a:p>
                <a:r>
                  <a:rPr lang="en-VN">
                    <a:noFill/>
                  </a:rPr>
                  <a:t> </a:t>
                </a:r>
              </a:p>
            </p:txBody>
          </p:sp>
        </mc:Fallback>
      </mc:AlternateContent>
    </p:spTree>
    <p:extLst>
      <p:ext uri="{BB962C8B-B14F-4D97-AF65-F5344CB8AC3E}">
        <p14:creationId xmlns:p14="http://schemas.microsoft.com/office/powerpoint/2010/main" val="357626756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barn(inVertical)">
                                      <p:cBhvr>
                                        <p:cTn id="13" dur="500"/>
                                        <p:tgtEl>
                                          <p:spTgt spid="10">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barn(inVertical)">
                                      <p:cBhvr>
                                        <p:cTn id="16" dur="500"/>
                                        <p:tgtEl>
                                          <p:spTgt spid="10">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barn(inVertical)">
                                      <p:cBhvr>
                                        <p:cTn id="1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1E6"/>
        </a:solidFill>
        <a:effectLst/>
      </p:bgPr>
    </p:bg>
    <p:spTree>
      <p:nvGrpSpPr>
        <p:cNvPr id="1" name=""/>
        <p:cNvGrpSpPr/>
        <p:nvPr/>
      </p:nvGrpSpPr>
      <p:grpSpPr>
        <a:xfrm>
          <a:off x="0" y="0"/>
          <a:ext cx="0" cy="0"/>
          <a:chOff x="0" y="0"/>
          <a:chExt cx="0" cy="0"/>
        </a:xfrm>
      </p:grpSpPr>
      <p:sp>
        <p:nvSpPr>
          <p:cNvPr id="2" name="Freeform 2"/>
          <p:cNvSpPr/>
          <p:nvPr/>
        </p:nvSpPr>
        <p:spPr>
          <a:xfrm>
            <a:off x="15065727" y="825355"/>
            <a:ext cx="4387145" cy="9174638"/>
          </a:xfrm>
          <a:custGeom>
            <a:avLst/>
            <a:gdLst/>
            <a:ahLst/>
            <a:cxnLst/>
            <a:rect l="l" t="t" r="r" b="b"/>
            <a:pathLst>
              <a:path w="4387145" h="9174638">
                <a:moveTo>
                  <a:pt x="0" y="0"/>
                </a:moveTo>
                <a:lnTo>
                  <a:pt x="4387146" y="0"/>
                </a:lnTo>
                <a:lnTo>
                  <a:pt x="4387146" y="9174638"/>
                </a:lnTo>
                <a:lnTo>
                  <a:pt x="0" y="91746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77225">
            <a:off x="697547" y="516650"/>
            <a:ext cx="1498492" cy="1364990"/>
          </a:xfrm>
          <a:custGeom>
            <a:avLst/>
            <a:gdLst/>
            <a:ahLst/>
            <a:cxnLst/>
            <a:rect l="l" t="t" r="r" b="b"/>
            <a:pathLst>
              <a:path w="1498492" h="1364990">
                <a:moveTo>
                  <a:pt x="0" y="0"/>
                </a:moveTo>
                <a:lnTo>
                  <a:pt x="1498492" y="0"/>
                </a:lnTo>
                <a:lnTo>
                  <a:pt x="1498492" y="1364990"/>
                </a:lnTo>
                <a:lnTo>
                  <a:pt x="0" y="13649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490194" y="9770498"/>
            <a:ext cx="19548795" cy="1192236"/>
            <a:chOff x="0" y="0"/>
            <a:chExt cx="5148654" cy="314004"/>
          </a:xfrm>
        </p:grpSpPr>
        <p:sp>
          <p:nvSpPr>
            <p:cNvPr id="5" name="Freeform 5"/>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6" name="TextBox 6"/>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1724614" y="8377088"/>
            <a:ext cx="3105092" cy="1393410"/>
          </a:xfrm>
          <a:custGeom>
            <a:avLst/>
            <a:gdLst/>
            <a:ahLst/>
            <a:cxnLst/>
            <a:rect l="l" t="t" r="r" b="b"/>
            <a:pathLst>
              <a:path w="3105092" h="1393410">
                <a:moveTo>
                  <a:pt x="0" y="0"/>
                </a:moveTo>
                <a:lnTo>
                  <a:pt x="3105091" y="0"/>
                </a:lnTo>
                <a:lnTo>
                  <a:pt x="3105091" y="1393410"/>
                </a:lnTo>
                <a:lnTo>
                  <a:pt x="0" y="1393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flipH="1">
            <a:off x="14798451" y="825355"/>
            <a:ext cx="2208047" cy="1391070"/>
          </a:xfrm>
          <a:custGeom>
            <a:avLst/>
            <a:gdLst/>
            <a:ahLst/>
            <a:cxnLst/>
            <a:rect l="l" t="t" r="r" b="b"/>
            <a:pathLst>
              <a:path w="2208047" h="1391070">
                <a:moveTo>
                  <a:pt x="2208047" y="0"/>
                </a:moveTo>
                <a:lnTo>
                  <a:pt x="0" y="0"/>
                </a:lnTo>
                <a:lnTo>
                  <a:pt x="0" y="1391070"/>
                </a:lnTo>
                <a:lnTo>
                  <a:pt x="2208047" y="1391070"/>
                </a:lnTo>
                <a:lnTo>
                  <a:pt x="2208047"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TextBox 16"/>
          <p:cNvSpPr txBox="1"/>
          <p:nvPr/>
        </p:nvSpPr>
        <p:spPr>
          <a:xfrm>
            <a:off x="5424963" y="8252960"/>
            <a:ext cx="3433714" cy="561593"/>
          </a:xfrm>
          <a:prstGeom prst="rect">
            <a:avLst/>
          </a:prstGeom>
        </p:spPr>
        <p:txBody>
          <a:bodyPr lIns="0" tIns="0" rIns="0" bIns="0" rtlCol="0" anchor="t">
            <a:spAutoFit/>
          </a:bodyPr>
          <a:lstStyle/>
          <a:p>
            <a:pPr marL="0" lvl="0" indent="0" algn="ctr">
              <a:lnSpc>
                <a:spcPts val="4254"/>
              </a:lnSpc>
              <a:spcBef>
                <a:spcPct val="0"/>
              </a:spcBef>
            </a:pPr>
            <a:r>
              <a:rPr lang="en-US" sz="4254" u="none" strike="noStrike">
                <a:solidFill>
                  <a:srgbClr val="FFF1E6"/>
                </a:solidFill>
                <a:latin typeface="Aristotelica Pro"/>
              </a:rPr>
              <a:t>Aaron</a:t>
            </a:r>
          </a:p>
        </p:txBody>
      </p:sp>
      <p:sp>
        <p:nvSpPr>
          <p:cNvPr id="17" name="Freeform 17"/>
          <p:cNvSpPr/>
          <p:nvPr/>
        </p:nvSpPr>
        <p:spPr>
          <a:xfrm rot="538551">
            <a:off x="9902491" y="3511679"/>
            <a:ext cx="751758" cy="663426"/>
          </a:xfrm>
          <a:custGeom>
            <a:avLst/>
            <a:gdLst/>
            <a:ahLst/>
            <a:cxnLst/>
            <a:rect l="l" t="t" r="r" b="b"/>
            <a:pathLst>
              <a:path w="751758" h="663426">
                <a:moveTo>
                  <a:pt x="0" y="0"/>
                </a:moveTo>
                <a:lnTo>
                  <a:pt x="751758" y="0"/>
                </a:lnTo>
                <a:lnTo>
                  <a:pt x="751758" y="663426"/>
                </a:lnTo>
                <a:lnTo>
                  <a:pt x="0" y="66342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rot="538551">
            <a:off x="3803756" y="7034845"/>
            <a:ext cx="524799" cy="463135"/>
          </a:xfrm>
          <a:custGeom>
            <a:avLst/>
            <a:gdLst/>
            <a:ahLst/>
            <a:cxnLst/>
            <a:rect l="l" t="t" r="r" b="b"/>
            <a:pathLst>
              <a:path w="524799" h="463135">
                <a:moveTo>
                  <a:pt x="0" y="0"/>
                </a:moveTo>
                <a:lnTo>
                  <a:pt x="524799" y="0"/>
                </a:lnTo>
                <a:lnTo>
                  <a:pt x="524799" y="463135"/>
                </a:lnTo>
                <a:lnTo>
                  <a:pt x="0" y="4631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Freeform 19"/>
          <p:cNvSpPr/>
          <p:nvPr/>
        </p:nvSpPr>
        <p:spPr>
          <a:xfrm flipH="1">
            <a:off x="293994" y="4426067"/>
            <a:ext cx="2986201" cy="5344431"/>
          </a:xfrm>
          <a:custGeom>
            <a:avLst/>
            <a:gdLst/>
            <a:ahLst/>
            <a:cxnLst/>
            <a:rect l="l" t="t" r="r" b="b"/>
            <a:pathLst>
              <a:path w="2986201" h="5344431">
                <a:moveTo>
                  <a:pt x="2986201" y="0"/>
                </a:moveTo>
                <a:lnTo>
                  <a:pt x="0" y="0"/>
                </a:lnTo>
                <a:lnTo>
                  <a:pt x="0" y="5344431"/>
                </a:lnTo>
                <a:lnTo>
                  <a:pt x="2986201" y="5344431"/>
                </a:lnTo>
                <a:lnTo>
                  <a:pt x="2986201"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0" name="TextBox 7">
            <a:extLst>
              <a:ext uri="{FF2B5EF4-FFF2-40B4-BE49-F238E27FC236}">
                <a16:creationId xmlns:a16="http://schemas.microsoft.com/office/drawing/2014/main" id="{DCD433A1-B712-2FDF-E377-129C6227D0A4}"/>
              </a:ext>
            </a:extLst>
          </p:cNvPr>
          <p:cNvSpPr txBox="1"/>
          <p:nvPr/>
        </p:nvSpPr>
        <p:spPr>
          <a:xfrm>
            <a:off x="1123768" y="2893536"/>
            <a:ext cx="16135533" cy="2858796"/>
          </a:xfrm>
          <a:prstGeom prst="rect">
            <a:avLst/>
          </a:prstGeom>
        </p:spPr>
        <p:txBody>
          <a:bodyPr wrap="square" lIns="0" tIns="0" rIns="0" bIns="0" rtlCol="0" anchor="t">
            <a:spAutoFit/>
          </a:bodyPr>
          <a:lstStyle/>
          <a:p>
            <a:pPr marL="0" lvl="0" indent="0" algn="ctr">
              <a:lnSpc>
                <a:spcPct val="150000"/>
              </a:lnSpc>
              <a:spcBef>
                <a:spcPct val="0"/>
              </a:spcBef>
            </a:pPr>
            <a:r>
              <a:rPr lang="en-US" sz="6600" b="1" dirty="0">
                <a:solidFill>
                  <a:srgbClr val="724E39"/>
                </a:solidFill>
                <a:latin typeface="Arial" panose="020B0604020202020204" pitchFamily="34" charset="0"/>
                <a:cs typeface="Arial" panose="020B0604020202020204" pitchFamily="34" charset="0"/>
              </a:rPr>
              <a:t>3</a:t>
            </a:r>
            <a:r>
              <a:rPr lang="en-US" sz="6600" b="1" u="none" strike="noStrike" dirty="0">
                <a:solidFill>
                  <a:srgbClr val="724E39"/>
                </a:solidFill>
                <a:latin typeface="Arial" panose="020B0604020202020204" pitchFamily="34" charset="0"/>
                <a:cs typeface="Arial" panose="020B0604020202020204" pitchFamily="34" charset="0"/>
              </a:rPr>
              <a:t>. </a:t>
            </a:r>
          </a:p>
          <a:p>
            <a:pPr marL="0" lvl="0" indent="0" algn="ctr">
              <a:lnSpc>
                <a:spcPct val="150000"/>
              </a:lnSpc>
              <a:spcBef>
                <a:spcPct val="0"/>
              </a:spcBef>
            </a:pPr>
            <a:r>
              <a:rPr lang="en-US" sz="6600" b="1" u="none" strike="noStrike" dirty="0">
                <a:solidFill>
                  <a:srgbClr val="724E39"/>
                </a:solidFill>
                <a:latin typeface="Arial" panose="020B0604020202020204" pitchFamily="34" charset="0"/>
                <a:cs typeface="Arial" panose="020B0604020202020204" pitchFamily="34" charset="0"/>
              </a:rPr>
              <a:t>GIẢI TAM GIÁC VUÔNG</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8">
            <a:extLst>
              <a:ext uri="{FF2B5EF4-FFF2-40B4-BE49-F238E27FC236}">
                <a16:creationId xmlns:a16="http://schemas.microsoft.com/office/drawing/2014/main" id="{BE2F85D7-6669-E2C6-23C8-2BB6B1B92214}"/>
              </a:ext>
            </a:extLst>
          </p:cNvPr>
          <p:cNvSpPr txBox="1"/>
          <p:nvPr/>
        </p:nvSpPr>
        <p:spPr>
          <a:xfrm>
            <a:off x="838200" y="1204936"/>
            <a:ext cx="10744200" cy="4748801"/>
          </a:xfrm>
          <a:prstGeom prst="rect">
            <a:avLst/>
          </a:prstGeom>
          <a:noFill/>
        </p:spPr>
        <p:txBody>
          <a:bodyPr wrap="square">
            <a:spAutoFit/>
          </a:bodyPr>
          <a:lstStyle/>
          <a:p>
            <a:pPr algn="just">
              <a:lnSpc>
                <a:spcPct val="150000"/>
              </a:lnSpc>
              <a:spcBef>
                <a:spcPts val="600"/>
              </a:spcBef>
              <a:spcAft>
                <a:spcPts val="600"/>
              </a:spcAft>
            </a:pPr>
            <a:r>
              <a:rPr lang="vi-VN" sz="4000" b="1" dirty="0">
                <a:effectLst/>
                <a:latin typeface="Arial" panose="020B0604020202020204" pitchFamily="34" charset="0"/>
                <a:ea typeface="Times New Roman" panose="02020603050405020304" pitchFamily="18" charset="0"/>
                <a:cs typeface="Arial" panose="020B0604020202020204" pitchFamily="34" charset="0"/>
              </a:rPr>
              <a:t>Ví dụ </a:t>
            </a:r>
            <a:r>
              <a:rPr lang="vi-VN" sz="4000" b="1" dirty="0">
                <a:latin typeface="Arial" panose="020B0604020202020204" pitchFamily="34" charset="0"/>
                <a:ea typeface="Times New Roman" panose="02020603050405020304" pitchFamily="18" charset="0"/>
                <a:cs typeface="Arial" panose="020B0604020202020204" pitchFamily="34" charset="0"/>
              </a:rPr>
              <a:t>3</a:t>
            </a:r>
            <a:r>
              <a:rPr lang="vi-VN" sz="4000" b="1" dirty="0">
                <a:effectLst/>
                <a:latin typeface="Arial" panose="020B0604020202020204" pitchFamily="34" charset="0"/>
                <a:ea typeface="Times New Roman" panose="02020603050405020304" pitchFamily="18" charset="0"/>
                <a:cs typeface="Arial" panose="020B0604020202020204" pitchFamily="34" charset="0"/>
              </a:rPr>
              <a:t>: SGK – tr.</a:t>
            </a:r>
            <a:r>
              <a:rPr lang="en-US" sz="4000" b="1" dirty="0">
                <a:effectLst/>
                <a:latin typeface="Arial" panose="020B0604020202020204" pitchFamily="34" charset="0"/>
                <a:ea typeface="Times New Roman" panose="02020603050405020304" pitchFamily="18" charset="0"/>
                <a:cs typeface="Arial" panose="020B0604020202020204" pitchFamily="34" charset="0"/>
              </a:rPr>
              <a:t>76</a:t>
            </a:r>
          </a:p>
          <a:p>
            <a:pPr algn="just">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Cho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vuông</a:t>
            </a:r>
            <a:r>
              <a:rPr lang="en-US" sz="4000" dirty="0">
                <a:latin typeface="Arial" panose="020B0604020202020204" pitchFamily="34" charset="0"/>
                <a:ea typeface="Calibri" panose="020F0502020204030204" pitchFamily="34" charset="0"/>
                <a:cs typeface="Arial" panose="020B0604020202020204" pitchFamily="34" charset="0"/>
              </a:rPr>
              <a:t> ABC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cạnh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góc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vuông</a:t>
            </a:r>
            <a:r>
              <a:rPr lang="en-US" sz="4000" dirty="0">
                <a:latin typeface="Arial" panose="020B0604020202020204" pitchFamily="34" charset="0"/>
                <a:ea typeface="Calibri" panose="020F0502020204030204" pitchFamily="34" charset="0"/>
                <a:cs typeface="Arial" panose="020B0604020202020204" pitchFamily="34" charset="0"/>
              </a:rPr>
              <a:t> AB = 5, AC = 8 (H.4.19). </a:t>
            </a:r>
            <a:r>
              <a:rPr lang="en-US" sz="4000" dirty="0" err="1">
                <a:latin typeface="Arial" panose="020B0604020202020204" pitchFamily="34" charset="0"/>
                <a:ea typeface="Calibri" panose="020F0502020204030204" pitchFamily="34" charset="0"/>
                <a:cs typeface="Arial" panose="020B0604020202020204" pitchFamily="34" charset="0"/>
              </a:rPr>
              <a:t>Hãy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cạnh</a:t>
            </a:r>
            <a:r>
              <a:rPr lang="en-US" sz="4000" dirty="0">
                <a:latin typeface="Arial" panose="020B0604020202020204" pitchFamily="34" charset="0"/>
                <a:ea typeface="Calibri" panose="020F0502020204030204" pitchFamily="34" charset="0"/>
                <a:cs typeface="Arial" panose="020B0604020202020204" pitchFamily="34" charset="0"/>
              </a:rPr>
              <a:t> BC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tròn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chữ</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góc</a:t>
            </a:r>
            <a:r>
              <a:rPr lang="en-US" sz="4000" dirty="0">
                <a:latin typeface="Arial" panose="020B0604020202020204" pitchFamily="34" charset="0"/>
                <a:ea typeface="Calibri" panose="020F0502020204030204" pitchFamily="34" charset="0"/>
                <a:cs typeface="Arial" panose="020B0604020202020204" pitchFamily="34" charset="0"/>
              </a:rPr>
              <a:t> B, C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tròn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AD77E28-F34A-E672-DDC6-4BBECF8B3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0832" y="2694134"/>
            <a:ext cx="3388735" cy="5095653"/>
          </a:xfrm>
          <a:prstGeom prst="rect">
            <a:avLst/>
          </a:prstGeom>
        </p:spPr>
      </p:pic>
    </p:spTree>
    <p:extLst>
      <p:ext uri="{BB962C8B-B14F-4D97-AF65-F5344CB8AC3E}">
        <p14:creationId xmlns:p14="http://schemas.microsoft.com/office/powerpoint/2010/main" val="111365788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630399" y="10088815"/>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04999" y="-735037"/>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AA0482E-F7A9-FC27-3D98-9F2787841C14}"/>
                  </a:ext>
                </a:extLst>
              </p:cNvPr>
              <p:cNvSpPr txBox="1"/>
              <p:nvPr/>
            </p:nvSpPr>
            <p:spPr>
              <a:xfrm>
                <a:off x="2095498" y="469899"/>
                <a:ext cx="14097000" cy="9444445"/>
              </a:xfrm>
              <a:prstGeom prst="rect">
                <a:avLst/>
              </a:prstGeom>
              <a:noFill/>
            </p:spPr>
            <p:txBody>
              <a:bodyPr wrap="square">
                <a:spAutoFit/>
              </a:bodyPr>
              <a:lstStyle/>
              <a:p>
                <a:pPr algn="ctr">
                  <a:lnSpc>
                    <a:spcPct val="150000"/>
                  </a:lnSpc>
                  <a:spcBef>
                    <a:spcPts val="600"/>
                  </a:spcBef>
                  <a:spcAft>
                    <a:spcPts val="600"/>
                  </a:spcAft>
                </a:pPr>
                <a:r>
                  <a:rPr lang="en-US"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p>
              <a:p>
                <a:pPr>
                  <a:lnSpc>
                    <a:spcPct val="150000"/>
                  </a:lnSpc>
                  <a:spcBef>
                    <a:spcPts val="600"/>
                  </a:spcBef>
                  <a:spcAft>
                    <a:spcPts val="600"/>
                  </a:spcAft>
                </a:pPr>
                <a:r>
                  <a:rPr lang="en-US" sz="4000" dirty="0" err="1">
                    <a:effectLst/>
                    <a:latin typeface="Arial" panose="020B0604020202020204" pitchFamily="34" charset="0"/>
                    <a:ea typeface="Calibri" panose="020F0502020204030204" pitchFamily="34" charset="0"/>
                    <a:cs typeface="Arial" panose="020B0604020202020204" pitchFamily="34" charset="0"/>
                  </a:rPr>
                  <a:t>Xét</a:t>
                </a:r>
                <a:r>
                  <a:rPr lang="en-US" sz="4000" dirty="0">
                    <a:effectLst/>
                    <a:latin typeface="Arial" panose="020B0604020202020204" pitchFamily="34" charset="0"/>
                    <a:ea typeface="Calibri" panose="020F0502020204030204" pitchFamily="34" charset="0"/>
                    <a:cs typeface="Arial" panose="020B0604020202020204" pitchFamily="34" charset="0"/>
                  </a:rPr>
                  <a:t> ABC </a:t>
                </a:r>
                <a:r>
                  <a:rPr lang="en-US" sz="4000" dirty="0" err="1">
                    <a:effectLst/>
                    <a:latin typeface="Arial" panose="020B0604020202020204" pitchFamily="34" charset="0"/>
                    <a:ea typeface="Calibri" panose="020F0502020204030204" pitchFamily="34" charset="0"/>
                    <a:cs typeface="Arial" panose="020B0604020202020204" pitchFamily="34" charset="0"/>
                  </a:rPr>
                  <a:t>vuông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a:t>
                </a:r>
              </a:p>
              <a:p>
                <a:pPr>
                  <a:lnSpc>
                    <a:spcPct val="150000"/>
                  </a:lnSpc>
                  <a:spcBef>
                    <a:spcPts val="600"/>
                  </a:spcBef>
                  <a:spcAft>
                    <a:spcPts val="600"/>
                  </a:spcAft>
                </a:pPr>
                <a:r>
                  <a:rPr lang="en-US" sz="4000" dirty="0" err="1">
                    <a:latin typeface="Arial" panose="020B0604020202020204" pitchFamily="34" charset="0"/>
                    <a:ea typeface="Calibri" panose="020F0502020204030204" pitchFamily="34" charset="0"/>
                    <a:cs typeface="Arial" panose="020B0604020202020204" pitchFamily="34" charset="0"/>
                  </a:rPr>
                  <a:t>Cách</a:t>
                </a:r>
                <a:r>
                  <a:rPr lang="en-US" sz="4000" dirty="0">
                    <a:latin typeface="Arial" panose="020B0604020202020204" pitchFamily="34" charset="0"/>
                    <a:ea typeface="Calibri" panose="020F0502020204030204" pitchFamily="34" charset="0"/>
                    <a:cs typeface="Arial" panose="020B0604020202020204" pitchFamily="34" charset="0"/>
                  </a:rPr>
                  <a:t> 1. Theo </a:t>
                </a:r>
                <a:r>
                  <a:rPr lang="en-US" sz="4000" dirty="0" err="1">
                    <a:latin typeface="Arial" panose="020B0604020202020204" pitchFamily="34" charset="0"/>
                    <a:ea typeface="Calibri" panose="020F0502020204030204" pitchFamily="34" charset="0"/>
                    <a:cs typeface="Arial" panose="020B0604020202020204" pitchFamily="34" charset="0"/>
                  </a:rPr>
                  <a:t>định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Pythagore</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a:t>
                </a:r>
              </a:p>
              <a:p>
                <a:pPr>
                  <a:lnSpc>
                    <a:spcPct val="150000"/>
                  </a:lnSpc>
                  <a:spcBef>
                    <a:spcPts val="60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BC = </a:t>
                </a:r>
                <a14:m>
                  <m:oMath xmlns:m="http://schemas.openxmlformats.org/officeDocument/2006/math">
                    <m:rad>
                      <m:radPr>
                        <m:degHide m:val="on"/>
                        <m:ctrlPr>
                          <a:rPr lang="en-US" sz="4000" i="1" smtClean="0">
                            <a:effectLst/>
                            <a:latin typeface="Cambria Math" panose="02040503050406030204" pitchFamily="18" charset="0"/>
                            <a:cs typeface="Arial" panose="020B0604020202020204" pitchFamily="34" charset="0"/>
                          </a:rPr>
                        </m:ctrlPr>
                      </m:radPr>
                      <m:deg/>
                      <m:e>
                        <m:sSup>
                          <m:sSupPr>
                            <m:ctrlPr>
                              <a:rPr lang="en-US" sz="4000" b="0" i="1" smtClean="0">
                                <a:effectLst/>
                                <a:latin typeface="Cambria Math" panose="02040503050406030204" pitchFamily="18" charset="0"/>
                                <a:cs typeface="Arial" panose="020B0604020202020204" pitchFamily="34" charset="0"/>
                              </a:rPr>
                            </m:ctrlPr>
                          </m:sSupPr>
                          <m:e>
                            <m:r>
                              <m:rPr>
                                <m:sty m:val="p"/>
                              </m:rPr>
                              <a:rPr lang="en-US" sz="4000" b="0" i="0" smtClean="0">
                                <a:effectLst/>
                                <a:latin typeface="Cambria Math" panose="02040503050406030204" pitchFamily="18" charset="0"/>
                                <a:cs typeface="Arial" panose="020B0604020202020204" pitchFamily="34" charset="0"/>
                              </a:rPr>
                              <m:t>AB</m:t>
                            </m:r>
                          </m:e>
                          <m:sup>
                            <m:r>
                              <a:rPr lang="en-US" sz="4000" b="0" i="0" smtClean="0">
                                <a:effectLst/>
                                <a:latin typeface="Cambria Math" panose="02040503050406030204" pitchFamily="18" charset="0"/>
                                <a:cs typeface="Arial" panose="020B0604020202020204" pitchFamily="34" charset="0"/>
                              </a:rPr>
                              <m:t>2</m:t>
                            </m:r>
                          </m:sup>
                        </m:sSup>
                        <m:r>
                          <a:rPr lang="en-US" sz="4000" b="0" i="0" smtClean="0">
                            <a:effectLst/>
                            <a:latin typeface="Cambria Math" panose="02040503050406030204" pitchFamily="18" charset="0"/>
                            <a:cs typeface="Arial" panose="020B0604020202020204" pitchFamily="34" charset="0"/>
                          </a:rPr>
                          <m:t>+</m:t>
                        </m:r>
                        <m:sSup>
                          <m:sSupPr>
                            <m:ctrlPr>
                              <a:rPr lang="en-US" sz="4000" i="1">
                                <a:latin typeface="Cambria Math" panose="02040503050406030204" pitchFamily="18" charset="0"/>
                                <a:cs typeface="Arial" panose="020B0604020202020204" pitchFamily="34" charset="0"/>
                              </a:rPr>
                            </m:ctrlPr>
                          </m:sSupPr>
                          <m:e>
                            <m:r>
                              <m:rPr>
                                <m:sty m:val="p"/>
                              </m:rPr>
                              <a:rPr lang="en-US" sz="4000" i="0" smtClean="0">
                                <a:latin typeface="Cambria Math" panose="02040503050406030204" pitchFamily="18" charset="0"/>
                                <a:cs typeface="Arial" panose="020B0604020202020204" pitchFamily="34" charset="0"/>
                              </a:rPr>
                              <m:t>A</m:t>
                            </m:r>
                            <m:r>
                              <m:rPr>
                                <m:sty m:val="p"/>
                              </m:rPr>
                              <a:rPr lang="en-US" sz="4000" b="0" i="0" smtClean="0">
                                <a:latin typeface="Cambria Math" panose="02040503050406030204" pitchFamily="18" charset="0"/>
                                <a:cs typeface="Arial" panose="020B0604020202020204" pitchFamily="34" charset="0"/>
                              </a:rPr>
                              <m:t>C</m:t>
                            </m:r>
                          </m:e>
                          <m:sup>
                            <m:r>
                              <a:rPr lang="en-US" sz="4000" i="0" smtClean="0">
                                <a:latin typeface="Cambria Math" panose="02040503050406030204" pitchFamily="18" charset="0"/>
                                <a:cs typeface="Arial" panose="020B0604020202020204" pitchFamily="34" charset="0"/>
                              </a:rPr>
                              <m:t>2</m:t>
                            </m:r>
                          </m:sup>
                        </m:sSup>
                      </m:e>
                    </m:rad>
                  </m:oMath>
                </a14:m>
                <a:r>
                  <a:rPr lang="en-VN" sz="40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ad>
                      <m:radPr>
                        <m:degHide m:val="on"/>
                        <m:ctrlPr>
                          <a:rPr lang="en-US" sz="4000" i="1">
                            <a:latin typeface="Cambria Math" panose="02040503050406030204" pitchFamily="18" charset="0"/>
                            <a:cs typeface="Arial" panose="020B0604020202020204" pitchFamily="34" charset="0"/>
                          </a:rPr>
                        </m:ctrlPr>
                      </m:radPr>
                      <m:deg/>
                      <m:e>
                        <m:sSup>
                          <m:sSupPr>
                            <m:ctrlPr>
                              <a:rPr lang="en-US" sz="4000" i="1">
                                <a:latin typeface="Cambria Math" panose="02040503050406030204" pitchFamily="18" charset="0"/>
                                <a:cs typeface="Arial" panose="020B0604020202020204" pitchFamily="34" charset="0"/>
                              </a:rPr>
                            </m:ctrlPr>
                          </m:sSupPr>
                          <m:e>
                            <m:r>
                              <a:rPr lang="en-US" sz="4000" b="0" i="0" smtClean="0">
                                <a:latin typeface="Cambria Math" panose="02040503050406030204" pitchFamily="18" charset="0"/>
                                <a:cs typeface="Arial" panose="020B0604020202020204" pitchFamily="34" charset="0"/>
                              </a:rPr>
                              <m:t>5</m:t>
                            </m:r>
                          </m:e>
                          <m:sup>
                            <m:r>
                              <a:rPr lang="en-US" sz="4000" i="0" smtClean="0">
                                <a:latin typeface="Cambria Math" panose="02040503050406030204" pitchFamily="18" charset="0"/>
                                <a:cs typeface="Arial" panose="020B0604020202020204" pitchFamily="34" charset="0"/>
                              </a:rPr>
                              <m:t>2</m:t>
                            </m:r>
                          </m:sup>
                        </m:sSup>
                        <m:r>
                          <a:rPr lang="en-US" sz="4000" i="0" smtClean="0">
                            <a:latin typeface="Cambria Math" panose="02040503050406030204" pitchFamily="18" charset="0"/>
                            <a:cs typeface="Arial" panose="020B0604020202020204" pitchFamily="34" charset="0"/>
                          </a:rPr>
                          <m:t>+</m:t>
                        </m:r>
                        <m:sSup>
                          <m:sSupPr>
                            <m:ctrlPr>
                              <a:rPr lang="en-US" sz="4000" i="1">
                                <a:latin typeface="Cambria Math" panose="02040503050406030204" pitchFamily="18" charset="0"/>
                                <a:cs typeface="Arial" panose="020B0604020202020204" pitchFamily="34" charset="0"/>
                              </a:rPr>
                            </m:ctrlPr>
                          </m:sSupPr>
                          <m:e>
                            <m:r>
                              <a:rPr lang="en-US" sz="4000" b="0" i="0" smtClean="0">
                                <a:latin typeface="Cambria Math" panose="02040503050406030204" pitchFamily="18" charset="0"/>
                                <a:cs typeface="Arial" panose="020B0604020202020204" pitchFamily="34" charset="0"/>
                              </a:rPr>
                              <m:t>8</m:t>
                            </m:r>
                          </m:e>
                          <m:sup>
                            <m:r>
                              <a:rPr lang="en-US" sz="4000" i="0" smtClean="0">
                                <a:latin typeface="Cambria Math" panose="02040503050406030204" pitchFamily="18" charset="0"/>
                                <a:cs typeface="Arial" panose="020B0604020202020204" pitchFamily="34" charset="0"/>
                              </a:rPr>
                              <m:t>2</m:t>
                            </m:r>
                          </m:sup>
                        </m:sSup>
                      </m:e>
                    </m:rad>
                  </m:oMath>
                </a14:m>
                <a:r>
                  <a:rPr lang="en-VN"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603050405020304" pitchFamily="18" charset="0"/>
                      </a:rPr>
                      <m:t>≈</m:t>
                    </m:r>
                  </m:oMath>
                </a14:m>
                <a:r>
                  <a:rPr lang="en-VN" sz="4000" dirty="0">
                    <a:effectLst/>
                    <a:latin typeface="Arial" panose="020B0604020202020204" pitchFamily="34" charset="0"/>
                    <a:ea typeface="Calibri" panose="020F0502020204030204" pitchFamily="34" charset="0"/>
                    <a:cs typeface="Arial" panose="020B0604020202020204" pitchFamily="34" charset="0"/>
                  </a:rPr>
                  <a:t> 9,4.</a:t>
                </a:r>
              </a:p>
              <a:p>
                <a:pPr>
                  <a:lnSpc>
                    <a:spcPct val="150000"/>
                  </a:lnSpc>
                  <a:spcBef>
                    <a:spcPts val="600"/>
                  </a:spcBef>
                  <a:spcAft>
                    <a:spcPts val="600"/>
                  </a:spcAft>
                </a:pPr>
                <a:r>
                  <a:rPr lang="en-VN" sz="4000" dirty="0">
                    <a:effectLst/>
                    <a:latin typeface="Arial" panose="020B0604020202020204" pitchFamily="34" charset="0"/>
                    <a:ea typeface="Calibri" panose="020F0502020204030204" pitchFamily="34" charset="0"/>
                    <a:cs typeface="Arial" panose="020B0604020202020204" pitchFamily="34" charset="0"/>
                  </a:rPr>
                  <a:t>Ta có tan C = </a:t>
                </a:r>
                <a14:m>
                  <m:oMath xmlns:m="http://schemas.openxmlformats.org/officeDocument/2006/math">
                    <m:f>
                      <m:fPr>
                        <m:ctrlPr>
                          <a:rPr lang="en-VN" sz="4000" i="1" smtClean="0">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AB</m:t>
                        </m:r>
                      </m:num>
                      <m:den>
                        <m:r>
                          <m:rPr>
                            <m:sty m:val="p"/>
                          </m:rPr>
                          <a:rPr lang="en-US" sz="4000" b="0" i="0" smtClean="0">
                            <a:effectLst/>
                            <a:latin typeface="Cambria Math" panose="02040503050406030204" pitchFamily="18" charset="0"/>
                            <a:ea typeface="Times New Roman" panose="02020603050405020304" pitchFamily="18" charset="0"/>
                            <a:cs typeface="Times New Roman" panose="02020603050405020304" pitchFamily="18" charset="0"/>
                          </a:rPr>
                          <m:t>AC</m:t>
                        </m:r>
                      </m:den>
                    </m:f>
                  </m:oMath>
                </a14:m>
                <a:r>
                  <a:rPr lang="en-VN" sz="40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VN" sz="4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b="0" i="0" smtClean="0">
                            <a:latin typeface="Cambria Math" panose="02040503050406030204" pitchFamily="18" charset="0"/>
                            <a:ea typeface="Times New Roman" panose="02020603050405020304" pitchFamily="18" charset="0"/>
                            <a:cs typeface="Times New Roman" panose="02020603050405020304" pitchFamily="18" charset="0"/>
                          </a:rPr>
                          <m:t>5</m:t>
                        </m:r>
                      </m:num>
                      <m:den>
                        <m:r>
                          <a:rPr lang="en-US" sz="4000" b="0" i="0" smtClean="0">
                            <a:latin typeface="Cambria Math" panose="02040503050406030204" pitchFamily="18" charset="0"/>
                            <a:ea typeface="Times New Roman" panose="02020603050405020304" pitchFamily="18" charset="0"/>
                            <a:cs typeface="Times New Roman" panose="02020603050405020304" pitchFamily="18" charset="0"/>
                          </a:rPr>
                          <m:t>8</m:t>
                        </m:r>
                      </m:den>
                    </m:f>
                  </m:oMath>
                </a14:m>
                <a:r>
                  <a:rPr lang="en-VN" sz="4000" dirty="0">
                    <a:latin typeface="Arial" panose="020B0604020202020204" pitchFamily="34" charset="0"/>
                    <a:ea typeface="Calibri" panose="020F0502020204030204" pitchFamily="34" charset="0"/>
                    <a:cs typeface="Arial" panose="020B0604020202020204" pitchFamily="34" charset="0"/>
                  </a:rPr>
                  <a:t> = 0,625. </a:t>
                </a:r>
              </a:p>
              <a:p>
                <a:pPr>
                  <a:lnSpc>
                    <a:spcPct val="150000"/>
                  </a:lnSpc>
                  <a:spcBef>
                    <a:spcPts val="600"/>
                  </a:spcBef>
                  <a:spcAft>
                    <a:spcPts val="600"/>
                  </a:spcAft>
                </a:pPr>
                <a:r>
                  <a:rPr lang="en-VN" sz="4000" dirty="0">
                    <a:latin typeface="Arial" panose="020B0604020202020204" pitchFamily="34" charset="0"/>
                    <a:ea typeface="Calibri" panose="020F0502020204030204" pitchFamily="34" charset="0"/>
                    <a:cs typeface="Arial" panose="020B0604020202020204" pitchFamily="34" charset="0"/>
                  </a:rPr>
                  <a:t>Từ đó tìm được </a:t>
                </a:r>
                <a14:m>
                  <m:oMath xmlns:m="http://schemas.openxmlformats.org/officeDocument/2006/math">
                    <m:acc>
                      <m:accPr>
                        <m:chr m:val="̂"/>
                        <m:ctrlPr>
                          <a:rPr lang="en-VN" sz="4000" i="1" smtClean="0">
                            <a:latin typeface="Cambria Math" panose="02040503050406030204" pitchFamily="18" charset="0"/>
                            <a:cs typeface="Arial" panose="020B0604020202020204" pitchFamily="34" charset="0"/>
                          </a:rPr>
                        </m:ctrlPr>
                      </m:accPr>
                      <m:e>
                        <m:r>
                          <m:rPr>
                            <m:sty m:val="p"/>
                          </m:rPr>
                          <a:rPr lang="en-US" sz="4000" b="0" i="0" smtClean="0">
                            <a:latin typeface="Cambria Math" panose="02040503050406030204" pitchFamily="18" charset="0"/>
                            <a:cs typeface="Arial" panose="020B0604020202020204" pitchFamily="34" charset="0"/>
                          </a:rPr>
                          <m:t>C</m:t>
                        </m:r>
                      </m:e>
                    </m:acc>
                  </m:oMath>
                </a14:m>
                <a:r>
                  <a:rPr lang="en-VN"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603050405020304" pitchFamily="18" charset="0"/>
                      </a:rPr>
                      <m:t>≈</m:t>
                    </m:r>
                  </m:oMath>
                </a14:m>
                <a:r>
                  <a:rPr lang="en-VN" sz="4000" dirty="0">
                    <a:latin typeface="Arial" panose="020B0604020202020204" pitchFamily="34" charset="0"/>
                    <a:ea typeface="Calibri" panose="020F0502020204030204" pitchFamily="34" charset="0"/>
                    <a:cs typeface="Arial" panose="020B0604020202020204" pitchFamily="34" charset="0"/>
                  </a:rPr>
                  <a:t> 32</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603050405020304" pitchFamily="18" charset="0"/>
                      </a:rPr>
                      <m:t>°</m:t>
                    </m:r>
                  </m:oMath>
                </a14:m>
                <a:r>
                  <a:rPr lang="en-VN" sz="4000" dirty="0">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acc>
                      <m:accPr>
                        <m:chr m:val="̂"/>
                        <m:ctrlPr>
                          <a:rPr lang="en-VN" sz="4000" i="1">
                            <a:latin typeface="Cambria Math" panose="02040503050406030204" pitchFamily="18" charset="0"/>
                            <a:cs typeface="Arial" panose="020B0604020202020204" pitchFamily="34" charset="0"/>
                          </a:rPr>
                        </m:ctrlPr>
                      </m:accPr>
                      <m:e>
                        <m:r>
                          <m:rPr>
                            <m:sty m:val="p"/>
                          </m:rPr>
                          <a:rPr lang="en-US" sz="4000" b="0" i="0" smtClean="0">
                            <a:latin typeface="Cambria Math" panose="02040503050406030204" pitchFamily="18" charset="0"/>
                            <a:cs typeface="Arial" panose="020B0604020202020204" pitchFamily="34" charset="0"/>
                          </a:rPr>
                          <m:t>B</m:t>
                        </m:r>
                      </m:e>
                    </m:acc>
                  </m:oMath>
                </a14:m>
                <a:r>
                  <a:rPr lang="en-VN" sz="4000" dirty="0">
                    <a:latin typeface="Arial" panose="020B0604020202020204" pitchFamily="34" charset="0"/>
                    <a:ea typeface="Calibri" panose="020F0502020204030204" pitchFamily="34" charset="0"/>
                    <a:cs typeface="Arial" panose="020B0604020202020204" pitchFamily="34" charset="0"/>
                  </a:rPr>
                  <a:t> = 90</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603050405020304" pitchFamily="18" charset="0"/>
                      </a:rPr>
                      <m:t>°</m:t>
                    </m:r>
                  </m:oMath>
                </a14:m>
                <a:r>
                  <a:rPr lang="en-VN"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acc>
                      <m:accPr>
                        <m:chr m:val="̂"/>
                        <m:ctrlPr>
                          <a:rPr lang="en-VN" sz="4000" i="1">
                            <a:latin typeface="Cambria Math" panose="02040503050406030204" pitchFamily="18" charset="0"/>
                            <a:cs typeface="Arial" panose="020B0604020202020204" pitchFamily="34" charset="0"/>
                          </a:rPr>
                        </m:ctrlPr>
                      </m:accPr>
                      <m:e>
                        <m:r>
                          <m:rPr>
                            <m:sty m:val="p"/>
                          </m:rPr>
                          <a:rPr lang="en-US" sz="4000" b="0" i="0" smtClean="0">
                            <a:latin typeface="Cambria Math" panose="02040503050406030204" pitchFamily="18" charset="0"/>
                            <a:cs typeface="Arial" panose="020B0604020202020204" pitchFamily="34" charset="0"/>
                          </a:rPr>
                          <m:t>C</m:t>
                        </m:r>
                      </m:e>
                    </m:acc>
                  </m:oMath>
                </a14:m>
                <a:r>
                  <a:rPr lang="en-VN"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603050405020304" pitchFamily="18" charset="0"/>
                      </a:rPr>
                      <m:t>≈</m:t>
                    </m:r>
                  </m:oMath>
                </a14:m>
                <a:r>
                  <a:rPr lang="en-VN" sz="4000" dirty="0">
                    <a:latin typeface="Arial" panose="020B0604020202020204" pitchFamily="34" charset="0"/>
                    <a:ea typeface="Calibri" panose="020F0502020204030204" pitchFamily="34" charset="0"/>
                    <a:cs typeface="Arial" panose="020B0604020202020204" pitchFamily="34" charset="0"/>
                  </a:rPr>
                  <a:t> 90</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603050405020304" pitchFamily="18" charset="0"/>
                      </a:rPr>
                      <m:t>°</m:t>
                    </m:r>
                  </m:oMath>
                </a14:m>
                <a:r>
                  <a:rPr lang="en-VN" sz="4000" dirty="0">
                    <a:latin typeface="Arial" panose="020B0604020202020204" pitchFamily="34" charset="0"/>
                    <a:ea typeface="Calibri" panose="020F0502020204030204" pitchFamily="34" charset="0"/>
                    <a:cs typeface="Arial" panose="020B0604020202020204" pitchFamily="34" charset="0"/>
                  </a:rPr>
                  <a:t> - 32</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603050405020304" pitchFamily="18" charset="0"/>
                      </a:rPr>
                      <m:t>°</m:t>
                    </m:r>
                  </m:oMath>
                </a14:m>
                <a:r>
                  <a:rPr lang="en-VN" sz="4000" dirty="0">
                    <a:latin typeface="Arial" panose="020B0604020202020204" pitchFamily="34" charset="0"/>
                    <a:ea typeface="Calibri" panose="020F0502020204030204" pitchFamily="34" charset="0"/>
                    <a:cs typeface="Arial" panose="020B0604020202020204" pitchFamily="34" charset="0"/>
                  </a:rPr>
                  <a:t> = 58</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603050405020304" pitchFamily="18" charset="0"/>
                      </a:rPr>
                      <m:t>°</m:t>
                    </m:r>
                  </m:oMath>
                </a14:m>
                <a:endParaRPr lang="en-VN" sz="4000" dirty="0">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VN" sz="4000" dirty="0">
                    <a:latin typeface="Arial" panose="020B0604020202020204" pitchFamily="34" charset="0"/>
                    <a:ea typeface="Calibri" panose="020F0502020204030204" pitchFamily="34" charset="0"/>
                    <a:cs typeface="Arial" panose="020B0604020202020204" pitchFamily="34" charset="0"/>
                  </a:rPr>
                  <a:t>Cách 2. Sau khi tìm được </a:t>
                </a:r>
                <a14:m>
                  <m:oMath xmlns:m="http://schemas.openxmlformats.org/officeDocument/2006/math">
                    <m:acc>
                      <m:accPr>
                        <m:chr m:val="̂"/>
                        <m:ctrlPr>
                          <a:rPr lang="en-VN" sz="4000" i="1" smtClean="0">
                            <a:latin typeface="Cambria Math" panose="02040503050406030204" pitchFamily="18" charset="0"/>
                            <a:cs typeface="Arial" panose="020B0604020202020204" pitchFamily="34" charset="0"/>
                          </a:rPr>
                        </m:ctrlPr>
                      </m:accPr>
                      <m:e>
                        <m:r>
                          <m:rPr>
                            <m:sty m:val="p"/>
                          </m:rPr>
                          <a:rPr lang="en-US" sz="4000" b="0" i="0" smtClean="0">
                            <a:latin typeface="Cambria Math" panose="02040503050406030204" pitchFamily="18" charset="0"/>
                            <a:cs typeface="Arial" panose="020B0604020202020204" pitchFamily="34" charset="0"/>
                          </a:rPr>
                          <m:t>C</m:t>
                        </m:r>
                      </m:e>
                    </m:acc>
                  </m:oMath>
                </a14:m>
                <a:r>
                  <a:rPr lang="en-VN"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603050405020304" pitchFamily="18" charset="0"/>
                      </a:rPr>
                      <m:t>≈</m:t>
                    </m:r>
                  </m:oMath>
                </a14:m>
                <a:r>
                  <a:rPr lang="en-VN" sz="4000" dirty="0">
                    <a:latin typeface="Arial" panose="020B0604020202020204" pitchFamily="34" charset="0"/>
                    <a:ea typeface="Calibri" panose="020F0502020204030204" pitchFamily="34" charset="0"/>
                    <a:cs typeface="Arial" panose="020B0604020202020204" pitchFamily="34" charset="0"/>
                  </a:rPr>
                  <a:t> 32</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603050405020304" pitchFamily="18" charset="0"/>
                      </a:rPr>
                      <m:t>°</m:t>
                    </m:r>
                  </m:oMath>
                </a14:m>
                <a:r>
                  <a:rPr lang="en-VN" sz="4000" dirty="0">
                    <a:latin typeface="Arial" panose="020B0604020202020204" pitchFamily="34" charset="0"/>
                    <a:ea typeface="Calibri" panose="020F0502020204030204" pitchFamily="34" charset="0"/>
                    <a:cs typeface="Arial" panose="020B0604020202020204" pitchFamily="34" charset="0"/>
                  </a:rPr>
                  <a:t> , ta tính cạnh BC</a:t>
                </a:r>
              </a:p>
              <a:p>
                <a:pPr>
                  <a:lnSpc>
                    <a:spcPct val="150000"/>
                  </a:lnSpc>
                  <a:spcBef>
                    <a:spcPts val="600"/>
                  </a:spcBef>
                  <a:spcAft>
                    <a:spcPts val="600"/>
                  </a:spcAft>
                </a:pPr>
                <a:r>
                  <a:rPr lang="en-VN" sz="4000" dirty="0">
                    <a:latin typeface="Arial" panose="020B0604020202020204" pitchFamily="34" charset="0"/>
                    <a:ea typeface="Calibri" panose="020F0502020204030204" pitchFamily="34" charset="0"/>
                    <a:cs typeface="Arial" panose="020B0604020202020204" pitchFamily="34" charset="0"/>
                  </a:rPr>
                  <a:t>Ta có sin32</a:t>
                </a:r>
                <a14:m>
                  <m:oMath xmlns:m="http://schemas.openxmlformats.org/officeDocument/2006/math">
                    <m:r>
                      <a:rPr lang="en-US" sz="4000" i="0" smtClean="0">
                        <a:latin typeface="Cambria Math" panose="02040503050406030204" pitchFamily="18" charset="0"/>
                        <a:ea typeface="Calibri" panose="020F0502020204030204" pitchFamily="34" charset="0"/>
                        <a:cs typeface="Times New Roman" panose="02020603050405020304" pitchFamily="18" charset="0"/>
                      </a:rPr>
                      <m:t>°</m:t>
                    </m:r>
                  </m:oMath>
                </a14:m>
                <a:r>
                  <a:rPr lang="en-VN"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latin typeface="Cambria Math" panose="02040503050406030204" pitchFamily="18" charset="0"/>
                        <a:ea typeface="Calibri" panose="020F0502020204030204" pitchFamily="34" charset="0"/>
                        <a:cs typeface="Times New Roman" panose="02020603050405020304" pitchFamily="18" charset="0"/>
                      </a:rPr>
                      <m:t>≈</m:t>
                    </m:r>
                  </m:oMath>
                </a14:m>
                <a:r>
                  <a:rPr lang="en-VN" sz="4000" dirty="0">
                    <a:latin typeface="Arial" panose="020B0604020202020204" pitchFamily="34" charset="0"/>
                    <a:ea typeface="Calibri" panose="020F0502020204030204" pitchFamily="34" charset="0"/>
                    <a:cs typeface="Arial" panose="020B0604020202020204" pitchFamily="34" charset="0"/>
                  </a:rPr>
                  <a:t> sin C = </a:t>
                </a:r>
                <a14:m>
                  <m:oMath xmlns:m="http://schemas.openxmlformats.org/officeDocument/2006/math">
                    <m:f>
                      <m:fPr>
                        <m:ctrlPr>
                          <a:rPr lang="en-VN" sz="4000" i="1">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latin typeface="Cambria Math" panose="02040503050406030204" pitchFamily="18" charset="0"/>
                            <a:ea typeface="Times New Roman" panose="02020603050405020304" pitchFamily="18" charset="0"/>
                            <a:cs typeface="Times New Roman" panose="02020603050405020304" pitchFamily="18" charset="0"/>
                          </a:rPr>
                          <m:t>AB</m:t>
                        </m:r>
                      </m:num>
                      <m:den>
                        <m:r>
                          <m:rPr>
                            <m:sty m:val="p"/>
                          </m:rPr>
                          <a:rPr lang="en-US" sz="4000" b="0" i="0" smtClean="0">
                            <a:latin typeface="Cambria Math" panose="02040503050406030204" pitchFamily="18" charset="0"/>
                            <a:ea typeface="Times New Roman" panose="02020603050405020304" pitchFamily="18" charset="0"/>
                            <a:cs typeface="Times New Roman" panose="02020603050405020304" pitchFamily="18" charset="0"/>
                          </a:rPr>
                          <m:t>B</m:t>
                        </m:r>
                        <m:r>
                          <m:rPr>
                            <m:sty m:val="p"/>
                          </m:rPr>
                          <a:rPr lang="en-US" sz="4000">
                            <a:latin typeface="Cambria Math" panose="02040503050406030204" pitchFamily="18" charset="0"/>
                            <a:ea typeface="Times New Roman" panose="02020603050405020304" pitchFamily="18" charset="0"/>
                            <a:cs typeface="Times New Roman" panose="02020603050405020304" pitchFamily="18" charset="0"/>
                          </a:rPr>
                          <m:t>C</m:t>
                        </m:r>
                      </m:den>
                    </m:f>
                  </m:oMath>
                </a14:m>
                <a:r>
                  <a:rPr lang="en-VN"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VN" sz="4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latin typeface="Cambria Math" panose="02040503050406030204" pitchFamily="18" charset="0"/>
                            <a:ea typeface="Times New Roman" panose="02020603050405020304" pitchFamily="18" charset="0"/>
                            <a:cs typeface="Times New Roman" panose="02020603050405020304" pitchFamily="18" charset="0"/>
                          </a:rPr>
                          <m:t>5</m:t>
                        </m:r>
                      </m:num>
                      <m:den>
                        <m:r>
                          <m:rPr>
                            <m:sty m:val="p"/>
                          </m:rPr>
                          <a:rPr lang="en-US" sz="4000" b="0" i="0" smtClean="0">
                            <a:latin typeface="Cambria Math" panose="02040503050406030204" pitchFamily="18" charset="0"/>
                            <a:ea typeface="Times New Roman" panose="02020603050405020304" pitchFamily="18" charset="0"/>
                            <a:cs typeface="Times New Roman" panose="02020603050405020304" pitchFamily="18" charset="0"/>
                          </a:rPr>
                          <m:t>BC</m:t>
                        </m:r>
                      </m:den>
                    </m:f>
                  </m:oMath>
                </a14:m>
                <a:r>
                  <a:rPr lang="en-VN" sz="4000" dirty="0">
                    <a:latin typeface="Arial" panose="020B0604020202020204" pitchFamily="34" charset="0"/>
                    <a:ea typeface="Calibri" panose="020F0502020204030204" pitchFamily="34" charset="0"/>
                    <a:cs typeface="Arial" panose="020B0604020202020204" pitchFamily="34" charset="0"/>
                  </a:rPr>
                  <a:t> , suy ra BC </a:t>
                </a:r>
                <a14:m>
                  <m:oMath xmlns:m="http://schemas.openxmlformats.org/officeDocument/2006/math">
                    <m:r>
                      <a:rPr lang="en-US" sz="4000">
                        <a:latin typeface="Cambria Math" panose="02040503050406030204" pitchFamily="18" charset="0"/>
                        <a:ea typeface="Calibri" panose="020F0502020204030204" pitchFamily="34" charset="0"/>
                        <a:cs typeface="Times New Roman" panose="02020603050405020304" pitchFamily="18" charset="0"/>
                      </a:rPr>
                      <m:t>≈</m:t>
                    </m:r>
                  </m:oMath>
                </a14:m>
                <a:r>
                  <a:rPr lang="en-VN"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VN" sz="4000" i="1" smtClean="0">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b="0" i="0" smtClean="0">
                            <a:latin typeface="Cambria Math" panose="02040503050406030204" pitchFamily="18" charset="0"/>
                            <a:ea typeface="Times New Roman" panose="02020603050405020304" pitchFamily="18" charset="0"/>
                            <a:cs typeface="Times New Roman" panose="02020603050405020304" pitchFamily="18" charset="0"/>
                          </a:rPr>
                          <m:t>5</m:t>
                        </m:r>
                      </m:num>
                      <m:den>
                        <m:r>
                          <m:rPr>
                            <m:nor/>
                          </m:rPr>
                          <a:rPr lang="en-US" sz="4000" b="0" i="0" smtClean="0">
                            <a:latin typeface="Cambria Math" panose="02040503050406030204" pitchFamily="18" charset="0"/>
                            <a:ea typeface="Times New Roman" panose="02020603050405020304" pitchFamily="18" charset="0"/>
                            <a:cs typeface="Times New Roman" panose="02020603050405020304" pitchFamily="18" charset="0"/>
                          </a:rPr>
                          <m:t>s</m:t>
                        </m:r>
                        <m:r>
                          <m:rPr>
                            <m:sty m:val="p"/>
                          </m:rPr>
                          <a:rPr lang="en-US" sz="4000" i="1">
                            <a:latin typeface="Cambria Math" panose="02040503050406030204" pitchFamily="18" charset="0"/>
                            <a:ea typeface="Times New Roman" panose="02020603050405020304" pitchFamily="18" charset="0"/>
                            <a:cs typeface="Times New Roman" panose="02020603050405020304" pitchFamily="18" charset="0"/>
                          </a:rPr>
                          <m:t>in</m:t>
                        </m:r>
                        <m:r>
                          <a:rPr lang="en-US" sz="4000" b="0" i="1" smtClean="0">
                            <a:latin typeface="Cambria Math" panose="02040503050406030204" pitchFamily="18" charset="0"/>
                            <a:ea typeface="Times New Roman" panose="02020603050405020304" pitchFamily="18" charset="0"/>
                            <a:cs typeface="Times New Roman" panose="02020603050405020304" pitchFamily="18" charset="0"/>
                          </a:rPr>
                          <m:t>32</m:t>
                        </m:r>
                        <m:r>
                          <a:rPr lang="en-US" sz="4000">
                            <a:latin typeface="Cambria Math" panose="02040503050406030204" pitchFamily="18" charset="0"/>
                            <a:ea typeface="Calibri" panose="020F0502020204030204" pitchFamily="34" charset="0"/>
                            <a:cs typeface="Times New Roman" panose="02020603050405020304" pitchFamily="18" charset="0"/>
                          </a:rPr>
                          <m:t>°</m:t>
                        </m:r>
                      </m:den>
                    </m:f>
                  </m:oMath>
                </a14:m>
                <a:r>
                  <a:rPr lang="en-VN"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latin typeface="Cambria Math" panose="02040503050406030204" pitchFamily="18" charset="0"/>
                        <a:ea typeface="Calibri" panose="020F0502020204030204" pitchFamily="34" charset="0"/>
                        <a:cs typeface="Times New Roman" panose="02020603050405020304" pitchFamily="18" charset="0"/>
                      </a:rPr>
                      <m:t>≈</m:t>
                    </m:r>
                  </m:oMath>
                </a14:m>
                <a:r>
                  <a:rPr lang="en-VN" sz="4000" dirty="0">
                    <a:latin typeface="Arial" panose="020B0604020202020204" pitchFamily="34" charset="0"/>
                    <a:ea typeface="Calibri" panose="020F0502020204030204" pitchFamily="34" charset="0"/>
                    <a:cs typeface="Arial" panose="020B0604020202020204" pitchFamily="34" charset="0"/>
                  </a:rPr>
                  <a:t> 9,4. </a:t>
                </a:r>
              </a:p>
            </p:txBody>
          </p:sp>
        </mc:Choice>
        <mc:Fallback xmlns="">
          <p:sp>
            <p:nvSpPr>
              <p:cNvPr id="9" name="TextBox 8">
                <a:extLst>
                  <a:ext uri="{FF2B5EF4-FFF2-40B4-BE49-F238E27FC236}">
                    <a16:creationId xmlns:a16="http://schemas.microsoft.com/office/drawing/2014/main" id="{2AA0482E-F7A9-FC27-3D98-9F2787841C14}"/>
                  </a:ext>
                </a:extLst>
              </p:cNvPr>
              <p:cNvSpPr txBox="1">
                <a:spLocks noRot="1" noChangeAspect="1" noMove="1" noResize="1" noEditPoints="1" noAdjustHandles="1" noChangeArrowheads="1" noChangeShapeType="1" noTextEdit="1"/>
              </p:cNvSpPr>
              <p:nvPr/>
            </p:nvSpPr>
            <p:spPr>
              <a:xfrm>
                <a:off x="2095498" y="469899"/>
                <a:ext cx="14097000" cy="9444445"/>
              </a:xfrm>
              <a:prstGeom prst="rect">
                <a:avLst/>
              </a:prstGeom>
              <a:blipFill>
                <a:blip r:embed="rId2"/>
                <a:stretch>
                  <a:fillRect l="-1622" b="-268"/>
                </a:stretch>
              </a:blipFill>
            </p:spPr>
            <p:txBody>
              <a:bodyPr/>
              <a:lstStyle/>
              <a:p>
                <a:r>
                  <a:rPr lang="en-VN">
                    <a:noFill/>
                  </a:rPr>
                  <a:t> </a:t>
                </a:r>
              </a:p>
            </p:txBody>
          </p:sp>
        </mc:Fallback>
      </mc:AlternateContent>
    </p:spTree>
    <p:extLst>
      <p:ext uri="{BB962C8B-B14F-4D97-AF65-F5344CB8AC3E}">
        <p14:creationId xmlns:p14="http://schemas.microsoft.com/office/powerpoint/2010/main" val="199524442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barn(inVertical)">
                                      <p:cBhvr>
                                        <p:cTn id="13" dur="500"/>
                                        <p:tgtEl>
                                          <p:spTgt spid="9">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barn(inVertical)">
                                      <p:cBhvr>
                                        <p:cTn id="16" dur="500"/>
                                        <p:tgtEl>
                                          <p:spTgt spid="9">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barn(inVertical)">
                                      <p:cBhvr>
                                        <p:cTn id="19" dur="500"/>
                                        <p:tgtEl>
                                          <p:spTgt spid="9">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arn(inVertical)">
                                      <p:cBhvr>
                                        <p:cTn id="22" dur="500"/>
                                        <p:tgtEl>
                                          <p:spTgt spid="9">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barn(inVertical)">
                                      <p:cBhvr>
                                        <p:cTn id="25" dur="500"/>
                                        <p:tgtEl>
                                          <p:spTgt spid="9">
                                            <p:txEl>
                                              <p:pRg st="5" end="5"/>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barn(inVertical)">
                                      <p:cBhvr>
                                        <p:cTn id="28" dur="500"/>
                                        <p:tgtEl>
                                          <p:spTgt spid="9">
                                            <p:txEl>
                                              <p:pRg st="6" end="6"/>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animEffect transition="in" filter="barn(inVertical)">
                                      <p:cBhvr>
                                        <p:cTn id="31"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9" name="Process 8">
            <a:extLst>
              <a:ext uri="{FF2B5EF4-FFF2-40B4-BE49-F238E27FC236}">
                <a16:creationId xmlns:a16="http://schemas.microsoft.com/office/drawing/2014/main" id="{F73D9A66-1ABF-7A10-84CE-FAE3D7A13149}"/>
              </a:ext>
            </a:extLst>
          </p:cNvPr>
          <p:cNvSpPr/>
          <p:nvPr/>
        </p:nvSpPr>
        <p:spPr>
          <a:xfrm>
            <a:off x="381000" y="164940"/>
            <a:ext cx="6172200" cy="1600200"/>
          </a:xfrm>
          <a:prstGeom prst="flowChart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VN" sz="4800" b="1" dirty="0">
                <a:latin typeface="Arial" panose="020B0604020202020204" pitchFamily="34" charset="0"/>
                <a:cs typeface="Arial" panose="020B0604020202020204" pitchFamily="34" charset="0"/>
              </a:rPr>
              <a:t>Luyện tập 3</a:t>
            </a:r>
          </a:p>
        </p:txBody>
      </p:sp>
      <p:pic>
        <p:nvPicPr>
          <p:cNvPr id="10" name="Picture 9">
            <a:extLst>
              <a:ext uri="{FF2B5EF4-FFF2-40B4-BE49-F238E27FC236}">
                <a16:creationId xmlns:a16="http://schemas.microsoft.com/office/drawing/2014/main" id="{6ED27F8A-6EEC-C57B-011E-C6D0B7CFBE25}"/>
              </a:ext>
            </a:extLst>
          </p:cNvPr>
          <p:cNvPicPr>
            <a:picLocks noChangeAspect="1"/>
          </p:cNvPicPr>
          <p:nvPr/>
        </p:nvPicPr>
        <p:blipFill>
          <a:blip r:embed="rId2"/>
          <a:stretch>
            <a:fillRect/>
          </a:stretch>
        </p:blipFill>
        <p:spPr>
          <a:xfrm>
            <a:off x="12048067" y="2933700"/>
            <a:ext cx="5410200" cy="3657600"/>
          </a:xfrm>
          <a:prstGeom prst="rect">
            <a:avLst/>
          </a:prstGeom>
        </p:spPr>
      </p:pic>
      <p:sp>
        <p:nvSpPr>
          <p:cNvPr id="11" name="TextBox 10">
            <a:extLst>
              <a:ext uri="{FF2B5EF4-FFF2-40B4-BE49-F238E27FC236}">
                <a16:creationId xmlns:a16="http://schemas.microsoft.com/office/drawing/2014/main" id="{9A636960-23B8-D463-A55E-AD89AB023DFA}"/>
              </a:ext>
            </a:extLst>
          </p:cNvPr>
          <p:cNvSpPr txBox="1"/>
          <p:nvPr/>
        </p:nvSpPr>
        <p:spPr>
          <a:xfrm>
            <a:off x="829733" y="2584988"/>
            <a:ext cx="10744200" cy="2748253"/>
          </a:xfrm>
          <a:prstGeom prst="rect">
            <a:avLst/>
          </a:prstGeom>
          <a:noFill/>
        </p:spPr>
        <p:txBody>
          <a:bodyPr wrap="square">
            <a:spAutoFit/>
          </a:bodyPr>
          <a:lstStyle/>
          <a:p>
            <a:pPr algn="just">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Cho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vuông</a:t>
            </a:r>
            <a:r>
              <a:rPr lang="en-US" sz="4000" dirty="0">
                <a:latin typeface="Arial" panose="020B0604020202020204" pitchFamily="34" charset="0"/>
                <a:ea typeface="Calibri" panose="020F0502020204030204" pitchFamily="34" charset="0"/>
                <a:cs typeface="Arial" panose="020B0604020202020204" pitchFamily="34" charset="0"/>
              </a:rPr>
              <a:t> ABC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cạnh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góc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vuông</a:t>
            </a:r>
            <a:r>
              <a:rPr lang="en-US" sz="4000" dirty="0">
                <a:latin typeface="Arial" panose="020B0604020202020204" pitchFamily="34" charset="0"/>
                <a:ea typeface="Calibri" panose="020F0502020204030204" pitchFamily="34" charset="0"/>
                <a:cs typeface="Arial" panose="020B0604020202020204" pitchFamily="34" charset="0"/>
              </a:rPr>
              <a:t> AB = 4, </a:t>
            </a:r>
            <a:r>
              <a:rPr lang="en-US" sz="4000" dirty="0" err="1">
                <a:latin typeface="Arial" panose="020B0604020202020204" pitchFamily="34" charset="0"/>
                <a:ea typeface="Calibri" panose="020F0502020204030204" pitchFamily="34" charset="0"/>
                <a:cs typeface="Arial" panose="020B0604020202020204" pitchFamily="34" charset="0"/>
              </a:rPr>
              <a:t>cạnh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huyền</a:t>
            </a:r>
            <a:r>
              <a:rPr lang="en-US" sz="4000" dirty="0">
                <a:latin typeface="Arial" panose="020B0604020202020204" pitchFamily="34" charset="0"/>
                <a:ea typeface="Calibri" panose="020F0502020204030204" pitchFamily="34" charset="0"/>
                <a:cs typeface="Arial" panose="020B0604020202020204" pitchFamily="34" charset="0"/>
              </a:rPr>
              <a:t> BC = 8.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cạnh</a:t>
            </a:r>
            <a:r>
              <a:rPr lang="en-US" sz="4000" dirty="0">
                <a:latin typeface="Arial" panose="020B0604020202020204" pitchFamily="34" charset="0"/>
                <a:ea typeface="Calibri" panose="020F0502020204030204" pitchFamily="34" charset="0"/>
                <a:cs typeface="Arial" panose="020B0604020202020204" pitchFamily="34" charset="0"/>
              </a:rPr>
              <a:t> AC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tròn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chữ</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ba</a:t>
            </a:r>
            <a:r>
              <a:rPr lang="en-US" sz="4000" dirty="0">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9573345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424CBF7-EEC5-14EE-8147-8716A78B3F1B}"/>
                  </a:ext>
                </a:extLst>
              </p:cNvPr>
              <p:cNvSpPr txBox="1"/>
              <p:nvPr/>
            </p:nvSpPr>
            <p:spPr>
              <a:xfrm>
                <a:off x="2819399" y="759134"/>
                <a:ext cx="12649200" cy="6271782"/>
              </a:xfrm>
              <a:prstGeom prst="rect">
                <a:avLst/>
              </a:prstGeom>
              <a:noFill/>
            </p:spPr>
            <p:txBody>
              <a:bodyPr wrap="square">
                <a:spAutoFit/>
              </a:bodyPr>
              <a:lstStyle/>
              <a:p>
                <a:pPr algn="ctr">
                  <a:lnSpc>
                    <a:spcPct val="150000"/>
                  </a:lnSpc>
                  <a:spcBef>
                    <a:spcPts val="600"/>
                  </a:spcBef>
                  <a:spcAft>
                    <a:spcPts val="600"/>
                  </a:spcAft>
                </a:pPr>
                <a:r>
                  <a:rPr lang="fr-FR" sz="44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400" dirty="0">
                    <a:effectLst/>
                    <a:latin typeface="Arial" panose="020B0604020202020204" pitchFamily="34" charset="0"/>
                    <a:ea typeface="Calibri" panose="020F0502020204030204" pitchFamily="34" charset="0"/>
                    <a:cs typeface="Arial" panose="020B0604020202020204" pitchFamily="34" charset="0"/>
                  </a:rPr>
                  <a:t>Theo </a:t>
                </a:r>
                <a:r>
                  <a:rPr lang="fr-FR" sz="4400" dirty="0" err="1">
                    <a:effectLst/>
                    <a:latin typeface="Arial" panose="020B0604020202020204" pitchFamily="34" charset="0"/>
                    <a:ea typeface="Calibri" panose="020F0502020204030204" pitchFamily="34" charset="0"/>
                    <a:cs typeface="Arial" panose="020B0604020202020204" pitchFamily="34" charset="0"/>
                  </a:rPr>
                  <a:t>định</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lí</a:t>
                </a:r>
                <a:r>
                  <a:rPr lang="fr-FR" sz="4400" dirty="0">
                    <a:effectLst/>
                    <a:latin typeface="Arial" panose="020B0604020202020204" pitchFamily="34" charset="0"/>
                    <a:ea typeface="Calibri" panose="020F0502020204030204" pitchFamily="34" charset="0"/>
                    <a:cs typeface="Arial" panose="020B0604020202020204" pitchFamily="34" charset="0"/>
                  </a:rPr>
                  <a:t> Pythagore, ta </a:t>
                </a:r>
                <a:r>
                  <a:rPr lang="fr-FR" sz="4400" dirty="0" err="1">
                    <a:effectLst/>
                    <a:latin typeface="Arial" panose="020B0604020202020204" pitchFamily="34" charset="0"/>
                    <a:ea typeface="Calibri" panose="020F0502020204030204" pitchFamily="34" charset="0"/>
                    <a:cs typeface="Arial" panose="020B0604020202020204" pitchFamily="34" charset="0"/>
                  </a:rPr>
                  <a:t>có</a:t>
                </a:r>
                <a:r>
                  <a:rPr lang="fr-FR" sz="4400" dirty="0">
                    <a:effectLst/>
                    <a:latin typeface="Arial" panose="020B0604020202020204" pitchFamily="34" charset="0"/>
                    <a:ea typeface="Calibri" panose="020F0502020204030204" pitchFamily="34"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vi-VN" sz="4400" i="0" smtClean="0">
                        <a:effectLst/>
                        <a:latin typeface="Cambria Math" panose="02040503050406030204" pitchFamily="18" charset="0"/>
                        <a:ea typeface="Calibri" panose="020F0502020204030204" pitchFamily="34" charset="0"/>
                        <a:cs typeface="Times New Roman" panose="02020603050405020304" pitchFamily="18" charset="0"/>
                      </a:rPr>
                      <m:t>AC</m:t>
                    </m:r>
                    <m:r>
                      <a:rPr lang="vi-VN" sz="4400" i="0" smtClean="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radPr>
                      <m:deg/>
                      <m:e>
                        <m:r>
                          <m:rPr>
                            <m:sty m:val="p"/>
                          </m:rPr>
                          <a:rPr lang="en-US" sz="4400" i="0" smtClean="0">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400" i="0" smtClean="0">
                                <a:effectLst/>
                                <a:latin typeface="Cambria Math" panose="02040503050406030204" pitchFamily="18" charset="0"/>
                                <a:ea typeface="Calibri" panose="020F0502020204030204" pitchFamily="34" charset="0"/>
                                <a:cs typeface="Times New Roman" panose="02020603050405020304" pitchFamily="18" charset="0"/>
                              </a:rPr>
                              <m:t>C</m:t>
                            </m:r>
                          </m:e>
                          <m:sup>
                            <m:r>
                              <a:rPr lang="fr-FR" sz="440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4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400" i="0" smtClean="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400" i="0" smtClean="0">
                                <a:effectLst/>
                                <a:latin typeface="Cambria Math" panose="02040503050406030204" pitchFamily="18" charset="0"/>
                                <a:ea typeface="Calibri" panose="020F0502020204030204" pitchFamily="34" charset="0"/>
                                <a:cs typeface="Times New Roman" panose="02020603050405020304" pitchFamily="18" charset="0"/>
                              </a:rPr>
                              <m:t>B</m:t>
                            </m:r>
                          </m:e>
                          <m:sup>
                            <m:r>
                              <a:rPr lang="fr-FR" sz="4400" i="0" smtClean="0">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fr-FR" sz="4400" i="0" smtClean="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400" i="0" smtClean="0">
                                <a:effectLst/>
                                <a:latin typeface="Cambria Math" panose="02040503050406030204" pitchFamily="18" charset="0"/>
                                <a:ea typeface="Calibri" panose="020F0502020204030204" pitchFamily="34" charset="0"/>
                                <a:cs typeface="Times New Roman" panose="02020603050405020304" pitchFamily="18" charset="0"/>
                              </a:rPr>
                              <m:t>8</m:t>
                            </m:r>
                          </m:e>
                          <m:sup>
                            <m:r>
                              <a:rPr lang="fr-FR" sz="440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400" i="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400" i="0" smtClean="0">
                                <a:effectLst/>
                                <a:latin typeface="Cambria Math" panose="02040503050406030204" pitchFamily="18" charset="0"/>
                                <a:ea typeface="Calibri" panose="020F0502020204030204" pitchFamily="34" charset="0"/>
                                <a:cs typeface="Times New Roman" panose="02020603050405020304" pitchFamily="18" charset="0"/>
                              </a:rPr>
                              <m:t>4</m:t>
                            </m:r>
                          </m:e>
                          <m:sup>
                            <m:r>
                              <a:rPr lang="fr-FR" sz="4400" i="0" smtClean="0">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fr-FR" sz="4400" i="0" smtClean="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400" i="0" smtClean="0">
                            <a:effectLst/>
                            <a:latin typeface="Cambria Math" panose="02040503050406030204" pitchFamily="18" charset="0"/>
                            <a:ea typeface="Calibri" panose="020F0502020204030204" pitchFamily="34" charset="0"/>
                            <a:cs typeface="Times New Roman" panose="02020603050405020304" pitchFamily="18" charset="0"/>
                          </a:rPr>
                          <m:t>48</m:t>
                        </m:r>
                      </m:e>
                    </m:rad>
                    <m:r>
                      <a:rPr lang="fr-FR" sz="4400" i="0" smtClean="0">
                        <a:effectLst/>
                        <a:latin typeface="Cambria Math" panose="02040503050406030204" pitchFamily="18" charset="0"/>
                        <a:ea typeface="Calibri" panose="020F0502020204030204" pitchFamily="34" charset="0"/>
                        <a:cs typeface="Times New Roman" panose="02020603050405020304" pitchFamily="18" charset="0"/>
                      </a:rPr>
                      <m:t>≈6,928</m:t>
                    </m:r>
                  </m:oMath>
                </a14:m>
                <a:r>
                  <a:rPr lang="fr-FR" sz="4400" dirty="0">
                    <a:effectLst/>
                    <a:latin typeface="Arial" panose="020B0604020202020204" pitchFamily="34" charset="0"/>
                    <a:ea typeface="Times New Roman" panose="02020603050405020304" pitchFamily="18"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400" dirty="0">
                    <a:effectLst/>
                    <a:latin typeface="Arial" panose="020B0604020202020204" pitchFamily="34" charset="0"/>
                    <a:ea typeface="Calibri" panose="020F0502020204030204" pitchFamily="34" charset="0"/>
                    <a:cs typeface="Arial" panose="020B0604020202020204" pitchFamily="34" charset="0"/>
                  </a:rPr>
                  <a:t>Ta </a:t>
                </a:r>
                <a:r>
                  <a:rPr lang="fr-FR" sz="4400" dirty="0" err="1">
                    <a:effectLst/>
                    <a:latin typeface="Arial" panose="020B0604020202020204" pitchFamily="34" charset="0"/>
                    <a:ea typeface="Calibri" panose="020F0502020204030204" pitchFamily="34" charset="0"/>
                    <a:cs typeface="Arial" panose="020B0604020202020204" pitchFamily="34" charset="0"/>
                  </a:rPr>
                  <a:t>có</a:t>
                </a:r>
                <a:r>
                  <a:rPr lang="fr-FR"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nl-NL" sz="4400" i="0" smtClean="0">
                        <a:effectLst/>
                        <a:latin typeface="Cambria Math" panose="02040503050406030204" pitchFamily="18" charset="0"/>
                        <a:ea typeface="Calibri" panose="020F0502020204030204" pitchFamily="34" charset="0"/>
                        <a:cs typeface="Times New Roman" panose="02020603050405020304" pitchFamily="18" charset="0"/>
                      </a:rPr>
                      <m:t>cos</m:t>
                    </m:r>
                    <m:r>
                      <a:rPr lang="nl-NL" sz="4400" i="0"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400" i="0" smtClean="0">
                        <a:effectLst/>
                        <a:latin typeface="Cambria Math" panose="02040503050406030204" pitchFamily="18" charset="0"/>
                        <a:ea typeface="Calibri" panose="020F0502020204030204" pitchFamily="34" charset="0"/>
                        <a:cs typeface="Times New Roman" panose="02020603050405020304" pitchFamily="18" charset="0"/>
                      </a:rPr>
                      <m:t>B</m:t>
                    </m:r>
                    <m:r>
                      <a:rPr lang="fr-FR" sz="440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4400" i="0" smtClean="0">
                            <a:effectLst/>
                            <a:latin typeface="Cambria Math" panose="02040503050406030204" pitchFamily="18" charset="0"/>
                            <a:ea typeface="Calibri" panose="020F0502020204030204" pitchFamily="34" charset="0"/>
                            <a:cs typeface="Times New Roman" panose="02020603050405020304" pitchFamily="18" charset="0"/>
                          </a:rPr>
                          <m:t>AB</m:t>
                        </m:r>
                      </m:num>
                      <m:den>
                        <m:r>
                          <m:rPr>
                            <m:sty m:val="p"/>
                          </m:rPr>
                          <a:rPr lang="nl-NL" sz="4400" i="0" smtClean="0">
                            <a:effectLst/>
                            <a:latin typeface="Cambria Math" panose="02040503050406030204" pitchFamily="18" charset="0"/>
                            <a:ea typeface="Calibri" panose="020F0502020204030204" pitchFamily="34" charset="0"/>
                            <a:cs typeface="Times New Roman" panose="02020603050405020304" pitchFamily="18" charset="0"/>
                          </a:rPr>
                          <m:t>BC</m:t>
                        </m:r>
                      </m:den>
                    </m:f>
                    <m:r>
                      <a:rPr lang="fr-FR" sz="44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0" smtClean="0">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fr-FR" sz="4400" i="0" smtClean="0">
                            <a:effectLst/>
                            <a:latin typeface="Cambria Math" panose="02040503050406030204" pitchFamily="18" charset="0"/>
                            <a:ea typeface="Times New Roman" panose="02020603050405020304" pitchFamily="18" charset="0"/>
                            <a:cs typeface="Times New Roman" panose="02020603050405020304" pitchFamily="18" charset="0"/>
                          </a:rPr>
                          <m:t>8</m:t>
                        </m:r>
                      </m:den>
                    </m:f>
                    <m:r>
                      <a:rPr lang="fr-FR" sz="44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0" smtClean="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4400" i="0" smtClean="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n-VN"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fr-FR" sz="440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VN" sz="44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400" i="0" smtClean="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400" i="0" smtClean="0">
                        <a:effectLst/>
                        <a:latin typeface="Cambria Math" panose="02040503050406030204" pitchFamily="18" charset="0"/>
                        <a:ea typeface="Calibri" panose="020F0502020204030204" pitchFamily="34" charset="0"/>
                        <a:cs typeface="Times New Roman" panose="02020603050405020304" pitchFamily="18" charset="0"/>
                      </a:rPr>
                      <m:t>=60°</m:t>
                    </m:r>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a:t>
                </a:r>
                <a:r>
                  <a:rPr lang="fr-FR" sz="4400" dirty="0" err="1">
                    <a:effectLst/>
                    <a:latin typeface="Arial" panose="020B0604020202020204" pitchFamily="34" charset="0"/>
                    <a:ea typeface="Times New Roman" panose="02020603050405020304" pitchFamily="18" charset="0"/>
                    <a:cs typeface="Arial" panose="020B0604020202020204" pitchFamily="34" charset="0"/>
                  </a:rPr>
                  <a:t>suy</a:t>
                </a:r>
                <a:r>
                  <a:rPr lang="fr-FR" sz="4400" dirty="0">
                    <a:effectLst/>
                    <a:latin typeface="Arial" panose="020B0604020202020204" pitchFamily="34" charset="0"/>
                    <a:ea typeface="Times New Roman" panose="02020603050405020304" pitchFamily="18" charset="0"/>
                    <a:cs typeface="Arial" panose="020B0604020202020204" pitchFamily="34" charset="0"/>
                  </a:rPr>
                  <a:t> ra </a:t>
                </a:r>
                <a14:m>
                  <m:oMath xmlns:m="http://schemas.openxmlformats.org/officeDocument/2006/math">
                    <m:acc>
                      <m:accPr>
                        <m:chr m:val="̂"/>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nl-NL" sz="4400" i="0" smtClean="0">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fr-FR" sz="4400" i="0" smtClean="0">
                        <a:effectLst/>
                        <a:latin typeface="Cambria Math" panose="02040503050406030204" pitchFamily="18" charset="0"/>
                        <a:ea typeface="Times New Roman" panose="02020603050405020304" pitchFamily="18" charset="0"/>
                        <a:cs typeface="Times New Roman" panose="02020603050405020304" pitchFamily="18" charset="0"/>
                      </a:rPr>
                      <m:t>=90°−</m:t>
                    </m:r>
                    <m:acc>
                      <m:accPr>
                        <m:chr m:val="̂"/>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nl-NL" sz="4400" i="0" smtClean="0">
                            <a:effectLst/>
                            <a:latin typeface="Cambria Math" panose="02040503050406030204" pitchFamily="18" charset="0"/>
                            <a:ea typeface="Times New Roman" panose="02020603050405020304" pitchFamily="18" charset="0"/>
                            <a:cs typeface="Times New Roman" panose="02020603050405020304" pitchFamily="18" charset="0"/>
                          </a:rPr>
                          <m:t>B</m:t>
                        </m:r>
                      </m:e>
                    </m:acc>
                    <m:r>
                      <a:rPr lang="fr-FR" sz="4400" i="0" smtClean="0">
                        <a:effectLst/>
                        <a:latin typeface="Cambria Math" panose="02040503050406030204" pitchFamily="18" charset="0"/>
                        <a:ea typeface="Times New Roman" panose="02020603050405020304" pitchFamily="18" charset="0"/>
                        <a:cs typeface="Times New Roman" panose="02020603050405020304" pitchFamily="18" charset="0"/>
                      </a:rPr>
                      <m:t>=90°−60°=30°</m:t>
                    </m:r>
                  </m:oMath>
                </a14:m>
                <a:r>
                  <a:rPr lang="fr-FR" sz="4400" dirty="0">
                    <a:effectLst/>
                    <a:latin typeface="Arial" panose="020B0604020202020204" pitchFamily="34" charset="0"/>
                    <a:ea typeface="Times New Roman" panose="02020603050405020304" pitchFamily="18"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B424CBF7-EEC5-14EE-8147-8716A78B3F1B}"/>
                  </a:ext>
                </a:extLst>
              </p:cNvPr>
              <p:cNvSpPr txBox="1">
                <a:spLocks noRot="1" noChangeAspect="1" noMove="1" noResize="1" noEditPoints="1" noAdjustHandles="1" noChangeArrowheads="1" noChangeShapeType="1" noTextEdit="1"/>
              </p:cNvSpPr>
              <p:nvPr/>
            </p:nvSpPr>
            <p:spPr>
              <a:xfrm>
                <a:off x="2819399" y="759134"/>
                <a:ext cx="12649200" cy="6271782"/>
              </a:xfrm>
              <a:prstGeom prst="rect">
                <a:avLst/>
              </a:prstGeom>
              <a:blipFill>
                <a:blip r:embed="rId2"/>
                <a:stretch>
                  <a:fillRect l="-1906" b="-3846"/>
                </a:stretch>
              </a:blipFill>
            </p:spPr>
            <p:txBody>
              <a:bodyPr/>
              <a:lstStyle/>
              <a:p>
                <a:r>
                  <a:rPr lang="en-VN">
                    <a:noFill/>
                  </a:rPr>
                  <a:t> </a:t>
                </a:r>
              </a:p>
            </p:txBody>
          </p:sp>
        </mc:Fallback>
      </mc:AlternateContent>
    </p:spTree>
    <p:extLst>
      <p:ext uri="{BB962C8B-B14F-4D97-AF65-F5344CB8AC3E}">
        <p14:creationId xmlns:p14="http://schemas.microsoft.com/office/powerpoint/2010/main" val="141791378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barn(inVertical)">
                                      <p:cBhvr>
                                        <p:cTn id="13" dur="500"/>
                                        <p:tgtEl>
                                          <p:spTgt spid="10">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barn(inVertical)">
                                      <p:cBhvr>
                                        <p:cTn id="16" dur="500"/>
                                        <p:tgtEl>
                                          <p:spTgt spid="10">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barn(inVertical)">
                                      <p:cBhvr>
                                        <p:cTn id="19" dur="500"/>
                                        <p:tgtEl>
                                          <p:spTgt spid="10">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arn(inVertical)">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8">
            <a:extLst>
              <a:ext uri="{FF2B5EF4-FFF2-40B4-BE49-F238E27FC236}">
                <a16:creationId xmlns:a16="http://schemas.microsoft.com/office/drawing/2014/main" id="{18820DE8-9C82-253D-2181-64D0A4F69F05}"/>
              </a:ext>
            </a:extLst>
          </p:cNvPr>
          <p:cNvSpPr txBox="1"/>
          <p:nvPr/>
        </p:nvSpPr>
        <p:spPr>
          <a:xfrm>
            <a:off x="419099" y="1171069"/>
            <a:ext cx="17449800" cy="2902141"/>
          </a:xfrm>
          <a:prstGeom prst="rect">
            <a:avLst/>
          </a:prstGeom>
          <a:noFill/>
        </p:spPr>
        <p:txBody>
          <a:bodyPr wrap="square">
            <a:spAutoFit/>
          </a:bodyPr>
          <a:lstStyle/>
          <a:p>
            <a:pPr algn="just">
              <a:lnSpc>
                <a:spcPct val="150000"/>
              </a:lnSpc>
              <a:spcBef>
                <a:spcPts val="600"/>
              </a:spcBef>
              <a:spcAft>
                <a:spcPts val="600"/>
              </a:spcAft>
            </a:pPr>
            <a:r>
              <a:rPr lang="vi-VN" sz="4000" b="1" dirty="0">
                <a:effectLst/>
                <a:latin typeface="Arial" panose="020B0604020202020204" pitchFamily="34" charset="0"/>
                <a:ea typeface="Times New Roman" panose="02020603050405020304" pitchFamily="18" charset="0"/>
                <a:cs typeface="Arial" panose="020B0604020202020204" pitchFamily="34" charset="0"/>
              </a:rPr>
              <a:t>Ví dụ 4: SGK – tr.</a:t>
            </a:r>
            <a:r>
              <a:rPr lang="en-US" sz="4000" b="1" dirty="0">
                <a:effectLst/>
                <a:latin typeface="Arial" panose="020B0604020202020204" pitchFamily="34" charset="0"/>
                <a:ea typeface="Times New Roman" panose="02020603050405020304" pitchFamily="18" charset="0"/>
                <a:cs typeface="Arial" panose="020B0604020202020204" pitchFamily="34" charset="0"/>
              </a:rPr>
              <a:t>77</a:t>
            </a:r>
          </a:p>
          <a:p>
            <a:pPr algn="just">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Cho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vuông</a:t>
            </a:r>
            <a:r>
              <a:rPr lang="en-US" sz="4000" dirty="0">
                <a:latin typeface="Arial" panose="020B0604020202020204" pitchFamily="34" charset="0"/>
                <a:ea typeface="Calibri" panose="020F0502020204030204" pitchFamily="34" charset="0"/>
                <a:cs typeface="Arial" panose="020B0604020202020204" pitchFamily="34" charset="0"/>
              </a:rPr>
              <a:t> ABC </a:t>
            </a:r>
            <a:r>
              <a:rPr lang="en-US" sz="4000" dirty="0" err="1">
                <a:latin typeface="Arial" panose="020B0604020202020204" pitchFamily="34" charset="0"/>
                <a:ea typeface="Calibri" panose="020F0502020204030204" pitchFamily="34" charset="0"/>
                <a:cs typeface="Arial" panose="020B0604020202020204" pitchFamily="34" charset="0"/>
              </a:rPr>
              <a:t>vuông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tại</a:t>
            </a:r>
            <a:r>
              <a:rPr lang="en-US" sz="4000" dirty="0">
                <a:latin typeface="Arial" panose="020B0604020202020204" pitchFamily="34" charset="0"/>
                <a:ea typeface="Calibri" panose="020F0502020204030204" pitchFamily="34" charset="0"/>
                <a:cs typeface="Arial" panose="020B0604020202020204" pitchFamily="34" charset="0"/>
              </a:rPr>
              <a:t> A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AB = 3, = 42 (H.4.20).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góc</a:t>
            </a:r>
            <a:r>
              <a:rPr lang="en-US" sz="4000" dirty="0">
                <a:latin typeface="Arial" panose="020B0604020202020204" pitchFamily="34" charset="0"/>
                <a:ea typeface="Calibri" panose="020F0502020204030204" pitchFamily="34" charset="0"/>
                <a:cs typeface="Arial" panose="020B0604020202020204" pitchFamily="34" charset="0"/>
              </a:rPr>
              <a:t> C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cạnh</a:t>
            </a:r>
            <a:r>
              <a:rPr lang="en-US" sz="4000" dirty="0">
                <a:latin typeface="Arial" panose="020B0604020202020204" pitchFamily="34" charset="0"/>
                <a:ea typeface="Calibri" panose="020F0502020204030204" pitchFamily="34" charset="0"/>
                <a:cs typeface="Arial" panose="020B0604020202020204" pitchFamily="34" charset="0"/>
              </a:rPr>
              <a:t> AC, BC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tròn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chữ</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ba</a:t>
            </a:r>
            <a:r>
              <a:rPr lang="en-US" sz="4000" dirty="0">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3800067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8">
            <a:extLst>
              <a:ext uri="{FF2B5EF4-FFF2-40B4-BE49-F238E27FC236}">
                <a16:creationId xmlns:a16="http://schemas.microsoft.com/office/drawing/2014/main" id="{7D40B895-7F24-E3BB-427B-B2E852E9C948}"/>
              </a:ext>
            </a:extLst>
          </p:cNvPr>
          <p:cNvSpPr txBox="1"/>
          <p:nvPr/>
        </p:nvSpPr>
        <p:spPr>
          <a:xfrm>
            <a:off x="2095499" y="759134"/>
            <a:ext cx="14097000" cy="6287683"/>
          </a:xfrm>
          <a:prstGeom prst="rect">
            <a:avLst/>
          </a:prstGeom>
          <a:noFill/>
        </p:spPr>
        <p:txBody>
          <a:bodyPr wrap="square">
            <a:spAutoFit/>
          </a:bodyPr>
          <a:lstStyle/>
          <a:p>
            <a:pPr algn="ctr">
              <a:lnSpc>
                <a:spcPct val="150000"/>
              </a:lnSpc>
              <a:spcBef>
                <a:spcPts val="600"/>
              </a:spcBef>
              <a:spcAft>
                <a:spcPts val="600"/>
              </a:spcAft>
            </a:pPr>
            <a:r>
              <a:rPr lang="en-US"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p>
          <a:p>
            <a:pPr>
              <a:lnSpc>
                <a:spcPct val="150000"/>
              </a:lnSpc>
              <a:spcBef>
                <a:spcPts val="600"/>
              </a:spcBef>
              <a:spcAft>
                <a:spcPts val="600"/>
              </a:spcAft>
            </a:pPr>
            <a:r>
              <a:rPr lang="en-US" sz="4000" dirty="0" err="1">
                <a:effectLst/>
                <a:latin typeface="Arial" panose="020B0604020202020204" pitchFamily="34" charset="0"/>
                <a:ea typeface="Calibri" panose="020F0502020204030204" pitchFamily="34" charset="0"/>
                <a:cs typeface="Arial" panose="020B0604020202020204" pitchFamily="34" charset="0"/>
              </a:rPr>
              <a:t>Xét</a:t>
            </a:r>
            <a:r>
              <a:rPr lang="en-US" sz="4000" dirty="0">
                <a:effectLst/>
                <a:latin typeface="Arial" panose="020B0604020202020204" pitchFamily="34" charset="0"/>
                <a:ea typeface="Calibri" panose="020F0502020204030204" pitchFamily="34" charset="0"/>
                <a:cs typeface="Arial" panose="020B0604020202020204" pitchFamily="34" charset="0"/>
              </a:rPr>
              <a:t> ABC </a:t>
            </a:r>
            <a:r>
              <a:rPr lang="en-US" sz="4000" dirty="0" err="1">
                <a:effectLst/>
                <a:latin typeface="Arial" panose="020B0604020202020204" pitchFamily="34" charset="0"/>
                <a:ea typeface="Calibri" panose="020F0502020204030204" pitchFamily="34" charset="0"/>
                <a:cs typeface="Arial" panose="020B0604020202020204" pitchFamily="34" charset="0"/>
              </a:rPr>
              <a:t>vuông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a:t>
            </a:r>
          </a:p>
          <a:p>
            <a:pPr>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Ta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C = 90 – B = 90 – 42 = 48;</a:t>
            </a:r>
          </a:p>
          <a:p>
            <a:pPr>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AC = AB . </a:t>
            </a:r>
            <a:r>
              <a:rPr lang="en-US" sz="4000" dirty="0" err="1">
                <a:latin typeface="Arial" panose="020B0604020202020204" pitchFamily="34" charset="0"/>
                <a:ea typeface="Calibri" panose="020F0502020204030204" pitchFamily="34" charset="0"/>
                <a:cs typeface="Arial" panose="020B0604020202020204" pitchFamily="34" charset="0"/>
              </a:rPr>
              <a:t>tanB</a:t>
            </a:r>
            <a:r>
              <a:rPr lang="en-US" sz="4000" dirty="0">
                <a:latin typeface="Arial" panose="020B0604020202020204" pitchFamily="34" charset="0"/>
                <a:ea typeface="Calibri" panose="020F0502020204030204" pitchFamily="34" charset="0"/>
                <a:cs typeface="Arial" panose="020B0604020202020204" pitchFamily="34" charset="0"/>
              </a:rPr>
              <a:t> = 3 . Tan42 2,701.</a:t>
            </a:r>
          </a:p>
          <a:p>
            <a:pPr>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Theo </a:t>
            </a:r>
            <a:r>
              <a:rPr lang="en-US" sz="4000" dirty="0" err="1">
                <a:latin typeface="Arial" panose="020B0604020202020204" pitchFamily="34" charset="0"/>
                <a:ea typeface="Calibri" panose="020F0502020204030204" pitchFamily="34" charset="0"/>
                <a:cs typeface="Arial" panose="020B0604020202020204" pitchFamily="34" charset="0"/>
              </a:rPr>
              <a:t>định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nghĩa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tỉ</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lượng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góc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nhọn</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a:t>
            </a:r>
          </a:p>
          <a:p>
            <a:pPr>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cos B =  , </a:t>
            </a:r>
            <a:r>
              <a:rPr lang="en-US" sz="4000" dirty="0" err="1">
                <a:latin typeface="Arial" panose="020B0604020202020204" pitchFamily="34" charset="0"/>
                <a:ea typeface="Calibri" panose="020F0502020204030204" pitchFamily="34" charset="0"/>
                <a:cs typeface="Arial" panose="020B0604020202020204" pitchFamily="34" charset="0"/>
              </a:rPr>
              <a:t>suy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BC = = 4,037</a:t>
            </a:r>
            <a:endParaRPr lang="en-VN"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8247866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barn(inVertical)">
                                      <p:cBhvr>
                                        <p:cTn id="13" dur="500"/>
                                        <p:tgtEl>
                                          <p:spTgt spid="9">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barn(inVertical)">
                                      <p:cBhvr>
                                        <p:cTn id="16" dur="500"/>
                                        <p:tgtEl>
                                          <p:spTgt spid="9">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barn(inVertical)">
                                      <p:cBhvr>
                                        <p:cTn id="19" dur="500"/>
                                        <p:tgtEl>
                                          <p:spTgt spid="9">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arn(inVertical)">
                                      <p:cBhvr>
                                        <p:cTn id="22" dur="500"/>
                                        <p:tgtEl>
                                          <p:spTgt spid="9">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barn(inVertical)">
                                      <p:cBhvr>
                                        <p:cTn id="25"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1E6"/>
        </a:solidFill>
        <a:effectLst/>
      </p:bgPr>
    </p:bg>
    <p:spTree>
      <p:nvGrpSpPr>
        <p:cNvPr id="1" name=""/>
        <p:cNvGrpSpPr/>
        <p:nvPr/>
      </p:nvGrpSpPr>
      <p:grpSpPr>
        <a:xfrm>
          <a:off x="0" y="0"/>
          <a:ext cx="0" cy="0"/>
          <a:chOff x="0" y="0"/>
          <a:chExt cx="0" cy="0"/>
        </a:xfrm>
      </p:grpSpPr>
      <p:sp>
        <p:nvSpPr>
          <p:cNvPr id="2" name="Freeform 2"/>
          <p:cNvSpPr/>
          <p:nvPr/>
        </p:nvSpPr>
        <p:spPr>
          <a:xfrm>
            <a:off x="-2614273" y="1920127"/>
            <a:ext cx="4387145" cy="9174638"/>
          </a:xfrm>
          <a:custGeom>
            <a:avLst/>
            <a:gdLst/>
            <a:ahLst/>
            <a:cxnLst/>
            <a:rect l="l" t="t" r="r" b="b"/>
            <a:pathLst>
              <a:path w="4387145" h="9174638">
                <a:moveTo>
                  <a:pt x="0" y="0"/>
                </a:moveTo>
                <a:lnTo>
                  <a:pt x="4387145" y="0"/>
                </a:lnTo>
                <a:lnTo>
                  <a:pt x="4387145" y="9174638"/>
                </a:lnTo>
                <a:lnTo>
                  <a:pt x="0" y="91746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339837" y="1920127"/>
            <a:ext cx="4387145" cy="9174638"/>
          </a:xfrm>
          <a:custGeom>
            <a:avLst/>
            <a:gdLst/>
            <a:ahLst/>
            <a:cxnLst/>
            <a:rect l="l" t="t" r="r" b="b"/>
            <a:pathLst>
              <a:path w="4387145" h="9174638">
                <a:moveTo>
                  <a:pt x="0" y="0"/>
                </a:moveTo>
                <a:lnTo>
                  <a:pt x="4387145" y="0"/>
                </a:lnTo>
                <a:lnTo>
                  <a:pt x="4387145" y="9174638"/>
                </a:lnTo>
                <a:lnTo>
                  <a:pt x="0" y="91746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537185" y="10227031"/>
            <a:ext cx="19548795" cy="1192236"/>
            <a:chOff x="0" y="0"/>
            <a:chExt cx="5148654" cy="314004"/>
          </a:xfrm>
        </p:grpSpPr>
        <p:sp>
          <p:nvSpPr>
            <p:cNvPr id="5" name="Freeform 5"/>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6" name="TextBox 6"/>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237016" y="2134479"/>
            <a:ext cx="17813968" cy="4780604"/>
          </a:xfrm>
          <a:prstGeom prst="rect">
            <a:avLst/>
          </a:prstGeom>
        </p:spPr>
        <p:txBody>
          <a:bodyPr wrap="square" lIns="0" tIns="0" rIns="0" bIns="0" rtlCol="0" anchor="t">
            <a:spAutoFit/>
          </a:bodyPr>
          <a:lstStyle/>
          <a:p>
            <a:pPr algn="ctr">
              <a:lnSpc>
                <a:spcPct val="150000"/>
              </a:lnSpc>
            </a:pPr>
            <a:r>
              <a:rPr lang="vi-VN" sz="7200" b="1" kern="0" dirty="0">
                <a:solidFill>
                  <a:srgbClr val="DE690A"/>
                </a:solidFill>
                <a:effectLst/>
                <a:latin typeface="Arial" panose="020B0604020202020204" pitchFamily="34" charset="0"/>
                <a:ea typeface="Calibri" panose="020F0502020204030204" pitchFamily="34" charset="0"/>
                <a:cs typeface="Arial" panose="020B0604020202020204" pitchFamily="34" charset="0"/>
              </a:rPr>
              <a:t>BÀI </a:t>
            </a:r>
            <a:r>
              <a:rPr lang="pt-BR" sz="7200" b="1" kern="0" dirty="0">
                <a:solidFill>
                  <a:srgbClr val="DE690A"/>
                </a:solidFill>
                <a:effectLst/>
                <a:latin typeface="Arial" panose="020B0604020202020204" pitchFamily="34" charset="0"/>
                <a:ea typeface="Calibri" panose="020F0502020204030204" pitchFamily="34" charset="0"/>
                <a:cs typeface="Arial" panose="020B0604020202020204" pitchFamily="34" charset="0"/>
              </a:rPr>
              <a:t>12</a:t>
            </a:r>
            <a:r>
              <a:rPr lang="vi-VN" sz="7200" b="1" kern="0" dirty="0">
                <a:solidFill>
                  <a:srgbClr val="DE690A"/>
                </a:solidFill>
                <a:effectLst/>
                <a:latin typeface="Arial" panose="020B0604020202020204" pitchFamily="34" charset="0"/>
                <a:ea typeface="Calibri" panose="020F0502020204030204" pitchFamily="34" charset="0"/>
                <a:cs typeface="Arial" panose="020B0604020202020204" pitchFamily="34" charset="0"/>
              </a:rPr>
              <a:t>. </a:t>
            </a:r>
            <a:r>
              <a:rPr lang="pt-BR" sz="7200" b="1" kern="0" dirty="0">
                <a:solidFill>
                  <a:srgbClr val="DE690A"/>
                </a:solidFill>
                <a:effectLst/>
                <a:latin typeface="Arial" panose="020B0604020202020204" pitchFamily="34" charset="0"/>
                <a:ea typeface="Calibri" panose="020F0502020204030204" pitchFamily="34" charset="0"/>
                <a:cs typeface="Arial" panose="020B0604020202020204" pitchFamily="34" charset="0"/>
              </a:rPr>
              <a:t>MỘT SỐ HỆ THỨC GIỮA CẠNH, GÓC TRONG TAM GIÁC VUÔNG </a:t>
            </a:r>
          </a:p>
          <a:p>
            <a:pPr algn="ctr">
              <a:lnSpc>
                <a:spcPct val="150000"/>
              </a:lnSpc>
            </a:pPr>
            <a:r>
              <a:rPr lang="pt-BR" sz="7200" b="1" kern="0" dirty="0">
                <a:solidFill>
                  <a:srgbClr val="DE690A"/>
                </a:solidFill>
                <a:effectLst/>
                <a:latin typeface="Arial" panose="020B0604020202020204" pitchFamily="34" charset="0"/>
                <a:ea typeface="Calibri" panose="020F0502020204030204" pitchFamily="34" charset="0"/>
                <a:cs typeface="Arial" panose="020B0604020202020204" pitchFamily="34" charset="0"/>
              </a:rPr>
              <a:t>VÀ ỨNG DỤNG </a:t>
            </a:r>
            <a:endParaRPr lang="en-US" sz="7200" dirty="0">
              <a:solidFill>
                <a:srgbClr val="DE690A"/>
              </a:solidFill>
              <a:latin typeface="Arial" panose="020B0604020202020204" pitchFamily="34" charset="0"/>
              <a:cs typeface="Arial" panose="020B0604020202020204" pitchFamily="34" charset="0"/>
            </a:endParaRPr>
          </a:p>
        </p:txBody>
      </p:sp>
      <p:sp>
        <p:nvSpPr>
          <p:cNvPr id="14" name="Freeform 14"/>
          <p:cNvSpPr/>
          <p:nvPr/>
        </p:nvSpPr>
        <p:spPr>
          <a:xfrm>
            <a:off x="14052869" y="9457996"/>
            <a:ext cx="3105092" cy="1393410"/>
          </a:xfrm>
          <a:custGeom>
            <a:avLst/>
            <a:gdLst/>
            <a:ahLst/>
            <a:cxnLst/>
            <a:rect l="l" t="t" r="r" b="b"/>
            <a:pathLst>
              <a:path w="3105092" h="1393410">
                <a:moveTo>
                  <a:pt x="0" y="0"/>
                </a:moveTo>
                <a:lnTo>
                  <a:pt x="3105091" y="0"/>
                </a:lnTo>
                <a:lnTo>
                  <a:pt x="3105091" y="1393410"/>
                </a:lnTo>
                <a:lnTo>
                  <a:pt x="0" y="13934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a:off x="14980838" y="5768688"/>
            <a:ext cx="3102803" cy="5553115"/>
          </a:xfrm>
          <a:custGeom>
            <a:avLst/>
            <a:gdLst/>
            <a:ahLst/>
            <a:cxnLst/>
            <a:rect l="l" t="t" r="r" b="b"/>
            <a:pathLst>
              <a:path w="3102803" h="5553115">
                <a:moveTo>
                  <a:pt x="0" y="0"/>
                </a:moveTo>
                <a:lnTo>
                  <a:pt x="3102803" y="0"/>
                </a:lnTo>
                <a:lnTo>
                  <a:pt x="3102803" y="5553115"/>
                </a:lnTo>
                <a:lnTo>
                  <a:pt x="0" y="55531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rot="665036">
            <a:off x="588646" y="792006"/>
            <a:ext cx="1686247" cy="1089737"/>
          </a:xfrm>
          <a:custGeom>
            <a:avLst/>
            <a:gdLst/>
            <a:ahLst/>
            <a:cxnLst/>
            <a:rect l="l" t="t" r="r" b="b"/>
            <a:pathLst>
              <a:path w="1686247" h="1089737">
                <a:moveTo>
                  <a:pt x="0" y="0"/>
                </a:moveTo>
                <a:lnTo>
                  <a:pt x="1686247" y="0"/>
                </a:lnTo>
                <a:lnTo>
                  <a:pt x="1686247" y="1089737"/>
                </a:lnTo>
                <a:lnTo>
                  <a:pt x="0" y="10897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rot="538551">
            <a:off x="16933824" y="1246034"/>
            <a:ext cx="744834" cy="657316"/>
          </a:xfrm>
          <a:custGeom>
            <a:avLst/>
            <a:gdLst/>
            <a:ahLst/>
            <a:cxnLst/>
            <a:rect l="l" t="t" r="r" b="b"/>
            <a:pathLst>
              <a:path w="744834" h="657316">
                <a:moveTo>
                  <a:pt x="0" y="0"/>
                </a:moveTo>
                <a:lnTo>
                  <a:pt x="744834" y="0"/>
                </a:lnTo>
                <a:lnTo>
                  <a:pt x="744834" y="657317"/>
                </a:lnTo>
                <a:lnTo>
                  <a:pt x="0" y="65731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rot="538551">
            <a:off x="11691746" y="1005356"/>
            <a:ext cx="528474" cy="466378"/>
          </a:xfrm>
          <a:custGeom>
            <a:avLst/>
            <a:gdLst/>
            <a:ahLst/>
            <a:cxnLst/>
            <a:rect l="l" t="t" r="r" b="b"/>
            <a:pathLst>
              <a:path w="528474" h="466378">
                <a:moveTo>
                  <a:pt x="0" y="0"/>
                </a:moveTo>
                <a:lnTo>
                  <a:pt x="528474" y="0"/>
                </a:lnTo>
                <a:lnTo>
                  <a:pt x="528474" y="466379"/>
                </a:lnTo>
                <a:lnTo>
                  <a:pt x="0" y="4663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6">
            <a:extLst>
              <a:ext uri="{FF2B5EF4-FFF2-40B4-BE49-F238E27FC236}">
                <a16:creationId xmlns:a16="http://schemas.microsoft.com/office/drawing/2014/main" id="{86F8448B-1C80-70A8-3A14-719E1C50E9B3}"/>
              </a:ext>
            </a:extLst>
          </p:cNvPr>
          <p:cNvSpPr txBox="1"/>
          <p:nvPr/>
        </p:nvSpPr>
        <p:spPr>
          <a:xfrm>
            <a:off x="-7711994" y="10458430"/>
            <a:ext cx="4418221" cy="584775"/>
          </a:xfrm>
          <a:prstGeom prst="rect">
            <a:avLst/>
          </a:prstGeom>
          <a:noFill/>
        </p:spPr>
        <p:txBody>
          <a:bodyPr wrap="square" rtlCol="0">
            <a:spAutoFit/>
          </a:bodyPr>
          <a:lstStyle/>
          <a:p>
            <a:r>
              <a:rPr lang="en-US" sz="3200"/>
              <a:t>Tailieugiaovien.edu.vn</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9">
            <a:extLst>
              <a:ext uri="{FF2B5EF4-FFF2-40B4-BE49-F238E27FC236}">
                <a16:creationId xmlns:a16="http://schemas.microsoft.com/office/drawing/2014/main" id="{396C9DDB-85AE-E25C-6B0E-798B7BF74B7A}"/>
              </a:ext>
            </a:extLst>
          </p:cNvPr>
          <p:cNvSpPr txBox="1"/>
          <p:nvPr/>
        </p:nvSpPr>
        <p:spPr>
          <a:xfrm>
            <a:off x="876299" y="2095500"/>
            <a:ext cx="16535400" cy="5299079"/>
          </a:xfrm>
          <a:prstGeom prst="rect">
            <a:avLst/>
          </a:prstGeom>
          <a:noFill/>
        </p:spPr>
        <p:txBody>
          <a:bodyPr wrap="square">
            <a:spAutoFit/>
          </a:bodyPr>
          <a:lstStyle/>
          <a:p>
            <a:pPr algn="just">
              <a:lnSpc>
                <a:spcPct val="200000"/>
              </a:lnSpc>
              <a:spcBef>
                <a:spcPts val="600"/>
              </a:spcBef>
              <a:spcAft>
                <a:spcPts val="600"/>
              </a:spcAft>
            </a:pPr>
            <a:r>
              <a:rPr lang="vi-VN" sz="4400" b="1" dirty="0">
                <a:effectLst/>
                <a:latin typeface="Arial" panose="020B0604020202020204" pitchFamily="34" charset="0"/>
                <a:ea typeface="Calibri" panose="020F0502020204030204" pitchFamily="34" charset="0"/>
                <a:cs typeface="Arial" panose="020B0604020202020204" pitchFamily="34" charset="0"/>
              </a:rPr>
              <a:t>Chú ý:</a:t>
            </a:r>
            <a:r>
              <a:rPr lang="vi-VN"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Trong</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một</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tam</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giác</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vuông</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nếu</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cho</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biết</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trước</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hai</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cạnh</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hoặc</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một</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góc</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nhọn</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và</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một</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cạnh</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thì</a:t>
            </a:r>
            <a:r>
              <a:rPr lang="fr-FR" sz="4400" dirty="0">
                <a:effectLst/>
                <a:latin typeface="Arial" panose="020B0604020202020204" pitchFamily="34" charset="0"/>
                <a:ea typeface="Calibri" panose="020F0502020204030204" pitchFamily="34" charset="0"/>
                <a:cs typeface="Arial" panose="020B0604020202020204" pitchFamily="34" charset="0"/>
              </a:rPr>
              <a:t> ta </a:t>
            </a:r>
            <a:r>
              <a:rPr lang="fr-FR" sz="4400" dirty="0" err="1">
                <a:effectLst/>
                <a:latin typeface="Arial" panose="020B0604020202020204" pitchFamily="34" charset="0"/>
                <a:ea typeface="Calibri" panose="020F0502020204030204" pitchFamily="34" charset="0"/>
                <a:cs typeface="Arial" panose="020B0604020202020204" pitchFamily="34" charset="0"/>
              </a:rPr>
              <a:t>sẽ</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tìm</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được</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tất</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cả</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các</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cạnh</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và</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các</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góc</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còn</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lại</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của</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tam</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giác</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vuông</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đó</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Bài</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toán</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này</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gọi</a:t>
            </a:r>
            <a:r>
              <a:rPr lang="fr-FR" sz="4400" dirty="0">
                <a:effectLst/>
                <a:latin typeface="Arial" panose="020B0604020202020204" pitchFamily="34" charset="0"/>
                <a:ea typeface="Calibri" panose="020F0502020204030204" pitchFamily="34" charset="0"/>
                <a:cs typeface="Arial" panose="020B0604020202020204" pitchFamily="34" charset="0"/>
              </a:rPr>
              <a:t> là </a:t>
            </a:r>
            <a:r>
              <a:rPr lang="fr-FR" sz="4400" dirty="0" err="1">
                <a:effectLst/>
                <a:latin typeface="Arial" panose="020B0604020202020204" pitchFamily="34" charset="0"/>
                <a:ea typeface="Calibri" panose="020F0502020204030204" pitchFamily="34" charset="0"/>
                <a:cs typeface="Arial" panose="020B0604020202020204" pitchFamily="34" charset="0"/>
              </a:rPr>
              <a:t>bài</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dirty="0" err="1">
                <a:effectLst/>
                <a:latin typeface="Arial" panose="020B0604020202020204" pitchFamily="34" charset="0"/>
                <a:ea typeface="Calibri" panose="020F0502020204030204" pitchFamily="34" charset="0"/>
                <a:cs typeface="Arial" panose="020B0604020202020204" pitchFamily="34" charset="0"/>
              </a:rPr>
              <a:t>toán</a:t>
            </a:r>
            <a:r>
              <a:rPr lang="fr-FR" sz="4400" dirty="0">
                <a:effectLst/>
                <a:latin typeface="Arial" panose="020B0604020202020204" pitchFamily="34" charset="0"/>
                <a:ea typeface="Calibri" panose="020F0502020204030204" pitchFamily="34" charset="0"/>
                <a:cs typeface="Arial" panose="020B0604020202020204" pitchFamily="34" charset="0"/>
              </a:rPr>
              <a:t> </a:t>
            </a:r>
            <a:r>
              <a:rPr lang="fr-FR" sz="4400" i="1" dirty="0" err="1">
                <a:effectLst/>
                <a:latin typeface="Arial" panose="020B0604020202020204" pitchFamily="34" charset="0"/>
                <a:ea typeface="Calibri" panose="020F0502020204030204" pitchFamily="34" charset="0"/>
                <a:cs typeface="Arial" panose="020B0604020202020204" pitchFamily="34" charset="0"/>
              </a:rPr>
              <a:t>Giải</a:t>
            </a:r>
            <a:r>
              <a:rPr lang="fr-FR" sz="4400" i="1" dirty="0">
                <a:effectLst/>
                <a:latin typeface="Arial" panose="020B0604020202020204" pitchFamily="34" charset="0"/>
                <a:ea typeface="Calibri" panose="020F0502020204030204" pitchFamily="34" charset="0"/>
                <a:cs typeface="Arial" panose="020B0604020202020204" pitchFamily="34" charset="0"/>
              </a:rPr>
              <a:t> </a:t>
            </a:r>
            <a:r>
              <a:rPr lang="fr-FR" sz="4400" i="1" dirty="0" err="1">
                <a:effectLst/>
                <a:latin typeface="Arial" panose="020B0604020202020204" pitchFamily="34" charset="0"/>
                <a:ea typeface="Calibri" panose="020F0502020204030204" pitchFamily="34" charset="0"/>
                <a:cs typeface="Arial" panose="020B0604020202020204" pitchFamily="34" charset="0"/>
              </a:rPr>
              <a:t>tam</a:t>
            </a:r>
            <a:r>
              <a:rPr lang="fr-FR" sz="4400" i="1" dirty="0">
                <a:effectLst/>
                <a:latin typeface="Arial" panose="020B0604020202020204" pitchFamily="34" charset="0"/>
                <a:ea typeface="Calibri" panose="020F0502020204030204" pitchFamily="34" charset="0"/>
                <a:cs typeface="Arial" panose="020B0604020202020204" pitchFamily="34" charset="0"/>
              </a:rPr>
              <a:t> </a:t>
            </a:r>
            <a:r>
              <a:rPr lang="fr-FR" sz="4400" i="1" dirty="0" err="1">
                <a:effectLst/>
                <a:latin typeface="Arial" panose="020B0604020202020204" pitchFamily="34" charset="0"/>
                <a:ea typeface="Calibri" panose="020F0502020204030204" pitchFamily="34" charset="0"/>
                <a:cs typeface="Arial" panose="020B0604020202020204" pitchFamily="34" charset="0"/>
              </a:rPr>
              <a:t>giác</a:t>
            </a:r>
            <a:r>
              <a:rPr lang="fr-FR" sz="4400" i="1" dirty="0">
                <a:effectLst/>
                <a:latin typeface="Arial" panose="020B0604020202020204" pitchFamily="34" charset="0"/>
                <a:ea typeface="Calibri" panose="020F0502020204030204" pitchFamily="34" charset="0"/>
                <a:cs typeface="Arial" panose="020B0604020202020204" pitchFamily="34" charset="0"/>
              </a:rPr>
              <a:t> </a:t>
            </a:r>
            <a:r>
              <a:rPr lang="fr-FR" sz="4400" i="1" dirty="0" err="1">
                <a:effectLst/>
                <a:latin typeface="Arial" panose="020B0604020202020204" pitchFamily="34" charset="0"/>
                <a:ea typeface="Calibri" panose="020F0502020204030204" pitchFamily="34" charset="0"/>
                <a:cs typeface="Arial" panose="020B0604020202020204" pitchFamily="34" charset="0"/>
              </a:rPr>
              <a:t>vuông</a:t>
            </a:r>
            <a:r>
              <a:rPr lang="fr-FR" sz="4400" dirty="0">
                <a:effectLst/>
                <a:latin typeface="Arial" panose="020B0604020202020204" pitchFamily="34" charset="0"/>
                <a:ea typeface="Calibri" panose="020F0502020204030204" pitchFamily="34"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216831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DAA65DD-342B-B94D-AD55-1EE18286D446}"/>
                  </a:ext>
                </a:extLst>
              </p:cNvPr>
              <p:cNvSpPr txBox="1"/>
              <p:nvPr/>
            </p:nvSpPr>
            <p:spPr>
              <a:xfrm>
                <a:off x="497616" y="1593714"/>
                <a:ext cx="11853941" cy="6749348"/>
              </a:xfrm>
              <a:prstGeom prst="rect">
                <a:avLst/>
              </a:prstGeom>
              <a:noFill/>
            </p:spPr>
            <p:txBody>
              <a:bodyPr wrap="square">
                <a:spAutoFit/>
              </a:bodyPr>
              <a:lstStyle/>
              <a:p>
                <a:pPr algn="just">
                  <a:lnSpc>
                    <a:spcPct val="150000"/>
                  </a:lnSpc>
                  <a:spcBef>
                    <a:spcPts val="600"/>
                  </a:spcBef>
                  <a:spcAft>
                    <a:spcPts val="600"/>
                  </a:spcAft>
                </a:pPr>
                <a:r>
                  <a:rPr lang="nl-NL" sz="4000" b="1" dirty="0" err="1">
                    <a:effectLst/>
                    <a:latin typeface="Arial" panose="020B0604020202020204" pitchFamily="34" charset="0"/>
                    <a:ea typeface="Calibri" panose="020F0502020204030204" pitchFamily="34" charset="0"/>
                    <a:cs typeface="Arial" panose="020B0604020202020204" pitchFamily="34" charset="0"/>
                  </a:rPr>
                  <a:t>Câu</a:t>
                </a:r>
                <a:r>
                  <a:rPr lang="nl-NL" sz="4000" b="1" dirty="0">
                    <a:effectLst/>
                    <a:latin typeface="Arial" panose="020B0604020202020204" pitchFamily="34" charset="0"/>
                    <a:ea typeface="Calibri" panose="020F0502020204030204" pitchFamily="34" charset="0"/>
                    <a:cs typeface="Arial" panose="020B0604020202020204" pitchFamily="34" charset="0"/>
                  </a:rPr>
                  <a:t> </a:t>
                </a:r>
                <a:r>
                  <a:rPr lang="nl-NL" sz="4000" b="1" dirty="0" err="1">
                    <a:effectLst/>
                    <a:latin typeface="Arial" panose="020B0604020202020204" pitchFamily="34" charset="0"/>
                    <a:ea typeface="Calibri" panose="020F0502020204030204" pitchFamily="34" charset="0"/>
                    <a:cs typeface="Arial" panose="020B0604020202020204" pitchFamily="34" charset="0"/>
                  </a:rPr>
                  <a:t>hỏi</a:t>
                </a:r>
                <a:endParaRPr lang="nl-NL" sz="4000" b="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VN" sz="4000" dirty="0">
                    <a:latin typeface="Arial" panose="020B0604020202020204" pitchFamily="34" charset="0"/>
                    <a:ea typeface="Calibri" panose="020F0502020204030204" pitchFamily="34" charset="0"/>
                    <a:cs typeface="Arial" panose="020B0604020202020204" pitchFamily="34" charset="0"/>
                  </a:rPr>
                  <a:t>1.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Hãy nêu cách giải tam giác </a:t>
                </a:r>
                <a14:m>
                  <m:oMath xmlns:m="http://schemas.openxmlformats.org/officeDocument/2006/math">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ABC</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biết hai cạnh </a:t>
                </a:r>
                <a14:m>
                  <m:oMath xmlns:m="http://schemas.openxmlformats.org/officeDocument/2006/math">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m:t>
                    </m:r>
                    <m: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AC</m:t>
                    </m:r>
                    <m: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hoặc </a:t>
                </a:r>
                <a14:m>
                  <m:oMath xmlns:m="http://schemas.openxmlformats.org/officeDocument/2006/math">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m:t>
                    </m:r>
                    <m: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BC</m:t>
                    </m:r>
                    <m: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và không sử dụng định lí Pythagore.</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Hãy nêu cách giải tam giác </a:t>
                </a:r>
                <a14:m>
                  <m:oMath xmlns:m="http://schemas.openxmlformats.org/officeDocument/2006/math">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ABC</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biết cạnh góc vuông </a:t>
                </a:r>
                <a14:m>
                  <m:oMath xmlns:m="http://schemas.openxmlformats.org/officeDocument/2006/math">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(hoặc cạnh huyền </a:t>
                </a:r>
                <a14:m>
                  <m:oMath xmlns:m="http://schemas.openxmlformats.org/officeDocument/2006/math">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BC</m:t>
                    </m:r>
                    <m: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và góc </a:t>
                </a:r>
                <a14:m>
                  <m:oMath xmlns:m="http://schemas.openxmlformats.org/officeDocument/2006/math">
                    <m:r>
                      <m:rPr>
                        <m:sty m:val="p"/>
                      </m:rP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r>
                      <a:rPr lang="vi-VN"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0DAA65DD-342B-B94D-AD55-1EE18286D446}"/>
                  </a:ext>
                </a:extLst>
              </p:cNvPr>
              <p:cNvSpPr txBox="1">
                <a:spLocks noRot="1" noChangeAspect="1" noMove="1" noResize="1" noEditPoints="1" noAdjustHandles="1" noChangeArrowheads="1" noChangeShapeType="1" noTextEdit="1"/>
              </p:cNvSpPr>
              <p:nvPr/>
            </p:nvSpPr>
            <p:spPr>
              <a:xfrm>
                <a:off x="497616" y="1593714"/>
                <a:ext cx="11853941" cy="6749348"/>
              </a:xfrm>
              <a:prstGeom prst="rect">
                <a:avLst/>
              </a:prstGeom>
              <a:blipFill>
                <a:blip r:embed="rId2"/>
                <a:stretch>
                  <a:fillRect l="-1820" r="-1820" b="-2814"/>
                </a:stretch>
              </a:blipFill>
            </p:spPr>
            <p:txBody>
              <a:bodyPr/>
              <a:lstStyle/>
              <a:p>
                <a:r>
                  <a:rPr lang="en-VN">
                    <a:noFill/>
                  </a:rPr>
                  <a:t> </a:t>
                </a:r>
              </a:p>
            </p:txBody>
          </p:sp>
        </mc:Fallback>
      </mc:AlternateContent>
      <p:pic>
        <p:nvPicPr>
          <p:cNvPr id="11" name="Picture 10">
            <a:extLst>
              <a:ext uri="{FF2B5EF4-FFF2-40B4-BE49-F238E27FC236}">
                <a16:creationId xmlns:a16="http://schemas.microsoft.com/office/drawing/2014/main" id="{9764D73B-5900-1919-599D-106F9474A987}"/>
              </a:ext>
            </a:extLst>
          </p:cNvPr>
          <p:cNvPicPr>
            <a:picLocks noChangeAspect="1"/>
          </p:cNvPicPr>
          <p:nvPr/>
        </p:nvPicPr>
        <p:blipFill>
          <a:blip r:embed="rId3"/>
          <a:stretch>
            <a:fillRect/>
          </a:stretch>
        </p:blipFill>
        <p:spPr>
          <a:xfrm>
            <a:off x="12496799" y="2344633"/>
            <a:ext cx="5293585" cy="5597733"/>
          </a:xfrm>
          <a:prstGeom prst="rect">
            <a:avLst/>
          </a:prstGeom>
        </p:spPr>
      </p:pic>
    </p:spTree>
    <p:extLst>
      <p:ext uri="{BB962C8B-B14F-4D97-AF65-F5344CB8AC3E}">
        <p14:creationId xmlns:p14="http://schemas.microsoft.com/office/powerpoint/2010/main" val="157970951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6B229E7-83B3-943D-9777-6D0DFC6DB9DB}"/>
                  </a:ext>
                </a:extLst>
              </p:cNvPr>
              <p:cNvSpPr txBox="1"/>
              <p:nvPr/>
            </p:nvSpPr>
            <p:spPr>
              <a:xfrm>
                <a:off x="876299" y="759134"/>
                <a:ext cx="16535400" cy="8395760"/>
              </a:xfrm>
              <a:prstGeom prst="rect">
                <a:avLst/>
              </a:prstGeom>
              <a:noFill/>
            </p:spPr>
            <p:txBody>
              <a:bodyPr wrap="square">
                <a:spAutoFit/>
              </a:bodyPr>
              <a:lstStyle/>
              <a:p>
                <a:pPr algn="just">
                  <a:lnSpc>
                    <a:spcPct val="150000"/>
                  </a:lnSpc>
                  <a:spcBef>
                    <a:spcPts val="600"/>
                  </a:spcBef>
                  <a:spcAft>
                    <a:spcPts val="600"/>
                  </a:spcAft>
                </a:pPr>
                <a:r>
                  <a:rPr lang="nl-NL"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1. </a:t>
                </a:r>
              </a:p>
              <a:p>
                <a:pPr marL="571500" indent="-571500" algn="just">
                  <a:lnSpc>
                    <a:spcPct val="150000"/>
                  </a:lnSpc>
                  <a:spcBef>
                    <a:spcPts val="600"/>
                  </a:spcBef>
                  <a:spcAft>
                    <a:spcPts val="600"/>
                  </a:spcAft>
                  <a:buFont typeface="Arial" panose="020B0604020202020204" pitchFamily="34" charset="0"/>
                  <a:buChar char="•"/>
                </a:pPr>
                <a:r>
                  <a:rPr lang="nl-NL" sz="4000" dirty="0" err="1">
                    <a:effectLst/>
                    <a:latin typeface="Arial" panose="020B0604020202020204" pitchFamily="34" charset="0"/>
                    <a:ea typeface="Calibri" panose="020F0502020204030204" pitchFamily="34" charset="0"/>
                    <a:cs typeface="Arial" panose="020B0604020202020204" pitchFamily="34" charset="0"/>
                  </a:rPr>
                  <a:t>Trường</a:t>
                </a:r>
                <a:r>
                  <a:rPr lang="nl-NL" sz="4000" dirty="0">
                    <a:effectLst/>
                    <a:latin typeface="Arial" panose="020B0604020202020204" pitchFamily="34" charset="0"/>
                    <a:ea typeface="Calibri" panose="020F0502020204030204" pitchFamily="34" charset="0"/>
                    <a:cs typeface="Arial" panose="020B0604020202020204" pitchFamily="34" charset="0"/>
                  </a:rPr>
                  <a:t> </a:t>
                </a:r>
                <a:r>
                  <a:rPr lang="nl-NL" sz="4000" dirty="0" err="1">
                    <a:effectLst/>
                    <a:latin typeface="Arial" panose="020B0604020202020204" pitchFamily="34" charset="0"/>
                    <a:ea typeface="Calibri" panose="020F0502020204030204" pitchFamily="34" charset="0"/>
                    <a:cs typeface="Arial" panose="020B0604020202020204" pitchFamily="34" charset="0"/>
                  </a:rPr>
                  <a:t>hợp</a:t>
                </a:r>
                <a:r>
                  <a:rPr lang="nl-NL" sz="4000" dirty="0">
                    <a:effectLst/>
                    <a:latin typeface="Arial" panose="020B0604020202020204" pitchFamily="34" charset="0"/>
                    <a:ea typeface="Calibri" panose="020F0502020204030204" pitchFamily="34" charset="0"/>
                    <a:cs typeface="Arial" panose="020B0604020202020204" pitchFamily="34" charset="0"/>
                  </a:rPr>
                  <a:t> </a:t>
                </a:r>
                <a:r>
                  <a:rPr lang="nl-NL" sz="4000" dirty="0" err="1">
                    <a:effectLst/>
                    <a:latin typeface="Arial" panose="020B0604020202020204" pitchFamily="34" charset="0"/>
                    <a:ea typeface="Calibri" panose="020F0502020204030204" pitchFamily="34" charset="0"/>
                    <a:cs typeface="Arial" panose="020B0604020202020204" pitchFamily="34" charset="0"/>
                  </a:rPr>
                  <a:t>biết</a:t>
                </a:r>
                <a:r>
                  <a:rPr lang="nl-NL"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AB</m:t>
                    </m:r>
                    <m:r>
                      <a:rPr lang="nl-NL"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c</m:t>
                    </m:r>
                    <m:r>
                      <a:rPr lang="nl-NL" sz="4000" i="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AC</m:t>
                    </m:r>
                    <m:r>
                      <a:rPr lang="nl-NL"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b</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000" dirty="0" err="1">
                    <a:effectLst/>
                    <a:latin typeface="Arial" panose="020B0604020202020204" pitchFamily="34" charset="0"/>
                    <a:ea typeface="Times New Roman" panose="02020603050405020304" pitchFamily="18" charset="0"/>
                    <a:cs typeface="Arial" panose="020B0604020202020204" pitchFamily="34" charset="0"/>
                  </a:rPr>
                  <a:t>Xét</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ABC</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vuông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tại</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sử</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dụng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nghĩa</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tỉ</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số</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giác</a:t>
                </a:r>
                <a:r>
                  <a:rPr lang="nl-NL" sz="4000" dirty="0">
                    <a:effectLst/>
                    <a:latin typeface="Arial" panose="020B0604020202020204" pitchFamily="34" charset="0"/>
                    <a:ea typeface="Times New Roman" panose="02020603050405020304" pitchFamily="18" charset="0"/>
                    <a:cs typeface="Arial" panose="020B0604020202020204" pitchFamily="34" charset="0"/>
                  </a:rPr>
                  <a:t>, ta có:</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B</m:t>
                          </m:r>
                          <m:r>
                            <a:rPr lang="nl-NL" sz="4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AC</m:t>
                              </m:r>
                            </m:num>
                            <m:den>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AB</m:t>
                              </m:r>
                            </m:den>
                          </m:f>
                          <m:r>
                            <a:rPr lang="nl-NL" sz="4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b</m:t>
                              </m:r>
                            </m:num>
                            <m:den>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c</m:t>
                              </m:r>
                            </m:den>
                          </m:f>
                        </m:e>
                      </m:func>
                      <m:r>
                        <a:rPr lang="nl-NL" sz="4000" i="0">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000" dirty="0" err="1">
                    <a:effectLst/>
                    <a:latin typeface="Arial" panose="020B0604020202020204" pitchFamily="34" charset="0"/>
                    <a:ea typeface="Times New Roman" panose="02020603050405020304" pitchFamily="18" charset="0"/>
                    <a:cs typeface="Arial" panose="020B0604020202020204" pitchFamily="34" charset="0"/>
                  </a:rPr>
                  <a:t>Từ</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đó</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tính</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góc</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thông</a:t>
                </a:r>
                <a:r>
                  <a:rPr lang="nl-NL" sz="4000" dirty="0">
                    <a:effectLst/>
                    <a:latin typeface="Arial" panose="020B0604020202020204" pitchFamily="34" charset="0"/>
                    <a:ea typeface="Times New Roman" panose="02020603050405020304" pitchFamily="18" charset="0"/>
                    <a:cs typeface="Arial" panose="020B0604020202020204" pitchFamily="34" charset="0"/>
                  </a:rPr>
                  <a:t> qua </a:t>
                </a:r>
                <a:r>
                  <a:rPr lang="nl-NL"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nl-NL" sz="4000" dirty="0">
                    <a:effectLst/>
                    <a:latin typeface="Arial" panose="020B0604020202020204" pitchFamily="34" charset="0"/>
                    <a:ea typeface="Times New Roman" panose="02020603050405020304" pitchFamily="18" charset="0"/>
                    <a:cs typeface="Arial" panose="020B0604020202020204" pitchFamily="34" charset="0"/>
                  </a:rPr>
                  <a:t> lí </a:t>
                </a:r>
                <a:r>
                  <a:rPr lang="nl-NL" sz="4000" dirty="0" err="1">
                    <a:effectLst/>
                    <a:latin typeface="Arial" panose="020B0604020202020204" pitchFamily="34" charset="0"/>
                    <a:ea typeface="Times New Roman" panose="02020603050405020304" pitchFamily="18" charset="0"/>
                    <a:cs typeface="Arial" panose="020B0604020202020204" pitchFamily="34" charset="0"/>
                  </a:rPr>
                  <a:t>tổng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ba</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góc</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của</a:t>
                </a:r>
                <a:r>
                  <a:rPr lang="nl-NL" sz="4000" dirty="0">
                    <a:effectLst/>
                    <a:latin typeface="Arial" panose="020B0604020202020204" pitchFamily="34" charset="0"/>
                    <a:ea typeface="Times New Roman" panose="02020603050405020304" pitchFamily="18" charset="0"/>
                    <a:cs typeface="Arial" panose="020B0604020202020204" pitchFamily="34" charset="0"/>
                  </a:rPr>
                  <a:t> tam </a:t>
                </a:r>
                <a:r>
                  <a:rPr lang="nl-NL" sz="4000" dirty="0" err="1">
                    <a:effectLst/>
                    <a:latin typeface="Arial" panose="020B0604020202020204" pitchFamily="34" charset="0"/>
                    <a:ea typeface="Times New Roman" panose="02020603050405020304" pitchFamily="18" charset="0"/>
                    <a:cs typeface="Arial" panose="020B0604020202020204" pitchFamily="34" charset="0"/>
                  </a:rPr>
                  <a:t>giác</a:t>
                </a:r>
                <a:r>
                  <a:rPr lang="nl-NL" sz="4000" dirty="0">
                    <a:effectLst/>
                    <a:latin typeface="Arial" panose="020B0604020202020204" pitchFamily="34" charset="0"/>
                    <a:ea typeface="Times New Roman" panose="02020603050405020304" pitchFamily="18" charset="0"/>
                    <a:cs typeface="Arial" panose="020B0604020202020204" pitchFamily="34" charset="0"/>
                  </a:rPr>
                  <a:t> ta </a:t>
                </a:r>
                <a:r>
                  <a:rPr lang="nl-NL" sz="4000" dirty="0" err="1">
                    <a:effectLst/>
                    <a:latin typeface="Arial" panose="020B0604020202020204" pitchFamily="34" charset="0"/>
                    <a:ea typeface="Times New Roman" panose="02020603050405020304" pitchFamily="18" charset="0"/>
                    <a:cs typeface="Arial" panose="020B0604020202020204" pitchFamily="34" charset="0"/>
                  </a:rPr>
                  <a:t>tính</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góc</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C</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000" dirty="0" err="1">
                    <a:effectLst/>
                    <a:latin typeface="Arial" panose="020B0604020202020204" pitchFamily="34" charset="0"/>
                    <a:ea typeface="Times New Roman" panose="02020603050405020304" pitchFamily="18" charset="0"/>
                    <a:cs typeface="Arial" panose="020B0604020202020204" pitchFamily="34" charset="0"/>
                  </a:rPr>
                  <a:t>Sử</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dụng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nl-NL" sz="4000" dirty="0">
                    <a:effectLst/>
                    <a:latin typeface="Arial" panose="020B0604020202020204" pitchFamily="34" charset="0"/>
                    <a:ea typeface="Times New Roman" panose="02020603050405020304" pitchFamily="18" charset="0"/>
                    <a:cs typeface="Arial" panose="020B0604020202020204" pitchFamily="34" charset="0"/>
                  </a:rPr>
                  <a:t> lí 1, ta có:</a:t>
                </a:r>
                <a:r>
                  <a:rPr lang="en-VN" sz="4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BC</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AC</m:t>
                        </m:r>
                      </m:num>
                      <m:den>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 </m:t>
                            </m:r>
                          </m:e>
                        </m:func>
                      </m:den>
                    </m:f>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m:t>
                        </m:r>
                      </m:num>
                      <m:den>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m:t>
                            </m:r>
                          </m:e>
                        </m:func>
                      </m:den>
                    </m:f>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26B229E7-83B3-943D-9777-6D0DFC6DB9DB}"/>
                  </a:ext>
                </a:extLst>
              </p:cNvPr>
              <p:cNvSpPr txBox="1">
                <a:spLocks noRot="1" noChangeAspect="1" noMove="1" noResize="1" noEditPoints="1" noAdjustHandles="1" noChangeArrowheads="1" noChangeShapeType="1" noTextEdit="1"/>
              </p:cNvSpPr>
              <p:nvPr/>
            </p:nvSpPr>
            <p:spPr>
              <a:xfrm>
                <a:off x="876299" y="759134"/>
                <a:ext cx="16535400" cy="8395760"/>
              </a:xfrm>
              <a:prstGeom prst="rect">
                <a:avLst/>
              </a:prstGeom>
              <a:blipFill>
                <a:blip r:embed="rId2"/>
                <a:stretch>
                  <a:fillRect l="-1382" r="-1382" b="-1664"/>
                </a:stretch>
              </a:blipFill>
            </p:spPr>
            <p:txBody>
              <a:bodyPr/>
              <a:lstStyle/>
              <a:p>
                <a:r>
                  <a:rPr lang="en-VN">
                    <a:noFill/>
                  </a:rPr>
                  <a:t> </a:t>
                </a:r>
              </a:p>
            </p:txBody>
          </p:sp>
        </mc:Fallback>
      </mc:AlternateContent>
    </p:spTree>
    <p:extLst>
      <p:ext uri="{BB962C8B-B14F-4D97-AF65-F5344CB8AC3E}">
        <p14:creationId xmlns:p14="http://schemas.microsoft.com/office/powerpoint/2010/main" val="29289422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6B229E7-83B3-943D-9777-6D0DFC6DB9DB}"/>
                  </a:ext>
                </a:extLst>
              </p:cNvPr>
              <p:cNvSpPr txBox="1"/>
              <p:nvPr/>
            </p:nvSpPr>
            <p:spPr>
              <a:xfrm>
                <a:off x="876299" y="633766"/>
                <a:ext cx="16535400" cy="9136732"/>
              </a:xfrm>
              <a:prstGeom prst="rect">
                <a:avLst/>
              </a:prstGeom>
              <a:noFill/>
            </p:spPr>
            <p:txBody>
              <a:bodyPr wrap="square">
                <a:spAutoFit/>
              </a:bodyPr>
              <a:lstStyle/>
              <a:p>
                <a:pPr algn="just">
                  <a:lnSpc>
                    <a:spcPct val="150000"/>
                  </a:lnSpc>
                  <a:spcBef>
                    <a:spcPts val="600"/>
                  </a:spcBef>
                  <a:spcAft>
                    <a:spcPts val="600"/>
                  </a:spcAft>
                </a:pPr>
                <a:r>
                  <a:rPr lang="nl-NL"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1. </a:t>
                </a:r>
                <a:endParaRPr lang="en-VN" sz="4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nl-NL" sz="4000" dirty="0" err="1">
                    <a:effectLst/>
                    <a:latin typeface="Arial" panose="020B0604020202020204" pitchFamily="34" charset="0"/>
                    <a:ea typeface="Times New Roman" panose="02020603050405020304" pitchFamily="18" charset="0"/>
                    <a:cs typeface="Arial" panose="020B0604020202020204" pitchFamily="34" charset="0"/>
                  </a:rPr>
                  <a:t>Trường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hợp</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biết</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AB</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c</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BC</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000" dirty="0" err="1">
                    <a:effectLst/>
                    <a:latin typeface="Arial" panose="020B0604020202020204" pitchFamily="34" charset="0"/>
                    <a:ea typeface="Times New Roman" panose="02020603050405020304" pitchFamily="18" charset="0"/>
                    <a:cs typeface="Arial" panose="020B0604020202020204" pitchFamily="34" charset="0"/>
                  </a:rPr>
                  <a:t>Xét</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ABC</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vuông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tại</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sử</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dụng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nghĩa</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tỉ</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số</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giác</a:t>
                </a:r>
                <a:r>
                  <a:rPr lang="nl-NL" sz="4000" dirty="0">
                    <a:effectLst/>
                    <a:latin typeface="Arial" panose="020B0604020202020204" pitchFamily="34" charset="0"/>
                    <a:ea typeface="Times New Roman" panose="02020603050405020304" pitchFamily="18" charset="0"/>
                    <a:cs typeface="Arial" panose="020B0604020202020204" pitchFamily="34" charset="0"/>
                  </a:rPr>
                  <a:t>, ta có:</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AB</m:t>
                              </m:r>
                            </m:num>
                            <m:den>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BC</m:t>
                              </m:r>
                            </m:den>
                          </m:f>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c</m:t>
                              </m:r>
                            </m:num>
                            <m:den>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m:t>
                              </m:r>
                            </m:den>
                          </m:f>
                        </m:e>
                      </m:func>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000" dirty="0" err="1">
                    <a:effectLst/>
                    <a:latin typeface="Arial" panose="020B0604020202020204" pitchFamily="34" charset="0"/>
                    <a:ea typeface="Times New Roman" panose="02020603050405020304" pitchFamily="18" charset="0"/>
                    <a:cs typeface="Arial" panose="020B0604020202020204" pitchFamily="34" charset="0"/>
                  </a:rPr>
                  <a:t>Từ</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đó</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tính</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góc</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thông</a:t>
                </a:r>
                <a:r>
                  <a:rPr lang="nl-NL" sz="4000" dirty="0">
                    <a:effectLst/>
                    <a:latin typeface="Arial" panose="020B0604020202020204" pitchFamily="34" charset="0"/>
                    <a:ea typeface="Times New Roman" panose="02020603050405020304" pitchFamily="18" charset="0"/>
                    <a:cs typeface="Arial" panose="020B0604020202020204" pitchFamily="34" charset="0"/>
                  </a:rPr>
                  <a:t> qua </a:t>
                </a:r>
                <a:r>
                  <a:rPr lang="nl-NL"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nl-NL" sz="4000" dirty="0">
                    <a:effectLst/>
                    <a:latin typeface="Arial" panose="020B0604020202020204" pitchFamily="34" charset="0"/>
                    <a:ea typeface="Times New Roman" panose="02020603050405020304" pitchFamily="18" charset="0"/>
                    <a:cs typeface="Arial" panose="020B0604020202020204" pitchFamily="34" charset="0"/>
                  </a:rPr>
                  <a:t> lí </a:t>
                </a:r>
                <a:r>
                  <a:rPr lang="nl-NL" sz="4000" dirty="0" err="1">
                    <a:effectLst/>
                    <a:latin typeface="Arial" panose="020B0604020202020204" pitchFamily="34" charset="0"/>
                    <a:ea typeface="Times New Roman" panose="02020603050405020304" pitchFamily="18" charset="0"/>
                    <a:cs typeface="Arial" panose="020B0604020202020204" pitchFamily="34" charset="0"/>
                  </a:rPr>
                  <a:t>tổng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ba</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góc</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của</a:t>
                </a:r>
                <a:r>
                  <a:rPr lang="nl-NL" sz="4000" dirty="0">
                    <a:effectLst/>
                    <a:latin typeface="Arial" panose="020B0604020202020204" pitchFamily="34" charset="0"/>
                    <a:ea typeface="Times New Roman" panose="02020603050405020304" pitchFamily="18" charset="0"/>
                    <a:cs typeface="Arial" panose="020B0604020202020204" pitchFamily="34" charset="0"/>
                  </a:rPr>
                  <a:t> tam </a:t>
                </a:r>
                <a:r>
                  <a:rPr lang="nl-NL" sz="4000" dirty="0" err="1">
                    <a:effectLst/>
                    <a:latin typeface="Arial" panose="020B0604020202020204" pitchFamily="34" charset="0"/>
                    <a:ea typeface="Times New Roman" panose="02020603050405020304" pitchFamily="18" charset="0"/>
                    <a:cs typeface="Arial" panose="020B0604020202020204" pitchFamily="34" charset="0"/>
                  </a:rPr>
                  <a:t>giác</a:t>
                </a:r>
                <a:r>
                  <a:rPr lang="nl-NL" sz="4000" dirty="0">
                    <a:effectLst/>
                    <a:latin typeface="Arial" panose="020B0604020202020204" pitchFamily="34" charset="0"/>
                    <a:ea typeface="Times New Roman" panose="02020603050405020304" pitchFamily="18" charset="0"/>
                    <a:cs typeface="Arial" panose="020B0604020202020204" pitchFamily="34" charset="0"/>
                  </a:rPr>
                  <a:t> ta </a:t>
                </a:r>
                <a:r>
                  <a:rPr lang="nl-NL" sz="4000" dirty="0" err="1">
                    <a:effectLst/>
                    <a:latin typeface="Arial" panose="020B0604020202020204" pitchFamily="34" charset="0"/>
                    <a:ea typeface="Times New Roman" panose="02020603050405020304" pitchFamily="18" charset="0"/>
                    <a:cs typeface="Arial" panose="020B0604020202020204" pitchFamily="34" charset="0"/>
                  </a:rPr>
                  <a:t>tính</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góc</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C</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000" dirty="0" err="1">
                    <a:effectLst/>
                    <a:latin typeface="Arial" panose="020B0604020202020204" pitchFamily="34" charset="0"/>
                    <a:ea typeface="Times New Roman" panose="02020603050405020304" pitchFamily="18" charset="0"/>
                    <a:cs typeface="Arial" panose="020B0604020202020204" pitchFamily="34" charset="0"/>
                  </a:rPr>
                  <a:t>Sử</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dụng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nl-NL" sz="4000" dirty="0">
                    <a:effectLst/>
                    <a:latin typeface="Arial" panose="020B0604020202020204" pitchFamily="34" charset="0"/>
                    <a:ea typeface="Times New Roman" panose="02020603050405020304" pitchFamily="18" charset="0"/>
                    <a:cs typeface="Arial" panose="020B0604020202020204" pitchFamily="34" charset="0"/>
                  </a:rPr>
                  <a:t> lí 1, ta có:</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AC</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BC</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m:t>
                              </m:r>
                            </m:e>
                          </m:func>
                        </m:e>
                      </m:func>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26B229E7-83B3-943D-9777-6D0DFC6DB9DB}"/>
                  </a:ext>
                </a:extLst>
              </p:cNvPr>
              <p:cNvSpPr txBox="1">
                <a:spLocks noRot="1" noChangeAspect="1" noMove="1" noResize="1" noEditPoints="1" noAdjustHandles="1" noChangeArrowheads="1" noChangeShapeType="1" noTextEdit="1"/>
              </p:cNvSpPr>
              <p:nvPr/>
            </p:nvSpPr>
            <p:spPr>
              <a:xfrm>
                <a:off x="876299" y="633766"/>
                <a:ext cx="16535400" cy="9136732"/>
              </a:xfrm>
              <a:prstGeom prst="rect">
                <a:avLst/>
              </a:prstGeom>
              <a:blipFill>
                <a:blip r:embed="rId2"/>
                <a:stretch>
                  <a:fillRect l="-1382" r="-1382"/>
                </a:stretch>
              </a:blipFill>
            </p:spPr>
            <p:txBody>
              <a:bodyPr/>
              <a:lstStyle/>
              <a:p>
                <a:r>
                  <a:rPr lang="en-VN">
                    <a:noFill/>
                  </a:rPr>
                  <a:t> </a:t>
                </a:r>
              </a:p>
            </p:txBody>
          </p:sp>
        </mc:Fallback>
      </mc:AlternateContent>
    </p:spTree>
    <p:extLst>
      <p:ext uri="{BB962C8B-B14F-4D97-AF65-F5344CB8AC3E}">
        <p14:creationId xmlns:p14="http://schemas.microsoft.com/office/powerpoint/2010/main" val="2525005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A3BF961-E340-55B2-AFA6-74ED1D228AB8}"/>
                  </a:ext>
                </a:extLst>
              </p:cNvPr>
              <p:cNvSpPr txBox="1"/>
              <p:nvPr/>
            </p:nvSpPr>
            <p:spPr>
              <a:xfrm>
                <a:off x="1295399" y="767926"/>
                <a:ext cx="15697200" cy="8213402"/>
              </a:xfrm>
              <a:prstGeom prst="rect">
                <a:avLst/>
              </a:prstGeom>
              <a:noFill/>
            </p:spPr>
            <p:txBody>
              <a:bodyPr wrap="square">
                <a:spAutoFit/>
              </a:bodyPr>
              <a:lstStyle/>
              <a:p>
                <a:pPr algn="just">
                  <a:lnSpc>
                    <a:spcPct val="150000"/>
                  </a:lnSpc>
                  <a:spcBef>
                    <a:spcPts val="600"/>
                  </a:spcBef>
                  <a:spcAft>
                    <a:spcPts val="600"/>
                  </a:spcAft>
                </a:pPr>
                <a:r>
                  <a:rPr lang="nl-NL"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a:t>
                </a:r>
              </a:p>
              <a:p>
                <a:pPr marL="571500" indent="-571500" algn="just">
                  <a:lnSpc>
                    <a:spcPct val="150000"/>
                  </a:lnSpc>
                  <a:spcBef>
                    <a:spcPts val="600"/>
                  </a:spcBef>
                  <a:spcAft>
                    <a:spcPts val="600"/>
                  </a:spcAft>
                  <a:buFont typeface="Arial" panose="020B0604020202020204" pitchFamily="34" charset="0"/>
                  <a:buChar char="•"/>
                </a:pPr>
                <a:r>
                  <a:rPr lang="nl-NL" sz="4000" dirty="0" err="1">
                    <a:effectLst/>
                    <a:latin typeface="Arial" panose="020B0604020202020204" pitchFamily="34" charset="0"/>
                    <a:ea typeface="Times New Roman" panose="02020603050405020304" pitchFamily="18" charset="0"/>
                    <a:cs typeface="Arial" panose="020B0604020202020204" pitchFamily="34" charset="0"/>
                  </a:rPr>
                  <a:t>Trường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hợp</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biết</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cạnh</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AB</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và</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góc</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Ta </a:t>
                </a:r>
                <a:r>
                  <a:rPr lang="nl-NL" sz="4000" dirty="0" err="1">
                    <a:effectLst/>
                    <a:latin typeface="Arial" panose="020B0604020202020204" pitchFamily="34" charset="0"/>
                    <a:ea typeface="Times New Roman" panose="02020603050405020304" pitchFamily="18" charset="0"/>
                    <a:cs typeface="Arial" panose="020B0604020202020204" pitchFamily="34" charset="0"/>
                  </a:rPr>
                  <a:t>tính</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góc</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C</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thông</a:t>
                </a:r>
                <a:r>
                  <a:rPr lang="nl-NL" sz="4000" dirty="0">
                    <a:effectLst/>
                    <a:latin typeface="Arial" panose="020B0604020202020204" pitchFamily="34" charset="0"/>
                    <a:ea typeface="Times New Roman" panose="02020603050405020304" pitchFamily="18" charset="0"/>
                    <a:cs typeface="Arial" panose="020B0604020202020204" pitchFamily="34" charset="0"/>
                  </a:rPr>
                  <a:t> qua </a:t>
                </a:r>
                <a:r>
                  <a:rPr lang="nl-NL"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nl-NL" sz="4000" dirty="0">
                    <a:effectLst/>
                    <a:latin typeface="Arial" panose="020B0604020202020204" pitchFamily="34" charset="0"/>
                    <a:ea typeface="Times New Roman" panose="02020603050405020304" pitchFamily="18" charset="0"/>
                    <a:cs typeface="Arial" panose="020B0604020202020204" pitchFamily="34" charset="0"/>
                  </a:rPr>
                  <a:t> lí </a:t>
                </a:r>
                <a:r>
                  <a:rPr lang="nl-NL" sz="4000" dirty="0" err="1">
                    <a:effectLst/>
                    <a:latin typeface="Arial" panose="020B0604020202020204" pitchFamily="34" charset="0"/>
                    <a:ea typeface="Times New Roman" panose="02020603050405020304" pitchFamily="18" charset="0"/>
                    <a:cs typeface="Arial" panose="020B0604020202020204" pitchFamily="34" charset="0"/>
                  </a:rPr>
                  <a:t>tổng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ba</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góc</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trong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một</a:t>
                </a:r>
                <a:r>
                  <a:rPr lang="nl-NL" sz="4000" dirty="0">
                    <a:effectLst/>
                    <a:latin typeface="Arial" panose="020B0604020202020204" pitchFamily="34" charset="0"/>
                    <a:ea typeface="Times New Roman" panose="02020603050405020304" pitchFamily="18" charset="0"/>
                    <a:cs typeface="Arial" panose="020B0604020202020204" pitchFamily="34" charset="0"/>
                  </a:rPr>
                  <a:t> tam </a:t>
                </a:r>
                <a:r>
                  <a:rPr lang="nl-NL" sz="4000" dirty="0" err="1">
                    <a:effectLst/>
                    <a:latin typeface="Arial" panose="020B0604020202020204" pitchFamily="34" charset="0"/>
                    <a:ea typeface="Times New Roman" panose="02020603050405020304" pitchFamily="18" charset="0"/>
                    <a:cs typeface="Arial" panose="020B0604020202020204" pitchFamily="34" charset="0"/>
                  </a:rPr>
                  <a:t>giác</a:t>
                </a:r>
                <a:r>
                  <a:rPr lang="nl-NL"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000" dirty="0" err="1">
                    <a:effectLst/>
                    <a:latin typeface="Arial" panose="020B0604020202020204" pitchFamily="34" charset="0"/>
                    <a:ea typeface="Times New Roman" panose="02020603050405020304" pitchFamily="18" charset="0"/>
                    <a:cs typeface="Arial" panose="020B0604020202020204" pitchFamily="34" charset="0"/>
                  </a:rPr>
                  <a:t>Xét</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ABC</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vuông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tại</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sử</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dụng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nl-NL" sz="4000" dirty="0">
                    <a:effectLst/>
                    <a:latin typeface="Arial" panose="020B0604020202020204" pitchFamily="34" charset="0"/>
                    <a:ea typeface="Times New Roman" panose="02020603050405020304" pitchFamily="18" charset="0"/>
                    <a:cs typeface="Arial" panose="020B0604020202020204" pitchFamily="34" charset="0"/>
                  </a:rPr>
                  <a:t> lí 1, ta có:</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BC</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AB</m:t>
                          </m:r>
                        </m:num>
                        <m:den>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m:t>
                              </m:r>
                            </m:e>
                          </m:func>
                        </m:den>
                      </m:f>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000" dirty="0" err="1">
                    <a:effectLst/>
                    <a:latin typeface="Arial" panose="020B0604020202020204" pitchFamily="34" charset="0"/>
                    <a:ea typeface="Times New Roman" panose="02020603050405020304" pitchFamily="18" charset="0"/>
                    <a:cs typeface="Arial" panose="020B0604020202020204" pitchFamily="34" charset="0"/>
                  </a:rPr>
                  <a:t>Sử</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dụng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nl-NL" sz="4000" dirty="0">
                    <a:effectLst/>
                    <a:latin typeface="Arial" panose="020B0604020202020204" pitchFamily="34" charset="0"/>
                    <a:ea typeface="Times New Roman" panose="02020603050405020304" pitchFamily="18" charset="0"/>
                    <a:cs typeface="Arial" panose="020B0604020202020204" pitchFamily="34" charset="0"/>
                  </a:rPr>
                  <a:t> lí 2, ta có:</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AC</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AB</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m:t>
                          </m:r>
                        </m:e>
                      </m:func>
                    </m:oMath>
                  </m:oMathPara>
                </a14:m>
                <a:endParaRPr lang="nl-NL" sz="4000" dirty="0">
                  <a:effectLst/>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EA3BF961-E340-55B2-AFA6-74ED1D228AB8}"/>
                  </a:ext>
                </a:extLst>
              </p:cNvPr>
              <p:cNvSpPr txBox="1">
                <a:spLocks noRot="1" noChangeAspect="1" noMove="1" noResize="1" noEditPoints="1" noAdjustHandles="1" noChangeArrowheads="1" noChangeShapeType="1" noTextEdit="1"/>
              </p:cNvSpPr>
              <p:nvPr/>
            </p:nvSpPr>
            <p:spPr>
              <a:xfrm>
                <a:off x="1295399" y="767926"/>
                <a:ext cx="15697200" cy="8213402"/>
              </a:xfrm>
              <a:prstGeom prst="rect">
                <a:avLst/>
              </a:prstGeom>
              <a:blipFill>
                <a:blip r:embed="rId2"/>
                <a:stretch>
                  <a:fillRect l="-1374" r="-1051"/>
                </a:stretch>
              </a:blipFill>
            </p:spPr>
            <p:txBody>
              <a:bodyPr/>
              <a:lstStyle/>
              <a:p>
                <a:r>
                  <a:rPr lang="en-VN">
                    <a:noFill/>
                  </a:rPr>
                  <a:t> </a:t>
                </a:r>
              </a:p>
            </p:txBody>
          </p:sp>
        </mc:Fallback>
      </mc:AlternateContent>
    </p:spTree>
    <p:extLst>
      <p:ext uri="{BB962C8B-B14F-4D97-AF65-F5344CB8AC3E}">
        <p14:creationId xmlns:p14="http://schemas.microsoft.com/office/powerpoint/2010/main" val="544746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A3BF961-E340-55B2-AFA6-74ED1D228AB8}"/>
                  </a:ext>
                </a:extLst>
              </p:cNvPr>
              <p:cNvSpPr txBox="1"/>
              <p:nvPr/>
            </p:nvSpPr>
            <p:spPr>
              <a:xfrm>
                <a:off x="1092703" y="1001723"/>
                <a:ext cx="16383000" cy="5324535"/>
              </a:xfrm>
              <a:prstGeom prst="rect">
                <a:avLst/>
              </a:prstGeom>
              <a:noFill/>
            </p:spPr>
            <p:txBody>
              <a:bodyPr wrap="square">
                <a:spAutoFit/>
              </a:bodyPr>
              <a:lstStyle/>
              <a:p>
                <a:pPr algn="just">
                  <a:lnSpc>
                    <a:spcPct val="150000"/>
                  </a:lnSpc>
                  <a:spcBef>
                    <a:spcPts val="600"/>
                  </a:spcBef>
                  <a:spcAft>
                    <a:spcPts val="600"/>
                  </a:spcAft>
                </a:pPr>
                <a:r>
                  <a:rPr lang="nl-NL"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Trường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hợp</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biết</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cạnh</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BC</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và</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góc</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Ta </a:t>
                </a:r>
                <a:r>
                  <a:rPr lang="nl-NL" sz="4000" dirty="0" err="1">
                    <a:effectLst/>
                    <a:latin typeface="Arial" panose="020B0604020202020204" pitchFamily="34" charset="0"/>
                    <a:ea typeface="Times New Roman" panose="02020603050405020304" pitchFamily="18" charset="0"/>
                    <a:cs typeface="Arial" panose="020B0604020202020204" pitchFamily="34" charset="0"/>
                  </a:rPr>
                  <a:t>tính</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góc</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C</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thông</a:t>
                </a:r>
                <a:r>
                  <a:rPr lang="nl-NL" sz="4000" dirty="0">
                    <a:effectLst/>
                    <a:latin typeface="Arial" panose="020B0604020202020204" pitchFamily="34" charset="0"/>
                    <a:ea typeface="Times New Roman" panose="02020603050405020304" pitchFamily="18" charset="0"/>
                    <a:cs typeface="Arial" panose="020B0604020202020204" pitchFamily="34" charset="0"/>
                  </a:rPr>
                  <a:t> qua </a:t>
                </a:r>
                <a:r>
                  <a:rPr lang="nl-NL"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nl-NL" sz="4000" dirty="0">
                    <a:effectLst/>
                    <a:latin typeface="Arial" panose="020B0604020202020204" pitchFamily="34" charset="0"/>
                    <a:ea typeface="Times New Roman" panose="02020603050405020304" pitchFamily="18" charset="0"/>
                    <a:cs typeface="Arial" panose="020B0604020202020204" pitchFamily="34" charset="0"/>
                  </a:rPr>
                  <a:t> lí </a:t>
                </a:r>
                <a:r>
                  <a:rPr lang="nl-NL" sz="4000" dirty="0" err="1">
                    <a:effectLst/>
                    <a:latin typeface="Arial" panose="020B0604020202020204" pitchFamily="34" charset="0"/>
                    <a:ea typeface="Times New Roman" panose="02020603050405020304" pitchFamily="18" charset="0"/>
                    <a:cs typeface="Arial" panose="020B0604020202020204" pitchFamily="34" charset="0"/>
                  </a:rPr>
                  <a:t>tổng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ba</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góc</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trong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một</a:t>
                </a:r>
                <a:r>
                  <a:rPr lang="nl-NL" sz="4000" dirty="0">
                    <a:effectLst/>
                    <a:latin typeface="Arial" panose="020B0604020202020204" pitchFamily="34" charset="0"/>
                    <a:ea typeface="Times New Roman" panose="02020603050405020304" pitchFamily="18" charset="0"/>
                    <a:cs typeface="Arial" panose="020B0604020202020204" pitchFamily="34" charset="0"/>
                  </a:rPr>
                  <a:t> tam </a:t>
                </a:r>
                <a:r>
                  <a:rPr lang="nl-NL" sz="4000" dirty="0" err="1">
                    <a:effectLst/>
                    <a:latin typeface="Arial" panose="020B0604020202020204" pitchFamily="34" charset="0"/>
                    <a:ea typeface="Times New Roman" panose="02020603050405020304" pitchFamily="18" charset="0"/>
                    <a:cs typeface="Arial" panose="020B0604020202020204" pitchFamily="34" charset="0"/>
                  </a:rPr>
                  <a:t>giác</a:t>
                </a:r>
                <a:r>
                  <a:rPr lang="nl-NL"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000" dirty="0" err="1">
                    <a:effectLst/>
                    <a:latin typeface="Arial" panose="020B0604020202020204" pitchFamily="34" charset="0"/>
                    <a:ea typeface="Times New Roman" panose="02020603050405020304" pitchFamily="18" charset="0"/>
                    <a:cs typeface="Arial" panose="020B0604020202020204" pitchFamily="34" charset="0"/>
                  </a:rPr>
                  <a:t>Xét</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ABC</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vuông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tại</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sử</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dụng</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nl-NL" sz="4000" dirty="0">
                    <a:effectLst/>
                    <a:latin typeface="Arial" panose="020B0604020202020204" pitchFamily="34" charset="0"/>
                    <a:ea typeface="Times New Roman" panose="02020603050405020304" pitchFamily="18" charset="0"/>
                    <a:cs typeface="Arial" panose="020B0604020202020204" pitchFamily="34" charset="0"/>
                  </a:rPr>
                  <a:t> lí 1, ta có:</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AB</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BC</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m:t>
                          </m:r>
                        </m:e>
                      </m:func>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AC</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BC</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B</m:t>
                          </m:r>
                        </m:e>
                      </m:func>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EA3BF961-E340-55B2-AFA6-74ED1D228AB8}"/>
                  </a:ext>
                </a:extLst>
              </p:cNvPr>
              <p:cNvSpPr txBox="1">
                <a:spLocks noRot="1" noChangeAspect="1" noMove="1" noResize="1" noEditPoints="1" noAdjustHandles="1" noChangeArrowheads="1" noChangeShapeType="1" noTextEdit="1"/>
              </p:cNvSpPr>
              <p:nvPr/>
            </p:nvSpPr>
            <p:spPr>
              <a:xfrm>
                <a:off x="1092703" y="1001723"/>
                <a:ext cx="16383000" cy="5324535"/>
              </a:xfrm>
              <a:prstGeom prst="rect">
                <a:avLst/>
              </a:prstGeom>
              <a:blipFill>
                <a:blip r:embed="rId2"/>
                <a:stretch>
                  <a:fillRect l="-1238"/>
                </a:stretch>
              </a:blipFill>
            </p:spPr>
            <p:txBody>
              <a:bodyPr/>
              <a:lstStyle/>
              <a:p>
                <a:r>
                  <a:rPr lang="en-VN">
                    <a:noFill/>
                  </a:rPr>
                  <a:t> </a:t>
                </a:r>
              </a:p>
            </p:txBody>
          </p:sp>
        </mc:Fallback>
      </mc:AlternateContent>
    </p:spTree>
    <p:extLst>
      <p:ext uri="{BB962C8B-B14F-4D97-AF65-F5344CB8AC3E}">
        <p14:creationId xmlns:p14="http://schemas.microsoft.com/office/powerpoint/2010/main" val="1158953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9" name="Process 8">
            <a:extLst>
              <a:ext uri="{FF2B5EF4-FFF2-40B4-BE49-F238E27FC236}">
                <a16:creationId xmlns:a16="http://schemas.microsoft.com/office/drawing/2014/main" id="{B6546464-AFF2-6A7D-9540-82139C41F0FF}"/>
              </a:ext>
            </a:extLst>
          </p:cNvPr>
          <p:cNvSpPr/>
          <p:nvPr/>
        </p:nvSpPr>
        <p:spPr>
          <a:xfrm>
            <a:off x="381000" y="164940"/>
            <a:ext cx="6172200" cy="1600200"/>
          </a:xfrm>
          <a:prstGeom prst="flowChart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VN" sz="4800" b="1" dirty="0">
                <a:latin typeface="Arial" panose="020B0604020202020204" pitchFamily="34" charset="0"/>
                <a:cs typeface="Arial" panose="020B0604020202020204" pitchFamily="34" charset="0"/>
              </a:rPr>
              <a:t>Luyện tập 4</a:t>
            </a:r>
          </a:p>
        </p:txBody>
      </p:sp>
      <p:pic>
        <p:nvPicPr>
          <p:cNvPr id="10" name="Picture 9">
            <a:extLst>
              <a:ext uri="{FF2B5EF4-FFF2-40B4-BE49-F238E27FC236}">
                <a16:creationId xmlns:a16="http://schemas.microsoft.com/office/drawing/2014/main" id="{BBEDC220-E8EE-1F5F-47BC-44E5907FA3F8}"/>
              </a:ext>
            </a:extLst>
          </p:cNvPr>
          <p:cNvPicPr>
            <a:picLocks noChangeAspect="1"/>
          </p:cNvPicPr>
          <p:nvPr/>
        </p:nvPicPr>
        <p:blipFill>
          <a:blip r:embed="rId2"/>
          <a:stretch>
            <a:fillRect/>
          </a:stretch>
        </p:blipFill>
        <p:spPr>
          <a:xfrm>
            <a:off x="12599008" y="2092731"/>
            <a:ext cx="4798322" cy="6431793"/>
          </a:xfrm>
          <a:prstGeom prst="rect">
            <a:avLst/>
          </a:prstGeom>
        </p:spPr>
      </p:pic>
      <p:sp>
        <p:nvSpPr>
          <p:cNvPr id="11" name="TextBox 10">
            <a:extLst>
              <a:ext uri="{FF2B5EF4-FFF2-40B4-BE49-F238E27FC236}">
                <a16:creationId xmlns:a16="http://schemas.microsoft.com/office/drawing/2014/main" id="{0439EEBC-8FA8-72D9-50E3-4C2DBB61555C}"/>
              </a:ext>
            </a:extLst>
          </p:cNvPr>
          <p:cNvSpPr txBox="1"/>
          <p:nvPr/>
        </p:nvSpPr>
        <p:spPr>
          <a:xfrm>
            <a:off x="499970" y="2070498"/>
            <a:ext cx="11853941" cy="707886"/>
          </a:xfrm>
          <a:prstGeom prst="rect">
            <a:avLst/>
          </a:prstGeom>
          <a:noFill/>
        </p:spPr>
        <p:txBody>
          <a:bodyPr wrap="square">
            <a:spAutoFit/>
          </a:bodyPr>
          <a:lstStyle/>
          <a:p>
            <a:pPr algn="just">
              <a:spcBef>
                <a:spcPts val="600"/>
              </a:spcBef>
              <a:spcAft>
                <a:spcPts val="600"/>
              </a:spcAft>
            </a:pPr>
            <a:r>
              <a:rPr lang="en-US" sz="4000" dirty="0" err="1">
                <a:latin typeface="Arial" panose="020B0604020202020204" pitchFamily="34" charset="0"/>
                <a:ea typeface="Calibri" panose="020F0502020204030204" pitchFamily="34" charset="0"/>
                <a:cs typeface="Arial" panose="020B0604020202020204" pitchFamily="34" charset="0"/>
              </a:rPr>
              <a:t>Giải</a:t>
            </a:r>
            <a:r>
              <a:rPr lang="en-US" sz="4000" dirty="0">
                <a:latin typeface="Arial" panose="020B0604020202020204" pitchFamily="34" charset="0"/>
                <a:ea typeface="Calibri" panose="020F0502020204030204" pitchFamily="34" charset="0"/>
                <a:cs typeface="Arial" panose="020B0604020202020204" pitchFamily="34" charset="0"/>
              </a:rPr>
              <a:t>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ABC </a:t>
            </a:r>
            <a:r>
              <a:rPr lang="en-US" sz="4000" dirty="0" err="1">
                <a:latin typeface="Arial" panose="020B0604020202020204" pitchFamily="34" charset="0"/>
                <a:ea typeface="Calibri" panose="020F0502020204030204" pitchFamily="34" charset="0"/>
                <a:cs typeface="Arial" panose="020B0604020202020204" pitchFamily="34" charset="0"/>
              </a:rPr>
              <a:t>vuông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tại</a:t>
            </a:r>
            <a:r>
              <a:rPr lang="en-US" sz="4000" dirty="0">
                <a:latin typeface="Arial" panose="020B0604020202020204" pitchFamily="34" charset="0"/>
                <a:ea typeface="Calibri" panose="020F0502020204030204" pitchFamily="34" charset="0"/>
                <a:cs typeface="Arial" panose="020B0604020202020204" pitchFamily="34" charset="0"/>
              </a:rPr>
              <a:t> A, </a:t>
            </a:r>
            <a:r>
              <a:rPr lang="en-US" sz="4000" dirty="0" err="1">
                <a:latin typeface="Arial" panose="020B0604020202020204" pitchFamily="34" charset="0"/>
                <a:ea typeface="Calibri" panose="020F0502020204030204" pitchFamily="34" charset="0"/>
                <a:cs typeface="Arial" panose="020B0604020202020204" pitchFamily="34" charset="0"/>
              </a:rPr>
              <a:t>biết</a:t>
            </a:r>
            <a:r>
              <a:rPr lang="en-US" sz="4000" dirty="0">
                <a:latin typeface="Arial" panose="020B0604020202020204" pitchFamily="34" charset="0"/>
                <a:ea typeface="Calibri" panose="020F0502020204030204" pitchFamily="34" charset="0"/>
                <a:cs typeface="Arial" panose="020B0604020202020204" pitchFamily="34" charset="0"/>
              </a:rPr>
              <a:t> BC = 9, C = 53</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7031002-EB4E-BC3F-A681-8A56670D8FC1}"/>
                  </a:ext>
                </a:extLst>
              </p:cNvPr>
              <p:cNvSpPr txBox="1"/>
              <p:nvPr/>
            </p:nvSpPr>
            <p:spPr>
              <a:xfrm>
                <a:off x="499970" y="2795961"/>
                <a:ext cx="9855200" cy="6279219"/>
              </a:xfrm>
              <a:prstGeom prst="rect">
                <a:avLst/>
              </a:prstGeom>
              <a:noFill/>
            </p:spPr>
            <p:txBody>
              <a:bodyPr wrap="square">
                <a:spAutoFit/>
              </a:bodyPr>
              <a:lstStyle/>
              <a:p>
                <a:pPr algn="just">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effectLst/>
                    <a:latin typeface="Arial" panose="020B0604020202020204" pitchFamily="34" charset="0"/>
                    <a:ea typeface="Calibri" panose="020F0502020204030204" pitchFamily="34" charset="0"/>
                    <a:cs typeface="Arial" panose="020B0604020202020204" pitchFamily="34" charset="0"/>
                  </a:rPr>
                  <a:t>Xét</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ABC</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vuông</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tại</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ta </a:t>
                </a:r>
                <a:r>
                  <a:rPr lang="fr-FR" sz="4000" dirty="0" err="1">
                    <a:effectLst/>
                    <a:latin typeface="Arial" panose="020B0604020202020204" pitchFamily="34" charset="0"/>
                    <a:ea typeface="Times New Roman" panose="02020603050405020304" pitchFamily="18" charset="0"/>
                    <a:cs typeface="Arial" panose="020B0604020202020204" pitchFamily="34" charset="0"/>
                  </a:rPr>
                  <a:t>có</a:t>
                </a:r>
                <a:r>
                  <a:rPr lang="fr-FR"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B</m:t>
                          </m:r>
                        </m:e>
                      </m:acc>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C</m:t>
                          </m:r>
                        </m:e>
                      </m:acc>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=90°</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e>
                      </m:acc>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=90°−53°=37°</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Theo </a:t>
                </a:r>
                <a:r>
                  <a:rPr lang="en-US" sz="4000" dirty="0" err="1">
                    <a:effectLst/>
                    <a:latin typeface="Arial" panose="020B0604020202020204" pitchFamily="34" charset="0"/>
                    <a:ea typeface="Calibri" panose="020F0502020204030204" pitchFamily="34" charset="0"/>
                    <a:cs typeface="Arial" panose="020B0604020202020204" pitchFamily="34" charset="0"/>
                  </a:rPr>
                  <a:t>định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lí</a:t>
                </a:r>
                <a:r>
                  <a:rPr lang="en-US" sz="4000" dirty="0">
                    <a:effectLst/>
                    <a:latin typeface="Arial" panose="020B0604020202020204" pitchFamily="34" charset="0"/>
                    <a:ea typeface="Calibri" panose="020F0502020204030204" pitchFamily="34" charset="0"/>
                    <a:cs typeface="Arial" panose="020B0604020202020204" pitchFamily="34" charset="0"/>
                  </a:rPr>
                  <a:t> 1,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AC</m:t>
                      </m:r>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BC</m:t>
                      </m:r>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C</m:t>
                          </m:r>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=9.</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53°</m:t>
                              </m:r>
                            </m:e>
                          </m:func>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≈5,416</m:t>
                          </m:r>
                        </m:e>
                      </m:func>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AB</m:t>
                      </m:r>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BC</m:t>
                      </m:r>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C</m:t>
                          </m:r>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=9.</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sin</m:t>
                              </m:r>
                            </m:fName>
                            <m:e>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53°</m:t>
                              </m:r>
                            </m:e>
                          </m:func>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≈7,188</m:t>
                          </m:r>
                        </m:e>
                      </m:func>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57031002-EB4E-BC3F-A681-8A56670D8FC1}"/>
                  </a:ext>
                </a:extLst>
              </p:cNvPr>
              <p:cNvSpPr txBox="1">
                <a:spLocks noRot="1" noChangeAspect="1" noMove="1" noResize="1" noEditPoints="1" noAdjustHandles="1" noChangeArrowheads="1" noChangeShapeType="1" noTextEdit="1"/>
              </p:cNvSpPr>
              <p:nvPr/>
            </p:nvSpPr>
            <p:spPr>
              <a:xfrm>
                <a:off x="499970" y="2795961"/>
                <a:ext cx="9855200" cy="6279219"/>
              </a:xfrm>
              <a:prstGeom prst="rect">
                <a:avLst/>
              </a:prstGeom>
              <a:blipFill>
                <a:blip r:embed="rId3"/>
                <a:stretch>
                  <a:fillRect l="-2188"/>
                </a:stretch>
              </a:blipFill>
            </p:spPr>
            <p:txBody>
              <a:bodyPr/>
              <a:lstStyle/>
              <a:p>
                <a:r>
                  <a:rPr lang="en-VN">
                    <a:noFill/>
                  </a:rPr>
                  <a:t> </a:t>
                </a:r>
              </a:p>
            </p:txBody>
          </p:sp>
        </mc:Fallback>
      </mc:AlternateContent>
    </p:spTree>
    <p:extLst>
      <p:ext uri="{BB962C8B-B14F-4D97-AF65-F5344CB8AC3E}">
        <p14:creationId xmlns:p14="http://schemas.microsoft.com/office/powerpoint/2010/main" val="337990953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barn(inVertical)">
                                      <p:cBhvr>
                                        <p:cTn id="28" dur="500"/>
                                        <p:tgtEl>
                                          <p:spTgt spid="13">
                                            <p:txEl>
                                              <p:pRg st="1" end="1"/>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barn(inVertical)">
                                      <p:cBhvr>
                                        <p:cTn id="31" dur="500"/>
                                        <p:tgtEl>
                                          <p:spTgt spid="13">
                                            <p:txEl>
                                              <p:pRg st="2" end="2"/>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xEl>
                                              <p:pRg st="3" end="3"/>
                                            </p:txEl>
                                          </p:spTgt>
                                        </p:tgtEl>
                                        <p:attrNameLst>
                                          <p:attrName>style.visibility</p:attrName>
                                        </p:attrNameLst>
                                      </p:cBhvr>
                                      <p:to>
                                        <p:strVal val="visible"/>
                                      </p:to>
                                    </p:set>
                                    <p:animEffect transition="in" filter="barn(inVertical)">
                                      <p:cBhvr>
                                        <p:cTn id="34" dur="500"/>
                                        <p:tgtEl>
                                          <p:spTgt spid="13">
                                            <p:txEl>
                                              <p:pRg st="3" end="3"/>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barn(inVertical)">
                                      <p:cBhvr>
                                        <p:cTn id="37" dur="500"/>
                                        <p:tgtEl>
                                          <p:spTgt spid="13">
                                            <p:txEl>
                                              <p:pRg st="4" end="4"/>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xEl>
                                              <p:pRg st="5" end="5"/>
                                            </p:txEl>
                                          </p:spTgt>
                                        </p:tgtEl>
                                        <p:attrNameLst>
                                          <p:attrName>style.visibility</p:attrName>
                                        </p:attrNameLst>
                                      </p:cBhvr>
                                      <p:to>
                                        <p:strVal val="visible"/>
                                      </p:to>
                                    </p:set>
                                    <p:animEffect transition="in" filter="barn(inVertical)">
                                      <p:cBhvr>
                                        <p:cTn id="40"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8">
            <a:extLst>
              <a:ext uri="{FF2B5EF4-FFF2-40B4-BE49-F238E27FC236}">
                <a16:creationId xmlns:a16="http://schemas.microsoft.com/office/drawing/2014/main" id="{CDA0410D-183F-AF6C-FD4C-2089E6286EA9}"/>
              </a:ext>
            </a:extLst>
          </p:cNvPr>
          <p:cNvPicPr>
            <a:picLocks noChangeAspect="1"/>
          </p:cNvPicPr>
          <p:nvPr/>
        </p:nvPicPr>
        <p:blipFill>
          <a:blip r:embed="rId2"/>
          <a:stretch>
            <a:fillRect/>
          </a:stretch>
        </p:blipFill>
        <p:spPr>
          <a:xfrm>
            <a:off x="9906000" y="1221869"/>
            <a:ext cx="7533971" cy="7203534"/>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6E1A731-9EFC-E70E-10D5-643B0E96FCB8}"/>
                  </a:ext>
                </a:extLst>
              </p:cNvPr>
              <p:cNvSpPr txBox="1"/>
              <p:nvPr/>
            </p:nvSpPr>
            <p:spPr>
              <a:xfrm>
                <a:off x="633520" y="1226102"/>
                <a:ext cx="9027383" cy="2902141"/>
              </a:xfrm>
              <a:prstGeom prst="rect">
                <a:avLst/>
              </a:prstGeom>
              <a:noFill/>
            </p:spPr>
            <p:txBody>
              <a:bodyPr wrap="square">
                <a:spAutoFit/>
              </a:bodyPr>
              <a:lstStyle/>
              <a:p>
                <a:pPr algn="just">
                  <a:lnSpc>
                    <a:spcPct val="150000"/>
                  </a:lnSpc>
                  <a:spcBef>
                    <a:spcPts val="600"/>
                  </a:spcBef>
                  <a:spcAft>
                    <a:spcPts val="600"/>
                  </a:spcAft>
                </a:pPr>
                <a:r>
                  <a:rPr lang="nl-NL" sz="4000" b="1" dirty="0" err="1">
                    <a:effectLst/>
                    <a:latin typeface="Arial" panose="020B0604020202020204" pitchFamily="34" charset="0"/>
                    <a:ea typeface="Calibri" panose="020F0502020204030204" pitchFamily="34" charset="0"/>
                    <a:cs typeface="Arial" panose="020B0604020202020204" pitchFamily="34" charset="0"/>
                  </a:rPr>
                  <a:t>Vận</a:t>
                </a:r>
                <a:r>
                  <a:rPr lang="nl-NL" sz="4000" b="1" dirty="0">
                    <a:effectLst/>
                    <a:latin typeface="Arial" panose="020B0604020202020204" pitchFamily="34" charset="0"/>
                    <a:ea typeface="Calibri" panose="020F0502020204030204" pitchFamily="34" charset="0"/>
                    <a:cs typeface="Arial" panose="020B0604020202020204" pitchFamily="34" charset="0"/>
                  </a:rPr>
                  <a:t> </a:t>
                </a:r>
                <a:r>
                  <a:rPr lang="nl-NL" sz="4000" b="1" dirty="0" err="1">
                    <a:effectLst/>
                    <a:latin typeface="Arial" panose="020B0604020202020204" pitchFamily="34" charset="0"/>
                    <a:ea typeface="Calibri" panose="020F0502020204030204" pitchFamily="34" charset="0"/>
                    <a:cs typeface="Arial" panose="020B0604020202020204" pitchFamily="34" charset="0"/>
                  </a:rPr>
                  <a:t>dụng</a:t>
                </a:r>
                <a:endParaRPr lang="nl-NL" sz="4000" b="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err="1">
                    <a:latin typeface="Arial" panose="020B0604020202020204" pitchFamily="34" charset="0"/>
                    <a:ea typeface="Calibri" panose="020F0502020204030204" pitchFamily="34" charset="0"/>
                    <a:cs typeface="Arial" panose="020B0604020202020204" pitchFamily="34" charset="0"/>
                  </a:rPr>
                  <a:t>Giải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bài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toán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ở</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huống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mở</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đầu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𝛼</m:t>
                    </m:r>
                  </m:oMath>
                </a14:m>
                <a:r>
                  <a:rPr lang="en-US" sz="4000" dirty="0">
                    <a:latin typeface="Arial" panose="020B0604020202020204" pitchFamily="34" charset="0"/>
                    <a:ea typeface="Calibri" panose="020F0502020204030204" pitchFamily="34" charset="0"/>
                    <a:cs typeface="Arial" panose="020B0604020202020204" pitchFamily="34" charset="0"/>
                  </a:rPr>
                  <a:t> = 27</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𝛽</m:t>
                    </m:r>
                  </m:oMath>
                </a14:m>
                <a:r>
                  <a:rPr lang="en-US" sz="4000" dirty="0">
                    <a:latin typeface="Arial" panose="020B0604020202020204" pitchFamily="34" charset="0"/>
                    <a:ea typeface="Calibri" panose="020F0502020204030204" pitchFamily="34" charset="0"/>
                    <a:cs typeface="Arial" panose="020B0604020202020204" pitchFamily="34" charset="0"/>
                  </a:rPr>
                  <a:t> = 19</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96E1A731-9EFC-E70E-10D5-643B0E96FCB8}"/>
                  </a:ext>
                </a:extLst>
              </p:cNvPr>
              <p:cNvSpPr txBox="1">
                <a:spLocks noRot="1" noChangeAspect="1" noMove="1" noResize="1" noEditPoints="1" noAdjustHandles="1" noChangeArrowheads="1" noChangeShapeType="1" noTextEdit="1"/>
              </p:cNvSpPr>
              <p:nvPr/>
            </p:nvSpPr>
            <p:spPr>
              <a:xfrm>
                <a:off x="633520" y="1226102"/>
                <a:ext cx="9027383" cy="2902141"/>
              </a:xfrm>
              <a:prstGeom prst="rect">
                <a:avLst/>
              </a:prstGeom>
              <a:blipFill>
                <a:blip r:embed="rId3"/>
                <a:stretch>
                  <a:fillRect l="-2388" r="-2388" b="-8297"/>
                </a:stretch>
              </a:blipFill>
            </p:spPr>
            <p:txBody>
              <a:bodyPr/>
              <a:lstStyle/>
              <a:p>
                <a:r>
                  <a:rPr lang="en-VN">
                    <a:noFill/>
                  </a:rPr>
                  <a:t> </a:t>
                </a:r>
              </a:p>
            </p:txBody>
          </p:sp>
        </mc:Fallback>
      </mc:AlternateContent>
    </p:spTree>
    <p:extLst>
      <p:ext uri="{BB962C8B-B14F-4D97-AF65-F5344CB8AC3E}">
        <p14:creationId xmlns:p14="http://schemas.microsoft.com/office/powerpoint/2010/main" val="277421511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A8788BA-2021-F302-1BB0-8D9AA7226287}"/>
                  </a:ext>
                </a:extLst>
              </p:cNvPr>
              <p:cNvSpPr txBox="1"/>
              <p:nvPr/>
            </p:nvSpPr>
            <p:spPr>
              <a:xfrm>
                <a:off x="4140703" y="759134"/>
                <a:ext cx="10287000" cy="8288231"/>
              </a:xfrm>
              <a:prstGeom prst="rect">
                <a:avLst/>
              </a:prstGeom>
              <a:noFill/>
            </p:spPr>
            <p:txBody>
              <a:bodyPr wrap="square">
                <a:spAutoFit/>
              </a:bodyPr>
              <a:lstStyle/>
              <a:p>
                <a:pPr algn="ctr">
                  <a:lnSpc>
                    <a:spcPct val="150000"/>
                  </a:lnSpc>
                  <a:spcBef>
                    <a:spcPts val="600"/>
                  </a:spcBef>
                  <a:spcAft>
                    <a:spcPts val="600"/>
                  </a:spcAft>
                </a:pPr>
                <a:r>
                  <a:rPr lang="en-US"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en-US"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err="1">
                    <a:effectLst/>
                    <a:latin typeface="Arial" panose="020B0604020202020204" pitchFamily="34" charset="0"/>
                    <a:ea typeface="Calibri" panose="020F0502020204030204" pitchFamily="34" charset="0"/>
                    <a:cs typeface="Arial" panose="020B0604020202020204" pitchFamily="34" charset="0"/>
                  </a:rPr>
                  <a:t>Chiều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tòa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đoạn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thẳng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PP</m:t>
                    </m:r>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a:effectLst/>
                    <a:latin typeface="Arial" panose="020B0604020202020204" pitchFamily="34" charset="0"/>
                    <a:ea typeface="Times New Roman" panose="02020603050405020304" pitchFamily="18" charset="0"/>
                    <a:cs typeface="Arial" panose="020B0604020202020204" pitchFamily="34" charset="0"/>
                  </a:rPr>
                  <a:t>Ta </a:t>
                </a:r>
                <a:r>
                  <a:rPr lang="fr-FR" sz="4000" dirty="0" err="1">
                    <a:effectLst/>
                    <a:latin typeface="Arial" panose="020B0604020202020204" pitchFamily="34" charset="0"/>
                    <a:ea typeface="Times New Roman" panose="02020603050405020304" pitchFamily="18" charset="0"/>
                    <a:cs typeface="Arial" panose="020B0604020202020204" pitchFamily="34" charset="0"/>
                  </a:rPr>
                  <a:t>có</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P</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P</m:t>
                        </m:r>
                      </m:e>
                      <m:sup>
                        <m: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PH</m:t>
                    </m:r>
                    <m: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H</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P</m:t>
                        </m:r>
                      </m:e>
                      <m:sup>
                        <m: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=1,6+</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HP</m:t>
                    </m:r>
                    <m: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cs typeface="Arial" panose="020B0604020202020204" pitchFamily="34" charset="0"/>
                  </a:rPr>
                  <a:t>Xét</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P</m:t>
                    </m:r>
                    <m: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H</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vuông</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tại</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H</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theo</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lí</a:t>
                </a:r>
                <a:r>
                  <a:rPr lang="fr-FR" sz="4000" dirty="0">
                    <a:effectLst/>
                    <a:latin typeface="Arial" panose="020B0604020202020204" pitchFamily="34" charset="0"/>
                    <a:ea typeface="Times New Roman" panose="02020603050405020304" pitchFamily="18" charset="0"/>
                    <a:cs typeface="Arial" panose="020B0604020202020204" pitchFamily="34" charset="0"/>
                  </a:rPr>
                  <a:t> 2, ta </a:t>
                </a:r>
                <a:r>
                  <a:rPr lang="fr-FR" sz="4000" dirty="0" err="1">
                    <a:effectLst/>
                    <a:latin typeface="Arial" panose="020B0604020202020204" pitchFamily="34" charset="0"/>
                    <a:ea typeface="Times New Roman" panose="02020603050405020304" pitchFamily="18" charset="0"/>
                    <a:cs typeface="Arial" panose="020B0604020202020204" pitchFamily="34" charset="0"/>
                  </a:rPr>
                  <a:t>có</a:t>
                </a:r>
                <a:r>
                  <a:rPr lang="fr-FR"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m:t>
                          </m:r>
                        </m:e>
                        <m:sup>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up>
                      </m:sSup>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H</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P</m:t>
                          </m:r>
                        </m:e>
                        <m:sup>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up>
                      </m:sSup>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H</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α</m:t>
                          </m:r>
                        </m:e>
                      </m:func>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Xét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N</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P</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H</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vuông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H</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theo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lí</a:t>
                </a:r>
                <a:r>
                  <a:rPr lang="en-US" sz="4000" dirty="0">
                    <a:effectLst/>
                    <a:latin typeface="Arial" panose="020B0604020202020204" pitchFamily="34" charset="0"/>
                    <a:ea typeface="Times New Roman" panose="02020603050405020304" pitchFamily="18" charset="0"/>
                    <a:cs typeface="Arial" panose="020B0604020202020204" pitchFamily="34" charset="0"/>
                  </a:rPr>
                  <a:t> 2, ta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N</m:t>
                          </m:r>
                        </m:e>
                        <m:sup>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up>
                      </m:sSup>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H</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P</m:t>
                          </m:r>
                        </m:e>
                        <m:sup>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up>
                      </m:sSup>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H</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β</m:t>
                          </m:r>
                        </m:e>
                      </m:func>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effectLst/>
                    <a:latin typeface="Arial" panose="020B0604020202020204" pitchFamily="34" charset="0"/>
                    <a:ea typeface="Calibri" panose="020F0502020204030204" pitchFamily="34" charset="0"/>
                    <a:cs typeface="Arial" panose="020B0604020202020204" pitchFamily="34" charset="0"/>
                  </a:rPr>
                  <a:t>Mà</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N</m:t>
                        </m:r>
                      </m:e>
                      <m:sup>
                        <m: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H</m:t>
                    </m:r>
                    <m: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N</m:t>
                        </m:r>
                      </m:e>
                      <m:sup>
                        <m: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m:t>
                        </m:r>
                      </m:e>
                      <m:sup>
                        <m: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m:t>
                        </m:r>
                      </m:sup>
                    </m:sSup>
                    <m: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m:t>
                        </m:r>
                      </m:e>
                      <m:sup>
                        <m: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H</m:t>
                    </m:r>
                    <m: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NM</m:t>
                    </m:r>
                    <m: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m:t>
                    </m:r>
                    <m: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H</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9A8788BA-2021-F302-1BB0-8D9AA7226287}"/>
                  </a:ext>
                </a:extLst>
              </p:cNvPr>
              <p:cNvSpPr txBox="1">
                <a:spLocks noRot="1" noChangeAspect="1" noMove="1" noResize="1" noEditPoints="1" noAdjustHandles="1" noChangeArrowheads="1" noChangeShapeType="1" noTextEdit="1"/>
              </p:cNvSpPr>
              <p:nvPr/>
            </p:nvSpPr>
            <p:spPr>
              <a:xfrm>
                <a:off x="4140703" y="759134"/>
                <a:ext cx="10287000" cy="8288231"/>
              </a:xfrm>
              <a:prstGeom prst="rect">
                <a:avLst/>
              </a:prstGeom>
              <a:blipFill>
                <a:blip r:embed="rId2"/>
                <a:stretch>
                  <a:fillRect l="-1970" r="-369" b="-2144"/>
                </a:stretch>
              </a:blipFill>
            </p:spPr>
            <p:txBody>
              <a:bodyPr/>
              <a:lstStyle/>
              <a:p>
                <a:r>
                  <a:rPr lang="en-VN">
                    <a:noFill/>
                  </a:rPr>
                  <a:t> </a:t>
                </a:r>
              </a:p>
            </p:txBody>
          </p:sp>
        </mc:Fallback>
      </mc:AlternateContent>
    </p:spTree>
    <p:extLst>
      <p:ext uri="{BB962C8B-B14F-4D97-AF65-F5344CB8AC3E}">
        <p14:creationId xmlns:p14="http://schemas.microsoft.com/office/powerpoint/2010/main" val="37495392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barn(inVertical)">
                                      <p:cBhvr>
                                        <p:cTn id="13" dur="500"/>
                                        <p:tgtEl>
                                          <p:spTgt spid="10">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barn(inVertical)">
                                      <p:cBhvr>
                                        <p:cTn id="16" dur="500"/>
                                        <p:tgtEl>
                                          <p:spTgt spid="10">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barn(inVertical)">
                                      <p:cBhvr>
                                        <p:cTn id="19" dur="500"/>
                                        <p:tgtEl>
                                          <p:spTgt spid="10">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arn(inVertical)">
                                      <p:cBhvr>
                                        <p:cTn id="22" dur="500"/>
                                        <p:tgtEl>
                                          <p:spTgt spid="10">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barn(inVertical)">
                                      <p:cBhvr>
                                        <p:cTn id="25" dur="500"/>
                                        <p:tgtEl>
                                          <p:spTgt spid="10">
                                            <p:txEl>
                                              <p:pRg st="5" end="5"/>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barn(inVertical)">
                                      <p:cBhvr>
                                        <p:cTn id="28" dur="500"/>
                                        <p:tgtEl>
                                          <p:spTgt spid="10">
                                            <p:txEl>
                                              <p:pRg st="6" end="6"/>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animEffect transition="in" filter="barn(inVertical)">
                                      <p:cBhvr>
                                        <p:cTn id="3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A8788BA-2021-F302-1BB0-8D9AA7226287}"/>
                  </a:ext>
                </a:extLst>
              </p:cNvPr>
              <p:cNvSpPr txBox="1"/>
              <p:nvPr/>
            </p:nvSpPr>
            <p:spPr>
              <a:xfrm>
                <a:off x="4140703" y="617404"/>
                <a:ext cx="10287000" cy="9104352"/>
              </a:xfrm>
              <a:prstGeom prst="rect">
                <a:avLst/>
              </a:prstGeom>
              <a:noFill/>
            </p:spPr>
            <p:txBody>
              <a:bodyPr wrap="square">
                <a:spAutoFit/>
              </a:bodyPr>
              <a:lstStyle/>
              <a:p>
                <a:pPr algn="ctr">
                  <a:lnSpc>
                    <a:spcPct val="150000"/>
                  </a:lnSpc>
                  <a:spcBef>
                    <a:spcPts val="600"/>
                  </a:spcBef>
                  <a:spcAft>
                    <a:spcPts val="600"/>
                  </a:spcAft>
                </a:pPr>
                <a:r>
                  <a:rPr lang="en-US" sz="4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en-US" sz="4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Do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MN</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P</m:t>
                        </m:r>
                      </m:e>
                      <m:sup>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up>
                    </m:sSup>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H</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β</m:t>
                        </m:r>
                      </m:e>
                    </m:func>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P</m:t>
                        </m:r>
                      </m:e>
                      <m:sup>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up>
                    </m:sSup>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H</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α</m:t>
                        </m:r>
                      </m:e>
                    </m:func>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MN</m:t>
                    </m:r>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P</m:t>
                        </m:r>
                      </m:e>
                      <m:sup>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H</m:t>
                    </m:r>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β</m:t>
                        </m:r>
                      </m:e>
                    </m:func>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α</m:t>
                        </m:r>
                      </m:e>
                    </m:func>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000" dirty="0" err="1">
                    <a:effectLst/>
                    <a:latin typeface="Arial" panose="020B0604020202020204" pitchFamily="34" charset="0"/>
                    <a:ea typeface="Calibri" panose="020F0502020204030204" pitchFamily="34" charset="0"/>
                    <a:cs typeface="Arial" panose="020B0604020202020204" pitchFamily="34" charset="0"/>
                  </a:rPr>
                  <a:t>Nên</a:t>
                </a:r>
                <a:r>
                  <a:rPr lang="nl-NL" sz="4000" dirty="0">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P</m:t>
                          </m:r>
                        </m:e>
                        <m:sup>
                          <m: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H</m:t>
                      </m:r>
                      <m: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MN</m:t>
                          </m:r>
                        </m:num>
                        <m:den>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β</m:t>
                              </m:r>
                            </m:e>
                          </m:func>
                          <m: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α</m:t>
                              </m:r>
                            </m:e>
                          </m:func>
                        </m:den>
                      </m:f>
                      <m: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20</m:t>
                          </m:r>
                        </m:num>
                        <m:den>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cot</m:t>
                              </m:r>
                            </m:fName>
                            <m:e>
                              <m: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19°</m:t>
                              </m:r>
                            </m:e>
                          </m:func>
                          <m: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cot</m:t>
                              </m:r>
                            </m:fName>
                            <m:e>
                              <m: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27°</m:t>
                              </m:r>
                            </m:e>
                          </m:func>
                        </m:den>
                      </m:f>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000" dirty="0" err="1">
                    <a:effectLst/>
                    <a:latin typeface="Arial" panose="020B0604020202020204" pitchFamily="34" charset="0"/>
                    <a:ea typeface="Calibri" panose="020F0502020204030204" pitchFamily="34" charset="0"/>
                    <a:cs typeface="Arial" panose="020B0604020202020204" pitchFamily="34" charset="0"/>
                  </a:rPr>
                  <a:t>Suy</a:t>
                </a:r>
                <a:r>
                  <a:rPr lang="nl-NL" sz="4000" dirty="0">
                    <a:effectLst/>
                    <a:latin typeface="Arial" panose="020B0604020202020204" pitchFamily="34" charset="0"/>
                    <a:ea typeface="Calibri" panose="020F0502020204030204" pitchFamily="34" charset="0"/>
                    <a:cs typeface="Arial" panose="020B0604020202020204" pitchFamily="34" charset="0"/>
                  </a:rPr>
                  <a:t> ra:</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P</m:t>
                          </m:r>
                        </m:e>
                        <m:sup>
                          <m: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P</m:t>
                      </m:r>
                      <m: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=1,6+ </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20</m:t>
                          </m:r>
                        </m:num>
                        <m:den>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cot</m:t>
                              </m:r>
                            </m:fName>
                            <m:e>
                              <m: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19°</m:t>
                              </m:r>
                            </m:e>
                          </m:func>
                          <m: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cot</m:t>
                              </m:r>
                            </m:fName>
                            <m:e>
                              <m:r>
                                <a:rPr lang="nl-NL" sz="4000" i="0" smtClean="0">
                                  <a:effectLst/>
                                  <a:latin typeface="Cambria Math" panose="02040503050406030204" pitchFamily="18" charset="0"/>
                                  <a:ea typeface="Calibri" panose="020F0502020204030204" pitchFamily="34" charset="0"/>
                                  <a:cs typeface="Times New Roman" panose="02020603050405020304" pitchFamily="18" charset="0"/>
                                </a:rPr>
                                <m:t>27°</m:t>
                              </m:r>
                            </m:e>
                          </m:func>
                        </m:den>
                      </m:f>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≈22,84</m:t>
                      </m:r>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m:t>
                      </m:r>
                    </m:oMath>
                  </m:oMathPara>
                </a14:m>
                <a:endParaRPr lang="en-VN"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9A8788BA-2021-F302-1BB0-8D9AA7226287}"/>
                  </a:ext>
                </a:extLst>
              </p:cNvPr>
              <p:cNvSpPr txBox="1">
                <a:spLocks noRot="1" noChangeAspect="1" noMove="1" noResize="1" noEditPoints="1" noAdjustHandles="1" noChangeArrowheads="1" noChangeShapeType="1" noTextEdit="1"/>
              </p:cNvSpPr>
              <p:nvPr/>
            </p:nvSpPr>
            <p:spPr>
              <a:xfrm>
                <a:off x="4140703" y="617404"/>
                <a:ext cx="10287000" cy="9104352"/>
              </a:xfrm>
              <a:prstGeom prst="rect">
                <a:avLst/>
              </a:prstGeom>
              <a:blipFill>
                <a:blip r:embed="rId2"/>
                <a:stretch>
                  <a:fillRect l="-1970"/>
                </a:stretch>
              </a:blipFill>
            </p:spPr>
            <p:txBody>
              <a:bodyPr/>
              <a:lstStyle/>
              <a:p>
                <a:r>
                  <a:rPr lang="en-VN">
                    <a:noFill/>
                  </a:rPr>
                  <a:t> </a:t>
                </a:r>
              </a:p>
            </p:txBody>
          </p:sp>
        </mc:Fallback>
      </mc:AlternateContent>
    </p:spTree>
    <p:extLst>
      <p:ext uri="{BB962C8B-B14F-4D97-AF65-F5344CB8AC3E}">
        <p14:creationId xmlns:p14="http://schemas.microsoft.com/office/powerpoint/2010/main" val="2132795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1E6"/>
        </a:solidFill>
        <a:effectLst/>
      </p:bgPr>
    </p:bg>
    <p:spTree>
      <p:nvGrpSpPr>
        <p:cNvPr id="1" name=""/>
        <p:cNvGrpSpPr/>
        <p:nvPr/>
      </p:nvGrpSpPr>
      <p:grpSpPr>
        <a:xfrm>
          <a:off x="0" y="0"/>
          <a:ext cx="0" cy="0"/>
          <a:chOff x="0" y="0"/>
          <a:chExt cx="0" cy="0"/>
        </a:xfrm>
      </p:grpSpPr>
      <p:grpSp>
        <p:nvGrpSpPr>
          <p:cNvPr id="2" name="Group 2"/>
          <p:cNvGrpSpPr/>
          <p:nvPr/>
        </p:nvGrpSpPr>
        <p:grpSpPr>
          <a:xfrm>
            <a:off x="-490194" y="9770498"/>
            <a:ext cx="19548795" cy="1192236"/>
            <a:chOff x="0" y="0"/>
            <a:chExt cx="5148654" cy="314004"/>
          </a:xfrm>
        </p:grpSpPr>
        <p:sp>
          <p:nvSpPr>
            <p:cNvPr id="3" name="Freeform 3"/>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4" name="TextBox 4"/>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4031705" y="8377088"/>
            <a:ext cx="3105092" cy="1393410"/>
          </a:xfrm>
          <a:custGeom>
            <a:avLst/>
            <a:gdLst/>
            <a:ahLst/>
            <a:cxnLst/>
            <a:rect l="l" t="t" r="r" b="b"/>
            <a:pathLst>
              <a:path w="3105092" h="1393410">
                <a:moveTo>
                  <a:pt x="0" y="0"/>
                </a:moveTo>
                <a:lnTo>
                  <a:pt x="3105091" y="0"/>
                </a:lnTo>
                <a:lnTo>
                  <a:pt x="3105091" y="1393410"/>
                </a:lnTo>
                <a:lnTo>
                  <a:pt x="0" y="13934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275125" y="8377088"/>
            <a:ext cx="3105092" cy="1393410"/>
          </a:xfrm>
          <a:custGeom>
            <a:avLst/>
            <a:gdLst/>
            <a:ahLst/>
            <a:cxnLst/>
            <a:rect l="l" t="t" r="r" b="b"/>
            <a:pathLst>
              <a:path w="3105092" h="1393410">
                <a:moveTo>
                  <a:pt x="3105092" y="0"/>
                </a:moveTo>
                <a:lnTo>
                  <a:pt x="0" y="0"/>
                </a:lnTo>
                <a:lnTo>
                  <a:pt x="0" y="1393410"/>
                </a:lnTo>
                <a:lnTo>
                  <a:pt x="3105092" y="1393410"/>
                </a:lnTo>
                <a:lnTo>
                  <a:pt x="3105092"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665036">
            <a:off x="1275842" y="1346158"/>
            <a:ext cx="1686247" cy="1089737"/>
          </a:xfrm>
          <a:custGeom>
            <a:avLst/>
            <a:gdLst/>
            <a:ahLst/>
            <a:cxnLst/>
            <a:rect l="l" t="t" r="r" b="b"/>
            <a:pathLst>
              <a:path w="1686247" h="1089737">
                <a:moveTo>
                  <a:pt x="0" y="0"/>
                </a:moveTo>
                <a:lnTo>
                  <a:pt x="1686247" y="0"/>
                </a:lnTo>
                <a:lnTo>
                  <a:pt x="1686247" y="1089737"/>
                </a:lnTo>
                <a:lnTo>
                  <a:pt x="0" y="108973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rot="538551">
            <a:off x="16332353" y="1929397"/>
            <a:ext cx="528474" cy="466378"/>
          </a:xfrm>
          <a:custGeom>
            <a:avLst/>
            <a:gdLst/>
            <a:ahLst/>
            <a:cxnLst/>
            <a:rect l="l" t="t" r="r" b="b"/>
            <a:pathLst>
              <a:path w="528474" h="466378">
                <a:moveTo>
                  <a:pt x="0" y="0"/>
                </a:moveTo>
                <a:lnTo>
                  <a:pt x="528474" y="0"/>
                </a:lnTo>
                <a:lnTo>
                  <a:pt x="528474" y="466378"/>
                </a:lnTo>
                <a:lnTo>
                  <a:pt x="0" y="4663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7"/>
          <p:cNvSpPr txBox="1"/>
          <p:nvPr/>
        </p:nvSpPr>
        <p:spPr>
          <a:xfrm>
            <a:off x="1988792" y="1100647"/>
            <a:ext cx="14310415" cy="1015663"/>
          </a:xfrm>
          <a:prstGeom prst="rect">
            <a:avLst/>
          </a:prstGeom>
        </p:spPr>
        <p:txBody>
          <a:bodyPr lIns="0" tIns="0" rIns="0" bIns="0" rtlCol="0" anchor="t">
            <a:spAutoFit/>
          </a:bodyPr>
          <a:lstStyle/>
          <a:p>
            <a:pPr marL="0" lvl="0" indent="0" algn="ctr">
              <a:spcBef>
                <a:spcPct val="0"/>
              </a:spcBef>
            </a:pPr>
            <a:r>
              <a:rPr lang="en-US" sz="6600" b="1" u="none" strike="noStrike" dirty="0">
                <a:solidFill>
                  <a:schemeClr val="accent5">
                    <a:lumMod val="75000"/>
                  </a:schemeClr>
                </a:solidFill>
                <a:latin typeface="Arial" panose="020B0604020202020204" pitchFamily="34" charset="0"/>
                <a:cs typeface="Arial" panose="020B0604020202020204" pitchFamily="34" charset="0"/>
              </a:rPr>
              <a:t>NỘI DUNG BÀI HỌC</a:t>
            </a:r>
          </a:p>
        </p:txBody>
      </p:sp>
      <p:sp>
        <p:nvSpPr>
          <p:cNvPr id="18" name="TextBox 18"/>
          <p:cNvSpPr txBox="1"/>
          <p:nvPr/>
        </p:nvSpPr>
        <p:spPr>
          <a:xfrm>
            <a:off x="1952902" y="7464719"/>
            <a:ext cx="2339284" cy="479524"/>
          </a:xfrm>
          <a:prstGeom prst="rect">
            <a:avLst/>
          </a:prstGeom>
        </p:spPr>
        <p:txBody>
          <a:bodyPr lIns="0" tIns="0" rIns="0" bIns="0" rtlCol="0" anchor="t">
            <a:spAutoFit/>
          </a:bodyPr>
          <a:lstStyle/>
          <a:p>
            <a:pPr marL="0" lvl="0" indent="0" algn="ctr">
              <a:lnSpc>
                <a:spcPts val="3554"/>
              </a:lnSpc>
              <a:spcBef>
                <a:spcPct val="0"/>
              </a:spcBef>
            </a:pPr>
            <a:r>
              <a:rPr lang="en-US" sz="3554" u="none" strike="noStrike">
                <a:solidFill>
                  <a:srgbClr val="FFF1E6"/>
                </a:solidFill>
                <a:latin typeface="Aristotelica Pro"/>
              </a:rPr>
              <a:t>Hannah</a:t>
            </a:r>
          </a:p>
        </p:txBody>
      </p:sp>
      <p:sp>
        <p:nvSpPr>
          <p:cNvPr id="19" name="TextBox 19"/>
          <p:cNvSpPr txBox="1"/>
          <p:nvPr/>
        </p:nvSpPr>
        <p:spPr>
          <a:xfrm>
            <a:off x="6056933" y="7463431"/>
            <a:ext cx="2159831" cy="480811"/>
          </a:xfrm>
          <a:prstGeom prst="rect">
            <a:avLst/>
          </a:prstGeom>
        </p:spPr>
        <p:txBody>
          <a:bodyPr lIns="0" tIns="0" rIns="0" bIns="0" rtlCol="0" anchor="t">
            <a:spAutoFit/>
          </a:bodyPr>
          <a:lstStyle/>
          <a:p>
            <a:pPr marL="0" lvl="0" indent="0" algn="ctr">
              <a:lnSpc>
                <a:spcPts val="3554"/>
              </a:lnSpc>
              <a:spcBef>
                <a:spcPct val="0"/>
              </a:spcBef>
            </a:pPr>
            <a:r>
              <a:rPr lang="en-US" sz="3554" u="none" strike="noStrike">
                <a:solidFill>
                  <a:srgbClr val="FFF1E6"/>
                </a:solidFill>
                <a:latin typeface="Aristotelica Pro"/>
              </a:rPr>
              <a:t>Daniel</a:t>
            </a:r>
          </a:p>
        </p:txBody>
      </p:sp>
      <p:sp>
        <p:nvSpPr>
          <p:cNvPr id="20" name="TextBox 20"/>
          <p:cNvSpPr txBox="1"/>
          <p:nvPr/>
        </p:nvSpPr>
        <p:spPr>
          <a:xfrm>
            <a:off x="9873838" y="7464719"/>
            <a:ext cx="2554628" cy="479524"/>
          </a:xfrm>
          <a:prstGeom prst="rect">
            <a:avLst/>
          </a:prstGeom>
        </p:spPr>
        <p:txBody>
          <a:bodyPr lIns="0" tIns="0" rIns="0" bIns="0" rtlCol="0" anchor="t">
            <a:spAutoFit/>
          </a:bodyPr>
          <a:lstStyle/>
          <a:p>
            <a:pPr marL="0" lvl="0" indent="0" algn="ctr">
              <a:lnSpc>
                <a:spcPts val="3554"/>
              </a:lnSpc>
              <a:spcBef>
                <a:spcPct val="0"/>
              </a:spcBef>
            </a:pPr>
            <a:r>
              <a:rPr lang="en-US" sz="3554" u="none" strike="noStrike">
                <a:solidFill>
                  <a:srgbClr val="FFF1E6"/>
                </a:solidFill>
                <a:latin typeface="Aristotelica Pro"/>
              </a:rPr>
              <a:t>Isabel</a:t>
            </a:r>
          </a:p>
        </p:txBody>
      </p:sp>
      <p:sp>
        <p:nvSpPr>
          <p:cNvPr id="21" name="TextBox 21"/>
          <p:cNvSpPr txBox="1"/>
          <p:nvPr/>
        </p:nvSpPr>
        <p:spPr>
          <a:xfrm>
            <a:off x="14031705" y="7464719"/>
            <a:ext cx="2267503" cy="479524"/>
          </a:xfrm>
          <a:prstGeom prst="rect">
            <a:avLst/>
          </a:prstGeom>
        </p:spPr>
        <p:txBody>
          <a:bodyPr lIns="0" tIns="0" rIns="0" bIns="0" rtlCol="0" anchor="t">
            <a:spAutoFit/>
          </a:bodyPr>
          <a:lstStyle/>
          <a:p>
            <a:pPr marL="0" lvl="0" indent="0" algn="ctr">
              <a:lnSpc>
                <a:spcPts val="3554"/>
              </a:lnSpc>
              <a:spcBef>
                <a:spcPct val="0"/>
              </a:spcBef>
            </a:pPr>
            <a:r>
              <a:rPr lang="en-US" sz="3554" u="none" strike="noStrike">
                <a:solidFill>
                  <a:srgbClr val="FFF1E6"/>
                </a:solidFill>
                <a:latin typeface="Aristotelica Pro"/>
              </a:rPr>
              <a:t>Aaron</a:t>
            </a:r>
          </a:p>
        </p:txBody>
      </p:sp>
      <p:sp>
        <p:nvSpPr>
          <p:cNvPr id="22" name="Freeform 22"/>
          <p:cNvSpPr/>
          <p:nvPr/>
        </p:nvSpPr>
        <p:spPr>
          <a:xfrm>
            <a:off x="15637553" y="8377088"/>
            <a:ext cx="2072193" cy="1577457"/>
          </a:xfrm>
          <a:custGeom>
            <a:avLst/>
            <a:gdLst/>
            <a:ahLst/>
            <a:cxnLst/>
            <a:rect l="l" t="t" r="r" b="b"/>
            <a:pathLst>
              <a:path w="2072193" h="1577457">
                <a:moveTo>
                  <a:pt x="0" y="0"/>
                </a:moveTo>
                <a:lnTo>
                  <a:pt x="2072193" y="0"/>
                </a:lnTo>
                <a:lnTo>
                  <a:pt x="2072193" y="1577457"/>
                </a:lnTo>
                <a:lnTo>
                  <a:pt x="0" y="157745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3" name="Freeform 23"/>
          <p:cNvSpPr/>
          <p:nvPr/>
        </p:nvSpPr>
        <p:spPr>
          <a:xfrm>
            <a:off x="17136796" y="8810317"/>
            <a:ext cx="1503091" cy="1144228"/>
          </a:xfrm>
          <a:custGeom>
            <a:avLst/>
            <a:gdLst/>
            <a:ahLst/>
            <a:cxnLst/>
            <a:rect l="l" t="t" r="r" b="b"/>
            <a:pathLst>
              <a:path w="1503091" h="1144228">
                <a:moveTo>
                  <a:pt x="0" y="0"/>
                </a:moveTo>
                <a:lnTo>
                  <a:pt x="1503092" y="0"/>
                </a:lnTo>
                <a:lnTo>
                  <a:pt x="1503092" y="1144228"/>
                </a:lnTo>
                <a:lnTo>
                  <a:pt x="0" y="11442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TextBox 25">
            <a:extLst>
              <a:ext uri="{FF2B5EF4-FFF2-40B4-BE49-F238E27FC236}">
                <a16:creationId xmlns:a16="http://schemas.microsoft.com/office/drawing/2014/main" id="{A7D3B9E1-2107-81C7-16F3-726298EA9FE7}"/>
              </a:ext>
            </a:extLst>
          </p:cNvPr>
          <p:cNvSpPr txBox="1"/>
          <p:nvPr/>
        </p:nvSpPr>
        <p:spPr>
          <a:xfrm>
            <a:off x="1889075" y="3125553"/>
            <a:ext cx="14509845" cy="707886"/>
          </a:xfrm>
          <a:prstGeom prst="rect">
            <a:avLst/>
          </a:prstGeom>
          <a:noFill/>
        </p:spPr>
        <p:txBody>
          <a:bodyPr wrap="square">
            <a:spAutoFit/>
          </a:bodyPr>
          <a:lstStyle/>
          <a:p>
            <a:pPr algn="ctr">
              <a:spcBef>
                <a:spcPts val="600"/>
              </a:spcBef>
              <a:spcAft>
                <a:spcPts val="600"/>
              </a:spcAft>
            </a:pPr>
            <a:r>
              <a:rPr lang="da-DK" sz="4000" b="1" dirty="0" err="1">
                <a:effectLst/>
                <a:latin typeface="Arial" panose="020B0604020202020204" pitchFamily="34" charset="0"/>
                <a:ea typeface="Calibri" panose="020F0502020204030204" pitchFamily="34" charset="0"/>
                <a:cs typeface="Arial" panose="020B0604020202020204" pitchFamily="34" charset="0"/>
              </a:rPr>
              <a:t>Hoạt</a:t>
            </a:r>
            <a:r>
              <a:rPr lang="da-DK" sz="4000" b="1" dirty="0">
                <a:effectLst/>
                <a:latin typeface="Arial" panose="020B0604020202020204" pitchFamily="34" charset="0"/>
                <a:ea typeface="Calibri" panose="020F0502020204030204" pitchFamily="34" charset="0"/>
                <a:cs typeface="Arial" panose="020B0604020202020204" pitchFamily="34" charset="0"/>
              </a:rPr>
              <a:t> </a:t>
            </a:r>
            <a:r>
              <a:rPr lang="da-DK" sz="4000" b="1" dirty="0" err="1">
                <a:effectLst/>
                <a:latin typeface="Arial" panose="020B0604020202020204" pitchFamily="34" charset="0"/>
                <a:ea typeface="Calibri" panose="020F0502020204030204" pitchFamily="34" charset="0"/>
                <a:cs typeface="Arial" panose="020B0604020202020204" pitchFamily="34" charset="0"/>
              </a:rPr>
              <a:t>động</a:t>
            </a:r>
            <a:r>
              <a:rPr lang="da-DK" sz="4000" b="1" dirty="0">
                <a:effectLst/>
                <a:latin typeface="Arial" panose="020B0604020202020204" pitchFamily="34" charset="0"/>
                <a:ea typeface="Calibri" panose="020F0502020204030204" pitchFamily="34" charset="0"/>
                <a:cs typeface="Arial" panose="020B0604020202020204" pitchFamily="34" charset="0"/>
              </a:rPr>
              <a:t> 1: </a:t>
            </a:r>
            <a:r>
              <a:rPr lang="da-DK" sz="4000" b="1" dirty="0" err="1">
                <a:effectLst/>
                <a:latin typeface="Arial" panose="020B0604020202020204" pitchFamily="34" charset="0"/>
                <a:ea typeface="Calibri" panose="020F0502020204030204" pitchFamily="34" charset="0"/>
                <a:cs typeface="Arial" panose="020B0604020202020204" pitchFamily="34" charset="0"/>
              </a:rPr>
              <a:t>Hệ</a:t>
            </a:r>
            <a:r>
              <a:rPr lang="da-DK" sz="4000" b="1" dirty="0">
                <a:effectLst/>
                <a:latin typeface="Arial" panose="020B0604020202020204" pitchFamily="34" charset="0"/>
                <a:ea typeface="Calibri" panose="020F0502020204030204" pitchFamily="34" charset="0"/>
                <a:cs typeface="Arial" panose="020B0604020202020204" pitchFamily="34" charset="0"/>
              </a:rPr>
              <a:t> </a:t>
            </a:r>
            <a:r>
              <a:rPr lang="da-DK" sz="4000" b="1" dirty="0" err="1">
                <a:effectLst/>
                <a:latin typeface="Arial" panose="020B0604020202020204" pitchFamily="34" charset="0"/>
                <a:ea typeface="Calibri" panose="020F0502020204030204" pitchFamily="34" charset="0"/>
                <a:cs typeface="Arial" panose="020B0604020202020204" pitchFamily="34" charset="0"/>
              </a:rPr>
              <a:t>thức</a:t>
            </a:r>
            <a:r>
              <a:rPr lang="da-DK" sz="4000" b="1" dirty="0">
                <a:effectLst/>
                <a:latin typeface="Arial" panose="020B0604020202020204" pitchFamily="34" charset="0"/>
                <a:ea typeface="Calibri" panose="020F0502020204030204" pitchFamily="34" charset="0"/>
                <a:cs typeface="Arial" panose="020B0604020202020204" pitchFamily="34" charset="0"/>
              </a:rPr>
              <a:t> </a:t>
            </a:r>
            <a:r>
              <a:rPr lang="da-DK" sz="4000" b="1" dirty="0" err="1">
                <a:effectLst/>
                <a:latin typeface="Arial" panose="020B0604020202020204" pitchFamily="34" charset="0"/>
                <a:ea typeface="Calibri" panose="020F0502020204030204" pitchFamily="34" charset="0"/>
                <a:cs typeface="Arial" panose="020B0604020202020204" pitchFamily="34" charset="0"/>
              </a:rPr>
              <a:t>giữa</a:t>
            </a:r>
            <a:r>
              <a:rPr lang="da-DK" sz="4000" b="1" dirty="0">
                <a:effectLst/>
                <a:latin typeface="Arial" panose="020B0604020202020204" pitchFamily="34" charset="0"/>
                <a:ea typeface="Calibri" panose="020F0502020204030204" pitchFamily="34" charset="0"/>
                <a:cs typeface="Arial" panose="020B0604020202020204" pitchFamily="34" charset="0"/>
              </a:rPr>
              <a:t> </a:t>
            </a:r>
            <a:r>
              <a:rPr lang="da-DK" sz="4000" b="1" dirty="0" err="1">
                <a:effectLst/>
                <a:latin typeface="Arial" panose="020B0604020202020204" pitchFamily="34" charset="0"/>
                <a:ea typeface="Calibri" panose="020F0502020204030204" pitchFamily="34" charset="0"/>
                <a:cs typeface="Arial" panose="020B0604020202020204" pitchFamily="34" charset="0"/>
              </a:rPr>
              <a:t>cạnh</a:t>
            </a:r>
            <a:r>
              <a:rPr lang="da-DK" sz="4000" b="1" dirty="0">
                <a:effectLst/>
                <a:latin typeface="Arial" panose="020B0604020202020204" pitchFamily="34" charset="0"/>
                <a:ea typeface="Calibri" panose="020F0502020204030204" pitchFamily="34" charset="0"/>
                <a:cs typeface="Arial" panose="020B0604020202020204" pitchFamily="34" charset="0"/>
              </a:rPr>
              <a:t> </a:t>
            </a:r>
            <a:r>
              <a:rPr lang="da-DK" sz="4000" b="1" dirty="0" err="1">
                <a:effectLst/>
                <a:latin typeface="Arial" panose="020B0604020202020204" pitchFamily="34" charset="0"/>
                <a:ea typeface="Calibri" panose="020F0502020204030204" pitchFamily="34" charset="0"/>
                <a:cs typeface="Arial" panose="020B0604020202020204" pitchFamily="34" charset="0"/>
              </a:rPr>
              <a:t>huyền</a:t>
            </a:r>
            <a:r>
              <a:rPr lang="da-DK" sz="4000" b="1" dirty="0">
                <a:effectLst/>
                <a:latin typeface="Arial" panose="020B0604020202020204" pitchFamily="34" charset="0"/>
                <a:ea typeface="Calibri" panose="020F0502020204030204" pitchFamily="34" charset="0"/>
                <a:cs typeface="Arial" panose="020B0604020202020204" pitchFamily="34" charset="0"/>
              </a:rPr>
              <a:t> </a:t>
            </a:r>
            <a:r>
              <a:rPr lang="da-DK" sz="4000" b="1" dirty="0" err="1">
                <a:effectLst/>
                <a:latin typeface="Arial" panose="020B0604020202020204" pitchFamily="34" charset="0"/>
                <a:ea typeface="Calibri" panose="020F0502020204030204" pitchFamily="34" charset="0"/>
                <a:cs typeface="Arial" panose="020B0604020202020204" pitchFamily="34" charset="0"/>
              </a:rPr>
              <a:t>và</a:t>
            </a:r>
            <a:r>
              <a:rPr lang="da-DK" sz="4000" b="1" dirty="0">
                <a:effectLst/>
                <a:latin typeface="Arial" panose="020B0604020202020204" pitchFamily="34" charset="0"/>
                <a:ea typeface="Calibri" panose="020F0502020204030204" pitchFamily="34" charset="0"/>
                <a:cs typeface="Arial" panose="020B0604020202020204" pitchFamily="34" charset="0"/>
              </a:rPr>
              <a:t> </a:t>
            </a:r>
            <a:r>
              <a:rPr lang="da-DK" sz="4000" b="1" dirty="0" err="1">
                <a:effectLst/>
                <a:latin typeface="Arial" panose="020B0604020202020204" pitchFamily="34" charset="0"/>
                <a:ea typeface="Calibri" panose="020F0502020204030204" pitchFamily="34" charset="0"/>
                <a:cs typeface="Arial" panose="020B0604020202020204" pitchFamily="34" charset="0"/>
              </a:rPr>
              <a:t>cạnh</a:t>
            </a:r>
            <a:r>
              <a:rPr lang="da-DK" sz="4000" b="1" dirty="0">
                <a:effectLst/>
                <a:latin typeface="Arial" panose="020B0604020202020204" pitchFamily="34" charset="0"/>
                <a:ea typeface="Calibri" panose="020F0502020204030204" pitchFamily="34" charset="0"/>
                <a:cs typeface="Arial" panose="020B0604020202020204" pitchFamily="34" charset="0"/>
              </a:rPr>
              <a:t> </a:t>
            </a:r>
            <a:r>
              <a:rPr lang="da-DK" sz="4000" b="1" dirty="0" err="1">
                <a:effectLst/>
                <a:latin typeface="Arial" panose="020B0604020202020204" pitchFamily="34" charset="0"/>
                <a:ea typeface="Calibri" panose="020F0502020204030204" pitchFamily="34" charset="0"/>
                <a:cs typeface="Arial" panose="020B0604020202020204" pitchFamily="34" charset="0"/>
              </a:rPr>
              <a:t>góc</a:t>
            </a:r>
            <a:r>
              <a:rPr lang="da-DK" sz="4000" b="1" dirty="0">
                <a:effectLst/>
                <a:latin typeface="Arial" panose="020B0604020202020204" pitchFamily="34" charset="0"/>
                <a:ea typeface="Calibri" panose="020F0502020204030204" pitchFamily="34" charset="0"/>
                <a:cs typeface="Arial" panose="020B0604020202020204" pitchFamily="34" charset="0"/>
              </a:rPr>
              <a:t> </a:t>
            </a:r>
            <a:r>
              <a:rPr lang="da-DK" sz="4000" b="1" dirty="0" err="1">
                <a:effectLst/>
                <a:latin typeface="Arial" panose="020B0604020202020204" pitchFamily="34" charset="0"/>
                <a:ea typeface="Calibri" panose="020F0502020204030204" pitchFamily="34" charset="0"/>
                <a:cs typeface="Arial" panose="020B0604020202020204" pitchFamily="34" charset="0"/>
              </a:rPr>
              <a:t>vuông</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5D6D280-62AF-C05F-D528-498DC3BFE38F}"/>
              </a:ext>
            </a:extLst>
          </p:cNvPr>
          <p:cNvSpPr txBox="1"/>
          <p:nvPr/>
        </p:nvSpPr>
        <p:spPr>
          <a:xfrm>
            <a:off x="1889074" y="5112194"/>
            <a:ext cx="14509845" cy="707886"/>
          </a:xfrm>
          <a:prstGeom prst="rect">
            <a:avLst/>
          </a:prstGeom>
          <a:noFill/>
        </p:spPr>
        <p:txBody>
          <a:bodyPr wrap="square">
            <a:spAutoFit/>
          </a:bodyPr>
          <a:lstStyle/>
          <a:p>
            <a:pPr algn="ctr">
              <a:spcBef>
                <a:spcPts val="600"/>
              </a:spcBef>
              <a:spcAft>
                <a:spcPts val="600"/>
              </a:spcAft>
            </a:pPr>
            <a:r>
              <a:rPr lang="da-DK" sz="4000" b="1" dirty="0" err="1">
                <a:effectLst/>
                <a:latin typeface="Arial" panose="020B0604020202020204" pitchFamily="34" charset="0"/>
                <a:ea typeface="Calibri" panose="020F0502020204030204" pitchFamily="34" charset="0"/>
                <a:cs typeface="Arial" panose="020B0604020202020204" pitchFamily="34" charset="0"/>
              </a:rPr>
              <a:t>Hoạt</a:t>
            </a:r>
            <a:r>
              <a:rPr lang="da-DK" sz="4000" b="1" dirty="0">
                <a:effectLst/>
                <a:latin typeface="Arial" panose="020B0604020202020204" pitchFamily="34" charset="0"/>
                <a:ea typeface="Calibri" panose="020F0502020204030204" pitchFamily="34" charset="0"/>
                <a:cs typeface="Arial" panose="020B0604020202020204" pitchFamily="34" charset="0"/>
              </a:rPr>
              <a:t> </a:t>
            </a:r>
            <a:r>
              <a:rPr lang="da-DK" sz="4000" b="1" dirty="0" err="1">
                <a:effectLst/>
                <a:latin typeface="Arial" panose="020B0604020202020204" pitchFamily="34" charset="0"/>
                <a:ea typeface="Calibri" panose="020F0502020204030204" pitchFamily="34" charset="0"/>
                <a:cs typeface="Arial" panose="020B0604020202020204" pitchFamily="34" charset="0"/>
              </a:rPr>
              <a:t>động</a:t>
            </a:r>
            <a:r>
              <a:rPr lang="da-DK" sz="4000" b="1" dirty="0">
                <a:effectLst/>
                <a:latin typeface="Arial" panose="020B0604020202020204" pitchFamily="34" charset="0"/>
                <a:ea typeface="Calibri" panose="020F0502020204030204" pitchFamily="34" charset="0"/>
                <a:cs typeface="Arial" panose="020B0604020202020204" pitchFamily="34" charset="0"/>
              </a:rPr>
              <a:t> 2: </a:t>
            </a:r>
            <a:r>
              <a:rPr lang="da-DK" sz="4000" b="1" dirty="0" err="1">
                <a:effectLst/>
                <a:latin typeface="Arial" panose="020B0604020202020204" pitchFamily="34" charset="0"/>
                <a:ea typeface="Calibri" panose="020F0502020204030204" pitchFamily="34" charset="0"/>
                <a:cs typeface="Arial" panose="020B0604020202020204" pitchFamily="34" charset="0"/>
              </a:rPr>
              <a:t>Hệ</a:t>
            </a:r>
            <a:r>
              <a:rPr lang="da-DK" sz="4000" b="1" dirty="0">
                <a:effectLst/>
                <a:latin typeface="Arial" panose="020B0604020202020204" pitchFamily="34" charset="0"/>
                <a:ea typeface="Calibri" panose="020F0502020204030204" pitchFamily="34" charset="0"/>
                <a:cs typeface="Arial" panose="020B0604020202020204" pitchFamily="34" charset="0"/>
              </a:rPr>
              <a:t> </a:t>
            </a:r>
            <a:r>
              <a:rPr lang="da-DK" sz="4000" b="1" dirty="0" err="1">
                <a:effectLst/>
                <a:latin typeface="Arial" panose="020B0604020202020204" pitchFamily="34" charset="0"/>
                <a:ea typeface="Calibri" panose="020F0502020204030204" pitchFamily="34" charset="0"/>
                <a:cs typeface="Arial" panose="020B0604020202020204" pitchFamily="34" charset="0"/>
              </a:rPr>
              <a:t>thức</a:t>
            </a:r>
            <a:r>
              <a:rPr lang="da-DK" sz="4000" b="1" dirty="0">
                <a:effectLst/>
                <a:latin typeface="Arial" panose="020B0604020202020204" pitchFamily="34" charset="0"/>
                <a:ea typeface="Calibri" panose="020F0502020204030204" pitchFamily="34" charset="0"/>
                <a:cs typeface="Arial" panose="020B0604020202020204" pitchFamily="34" charset="0"/>
              </a:rPr>
              <a:t> </a:t>
            </a:r>
            <a:r>
              <a:rPr lang="da-DK" sz="4000" b="1" dirty="0" err="1">
                <a:effectLst/>
                <a:latin typeface="Arial" panose="020B0604020202020204" pitchFamily="34" charset="0"/>
                <a:ea typeface="Calibri" panose="020F0502020204030204" pitchFamily="34" charset="0"/>
                <a:cs typeface="Arial" panose="020B0604020202020204" pitchFamily="34" charset="0"/>
              </a:rPr>
              <a:t>giữa</a:t>
            </a:r>
            <a:r>
              <a:rPr lang="da-DK" sz="4000" b="1" dirty="0">
                <a:effectLst/>
                <a:latin typeface="Arial" panose="020B0604020202020204" pitchFamily="34" charset="0"/>
                <a:ea typeface="Calibri" panose="020F0502020204030204" pitchFamily="34" charset="0"/>
                <a:cs typeface="Arial" panose="020B0604020202020204" pitchFamily="34" charset="0"/>
              </a:rPr>
              <a:t> </a:t>
            </a:r>
            <a:r>
              <a:rPr lang="da-DK" sz="4000" b="1" dirty="0" err="1">
                <a:effectLst/>
                <a:latin typeface="Arial" panose="020B0604020202020204" pitchFamily="34" charset="0"/>
                <a:ea typeface="Calibri" panose="020F0502020204030204" pitchFamily="34" charset="0"/>
                <a:cs typeface="Arial" panose="020B0604020202020204" pitchFamily="34" charset="0"/>
              </a:rPr>
              <a:t>hai</a:t>
            </a:r>
            <a:r>
              <a:rPr lang="da-DK" sz="4000" b="1" dirty="0">
                <a:effectLst/>
                <a:latin typeface="Arial" panose="020B0604020202020204" pitchFamily="34" charset="0"/>
                <a:ea typeface="Calibri" panose="020F0502020204030204" pitchFamily="34" charset="0"/>
                <a:cs typeface="Arial" panose="020B0604020202020204" pitchFamily="34" charset="0"/>
              </a:rPr>
              <a:t> </a:t>
            </a:r>
            <a:r>
              <a:rPr lang="da-DK" sz="4000" b="1" dirty="0" err="1">
                <a:effectLst/>
                <a:latin typeface="Arial" panose="020B0604020202020204" pitchFamily="34" charset="0"/>
                <a:ea typeface="Calibri" panose="020F0502020204030204" pitchFamily="34" charset="0"/>
                <a:cs typeface="Arial" panose="020B0604020202020204" pitchFamily="34" charset="0"/>
              </a:rPr>
              <a:t>c</a:t>
            </a:r>
            <a:r>
              <a:rPr lang="da-DK" sz="4000" b="1" dirty="0" err="1">
                <a:latin typeface="Arial" panose="020B0604020202020204" pitchFamily="34" charset="0"/>
                <a:ea typeface="Calibri" panose="020F0502020204030204" pitchFamily="34" charset="0"/>
                <a:cs typeface="Arial" panose="020B0604020202020204" pitchFamily="34" charset="0"/>
              </a:rPr>
              <a:t>ạnh</a:t>
            </a:r>
            <a:r>
              <a:rPr lang="da-DK" sz="4000" b="1" dirty="0">
                <a:latin typeface="Arial" panose="020B0604020202020204" pitchFamily="34" charset="0"/>
                <a:ea typeface="Calibri" panose="020F0502020204030204" pitchFamily="34" charset="0"/>
                <a:cs typeface="Arial" panose="020B0604020202020204" pitchFamily="34" charset="0"/>
              </a:rPr>
              <a:t> </a:t>
            </a:r>
            <a:r>
              <a:rPr lang="da-DK" sz="4000" b="1" dirty="0" err="1">
                <a:latin typeface="Arial" panose="020B0604020202020204" pitchFamily="34" charset="0"/>
                <a:ea typeface="Calibri" panose="020F0502020204030204" pitchFamily="34" charset="0"/>
                <a:cs typeface="Arial" panose="020B0604020202020204" pitchFamily="34" charset="0"/>
              </a:rPr>
              <a:t>góc</a:t>
            </a:r>
            <a:r>
              <a:rPr lang="da-DK" sz="4000" b="1" dirty="0">
                <a:latin typeface="Arial" panose="020B0604020202020204" pitchFamily="34" charset="0"/>
                <a:ea typeface="Calibri" panose="020F0502020204030204" pitchFamily="34" charset="0"/>
                <a:cs typeface="Arial" panose="020B0604020202020204" pitchFamily="34" charset="0"/>
              </a:rPr>
              <a:t> </a:t>
            </a:r>
            <a:r>
              <a:rPr lang="da-DK" sz="4000" b="1" dirty="0" err="1">
                <a:latin typeface="Arial" panose="020B0604020202020204" pitchFamily="34" charset="0"/>
                <a:ea typeface="Calibri" panose="020F0502020204030204" pitchFamily="34" charset="0"/>
                <a:cs typeface="Arial" panose="020B0604020202020204" pitchFamily="34" charset="0"/>
              </a:rPr>
              <a:t>vuông</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49F4C370-3F80-A247-94D7-D2880CD4DE06}"/>
              </a:ext>
            </a:extLst>
          </p:cNvPr>
          <p:cNvSpPr txBox="1"/>
          <p:nvPr/>
        </p:nvSpPr>
        <p:spPr>
          <a:xfrm>
            <a:off x="1889074" y="7098836"/>
            <a:ext cx="14509845" cy="707886"/>
          </a:xfrm>
          <a:prstGeom prst="rect">
            <a:avLst/>
          </a:prstGeom>
          <a:noFill/>
        </p:spPr>
        <p:txBody>
          <a:bodyPr wrap="square">
            <a:spAutoFit/>
          </a:bodyPr>
          <a:lstStyle/>
          <a:p>
            <a:pPr algn="ctr">
              <a:spcBef>
                <a:spcPts val="600"/>
              </a:spcBef>
              <a:spcAft>
                <a:spcPts val="600"/>
              </a:spcAft>
            </a:pPr>
            <a:r>
              <a:rPr lang="da-DK" sz="4000" b="1" dirty="0" err="1">
                <a:effectLst/>
                <a:latin typeface="Arial" panose="020B0604020202020204" pitchFamily="34" charset="0"/>
                <a:ea typeface="Calibri" panose="020F0502020204030204" pitchFamily="34" charset="0"/>
                <a:cs typeface="Arial" panose="020B0604020202020204" pitchFamily="34" charset="0"/>
              </a:rPr>
              <a:t>Hoạt</a:t>
            </a:r>
            <a:r>
              <a:rPr lang="da-DK" sz="4000" b="1" dirty="0">
                <a:effectLst/>
                <a:latin typeface="Arial" panose="020B0604020202020204" pitchFamily="34" charset="0"/>
                <a:ea typeface="Calibri" panose="020F0502020204030204" pitchFamily="34" charset="0"/>
                <a:cs typeface="Arial" panose="020B0604020202020204" pitchFamily="34" charset="0"/>
              </a:rPr>
              <a:t> </a:t>
            </a:r>
            <a:r>
              <a:rPr lang="da-DK" sz="4000" b="1" dirty="0" err="1">
                <a:effectLst/>
                <a:latin typeface="Arial" panose="020B0604020202020204" pitchFamily="34" charset="0"/>
                <a:ea typeface="Calibri" panose="020F0502020204030204" pitchFamily="34" charset="0"/>
                <a:cs typeface="Arial" panose="020B0604020202020204" pitchFamily="34" charset="0"/>
              </a:rPr>
              <a:t>động</a:t>
            </a:r>
            <a:r>
              <a:rPr lang="da-DK" sz="4000" b="1" dirty="0">
                <a:effectLst/>
                <a:latin typeface="Arial" panose="020B0604020202020204" pitchFamily="34" charset="0"/>
                <a:ea typeface="Calibri" panose="020F0502020204030204" pitchFamily="34" charset="0"/>
                <a:cs typeface="Arial" panose="020B0604020202020204" pitchFamily="34" charset="0"/>
              </a:rPr>
              <a:t> 3: </a:t>
            </a:r>
            <a:r>
              <a:rPr lang="da-DK" sz="4000" b="1" dirty="0" err="1">
                <a:effectLst/>
                <a:latin typeface="Arial" panose="020B0604020202020204" pitchFamily="34" charset="0"/>
                <a:ea typeface="Calibri" panose="020F0502020204030204" pitchFamily="34" charset="0"/>
                <a:cs typeface="Arial" panose="020B0604020202020204" pitchFamily="34" charset="0"/>
              </a:rPr>
              <a:t>Giải</a:t>
            </a:r>
            <a:r>
              <a:rPr lang="da-DK" sz="4000" b="1" dirty="0">
                <a:effectLst/>
                <a:latin typeface="Arial" panose="020B0604020202020204" pitchFamily="34" charset="0"/>
                <a:ea typeface="Calibri" panose="020F0502020204030204" pitchFamily="34" charset="0"/>
                <a:cs typeface="Arial" panose="020B0604020202020204" pitchFamily="34" charset="0"/>
              </a:rPr>
              <a:t> tam </a:t>
            </a:r>
            <a:r>
              <a:rPr lang="da-DK" sz="4000" b="1" dirty="0" err="1">
                <a:effectLst/>
                <a:latin typeface="Arial" panose="020B0604020202020204" pitchFamily="34" charset="0"/>
                <a:ea typeface="Calibri" panose="020F0502020204030204" pitchFamily="34" charset="0"/>
                <a:cs typeface="Arial" panose="020B0604020202020204" pitchFamily="34" charset="0"/>
              </a:rPr>
              <a:t>giác</a:t>
            </a:r>
            <a:r>
              <a:rPr lang="da-DK" sz="4000" b="1" dirty="0">
                <a:effectLst/>
                <a:latin typeface="Arial" panose="020B0604020202020204" pitchFamily="34" charset="0"/>
                <a:ea typeface="Calibri" panose="020F0502020204030204" pitchFamily="34" charset="0"/>
                <a:cs typeface="Arial" panose="020B0604020202020204" pitchFamily="34" charset="0"/>
              </a:rPr>
              <a:t> </a:t>
            </a:r>
            <a:r>
              <a:rPr lang="da-DK" sz="4000" b="1" dirty="0" err="1">
                <a:effectLst/>
                <a:latin typeface="Arial" panose="020B0604020202020204" pitchFamily="34" charset="0"/>
                <a:ea typeface="Calibri" panose="020F0502020204030204" pitchFamily="34" charset="0"/>
                <a:cs typeface="Arial" panose="020B0604020202020204" pitchFamily="34" charset="0"/>
              </a:rPr>
              <a:t>vuông</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dissolv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27" grpId="0"/>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7">
            <a:extLst>
              <a:ext uri="{FF2B5EF4-FFF2-40B4-BE49-F238E27FC236}">
                <a16:creationId xmlns:a16="http://schemas.microsoft.com/office/drawing/2014/main" id="{5DC87097-55FC-6E05-03E8-E17D91480EBC}"/>
              </a:ext>
            </a:extLst>
          </p:cNvPr>
          <p:cNvSpPr/>
          <p:nvPr/>
        </p:nvSpPr>
        <p:spPr>
          <a:xfrm rot="665036">
            <a:off x="1275842" y="1346158"/>
            <a:ext cx="1686247" cy="1089737"/>
          </a:xfrm>
          <a:custGeom>
            <a:avLst/>
            <a:gdLst/>
            <a:ahLst/>
            <a:cxnLst/>
            <a:rect l="l" t="t" r="r" b="b"/>
            <a:pathLst>
              <a:path w="1686247" h="1089737">
                <a:moveTo>
                  <a:pt x="0" y="0"/>
                </a:moveTo>
                <a:lnTo>
                  <a:pt x="1686247" y="0"/>
                </a:lnTo>
                <a:lnTo>
                  <a:pt x="1686247" y="1089737"/>
                </a:lnTo>
                <a:lnTo>
                  <a:pt x="0" y="10897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6">
            <a:extLst>
              <a:ext uri="{FF2B5EF4-FFF2-40B4-BE49-F238E27FC236}">
                <a16:creationId xmlns:a16="http://schemas.microsoft.com/office/drawing/2014/main" id="{B9CB01A2-372A-A549-8D2E-9C439460FEA5}"/>
              </a:ext>
            </a:extLst>
          </p:cNvPr>
          <p:cNvSpPr/>
          <p:nvPr/>
        </p:nvSpPr>
        <p:spPr>
          <a:xfrm rot="538551">
            <a:off x="16332353" y="1929397"/>
            <a:ext cx="528474" cy="466378"/>
          </a:xfrm>
          <a:custGeom>
            <a:avLst/>
            <a:gdLst/>
            <a:ahLst/>
            <a:cxnLst/>
            <a:rect l="l" t="t" r="r" b="b"/>
            <a:pathLst>
              <a:path w="528474" h="466378">
                <a:moveTo>
                  <a:pt x="0" y="0"/>
                </a:moveTo>
                <a:lnTo>
                  <a:pt x="528474" y="0"/>
                </a:lnTo>
                <a:lnTo>
                  <a:pt x="528474" y="466378"/>
                </a:lnTo>
                <a:lnTo>
                  <a:pt x="0" y="4663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6">
            <a:extLst>
              <a:ext uri="{FF2B5EF4-FFF2-40B4-BE49-F238E27FC236}">
                <a16:creationId xmlns:a16="http://schemas.microsoft.com/office/drawing/2014/main" id="{B81BAF49-0041-50C4-2744-5F0A7EB66A8F}"/>
              </a:ext>
            </a:extLst>
          </p:cNvPr>
          <p:cNvSpPr/>
          <p:nvPr/>
        </p:nvSpPr>
        <p:spPr>
          <a:xfrm flipH="1">
            <a:off x="-275125" y="8377088"/>
            <a:ext cx="3105092" cy="1393410"/>
          </a:xfrm>
          <a:custGeom>
            <a:avLst/>
            <a:gdLst/>
            <a:ahLst/>
            <a:cxnLst/>
            <a:rect l="l" t="t" r="r" b="b"/>
            <a:pathLst>
              <a:path w="3105092" h="1393410">
                <a:moveTo>
                  <a:pt x="3105092" y="0"/>
                </a:moveTo>
                <a:lnTo>
                  <a:pt x="0" y="0"/>
                </a:lnTo>
                <a:lnTo>
                  <a:pt x="0" y="1393410"/>
                </a:lnTo>
                <a:lnTo>
                  <a:pt x="3105092" y="1393410"/>
                </a:lnTo>
                <a:lnTo>
                  <a:pt x="3105092"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5">
            <a:extLst>
              <a:ext uri="{FF2B5EF4-FFF2-40B4-BE49-F238E27FC236}">
                <a16:creationId xmlns:a16="http://schemas.microsoft.com/office/drawing/2014/main" id="{06DE9B64-6F7C-2C0E-06F6-EE5739D341F5}"/>
              </a:ext>
            </a:extLst>
          </p:cNvPr>
          <p:cNvSpPr/>
          <p:nvPr/>
        </p:nvSpPr>
        <p:spPr>
          <a:xfrm>
            <a:off x="14031705" y="8377088"/>
            <a:ext cx="3105092" cy="1393410"/>
          </a:xfrm>
          <a:custGeom>
            <a:avLst/>
            <a:gdLst/>
            <a:ahLst/>
            <a:cxnLst/>
            <a:rect l="l" t="t" r="r" b="b"/>
            <a:pathLst>
              <a:path w="3105092" h="1393410">
                <a:moveTo>
                  <a:pt x="0" y="0"/>
                </a:moveTo>
                <a:lnTo>
                  <a:pt x="3105091" y="0"/>
                </a:lnTo>
                <a:lnTo>
                  <a:pt x="3105091" y="1393410"/>
                </a:lnTo>
                <a:lnTo>
                  <a:pt x="0" y="1393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Freeform 22">
            <a:extLst>
              <a:ext uri="{FF2B5EF4-FFF2-40B4-BE49-F238E27FC236}">
                <a16:creationId xmlns:a16="http://schemas.microsoft.com/office/drawing/2014/main" id="{088BAAB5-7F4A-3FDE-FB4D-CE13BB1A670B}"/>
              </a:ext>
            </a:extLst>
          </p:cNvPr>
          <p:cNvSpPr/>
          <p:nvPr/>
        </p:nvSpPr>
        <p:spPr>
          <a:xfrm>
            <a:off x="15637553" y="8377088"/>
            <a:ext cx="2072193" cy="1577457"/>
          </a:xfrm>
          <a:custGeom>
            <a:avLst/>
            <a:gdLst/>
            <a:ahLst/>
            <a:cxnLst/>
            <a:rect l="l" t="t" r="r" b="b"/>
            <a:pathLst>
              <a:path w="2072193" h="1577457">
                <a:moveTo>
                  <a:pt x="0" y="0"/>
                </a:moveTo>
                <a:lnTo>
                  <a:pt x="2072193" y="0"/>
                </a:lnTo>
                <a:lnTo>
                  <a:pt x="2072193" y="1577457"/>
                </a:lnTo>
                <a:lnTo>
                  <a:pt x="0" y="157745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0" name="Freeform 23">
            <a:extLst>
              <a:ext uri="{FF2B5EF4-FFF2-40B4-BE49-F238E27FC236}">
                <a16:creationId xmlns:a16="http://schemas.microsoft.com/office/drawing/2014/main" id="{28B97D16-3143-FD8D-01E8-937B552389A6}"/>
              </a:ext>
            </a:extLst>
          </p:cNvPr>
          <p:cNvSpPr/>
          <p:nvPr/>
        </p:nvSpPr>
        <p:spPr>
          <a:xfrm>
            <a:off x="17136796" y="8810317"/>
            <a:ext cx="1503091" cy="1144228"/>
          </a:xfrm>
          <a:custGeom>
            <a:avLst/>
            <a:gdLst/>
            <a:ahLst/>
            <a:cxnLst/>
            <a:rect l="l" t="t" r="r" b="b"/>
            <a:pathLst>
              <a:path w="1503091" h="1144228">
                <a:moveTo>
                  <a:pt x="0" y="0"/>
                </a:moveTo>
                <a:lnTo>
                  <a:pt x="1503092" y="0"/>
                </a:lnTo>
                <a:lnTo>
                  <a:pt x="1503092" y="1144228"/>
                </a:lnTo>
                <a:lnTo>
                  <a:pt x="0" y="11442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TextBox 17">
            <a:extLst>
              <a:ext uri="{FF2B5EF4-FFF2-40B4-BE49-F238E27FC236}">
                <a16:creationId xmlns:a16="http://schemas.microsoft.com/office/drawing/2014/main" id="{9BE43BE7-33AF-30C1-590C-F35FF108A131}"/>
              </a:ext>
            </a:extLst>
          </p:cNvPr>
          <p:cNvSpPr txBox="1"/>
          <p:nvPr/>
        </p:nvSpPr>
        <p:spPr>
          <a:xfrm>
            <a:off x="1988792" y="4270139"/>
            <a:ext cx="14310415" cy="1015663"/>
          </a:xfrm>
          <a:prstGeom prst="rect">
            <a:avLst/>
          </a:prstGeom>
        </p:spPr>
        <p:txBody>
          <a:bodyPr lIns="0" tIns="0" rIns="0" bIns="0" rtlCol="0" anchor="t">
            <a:spAutoFit/>
          </a:bodyPr>
          <a:lstStyle/>
          <a:p>
            <a:pPr marL="0" lvl="0" indent="0" algn="ctr">
              <a:spcBef>
                <a:spcPct val="0"/>
              </a:spcBef>
            </a:pPr>
            <a:r>
              <a:rPr lang="en-US" sz="6600" b="1" u="none" strike="noStrike" dirty="0">
                <a:solidFill>
                  <a:schemeClr val="accent5">
                    <a:lumMod val="75000"/>
                  </a:schemeClr>
                </a:solidFill>
                <a:latin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278994814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F59E23F-AE09-CEDB-3967-ACB8C07D2198}"/>
                  </a:ext>
                </a:extLst>
              </p:cNvPr>
              <p:cNvSpPr txBox="1"/>
              <p:nvPr/>
            </p:nvSpPr>
            <p:spPr>
              <a:xfrm>
                <a:off x="4216399" y="771834"/>
                <a:ext cx="9855200" cy="2590581"/>
              </a:xfrm>
              <a:prstGeom prst="rect">
                <a:avLst/>
              </a:prstGeom>
              <a:noFill/>
            </p:spPr>
            <p:txBody>
              <a:bodyPr wrap="square">
                <a:spAutoFit/>
              </a:bodyPr>
              <a:lstStyle/>
              <a:p>
                <a:pPr marR="30480" algn="ctr">
                  <a:lnSpc>
                    <a:spcPct val="200000"/>
                  </a:lnSpc>
                  <a:spcBef>
                    <a:spcPts val="600"/>
                  </a:spcBef>
                  <a:spcAft>
                    <a:spcPts val="600"/>
                  </a:spcAft>
                </a:pPr>
                <a:r>
                  <a:rPr lang="vi-VN" sz="4400" b="1" dirty="0">
                    <a:solidFill>
                      <a:schemeClr val="accent3">
                        <a:lumMod val="50000"/>
                      </a:schemeClr>
                    </a:solidFill>
                    <a:effectLst/>
                    <a:latin typeface="Arial" panose="020B0604020202020204" pitchFamily="34" charset="0"/>
                    <a:ea typeface="Cambria Math" panose="02040503050406030204" pitchFamily="18" charset="0"/>
                    <a:cs typeface="Arial" panose="020B0604020202020204" pitchFamily="34" charset="0"/>
                  </a:rPr>
                  <a:t>Câu 1.</a:t>
                </a:r>
                <a:r>
                  <a:rPr lang="vi-VN" sz="4400" dirty="0">
                    <a:solidFill>
                      <a:schemeClr val="accent3">
                        <a:lumMod val="50000"/>
                      </a:schemeClr>
                    </a:solidFill>
                    <a:effectLst/>
                    <a:latin typeface="Arial" panose="020B0604020202020204" pitchFamily="34" charset="0"/>
                    <a:ea typeface="Cambria Math" panose="02040503050406030204" pitchFamily="18" charset="0"/>
                    <a:cs typeface="Arial" panose="020B0604020202020204" pitchFamily="34" charset="0"/>
                  </a:rPr>
                  <a:t> </a:t>
                </a:r>
                <a:r>
                  <a:rPr lang="vi-VN" sz="4400" dirty="0">
                    <a:effectLst/>
                    <a:latin typeface="Arial" panose="020B0604020202020204" pitchFamily="34" charset="0"/>
                    <a:ea typeface="Cambria Math" panose="02040503050406030204" pitchFamily="18" charset="0"/>
                    <a:cs typeface="Arial" panose="020B0604020202020204" pitchFamily="34" charset="0"/>
                  </a:rPr>
                  <a:t>Cho tam giác </a:t>
                </a:r>
                <a14:m>
                  <m:oMath xmlns:m="http://schemas.openxmlformats.org/officeDocument/2006/math">
                    <m:r>
                      <m:rPr>
                        <m:sty m:val="p"/>
                      </m:rPr>
                      <a:rPr lang="vi-VN" sz="4400" i="0">
                        <a:effectLst/>
                        <a:latin typeface="Cambria Math" panose="02040503050406030204" pitchFamily="18" charset="0"/>
                        <a:ea typeface="Cambria Math" panose="02040503050406030204" pitchFamily="18" charset="0"/>
                      </a:rPr>
                      <m:t>MNP</m:t>
                    </m:r>
                  </m:oMath>
                </a14:m>
                <a:r>
                  <a:rPr lang="vi-VN" sz="4400" dirty="0">
                    <a:effectLst/>
                    <a:latin typeface="Arial" panose="020B0604020202020204" pitchFamily="34" charset="0"/>
                    <a:ea typeface="Cambria Math" panose="02040503050406030204" pitchFamily="18" charset="0"/>
                    <a:cs typeface="Arial" panose="020B0604020202020204" pitchFamily="34" charset="0"/>
                  </a:rPr>
                  <a:t> vuông tại </a:t>
                </a:r>
                <a14:m>
                  <m:oMath xmlns:m="http://schemas.openxmlformats.org/officeDocument/2006/math">
                    <m:r>
                      <m:rPr>
                        <m:sty m:val="p"/>
                      </m:rPr>
                      <a:rPr lang="vi-VN" sz="4400" i="0">
                        <a:effectLst/>
                        <a:latin typeface="Cambria Math" panose="02040503050406030204" pitchFamily="18" charset="0"/>
                        <a:ea typeface="Cambria Math" panose="02040503050406030204" pitchFamily="18" charset="0"/>
                      </a:rPr>
                      <m:t>N</m:t>
                    </m:r>
                  </m:oMath>
                </a14:m>
                <a:r>
                  <a:rPr lang="vi-VN" sz="4400" dirty="0">
                    <a:effectLst/>
                    <a:latin typeface="Arial" panose="020B0604020202020204" pitchFamily="34" charset="0"/>
                    <a:ea typeface="Cambria Math" panose="02040503050406030204" pitchFamily="18" charset="0"/>
                    <a:cs typeface="Arial" panose="020B0604020202020204" pitchFamily="34" charset="0"/>
                  </a:rPr>
                  <a:t>. Hệ thức nào sau đây là đúng?</a:t>
                </a:r>
                <a:endParaRPr lang="en-VN" sz="4400" dirty="0">
                  <a:effectLst/>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3F59E23F-AE09-CEDB-3967-ACB8C07D2198}"/>
                  </a:ext>
                </a:extLst>
              </p:cNvPr>
              <p:cNvSpPr txBox="1">
                <a:spLocks noRot="1" noChangeAspect="1" noMove="1" noResize="1" noEditPoints="1" noAdjustHandles="1" noChangeArrowheads="1" noChangeShapeType="1" noTextEdit="1"/>
              </p:cNvSpPr>
              <p:nvPr/>
            </p:nvSpPr>
            <p:spPr>
              <a:xfrm>
                <a:off x="4216399" y="771834"/>
                <a:ext cx="9855200" cy="2590581"/>
              </a:xfrm>
              <a:prstGeom prst="rect">
                <a:avLst/>
              </a:prstGeom>
              <a:blipFill>
                <a:blip r:embed="rId2"/>
                <a:stretch>
                  <a:fillRect l="-2191" r="-3351" b="-10732"/>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E57CB1C-2778-B7B3-9F9F-B930EAD48E72}"/>
                  </a:ext>
                </a:extLst>
              </p:cNvPr>
              <p:cNvSpPr/>
              <p:nvPr/>
            </p:nvSpPr>
            <p:spPr>
              <a:xfrm>
                <a:off x="2057400" y="6924585"/>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kern="0" dirty="0">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m:rPr>
                        <m:sty m:val="p"/>
                      </m:rPr>
                      <a:rPr lang="vi-VN" sz="4400" i="0" kern="0">
                        <a:effectLst/>
                        <a:latin typeface="Cambria Math" panose="02040503050406030204" pitchFamily="18" charset="0"/>
                        <a:ea typeface="Calibri" panose="020F0502020204030204" pitchFamily="34" charset="0"/>
                        <a:cs typeface="Times New Roman" panose="02020603050405020304" pitchFamily="18" charset="0"/>
                      </a:rPr>
                      <m:t>M</m:t>
                    </m:r>
                    <m:r>
                      <m:rPr>
                        <m:sty m:val="p"/>
                      </m:rPr>
                      <a:rPr lang="en-US" sz="4400" i="0" kern="0">
                        <a:effectLst/>
                        <a:latin typeface="Cambria Math" panose="02040503050406030204" pitchFamily="18" charset="0"/>
                        <a:ea typeface="Calibri" panose="020F0502020204030204" pitchFamily="34" charset="0"/>
                        <a:cs typeface="Times New Roman" panose="02020603050405020304" pitchFamily="18" charset="0"/>
                      </a:rPr>
                      <m:t>N</m:t>
                    </m:r>
                    <m:r>
                      <a:rPr lang="en-US" sz="4400" i="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400" i="0" kern="0">
                        <a:effectLst/>
                        <a:latin typeface="Cambria Math" panose="02040503050406030204" pitchFamily="18" charset="0"/>
                        <a:ea typeface="Calibri" panose="020F0502020204030204" pitchFamily="34" charset="0"/>
                        <a:cs typeface="Times New Roman" panose="02020603050405020304" pitchFamily="18" charset="0"/>
                      </a:rPr>
                      <m:t>MP</m:t>
                    </m:r>
                    <m:r>
                      <a:rPr lang="en-US" sz="4400" i="0" kern="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400" i="1">
                            <a:effectLst/>
                            <a:latin typeface="Cambria Math" panose="02040503050406030204" pitchFamily="18" charset="0"/>
                          </a:rPr>
                        </m:ctrlPr>
                      </m:funcPr>
                      <m:fName>
                        <m:r>
                          <m:rPr>
                            <m:sty m:val="p"/>
                          </m:rPr>
                          <a:rPr lang="en-US" sz="4400" i="0" kern="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4400" i="0" kern="0">
                            <a:effectLst/>
                            <a:latin typeface="Cambria Math" panose="02040503050406030204" pitchFamily="18" charset="0"/>
                            <a:ea typeface="Calibri" panose="020F0502020204030204" pitchFamily="34" charset="0"/>
                            <a:cs typeface="Times New Roman" panose="02020603050405020304" pitchFamily="18" charset="0"/>
                          </a:rPr>
                          <m:t>P</m:t>
                        </m:r>
                      </m:e>
                    </m:func>
                  </m:oMath>
                </a14:m>
                <a:r>
                  <a:rPr lang="en-US" sz="4400" kern="0" dirty="0">
                    <a:effectLst/>
                    <a:latin typeface="Arial" panose="020B0604020202020204" pitchFamily="34" charset="0"/>
                    <a:ea typeface="Calibri" panose="020F0502020204030204" pitchFamily="34" charset="0"/>
                    <a:cs typeface="Arial" panose="020B0604020202020204" pitchFamily="34" charset="0"/>
                  </a:rPr>
                  <a:t>.</a:t>
                </a:r>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11" name="Rectangle 10">
                <a:extLst>
                  <a:ext uri="{FF2B5EF4-FFF2-40B4-BE49-F238E27FC236}">
                    <a16:creationId xmlns:a16="http://schemas.microsoft.com/office/drawing/2014/main" id="{AE57CB1C-2778-B7B3-9F9F-B930EAD48E72}"/>
                  </a:ext>
                </a:extLst>
              </p:cNvPr>
              <p:cNvSpPr>
                <a:spLocks noRot="1" noChangeAspect="1" noMove="1" noResize="1" noEditPoints="1" noAdjustHandles="1" noChangeArrowheads="1" noChangeShapeType="1" noTextEdit="1"/>
              </p:cNvSpPr>
              <p:nvPr/>
            </p:nvSpPr>
            <p:spPr>
              <a:xfrm>
                <a:off x="2057400" y="6924585"/>
                <a:ext cx="5562600" cy="1676400"/>
              </a:xfrm>
              <a:prstGeom prst="rect">
                <a:avLst/>
              </a:prstGeom>
              <a:blipFill>
                <a:blip r:embed="rId3"/>
                <a:stretch>
                  <a:fillRect/>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8B5C158-E6B4-7642-39FA-BF2999254E36}"/>
                  </a:ext>
                </a:extLst>
              </p:cNvPr>
              <p:cNvSpPr/>
              <p:nvPr/>
            </p:nvSpPr>
            <p:spPr>
              <a:xfrm>
                <a:off x="10668002" y="4256892"/>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kern="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vi-VN" sz="4400" i="0" kern="0">
                        <a:effectLst/>
                        <a:latin typeface="Cambria Math" panose="02040503050406030204" pitchFamily="18" charset="0"/>
                        <a:ea typeface="Calibri" panose="020F0502020204030204" pitchFamily="34" charset="0"/>
                        <a:cs typeface="Times New Roman" panose="02020603050405020304" pitchFamily="18" charset="0"/>
                      </a:rPr>
                      <m:t>MN</m:t>
                    </m:r>
                    <m:r>
                      <a:rPr lang="vi-VN" sz="4400" i="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400" i="0" kern="0">
                        <a:effectLst/>
                        <a:latin typeface="Cambria Math" panose="02040503050406030204" pitchFamily="18" charset="0"/>
                        <a:ea typeface="Calibri" panose="020F0502020204030204" pitchFamily="34" charset="0"/>
                        <a:cs typeface="Times New Roman" panose="02020603050405020304" pitchFamily="18" charset="0"/>
                      </a:rPr>
                      <m:t>MP</m:t>
                    </m:r>
                    <m:r>
                      <a:rPr lang="vi-VN" sz="4400" i="0" kern="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400" i="1">
                            <a:effectLst/>
                            <a:latin typeface="Cambria Math" panose="02040503050406030204" pitchFamily="18" charset="0"/>
                          </a:rPr>
                        </m:ctrlPr>
                      </m:funcPr>
                      <m:fName>
                        <m:r>
                          <m:rPr>
                            <m:sty m:val="p"/>
                          </m:rPr>
                          <a:rPr lang="vi-VN" sz="4400" i="0" kern="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vi-VN" sz="4400" i="0" kern="0">
                            <a:effectLst/>
                            <a:latin typeface="Cambria Math" panose="02040503050406030204" pitchFamily="18" charset="0"/>
                            <a:ea typeface="Calibri" panose="020F0502020204030204" pitchFamily="34" charset="0"/>
                            <a:cs typeface="Times New Roman" panose="02020603050405020304" pitchFamily="18" charset="0"/>
                          </a:rPr>
                          <m:t>P</m:t>
                        </m:r>
                      </m:e>
                    </m:func>
                  </m:oMath>
                </a14:m>
                <a:r>
                  <a:rPr lang="en-US" sz="4400" kern="0" dirty="0">
                    <a:effectLst/>
                    <a:latin typeface="Arial" panose="020B0604020202020204" pitchFamily="34" charset="0"/>
                    <a:ea typeface="Calibri" panose="020F0502020204030204" pitchFamily="34" charset="0"/>
                    <a:cs typeface="Arial" panose="020B0604020202020204" pitchFamily="34" charset="0"/>
                  </a:rPr>
                  <a:t>.</a:t>
                </a:r>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12" name="Rectangle 11">
                <a:extLst>
                  <a:ext uri="{FF2B5EF4-FFF2-40B4-BE49-F238E27FC236}">
                    <a16:creationId xmlns:a16="http://schemas.microsoft.com/office/drawing/2014/main" id="{A8B5C158-E6B4-7642-39FA-BF2999254E36}"/>
                  </a:ext>
                </a:extLst>
              </p:cNvPr>
              <p:cNvSpPr>
                <a:spLocks noRot="1" noChangeAspect="1" noMove="1" noResize="1" noEditPoints="1" noAdjustHandles="1" noChangeArrowheads="1" noChangeShapeType="1" noTextEdit="1"/>
              </p:cNvSpPr>
              <p:nvPr/>
            </p:nvSpPr>
            <p:spPr>
              <a:xfrm>
                <a:off x="10668002" y="4256892"/>
                <a:ext cx="5562600" cy="1676400"/>
              </a:xfrm>
              <a:prstGeom prst="rect">
                <a:avLst/>
              </a:prstGeom>
              <a:blipFill>
                <a:blip r:embed="rId4"/>
                <a:stretch>
                  <a:fillRect/>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32716E50-2568-ECD1-40ED-E05E4CD08648}"/>
                  </a:ext>
                </a:extLst>
              </p:cNvPr>
              <p:cNvSpPr/>
              <p:nvPr/>
            </p:nvSpPr>
            <p:spPr>
              <a:xfrm>
                <a:off x="2057400" y="4305300"/>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kern="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vi-VN" sz="4400" i="0" kern="0">
                        <a:effectLst/>
                        <a:latin typeface="Cambria Math" panose="02040503050406030204" pitchFamily="18" charset="0"/>
                        <a:ea typeface="Calibri" panose="020F0502020204030204" pitchFamily="34" charset="0"/>
                        <a:cs typeface="Times New Roman" panose="02020603050405020304" pitchFamily="18" charset="0"/>
                      </a:rPr>
                      <m:t>MN</m:t>
                    </m:r>
                    <m:r>
                      <a:rPr lang="vi-VN" sz="4400" i="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400" i="0" kern="0">
                        <a:effectLst/>
                        <a:latin typeface="Cambria Math" panose="02040503050406030204" pitchFamily="18" charset="0"/>
                        <a:ea typeface="Calibri" panose="020F0502020204030204" pitchFamily="34" charset="0"/>
                        <a:cs typeface="Times New Roman" panose="02020603050405020304" pitchFamily="18" charset="0"/>
                      </a:rPr>
                      <m:t>MP</m:t>
                    </m:r>
                    <m:r>
                      <a:rPr lang="vi-VN" sz="4400" i="0" kern="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400" i="1">
                            <a:effectLst/>
                            <a:latin typeface="Cambria Math" panose="02040503050406030204" pitchFamily="18" charset="0"/>
                          </a:rPr>
                        </m:ctrlPr>
                      </m:funcPr>
                      <m:fName>
                        <m:r>
                          <m:rPr>
                            <m:sty m:val="p"/>
                          </m:rPr>
                          <a:rPr lang="vi-VN" sz="4400" i="0" kern="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vi-VN" sz="4400" i="0" kern="0">
                            <a:effectLst/>
                            <a:latin typeface="Cambria Math" panose="02040503050406030204" pitchFamily="18" charset="0"/>
                            <a:ea typeface="Calibri" panose="020F0502020204030204" pitchFamily="34" charset="0"/>
                            <a:cs typeface="Times New Roman" panose="02020603050405020304" pitchFamily="18" charset="0"/>
                          </a:rPr>
                          <m:t>P</m:t>
                        </m:r>
                      </m:e>
                    </m:func>
                  </m:oMath>
                </a14:m>
                <a:r>
                  <a:rPr lang="vi-VN" sz="4400" kern="0" dirty="0">
                    <a:effectLst/>
                    <a:latin typeface="Arial" panose="020B0604020202020204" pitchFamily="34" charset="0"/>
                    <a:ea typeface="Calibri" panose="020F0502020204030204" pitchFamily="34" charset="0"/>
                    <a:cs typeface="Arial" panose="020B0604020202020204" pitchFamily="34" charset="0"/>
                  </a:rPr>
                  <a:t>.</a:t>
                </a:r>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13" name="Rectangle 12">
                <a:extLst>
                  <a:ext uri="{FF2B5EF4-FFF2-40B4-BE49-F238E27FC236}">
                    <a16:creationId xmlns:a16="http://schemas.microsoft.com/office/drawing/2014/main" id="{32716E50-2568-ECD1-40ED-E05E4CD08648}"/>
                  </a:ext>
                </a:extLst>
              </p:cNvPr>
              <p:cNvSpPr>
                <a:spLocks noRot="1" noChangeAspect="1" noMove="1" noResize="1" noEditPoints="1" noAdjustHandles="1" noChangeArrowheads="1" noChangeShapeType="1" noTextEdit="1"/>
              </p:cNvSpPr>
              <p:nvPr/>
            </p:nvSpPr>
            <p:spPr>
              <a:xfrm>
                <a:off x="2057400" y="4305300"/>
                <a:ext cx="5562600" cy="1676400"/>
              </a:xfrm>
              <a:prstGeom prst="rect">
                <a:avLst/>
              </a:prstGeom>
              <a:blipFill>
                <a:blip r:embed="rId5"/>
                <a:stretch>
                  <a:fillRect/>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6D4C432A-09CD-46F2-5112-02FA446112BD}"/>
                  </a:ext>
                </a:extLst>
              </p:cNvPr>
              <p:cNvSpPr/>
              <p:nvPr/>
            </p:nvSpPr>
            <p:spPr>
              <a:xfrm>
                <a:off x="10668002" y="6924585"/>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marR="30480" algn="just">
                  <a:lnSpc>
                    <a:spcPct val="150000"/>
                  </a:lnSpc>
                  <a:spcBef>
                    <a:spcPts val="600"/>
                  </a:spcBef>
                  <a:spcAft>
                    <a:spcPts val="600"/>
                  </a:spcAft>
                </a:pPr>
                <a:r>
                  <a:rPr lang="vi-VN" sz="4400" dirty="0">
                    <a:effectLst/>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m:rPr>
                        <m:sty m:val="p"/>
                      </m:rPr>
                      <a:rPr lang="vi-VN" sz="4400" i="0">
                        <a:effectLst/>
                        <a:latin typeface="Cambria Math" panose="02040503050406030204" pitchFamily="18" charset="0"/>
                        <a:ea typeface="Times New Roman" panose="02020603050405020304" pitchFamily="18" charset="0"/>
                      </a:rPr>
                      <m:t>M</m:t>
                    </m:r>
                    <m:r>
                      <m:rPr>
                        <m:sty m:val="p"/>
                      </m:rPr>
                      <a:rPr lang="en-US" sz="4400" i="0">
                        <a:effectLst/>
                        <a:latin typeface="Cambria Math" panose="02040503050406030204" pitchFamily="18" charset="0"/>
                        <a:ea typeface="Times New Roman" panose="02020603050405020304" pitchFamily="18" charset="0"/>
                      </a:rPr>
                      <m:t>N</m:t>
                    </m:r>
                    <m:r>
                      <a:rPr lang="en-US" sz="4400" i="0">
                        <a:effectLst/>
                        <a:latin typeface="Cambria Math" panose="02040503050406030204" pitchFamily="18" charset="0"/>
                        <a:ea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rPr>
                      <m:t>MP</m:t>
                    </m:r>
                    <m:r>
                      <a:rPr lang="en-US" sz="4400" i="0">
                        <a:effectLst/>
                        <a:latin typeface="Cambria Math" panose="02040503050406030204" pitchFamily="18" charset="0"/>
                        <a:ea typeface="Times New Roman" panose="02020603050405020304" pitchFamily="18" charset="0"/>
                      </a:rPr>
                      <m:t>.</m:t>
                    </m:r>
                    <m:func>
                      <m:funcPr>
                        <m:ctrlPr>
                          <a:rPr lang="en-VN" sz="4400" i="1">
                            <a:effectLst/>
                            <a:latin typeface="Cambria Math" panose="02040503050406030204" pitchFamily="18" charset="0"/>
                            <a:ea typeface="Times New Roman" panose="02020603050405020304" pitchFamily="18" charset="0"/>
                          </a:rPr>
                        </m:ctrlPr>
                      </m:funcPr>
                      <m:fName>
                        <m:r>
                          <m:rPr>
                            <m:sty m:val="p"/>
                          </m:rPr>
                          <a:rPr lang="en-US" sz="4400" i="0">
                            <a:effectLst/>
                            <a:latin typeface="Cambria Math" panose="02040503050406030204" pitchFamily="18" charset="0"/>
                            <a:ea typeface="Times New Roman" panose="02020603050405020304" pitchFamily="18" charset="0"/>
                          </a:rPr>
                          <m:t>cot</m:t>
                        </m:r>
                      </m:fName>
                      <m:e>
                        <m:r>
                          <m:rPr>
                            <m:sty m:val="p"/>
                          </m:rPr>
                          <a:rPr lang="en-US" sz="4400" i="0">
                            <a:effectLst/>
                            <a:latin typeface="Cambria Math" panose="02040503050406030204" pitchFamily="18" charset="0"/>
                            <a:ea typeface="Times New Roman" panose="02020603050405020304" pitchFamily="18" charset="0"/>
                          </a:rPr>
                          <m:t>P</m:t>
                        </m:r>
                      </m:e>
                    </m:func>
                  </m:oMath>
                </a14:m>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en-VN" sz="4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a:extLst>
                  <a:ext uri="{FF2B5EF4-FFF2-40B4-BE49-F238E27FC236}">
                    <a16:creationId xmlns:a16="http://schemas.microsoft.com/office/drawing/2014/main" id="{6D4C432A-09CD-46F2-5112-02FA446112BD}"/>
                  </a:ext>
                </a:extLst>
              </p:cNvPr>
              <p:cNvSpPr>
                <a:spLocks noRot="1" noChangeAspect="1" noMove="1" noResize="1" noEditPoints="1" noAdjustHandles="1" noChangeArrowheads="1" noChangeShapeType="1" noTextEdit="1"/>
              </p:cNvSpPr>
              <p:nvPr/>
            </p:nvSpPr>
            <p:spPr>
              <a:xfrm>
                <a:off x="10668002" y="6924585"/>
                <a:ext cx="5562600" cy="1676400"/>
              </a:xfrm>
              <a:prstGeom prst="rect">
                <a:avLst/>
              </a:prstGeom>
              <a:blipFill>
                <a:blip r:embed="rId6"/>
                <a:stretch>
                  <a:fillRect l="-4308"/>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7C1CC8CC-BB3B-1447-96DD-5E892A99E068}"/>
                  </a:ext>
                </a:extLst>
              </p:cNvPr>
              <p:cNvSpPr/>
              <p:nvPr/>
            </p:nvSpPr>
            <p:spPr>
              <a:xfrm>
                <a:off x="2090728" y="4322047"/>
                <a:ext cx="5562600" cy="16764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400" kern="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vi-VN" sz="4400" i="0" kern="0">
                        <a:effectLst/>
                        <a:latin typeface="Cambria Math" panose="02040503050406030204" pitchFamily="18" charset="0"/>
                        <a:ea typeface="Calibri" panose="020F0502020204030204" pitchFamily="34" charset="0"/>
                        <a:cs typeface="Times New Roman" panose="02020603050405020304" pitchFamily="18" charset="0"/>
                      </a:rPr>
                      <m:t>MN</m:t>
                    </m:r>
                    <m:r>
                      <a:rPr lang="vi-VN" sz="4400" i="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400" i="0" kern="0">
                        <a:effectLst/>
                        <a:latin typeface="Cambria Math" panose="02040503050406030204" pitchFamily="18" charset="0"/>
                        <a:ea typeface="Calibri" panose="020F0502020204030204" pitchFamily="34" charset="0"/>
                        <a:cs typeface="Times New Roman" panose="02020603050405020304" pitchFamily="18" charset="0"/>
                      </a:rPr>
                      <m:t>MP</m:t>
                    </m:r>
                    <m:r>
                      <a:rPr lang="vi-VN" sz="4400" i="0" kern="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400" i="1">
                            <a:effectLst/>
                            <a:latin typeface="Cambria Math" panose="02040503050406030204" pitchFamily="18" charset="0"/>
                          </a:rPr>
                        </m:ctrlPr>
                      </m:funcPr>
                      <m:fName>
                        <m:r>
                          <m:rPr>
                            <m:sty m:val="p"/>
                          </m:rPr>
                          <a:rPr lang="vi-VN" sz="4400" i="0" kern="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vi-VN" sz="4400" i="0" kern="0">
                            <a:effectLst/>
                            <a:latin typeface="Cambria Math" panose="02040503050406030204" pitchFamily="18" charset="0"/>
                            <a:ea typeface="Calibri" panose="020F0502020204030204" pitchFamily="34" charset="0"/>
                            <a:cs typeface="Times New Roman" panose="02020603050405020304" pitchFamily="18" charset="0"/>
                          </a:rPr>
                          <m:t>P</m:t>
                        </m:r>
                      </m:e>
                    </m:func>
                  </m:oMath>
                </a14:m>
                <a:r>
                  <a:rPr lang="vi-VN" sz="4400" kern="0" dirty="0">
                    <a:effectLst/>
                    <a:latin typeface="Arial" panose="020B0604020202020204" pitchFamily="34" charset="0"/>
                    <a:ea typeface="Calibri" panose="020F0502020204030204" pitchFamily="34" charset="0"/>
                    <a:cs typeface="Arial" panose="020B0604020202020204" pitchFamily="34" charset="0"/>
                  </a:rPr>
                  <a:t>.</a:t>
                </a:r>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15" name="Rectangle 14">
                <a:extLst>
                  <a:ext uri="{FF2B5EF4-FFF2-40B4-BE49-F238E27FC236}">
                    <a16:creationId xmlns:a16="http://schemas.microsoft.com/office/drawing/2014/main" id="{7C1CC8CC-BB3B-1447-96DD-5E892A99E068}"/>
                  </a:ext>
                </a:extLst>
              </p:cNvPr>
              <p:cNvSpPr>
                <a:spLocks noRot="1" noChangeAspect="1" noMove="1" noResize="1" noEditPoints="1" noAdjustHandles="1" noChangeArrowheads="1" noChangeShapeType="1" noTextEdit="1"/>
              </p:cNvSpPr>
              <p:nvPr/>
            </p:nvSpPr>
            <p:spPr>
              <a:xfrm>
                <a:off x="2090728" y="4322047"/>
                <a:ext cx="5562600" cy="1676400"/>
              </a:xfrm>
              <a:prstGeom prst="rect">
                <a:avLst/>
              </a:prstGeom>
              <a:blipFill>
                <a:blip r:embed="rId7"/>
                <a:stretch>
                  <a:fillRect/>
                </a:stretch>
              </a:blipFill>
              <a:ln>
                <a:noFill/>
              </a:ln>
            </p:spPr>
            <p:txBody>
              <a:bodyPr/>
              <a:lstStyle/>
              <a:p>
                <a:r>
                  <a:rPr lang="en-VN">
                    <a:noFill/>
                  </a:rPr>
                  <a:t> </a:t>
                </a:r>
              </a:p>
            </p:txBody>
          </p:sp>
        </mc:Fallback>
      </mc:AlternateContent>
    </p:spTree>
    <p:extLst>
      <p:ext uri="{BB962C8B-B14F-4D97-AF65-F5344CB8AC3E}">
        <p14:creationId xmlns:p14="http://schemas.microsoft.com/office/powerpoint/2010/main" val="190885387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F59E23F-AE09-CEDB-3967-ACB8C07D2198}"/>
                  </a:ext>
                </a:extLst>
              </p:cNvPr>
              <p:cNvSpPr txBox="1"/>
              <p:nvPr/>
            </p:nvSpPr>
            <p:spPr>
              <a:xfrm>
                <a:off x="4216399" y="932470"/>
                <a:ext cx="9855200" cy="2624436"/>
              </a:xfrm>
              <a:prstGeom prst="rect">
                <a:avLst/>
              </a:prstGeom>
              <a:noFill/>
            </p:spPr>
            <p:txBody>
              <a:bodyPr wrap="square">
                <a:spAutoFit/>
              </a:bodyPr>
              <a:lstStyle/>
              <a:p>
                <a:pPr marR="30480" algn="ctr">
                  <a:lnSpc>
                    <a:spcPct val="200000"/>
                  </a:lnSpc>
                  <a:spcBef>
                    <a:spcPts val="600"/>
                  </a:spcBef>
                  <a:spcAft>
                    <a:spcPts val="600"/>
                  </a:spcAft>
                </a:pPr>
                <a:r>
                  <a:rPr lang="vi-VN" sz="4400" b="1" dirty="0">
                    <a:solidFill>
                      <a:schemeClr val="accent3">
                        <a:lumMod val="50000"/>
                      </a:schemeClr>
                    </a:solidFill>
                    <a:effectLst/>
                    <a:latin typeface="Arial" panose="020B0604020202020204" pitchFamily="34" charset="0"/>
                    <a:ea typeface="Cambria Math" panose="02040503050406030204" pitchFamily="18" charset="0"/>
                    <a:cs typeface="Arial" panose="020B0604020202020204" pitchFamily="34" charset="0"/>
                  </a:rPr>
                  <a:t>Câu 2.</a:t>
                </a:r>
                <a:r>
                  <a:rPr lang="vi-VN" sz="4400" dirty="0">
                    <a:solidFill>
                      <a:schemeClr val="accent3">
                        <a:lumMod val="50000"/>
                      </a:schemeClr>
                    </a:solidFill>
                    <a:effectLst/>
                    <a:latin typeface="Arial" panose="020B0604020202020204" pitchFamily="34" charset="0"/>
                    <a:ea typeface="Cambria Math" panose="02040503050406030204" pitchFamily="18" charset="0"/>
                    <a:cs typeface="Arial" panose="020B0604020202020204" pitchFamily="34" charset="0"/>
                  </a:rPr>
                  <a:t> </a:t>
                </a:r>
                <a:r>
                  <a:rPr lang="vi-VN" sz="4400" dirty="0">
                    <a:latin typeface="Arial" panose="020B0604020202020204" pitchFamily="34" charset="0"/>
                    <a:cs typeface="Arial" panose="020B0604020202020204" pitchFamily="34" charset="0"/>
                  </a:rPr>
                  <a:t>Cho tam giác </a:t>
                </a:r>
                <a14:m>
                  <m:oMath xmlns:m="http://schemas.openxmlformats.org/officeDocument/2006/math">
                    <m:r>
                      <m:rPr>
                        <m:sty m:val="p"/>
                      </m:rPr>
                      <a:rPr lang="vi-VN" sz="4400" i="0">
                        <a:latin typeface="Cambria Math" panose="02040503050406030204" pitchFamily="18" charset="0"/>
                      </a:rPr>
                      <m:t>ABC</m:t>
                    </m:r>
                  </m:oMath>
                </a14:m>
                <a:r>
                  <a:rPr lang="vi-VN" sz="4400" dirty="0">
                    <a:latin typeface="Arial" panose="020B0604020202020204" pitchFamily="34" charset="0"/>
                    <a:cs typeface="Arial" panose="020B0604020202020204" pitchFamily="34" charset="0"/>
                  </a:rPr>
                  <a:t> vuông tại </a:t>
                </a:r>
                <a14:m>
                  <m:oMath xmlns:m="http://schemas.openxmlformats.org/officeDocument/2006/math">
                    <m:r>
                      <m:rPr>
                        <m:sty m:val="p"/>
                      </m:rPr>
                      <a:rPr lang="vi-VN" sz="4400" i="0">
                        <a:latin typeface="Cambria Math" panose="02040503050406030204" pitchFamily="18" charset="0"/>
                      </a:rPr>
                      <m:t>A</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m:rPr>
                        <m:sty m:val="p"/>
                      </m:rPr>
                      <a:rPr lang="fr-FR" sz="4400" i="0">
                        <a:latin typeface="Cambria Math" panose="02040503050406030204" pitchFamily="18" charset="0"/>
                      </a:rPr>
                      <m:t>AC</m:t>
                    </m:r>
                    <m:r>
                      <a:rPr lang="en-US" sz="4400" i="0">
                        <a:latin typeface="Cambria Math" panose="02040503050406030204" pitchFamily="18" charset="0"/>
                      </a:rPr>
                      <m:t>=20</m:t>
                    </m:r>
                    <m:r>
                      <m:rPr>
                        <m:sty m:val="p"/>
                      </m:rPr>
                      <a:rPr lang="fr-FR" sz="4400" i="0">
                        <a:latin typeface="Cambria Math" panose="02040503050406030204" pitchFamily="18" charset="0"/>
                      </a:rPr>
                      <m:t>cm</m:t>
                    </m:r>
                    <m:r>
                      <a:rPr lang="en-US" sz="4400" i="0">
                        <a:latin typeface="Cambria Math" panose="02040503050406030204" pitchFamily="18" charset="0"/>
                      </a:rPr>
                      <m:t>, </m:t>
                    </m:r>
                    <m:acc>
                      <m:accPr>
                        <m:chr m:val="̂"/>
                        <m:ctrlPr>
                          <a:rPr lang="en-VN" sz="4400" i="1">
                            <a:latin typeface="Cambria Math" panose="02040503050406030204" pitchFamily="18" charset="0"/>
                          </a:rPr>
                        </m:ctrlPr>
                      </m:accPr>
                      <m:e>
                        <m:r>
                          <m:rPr>
                            <m:sty m:val="p"/>
                          </m:rPr>
                          <a:rPr lang="fr-FR" sz="4400" i="0">
                            <a:latin typeface="Cambria Math" panose="02040503050406030204" pitchFamily="18" charset="0"/>
                          </a:rPr>
                          <m:t>C</m:t>
                        </m:r>
                      </m:e>
                    </m:acc>
                    <m:r>
                      <a:rPr lang="en-US" sz="4400" i="0">
                        <a:latin typeface="Cambria Math" panose="02040503050406030204" pitchFamily="18" charset="0"/>
                      </a:rPr>
                      <m:t>=60°</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Tính</a:t>
                </a:r>
                <a:r>
                  <a:rPr lang="en-US" sz="4400" dirty="0">
                    <a:latin typeface="Arial" panose="020B0604020202020204" pitchFamily="34" charset="0"/>
                    <a:cs typeface="Arial" panose="020B0604020202020204" pitchFamily="34" charset="0"/>
                  </a:rPr>
                  <a:t> </a:t>
                </a:r>
                <a14:m>
                  <m:oMath xmlns:m="http://schemas.openxmlformats.org/officeDocument/2006/math">
                    <m:r>
                      <m:rPr>
                        <m:sty m:val="p"/>
                      </m:rPr>
                      <a:rPr lang="fr-FR" sz="4400" i="0">
                        <a:latin typeface="Cambria Math" panose="02040503050406030204" pitchFamily="18" charset="0"/>
                      </a:rPr>
                      <m:t>AB</m:t>
                    </m:r>
                    <m:r>
                      <a:rPr lang="en-US" sz="4400" i="0">
                        <a:latin typeface="Cambria Math" panose="02040503050406030204" pitchFamily="18" charset="0"/>
                      </a:rPr>
                      <m:t>;</m:t>
                    </m:r>
                    <m:r>
                      <m:rPr>
                        <m:sty m:val="p"/>
                      </m:rPr>
                      <a:rPr lang="fr-FR" sz="4400" i="0">
                        <a:latin typeface="Cambria Math" panose="02040503050406030204" pitchFamily="18" charset="0"/>
                      </a:rPr>
                      <m:t>BC</m:t>
                    </m:r>
                  </m:oMath>
                </a14:m>
                <a:r>
                  <a:rPr lang="en-US" sz="4400" dirty="0">
                    <a:latin typeface="Arial" panose="020B0604020202020204" pitchFamily="34" charset="0"/>
                    <a:cs typeface="Arial" panose="020B0604020202020204" pitchFamily="34" charset="0"/>
                  </a:rPr>
                  <a:t>.</a:t>
                </a:r>
                <a:r>
                  <a:rPr lang="en-VN" sz="4400" dirty="0">
                    <a:effectLst/>
                    <a:latin typeface="Arial" panose="020B0604020202020204" pitchFamily="34" charset="0"/>
                    <a:cs typeface="Arial" panose="020B0604020202020204" pitchFamily="34" charset="0"/>
                  </a:rPr>
                  <a:t> </a:t>
                </a:r>
                <a:endParaRPr lang="en-VN" sz="4400" dirty="0">
                  <a:effectLst/>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3F59E23F-AE09-CEDB-3967-ACB8C07D2198}"/>
                  </a:ext>
                </a:extLst>
              </p:cNvPr>
              <p:cNvSpPr txBox="1">
                <a:spLocks noRot="1" noChangeAspect="1" noMove="1" noResize="1" noEditPoints="1" noAdjustHandles="1" noChangeArrowheads="1" noChangeShapeType="1" noTextEdit="1"/>
              </p:cNvSpPr>
              <p:nvPr/>
            </p:nvSpPr>
            <p:spPr>
              <a:xfrm>
                <a:off x="4216399" y="932470"/>
                <a:ext cx="9855200" cy="2624436"/>
              </a:xfrm>
              <a:prstGeom prst="rect">
                <a:avLst/>
              </a:prstGeom>
              <a:blipFill>
                <a:blip r:embed="rId2"/>
                <a:stretch>
                  <a:fillRect l="-1160" r="-2448" b="-10145"/>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E57CB1C-2778-B7B3-9F9F-B930EAD48E72}"/>
                  </a:ext>
                </a:extLst>
              </p:cNvPr>
              <p:cNvSpPr/>
              <p:nvPr/>
            </p:nvSpPr>
            <p:spPr>
              <a:xfrm>
                <a:off x="1219201" y="6992178"/>
                <a:ext cx="70104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dirty="0">
                    <a:latin typeface="Arial" panose="020B0604020202020204" pitchFamily="34" charset="0"/>
                    <a:cs typeface="Arial" panose="020B0604020202020204" pitchFamily="34" charset="0"/>
                  </a:rPr>
                  <a:t>C. </a:t>
                </a:r>
                <a14:m>
                  <m:oMath xmlns:m="http://schemas.openxmlformats.org/officeDocument/2006/math">
                    <m:r>
                      <m:rPr>
                        <m:sty m:val="p"/>
                      </m:rPr>
                      <a:rPr lang="en-US" sz="4400" i="0">
                        <a:latin typeface="Cambria Math" panose="02040503050406030204" pitchFamily="18" charset="0"/>
                      </a:rPr>
                      <m:t>AB</m:t>
                    </m:r>
                    <m:r>
                      <a:rPr lang="en-US" sz="4400" i="0">
                        <a:latin typeface="Cambria Math" panose="02040503050406030204" pitchFamily="18" charset="0"/>
                      </a:rPr>
                      <m:t>=20;</m:t>
                    </m:r>
                    <m:r>
                      <m:rPr>
                        <m:sty m:val="p"/>
                      </m:rPr>
                      <a:rPr lang="en-US" sz="4400" i="0">
                        <a:latin typeface="Cambria Math" panose="02040503050406030204" pitchFamily="18" charset="0"/>
                      </a:rPr>
                      <m:t>BC</m:t>
                    </m:r>
                    <m:r>
                      <a:rPr lang="en-US" sz="4400" i="0">
                        <a:latin typeface="Cambria Math" panose="02040503050406030204" pitchFamily="18" charset="0"/>
                      </a:rPr>
                      <m:t>=40</m:t>
                    </m:r>
                  </m:oMath>
                </a14:m>
                <a:r>
                  <a:rPr lang="en-US" sz="4400" dirty="0">
                    <a:latin typeface="Arial" panose="020B0604020202020204" pitchFamily="34" charset="0"/>
                    <a:cs typeface="Arial" panose="020B0604020202020204" pitchFamily="34" charset="0"/>
                  </a:rPr>
                  <a:t>.</a:t>
                </a:r>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11" name="Rectangle 10">
                <a:extLst>
                  <a:ext uri="{FF2B5EF4-FFF2-40B4-BE49-F238E27FC236}">
                    <a16:creationId xmlns:a16="http://schemas.microsoft.com/office/drawing/2014/main" id="{AE57CB1C-2778-B7B3-9F9F-B930EAD48E72}"/>
                  </a:ext>
                </a:extLst>
              </p:cNvPr>
              <p:cNvSpPr>
                <a:spLocks noRot="1" noChangeAspect="1" noMove="1" noResize="1" noEditPoints="1" noAdjustHandles="1" noChangeArrowheads="1" noChangeShapeType="1" noTextEdit="1"/>
              </p:cNvSpPr>
              <p:nvPr/>
            </p:nvSpPr>
            <p:spPr>
              <a:xfrm>
                <a:off x="1219201" y="6992178"/>
                <a:ext cx="7010400" cy="1676400"/>
              </a:xfrm>
              <a:prstGeom prst="rect">
                <a:avLst/>
              </a:prstGeom>
              <a:blipFill>
                <a:blip r:embed="rId3"/>
                <a:stretch>
                  <a:fillRect/>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8B5C158-E6B4-7642-39FA-BF2999254E36}"/>
                  </a:ext>
                </a:extLst>
              </p:cNvPr>
              <p:cNvSpPr/>
              <p:nvPr/>
            </p:nvSpPr>
            <p:spPr>
              <a:xfrm>
                <a:off x="10058400" y="4358518"/>
                <a:ext cx="7010398"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dirty="0">
                    <a:latin typeface="Arial" panose="020B0604020202020204" pitchFamily="34" charset="0"/>
                    <a:cs typeface="Arial" panose="020B0604020202020204" pitchFamily="34" charset="0"/>
                  </a:rPr>
                  <a:t>B. </a:t>
                </a:r>
                <a14:m>
                  <m:oMath xmlns:m="http://schemas.openxmlformats.org/officeDocument/2006/math">
                    <m:r>
                      <m:rPr>
                        <m:sty m:val="p"/>
                      </m:rPr>
                      <a:rPr lang="en-US" sz="4400" i="0">
                        <a:latin typeface="Cambria Math" panose="02040503050406030204" pitchFamily="18" charset="0"/>
                      </a:rPr>
                      <m:t>AB</m:t>
                    </m:r>
                    <m:r>
                      <a:rPr lang="en-US" sz="4400" i="0">
                        <a:latin typeface="Cambria Math" panose="02040503050406030204" pitchFamily="18" charset="0"/>
                      </a:rPr>
                      <m:t>=20</m:t>
                    </m:r>
                    <m:rad>
                      <m:radPr>
                        <m:degHide m:val="on"/>
                        <m:ctrlPr>
                          <a:rPr lang="en-VN" sz="4400" i="1">
                            <a:latin typeface="Cambria Math" panose="02040503050406030204" pitchFamily="18" charset="0"/>
                          </a:rPr>
                        </m:ctrlPr>
                      </m:radPr>
                      <m:deg/>
                      <m:e>
                        <m:r>
                          <a:rPr lang="en-US" sz="4400" i="0">
                            <a:latin typeface="Cambria Math" panose="02040503050406030204" pitchFamily="18" charset="0"/>
                          </a:rPr>
                          <m:t>3</m:t>
                        </m:r>
                      </m:e>
                    </m:rad>
                    <m:r>
                      <a:rPr lang="en-US" sz="4400" i="0">
                        <a:latin typeface="Cambria Math" panose="02040503050406030204" pitchFamily="18" charset="0"/>
                      </a:rPr>
                      <m:t>;</m:t>
                    </m:r>
                    <m:r>
                      <m:rPr>
                        <m:sty m:val="p"/>
                      </m:rPr>
                      <a:rPr lang="en-US" sz="4400" i="0">
                        <a:latin typeface="Cambria Math" panose="02040503050406030204" pitchFamily="18" charset="0"/>
                      </a:rPr>
                      <m:t>BC</m:t>
                    </m:r>
                    <m:r>
                      <a:rPr lang="en-US" sz="4400" i="0">
                        <a:latin typeface="Cambria Math" panose="02040503050406030204" pitchFamily="18" charset="0"/>
                      </a:rPr>
                      <m:t>=40</m:t>
                    </m:r>
                  </m:oMath>
                </a14:m>
                <a:r>
                  <a:rPr lang="en-US" sz="4400" dirty="0">
                    <a:latin typeface="Arial" panose="020B0604020202020204" pitchFamily="34" charset="0"/>
                    <a:cs typeface="Arial" panose="020B0604020202020204" pitchFamily="34" charset="0"/>
                  </a:rPr>
                  <a:t>.</a:t>
                </a:r>
                <a:endParaRPr lang="en-VN" sz="4400" dirty="0">
                  <a:latin typeface="Arial" panose="020B0604020202020204" pitchFamily="34" charset="0"/>
                  <a:cs typeface="Arial" panose="020B0604020202020204" pitchFamily="34" charset="0"/>
                </a:endParaRPr>
              </a:p>
            </p:txBody>
          </p:sp>
        </mc:Choice>
        <mc:Fallback xmlns="">
          <p:sp>
            <p:nvSpPr>
              <p:cNvPr id="12" name="Rectangle 11">
                <a:extLst>
                  <a:ext uri="{FF2B5EF4-FFF2-40B4-BE49-F238E27FC236}">
                    <a16:creationId xmlns:a16="http://schemas.microsoft.com/office/drawing/2014/main" id="{A8B5C158-E6B4-7642-39FA-BF2999254E36}"/>
                  </a:ext>
                </a:extLst>
              </p:cNvPr>
              <p:cNvSpPr>
                <a:spLocks noRot="1" noChangeAspect="1" noMove="1" noResize="1" noEditPoints="1" noAdjustHandles="1" noChangeArrowheads="1" noChangeShapeType="1" noTextEdit="1"/>
              </p:cNvSpPr>
              <p:nvPr/>
            </p:nvSpPr>
            <p:spPr>
              <a:xfrm>
                <a:off x="10058400" y="4358518"/>
                <a:ext cx="7010398" cy="1676400"/>
              </a:xfrm>
              <a:prstGeom prst="rect">
                <a:avLst/>
              </a:prstGeom>
              <a:blipFill>
                <a:blip r:embed="rId4"/>
                <a:stretch>
                  <a:fillRect/>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32716E50-2568-ECD1-40ED-E05E4CD08648}"/>
                  </a:ext>
                </a:extLst>
              </p:cNvPr>
              <p:cNvSpPr/>
              <p:nvPr/>
            </p:nvSpPr>
            <p:spPr>
              <a:xfrm>
                <a:off x="1219201" y="4337655"/>
                <a:ext cx="70104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dirty="0">
                    <a:latin typeface="Arial" panose="020B0604020202020204" pitchFamily="34" charset="0"/>
                    <a:cs typeface="Arial" panose="020B0604020202020204" pitchFamily="34" charset="0"/>
                  </a:rPr>
                  <a:t>A. </a:t>
                </a:r>
                <a14:m>
                  <m:oMath xmlns:m="http://schemas.openxmlformats.org/officeDocument/2006/math">
                    <m:r>
                      <m:rPr>
                        <m:sty m:val="p"/>
                      </m:rPr>
                      <a:rPr lang="en-US" sz="4400" i="0">
                        <a:latin typeface="Cambria Math" panose="02040503050406030204" pitchFamily="18" charset="0"/>
                      </a:rPr>
                      <m:t>AB</m:t>
                    </m:r>
                    <m:r>
                      <a:rPr lang="en-US" sz="4400" i="0">
                        <a:latin typeface="Cambria Math" panose="02040503050406030204" pitchFamily="18" charset="0"/>
                      </a:rPr>
                      <m:t>=20</m:t>
                    </m:r>
                    <m:rad>
                      <m:radPr>
                        <m:degHide m:val="on"/>
                        <m:ctrlPr>
                          <a:rPr lang="en-VN" sz="4400" i="1">
                            <a:latin typeface="Cambria Math" panose="02040503050406030204" pitchFamily="18" charset="0"/>
                          </a:rPr>
                        </m:ctrlPr>
                      </m:radPr>
                      <m:deg/>
                      <m:e>
                        <m:r>
                          <a:rPr lang="en-US" sz="4400" i="0">
                            <a:latin typeface="Cambria Math" panose="02040503050406030204" pitchFamily="18" charset="0"/>
                          </a:rPr>
                          <m:t>3</m:t>
                        </m:r>
                      </m:e>
                    </m:rad>
                    <m:r>
                      <a:rPr lang="en-US" sz="4400" i="0">
                        <a:latin typeface="Cambria Math" panose="02040503050406030204" pitchFamily="18" charset="0"/>
                      </a:rPr>
                      <m:t>;</m:t>
                    </m:r>
                    <m:r>
                      <m:rPr>
                        <m:sty m:val="p"/>
                      </m:rPr>
                      <a:rPr lang="en-US" sz="4400" i="0">
                        <a:latin typeface="Cambria Math" panose="02040503050406030204" pitchFamily="18" charset="0"/>
                      </a:rPr>
                      <m:t>BC</m:t>
                    </m:r>
                    <m:r>
                      <a:rPr lang="en-US" sz="4400" i="0">
                        <a:latin typeface="Cambria Math" panose="02040503050406030204" pitchFamily="18" charset="0"/>
                      </a:rPr>
                      <m:t>=40</m:t>
                    </m:r>
                    <m:rad>
                      <m:radPr>
                        <m:degHide m:val="on"/>
                        <m:ctrlPr>
                          <a:rPr lang="en-VN" sz="4400" i="1">
                            <a:latin typeface="Cambria Math" panose="02040503050406030204" pitchFamily="18" charset="0"/>
                          </a:rPr>
                        </m:ctrlPr>
                      </m:radPr>
                      <m:deg/>
                      <m:e>
                        <m:r>
                          <a:rPr lang="en-US" sz="4400" i="0">
                            <a:latin typeface="Cambria Math" panose="02040503050406030204" pitchFamily="18" charset="0"/>
                          </a:rPr>
                          <m:t>3</m:t>
                        </m:r>
                      </m:e>
                    </m:rad>
                  </m:oMath>
                </a14:m>
                <a:r>
                  <a:rPr lang="en-US" sz="4400" dirty="0">
                    <a:latin typeface="Arial" panose="020B0604020202020204" pitchFamily="34" charset="0"/>
                    <a:cs typeface="Arial" panose="020B0604020202020204" pitchFamily="34" charset="0"/>
                  </a:rPr>
                  <a:t>.</a:t>
                </a:r>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13" name="Rectangle 12">
                <a:extLst>
                  <a:ext uri="{FF2B5EF4-FFF2-40B4-BE49-F238E27FC236}">
                    <a16:creationId xmlns:a16="http://schemas.microsoft.com/office/drawing/2014/main" id="{32716E50-2568-ECD1-40ED-E05E4CD08648}"/>
                  </a:ext>
                </a:extLst>
              </p:cNvPr>
              <p:cNvSpPr>
                <a:spLocks noRot="1" noChangeAspect="1" noMove="1" noResize="1" noEditPoints="1" noAdjustHandles="1" noChangeArrowheads="1" noChangeShapeType="1" noTextEdit="1"/>
              </p:cNvSpPr>
              <p:nvPr/>
            </p:nvSpPr>
            <p:spPr>
              <a:xfrm>
                <a:off x="1219201" y="4337655"/>
                <a:ext cx="7010400" cy="1676400"/>
              </a:xfrm>
              <a:prstGeom prst="rect">
                <a:avLst/>
              </a:prstGeom>
              <a:blipFill>
                <a:blip r:embed="rId5"/>
                <a:stretch>
                  <a:fillRect l="-903" r="-903"/>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6D4C432A-09CD-46F2-5112-02FA446112BD}"/>
                  </a:ext>
                </a:extLst>
              </p:cNvPr>
              <p:cNvSpPr/>
              <p:nvPr/>
            </p:nvSpPr>
            <p:spPr>
              <a:xfrm>
                <a:off x="10058400" y="7037130"/>
                <a:ext cx="7010398"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marR="30480" algn="ctr">
                  <a:spcBef>
                    <a:spcPts val="600"/>
                  </a:spcBef>
                  <a:spcAft>
                    <a:spcPts val="600"/>
                  </a:spcAft>
                </a:pPr>
                <a:r>
                  <a:rPr lang="vi-VN" sz="4400" dirty="0">
                    <a:effectLst/>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m:rPr>
                        <m:sty m:val="p"/>
                      </m:rPr>
                      <a:rPr lang="en-US" sz="4400" i="0">
                        <a:effectLst/>
                        <a:latin typeface="Cambria Math" panose="02040503050406030204" pitchFamily="18" charset="0"/>
                        <a:ea typeface="Times New Roman" panose="02020603050405020304" pitchFamily="18" charset="0"/>
                      </a:rPr>
                      <m:t>AB</m:t>
                    </m:r>
                    <m:r>
                      <a:rPr lang="en-US" sz="4400" i="0">
                        <a:effectLst/>
                        <a:latin typeface="Cambria Math" panose="02040503050406030204" pitchFamily="18" charset="0"/>
                        <a:ea typeface="Times New Roman" panose="02020603050405020304" pitchFamily="18" charset="0"/>
                      </a:rPr>
                      <m:t>=20;</m:t>
                    </m:r>
                    <m:r>
                      <m:rPr>
                        <m:sty m:val="p"/>
                      </m:rPr>
                      <a:rPr lang="en-US" sz="4400" i="0">
                        <a:effectLst/>
                        <a:latin typeface="Cambria Math" panose="02040503050406030204" pitchFamily="18" charset="0"/>
                        <a:ea typeface="Times New Roman" panose="02020603050405020304" pitchFamily="18" charset="0"/>
                      </a:rPr>
                      <m:t>BC</m:t>
                    </m:r>
                    <m:r>
                      <a:rPr lang="en-US" sz="4400" i="0">
                        <a:effectLst/>
                        <a:latin typeface="Cambria Math" panose="02040503050406030204" pitchFamily="18" charset="0"/>
                        <a:ea typeface="Times New Roman" panose="02020603050405020304" pitchFamily="18" charset="0"/>
                      </a:rPr>
                      <m:t>=40</m:t>
                    </m:r>
                    <m:rad>
                      <m:radPr>
                        <m:degHide m:val="on"/>
                        <m:ctrlPr>
                          <a:rPr lang="en-VN" sz="4400" i="1">
                            <a:effectLst/>
                            <a:latin typeface="Cambria Math" panose="02040503050406030204" pitchFamily="18" charset="0"/>
                            <a:ea typeface="Times New Roman" panose="02020603050405020304" pitchFamily="18" charset="0"/>
                          </a:rPr>
                        </m:ctrlPr>
                      </m:radPr>
                      <m:deg/>
                      <m:e>
                        <m:r>
                          <a:rPr lang="en-US" sz="4400" i="0">
                            <a:effectLst/>
                            <a:latin typeface="Cambria Math" panose="02040503050406030204" pitchFamily="18" charset="0"/>
                            <a:ea typeface="Times New Roman" panose="02020603050405020304" pitchFamily="18" charset="0"/>
                          </a:rPr>
                          <m:t>3</m:t>
                        </m:r>
                      </m:e>
                    </m:rad>
                    <m:r>
                      <a:rPr lang="en-US" sz="4400" b="0" i="0" smtClean="0">
                        <a:effectLst/>
                        <a:latin typeface="Cambria Math" panose="02040503050406030204" pitchFamily="18" charset="0"/>
                        <a:ea typeface="Times New Roman" panose="02020603050405020304" pitchFamily="18" charset="0"/>
                      </a:rPr>
                      <m:t>.</m:t>
                    </m:r>
                  </m:oMath>
                </a14:m>
                <a:endParaRPr lang="en-VN" sz="4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a:extLst>
                  <a:ext uri="{FF2B5EF4-FFF2-40B4-BE49-F238E27FC236}">
                    <a16:creationId xmlns:a16="http://schemas.microsoft.com/office/drawing/2014/main" id="{6D4C432A-09CD-46F2-5112-02FA446112BD}"/>
                  </a:ext>
                </a:extLst>
              </p:cNvPr>
              <p:cNvSpPr>
                <a:spLocks noRot="1" noChangeAspect="1" noMove="1" noResize="1" noEditPoints="1" noAdjustHandles="1" noChangeArrowheads="1" noChangeShapeType="1" noTextEdit="1"/>
              </p:cNvSpPr>
              <p:nvPr/>
            </p:nvSpPr>
            <p:spPr>
              <a:xfrm>
                <a:off x="10058400" y="7037130"/>
                <a:ext cx="7010398" cy="1676400"/>
              </a:xfrm>
              <a:prstGeom prst="rect">
                <a:avLst/>
              </a:prstGeom>
              <a:blipFill>
                <a:blip r:embed="rId6"/>
                <a:stretch>
                  <a:fillRect/>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4B187EA-034A-B629-8FC1-C353DCD5FD36}"/>
                  </a:ext>
                </a:extLst>
              </p:cNvPr>
              <p:cNvSpPr/>
              <p:nvPr/>
            </p:nvSpPr>
            <p:spPr>
              <a:xfrm>
                <a:off x="10058400" y="4333770"/>
                <a:ext cx="7010398" cy="16764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400" dirty="0">
                    <a:latin typeface="Arial" panose="020B0604020202020204" pitchFamily="34" charset="0"/>
                    <a:cs typeface="Arial" panose="020B0604020202020204" pitchFamily="34" charset="0"/>
                  </a:rPr>
                  <a:t>B. </a:t>
                </a:r>
                <a14:m>
                  <m:oMath xmlns:m="http://schemas.openxmlformats.org/officeDocument/2006/math">
                    <m:r>
                      <m:rPr>
                        <m:sty m:val="p"/>
                      </m:rPr>
                      <a:rPr lang="en-US" sz="4400" i="0">
                        <a:latin typeface="Cambria Math" panose="02040503050406030204" pitchFamily="18" charset="0"/>
                      </a:rPr>
                      <m:t>AB</m:t>
                    </m:r>
                    <m:r>
                      <a:rPr lang="en-US" sz="4400" i="0">
                        <a:latin typeface="Cambria Math" panose="02040503050406030204" pitchFamily="18" charset="0"/>
                      </a:rPr>
                      <m:t>=20</m:t>
                    </m:r>
                    <m:rad>
                      <m:radPr>
                        <m:degHide m:val="on"/>
                        <m:ctrlPr>
                          <a:rPr lang="en-VN" sz="4400" i="1">
                            <a:latin typeface="Cambria Math" panose="02040503050406030204" pitchFamily="18" charset="0"/>
                          </a:rPr>
                        </m:ctrlPr>
                      </m:radPr>
                      <m:deg/>
                      <m:e>
                        <m:r>
                          <a:rPr lang="en-US" sz="4400" i="0">
                            <a:latin typeface="Cambria Math" panose="02040503050406030204" pitchFamily="18" charset="0"/>
                          </a:rPr>
                          <m:t>3</m:t>
                        </m:r>
                      </m:e>
                    </m:rad>
                    <m:r>
                      <a:rPr lang="en-US" sz="4400" i="0">
                        <a:latin typeface="Cambria Math" panose="02040503050406030204" pitchFamily="18" charset="0"/>
                      </a:rPr>
                      <m:t>;</m:t>
                    </m:r>
                    <m:r>
                      <m:rPr>
                        <m:sty m:val="p"/>
                      </m:rPr>
                      <a:rPr lang="en-US" sz="4400" i="0">
                        <a:latin typeface="Cambria Math" panose="02040503050406030204" pitchFamily="18" charset="0"/>
                      </a:rPr>
                      <m:t>BC</m:t>
                    </m:r>
                    <m:r>
                      <a:rPr lang="en-US" sz="4400" i="0">
                        <a:latin typeface="Cambria Math" panose="02040503050406030204" pitchFamily="18" charset="0"/>
                      </a:rPr>
                      <m:t>=40</m:t>
                    </m:r>
                  </m:oMath>
                </a14:m>
                <a:r>
                  <a:rPr lang="en-US" sz="4400" dirty="0">
                    <a:latin typeface="Arial" panose="020B0604020202020204" pitchFamily="34" charset="0"/>
                    <a:cs typeface="Arial" panose="020B0604020202020204" pitchFamily="34" charset="0"/>
                  </a:rPr>
                  <a:t>.</a:t>
                </a:r>
                <a:endParaRPr lang="en-VN" sz="4400" dirty="0">
                  <a:latin typeface="Arial" panose="020B0604020202020204" pitchFamily="34" charset="0"/>
                  <a:cs typeface="Arial" panose="020B0604020202020204" pitchFamily="34" charset="0"/>
                </a:endParaRPr>
              </a:p>
            </p:txBody>
          </p:sp>
        </mc:Choice>
        <mc:Fallback xmlns="">
          <p:sp>
            <p:nvSpPr>
              <p:cNvPr id="9" name="Rectangle 8">
                <a:extLst>
                  <a:ext uri="{FF2B5EF4-FFF2-40B4-BE49-F238E27FC236}">
                    <a16:creationId xmlns:a16="http://schemas.microsoft.com/office/drawing/2014/main" id="{74B187EA-034A-B629-8FC1-C353DCD5FD36}"/>
                  </a:ext>
                </a:extLst>
              </p:cNvPr>
              <p:cNvSpPr>
                <a:spLocks noRot="1" noChangeAspect="1" noMove="1" noResize="1" noEditPoints="1" noAdjustHandles="1" noChangeArrowheads="1" noChangeShapeType="1" noTextEdit="1"/>
              </p:cNvSpPr>
              <p:nvPr/>
            </p:nvSpPr>
            <p:spPr>
              <a:xfrm>
                <a:off x="10058400" y="4333770"/>
                <a:ext cx="7010398" cy="1676400"/>
              </a:xfrm>
              <a:prstGeom prst="rect">
                <a:avLst/>
              </a:prstGeom>
              <a:blipFill>
                <a:blip r:embed="rId7"/>
                <a:stretch>
                  <a:fillRect/>
                </a:stretch>
              </a:blipFill>
              <a:ln>
                <a:noFill/>
              </a:ln>
            </p:spPr>
            <p:txBody>
              <a:bodyPr/>
              <a:lstStyle/>
              <a:p>
                <a:r>
                  <a:rPr lang="en-VN">
                    <a:noFill/>
                  </a:rPr>
                  <a:t> </a:t>
                </a:r>
              </a:p>
            </p:txBody>
          </p:sp>
        </mc:Fallback>
      </mc:AlternateContent>
    </p:spTree>
    <p:extLst>
      <p:ext uri="{BB962C8B-B14F-4D97-AF65-F5344CB8AC3E}">
        <p14:creationId xmlns:p14="http://schemas.microsoft.com/office/powerpoint/2010/main" val="93617715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F59E23F-AE09-CEDB-3967-ACB8C07D2198}"/>
                  </a:ext>
                </a:extLst>
              </p:cNvPr>
              <p:cNvSpPr txBox="1"/>
              <p:nvPr/>
            </p:nvSpPr>
            <p:spPr>
              <a:xfrm>
                <a:off x="990599" y="1002437"/>
                <a:ext cx="16306800" cy="2627129"/>
              </a:xfrm>
              <a:prstGeom prst="rect">
                <a:avLst/>
              </a:prstGeom>
              <a:noFill/>
            </p:spPr>
            <p:txBody>
              <a:bodyPr wrap="square">
                <a:spAutoFit/>
              </a:bodyPr>
              <a:lstStyle/>
              <a:p>
                <a:pPr marR="30480" algn="ctr">
                  <a:lnSpc>
                    <a:spcPct val="200000"/>
                  </a:lnSpc>
                  <a:spcBef>
                    <a:spcPts val="600"/>
                  </a:spcBef>
                  <a:spcAft>
                    <a:spcPts val="600"/>
                  </a:spcAft>
                </a:pPr>
                <a:r>
                  <a:rPr lang="vi-VN" sz="4400" b="1" dirty="0">
                    <a:solidFill>
                      <a:schemeClr val="accent3">
                        <a:lumMod val="50000"/>
                      </a:schemeClr>
                    </a:solidFill>
                    <a:effectLst/>
                    <a:latin typeface="Arial" panose="020B0604020202020204" pitchFamily="34" charset="0"/>
                    <a:ea typeface="Cambria Math" panose="02040503050406030204" pitchFamily="18" charset="0"/>
                    <a:cs typeface="Arial" panose="020B0604020202020204" pitchFamily="34" charset="0"/>
                  </a:rPr>
                  <a:t>Câu 3.</a:t>
                </a:r>
                <a:r>
                  <a:rPr lang="vi-VN" sz="4400" dirty="0">
                    <a:solidFill>
                      <a:schemeClr val="accent3">
                        <a:lumMod val="50000"/>
                      </a:schemeClr>
                    </a:solidFill>
                    <a:effectLst/>
                    <a:latin typeface="Arial" panose="020B0604020202020204" pitchFamily="34" charset="0"/>
                    <a:ea typeface="Cambria Math" panose="02040503050406030204" pitchFamily="18" charset="0"/>
                    <a:cs typeface="Arial" panose="020B0604020202020204" pitchFamily="34" charset="0"/>
                  </a:rPr>
                  <a:t> </a:t>
                </a:r>
                <a:r>
                  <a:rPr lang="vi-VN" sz="4400" dirty="0">
                    <a:latin typeface="Arial" panose="020B0604020202020204" pitchFamily="34" charset="0"/>
                    <a:cs typeface="Arial" panose="020B0604020202020204" pitchFamily="34" charset="0"/>
                  </a:rPr>
                  <a:t>Cho tam giác </a:t>
                </a:r>
                <a14:m>
                  <m:oMath xmlns:m="http://schemas.openxmlformats.org/officeDocument/2006/math">
                    <m:r>
                      <m:rPr>
                        <m:sty m:val="p"/>
                      </m:rPr>
                      <a:rPr lang="vi-VN" sz="4400" i="0">
                        <a:latin typeface="Cambria Math" panose="02040503050406030204" pitchFamily="18" charset="0"/>
                      </a:rPr>
                      <m:t>ABC</m:t>
                    </m:r>
                  </m:oMath>
                </a14:m>
                <a:r>
                  <a:rPr lang="vi-VN" sz="4400" dirty="0">
                    <a:latin typeface="Arial" panose="020B0604020202020204" pitchFamily="34" charset="0"/>
                    <a:cs typeface="Arial" panose="020B0604020202020204" pitchFamily="34" charset="0"/>
                  </a:rPr>
                  <a:t> vuông tại </a:t>
                </a:r>
                <a14:m>
                  <m:oMath xmlns:m="http://schemas.openxmlformats.org/officeDocument/2006/math">
                    <m:r>
                      <m:rPr>
                        <m:sty m:val="p"/>
                      </m:rPr>
                      <a:rPr lang="vi-VN" sz="4400" i="0">
                        <a:latin typeface="Cambria Math" panose="02040503050406030204" pitchFamily="18" charset="0"/>
                      </a:rPr>
                      <m:t>A</m:t>
                    </m:r>
                  </m:oMath>
                </a14:m>
                <a:r>
                  <a:rPr lang="vi-VN" sz="4400" dirty="0">
                    <a:latin typeface="Arial" panose="020B0604020202020204" pitchFamily="34" charset="0"/>
                    <a:cs typeface="Arial" panose="020B0604020202020204" pitchFamily="34" charset="0"/>
                  </a:rPr>
                  <a:t>, có </a:t>
                </a:r>
                <a14:m>
                  <m:oMath xmlns:m="http://schemas.openxmlformats.org/officeDocument/2006/math">
                    <m:r>
                      <m:rPr>
                        <m:sty m:val="p"/>
                      </m:rPr>
                      <a:rPr lang="vi-VN" sz="4400" i="0">
                        <a:latin typeface="Cambria Math" panose="02040503050406030204" pitchFamily="18" charset="0"/>
                      </a:rPr>
                      <m:t>BC</m:t>
                    </m:r>
                    <m:r>
                      <a:rPr lang="vi-VN" sz="4400" i="0">
                        <a:latin typeface="Cambria Math" panose="02040503050406030204" pitchFamily="18" charset="0"/>
                      </a:rPr>
                      <m:t>=15</m:t>
                    </m:r>
                    <m:r>
                      <m:rPr>
                        <m:sty m:val="p"/>
                      </m:rPr>
                      <a:rPr lang="vi-VN" sz="4400" i="0">
                        <a:latin typeface="Cambria Math" panose="02040503050406030204" pitchFamily="18" charset="0"/>
                      </a:rPr>
                      <m:t>cm</m:t>
                    </m:r>
                    <m:r>
                      <a:rPr lang="vi-VN" sz="4400" i="0">
                        <a:latin typeface="Cambria Math" panose="02040503050406030204" pitchFamily="18" charset="0"/>
                      </a:rPr>
                      <m:t>, </m:t>
                    </m:r>
                    <m:acc>
                      <m:accPr>
                        <m:chr m:val="̂"/>
                        <m:ctrlPr>
                          <a:rPr lang="en-VN" sz="4400" i="1">
                            <a:latin typeface="Cambria Math" panose="02040503050406030204" pitchFamily="18" charset="0"/>
                          </a:rPr>
                        </m:ctrlPr>
                      </m:accPr>
                      <m:e>
                        <m:r>
                          <m:rPr>
                            <m:sty m:val="p"/>
                          </m:rPr>
                          <a:rPr lang="vi-VN" sz="4400" i="0">
                            <a:latin typeface="Cambria Math" panose="02040503050406030204" pitchFamily="18" charset="0"/>
                          </a:rPr>
                          <m:t>B</m:t>
                        </m:r>
                      </m:e>
                    </m:acc>
                    <m:r>
                      <a:rPr lang="vi-VN" sz="4400" i="0">
                        <a:latin typeface="Cambria Math" panose="02040503050406030204" pitchFamily="18" charset="0"/>
                      </a:rPr>
                      <m:t>=55°</m:t>
                    </m:r>
                  </m:oMath>
                </a14:m>
                <a:r>
                  <a:rPr lang="vi-VN" sz="4400" dirty="0">
                    <a:latin typeface="Arial" panose="020B0604020202020204" pitchFamily="34" charset="0"/>
                    <a:cs typeface="Arial" panose="020B0604020202020204" pitchFamily="34" charset="0"/>
                  </a:rPr>
                  <a:t>. Tính </a:t>
                </a:r>
                <a14:m>
                  <m:oMath xmlns:m="http://schemas.openxmlformats.org/officeDocument/2006/math">
                    <m:r>
                      <m:rPr>
                        <m:sty m:val="p"/>
                      </m:rPr>
                      <a:rPr lang="vi-VN" sz="4400" i="0">
                        <a:latin typeface="Cambria Math" panose="02040503050406030204" pitchFamily="18" charset="0"/>
                      </a:rPr>
                      <m:t>AC</m:t>
                    </m:r>
                  </m:oMath>
                </a14:m>
                <a:r>
                  <a:rPr lang="vi-VN" sz="4400" dirty="0">
                    <a:latin typeface="Arial" panose="020B0604020202020204" pitchFamily="34" charset="0"/>
                    <a:cs typeface="Arial" panose="020B0604020202020204" pitchFamily="34" charset="0"/>
                  </a:rPr>
                  <a:t> (làm tròn đến chữ số thập phân thứ hai).</a:t>
                </a:r>
                <a:endParaRPr lang="en-VN" sz="4400" dirty="0">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3F59E23F-AE09-CEDB-3967-ACB8C07D2198}"/>
                  </a:ext>
                </a:extLst>
              </p:cNvPr>
              <p:cNvSpPr txBox="1">
                <a:spLocks noRot="1" noChangeAspect="1" noMove="1" noResize="1" noEditPoints="1" noAdjustHandles="1" noChangeArrowheads="1" noChangeShapeType="1" noTextEdit="1"/>
              </p:cNvSpPr>
              <p:nvPr/>
            </p:nvSpPr>
            <p:spPr>
              <a:xfrm>
                <a:off x="990599" y="1002437"/>
                <a:ext cx="16306800" cy="2627129"/>
              </a:xfrm>
              <a:prstGeom prst="rect">
                <a:avLst/>
              </a:prstGeom>
              <a:blipFill>
                <a:blip r:embed="rId2"/>
                <a:stretch>
                  <a:fillRect b="-10577"/>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E57CB1C-2778-B7B3-9F9F-B930EAD48E72}"/>
                  </a:ext>
                </a:extLst>
              </p:cNvPr>
              <p:cNvSpPr/>
              <p:nvPr/>
            </p:nvSpPr>
            <p:spPr>
              <a:xfrm>
                <a:off x="2057398" y="7098243"/>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dirty="0">
                    <a:latin typeface="Arial" panose="020B0604020202020204" pitchFamily="34" charset="0"/>
                    <a:cs typeface="Arial" panose="020B0604020202020204" pitchFamily="34" charset="0"/>
                  </a:rPr>
                  <a:t>C. </a:t>
                </a:r>
                <a14:m>
                  <m:oMath xmlns:m="http://schemas.openxmlformats.org/officeDocument/2006/math">
                    <m:r>
                      <a:rPr lang="vi-VN" sz="4400" i="0">
                        <a:latin typeface="Cambria Math" panose="02040503050406030204" pitchFamily="18" charset="0"/>
                      </a:rPr>
                      <m:t>12,29</m:t>
                    </m:r>
                    <m:r>
                      <m:rPr>
                        <m:sty m:val="p"/>
                      </m:rPr>
                      <a:rPr lang="vi-VN" sz="4400" i="0">
                        <a:latin typeface="Cambria Math" panose="02040503050406030204" pitchFamily="18" charset="0"/>
                      </a:rPr>
                      <m:t>cm</m:t>
                    </m:r>
                    <m:r>
                      <a:rPr lang="vi-VN" sz="4400" i="0">
                        <a:latin typeface="Cambria Math" panose="02040503050406030204" pitchFamily="18" charset="0"/>
                      </a:rPr>
                      <m:t> </m:t>
                    </m:r>
                  </m:oMath>
                </a14:m>
                <a:endParaRPr lang="en-VN" sz="4400" dirty="0">
                  <a:latin typeface="Arial" panose="020B0604020202020204" pitchFamily="34" charset="0"/>
                  <a:cs typeface="Arial" panose="020B0604020202020204" pitchFamily="34" charset="0"/>
                </a:endParaRPr>
              </a:p>
            </p:txBody>
          </p:sp>
        </mc:Choice>
        <mc:Fallback xmlns="">
          <p:sp>
            <p:nvSpPr>
              <p:cNvPr id="11" name="Rectangle 10">
                <a:extLst>
                  <a:ext uri="{FF2B5EF4-FFF2-40B4-BE49-F238E27FC236}">
                    <a16:creationId xmlns:a16="http://schemas.microsoft.com/office/drawing/2014/main" id="{AE57CB1C-2778-B7B3-9F9F-B930EAD48E72}"/>
                  </a:ext>
                </a:extLst>
              </p:cNvPr>
              <p:cNvSpPr>
                <a:spLocks noRot="1" noChangeAspect="1" noMove="1" noResize="1" noEditPoints="1" noAdjustHandles="1" noChangeArrowheads="1" noChangeShapeType="1" noTextEdit="1"/>
              </p:cNvSpPr>
              <p:nvPr/>
            </p:nvSpPr>
            <p:spPr>
              <a:xfrm>
                <a:off x="2057398" y="7098243"/>
                <a:ext cx="5562600" cy="1676400"/>
              </a:xfrm>
              <a:prstGeom prst="rect">
                <a:avLst/>
              </a:prstGeom>
              <a:blipFill>
                <a:blip r:embed="rId3"/>
                <a:stretch>
                  <a:fillRect/>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8B5C158-E6B4-7642-39FA-BF2999254E36}"/>
                  </a:ext>
                </a:extLst>
              </p:cNvPr>
              <p:cNvSpPr/>
              <p:nvPr/>
            </p:nvSpPr>
            <p:spPr>
              <a:xfrm>
                <a:off x="10668000" y="4430550"/>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dirty="0">
                    <a:latin typeface="Arial" panose="020B0604020202020204" pitchFamily="34" charset="0"/>
                    <a:cs typeface="Arial" panose="020B0604020202020204" pitchFamily="34" charset="0"/>
                  </a:rPr>
                  <a:t>B. </a:t>
                </a:r>
                <a14:m>
                  <m:oMath xmlns:m="http://schemas.openxmlformats.org/officeDocument/2006/math">
                    <m:r>
                      <a:rPr lang="vi-VN" sz="4400" i="0">
                        <a:latin typeface="Cambria Math" panose="02040503050406030204" pitchFamily="18" charset="0"/>
                      </a:rPr>
                      <m:t>13,9</m:t>
                    </m:r>
                    <m:r>
                      <m:rPr>
                        <m:sty m:val="p"/>
                      </m:rPr>
                      <a:rPr lang="vi-VN" sz="4400" i="0">
                        <a:latin typeface="Cambria Math" panose="02040503050406030204" pitchFamily="18" charset="0"/>
                      </a:rPr>
                      <m:t>cm</m:t>
                    </m:r>
                  </m:oMath>
                </a14:m>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12" name="Rectangle 11">
                <a:extLst>
                  <a:ext uri="{FF2B5EF4-FFF2-40B4-BE49-F238E27FC236}">
                    <a16:creationId xmlns:a16="http://schemas.microsoft.com/office/drawing/2014/main" id="{A8B5C158-E6B4-7642-39FA-BF2999254E36}"/>
                  </a:ext>
                </a:extLst>
              </p:cNvPr>
              <p:cNvSpPr>
                <a:spLocks noRot="1" noChangeAspect="1" noMove="1" noResize="1" noEditPoints="1" noAdjustHandles="1" noChangeArrowheads="1" noChangeShapeType="1" noTextEdit="1"/>
              </p:cNvSpPr>
              <p:nvPr/>
            </p:nvSpPr>
            <p:spPr>
              <a:xfrm>
                <a:off x="10668000" y="4430550"/>
                <a:ext cx="5562600" cy="1676400"/>
              </a:xfrm>
              <a:prstGeom prst="rect">
                <a:avLst/>
              </a:prstGeom>
              <a:blipFill>
                <a:blip r:embed="rId4"/>
                <a:stretch>
                  <a:fillRect/>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32716E50-2568-ECD1-40ED-E05E4CD08648}"/>
                  </a:ext>
                </a:extLst>
              </p:cNvPr>
              <p:cNvSpPr/>
              <p:nvPr/>
            </p:nvSpPr>
            <p:spPr>
              <a:xfrm>
                <a:off x="2057398" y="4478958"/>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dirty="0">
                    <a:latin typeface="Arial" panose="020B0604020202020204" pitchFamily="34" charset="0"/>
                    <a:cs typeface="Arial" panose="020B0604020202020204" pitchFamily="34" charset="0"/>
                  </a:rPr>
                  <a:t>A. </a:t>
                </a:r>
                <a14:m>
                  <m:oMath xmlns:m="http://schemas.openxmlformats.org/officeDocument/2006/math">
                    <m:r>
                      <a:rPr lang="vi-VN" sz="4400" i="0">
                        <a:latin typeface="Cambria Math" panose="02040503050406030204" pitchFamily="18" charset="0"/>
                      </a:rPr>
                      <m:t>21,2</m:t>
                    </m:r>
                    <m:r>
                      <m:rPr>
                        <m:sty m:val="p"/>
                      </m:rPr>
                      <a:rPr lang="vi-VN" sz="4400" i="0">
                        <a:latin typeface="Cambria Math" panose="02040503050406030204" pitchFamily="18" charset="0"/>
                      </a:rPr>
                      <m:t>cm</m:t>
                    </m:r>
                  </m:oMath>
                </a14:m>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13" name="Rectangle 12">
                <a:extLst>
                  <a:ext uri="{FF2B5EF4-FFF2-40B4-BE49-F238E27FC236}">
                    <a16:creationId xmlns:a16="http://schemas.microsoft.com/office/drawing/2014/main" id="{32716E50-2568-ECD1-40ED-E05E4CD08648}"/>
                  </a:ext>
                </a:extLst>
              </p:cNvPr>
              <p:cNvSpPr>
                <a:spLocks noRot="1" noChangeAspect="1" noMove="1" noResize="1" noEditPoints="1" noAdjustHandles="1" noChangeArrowheads="1" noChangeShapeType="1" noTextEdit="1"/>
              </p:cNvSpPr>
              <p:nvPr/>
            </p:nvSpPr>
            <p:spPr>
              <a:xfrm>
                <a:off x="2057398" y="4478958"/>
                <a:ext cx="5562600" cy="1676400"/>
              </a:xfrm>
              <a:prstGeom prst="rect">
                <a:avLst/>
              </a:prstGeom>
              <a:blipFill>
                <a:blip r:embed="rId5"/>
                <a:stretch>
                  <a:fillRect/>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6D4C432A-09CD-46F2-5112-02FA446112BD}"/>
                  </a:ext>
                </a:extLst>
              </p:cNvPr>
              <p:cNvSpPr/>
              <p:nvPr/>
            </p:nvSpPr>
            <p:spPr>
              <a:xfrm>
                <a:off x="10668000" y="7098243"/>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marR="30480" algn="ctr">
                  <a:spcBef>
                    <a:spcPts val="600"/>
                  </a:spcBef>
                  <a:spcAft>
                    <a:spcPts val="600"/>
                  </a:spcAft>
                </a:pPr>
                <a:r>
                  <a:rPr lang="vi-VN" sz="4400" dirty="0">
                    <a:latin typeface="Arial" panose="020B0604020202020204" pitchFamily="34" charset="0"/>
                    <a:cs typeface="Arial" panose="020B0604020202020204" pitchFamily="34" charset="0"/>
                  </a:rPr>
                  <a:t>D. </a:t>
                </a:r>
                <a14:m>
                  <m:oMath xmlns:m="http://schemas.openxmlformats.org/officeDocument/2006/math">
                    <m:r>
                      <a:rPr lang="vi-VN" sz="4400" i="0">
                        <a:latin typeface="Cambria Math" panose="02040503050406030204" pitchFamily="18" charset="0"/>
                      </a:rPr>
                      <m:t>12,92</m:t>
                    </m:r>
                    <m:r>
                      <m:rPr>
                        <m:sty m:val="p"/>
                      </m:rPr>
                      <a:rPr lang="vi-VN" sz="4400" i="0">
                        <a:latin typeface="Cambria Math" panose="02040503050406030204" pitchFamily="18" charset="0"/>
                      </a:rPr>
                      <m:t>cm</m:t>
                    </m:r>
                    <m:r>
                      <a:rPr lang="vi-VN" sz="4400" i="0">
                        <a:latin typeface="Cambria Math" panose="02040503050406030204" pitchFamily="18" charset="0"/>
                      </a:rPr>
                      <m:t>.</m:t>
                    </m:r>
                  </m:oMath>
                </a14:m>
                <a:r>
                  <a:rPr lang="en-VN" sz="4400" dirty="0">
                    <a:effectLst/>
                    <a:latin typeface="Arial" panose="020B0604020202020204" pitchFamily="34" charset="0"/>
                    <a:cs typeface="Arial" panose="020B0604020202020204" pitchFamily="34" charset="0"/>
                  </a:rPr>
                  <a:t> </a:t>
                </a:r>
                <a:endParaRPr lang="en-VN" sz="4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a:extLst>
                  <a:ext uri="{FF2B5EF4-FFF2-40B4-BE49-F238E27FC236}">
                    <a16:creationId xmlns:a16="http://schemas.microsoft.com/office/drawing/2014/main" id="{6D4C432A-09CD-46F2-5112-02FA446112BD}"/>
                  </a:ext>
                </a:extLst>
              </p:cNvPr>
              <p:cNvSpPr>
                <a:spLocks noRot="1" noChangeAspect="1" noMove="1" noResize="1" noEditPoints="1" noAdjustHandles="1" noChangeArrowheads="1" noChangeShapeType="1" noTextEdit="1"/>
              </p:cNvSpPr>
              <p:nvPr/>
            </p:nvSpPr>
            <p:spPr>
              <a:xfrm>
                <a:off x="10668000" y="7098243"/>
                <a:ext cx="5562600" cy="1676400"/>
              </a:xfrm>
              <a:prstGeom prst="rect">
                <a:avLst/>
              </a:prstGeom>
              <a:blipFill>
                <a:blip r:embed="rId6"/>
                <a:stretch>
                  <a:fillRect/>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A647869-368D-4C42-25DD-99EE617AA744}"/>
                  </a:ext>
                </a:extLst>
              </p:cNvPr>
              <p:cNvSpPr/>
              <p:nvPr/>
            </p:nvSpPr>
            <p:spPr>
              <a:xfrm>
                <a:off x="2057398" y="7098243"/>
                <a:ext cx="5562600" cy="16764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400" dirty="0">
                    <a:latin typeface="Arial" panose="020B0604020202020204" pitchFamily="34" charset="0"/>
                    <a:cs typeface="Arial" panose="020B0604020202020204" pitchFamily="34" charset="0"/>
                  </a:rPr>
                  <a:t>C. </a:t>
                </a:r>
                <a14:m>
                  <m:oMath xmlns:m="http://schemas.openxmlformats.org/officeDocument/2006/math">
                    <m:r>
                      <a:rPr lang="vi-VN" sz="4400" i="0">
                        <a:latin typeface="Cambria Math" panose="02040503050406030204" pitchFamily="18" charset="0"/>
                      </a:rPr>
                      <m:t>12,29</m:t>
                    </m:r>
                    <m:r>
                      <m:rPr>
                        <m:sty m:val="p"/>
                      </m:rPr>
                      <a:rPr lang="vi-VN" sz="4400" i="0">
                        <a:latin typeface="Cambria Math" panose="02040503050406030204" pitchFamily="18" charset="0"/>
                      </a:rPr>
                      <m:t>cm</m:t>
                    </m:r>
                    <m:r>
                      <a:rPr lang="vi-VN" sz="4400" i="0">
                        <a:latin typeface="Cambria Math" panose="02040503050406030204" pitchFamily="18" charset="0"/>
                      </a:rPr>
                      <m:t> </m:t>
                    </m:r>
                  </m:oMath>
                </a14:m>
                <a:endParaRPr lang="en-VN" sz="4400" dirty="0">
                  <a:latin typeface="Arial" panose="020B0604020202020204" pitchFamily="34" charset="0"/>
                  <a:cs typeface="Arial" panose="020B0604020202020204" pitchFamily="34" charset="0"/>
                </a:endParaRPr>
              </a:p>
            </p:txBody>
          </p:sp>
        </mc:Choice>
        <mc:Fallback xmlns="">
          <p:sp>
            <p:nvSpPr>
              <p:cNvPr id="9" name="Rectangle 8">
                <a:extLst>
                  <a:ext uri="{FF2B5EF4-FFF2-40B4-BE49-F238E27FC236}">
                    <a16:creationId xmlns:a16="http://schemas.microsoft.com/office/drawing/2014/main" id="{7A647869-368D-4C42-25DD-99EE617AA744}"/>
                  </a:ext>
                </a:extLst>
              </p:cNvPr>
              <p:cNvSpPr>
                <a:spLocks noRot="1" noChangeAspect="1" noMove="1" noResize="1" noEditPoints="1" noAdjustHandles="1" noChangeArrowheads="1" noChangeShapeType="1" noTextEdit="1"/>
              </p:cNvSpPr>
              <p:nvPr/>
            </p:nvSpPr>
            <p:spPr>
              <a:xfrm>
                <a:off x="2057398" y="7098243"/>
                <a:ext cx="5562600" cy="1676400"/>
              </a:xfrm>
              <a:prstGeom prst="rect">
                <a:avLst/>
              </a:prstGeom>
              <a:blipFill>
                <a:blip r:embed="rId7"/>
                <a:stretch>
                  <a:fillRect/>
                </a:stretch>
              </a:blipFill>
              <a:ln>
                <a:noFill/>
              </a:ln>
            </p:spPr>
            <p:txBody>
              <a:bodyPr/>
              <a:lstStyle/>
              <a:p>
                <a:r>
                  <a:rPr lang="en-VN">
                    <a:noFill/>
                  </a:rPr>
                  <a:t> </a:t>
                </a:r>
              </a:p>
            </p:txBody>
          </p:sp>
        </mc:Fallback>
      </mc:AlternateContent>
    </p:spTree>
    <p:extLst>
      <p:ext uri="{BB962C8B-B14F-4D97-AF65-F5344CB8AC3E}">
        <p14:creationId xmlns:p14="http://schemas.microsoft.com/office/powerpoint/2010/main" val="26235790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F59E23F-AE09-CEDB-3967-ACB8C07D2198}"/>
                  </a:ext>
                </a:extLst>
              </p:cNvPr>
              <p:cNvSpPr txBox="1"/>
              <p:nvPr/>
            </p:nvSpPr>
            <p:spPr>
              <a:xfrm>
                <a:off x="3136898" y="836482"/>
                <a:ext cx="12014201" cy="2617448"/>
              </a:xfrm>
              <a:prstGeom prst="rect">
                <a:avLst/>
              </a:prstGeom>
              <a:noFill/>
            </p:spPr>
            <p:txBody>
              <a:bodyPr wrap="square">
                <a:spAutoFit/>
              </a:bodyPr>
              <a:lstStyle/>
              <a:p>
                <a:pPr marR="30480" algn="ctr">
                  <a:lnSpc>
                    <a:spcPct val="200000"/>
                  </a:lnSpc>
                  <a:spcBef>
                    <a:spcPts val="600"/>
                  </a:spcBef>
                  <a:spcAft>
                    <a:spcPts val="600"/>
                  </a:spcAft>
                </a:pPr>
                <a:r>
                  <a:rPr lang="vi-VN" sz="4400" b="1" dirty="0">
                    <a:solidFill>
                      <a:schemeClr val="accent3">
                        <a:lumMod val="50000"/>
                      </a:schemeClr>
                    </a:solidFill>
                    <a:effectLst/>
                    <a:latin typeface="Arial" panose="020B0604020202020204" pitchFamily="34" charset="0"/>
                    <a:ea typeface="Cambria Math" panose="02040503050406030204" pitchFamily="18" charset="0"/>
                    <a:cs typeface="Arial" panose="020B0604020202020204" pitchFamily="34" charset="0"/>
                  </a:rPr>
                  <a:t>Câu 4.</a:t>
                </a:r>
                <a:r>
                  <a:rPr lang="vi-VN" sz="4400" dirty="0">
                    <a:solidFill>
                      <a:schemeClr val="accent3">
                        <a:lumMod val="50000"/>
                      </a:schemeClr>
                    </a:solidFill>
                    <a:effectLst/>
                    <a:latin typeface="Arial" panose="020B0604020202020204" pitchFamily="34" charset="0"/>
                    <a:ea typeface="Cambria Math" panose="02040503050406030204" pitchFamily="18" charset="0"/>
                    <a:cs typeface="Arial" panose="020B0604020202020204" pitchFamily="34" charset="0"/>
                  </a:rPr>
                  <a:t> </a:t>
                </a:r>
                <a:r>
                  <a:rPr lang="vi-VN" sz="4400" dirty="0">
                    <a:latin typeface="Arial" panose="020B0604020202020204" pitchFamily="34" charset="0"/>
                    <a:cs typeface="Arial" panose="020B0604020202020204" pitchFamily="34" charset="0"/>
                  </a:rPr>
                  <a:t>Cho tam giác </a:t>
                </a:r>
                <a14:m>
                  <m:oMath xmlns:m="http://schemas.openxmlformats.org/officeDocument/2006/math">
                    <m:r>
                      <m:rPr>
                        <m:sty m:val="p"/>
                      </m:rPr>
                      <a:rPr lang="vi-VN" sz="4400" i="0">
                        <a:latin typeface="Cambria Math" panose="02040503050406030204" pitchFamily="18" charset="0"/>
                      </a:rPr>
                      <m:t>OPQ</m:t>
                    </m:r>
                  </m:oMath>
                </a14:m>
                <a:r>
                  <a:rPr lang="vi-VN" sz="4400" dirty="0">
                    <a:latin typeface="Arial" panose="020B0604020202020204" pitchFamily="34" charset="0"/>
                    <a:cs typeface="Arial" panose="020B0604020202020204" pitchFamily="34" charset="0"/>
                  </a:rPr>
                  <a:t> vuông tại </a:t>
                </a:r>
                <a14:m>
                  <m:oMath xmlns:m="http://schemas.openxmlformats.org/officeDocument/2006/math">
                    <m:r>
                      <m:rPr>
                        <m:sty m:val="p"/>
                      </m:rPr>
                      <a:rPr lang="vi-VN" sz="4400" i="0">
                        <a:latin typeface="Cambria Math" panose="02040503050406030204" pitchFamily="18" charset="0"/>
                      </a:rPr>
                      <m:t>O</m:t>
                    </m:r>
                  </m:oMath>
                </a14:m>
                <a:r>
                  <a:rPr lang="vi-VN" sz="4400" dirty="0">
                    <a:latin typeface="Arial" panose="020B0604020202020204" pitchFamily="34" charset="0"/>
                    <a:cs typeface="Arial" panose="020B0604020202020204" pitchFamily="34" charset="0"/>
                  </a:rPr>
                  <a:t> có góc </a:t>
                </a:r>
                <a14:m>
                  <m:oMath xmlns:m="http://schemas.openxmlformats.org/officeDocument/2006/math">
                    <m:acc>
                      <m:accPr>
                        <m:chr m:val="̂"/>
                        <m:ctrlPr>
                          <a:rPr lang="en-VN" sz="4400" i="1">
                            <a:latin typeface="Cambria Math" panose="02040503050406030204" pitchFamily="18" charset="0"/>
                          </a:rPr>
                        </m:ctrlPr>
                      </m:accPr>
                      <m:e>
                        <m:r>
                          <m:rPr>
                            <m:sty m:val="p"/>
                          </m:rPr>
                          <a:rPr lang="vi-VN" sz="4400" i="0">
                            <a:latin typeface="Cambria Math" panose="02040503050406030204" pitchFamily="18" charset="0"/>
                          </a:rPr>
                          <m:t>P</m:t>
                        </m:r>
                      </m:e>
                    </m:acc>
                    <m:r>
                      <a:rPr lang="vi-VN" sz="4400" i="0">
                        <a:latin typeface="Cambria Math" panose="02040503050406030204" pitchFamily="18" charset="0"/>
                      </a:rPr>
                      <m:t>=36°,</m:t>
                    </m:r>
                    <m:r>
                      <m:rPr>
                        <m:sty m:val="p"/>
                      </m:rPr>
                      <a:rPr lang="vi-VN" sz="4400" i="0">
                        <a:latin typeface="Cambria Math" panose="02040503050406030204" pitchFamily="18" charset="0"/>
                      </a:rPr>
                      <m:t>PQ</m:t>
                    </m:r>
                    <m:r>
                      <a:rPr lang="vi-VN" sz="4400" i="0">
                        <a:latin typeface="Cambria Math" panose="02040503050406030204" pitchFamily="18" charset="0"/>
                      </a:rPr>
                      <m:t>=7</m:t>
                    </m:r>
                  </m:oMath>
                </a14:m>
                <a:r>
                  <a:rPr lang="vi-VN" sz="4400" dirty="0">
                    <a:latin typeface="Arial" panose="020B0604020202020204" pitchFamily="34" charset="0"/>
                    <a:cs typeface="Arial" panose="020B0604020202020204" pitchFamily="34" charset="0"/>
                  </a:rPr>
                  <a:t>. Chọn đáp án sai.</a:t>
                </a:r>
                <a:endParaRPr lang="en-VN" sz="4400" dirty="0">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3F59E23F-AE09-CEDB-3967-ACB8C07D2198}"/>
                  </a:ext>
                </a:extLst>
              </p:cNvPr>
              <p:cNvSpPr txBox="1">
                <a:spLocks noRot="1" noChangeAspect="1" noMove="1" noResize="1" noEditPoints="1" noAdjustHandles="1" noChangeArrowheads="1" noChangeShapeType="1" noTextEdit="1"/>
              </p:cNvSpPr>
              <p:nvPr/>
            </p:nvSpPr>
            <p:spPr>
              <a:xfrm>
                <a:off x="3136898" y="836482"/>
                <a:ext cx="12014201" cy="2617448"/>
              </a:xfrm>
              <a:prstGeom prst="rect">
                <a:avLst/>
              </a:prstGeom>
              <a:blipFill>
                <a:blip r:embed="rId2"/>
                <a:stretch>
                  <a:fillRect r="-211" b="-10096"/>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E57CB1C-2778-B7B3-9F9F-B930EAD48E72}"/>
                  </a:ext>
                </a:extLst>
              </p:cNvPr>
              <p:cNvSpPr/>
              <p:nvPr/>
            </p:nvSpPr>
            <p:spPr>
              <a:xfrm>
                <a:off x="2057400" y="6924585"/>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dirty="0">
                    <a:latin typeface="Arial" panose="020B0604020202020204" pitchFamily="34" charset="0"/>
                    <a:cs typeface="Arial" panose="020B0604020202020204" pitchFamily="34" charset="0"/>
                  </a:rPr>
                  <a:t>C. </a:t>
                </a:r>
                <a14:m>
                  <m:oMath xmlns:m="http://schemas.openxmlformats.org/officeDocument/2006/math">
                    <m:r>
                      <m:rPr>
                        <m:sty m:val="p"/>
                      </m:rPr>
                      <a:rPr lang="vi-VN" sz="4400" i="0">
                        <a:latin typeface="Cambria Math" panose="02040503050406030204" pitchFamily="18" charset="0"/>
                      </a:rPr>
                      <m:t>O</m:t>
                    </m:r>
                    <m:r>
                      <m:rPr>
                        <m:sty m:val="p"/>
                      </m:rPr>
                      <a:rPr lang="en-US" sz="4400" i="0">
                        <a:latin typeface="Cambria Math" panose="02040503050406030204" pitchFamily="18" charset="0"/>
                      </a:rPr>
                      <m:t>Q</m:t>
                    </m:r>
                    <m:r>
                      <a:rPr lang="fr-FR" sz="4400" i="0">
                        <a:latin typeface="Cambria Math" panose="02040503050406030204" pitchFamily="18" charset="0"/>
                      </a:rPr>
                      <m:t>≈4,11</m:t>
                    </m:r>
                  </m:oMath>
                </a14:m>
                <a:r>
                  <a:rPr lang="fr-FR" sz="4400" dirty="0">
                    <a:latin typeface="Arial" panose="020B0604020202020204" pitchFamily="34" charset="0"/>
                    <a:cs typeface="Arial" panose="020B0604020202020204" pitchFamily="34" charset="0"/>
                  </a:rPr>
                  <a:t>.</a:t>
                </a:r>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11" name="Rectangle 10">
                <a:extLst>
                  <a:ext uri="{FF2B5EF4-FFF2-40B4-BE49-F238E27FC236}">
                    <a16:creationId xmlns:a16="http://schemas.microsoft.com/office/drawing/2014/main" id="{AE57CB1C-2778-B7B3-9F9F-B930EAD48E72}"/>
                  </a:ext>
                </a:extLst>
              </p:cNvPr>
              <p:cNvSpPr>
                <a:spLocks noRot="1" noChangeAspect="1" noMove="1" noResize="1" noEditPoints="1" noAdjustHandles="1" noChangeArrowheads="1" noChangeShapeType="1" noTextEdit="1"/>
              </p:cNvSpPr>
              <p:nvPr/>
            </p:nvSpPr>
            <p:spPr>
              <a:xfrm>
                <a:off x="2057400" y="6924585"/>
                <a:ext cx="5562600" cy="1676400"/>
              </a:xfrm>
              <a:prstGeom prst="rect">
                <a:avLst/>
              </a:prstGeom>
              <a:blipFill>
                <a:blip r:embed="rId3"/>
                <a:stretch>
                  <a:fillRect/>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8B5C158-E6B4-7642-39FA-BF2999254E36}"/>
                  </a:ext>
                </a:extLst>
              </p:cNvPr>
              <p:cNvSpPr/>
              <p:nvPr/>
            </p:nvSpPr>
            <p:spPr>
              <a:xfrm>
                <a:off x="10668002" y="4256892"/>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dirty="0">
                    <a:latin typeface="Arial" panose="020B0604020202020204" pitchFamily="34" charset="0"/>
                    <a:cs typeface="Arial" panose="020B0604020202020204" pitchFamily="34" charset="0"/>
                  </a:rPr>
                  <a:t>B. </a:t>
                </a:r>
                <a14:m>
                  <m:oMath xmlns:m="http://schemas.openxmlformats.org/officeDocument/2006/math">
                    <m:r>
                      <m:rPr>
                        <m:sty m:val="p"/>
                      </m:rPr>
                      <a:rPr lang="vi-VN" sz="4400" i="0">
                        <a:latin typeface="Cambria Math" panose="02040503050406030204" pitchFamily="18" charset="0"/>
                      </a:rPr>
                      <m:t>O</m:t>
                    </m:r>
                    <m:r>
                      <m:rPr>
                        <m:sty m:val="p"/>
                      </m:rPr>
                      <a:rPr lang="en-US" sz="4400" i="0">
                        <a:latin typeface="Cambria Math" panose="02040503050406030204" pitchFamily="18" charset="0"/>
                      </a:rPr>
                      <m:t>P</m:t>
                    </m:r>
                    <m:r>
                      <a:rPr lang="fr-FR" sz="4400" i="0">
                        <a:latin typeface="Cambria Math" panose="02040503050406030204" pitchFamily="18" charset="0"/>
                      </a:rPr>
                      <m:t>≈5,66</m:t>
                    </m:r>
                  </m:oMath>
                </a14:m>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12" name="Rectangle 11">
                <a:extLst>
                  <a:ext uri="{FF2B5EF4-FFF2-40B4-BE49-F238E27FC236}">
                    <a16:creationId xmlns:a16="http://schemas.microsoft.com/office/drawing/2014/main" id="{A8B5C158-E6B4-7642-39FA-BF2999254E36}"/>
                  </a:ext>
                </a:extLst>
              </p:cNvPr>
              <p:cNvSpPr>
                <a:spLocks noRot="1" noChangeAspect="1" noMove="1" noResize="1" noEditPoints="1" noAdjustHandles="1" noChangeArrowheads="1" noChangeShapeType="1" noTextEdit="1"/>
              </p:cNvSpPr>
              <p:nvPr/>
            </p:nvSpPr>
            <p:spPr>
              <a:xfrm>
                <a:off x="10668002" y="4256892"/>
                <a:ext cx="5562600" cy="1676400"/>
              </a:xfrm>
              <a:prstGeom prst="rect">
                <a:avLst/>
              </a:prstGeom>
              <a:blipFill>
                <a:blip r:embed="rId4"/>
                <a:stretch>
                  <a:fillRect/>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32716E50-2568-ECD1-40ED-E05E4CD08648}"/>
                  </a:ext>
                </a:extLst>
              </p:cNvPr>
              <p:cNvSpPr/>
              <p:nvPr/>
            </p:nvSpPr>
            <p:spPr>
              <a:xfrm>
                <a:off x="2057400" y="4305300"/>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4400" dirty="0">
                    <a:latin typeface="Arial" panose="020B0604020202020204" pitchFamily="34" charset="0"/>
                    <a:cs typeface="Arial" panose="020B0604020202020204" pitchFamily="34" charset="0"/>
                  </a:rPr>
                  <a:t>A. </a:t>
                </a:r>
                <a14:m>
                  <m:oMath xmlns:m="http://schemas.openxmlformats.org/officeDocument/2006/math">
                    <m:acc>
                      <m:accPr>
                        <m:chr m:val="̂"/>
                        <m:ctrlPr>
                          <a:rPr lang="en-VN" sz="4400" i="1">
                            <a:latin typeface="Cambria Math" panose="02040503050406030204" pitchFamily="18" charset="0"/>
                          </a:rPr>
                        </m:ctrlPr>
                      </m:accPr>
                      <m:e>
                        <m:r>
                          <m:rPr>
                            <m:sty m:val="p"/>
                          </m:rPr>
                          <a:rPr lang="vi-VN" sz="4400" i="0">
                            <a:latin typeface="Cambria Math" panose="02040503050406030204" pitchFamily="18" charset="0"/>
                          </a:rPr>
                          <m:t>Q</m:t>
                        </m:r>
                      </m:e>
                    </m:acc>
                    <m:r>
                      <a:rPr lang="vi-VN" sz="4400" i="0">
                        <a:latin typeface="Cambria Math" panose="02040503050406030204" pitchFamily="18" charset="0"/>
                      </a:rPr>
                      <m:t>=54°</m:t>
                    </m:r>
                  </m:oMath>
                </a14:m>
                <a:r>
                  <a:rPr lang="fr-FR" sz="4400" dirty="0">
                    <a:latin typeface="Arial" panose="020B0604020202020204" pitchFamily="34" charset="0"/>
                    <a:cs typeface="Arial" panose="020B0604020202020204" pitchFamily="34" charset="0"/>
                  </a:rPr>
                  <a:t>.</a:t>
                </a:r>
                <a:endParaRPr lang="en-VN" sz="4400" dirty="0">
                  <a:latin typeface="Arial" panose="020B0604020202020204" pitchFamily="34" charset="0"/>
                  <a:cs typeface="Arial" panose="020B0604020202020204" pitchFamily="34" charset="0"/>
                </a:endParaRPr>
              </a:p>
            </p:txBody>
          </p:sp>
        </mc:Choice>
        <mc:Fallback xmlns="">
          <p:sp>
            <p:nvSpPr>
              <p:cNvPr id="13" name="Rectangle 12">
                <a:extLst>
                  <a:ext uri="{FF2B5EF4-FFF2-40B4-BE49-F238E27FC236}">
                    <a16:creationId xmlns:a16="http://schemas.microsoft.com/office/drawing/2014/main" id="{32716E50-2568-ECD1-40ED-E05E4CD08648}"/>
                  </a:ext>
                </a:extLst>
              </p:cNvPr>
              <p:cNvSpPr>
                <a:spLocks noRot="1" noChangeAspect="1" noMove="1" noResize="1" noEditPoints="1" noAdjustHandles="1" noChangeArrowheads="1" noChangeShapeType="1" noTextEdit="1"/>
              </p:cNvSpPr>
              <p:nvPr/>
            </p:nvSpPr>
            <p:spPr>
              <a:xfrm>
                <a:off x="2057400" y="4305300"/>
                <a:ext cx="5562600" cy="1676400"/>
              </a:xfrm>
              <a:prstGeom prst="rect">
                <a:avLst/>
              </a:prstGeom>
              <a:blipFill>
                <a:blip r:embed="rId5"/>
                <a:stretch>
                  <a:fillRect/>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6D4C432A-09CD-46F2-5112-02FA446112BD}"/>
                  </a:ext>
                </a:extLst>
              </p:cNvPr>
              <p:cNvSpPr/>
              <p:nvPr/>
            </p:nvSpPr>
            <p:spPr>
              <a:xfrm>
                <a:off x="10668002" y="6924585"/>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marR="30480" algn="ctr">
                  <a:spcBef>
                    <a:spcPts val="600"/>
                  </a:spcBef>
                  <a:spcAft>
                    <a:spcPts val="600"/>
                  </a:spcAft>
                </a:pPr>
                <a:r>
                  <a:rPr lang="vi-VN" sz="4400" dirty="0">
                    <a:latin typeface="Arial" panose="020B0604020202020204" pitchFamily="34" charset="0"/>
                    <a:cs typeface="Arial" panose="020B0604020202020204" pitchFamily="34" charset="0"/>
                  </a:rPr>
                  <a:t>D. </a:t>
                </a:r>
                <a14:m>
                  <m:oMath xmlns:m="http://schemas.openxmlformats.org/officeDocument/2006/math">
                    <m:r>
                      <m:rPr>
                        <m:sty m:val="p"/>
                      </m:rPr>
                      <a:rPr lang="vi-VN" sz="4400" i="0">
                        <a:latin typeface="Cambria Math" panose="02040503050406030204" pitchFamily="18" charset="0"/>
                      </a:rPr>
                      <m:t>O</m:t>
                    </m:r>
                    <m:r>
                      <m:rPr>
                        <m:sty m:val="p"/>
                      </m:rPr>
                      <a:rPr lang="en-US" sz="4400" i="0">
                        <a:latin typeface="Cambria Math" panose="02040503050406030204" pitchFamily="18" charset="0"/>
                      </a:rPr>
                      <m:t>P</m:t>
                    </m:r>
                    <m:r>
                      <a:rPr lang="fr-FR" sz="4400" i="0">
                        <a:latin typeface="Cambria Math" panose="02040503050406030204" pitchFamily="18" charset="0"/>
                      </a:rPr>
                      <m:t>≈5,36</m:t>
                    </m:r>
                  </m:oMath>
                </a14:m>
                <a:r>
                  <a:rPr lang="fr-FR" sz="4400" dirty="0">
                    <a:latin typeface="Arial" panose="020B0604020202020204" pitchFamily="34" charset="0"/>
                    <a:cs typeface="Arial" panose="020B0604020202020204" pitchFamily="34" charset="0"/>
                  </a:rPr>
                  <a:t>.</a:t>
                </a:r>
                <a:r>
                  <a:rPr lang="en-VN" sz="4400" dirty="0">
                    <a:effectLst/>
                    <a:latin typeface="Arial" panose="020B0604020202020204" pitchFamily="34" charset="0"/>
                    <a:cs typeface="Arial" panose="020B0604020202020204" pitchFamily="34" charset="0"/>
                  </a:rPr>
                  <a:t> </a:t>
                </a:r>
                <a:endParaRPr lang="en-VN" sz="4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a:extLst>
                  <a:ext uri="{FF2B5EF4-FFF2-40B4-BE49-F238E27FC236}">
                    <a16:creationId xmlns:a16="http://schemas.microsoft.com/office/drawing/2014/main" id="{6D4C432A-09CD-46F2-5112-02FA446112BD}"/>
                  </a:ext>
                </a:extLst>
              </p:cNvPr>
              <p:cNvSpPr>
                <a:spLocks noRot="1" noChangeAspect="1" noMove="1" noResize="1" noEditPoints="1" noAdjustHandles="1" noChangeArrowheads="1" noChangeShapeType="1" noTextEdit="1"/>
              </p:cNvSpPr>
              <p:nvPr/>
            </p:nvSpPr>
            <p:spPr>
              <a:xfrm>
                <a:off x="10668002" y="6924585"/>
                <a:ext cx="5562600" cy="1676400"/>
              </a:xfrm>
              <a:prstGeom prst="rect">
                <a:avLst/>
              </a:prstGeom>
              <a:blipFill>
                <a:blip r:embed="rId6"/>
                <a:stretch>
                  <a:fillRect/>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CAA13DD-425D-ED4A-5195-D4B22778CA99}"/>
                  </a:ext>
                </a:extLst>
              </p:cNvPr>
              <p:cNvSpPr/>
              <p:nvPr/>
            </p:nvSpPr>
            <p:spPr>
              <a:xfrm>
                <a:off x="10668002" y="6924585"/>
                <a:ext cx="5562600" cy="16764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600"/>
                  </a:spcBef>
                  <a:spcAft>
                    <a:spcPts val="600"/>
                  </a:spcAft>
                </a:pPr>
                <a:r>
                  <a:rPr lang="vi-VN" sz="4400" dirty="0">
                    <a:latin typeface="Arial" panose="020B0604020202020204" pitchFamily="34" charset="0"/>
                    <a:cs typeface="Arial" panose="020B0604020202020204" pitchFamily="34" charset="0"/>
                  </a:rPr>
                  <a:t>D. </a:t>
                </a:r>
                <a14:m>
                  <m:oMath xmlns:m="http://schemas.openxmlformats.org/officeDocument/2006/math">
                    <m:r>
                      <m:rPr>
                        <m:sty m:val="p"/>
                      </m:rPr>
                      <a:rPr lang="vi-VN" sz="4400" i="0">
                        <a:latin typeface="Cambria Math" panose="02040503050406030204" pitchFamily="18" charset="0"/>
                      </a:rPr>
                      <m:t>O</m:t>
                    </m:r>
                    <m:r>
                      <m:rPr>
                        <m:sty m:val="p"/>
                      </m:rPr>
                      <a:rPr lang="en-US" sz="4400" i="0">
                        <a:latin typeface="Cambria Math" panose="02040503050406030204" pitchFamily="18" charset="0"/>
                      </a:rPr>
                      <m:t>P</m:t>
                    </m:r>
                    <m:r>
                      <a:rPr lang="fr-FR" sz="4400" i="0">
                        <a:latin typeface="Cambria Math" panose="02040503050406030204" pitchFamily="18" charset="0"/>
                      </a:rPr>
                      <m:t>≈5,36</m:t>
                    </m:r>
                  </m:oMath>
                </a14:m>
                <a:r>
                  <a:rPr lang="fr-FR" sz="4400" dirty="0">
                    <a:latin typeface="Arial" panose="020B0604020202020204" pitchFamily="34" charset="0"/>
                    <a:cs typeface="Arial" panose="020B0604020202020204" pitchFamily="34" charset="0"/>
                  </a:rPr>
                  <a:t>.</a:t>
                </a:r>
                <a:r>
                  <a:rPr lang="en-VN" sz="4400" dirty="0">
                    <a:effectLst/>
                    <a:latin typeface="Arial" panose="020B0604020202020204" pitchFamily="34" charset="0"/>
                    <a:cs typeface="Arial" panose="020B0604020202020204" pitchFamily="34" charset="0"/>
                  </a:rPr>
                  <a:t> </a:t>
                </a:r>
                <a:endParaRPr lang="en-VN" sz="4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a:extLst>
                  <a:ext uri="{FF2B5EF4-FFF2-40B4-BE49-F238E27FC236}">
                    <a16:creationId xmlns:a16="http://schemas.microsoft.com/office/drawing/2014/main" id="{CCAA13DD-425D-ED4A-5195-D4B22778CA99}"/>
                  </a:ext>
                </a:extLst>
              </p:cNvPr>
              <p:cNvSpPr>
                <a:spLocks noRot="1" noChangeAspect="1" noMove="1" noResize="1" noEditPoints="1" noAdjustHandles="1" noChangeArrowheads="1" noChangeShapeType="1" noTextEdit="1"/>
              </p:cNvSpPr>
              <p:nvPr/>
            </p:nvSpPr>
            <p:spPr>
              <a:xfrm>
                <a:off x="10668002" y="6924585"/>
                <a:ext cx="5562600" cy="1676400"/>
              </a:xfrm>
              <a:prstGeom prst="rect">
                <a:avLst/>
              </a:prstGeom>
              <a:blipFill>
                <a:blip r:embed="rId7"/>
                <a:stretch>
                  <a:fillRect/>
                </a:stretch>
              </a:blipFill>
              <a:ln>
                <a:noFill/>
              </a:ln>
            </p:spPr>
            <p:txBody>
              <a:bodyPr/>
              <a:lstStyle/>
              <a:p>
                <a:r>
                  <a:rPr lang="en-VN">
                    <a:noFill/>
                  </a:rPr>
                  <a:t> </a:t>
                </a:r>
              </a:p>
            </p:txBody>
          </p:sp>
        </mc:Fallback>
      </mc:AlternateContent>
    </p:spTree>
    <p:extLst>
      <p:ext uri="{BB962C8B-B14F-4D97-AF65-F5344CB8AC3E}">
        <p14:creationId xmlns:p14="http://schemas.microsoft.com/office/powerpoint/2010/main" val="175894876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F59E23F-AE09-CEDB-3967-ACB8C07D2198}"/>
                  </a:ext>
                </a:extLst>
              </p:cNvPr>
              <p:cNvSpPr txBox="1"/>
              <p:nvPr/>
            </p:nvSpPr>
            <p:spPr>
              <a:xfrm>
                <a:off x="571498" y="965276"/>
                <a:ext cx="17145001" cy="4144596"/>
              </a:xfrm>
              <a:prstGeom prst="rect">
                <a:avLst/>
              </a:prstGeom>
              <a:noFill/>
            </p:spPr>
            <p:txBody>
              <a:bodyPr wrap="square">
                <a:spAutoFit/>
              </a:bodyPr>
              <a:lstStyle/>
              <a:p>
                <a:pPr marR="30480" algn="ctr">
                  <a:lnSpc>
                    <a:spcPct val="150000"/>
                  </a:lnSpc>
                  <a:spcBef>
                    <a:spcPts val="600"/>
                  </a:spcBef>
                  <a:spcAft>
                    <a:spcPts val="600"/>
                  </a:spcAft>
                </a:pPr>
                <a:r>
                  <a:rPr lang="vi-VN" sz="3600" b="1" dirty="0">
                    <a:solidFill>
                      <a:schemeClr val="accent3">
                        <a:lumMod val="50000"/>
                      </a:schemeClr>
                    </a:solidFill>
                    <a:effectLst/>
                    <a:latin typeface="Arial" panose="020B0604020202020204" pitchFamily="34" charset="0"/>
                    <a:ea typeface="Cambria Math" panose="02040503050406030204" pitchFamily="18" charset="0"/>
                    <a:cs typeface="Arial" panose="020B0604020202020204" pitchFamily="34" charset="0"/>
                  </a:rPr>
                  <a:t>Câu 5.</a:t>
                </a:r>
                <a:r>
                  <a:rPr lang="vi-VN" sz="3600" dirty="0">
                    <a:solidFill>
                      <a:schemeClr val="accent3">
                        <a:lumMod val="50000"/>
                      </a:schemeClr>
                    </a:solidFill>
                    <a:effectLst/>
                    <a:latin typeface="Arial" panose="020B0604020202020204" pitchFamily="34" charset="0"/>
                    <a:ea typeface="Cambria Math" panose="02040503050406030204" pitchFamily="18" charset="0"/>
                    <a:cs typeface="Arial" panose="020B0604020202020204" pitchFamily="34" charset="0"/>
                  </a:rPr>
                  <a:t> </a:t>
                </a:r>
                <a:r>
                  <a:rPr lang="vi-VN" sz="3600" dirty="0">
                    <a:latin typeface="Arial" panose="020B0604020202020204" pitchFamily="34" charset="0"/>
                    <a:cs typeface="Arial" panose="020B0604020202020204" pitchFamily="34" charset="0"/>
                  </a:rPr>
                  <a:t>Một học sinh dùng kế giác, đứng cách chân cột cờ 10m rồi chỉnh mặt thước ngắm cao bằng mắt của mình để xác định góc nâng (góc tạo bởi tia sáng đi thẳng từ đỉnh cột cờ với mắt tạo với phương nằm ngang). Khi đó, góc nâng đo được </a:t>
                </a:r>
                <a14:m>
                  <m:oMath xmlns:m="http://schemas.openxmlformats.org/officeDocument/2006/math">
                    <m:r>
                      <a:rPr lang="vi-VN" sz="3600" i="0">
                        <a:latin typeface="Cambria Math" panose="02040503050406030204" pitchFamily="18" charset="0"/>
                      </a:rPr>
                      <m:t>31°</m:t>
                    </m:r>
                  </m:oMath>
                </a14:m>
                <a:r>
                  <a:rPr lang="vi-VN" sz="3600" dirty="0">
                    <a:latin typeface="Arial" panose="020B0604020202020204" pitchFamily="34" charset="0"/>
                    <a:cs typeface="Arial" panose="020B0604020202020204" pitchFamily="34" charset="0"/>
                  </a:rPr>
                  <a:t>. Biết khoảng cách từ mặt sân đến mắt học sinh đó bằng 1,5m. Tính chiều cao cột cờ (kết quả làm tròn đến một chữ số thập phân).</a:t>
                </a:r>
                <a:endParaRPr lang="en-VN" sz="3600" dirty="0">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3F59E23F-AE09-CEDB-3967-ACB8C07D2198}"/>
                  </a:ext>
                </a:extLst>
              </p:cNvPr>
              <p:cNvSpPr txBox="1">
                <a:spLocks noRot="1" noChangeAspect="1" noMove="1" noResize="1" noEditPoints="1" noAdjustHandles="1" noChangeArrowheads="1" noChangeShapeType="1" noTextEdit="1"/>
              </p:cNvSpPr>
              <p:nvPr/>
            </p:nvSpPr>
            <p:spPr>
              <a:xfrm>
                <a:off x="571498" y="965276"/>
                <a:ext cx="17145001" cy="4144596"/>
              </a:xfrm>
              <a:prstGeom prst="rect">
                <a:avLst/>
              </a:prstGeom>
              <a:blipFill>
                <a:blip r:embed="rId2"/>
                <a:stretch>
                  <a:fillRect l="-815" r="-1407" b="-4573"/>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E57CB1C-2778-B7B3-9F9F-B930EAD48E72}"/>
                  </a:ext>
                </a:extLst>
              </p:cNvPr>
              <p:cNvSpPr/>
              <p:nvPr/>
            </p:nvSpPr>
            <p:spPr>
              <a:xfrm>
                <a:off x="2057398" y="7762644"/>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3600" dirty="0">
                    <a:latin typeface="Arial" panose="020B0604020202020204" pitchFamily="34" charset="0"/>
                    <a:cs typeface="Arial" panose="020B0604020202020204" pitchFamily="34" charset="0"/>
                  </a:rPr>
                  <a:t>C. </a:t>
                </a:r>
                <a14:m>
                  <m:oMath xmlns:m="http://schemas.openxmlformats.org/officeDocument/2006/math">
                    <m:r>
                      <a:rPr lang="vi-VN" sz="3600" i="0">
                        <a:latin typeface="Cambria Math" panose="02040503050406030204" pitchFamily="18" charset="0"/>
                      </a:rPr>
                      <m:t>7,5</m:t>
                    </m:r>
                    <m:r>
                      <a:rPr lang="en-US" sz="3600" b="0" i="0" smtClean="0">
                        <a:latin typeface="Cambria Math" panose="02040503050406030204" pitchFamily="18" charset="0"/>
                      </a:rPr>
                      <m:t> </m:t>
                    </m:r>
                    <m:r>
                      <m:rPr>
                        <m:sty m:val="p"/>
                      </m:rPr>
                      <a:rPr lang="vi-VN" sz="3600" i="0">
                        <a:latin typeface="Cambria Math" panose="02040503050406030204" pitchFamily="18" charset="0"/>
                      </a:rPr>
                      <m:t>m</m:t>
                    </m:r>
                  </m:oMath>
                </a14:m>
                <a:r>
                  <a:rPr lang="en-VN" sz="3600" dirty="0">
                    <a:effectLst/>
                    <a:latin typeface="Arial" panose="020B0604020202020204" pitchFamily="34" charset="0"/>
                    <a:cs typeface="Arial" panose="020B0604020202020204" pitchFamily="34" charset="0"/>
                  </a:rPr>
                  <a:t> </a:t>
                </a:r>
                <a:endParaRPr lang="en-VN" sz="3600" dirty="0">
                  <a:latin typeface="Arial" panose="020B0604020202020204" pitchFamily="34" charset="0"/>
                  <a:cs typeface="Arial" panose="020B0604020202020204" pitchFamily="34" charset="0"/>
                </a:endParaRPr>
              </a:p>
            </p:txBody>
          </p:sp>
        </mc:Choice>
        <mc:Fallback xmlns="">
          <p:sp>
            <p:nvSpPr>
              <p:cNvPr id="11" name="Rectangle 10">
                <a:extLst>
                  <a:ext uri="{FF2B5EF4-FFF2-40B4-BE49-F238E27FC236}">
                    <a16:creationId xmlns:a16="http://schemas.microsoft.com/office/drawing/2014/main" id="{AE57CB1C-2778-B7B3-9F9F-B930EAD48E72}"/>
                  </a:ext>
                </a:extLst>
              </p:cNvPr>
              <p:cNvSpPr>
                <a:spLocks noRot="1" noChangeAspect="1" noMove="1" noResize="1" noEditPoints="1" noAdjustHandles="1" noChangeArrowheads="1" noChangeShapeType="1" noTextEdit="1"/>
              </p:cNvSpPr>
              <p:nvPr/>
            </p:nvSpPr>
            <p:spPr>
              <a:xfrm>
                <a:off x="2057398" y="7762644"/>
                <a:ext cx="5562600" cy="1676400"/>
              </a:xfrm>
              <a:prstGeom prst="rect">
                <a:avLst/>
              </a:prstGeom>
              <a:blipFill>
                <a:blip r:embed="rId3"/>
                <a:stretch>
                  <a:fillRect/>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8B5C158-E6B4-7642-39FA-BF2999254E36}"/>
                  </a:ext>
                </a:extLst>
              </p:cNvPr>
              <p:cNvSpPr/>
              <p:nvPr/>
            </p:nvSpPr>
            <p:spPr>
              <a:xfrm>
                <a:off x="10668000" y="5390998"/>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3600" dirty="0">
                    <a:latin typeface="Arial" panose="020B0604020202020204" pitchFamily="34" charset="0"/>
                    <a:cs typeface="Arial" panose="020B0604020202020204" pitchFamily="34" charset="0"/>
                  </a:rPr>
                  <a:t>B. </a:t>
                </a:r>
                <a14:m>
                  <m:oMath xmlns:m="http://schemas.openxmlformats.org/officeDocument/2006/math">
                    <m:r>
                      <a:rPr lang="vi-VN" sz="3600" i="0">
                        <a:latin typeface="Cambria Math" panose="02040503050406030204" pitchFamily="18" charset="0"/>
                      </a:rPr>
                      <m:t>16,6</m:t>
                    </m:r>
                    <m:r>
                      <a:rPr lang="en-US" sz="3600" b="0" i="0" smtClean="0">
                        <a:latin typeface="Cambria Math" panose="02040503050406030204" pitchFamily="18" charset="0"/>
                      </a:rPr>
                      <m:t> </m:t>
                    </m:r>
                    <m:r>
                      <m:rPr>
                        <m:sty m:val="p"/>
                      </m:rPr>
                      <a:rPr lang="vi-VN" sz="3600" i="0">
                        <a:latin typeface="Cambria Math" panose="02040503050406030204" pitchFamily="18" charset="0"/>
                      </a:rPr>
                      <m:t>m</m:t>
                    </m:r>
                  </m:oMath>
                </a14:m>
                <a:r>
                  <a:rPr lang="en-VN" sz="3600" dirty="0">
                    <a:effectLst/>
                    <a:latin typeface="Arial" panose="020B0604020202020204" pitchFamily="34" charset="0"/>
                    <a:cs typeface="Arial" panose="020B0604020202020204" pitchFamily="34" charset="0"/>
                  </a:rPr>
                  <a:t> </a:t>
                </a:r>
                <a:endParaRPr lang="en-VN" sz="3600" dirty="0">
                  <a:latin typeface="Arial" panose="020B0604020202020204" pitchFamily="34" charset="0"/>
                  <a:cs typeface="Arial" panose="020B0604020202020204" pitchFamily="34" charset="0"/>
                </a:endParaRPr>
              </a:p>
            </p:txBody>
          </p:sp>
        </mc:Choice>
        <mc:Fallback xmlns="">
          <p:sp>
            <p:nvSpPr>
              <p:cNvPr id="12" name="Rectangle 11">
                <a:extLst>
                  <a:ext uri="{FF2B5EF4-FFF2-40B4-BE49-F238E27FC236}">
                    <a16:creationId xmlns:a16="http://schemas.microsoft.com/office/drawing/2014/main" id="{A8B5C158-E6B4-7642-39FA-BF2999254E36}"/>
                  </a:ext>
                </a:extLst>
              </p:cNvPr>
              <p:cNvSpPr>
                <a:spLocks noRot="1" noChangeAspect="1" noMove="1" noResize="1" noEditPoints="1" noAdjustHandles="1" noChangeArrowheads="1" noChangeShapeType="1" noTextEdit="1"/>
              </p:cNvSpPr>
              <p:nvPr/>
            </p:nvSpPr>
            <p:spPr>
              <a:xfrm>
                <a:off x="10668000" y="5390998"/>
                <a:ext cx="5562600" cy="1676400"/>
              </a:xfrm>
              <a:prstGeom prst="rect">
                <a:avLst/>
              </a:prstGeom>
              <a:blipFill>
                <a:blip r:embed="rId4"/>
                <a:stretch>
                  <a:fillRect/>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32716E50-2568-ECD1-40ED-E05E4CD08648}"/>
                  </a:ext>
                </a:extLst>
              </p:cNvPr>
              <p:cNvSpPr/>
              <p:nvPr/>
            </p:nvSpPr>
            <p:spPr>
              <a:xfrm>
                <a:off x="2057398" y="5439406"/>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vi-VN" sz="3600" dirty="0">
                    <a:latin typeface="Arial" panose="020B0604020202020204" pitchFamily="34" charset="0"/>
                    <a:cs typeface="Arial" panose="020B0604020202020204" pitchFamily="34" charset="0"/>
                  </a:rPr>
                  <a:t>A. </a:t>
                </a:r>
                <a14:m>
                  <m:oMath xmlns:m="http://schemas.openxmlformats.org/officeDocument/2006/math">
                    <m:r>
                      <a:rPr lang="vi-VN" sz="3600" i="0">
                        <a:latin typeface="Cambria Math" panose="02040503050406030204" pitchFamily="18" charset="0"/>
                      </a:rPr>
                      <m:t>6,0</m:t>
                    </m:r>
                    <m:r>
                      <a:rPr lang="en-US" sz="3600" b="0" i="0" smtClean="0">
                        <a:latin typeface="Cambria Math" panose="02040503050406030204" pitchFamily="18" charset="0"/>
                      </a:rPr>
                      <m:t> </m:t>
                    </m:r>
                    <m:r>
                      <m:rPr>
                        <m:sty m:val="p"/>
                      </m:rPr>
                      <a:rPr lang="vi-VN" sz="3600" i="0">
                        <a:latin typeface="Cambria Math" panose="02040503050406030204" pitchFamily="18" charset="0"/>
                      </a:rPr>
                      <m:t>m</m:t>
                    </m:r>
                  </m:oMath>
                </a14:m>
                <a:r>
                  <a:rPr lang="en-VN" sz="3600" dirty="0">
                    <a:effectLst/>
                    <a:latin typeface="Arial" panose="020B0604020202020204" pitchFamily="34" charset="0"/>
                    <a:cs typeface="Arial" panose="020B0604020202020204" pitchFamily="34" charset="0"/>
                  </a:rPr>
                  <a:t> </a:t>
                </a:r>
                <a:endParaRPr lang="en-VN" sz="3600" dirty="0">
                  <a:latin typeface="Arial" panose="020B0604020202020204" pitchFamily="34" charset="0"/>
                  <a:cs typeface="Arial" panose="020B0604020202020204" pitchFamily="34" charset="0"/>
                </a:endParaRPr>
              </a:p>
            </p:txBody>
          </p:sp>
        </mc:Choice>
        <mc:Fallback xmlns="">
          <p:sp>
            <p:nvSpPr>
              <p:cNvPr id="13" name="Rectangle 12">
                <a:extLst>
                  <a:ext uri="{FF2B5EF4-FFF2-40B4-BE49-F238E27FC236}">
                    <a16:creationId xmlns:a16="http://schemas.microsoft.com/office/drawing/2014/main" id="{32716E50-2568-ECD1-40ED-E05E4CD08648}"/>
                  </a:ext>
                </a:extLst>
              </p:cNvPr>
              <p:cNvSpPr>
                <a:spLocks noRot="1" noChangeAspect="1" noMove="1" noResize="1" noEditPoints="1" noAdjustHandles="1" noChangeArrowheads="1" noChangeShapeType="1" noTextEdit="1"/>
              </p:cNvSpPr>
              <p:nvPr/>
            </p:nvSpPr>
            <p:spPr>
              <a:xfrm>
                <a:off x="2057398" y="5439406"/>
                <a:ext cx="5562600" cy="1676400"/>
              </a:xfrm>
              <a:prstGeom prst="rect">
                <a:avLst/>
              </a:prstGeom>
              <a:blipFill>
                <a:blip r:embed="rId5"/>
                <a:stretch>
                  <a:fillRect/>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6D4C432A-09CD-46F2-5112-02FA446112BD}"/>
                  </a:ext>
                </a:extLst>
              </p:cNvPr>
              <p:cNvSpPr/>
              <p:nvPr/>
            </p:nvSpPr>
            <p:spPr>
              <a:xfrm>
                <a:off x="10668000" y="7762644"/>
                <a:ext cx="5562600" cy="167640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marR="30480" algn="ctr">
                  <a:spcBef>
                    <a:spcPts val="600"/>
                  </a:spcBef>
                  <a:spcAft>
                    <a:spcPts val="600"/>
                  </a:spcAft>
                </a:pPr>
                <a:r>
                  <a:rPr lang="vi-VN" sz="3600" dirty="0">
                    <a:latin typeface="Arial" panose="020B0604020202020204" pitchFamily="34" charset="0"/>
                    <a:cs typeface="Arial" panose="020B0604020202020204" pitchFamily="34" charset="0"/>
                  </a:rPr>
                  <a:t>D. </a:t>
                </a:r>
                <a14:m>
                  <m:oMath xmlns:m="http://schemas.openxmlformats.org/officeDocument/2006/math">
                    <m:r>
                      <a:rPr lang="vi-VN" sz="3600" i="0">
                        <a:latin typeface="Cambria Math" panose="02040503050406030204" pitchFamily="18" charset="0"/>
                      </a:rPr>
                      <m:t>5,0</m:t>
                    </m:r>
                    <m:r>
                      <a:rPr lang="en-US" sz="3600" b="0" i="0" smtClean="0">
                        <a:latin typeface="Cambria Math" panose="02040503050406030204" pitchFamily="18" charset="0"/>
                      </a:rPr>
                      <m:t> </m:t>
                    </m:r>
                    <m:r>
                      <m:rPr>
                        <m:sty m:val="p"/>
                      </m:rPr>
                      <a:rPr lang="vi-VN" sz="3600" i="0">
                        <a:latin typeface="Cambria Math" panose="02040503050406030204" pitchFamily="18" charset="0"/>
                      </a:rPr>
                      <m:t>m</m:t>
                    </m:r>
                  </m:oMath>
                </a14:m>
                <a:r>
                  <a:rPr lang="en-VN" sz="3600" dirty="0">
                    <a:effectLst/>
                    <a:latin typeface="Arial" panose="020B0604020202020204" pitchFamily="34" charset="0"/>
                    <a:cs typeface="Arial" panose="020B0604020202020204" pitchFamily="34" charset="0"/>
                  </a:rPr>
                  <a:t> </a:t>
                </a:r>
                <a:endParaRPr lang="en-VN" sz="36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a:extLst>
                  <a:ext uri="{FF2B5EF4-FFF2-40B4-BE49-F238E27FC236}">
                    <a16:creationId xmlns:a16="http://schemas.microsoft.com/office/drawing/2014/main" id="{6D4C432A-09CD-46F2-5112-02FA446112BD}"/>
                  </a:ext>
                </a:extLst>
              </p:cNvPr>
              <p:cNvSpPr>
                <a:spLocks noRot="1" noChangeAspect="1" noMove="1" noResize="1" noEditPoints="1" noAdjustHandles="1" noChangeArrowheads="1" noChangeShapeType="1" noTextEdit="1"/>
              </p:cNvSpPr>
              <p:nvPr/>
            </p:nvSpPr>
            <p:spPr>
              <a:xfrm>
                <a:off x="10668000" y="7762644"/>
                <a:ext cx="5562600" cy="1676400"/>
              </a:xfrm>
              <a:prstGeom prst="rect">
                <a:avLst/>
              </a:prstGeom>
              <a:blipFill>
                <a:blip r:embed="rId6"/>
                <a:stretch>
                  <a:fillRect/>
                </a:stretch>
              </a:blipFill>
              <a:ln>
                <a:solidFill>
                  <a:srgbClr val="00B05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DEEC134-D511-BFFA-D1AE-EB23B1B4B6A2}"/>
                  </a:ext>
                </a:extLst>
              </p:cNvPr>
              <p:cNvSpPr/>
              <p:nvPr/>
            </p:nvSpPr>
            <p:spPr>
              <a:xfrm>
                <a:off x="2090726" y="7805217"/>
                <a:ext cx="5562600" cy="16764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dirty="0">
                    <a:latin typeface="Arial" panose="020B0604020202020204" pitchFamily="34" charset="0"/>
                    <a:cs typeface="Arial" panose="020B0604020202020204" pitchFamily="34" charset="0"/>
                  </a:rPr>
                  <a:t>C. </a:t>
                </a:r>
                <a14:m>
                  <m:oMath xmlns:m="http://schemas.openxmlformats.org/officeDocument/2006/math">
                    <m:r>
                      <a:rPr lang="vi-VN" sz="3600" i="0">
                        <a:latin typeface="Cambria Math" panose="02040503050406030204" pitchFamily="18" charset="0"/>
                      </a:rPr>
                      <m:t>7,5</m:t>
                    </m:r>
                    <m:r>
                      <a:rPr lang="en-US" sz="3600" b="0" i="0" smtClean="0">
                        <a:latin typeface="Cambria Math" panose="02040503050406030204" pitchFamily="18" charset="0"/>
                      </a:rPr>
                      <m:t> </m:t>
                    </m:r>
                    <m:r>
                      <m:rPr>
                        <m:sty m:val="p"/>
                      </m:rPr>
                      <a:rPr lang="vi-VN" sz="3600" i="0">
                        <a:latin typeface="Cambria Math" panose="02040503050406030204" pitchFamily="18" charset="0"/>
                      </a:rPr>
                      <m:t>m</m:t>
                    </m:r>
                  </m:oMath>
                </a14:m>
                <a:r>
                  <a:rPr lang="en-VN" sz="3600" dirty="0">
                    <a:effectLst/>
                    <a:latin typeface="Arial" panose="020B0604020202020204" pitchFamily="34" charset="0"/>
                    <a:cs typeface="Arial" panose="020B0604020202020204" pitchFamily="34" charset="0"/>
                  </a:rPr>
                  <a:t> </a:t>
                </a:r>
                <a:endParaRPr lang="en-VN" sz="3600" dirty="0">
                  <a:latin typeface="Arial" panose="020B0604020202020204" pitchFamily="34" charset="0"/>
                  <a:cs typeface="Arial" panose="020B0604020202020204" pitchFamily="34" charset="0"/>
                </a:endParaRPr>
              </a:p>
            </p:txBody>
          </p:sp>
        </mc:Choice>
        <mc:Fallback xmlns="">
          <p:sp>
            <p:nvSpPr>
              <p:cNvPr id="9" name="Rectangle 8">
                <a:extLst>
                  <a:ext uri="{FF2B5EF4-FFF2-40B4-BE49-F238E27FC236}">
                    <a16:creationId xmlns:a16="http://schemas.microsoft.com/office/drawing/2014/main" id="{BDEEC134-D511-BFFA-D1AE-EB23B1B4B6A2}"/>
                  </a:ext>
                </a:extLst>
              </p:cNvPr>
              <p:cNvSpPr>
                <a:spLocks noRot="1" noChangeAspect="1" noMove="1" noResize="1" noEditPoints="1" noAdjustHandles="1" noChangeArrowheads="1" noChangeShapeType="1" noTextEdit="1"/>
              </p:cNvSpPr>
              <p:nvPr/>
            </p:nvSpPr>
            <p:spPr>
              <a:xfrm>
                <a:off x="2090726" y="7805217"/>
                <a:ext cx="5562600" cy="1676400"/>
              </a:xfrm>
              <a:prstGeom prst="rect">
                <a:avLst/>
              </a:prstGeom>
              <a:blipFill>
                <a:blip r:embed="rId7"/>
                <a:stretch>
                  <a:fillRect/>
                </a:stretch>
              </a:blipFill>
              <a:ln>
                <a:noFill/>
              </a:ln>
            </p:spPr>
            <p:txBody>
              <a:bodyPr/>
              <a:lstStyle/>
              <a:p>
                <a:r>
                  <a:rPr lang="en-VN">
                    <a:noFill/>
                  </a:rPr>
                  <a:t> </a:t>
                </a:r>
              </a:p>
            </p:txBody>
          </p:sp>
        </mc:Fallback>
      </mc:AlternateContent>
    </p:spTree>
    <p:extLst>
      <p:ext uri="{BB962C8B-B14F-4D97-AF65-F5344CB8AC3E}">
        <p14:creationId xmlns:p14="http://schemas.microsoft.com/office/powerpoint/2010/main" val="421361911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DEE5749-D0C8-0D9F-5939-A223DE5A4B96}"/>
                  </a:ext>
                </a:extLst>
              </p:cNvPr>
              <p:cNvSpPr txBox="1"/>
              <p:nvPr/>
            </p:nvSpPr>
            <p:spPr>
              <a:xfrm>
                <a:off x="882397" y="1061140"/>
                <a:ext cx="16523203" cy="3039037"/>
              </a:xfrm>
              <a:prstGeom prst="rect">
                <a:avLst/>
              </a:prstGeom>
              <a:noFill/>
            </p:spPr>
            <p:txBody>
              <a:bodyPr wrap="square" rtlCol="0">
                <a:spAutoFit/>
              </a:bodyPr>
              <a:lstStyle/>
              <a:p>
                <a:pPr>
                  <a:lnSpc>
                    <a:spcPct val="150000"/>
                  </a:lnSpc>
                </a:pPr>
                <a:r>
                  <a:rPr lang="en-VN" sz="4400" b="1" dirty="0">
                    <a:latin typeface="Arial" panose="020B0604020202020204" pitchFamily="34" charset="0"/>
                    <a:cs typeface="Arial" panose="020B0604020202020204" pitchFamily="34" charset="0"/>
                  </a:rPr>
                  <a:t>4.8. </a:t>
                </a:r>
                <a:r>
                  <a:rPr lang="en-VN" sz="4400" dirty="0">
                    <a:latin typeface="Arial" panose="020B0604020202020204" pitchFamily="34" charset="0"/>
                    <a:cs typeface="Arial" panose="020B0604020202020204" pitchFamily="34" charset="0"/>
                  </a:rPr>
                  <a:t>Giải tam giác ABC vuông tại a có BC = a, AC = b, AB = c, trong các trường hợp:</a:t>
                </a:r>
              </a:p>
              <a:p>
                <a:pPr>
                  <a:lnSpc>
                    <a:spcPct val="150000"/>
                  </a:lnSpc>
                </a:pPr>
                <a:r>
                  <a:rPr lang="en-VN" sz="4400" dirty="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a</a:t>
                </a:r>
                <a:r>
                  <a:rPr lang="en-VN" sz="4400" dirty="0">
                    <a:latin typeface="Arial" panose="020B0604020202020204" pitchFamily="34" charset="0"/>
                    <a:cs typeface="Arial" panose="020B0604020202020204" pitchFamily="34" charset="0"/>
                  </a:rPr>
                  <a:t> = 21, b = 18; 			b) b = 10; </a:t>
                </a:r>
                <a14:m>
                  <m:oMath xmlns:m="http://schemas.openxmlformats.org/officeDocument/2006/math">
                    <m:acc>
                      <m:accPr>
                        <m:chr m:val="̂"/>
                        <m:ctrlPr>
                          <a:rPr lang="en-VN" sz="4400" i="1" smtClean="0">
                            <a:latin typeface="Cambria Math" panose="02040503050406030204" pitchFamily="18" charset="0"/>
                            <a:cs typeface="Arial" panose="020B0604020202020204" pitchFamily="34" charset="0"/>
                          </a:rPr>
                        </m:ctrlPr>
                      </m:accPr>
                      <m:e>
                        <m:r>
                          <m:rPr>
                            <m:sty m:val="p"/>
                          </m:rPr>
                          <a:rPr lang="en-US" sz="4400" b="0" i="0" smtClean="0">
                            <a:latin typeface="Cambria Math" panose="02040503050406030204" pitchFamily="18" charset="0"/>
                            <a:cs typeface="Arial" panose="020B0604020202020204" pitchFamily="34" charset="0"/>
                          </a:rPr>
                          <m:t>C</m:t>
                        </m:r>
                      </m:e>
                    </m:acc>
                  </m:oMath>
                </a14:m>
                <a:r>
                  <a:rPr lang="en-VN" sz="4400" dirty="0">
                    <a:latin typeface="Arial" panose="020B0604020202020204" pitchFamily="34" charset="0"/>
                    <a:cs typeface="Arial" panose="020B0604020202020204" pitchFamily="34" charset="0"/>
                  </a:rPr>
                  <a:t> = 30</a:t>
                </a:r>
                <a14:m>
                  <m:oMath xmlns:m="http://schemas.openxmlformats.org/officeDocument/2006/math">
                    <m:r>
                      <a:rPr lang="en-VN" sz="4400" i="0" smtClean="0">
                        <a:latin typeface="Cambria Math" panose="02040503050406030204" pitchFamily="18" charset="0"/>
                        <a:ea typeface="Cambria Math" panose="02040503050406030204" pitchFamily="18" charset="0"/>
                        <a:cs typeface="Arial" panose="020B0604020202020204" pitchFamily="34" charset="0"/>
                      </a:rPr>
                      <m:t>°</m:t>
                    </m:r>
                  </m:oMath>
                </a14:m>
                <a:r>
                  <a:rPr lang="en-VN" sz="4400" dirty="0">
                    <a:latin typeface="Arial" panose="020B0604020202020204" pitchFamily="34" charset="0"/>
                    <a:cs typeface="Arial" panose="020B0604020202020204" pitchFamily="34" charset="0"/>
                  </a:rPr>
                  <a:t> 			c) c = 5, b = 3</a:t>
                </a:r>
              </a:p>
            </p:txBody>
          </p:sp>
        </mc:Choice>
        <mc:Fallback xmlns="">
          <p:sp>
            <p:nvSpPr>
              <p:cNvPr id="9" name="TextBox 8">
                <a:extLst>
                  <a:ext uri="{FF2B5EF4-FFF2-40B4-BE49-F238E27FC236}">
                    <a16:creationId xmlns:a16="http://schemas.microsoft.com/office/drawing/2014/main" id="{FDEE5749-D0C8-0D9F-5939-A223DE5A4B96}"/>
                  </a:ext>
                </a:extLst>
              </p:cNvPr>
              <p:cNvSpPr txBox="1">
                <a:spLocks noRot="1" noChangeAspect="1" noMove="1" noResize="1" noEditPoints="1" noAdjustHandles="1" noChangeArrowheads="1" noChangeShapeType="1" noTextEdit="1"/>
              </p:cNvSpPr>
              <p:nvPr/>
            </p:nvSpPr>
            <p:spPr>
              <a:xfrm>
                <a:off x="882397" y="1061140"/>
                <a:ext cx="16523203" cy="3039037"/>
              </a:xfrm>
              <a:prstGeom prst="rect">
                <a:avLst/>
              </a:prstGeom>
              <a:blipFill>
                <a:blip r:embed="rId2"/>
                <a:stretch>
                  <a:fillRect l="-1536" r="-768" b="-8299"/>
                </a:stretch>
              </a:blipFill>
            </p:spPr>
            <p:txBody>
              <a:bodyPr/>
              <a:lstStyle/>
              <a:p>
                <a:r>
                  <a:rPr lang="en-VN">
                    <a:noFill/>
                  </a:rPr>
                  <a:t> </a:t>
                </a:r>
              </a:p>
            </p:txBody>
          </p:sp>
        </mc:Fallback>
      </mc:AlternateContent>
      <p:pic>
        <p:nvPicPr>
          <p:cNvPr id="10" name="Picture 9">
            <a:extLst>
              <a:ext uri="{FF2B5EF4-FFF2-40B4-BE49-F238E27FC236}">
                <a16:creationId xmlns:a16="http://schemas.microsoft.com/office/drawing/2014/main" id="{68CB6EB0-48C0-AA94-9A1F-C61C185AE9D1}"/>
              </a:ext>
            </a:extLst>
          </p:cNvPr>
          <p:cNvPicPr>
            <a:picLocks noChangeAspect="1"/>
          </p:cNvPicPr>
          <p:nvPr/>
        </p:nvPicPr>
        <p:blipFill>
          <a:blip r:embed="rId3"/>
          <a:stretch>
            <a:fillRect/>
          </a:stretch>
        </p:blipFill>
        <p:spPr>
          <a:xfrm>
            <a:off x="263612" y="4397256"/>
            <a:ext cx="5886115" cy="4697508"/>
          </a:xfrm>
          <a:prstGeom prst="rect">
            <a:avLst/>
          </a:prstGeom>
        </p:spPr>
      </p:pic>
      <p:pic>
        <p:nvPicPr>
          <p:cNvPr id="11" name="Picture 10">
            <a:extLst>
              <a:ext uri="{FF2B5EF4-FFF2-40B4-BE49-F238E27FC236}">
                <a16:creationId xmlns:a16="http://schemas.microsoft.com/office/drawing/2014/main" id="{7B21BAF1-6A9B-6B98-1B19-9AAA6139F4C5}"/>
              </a:ext>
            </a:extLst>
          </p:cNvPr>
          <p:cNvPicPr>
            <a:picLocks noChangeAspect="1"/>
          </p:cNvPicPr>
          <p:nvPr/>
        </p:nvPicPr>
        <p:blipFill>
          <a:blip r:embed="rId4"/>
          <a:stretch>
            <a:fillRect/>
          </a:stretch>
        </p:blipFill>
        <p:spPr>
          <a:xfrm>
            <a:off x="6803571" y="4397256"/>
            <a:ext cx="6025450" cy="4574879"/>
          </a:xfrm>
          <a:prstGeom prst="rect">
            <a:avLst/>
          </a:prstGeom>
        </p:spPr>
      </p:pic>
      <p:pic>
        <p:nvPicPr>
          <p:cNvPr id="12" name="Picture 11">
            <a:extLst>
              <a:ext uri="{FF2B5EF4-FFF2-40B4-BE49-F238E27FC236}">
                <a16:creationId xmlns:a16="http://schemas.microsoft.com/office/drawing/2014/main" id="{151D4B48-7E51-C215-36C7-3491B3B65791}"/>
              </a:ext>
            </a:extLst>
          </p:cNvPr>
          <p:cNvPicPr>
            <a:picLocks noChangeAspect="1"/>
          </p:cNvPicPr>
          <p:nvPr/>
        </p:nvPicPr>
        <p:blipFill>
          <a:blip r:embed="rId5"/>
          <a:stretch>
            <a:fillRect/>
          </a:stretch>
        </p:blipFill>
        <p:spPr>
          <a:xfrm>
            <a:off x="14020800" y="4343467"/>
            <a:ext cx="2895600" cy="4606636"/>
          </a:xfrm>
          <a:prstGeom prst="rect">
            <a:avLst/>
          </a:prstGeom>
        </p:spPr>
      </p:pic>
    </p:spTree>
    <p:extLst>
      <p:ext uri="{BB962C8B-B14F-4D97-AF65-F5344CB8AC3E}">
        <p14:creationId xmlns:p14="http://schemas.microsoft.com/office/powerpoint/2010/main" val="39979777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8">
            <a:extLst>
              <a:ext uri="{FF2B5EF4-FFF2-40B4-BE49-F238E27FC236}">
                <a16:creationId xmlns:a16="http://schemas.microsoft.com/office/drawing/2014/main" id="{34E39A11-B282-B76E-F3FE-1B8B5AB83689}"/>
              </a:ext>
            </a:extLst>
          </p:cNvPr>
          <p:cNvPicPr>
            <a:picLocks noChangeAspect="1"/>
          </p:cNvPicPr>
          <p:nvPr/>
        </p:nvPicPr>
        <p:blipFill>
          <a:blip r:embed="rId2"/>
          <a:stretch>
            <a:fillRect/>
          </a:stretch>
        </p:blipFill>
        <p:spPr>
          <a:xfrm>
            <a:off x="10701783" y="4016932"/>
            <a:ext cx="6666145" cy="5320024"/>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626F94A-FF82-0075-D1FA-BD820C00560D}"/>
                  </a:ext>
                </a:extLst>
              </p:cNvPr>
              <p:cNvSpPr txBox="1"/>
              <p:nvPr/>
            </p:nvSpPr>
            <p:spPr>
              <a:xfrm>
                <a:off x="920072" y="1192236"/>
                <a:ext cx="12801600" cy="5784212"/>
              </a:xfrm>
              <a:prstGeom prst="rect">
                <a:avLst/>
              </a:prstGeom>
              <a:noFill/>
            </p:spPr>
            <p:txBody>
              <a:bodyPr wrap="square">
                <a:spAutoFit/>
              </a:bodyPr>
              <a:lstStyle/>
              <a:p>
                <a:pPr>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r>
                  <a:rPr lang="fr-FR" sz="4000" dirty="0" err="1">
                    <a:effectLst/>
                    <a:latin typeface="Arial" panose="020B0604020202020204" pitchFamily="34" charset="0"/>
                    <a:ea typeface="Calibri" panose="020F0502020204030204" pitchFamily="34" charset="0"/>
                    <a:cs typeface="Arial" panose="020B0604020202020204" pitchFamily="34" charset="0"/>
                  </a:rPr>
                  <a:t>Xét</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ABC</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vuông</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tại</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theo</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lí</a:t>
                </a:r>
                <a:r>
                  <a:rPr lang="fr-FR" sz="4000" dirty="0">
                    <a:effectLst/>
                    <a:latin typeface="Arial" panose="020B0604020202020204" pitchFamily="34" charset="0"/>
                    <a:ea typeface="Times New Roman" panose="02020603050405020304" pitchFamily="18" charset="0"/>
                    <a:cs typeface="Arial" panose="020B0604020202020204" pitchFamily="34" charset="0"/>
                  </a:rPr>
                  <a:t> Pythagore, ta </a:t>
                </a:r>
                <a:r>
                  <a:rPr lang="fr-FR" sz="4000" dirty="0" err="1">
                    <a:effectLst/>
                    <a:latin typeface="Arial" panose="020B0604020202020204" pitchFamily="34" charset="0"/>
                    <a:ea typeface="Times New Roman" panose="02020603050405020304" pitchFamily="18" charset="0"/>
                    <a:cs typeface="Arial" panose="020B0604020202020204" pitchFamily="34" charset="0"/>
                  </a:rPr>
                  <a:t>có</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 xmlns:m="http://schemas.openxmlformats.org/officeDocument/2006/math">
                    <m:sSup>
                      <m:sSup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40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40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4000" i="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m:t>
                            </m:r>
                          </m:e>
                          <m:sup>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b</m:t>
                            </m:r>
                          </m:e>
                          <m:sup>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e>
                    </m:rad>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21</m:t>
                            </m:r>
                          </m:e>
                          <m:sup>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18</m:t>
                            </m:r>
                          </m:e>
                          <m:sup>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e>
                    </m:rad>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=3</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13</m:t>
                        </m:r>
                      </m:e>
                    </m:rad>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Theo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nghĩa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tỉ</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giác</a:t>
                </a:r>
                <a:r>
                  <a:rPr lang="en-US" sz="4000" dirty="0">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 xmlns:m="http://schemas.openxmlformats.org/officeDocument/2006/math">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B</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b</m:t>
                            </m:r>
                          </m:num>
                          <m:den>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a</m:t>
                            </m:r>
                          </m:den>
                        </m:f>
                        <m:r>
                          <a:rPr lang="en-US" sz="4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0">
                                <a:effectLst/>
                                <a:latin typeface="Cambria Math" panose="02040503050406030204" pitchFamily="18" charset="0"/>
                                <a:ea typeface="Calibri" panose="020F0502020204030204" pitchFamily="34" charset="0"/>
                                <a:cs typeface="Times New Roman" panose="02020603050405020304" pitchFamily="18" charset="0"/>
                              </a:rPr>
                              <m:t>18</m:t>
                            </m:r>
                          </m:num>
                          <m:den>
                            <m:r>
                              <a:rPr lang="en-US" sz="4000" i="0">
                                <a:effectLst/>
                                <a:latin typeface="Cambria Math" panose="02040503050406030204" pitchFamily="18" charset="0"/>
                                <a:ea typeface="Calibri" panose="020F0502020204030204" pitchFamily="34" charset="0"/>
                                <a:cs typeface="Times New Roman" panose="02020603050405020304" pitchFamily="18" charset="0"/>
                              </a:rPr>
                              <m:t>21</m:t>
                            </m:r>
                          </m:den>
                        </m:f>
                        <m:r>
                          <a:rPr lang="en-US" sz="4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0">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4000" i="0">
                                <a:effectLst/>
                                <a:latin typeface="Cambria Math" panose="02040503050406030204" pitchFamily="18" charset="0"/>
                                <a:ea typeface="Calibri" panose="020F0502020204030204" pitchFamily="34" charset="0"/>
                                <a:cs typeface="Times New Roman" panose="02020603050405020304" pitchFamily="18" charset="0"/>
                              </a:rPr>
                              <m:t>7</m:t>
                            </m:r>
                          </m:den>
                        </m:f>
                      </m:e>
                    </m:func>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B</m:t>
                        </m:r>
                      </m:e>
                    </m:ac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≈59°</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cs typeface="Arial" panose="020B0604020202020204" pitchFamily="34" charset="0"/>
                  </a:rPr>
                  <a:t>Vậy</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=90°−</m:t>
                    </m:r>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B</m:t>
                        </m:r>
                      </m:e>
                    </m:ac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=90°−59°≈31°</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D626F94A-FF82-0075-D1FA-BD820C00560D}"/>
                  </a:ext>
                </a:extLst>
              </p:cNvPr>
              <p:cNvSpPr txBox="1">
                <a:spLocks noRot="1" noChangeAspect="1" noMove="1" noResize="1" noEditPoints="1" noAdjustHandles="1" noChangeArrowheads="1" noChangeShapeType="1" noTextEdit="1"/>
              </p:cNvSpPr>
              <p:nvPr/>
            </p:nvSpPr>
            <p:spPr>
              <a:xfrm>
                <a:off x="920072" y="1192236"/>
                <a:ext cx="12801600" cy="5784212"/>
              </a:xfrm>
              <a:prstGeom prst="rect">
                <a:avLst/>
              </a:prstGeom>
              <a:blipFill>
                <a:blip r:embed="rId3"/>
                <a:stretch>
                  <a:fillRect l="-1685" b="-3509"/>
                </a:stretch>
              </a:blipFill>
            </p:spPr>
            <p:txBody>
              <a:bodyPr/>
              <a:lstStyle/>
              <a:p>
                <a:r>
                  <a:rPr lang="en-VN">
                    <a:noFill/>
                  </a:rPr>
                  <a:t> </a:t>
                </a:r>
              </a:p>
            </p:txBody>
          </p:sp>
        </mc:Fallback>
      </mc:AlternateContent>
    </p:spTree>
    <p:extLst>
      <p:ext uri="{BB962C8B-B14F-4D97-AF65-F5344CB8AC3E}">
        <p14:creationId xmlns:p14="http://schemas.microsoft.com/office/powerpoint/2010/main" val="82030790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8">
            <a:extLst>
              <a:ext uri="{FF2B5EF4-FFF2-40B4-BE49-F238E27FC236}">
                <a16:creationId xmlns:a16="http://schemas.microsoft.com/office/drawing/2014/main" id="{B656ED91-1C7F-9972-7DF4-0A57BF0D5A1C}"/>
              </a:ext>
            </a:extLst>
          </p:cNvPr>
          <p:cNvPicPr>
            <a:picLocks noChangeAspect="1"/>
          </p:cNvPicPr>
          <p:nvPr/>
        </p:nvPicPr>
        <p:blipFill>
          <a:blip r:embed="rId2"/>
          <a:stretch>
            <a:fillRect/>
          </a:stretch>
        </p:blipFill>
        <p:spPr>
          <a:xfrm>
            <a:off x="11969904" y="2944989"/>
            <a:ext cx="5791200" cy="439702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7B2B493-F860-BDDF-F9FD-61955BBF27AC}"/>
                  </a:ext>
                </a:extLst>
              </p:cNvPr>
              <p:cNvSpPr txBox="1"/>
              <p:nvPr/>
            </p:nvSpPr>
            <p:spPr>
              <a:xfrm>
                <a:off x="1277158" y="921880"/>
                <a:ext cx="12311188" cy="8028223"/>
              </a:xfrm>
              <a:prstGeom prst="rect">
                <a:avLst/>
              </a:prstGeom>
              <a:noFill/>
            </p:spPr>
            <p:txBody>
              <a:bodyPr wrap="square">
                <a:spAutoFit/>
              </a:bodyPr>
              <a:lstStyle/>
              <a:p>
                <a:pPr>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r>
                  <a:rPr lang="fr-FR" sz="4000" dirty="0" err="1">
                    <a:effectLst/>
                    <a:latin typeface="Arial" panose="020B0604020202020204" pitchFamily="34" charset="0"/>
                    <a:ea typeface="Calibri" panose="020F0502020204030204" pitchFamily="34" charset="0"/>
                    <a:cs typeface="Arial" panose="020B0604020202020204" pitchFamily="34" charset="0"/>
                  </a:rPr>
                  <a:t>Xét</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ABC</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vuông</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tại</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ta </a:t>
                </a:r>
                <a:r>
                  <a:rPr lang="fr-FR" sz="4000" dirty="0" err="1">
                    <a:effectLst/>
                    <a:latin typeface="Arial" panose="020B0604020202020204" pitchFamily="34" charset="0"/>
                    <a:ea typeface="Times New Roman" panose="02020603050405020304" pitchFamily="18" charset="0"/>
                    <a:cs typeface="Arial" panose="020B0604020202020204" pitchFamily="34" charset="0"/>
                  </a:rPr>
                  <a:t>có</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 xmlns:m="http://schemas.openxmlformats.org/officeDocument/2006/math">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i="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000" i="0">
                        <a:effectLst/>
                        <a:latin typeface="Cambria Math" panose="02040503050406030204" pitchFamily="18" charset="0"/>
                        <a:ea typeface="Calibri" panose="020F0502020204030204" pitchFamily="34" charset="0"/>
                        <a:cs typeface="Times New Roman" panose="02020603050405020304" pitchFamily="18" charset="0"/>
                      </a:rPr>
                      <m:t>=90°</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suy</a:t>
                </a:r>
                <a:r>
                  <a:rPr lang="fr-FR" sz="4000" dirty="0">
                    <a:effectLst/>
                    <a:latin typeface="Arial" panose="020B0604020202020204" pitchFamily="34" charset="0"/>
                    <a:ea typeface="Times New Roman" panose="02020603050405020304" pitchFamily="18" charset="0"/>
                    <a:cs typeface="Arial" panose="020B0604020202020204" pitchFamily="34" charset="0"/>
                  </a:rPr>
                  <a:t> ra </a:t>
                </a:r>
                <a14:m>
                  <m:oMath xmlns:m="http://schemas.openxmlformats.org/officeDocument/2006/math">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B</m:t>
                        </m:r>
                      </m:e>
                    </m:ac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=90°−</m:t>
                    </m:r>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=90°−30°=60°</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a:effectLst/>
                    <a:latin typeface="Arial" panose="020B0604020202020204" pitchFamily="34" charset="0"/>
                    <a:ea typeface="Times New Roman" panose="02020603050405020304" pitchFamily="18" charset="0"/>
                    <a:cs typeface="Arial" panose="020B0604020202020204" pitchFamily="34" charset="0"/>
                  </a:rPr>
                  <a:t>Theo </a:t>
                </a:r>
                <a:r>
                  <a:rPr lang="fr-FR"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lí</a:t>
                </a:r>
                <a:r>
                  <a:rPr lang="fr-FR" sz="4000" dirty="0">
                    <a:effectLst/>
                    <a:latin typeface="Arial" panose="020B0604020202020204" pitchFamily="34" charset="0"/>
                    <a:ea typeface="Times New Roman" panose="02020603050405020304" pitchFamily="18" charset="0"/>
                    <a:cs typeface="Arial" panose="020B0604020202020204" pitchFamily="34" charset="0"/>
                  </a:rPr>
                  <a:t> 2, ta </a:t>
                </a:r>
                <a:r>
                  <a:rPr lang="fr-FR" sz="4000" dirty="0" err="1">
                    <a:effectLst/>
                    <a:latin typeface="Arial" panose="020B0604020202020204" pitchFamily="34" charset="0"/>
                    <a:ea typeface="Times New Roman" panose="02020603050405020304" pitchFamily="18" charset="0"/>
                    <a:cs typeface="Arial" panose="020B0604020202020204" pitchFamily="34" charset="0"/>
                  </a:rPr>
                  <a:t>có</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 xmlns:m="http://schemas.openxmlformats.org/officeDocument/2006/math">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c</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b</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C</m:t>
                        </m:r>
                        <m:r>
                          <a:rPr lang="fr-FR" sz="4000" i="0">
                            <a:effectLst/>
                            <a:latin typeface="Cambria Math" panose="02040503050406030204" pitchFamily="18" charset="0"/>
                            <a:ea typeface="Calibri" panose="020F0502020204030204" pitchFamily="34" charset="0"/>
                            <a:cs typeface="Times New Roman" panose="02020603050405020304" pitchFamily="18" charset="0"/>
                          </a:rPr>
                          <m:t>=10.</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tan</m:t>
                            </m:r>
                          </m:fName>
                          <m:e>
                            <m:r>
                              <a:rPr lang="fr-FR" sz="4000" i="0">
                                <a:effectLst/>
                                <a:latin typeface="Cambria Math" panose="02040503050406030204" pitchFamily="18" charset="0"/>
                                <a:ea typeface="Calibri" panose="020F0502020204030204" pitchFamily="34" charset="0"/>
                                <a:cs typeface="Times New Roman" panose="02020603050405020304" pitchFamily="18" charset="0"/>
                              </a:rPr>
                              <m:t>30°</m:t>
                            </m:r>
                          </m:e>
                        </m:func>
                        <m:r>
                          <a:rPr lang="fr-FR" sz="4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0">
                                <a:effectLst/>
                                <a:latin typeface="Cambria Math" panose="02040503050406030204" pitchFamily="18" charset="0"/>
                                <a:ea typeface="Calibri" panose="020F0502020204030204" pitchFamily="34" charset="0"/>
                                <a:cs typeface="Times New Roman" panose="02020603050405020304" pitchFamily="18" charset="0"/>
                              </a:rPr>
                              <m:t>10</m:t>
                            </m:r>
                            <m:rad>
                              <m:radPr>
                                <m:degHide m:val="on"/>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4000" i="0">
                                <a:effectLst/>
                                <a:latin typeface="Cambria Math" panose="02040503050406030204" pitchFamily="18" charset="0"/>
                                <a:ea typeface="Calibri" panose="020F0502020204030204" pitchFamily="34" charset="0"/>
                                <a:cs typeface="Times New Roman" panose="02020603050405020304" pitchFamily="18" charset="0"/>
                              </a:rPr>
                              <m:t>3</m:t>
                            </m:r>
                          </m:den>
                        </m:f>
                      </m:e>
                    </m:func>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a:effectLst/>
                    <a:latin typeface="Arial" panose="020B0604020202020204" pitchFamily="34" charset="0"/>
                    <a:ea typeface="Times New Roman" panose="02020603050405020304" pitchFamily="18" charset="0"/>
                    <a:cs typeface="Arial" panose="020B0604020202020204" pitchFamily="34" charset="0"/>
                  </a:rPr>
                  <a:t>Theo </a:t>
                </a:r>
                <a:r>
                  <a:rPr lang="fr-FR"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lí</a:t>
                </a:r>
                <a:r>
                  <a:rPr lang="fr-FR" sz="4000" dirty="0">
                    <a:effectLst/>
                    <a:latin typeface="Arial" panose="020B0604020202020204" pitchFamily="34" charset="0"/>
                    <a:ea typeface="Times New Roman" panose="02020603050405020304" pitchFamily="18" charset="0"/>
                    <a:cs typeface="Arial" panose="020B0604020202020204" pitchFamily="34" charset="0"/>
                  </a:rPr>
                  <a:t> 1, ta </a:t>
                </a:r>
                <a:r>
                  <a:rPr lang="fr-FR" sz="4000" dirty="0" err="1">
                    <a:effectLst/>
                    <a:latin typeface="Arial" panose="020B0604020202020204" pitchFamily="34" charset="0"/>
                    <a:ea typeface="Times New Roman" panose="02020603050405020304" pitchFamily="18" charset="0"/>
                    <a:cs typeface="Arial" panose="020B0604020202020204" pitchFamily="34" charset="0"/>
                  </a:rPr>
                  <a:t>có</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 xmlns:m="http://schemas.openxmlformats.org/officeDocument/2006/math">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b</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a</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C</m:t>
                        </m:r>
                      </m:e>
                    </m:func>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b</m:t>
                        </m:r>
                      </m:num>
                      <m:den>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C</m:t>
                            </m:r>
                          </m:e>
                        </m:func>
                      </m:den>
                    </m:f>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10</m:t>
                        </m:r>
                      </m:num>
                      <m:den>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30°</m:t>
                            </m:r>
                          </m:e>
                        </m:func>
                      </m:den>
                    </m:f>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10</m:t>
                        </m:r>
                      </m:num>
                      <m:den>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3</m:t>
                                </m:r>
                              </m:e>
                            </m:rad>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den>
                        </m:f>
                      </m:den>
                    </m:f>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20</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3</m:t>
                            </m:r>
                          </m:e>
                        </m:rad>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B7B2B493-F860-BDDF-F9FD-61955BBF27AC}"/>
                  </a:ext>
                </a:extLst>
              </p:cNvPr>
              <p:cNvSpPr txBox="1">
                <a:spLocks noRot="1" noChangeAspect="1" noMove="1" noResize="1" noEditPoints="1" noAdjustHandles="1" noChangeArrowheads="1" noChangeShapeType="1" noTextEdit="1"/>
              </p:cNvSpPr>
              <p:nvPr/>
            </p:nvSpPr>
            <p:spPr>
              <a:xfrm>
                <a:off x="1277158" y="921880"/>
                <a:ext cx="12311188" cy="8028223"/>
              </a:xfrm>
              <a:prstGeom prst="rect">
                <a:avLst/>
              </a:prstGeom>
              <a:blipFill>
                <a:blip r:embed="rId3"/>
                <a:stretch>
                  <a:fillRect l="-1753"/>
                </a:stretch>
              </a:blipFill>
            </p:spPr>
            <p:txBody>
              <a:bodyPr/>
              <a:lstStyle/>
              <a:p>
                <a:r>
                  <a:rPr lang="en-VN">
                    <a:noFill/>
                  </a:rPr>
                  <a:t> </a:t>
                </a:r>
              </a:p>
            </p:txBody>
          </p:sp>
        </mc:Fallback>
      </mc:AlternateContent>
    </p:spTree>
    <p:extLst>
      <p:ext uri="{BB962C8B-B14F-4D97-AF65-F5344CB8AC3E}">
        <p14:creationId xmlns:p14="http://schemas.microsoft.com/office/powerpoint/2010/main" val="176192971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8">
            <a:extLst>
              <a:ext uri="{FF2B5EF4-FFF2-40B4-BE49-F238E27FC236}">
                <a16:creationId xmlns:a16="http://schemas.microsoft.com/office/drawing/2014/main" id="{905CE20C-6D8F-4B3A-20CE-14E5F42B4F86}"/>
              </a:ext>
            </a:extLst>
          </p:cNvPr>
          <p:cNvPicPr>
            <a:picLocks noChangeAspect="1"/>
          </p:cNvPicPr>
          <p:nvPr/>
        </p:nvPicPr>
        <p:blipFill>
          <a:blip r:embed="rId2"/>
          <a:stretch>
            <a:fillRect/>
          </a:stretch>
        </p:blipFill>
        <p:spPr>
          <a:xfrm>
            <a:off x="14179362" y="2278182"/>
            <a:ext cx="3331399" cy="529995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068BEFB-4F1F-44D4-7B3E-8BE0F3AF4813}"/>
                  </a:ext>
                </a:extLst>
              </p:cNvPr>
              <p:cNvSpPr txBox="1"/>
              <p:nvPr/>
            </p:nvSpPr>
            <p:spPr>
              <a:xfrm>
                <a:off x="806547" y="1562429"/>
                <a:ext cx="13597601" cy="6731458"/>
              </a:xfrm>
              <a:prstGeom prst="rect">
                <a:avLst/>
              </a:prstGeom>
              <a:noFill/>
            </p:spPr>
            <p:txBody>
              <a:bodyPr wrap="square">
                <a:spAutoFit/>
              </a:bodyPr>
              <a:lstStyle/>
              <a:p>
                <a:pPr>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c) </a:t>
                </a:r>
                <a:r>
                  <a:rPr lang="fr-FR" sz="4000" dirty="0" err="1">
                    <a:effectLst/>
                    <a:latin typeface="Arial" panose="020B0604020202020204" pitchFamily="34" charset="0"/>
                    <a:ea typeface="Calibri" panose="020F0502020204030204" pitchFamily="34" charset="0"/>
                    <a:cs typeface="Arial" panose="020B0604020202020204" pitchFamily="34" charset="0"/>
                  </a:rPr>
                  <a:t>Xét</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ABC</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vuông</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tại</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theo</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lí</a:t>
                </a:r>
                <a:r>
                  <a:rPr lang="fr-FR" sz="4000" dirty="0">
                    <a:effectLst/>
                    <a:latin typeface="Arial" panose="020B0604020202020204" pitchFamily="34" charset="0"/>
                    <a:ea typeface="Times New Roman" panose="02020603050405020304" pitchFamily="18" charset="0"/>
                    <a:cs typeface="Arial" panose="020B0604020202020204" pitchFamily="34" charset="0"/>
                  </a:rPr>
                  <a:t> Pythagore, ta </a:t>
                </a:r>
                <a:r>
                  <a:rPr lang="fr-FR" sz="4000" dirty="0" err="1">
                    <a:effectLst/>
                    <a:latin typeface="Arial" panose="020B0604020202020204" pitchFamily="34" charset="0"/>
                    <a:ea typeface="Times New Roman" panose="02020603050405020304" pitchFamily="18" charset="0"/>
                    <a:cs typeface="Arial" panose="020B0604020202020204" pitchFamily="34" charset="0"/>
                  </a:rPr>
                  <a:t>có</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 xmlns:m="http://schemas.openxmlformats.org/officeDocument/2006/math">
                    <m:sSup>
                      <m:sSup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e>
                          <m:sup>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e>
                          <m:sup>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e>
                    </m:rad>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sup>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e>
                          <m:sup>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e>
                    </m:rad>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34</m:t>
                        </m:r>
                      </m:e>
                    </m:rad>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Theo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nghĩa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tỉ</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giác</a:t>
                </a:r>
                <a:r>
                  <a:rPr lang="en-US" sz="4000" dirty="0">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 xmlns:m="http://schemas.openxmlformats.org/officeDocument/2006/math">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num>
                          <m:den>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5</m:t>
                            </m:r>
                          </m:den>
                        </m:f>
                      </m:e>
                    </m:func>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e>
                    </m:acc>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≈31°</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Theo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tổng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góc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tam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giác</a:t>
                </a:r>
                <a:r>
                  <a:rPr lang="en-US" sz="40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e>
                    </m:acc>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=90°</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=90°−31°=59°</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F068BEFB-4F1F-44D4-7B3E-8BE0F3AF4813}"/>
                  </a:ext>
                </a:extLst>
              </p:cNvPr>
              <p:cNvSpPr txBox="1">
                <a:spLocks noRot="1" noChangeAspect="1" noMove="1" noResize="1" noEditPoints="1" noAdjustHandles="1" noChangeArrowheads="1" noChangeShapeType="1" noTextEdit="1"/>
              </p:cNvSpPr>
              <p:nvPr/>
            </p:nvSpPr>
            <p:spPr>
              <a:xfrm>
                <a:off x="806547" y="1562429"/>
                <a:ext cx="13597601" cy="6731458"/>
              </a:xfrm>
              <a:prstGeom prst="rect">
                <a:avLst/>
              </a:prstGeom>
              <a:blipFill>
                <a:blip r:embed="rId3"/>
                <a:stretch>
                  <a:fillRect l="-1586" b="-2820"/>
                </a:stretch>
              </a:blipFill>
            </p:spPr>
            <p:txBody>
              <a:bodyPr/>
              <a:lstStyle/>
              <a:p>
                <a:r>
                  <a:rPr lang="en-VN">
                    <a:noFill/>
                  </a:rPr>
                  <a:t> </a:t>
                </a:r>
              </a:p>
            </p:txBody>
          </p:sp>
        </mc:Fallback>
      </mc:AlternateContent>
    </p:spTree>
    <p:extLst>
      <p:ext uri="{BB962C8B-B14F-4D97-AF65-F5344CB8AC3E}">
        <p14:creationId xmlns:p14="http://schemas.microsoft.com/office/powerpoint/2010/main" val="36247762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1E6"/>
        </a:solidFill>
        <a:effectLst/>
      </p:bgPr>
    </p:bg>
    <p:spTree>
      <p:nvGrpSpPr>
        <p:cNvPr id="1" name=""/>
        <p:cNvGrpSpPr/>
        <p:nvPr/>
      </p:nvGrpSpPr>
      <p:grpSpPr>
        <a:xfrm>
          <a:off x="0" y="0"/>
          <a:ext cx="0" cy="0"/>
          <a:chOff x="0" y="0"/>
          <a:chExt cx="0" cy="0"/>
        </a:xfrm>
      </p:grpSpPr>
      <p:sp>
        <p:nvSpPr>
          <p:cNvPr id="2" name="Freeform 2"/>
          <p:cNvSpPr/>
          <p:nvPr/>
        </p:nvSpPr>
        <p:spPr>
          <a:xfrm>
            <a:off x="-2541903" y="806741"/>
            <a:ext cx="4387145" cy="9174638"/>
          </a:xfrm>
          <a:custGeom>
            <a:avLst/>
            <a:gdLst/>
            <a:ahLst/>
            <a:cxnLst/>
            <a:rect l="l" t="t" r="r" b="b"/>
            <a:pathLst>
              <a:path w="4387145" h="9174638">
                <a:moveTo>
                  <a:pt x="0" y="0"/>
                </a:moveTo>
                <a:lnTo>
                  <a:pt x="4387145" y="0"/>
                </a:lnTo>
                <a:lnTo>
                  <a:pt x="4387145" y="9174638"/>
                </a:lnTo>
                <a:lnTo>
                  <a:pt x="0" y="91746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490194" y="9770498"/>
            <a:ext cx="19548795" cy="1192236"/>
            <a:chOff x="0" y="0"/>
            <a:chExt cx="5148654" cy="314004"/>
          </a:xfrm>
        </p:grpSpPr>
        <p:sp>
          <p:nvSpPr>
            <p:cNvPr id="4" name="Freeform 4"/>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5"/>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4872512" y="4217383"/>
            <a:ext cx="3102803" cy="5553115"/>
          </a:xfrm>
          <a:custGeom>
            <a:avLst/>
            <a:gdLst/>
            <a:ahLst/>
            <a:cxnLst/>
            <a:rect l="l" t="t" r="r" b="b"/>
            <a:pathLst>
              <a:path w="3102803" h="5553115">
                <a:moveTo>
                  <a:pt x="0" y="0"/>
                </a:moveTo>
                <a:lnTo>
                  <a:pt x="3102803" y="0"/>
                </a:lnTo>
                <a:lnTo>
                  <a:pt x="3102803" y="5553115"/>
                </a:lnTo>
                <a:lnTo>
                  <a:pt x="0" y="55531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TextBox 12"/>
          <p:cNvSpPr txBox="1"/>
          <p:nvPr/>
        </p:nvSpPr>
        <p:spPr>
          <a:xfrm>
            <a:off x="2037597" y="3714102"/>
            <a:ext cx="13483757" cy="2858796"/>
          </a:xfrm>
          <a:prstGeom prst="rect">
            <a:avLst/>
          </a:prstGeom>
        </p:spPr>
        <p:txBody>
          <a:bodyPr wrap="square" lIns="0" tIns="0" rIns="0" bIns="0" rtlCol="0" anchor="t">
            <a:spAutoFit/>
          </a:bodyPr>
          <a:lstStyle/>
          <a:p>
            <a:pPr marL="0" lvl="0" indent="0" algn="ctr">
              <a:lnSpc>
                <a:spcPct val="150000"/>
              </a:lnSpc>
              <a:spcBef>
                <a:spcPct val="0"/>
              </a:spcBef>
            </a:pPr>
            <a:r>
              <a:rPr lang="en-US" sz="6600" b="1" u="none" strike="noStrike" dirty="0">
                <a:solidFill>
                  <a:srgbClr val="724E39"/>
                </a:solidFill>
                <a:latin typeface="Arial" panose="020B0604020202020204" pitchFamily="34" charset="0"/>
                <a:cs typeface="Arial" panose="020B0604020202020204" pitchFamily="34" charset="0"/>
              </a:rPr>
              <a:t>1. </a:t>
            </a:r>
            <a:r>
              <a:rPr lang="en-US" sz="6600" b="1" dirty="0">
                <a:solidFill>
                  <a:srgbClr val="724E39"/>
                </a:solidFill>
                <a:latin typeface="Arial" panose="020B0604020202020204" pitchFamily="34" charset="0"/>
                <a:cs typeface="Arial" panose="020B0604020202020204" pitchFamily="34" charset="0"/>
              </a:rPr>
              <a:t>H</a:t>
            </a:r>
            <a:r>
              <a:rPr lang="en-US" sz="6600" b="1" u="none" strike="noStrike" dirty="0">
                <a:solidFill>
                  <a:srgbClr val="724E39"/>
                </a:solidFill>
                <a:latin typeface="Arial" panose="020B0604020202020204" pitchFamily="34" charset="0"/>
                <a:cs typeface="Arial" panose="020B0604020202020204" pitchFamily="34" charset="0"/>
              </a:rPr>
              <a:t>Ệ THỨC GIỮA CẠNH HUYỀN VÀ CẠNH GÓC VUÔNG</a:t>
            </a:r>
          </a:p>
        </p:txBody>
      </p:sp>
      <p:sp>
        <p:nvSpPr>
          <p:cNvPr id="13" name="Freeform 13"/>
          <p:cNvSpPr/>
          <p:nvPr/>
        </p:nvSpPr>
        <p:spPr>
          <a:xfrm rot="538551">
            <a:off x="15969865" y="3279574"/>
            <a:ext cx="440143" cy="388427"/>
          </a:xfrm>
          <a:custGeom>
            <a:avLst/>
            <a:gdLst/>
            <a:ahLst/>
            <a:cxnLst/>
            <a:rect l="l" t="t" r="r" b="b"/>
            <a:pathLst>
              <a:path w="440143" h="388427">
                <a:moveTo>
                  <a:pt x="0" y="0"/>
                </a:moveTo>
                <a:lnTo>
                  <a:pt x="440143" y="0"/>
                </a:lnTo>
                <a:lnTo>
                  <a:pt x="440143" y="388427"/>
                </a:lnTo>
                <a:lnTo>
                  <a:pt x="0" y="3884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rot="538551">
            <a:off x="13692903" y="1609371"/>
            <a:ext cx="641648" cy="566255"/>
          </a:xfrm>
          <a:custGeom>
            <a:avLst/>
            <a:gdLst/>
            <a:ahLst/>
            <a:cxnLst/>
            <a:rect l="l" t="t" r="r" b="b"/>
            <a:pathLst>
              <a:path w="641648" h="566255">
                <a:moveTo>
                  <a:pt x="0" y="0"/>
                </a:moveTo>
                <a:lnTo>
                  <a:pt x="641648" y="0"/>
                </a:lnTo>
                <a:lnTo>
                  <a:pt x="641648" y="566255"/>
                </a:lnTo>
                <a:lnTo>
                  <a:pt x="0" y="5662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15"/>
          <p:cNvSpPr/>
          <p:nvPr/>
        </p:nvSpPr>
        <p:spPr>
          <a:xfrm rot="538551">
            <a:off x="15804809" y="1591183"/>
            <a:ext cx="517908" cy="457053"/>
          </a:xfrm>
          <a:custGeom>
            <a:avLst/>
            <a:gdLst/>
            <a:ahLst/>
            <a:cxnLst/>
            <a:rect l="l" t="t" r="r" b="b"/>
            <a:pathLst>
              <a:path w="517908" h="457053">
                <a:moveTo>
                  <a:pt x="0" y="0"/>
                </a:moveTo>
                <a:lnTo>
                  <a:pt x="517908" y="0"/>
                </a:lnTo>
                <a:lnTo>
                  <a:pt x="517908" y="457053"/>
                </a:lnTo>
                <a:lnTo>
                  <a:pt x="0" y="4570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TextBox 5">
            <a:extLst>
              <a:ext uri="{FF2B5EF4-FFF2-40B4-BE49-F238E27FC236}">
                <a16:creationId xmlns:a16="http://schemas.microsoft.com/office/drawing/2014/main" id="{C64352FD-8227-B3BD-7278-210CE9D99432}"/>
              </a:ext>
            </a:extLst>
          </p:cNvPr>
          <p:cNvSpPr txBox="1"/>
          <p:nvPr/>
        </p:nvSpPr>
        <p:spPr>
          <a:xfrm>
            <a:off x="-7620000" y="10064631"/>
            <a:ext cx="4418221" cy="584775"/>
          </a:xfrm>
          <a:prstGeom prst="rect">
            <a:avLst/>
          </a:prstGeom>
          <a:noFill/>
        </p:spPr>
        <p:txBody>
          <a:bodyPr wrap="square" rtlCol="0">
            <a:spAutoFit/>
          </a:bodyPr>
          <a:lstStyle/>
          <a:p>
            <a:r>
              <a:rPr lang="en-US" sz="3200"/>
              <a:t>Tailieugiaovien.edu.vn</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8">
            <a:extLst>
              <a:ext uri="{FF2B5EF4-FFF2-40B4-BE49-F238E27FC236}">
                <a16:creationId xmlns:a16="http://schemas.microsoft.com/office/drawing/2014/main" id="{4979CBEE-3C4D-FC0D-8480-A7E341B838B7}"/>
              </a:ext>
            </a:extLst>
          </p:cNvPr>
          <p:cNvPicPr>
            <a:picLocks noChangeAspect="1"/>
          </p:cNvPicPr>
          <p:nvPr/>
        </p:nvPicPr>
        <p:blipFill>
          <a:blip r:embed="rId2"/>
          <a:stretch>
            <a:fillRect/>
          </a:stretch>
        </p:blipFill>
        <p:spPr>
          <a:xfrm>
            <a:off x="5584544" y="3326838"/>
            <a:ext cx="7118912" cy="4814387"/>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D7F7B55-890D-2439-4D3D-54DBE4D1B722}"/>
                  </a:ext>
                </a:extLst>
              </p:cNvPr>
              <p:cNvSpPr txBox="1"/>
              <p:nvPr/>
            </p:nvSpPr>
            <p:spPr>
              <a:xfrm>
                <a:off x="1022601" y="1348688"/>
                <a:ext cx="16523203" cy="833113"/>
              </a:xfrm>
              <a:prstGeom prst="rect">
                <a:avLst/>
              </a:prstGeom>
              <a:noFill/>
            </p:spPr>
            <p:txBody>
              <a:bodyPr wrap="square" rtlCol="0">
                <a:spAutoFit/>
              </a:bodyPr>
              <a:lstStyle/>
              <a:p>
                <a:r>
                  <a:rPr lang="en-VN" sz="4400" b="1" dirty="0">
                    <a:latin typeface="Arial" panose="020B0604020202020204" pitchFamily="34" charset="0"/>
                    <a:cs typeface="Arial" panose="020B0604020202020204" pitchFamily="34" charset="0"/>
                  </a:rPr>
                  <a:t>4.11. </a:t>
                </a:r>
                <a:r>
                  <a:rPr lang="en-US" sz="4400" dirty="0" err="1">
                    <a:latin typeface="Arial" panose="020B0604020202020204" pitchFamily="34" charset="0"/>
                    <a:cs typeface="Arial" panose="020B0604020202020204" pitchFamily="34" charset="0"/>
                  </a:rPr>
                  <a:t>Tính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chéo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dài</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b="0" i="0" smtClean="0">
                        <a:latin typeface="Cambria Math" panose="02040503050406030204" pitchFamily="18" charset="0"/>
                        <a:cs typeface="Arial" panose="020B0604020202020204" pitchFamily="34" charset="0"/>
                      </a:rPr>
                      <m:t>2</m:t>
                    </m:r>
                    <m:rad>
                      <m:radPr>
                        <m:degHide m:val="on"/>
                        <m:ctrlPr>
                          <a:rPr lang="en-US" sz="4400" i="1" smtClean="0">
                            <a:latin typeface="Cambria Math" panose="02040503050406030204" pitchFamily="18" charset="0"/>
                            <a:cs typeface="Arial" panose="020B0604020202020204" pitchFamily="34" charset="0"/>
                          </a:rPr>
                        </m:ctrlPr>
                      </m:radPr>
                      <m:deg/>
                      <m:e>
                        <m:r>
                          <a:rPr lang="en-US" sz="4400" b="0" i="1" smtClean="0">
                            <a:latin typeface="Cambria Math" panose="02040503050406030204" pitchFamily="18" charset="0"/>
                            <a:cs typeface="Arial" panose="020B0604020202020204" pitchFamily="34" charset="0"/>
                          </a:rPr>
                          <m:t>3</m:t>
                        </m:r>
                      </m:e>
                    </m:rad>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2</a:t>
                </a:r>
                <a:endParaRPr lang="en-VN" sz="4400" dirty="0">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7D7F7B55-890D-2439-4D3D-54DBE4D1B722}"/>
                  </a:ext>
                </a:extLst>
              </p:cNvPr>
              <p:cNvSpPr txBox="1">
                <a:spLocks noRot="1" noChangeAspect="1" noMove="1" noResize="1" noEditPoints="1" noAdjustHandles="1" noChangeArrowheads="1" noChangeShapeType="1" noTextEdit="1"/>
              </p:cNvSpPr>
              <p:nvPr/>
            </p:nvSpPr>
            <p:spPr>
              <a:xfrm>
                <a:off x="1022601" y="1348688"/>
                <a:ext cx="16523203" cy="833113"/>
              </a:xfrm>
              <a:prstGeom prst="rect">
                <a:avLst/>
              </a:prstGeom>
              <a:blipFill>
                <a:blip r:embed="rId3"/>
                <a:stretch>
                  <a:fillRect l="-1536" t="-7576" b="-34848"/>
                </a:stretch>
              </a:blipFill>
            </p:spPr>
            <p:txBody>
              <a:bodyPr/>
              <a:lstStyle/>
              <a:p>
                <a:r>
                  <a:rPr lang="en-VN">
                    <a:noFill/>
                  </a:rPr>
                  <a:t> </a:t>
                </a:r>
              </a:p>
            </p:txBody>
          </p:sp>
        </mc:Fallback>
      </mc:AlternateContent>
    </p:spTree>
    <p:extLst>
      <p:ext uri="{BB962C8B-B14F-4D97-AF65-F5344CB8AC3E}">
        <p14:creationId xmlns:p14="http://schemas.microsoft.com/office/powerpoint/2010/main" val="67858080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0BBAD45-B357-EA88-5626-E8BB399BBCE8}"/>
                  </a:ext>
                </a:extLst>
              </p:cNvPr>
              <p:cNvSpPr txBox="1"/>
              <p:nvPr/>
            </p:nvSpPr>
            <p:spPr>
              <a:xfrm>
                <a:off x="521203" y="791372"/>
                <a:ext cx="17526000" cy="8137420"/>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err="1">
                    <a:effectLst/>
                    <a:latin typeface="Arial" panose="020B0604020202020204" pitchFamily="34" charset="0"/>
                    <a:ea typeface="Calibri" panose="020F0502020204030204" pitchFamily="34" charset="0"/>
                    <a:cs typeface="Arial" panose="020B0604020202020204" pitchFamily="34" charset="0"/>
                  </a:rPr>
                  <a:t>Gọi</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O</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là </a:t>
                </a:r>
                <a:r>
                  <a:rPr lang="fr-FR" sz="4000" dirty="0" err="1">
                    <a:effectLst/>
                    <a:latin typeface="Arial" panose="020B0604020202020204" pitchFamily="34" charset="0"/>
                    <a:ea typeface="Times New Roman" panose="02020603050405020304" pitchFamily="18" charset="0"/>
                    <a:cs typeface="Arial" panose="020B0604020202020204" pitchFamily="34" charset="0"/>
                  </a:rPr>
                  <a:t>giao</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điểm</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của</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AC</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và</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BD</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Suy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OA</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AC</m:t>
                        </m:r>
                      </m:num>
                      <m:den>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OB</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BD</m:t>
                        </m:r>
                      </m:num>
                      <m:den>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cs typeface="Arial" panose="020B0604020202020204" pitchFamily="34" charset="0"/>
                  </a:rPr>
                  <a:t>Xét</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OAB</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vuông</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tại</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O</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theo</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nghĩa</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tỉ</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số</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giác</a:t>
                </a:r>
                <a:r>
                  <a:rPr lang="fr-FR" sz="4000" dirty="0">
                    <a:effectLst/>
                    <a:latin typeface="Arial" panose="020B0604020202020204" pitchFamily="34" charset="0"/>
                    <a:ea typeface="Times New Roman" panose="02020603050405020304" pitchFamily="18" charset="0"/>
                    <a:cs typeface="Arial" panose="020B0604020202020204" pitchFamily="34" charset="0"/>
                  </a:rPr>
                  <a:t>, ta </a:t>
                </a:r>
                <a:r>
                  <a:rPr lang="fr-FR" sz="4000" dirty="0" err="1">
                    <a:effectLst/>
                    <a:latin typeface="Arial" panose="020B0604020202020204" pitchFamily="34" charset="0"/>
                    <a:ea typeface="Times New Roman" panose="02020603050405020304" pitchFamily="18" charset="0"/>
                    <a:cs typeface="Arial" panose="020B0604020202020204" pitchFamily="34" charset="0"/>
                  </a:rPr>
                  <a:t>có</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 xmlns:m="http://schemas.openxmlformats.org/officeDocument/2006/math">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tan</m:t>
                        </m:r>
                      </m:fName>
                      <m:e>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BAO</m:t>
                            </m:r>
                          </m:e>
                        </m:acc>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OB</m:t>
                            </m:r>
                          </m:num>
                          <m:den>
                            <m:r>
                              <m:rPr>
                                <m:sty m:val="p"/>
                              </m:rP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OA</m:t>
                            </m:r>
                          </m:den>
                        </m:f>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1</m:t>
                            </m:r>
                          </m:num>
                          <m:den>
                            <m:rad>
                              <m:radPr>
                                <m:degHide m:val="on"/>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0" smtClean="0">
                                    <a:effectLst/>
                                    <a:latin typeface="Cambria Math" panose="02040503050406030204" pitchFamily="18" charset="0"/>
                                    <a:ea typeface="Calibri" panose="020F0502020204030204" pitchFamily="34" charset="0"/>
                                    <a:cs typeface="Times New Roman" panose="02020603050405020304" pitchFamily="18" charset="0"/>
                                  </a:rPr>
                                  <m:t>3</m:t>
                                </m:r>
                              </m:e>
                            </m:rad>
                          </m:den>
                        </m:f>
                      </m:e>
                    </m:func>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BAO</m:t>
                        </m:r>
                      </m:e>
                    </m:acc>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Theo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tổng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góc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tam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giác</a:t>
                </a:r>
                <a:r>
                  <a:rPr lang="en-US" sz="40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ABO</m:t>
                        </m:r>
                      </m:e>
                    </m:acc>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BAO</m:t>
                        </m:r>
                      </m:e>
                    </m:acc>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=90°</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ABO</m:t>
                        </m:r>
                      </m:e>
                    </m:acc>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=90°−</m:t>
                    </m:r>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BAO</m:t>
                        </m:r>
                      </m:e>
                    </m:acc>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=60°</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F0BBAD45-B357-EA88-5626-E8BB399BBCE8}"/>
                  </a:ext>
                </a:extLst>
              </p:cNvPr>
              <p:cNvSpPr txBox="1">
                <a:spLocks noRot="1" noChangeAspect="1" noMove="1" noResize="1" noEditPoints="1" noAdjustHandles="1" noChangeArrowheads="1" noChangeShapeType="1" noTextEdit="1"/>
              </p:cNvSpPr>
              <p:nvPr/>
            </p:nvSpPr>
            <p:spPr>
              <a:xfrm>
                <a:off x="521203" y="791372"/>
                <a:ext cx="17526000" cy="8137420"/>
              </a:xfrm>
              <a:prstGeom prst="rect">
                <a:avLst/>
              </a:prstGeom>
              <a:blipFill>
                <a:blip r:embed="rId2"/>
                <a:stretch>
                  <a:fillRect l="-1159"/>
                </a:stretch>
              </a:blipFill>
            </p:spPr>
            <p:txBody>
              <a:bodyPr/>
              <a:lstStyle/>
              <a:p>
                <a:r>
                  <a:rPr lang="en-VN">
                    <a:noFill/>
                  </a:rPr>
                  <a:t> </a:t>
                </a:r>
              </a:p>
            </p:txBody>
          </p:sp>
        </mc:Fallback>
      </mc:AlternateContent>
    </p:spTree>
    <p:extLst>
      <p:ext uri="{BB962C8B-B14F-4D97-AF65-F5344CB8AC3E}">
        <p14:creationId xmlns:p14="http://schemas.microsoft.com/office/powerpoint/2010/main" val="393727974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barn(inVertical)">
                                      <p:cBhvr>
                                        <p:cTn id="13" dur="500"/>
                                        <p:tgtEl>
                                          <p:spTgt spid="10">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barn(inVertical)">
                                      <p:cBhvr>
                                        <p:cTn id="16" dur="500"/>
                                        <p:tgtEl>
                                          <p:spTgt spid="10">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barn(inVertical)">
                                      <p:cBhvr>
                                        <p:cTn id="19" dur="500"/>
                                        <p:tgtEl>
                                          <p:spTgt spid="10">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arn(inVertical)">
                                      <p:cBhvr>
                                        <p:cTn id="22" dur="500"/>
                                        <p:tgtEl>
                                          <p:spTgt spid="10">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barn(inVertical)">
                                      <p:cBhvr>
                                        <p:cTn id="25"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0BBAD45-B357-EA88-5626-E8BB399BBCE8}"/>
                  </a:ext>
                </a:extLst>
              </p:cNvPr>
              <p:cNvSpPr txBox="1"/>
              <p:nvPr/>
            </p:nvSpPr>
            <p:spPr>
              <a:xfrm>
                <a:off x="521203" y="791372"/>
                <a:ext cx="17526000" cy="6368859"/>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thoi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ABCD</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AC</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BD</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chéo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nên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AC</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BD</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tia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phân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e>
                    </m:acc>
                  </m:oMath>
                </a14:m>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Mà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e>
                    </m:acc>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smtClean="0">
                            <a:effectLst/>
                            <a:latin typeface="Cambria Math" panose="02040503050406030204" pitchFamily="18" charset="0"/>
                            <a:ea typeface="Times New Roman" panose="02020603050405020304" pitchFamily="18" charset="0"/>
                            <a:cs typeface="Times New Roman" panose="02020603050405020304" pitchFamily="18" charset="0"/>
                          </a:rPr>
                          <m:t>D</m:t>
                        </m:r>
                      </m:e>
                    </m:acc>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tính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thoi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nên</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end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eqArrPr>
                            <m:e>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BAO</m:t>
                                  </m:r>
                                </m:e>
                              </m:acc>
                              <m: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=2.30°=60°</m:t>
                              </m:r>
                            </m:e>
                            <m:e>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ABO</m:t>
                                  </m:r>
                                </m:e>
                              </m:acc>
                              <m:r>
                                <a:rPr lang="fr-FR" sz="4000" i="0" smtClean="0">
                                  <a:effectLst/>
                                  <a:latin typeface="Cambria Math" panose="02040503050406030204" pitchFamily="18" charset="0"/>
                                  <a:ea typeface="Calibri" panose="020F0502020204030204" pitchFamily="34" charset="0"/>
                                  <a:cs typeface="Times New Roman" panose="02020603050405020304" pitchFamily="18" charset="0"/>
                                </a:rPr>
                                <m:t>=2.60°=120°</m:t>
                              </m:r>
                            </m:e>
                          </m:eqArr>
                        </m:e>
                      </m:d>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F0BBAD45-B357-EA88-5626-E8BB399BBCE8}"/>
                  </a:ext>
                </a:extLst>
              </p:cNvPr>
              <p:cNvSpPr txBox="1">
                <a:spLocks noRot="1" noChangeAspect="1" noMove="1" noResize="1" noEditPoints="1" noAdjustHandles="1" noChangeArrowheads="1" noChangeShapeType="1" noTextEdit="1"/>
              </p:cNvSpPr>
              <p:nvPr/>
            </p:nvSpPr>
            <p:spPr>
              <a:xfrm>
                <a:off x="521203" y="791372"/>
                <a:ext cx="17526000" cy="6368859"/>
              </a:xfrm>
              <a:prstGeom prst="rect">
                <a:avLst/>
              </a:prstGeom>
              <a:blipFill>
                <a:blip r:embed="rId2"/>
                <a:stretch>
                  <a:fillRect l="-1159" b="-64940"/>
                </a:stretch>
              </a:blipFill>
            </p:spPr>
            <p:txBody>
              <a:bodyPr/>
              <a:lstStyle/>
              <a:p>
                <a:r>
                  <a:rPr lang="en-VN">
                    <a:noFill/>
                  </a:rPr>
                  <a:t> </a:t>
                </a:r>
              </a:p>
            </p:txBody>
          </p:sp>
        </mc:Fallback>
      </mc:AlternateContent>
    </p:spTree>
    <p:extLst>
      <p:ext uri="{BB962C8B-B14F-4D97-AF65-F5344CB8AC3E}">
        <p14:creationId xmlns:p14="http://schemas.microsoft.com/office/powerpoint/2010/main" val="594471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8">
            <a:extLst>
              <a:ext uri="{FF2B5EF4-FFF2-40B4-BE49-F238E27FC236}">
                <a16:creationId xmlns:a16="http://schemas.microsoft.com/office/drawing/2014/main" id="{2DAE2CB5-67F4-A602-E463-45031F1C0383}"/>
              </a:ext>
            </a:extLst>
          </p:cNvPr>
          <p:cNvPicPr>
            <a:picLocks noChangeAspect="1"/>
          </p:cNvPicPr>
          <p:nvPr/>
        </p:nvPicPr>
        <p:blipFill>
          <a:blip r:embed="rId2"/>
          <a:stretch>
            <a:fillRect/>
          </a:stretch>
        </p:blipFill>
        <p:spPr>
          <a:xfrm>
            <a:off x="9829800" y="4954186"/>
            <a:ext cx="7299267" cy="4382770"/>
          </a:xfrm>
          <a:prstGeom prst="rect">
            <a:avLst/>
          </a:prstGeom>
        </p:spPr>
      </p:pic>
      <p:sp>
        <p:nvSpPr>
          <p:cNvPr id="10" name="TextBox 9">
            <a:extLst>
              <a:ext uri="{FF2B5EF4-FFF2-40B4-BE49-F238E27FC236}">
                <a16:creationId xmlns:a16="http://schemas.microsoft.com/office/drawing/2014/main" id="{EFBC3437-6071-3647-3E24-2851E9EE0C1E}"/>
              </a:ext>
            </a:extLst>
          </p:cNvPr>
          <p:cNvSpPr txBox="1"/>
          <p:nvPr/>
        </p:nvSpPr>
        <p:spPr>
          <a:xfrm>
            <a:off x="599697" y="805383"/>
            <a:ext cx="17088603" cy="4594912"/>
          </a:xfrm>
          <a:prstGeom prst="rect">
            <a:avLst/>
          </a:prstGeom>
          <a:noFill/>
        </p:spPr>
        <p:txBody>
          <a:bodyPr wrap="square" rtlCol="0">
            <a:spAutoFit/>
          </a:bodyPr>
          <a:lstStyle/>
          <a:p>
            <a:pPr>
              <a:lnSpc>
                <a:spcPct val="150000"/>
              </a:lnSpc>
            </a:pPr>
            <a:r>
              <a:rPr lang="en-VN" sz="4000" b="1" dirty="0">
                <a:latin typeface="Arial" panose="020B0604020202020204" pitchFamily="34" charset="0"/>
                <a:cs typeface="Arial" panose="020B0604020202020204" pitchFamily="34" charset="0"/>
              </a:rPr>
              <a:t>4.12. </a:t>
            </a: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thang ABCD (AD // BC)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AD = 16 cm, BC = 4 cm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A = B = ACD = 90. </a:t>
            </a:r>
          </a:p>
          <a:p>
            <a:pPr>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Kẻ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CE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ACD.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ADC = ACE.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sin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ADC, ACE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AC</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AE . AD.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AC.</a:t>
            </a:r>
          </a:p>
          <a:p>
            <a:pPr>
              <a:lnSpc>
                <a:spcPct val="150000"/>
              </a:lnSpc>
            </a:pPr>
            <a:r>
              <a:rPr lang="en-VN" sz="4000" dirty="0">
                <a:latin typeface="Arial" panose="020B0604020202020204" pitchFamily="34" charset="0"/>
                <a:cs typeface="Arial" panose="020B0604020202020204" pitchFamily="34" charset="0"/>
              </a:rPr>
              <a:t>b) Tính góc D của hình thang.</a:t>
            </a:r>
          </a:p>
        </p:txBody>
      </p:sp>
    </p:spTree>
    <p:extLst>
      <p:ext uri="{BB962C8B-B14F-4D97-AF65-F5344CB8AC3E}">
        <p14:creationId xmlns:p14="http://schemas.microsoft.com/office/powerpoint/2010/main" val="106183543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0B5B523-6E9D-5175-06A9-934FB87B8C5B}"/>
                  </a:ext>
                </a:extLst>
              </p:cNvPr>
              <p:cNvSpPr txBox="1"/>
              <p:nvPr/>
            </p:nvSpPr>
            <p:spPr>
              <a:xfrm>
                <a:off x="1333499" y="853443"/>
                <a:ext cx="15621000" cy="8921288"/>
              </a:xfrm>
              <a:prstGeom prst="rect">
                <a:avLst/>
              </a:prstGeom>
              <a:noFill/>
            </p:spPr>
            <p:txBody>
              <a:bodyPr wrap="square">
                <a:spAutoFit/>
              </a:bodyPr>
              <a:lstStyle/>
              <a:p>
                <a:pPr>
                  <a:lnSpc>
                    <a:spcPct val="150000"/>
                  </a:lnSpc>
                  <a:spcBef>
                    <a:spcPts val="600"/>
                  </a:spcBef>
                  <a:spcAft>
                    <a:spcPts val="600"/>
                  </a:spcAf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r>
                  <a:rPr lang="fr-FR" sz="4000" dirty="0" err="1">
                    <a:effectLst/>
                    <a:latin typeface="Arial" panose="020B0604020202020204" pitchFamily="34" charset="0"/>
                    <a:ea typeface="Calibri" panose="020F0502020204030204" pitchFamily="34" charset="0"/>
                    <a:cs typeface="Arial" panose="020B0604020202020204" pitchFamily="34" charset="0"/>
                  </a:rPr>
                  <a:t>Xét</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CDE</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vuông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tại</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E</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a:effectLst/>
                    <a:latin typeface="Arial" panose="020B0604020202020204" pitchFamily="34" charset="0"/>
                    <a:ea typeface="Calibri" panose="020F0502020204030204" pitchFamily="34" charset="0"/>
                    <a:cs typeface="Arial" panose="020B0604020202020204" pitchFamily="34" charset="0"/>
                  </a:rPr>
                  <a:t>ta </a:t>
                </a:r>
                <a:r>
                  <a:rPr lang="fr-FR" sz="4000" dirty="0" err="1">
                    <a:effectLst/>
                    <a:latin typeface="Arial" panose="020B0604020202020204" pitchFamily="34" charset="0"/>
                    <a:ea typeface="Calibri" panose="020F0502020204030204" pitchFamily="34" charset="0"/>
                    <a:cs typeface="Arial" panose="020B0604020202020204" pitchFamily="34" charset="0"/>
                  </a:rPr>
                  <a:t>có</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ADC</m:t>
                        </m:r>
                      </m:e>
                    </m:acc>
                    <m:r>
                      <a:rPr lang="fr-FR" sz="4000" i="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DCE</m:t>
                        </m:r>
                      </m:e>
                    </m:acc>
                    <m:r>
                      <a:rPr lang="fr-FR" sz="4000" i="0">
                        <a:effectLst/>
                        <a:latin typeface="Cambria Math" panose="02040503050406030204" pitchFamily="18" charset="0"/>
                        <a:ea typeface="Calibri" panose="020F0502020204030204" pitchFamily="34" charset="0"/>
                        <a:cs typeface="Times New Roman" panose="02020603050405020304" pitchFamily="18" charset="0"/>
                      </a:rPr>
                      <m:t>=90°</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cs typeface="Arial" panose="020B0604020202020204" pitchFamily="34" charset="0"/>
                  </a:rPr>
                  <a:t>Mà</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ACE</m:t>
                        </m:r>
                      </m:e>
                    </m:acc>
                    <m:r>
                      <a:rPr lang="fr-FR" sz="4000" i="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DCE</m:t>
                        </m:r>
                      </m:e>
                    </m:acc>
                    <m:r>
                      <a:rPr lang="fr-FR" sz="4000" i="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ACD</m:t>
                        </m:r>
                      </m:e>
                    </m:acc>
                    <m:r>
                      <a:rPr lang="fr-FR" sz="4000" i="0">
                        <a:effectLst/>
                        <a:latin typeface="Cambria Math" panose="02040503050406030204" pitchFamily="18" charset="0"/>
                        <a:ea typeface="Calibri" panose="020F0502020204030204" pitchFamily="34" charset="0"/>
                        <a:cs typeface="Times New Roman" panose="02020603050405020304" pitchFamily="18" charset="0"/>
                      </a:rPr>
                      <m:t>=90°</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nên</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ADC</m:t>
                        </m:r>
                      </m:e>
                    </m:acc>
                    <m:r>
                      <a:rPr lang="fr-FR" sz="4000" i="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ACE</m:t>
                        </m:r>
                      </m:e>
                    </m:acc>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(1)</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cs typeface="Arial" panose="020B0604020202020204" pitchFamily="34" charset="0"/>
                  </a:rPr>
                  <a:t>Xét</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ACD</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vuông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tại</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C</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ta </a:t>
                </a:r>
                <a:r>
                  <a:rPr lang="fr-FR" sz="4000" dirty="0" err="1">
                    <a:effectLst/>
                    <a:latin typeface="Arial" panose="020B0604020202020204" pitchFamily="34" charset="0"/>
                    <a:ea typeface="Times New Roman" panose="02020603050405020304" pitchFamily="18" charset="0"/>
                    <a:cs typeface="Arial" panose="020B0604020202020204" pitchFamily="34" charset="0"/>
                  </a:rPr>
                  <a:t>có</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sin</m:t>
                        </m:r>
                      </m:fName>
                      <m:e>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ADC</m:t>
                            </m:r>
                          </m:e>
                        </m:ac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AC</m:t>
                            </m:r>
                          </m:num>
                          <m:den>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AD</m:t>
                            </m:r>
                          </m:den>
                        </m:f>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 (2)</m:t>
                        </m:r>
                      </m:e>
                    </m:func>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cs typeface="Arial" panose="020B0604020202020204" pitchFamily="34" charset="0"/>
                  </a:rPr>
                  <a:t>Xét</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ACE</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vuông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tại</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E</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ta </a:t>
                </a:r>
                <a:r>
                  <a:rPr lang="fr-FR" sz="4000" dirty="0" err="1">
                    <a:effectLst/>
                    <a:latin typeface="Arial" panose="020B0604020202020204" pitchFamily="34" charset="0"/>
                    <a:ea typeface="Times New Roman" panose="02020603050405020304" pitchFamily="18" charset="0"/>
                    <a:cs typeface="Arial" panose="020B0604020202020204" pitchFamily="34" charset="0"/>
                  </a:rPr>
                  <a:t>có</a:t>
                </a:r>
                <a:r>
                  <a:rPr lang="fr-FR"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sin</m:t>
                        </m:r>
                      </m:fName>
                      <m:e>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ACE</m:t>
                            </m:r>
                          </m:e>
                        </m:ac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AE</m:t>
                            </m:r>
                          </m:num>
                          <m:den>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AC</m:t>
                            </m:r>
                          </m:den>
                        </m:f>
                      </m:e>
                    </m:fun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 (3)</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Từ</a:t>
                </a:r>
                <a:r>
                  <a:rPr lang="en-US" sz="4000" dirty="0">
                    <a:effectLst/>
                    <a:latin typeface="Arial" panose="020B0604020202020204" pitchFamily="34" charset="0"/>
                    <a:ea typeface="Times New Roman" panose="02020603050405020304" pitchFamily="18" charset="0"/>
                    <a:cs typeface="Arial" panose="020B0604020202020204" pitchFamily="34" charset="0"/>
                  </a:rPr>
                  <a:t> (1), (2), (3) </a:t>
                </a:r>
                <a:r>
                  <a:rPr lang="en-US" sz="4000" dirty="0" err="1">
                    <a:effectLst/>
                    <a:latin typeface="Arial" panose="020B0604020202020204" pitchFamily="34" charset="0"/>
                    <a:ea typeface="Times New Roman" panose="02020603050405020304" pitchFamily="18" charset="0"/>
                    <a:cs typeface="Arial" panose="020B0604020202020204" pitchFamily="34" charset="0"/>
                  </a:rPr>
                  <a:t>suy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ra</a:t>
                </a:r>
                <a:r>
                  <a:rPr lang="en-US" sz="40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AC</m:t>
                        </m:r>
                      </m:num>
                      <m:den>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AD</m:t>
                        </m:r>
                      </m:den>
                    </m:f>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AE</m:t>
                        </m:r>
                      </m:num>
                      <m:den>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AC</m:t>
                        </m:r>
                      </m:den>
                    </m:f>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do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40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m:t>
                    </m:r>
                    <m:sSup>
                      <m:sSup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C</m:t>
                        </m:r>
                      </m:e>
                      <m:sup>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AE</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AD</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=16.4=64</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AC</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=8</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a:t>
                </a:r>
                <a:r>
                  <a:rPr lang="fr-FR" sz="4000" dirty="0">
                    <a:effectLst/>
                    <a:latin typeface="Arial" panose="020B0604020202020204" pitchFamily="34" charset="0"/>
                    <a:ea typeface="Times New Roman" panose="02020603050405020304" pitchFamily="18" charset="0"/>
                    <a:cs typeface="Arial" panose="020B0604020202020204" pitchFamily="34" charset="0"/>
                  </a:rPr>
                  <a:t>Ta </a:t>
                </a:r>
                <a:r>
                  <a:rPr lang="fr-FR" sz="4000" dirty="0" err="1">
                    <a:effectLst/>
                    <a:latin typeface="Arial" panose="020B0604020202020204" pitchFamily="34" charset="0"/>
                    <a:ea typeface="Times New Roman" panose="02020603050405020304" pitchFamily="18" charset="0"/>
                    <a:cs typeface="Arial" panose="020B0604020202020204" pitchFamily="34" charset="0"/>
                  </a:rPr>
                  <a:t>có</a:t>
                </a:r>
                <a:r>
                  <a:rPr lang="fr-FR" sz="40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sin</m:t>
                        </m:r>
                      </m:fName>
                      <m:e>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ADC</m:t>
                            </m:r>
                          </m:e>
                        </m:ac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AC</m:t>
                            </m:r>
                          </m:num>
                          <m:den>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AD</m:t>
                            </m:r>
                          </m:den>
                        </m:f>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8</m:t>
                            </m:r>
                          </m:num>
                          <m:den>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16</m:t>
                            </m:r>
                          </m:den>
                        </m:f>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den>
                        </m:f>
                      </m:e>
                    </m:func>
                  </m:oMath>
                </a14:m>
                <a:r>
                  <a:rPr lang="fr-FR" sz="4000" dirty="0">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effectLst/>
                    <a:latin typeface="Arial" panose="020B0604020202020204" pitchFamily="34" charset="0"/>
                    <a:ea typeface="Times New Roman" panose="02020603050405020304" pitchFamily="18" charset="0"/>
                    <a:cs typeface="Arial" panose="020B0604020202020204" pitchFamily="34" charset="0"/>
                  </a:rPr>
                  <a:t>suy</a:t>
                </a:r>
                <a:r>
                  <a:rPr lang="fr-FR" sz="4000" dirty="0">
                    <a:effectLst/>
                    <a:latin typeface="Arial" panose="020B0604020202020204" pitchFamily="34" charset="0"/>
                    <a:ea typeface="Times New Roman" panose="02020603050405020304" pitchFamily="18" charset="0"/>
                    <a:cs typeface="Arial" panose="020B0604020202020204" pitchFamily="34" charset="0"/>
                  </a:rPr>
                  <a:t> ra </a:t>
                </a:r>
                <a14:m>
                  <m:oMath xmlns:m="http://schemas.openxmlformats.org/officeDocument/2006/math">
                    <m:acc>
                      <m:accPr>
                        <m:chr m:val="̂"/>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D</m:t>
                        </m:r>
                      </m:e>
                    </m:ac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fr-FR"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F0B5B523-6E9D-5175-06A9-934FB87B8C5B}"/>
                  </a:ext>
                </a:extLst>
              </p:cNvPr>
              <p:cNvSpPr txBox="1">
                <a:spLocks noRot="1" noChangeAspect="1" noMove="1" noResize="1" noEditPoints="1" noAdjustHandles="1" noChangeArrowheads="1" noChangeShapeType="1" noTextEdit="1"/>
              </p:cNvSpPr>
              <p:nvPr/>
            </p:nvSpPr>
            <p:spPr>
              <a:xfrm>
                <a:off x="1333499" y="853443"/>
                <a:ext cx="15621000" cy="8921288"/>
              </a:xfrm>
              <a:prstGeom prst="rect">
                <a:avLst/>
              </a:prstGeom>
              <a:blipFill>
                <a:blip r:embed="rId2"/>
                <a:stretch>
                  <a:fillRect l="-1463" b="-284"/>
                </a:stretch>
              </a:blipFill>
            </p:spPr>
            <p:txBody>
              <a:bodyPr/>
              <a:lstStyle/>
              <a:p>
                <a:r>
                  <a:rPr lang="en-VN">
                    <a:noFill/>
                  </a:rPr>
                  <a:t> </a:t>
                </a:r>
              </a:p>
            </p:txBody>
          </p:sp>
        </mc:Fallback>
      </mc:AlternateContent>
    </p:spTree>
    <p:extLst>
      <p:ext uri="{BB962C8B-B14F-4D97-AF65-F5344CB8AC3E}">
        <p14:creationId xmlns:p14="http://schemas.microsoft.com/office/powerpoint/2010/main" val="394426578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arn(inVertical)">
                                      <p:cBhvr>
                                        <p:cTn id="10" dur="500"/>
                                        <p:tgtEl>
                                          <p:spTgt spid="10">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barn(inVertical)">
                                      <p:cBhvr>
                                        <p:cTn id="13" dur="500"/>
                                        <p:tgtEl>
                                          <p:spTgt spid="10">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barn(inVertical)">
                                      <p:cBhvr>
                                        <p:cTn id="16" dur="500"/>
                                        <p:tgtEl>
                                          <p:spTgt spid="10">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barn(inVertical)">
                                      <p:cBhvr>
                                        <p:cTn id="19" dur="500"/>
                                        <p:tgtEl>
                                          <p:spTgt spid="10">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xEl>
                                              <p:pRg st="5" end="5"/>
                                            </p:txEl>
                                          </p:spTgt>
                                        </p:tgtEl>
                                        <p:attrNameLst>
                                          <p:attrName>style.visibility</p:attrName>
                                        </p:attrNameLst>
                                      </p:cBhvr>
                                      <p:to>
                                        <p:strVal val="visible"/>
                                      </p:to>
                                    </p:set>
                                    <p:animEffect transition="in" filter="barn(inVertical)">
                                      <p:cBhvr>
                                        <p:cTn id="24"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7">
            <a:extLst>
              <a:ext uri="{FF2B5EF4-FFF2-40B4-BE49-F238E27FC236}">
                <a16:creationId xmlns:a16="http://schemas.microsoft.com/office/drawing/2014/main" id="{5DC87097-55FC-6E05-03E8-E17D91480EBC}"/>
              </a:ext>
            </a:extLst>
          </p:cNvPr>
          <p:cNvSpPr/>
          <p:nvPr/>
        </p:nvSpPr>
        <p:spPr>
          <a:xfrm rot="665036">
            <a:off x="1275842" y="1346158"/>
            <a:ext cx="1686247" cy="1089737"/>
          </a:xfrm>
          <a:custGeom>
            <a:avLst/>
            <a:gdLst/>
            <a:ahLst/>
            <a:cxnLst/>
            <a:rect l="l" t="t" r="r" b="b"/>
            <a:pathLst>
              <a:path w="1686247" h="1089737">
                <a:moveTo>
                  <a:pt x="0" y="0"/>
                </a:moveTo>
                <a:lnTo>
                  <a:pt x="1686247" y="0"/>
                </a:lnTo>
                <a:lnTo>
                  <a:pt x="1686247" y="1089737"/>
                </a:lnTo>
                <a:lnTo>
                  <a:pt x="0" y="10897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6">
            <a:extLst>
              <a:ext uri="{FF2B5EF4-FFF2-40B4-BE49-F238E27FC236}">
                <a16:creationId xmlns:a16="http://schemas.microsoft.com/office/drawing/2014/main" id="{B9CB01A2-372A-A549-8D2E-9C439460FEA5}"/>
              </a:ext>
            </a:extLst>
          </p:cNvPr>
          <p:cNvSpPr/>
          <p:nvPr/>
        </p:nvSpPr>
        <p:spPr>
          <a:xfrm rot="538551">
            <a:off x="16332353" y="1929397"/>
            <a:ext cx="528474" cy="466378"/>
          </a:xfrm>
          <a:custGeom>
            <a:avLst/>
            <a:gdLst/>
            <a:ahLst/>
            <a:cxnLst/>
            <a:rect l="l" t="t" r="r" b="b"/>
            <a:pathLst>
              <a:path w="528474" h="466378">
                <a:moveTo>
                  <a:pt x="0" y="0"/>
                </a:moveTo>
                <a:lnTo>
                  <a:pt x="528474" y="0"/>
                </a:lnTo>
                <a:lnTo>
                  <a:pt x="528474" y="466378"/>
                </a:lnTo>
                <a:lnTo>
                  <a:pt x="0" y="4663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6">
            <a:extLst>
              <a:ext uri="{FF2B5EF4-FFF2-40B4-BE49-F238E27FC236}">
                <a16:creationId xmlns:a16="http://schemas.microsoft.com/office/drawing/2014/main" id="{B81BAF49-0041-50C4-2744-5F0A7EB66A8F}"/>
              </a:ext>
            </a:extLst>
          </p:cNvPr>
          <p:cNvSpPr/>
          <p:nvPr/>
        </p:nvSpPr>
        <p:spPr>
          <a:xfrm flipH="1">
            <a:off x="-275125" y="8377088"/>
            <a:ext cx="3105092" cy="1393410"/>
          </a:xfrm>
          <a:custGeom>
            <a:avLst/>
            <a:gdLst/>
            <a:ahLst/>
            <a:cxnLst/>
            <a:rect l="l" t="t" r="r" b="b"/>
            <a:pathLst>
              <a:path w="3105092" h="1393410">
                <a:moveTo>
                  <a:pt x="3105092" y="0"/>
                </a:moveTo>
                <a:lnTo>
                  <a:pt x="0" y="0"/>
                </a:lnTo>
                <a:lnTo>
                  <a:pt x="0" y="1393410"/>
                </a:lnTo>
                <a:lnTo>
                  <a:pt x="3105092" y="1393410"/>
                </a:lnTo>
                <a:lnTo>
                  <a:pt x="3105092"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5">
            <a:extLst>
              <a:ext uri="{FF2B5EF4-FFF2-40B4-BE49-F238E27FC236}">
                <a16:creationId xmlns:a16="http://schemas.microsoft.com/office/drawing/2014/main" id="{06DE9B64-6F7C-2C0E-06F6-EE5739D341F5}"/>
              </a:ext>
            </a:extLst>
          </p:cNvPr>
          <p:cNvSpPr/>
          <p:nvPr/>
        </p:nvSpPr>
        <p:spPr>
          <a:xfrm>
            <a:off x="14031705" y="8377088"/>
            <a:ext cx="3105092" cy="1393410"/>
          </a:xfrm>
          <a:custGeom>
            <a:avLst/>
            <a:gdLst/>
            <a:ahLst/>
            <a:cxnLst/>
            <a:rect l="l" t="t" r="r" b="b"/>
            <a:pathLst>
              <a:path w="3105092" h="1393410">
                <a:moveTo>
                  <a:pt x="0" y="0"/>
                </a:moveTo>
                <a:lnTo>
                  <a:pt x="3105091" y="0"/>
                </a:lnTo>
                <a:lnTo>
                  <a:pt x="3105091" y="1393410"/>
                </a:lnTo>
                <a:lnTo>
                  <a:pt x="0" y="1393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Freeform 22">
            <a:extLst>
              <a:ext uri="{FF2B5EF4-FFF2-40B4-BE49-F238E27FC236}">
                <a16:creationId xmlns:a16="http://schemas.microsoft.com/office/drawing/2014/main" id="{088BAAB5-7F4A-3FDE-FB4D-CE13BB1A670B}"/>
              </a:ext>
            </a:extLst>
          </p:cNvPr>
          <p:cNvSpPr/>
          <p:nvPr/>
        </p:nvSpPr>
        <p:spPr>
          <a:xfrm>
            <a:off x="15637553" y="8377088"/>
            <a:ext cx="2072193" cy="1577457"/>
          </a:xfrm>
          <a:custGeom>
            <a:avLst/>
            <a:gdLst/>
            <a:ahLst/>
            <a:cxnLst/>
            <a:rect l="l" t="t" r="r" b="b"/>
            <a:pathLst>
              <a:path w="2072193" h="1577457">
                <a:moveTo>
                  <a:pt x="0" y="0"/>
                </a:moveTo>
                <a:lnTo>
                  <a:pt x="2072193" y="0"/>
                </a:lnTo>
                <a:lnTo>
                  <a:pt x="2072193" y="1577457"/>
                </a:lnTo>
                <a:lnTo>
                  <a:pt x="0" y="157745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0" name="Freeform 23">
            <a:extLst>
              <a:ext uri="{FF2B5EF4-FFF2-40B4-BE49-F238E27FC236}">
                <a16:creationId xmlns:a16="http://schemas.microsoft.com/office/drawing/2014/main" id="{28B97D16-3143-FD8D-01E8-937B552389A6}"/>
              </a:ext>
            </a:extLst>
          </p:cNvPr>
          <p:cNvSpPr/>
          <p:nvPr/>
        </p:nvSpPr>
        <p:spPr>
          <a:xfrm>
            <a:off x="17136796" y="8810317"/>
            <a:ext cx="1503091" cy="1144228"/>
          </a:xfrm>
          <a:custGeom>
            <a:avLst/>
            <a:gdLst/>
            <a:ahLst/>
            <a:cxnLst/>
            <a:rect l="l" t="t" r="r" b="b"/>
            <a:pathLst>
              <a:path w="1503091" h="1144228">
                <a:moveTo>
                  <a:pt x="0" y="0"/>
                </a:moveTo>
                <a:lnTo>
                  <a:pt x="1503092" y="0"/>
                </a:lnTo>
                <a:lnTo>
                  <a:pt x="1503092" y="1144228"/>
                </a:lnTo>
                <a:lnTo>
                  <a:pt x="0" y="11442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TextBox 17">
            <a:extLst>
              <a:ext uri="{FF2B5EF4-FFF2-40B4-BE49-F238E27FC236}">
                <a16:creationId xmlns:a16="http://schemas.microsoft.com/office/drawing/2014/main" id="{E823D593-9F3D-715B-84BC-0506D6E199F3}"/>
              </a:ext>
            </a:extLst>
          </p:cNvPr>
          <p:cNvSpPr txBox="1"/>
          <p:nvPr/>
        </p:nvSpPr>
        <p:spPr>
          <a:xfrm>
            <a:off x="1988792" y="4389953"/>
            <a:ext cx="14310415" cy="1015663"/>
          </a:xfrm>
          <a:prstGeom prst="rect">
            <a:avLst/>
          </a:prstGeom>
        </p:spPr>
        <p:txBody>
          <a:bodyPr lIns="0" tIns="0" rIns="0" bIns="0" rtlCol="0" anchor="t">
            <a:spAutoFit/>
          </a:bodyPr>
          <a:lstStyle/>
          <a:p>
            <a:pPr marL="0" lvl="0" indent="0" algn="ctr">
              <a:spcBef>
                <a:spcPct val="0"/>
              </a:spcBef>
            </a:pPr>
            <a:r>
              <a:rPr lang="en-US" sz="6600" b="1" u="none" strike="noStrike" dirty="0">
                <a:solidFill>
                  <a:schemeClr val="accent5">
                    <a:lumMod val="75000"/>
                  </a:schemeClr>
                </a:solidFill>
                <a:latin typeface="Arial" panose="020B0604020202020204" pitchFamily="34" charset="0"/>
                <a:cs typeface="Arial" panose="020B0604020202020204" pitchFamily="34" charset="0"/>
              </a:rPr>
              <a:t>VẬN DỤNG</a:t>
            </a:r>
          </a:p>
        </p:txBody>
      </p:sp>
    </p:spTree>
    <p:extLst>
      <p:ext uri="{BB962C8B-B14F-4D97-AF65-F5344CB8AC3E}">
        <p14:creationId xmlns:p14="http://schemas.microsoft.com/office/powerpoint/2010/main" val="106550410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8">
            <a:extLst>
              <a:ext uri="{FF2B5EF4-FFF2-40B4-BE49-F238E27FC236}">
                <a16:creationId xmlns:a16="http://schemas.microsoft.com/office/drawing/2014/main" id="{944F3F31-C228-05F8-423D-53724AE97208}"/>
              </a:ext>
            </a:extLst>
          </p:cNvPr>
          <p:cNvPicPr>
            <a:picLocks noChangeAspect="1"/>
          </p:cNvPicPr>
          <p:nvPr/>
        </p:nvPicPr>
        <p:blipFill>
          <a:blip r:embed="rId2"/>
          <a:stretch>
            <a:fillRect/>
          </a:stretch>
        </p:blipFill>
        <p:spPr>
          <a:xfrm>
            <a:off x="11733436" y="2855783"/>
            <a:ext cx="4837763" cy="4655820"/>
          </a:xfrm>
          <a:prstGeom prst="rect">
            <a:avLst/>
          </a:prstGeom>
        </p:spPr>
      </p:pic>
      <p:sp>
        <p:nvSpPr>
          <p:cNvPr id="10" name="TextBox 9">
            <a:extLst>
              <a:ext uri="{FF2B5EF4-FFF2-40B4-BE49-F238E27FC236}">
                <a16:creationId xmlns:a16="http://schemas.microsoft.com/office/drawing/2014/main" id="{EFC7CBC7-B801-1D31-4D35-C87006831B5A}"/>
              </a:ext>
            </a:extLst>
          </p:cNvPr>
          <p:cNvSpPr txBox="1"/>
          <p:nvPr/>
        </p:nvSpPr>
        <p:spPr>
          <a:xfrm>
            <a:off x="1970240" y="1161109"/>
            <a:ext cx="14347517" cy="901593"/>
          </a:xfrm>
          <a:prstGeom prst="rect">
            <a:avLst/>
          </a:prstGeom>
          <a:noFill/>
        </p:spPr>
        <p:txBody>
          <a:bodyPr wrap="none" rtlCol="0">
            <a:spAutoFit/>
          </a:bodyPr>
          <a:lstStyle/>
          <a:p>
            <a:pPr>
              <a:lnSpc>
                <a:spcPct val="150000"/>
              </a:lnSpc>
            </a:pPr>
            <a:r>
              <a:rPr lang="en-VN" sz="4000" b="1" dirty="0">
                <a:latin typeface="Arial" panose="020B0604020202020204" pitchFamily="34" charset="0"/>
                <a:cs typeface="Arial" panose="020B0604020202020204" pitchFamily="34" charset="0"/>
              </a:rPr>
              <a:t>4.9. </a:t>
            </a:r>
            <a:r>
              <a:rPr lang="en-VN" sz="4000" dirty="0">
                <a:latin typeface="Arial" panose="020B0604020202020204" pitchFamily="34" charset="0"/>
                <a:cs typeface="Arial" panose="020B0604020202020204" pitchFamily="34" charset="0"/>
              </a:rPr>
              <a:t>Tính góc nghiêng a của thùng xe chở rác trong Hình 4.22.</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12A525A-BE96-AA9C-3B3D-31562A8181C2}"/>
                  </a:ext>
                </a:extLst>
              </p:cNvPr>
              <p:cNvSpPr txBox="1"/>
              <p:nvPr/>
            </p:nvSpPr>
            <p:spPr>
              <a:xfrm>
                <a:off x="1716801" y="2693808"/>
                <a:ext cx="9855200" cy="3445495"/>
              </a:xfrm>
              <a:prstGeom prst="rect">
                <a:avLst/>
              </a:prstGeom>
              <a:noFill/>
            </p:spPr>
            <p:txBody>
              <a:bodyPr wrap="square">
                <a:spAutoFit/>
              </a:bodyPr>
              <a:lstStyle/>
              <a:p>
                <a:pP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nghĩa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 xmlns:m="http://schemas.openxmlformats.org/officeDocument/2006/math">
                    <m:func>
                      <m:func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α</m:t>
                        </m:r>
                      </m:e>
                    </m:func>
                    <m: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α</m:t>
                    </m:r>
                    <m: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≈36°52′</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C12A525A-BE96-AA9C-3B3D-31562A8181C2}"/>
                  </a:ext>
                </a:extLst>
              </p:cNvPr>
              <p:cNvSpPr txBox="1">
                <a:spLocks noRot="1" noChangeAspect="1" noMove="1" noResize="1" noEditPoints="1" noAdjustHandles="1" noChangeArrowheads="1" noChangeShapeType="1" noTextEdit="1"/>
              </p:cNvSpPr>
              <p:nvPr/>
            </p:nvSpPr>
            <p:spPr>
              <a:xfrm>
                <a:off x="1716801" y="2693808"/>
                <a:ext cx="9855200" cy="3445495"/>
              </a:xfrm>
              <a:prstGeom prst="rect">
                <a:avLst/>
              </a:prstGeom>
              <a:blipFill>
                <a:blip r:embed="rId3"/>
                <a:stretch>
                  <a:fillRect l="-2188" b="-2574"/>
                </a:stretch>
              </a:blipFill>
            </p:spPr>
            <p:txBody>
              <a:bodyPr/>
              <a:lstStyle/>
              <a:p>
                <a:r>
                  <a:rPr lang="en-VN">
                    <a:noFill/>
                  </a:rPr>
                  <a:t> </a:t>
                </a:r>
              </a:p>
            </p:txBody>
          </p:sp>
        </mc:Fallback>
      </mc:AlternateContent>
    </p:spTree>
    <p:extLst>
      <p:ext uri="{BB962C8B-B14F-4D97-AF65-F5344CB8AC3E}">
        <p14:creationId xmlns:p14="http://schemas.microsoft.com/office/powerpoint/2010/main" val="180235325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barn(inVertical)">
                                      <p:cBhvr>
                                        <p:cTn id="24" dur="500"/>
                                        <p:tgtEl>
                                          <p:spTgt spid="12">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barn(inVertical)">
                                      <p:cBhvr>
                                        <p:cTn id="2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8">
            <a:extLst>
              <a:ext uri="{FF2B5EF4-FFF2-40B4-BE49-F238E27FC236}">
                <a16:creationId xmlns:a16="http://schemas.microsoft.com/office/drawing/2014/main" id="{6601BDE4-9C6A-B6F9-B5E1-2E1073AE2485}"/>
              </a:ext>
            </a:extLst>
          </p:cNvPr>
          <p:cNvPicPr>
            <a:picLocks noChangeAspect="1"/>
          </p:cNvPicPr>
          <p:nvPr/>
        </p:nvPicPr>
        <p:blipFill>
          <a:blip r:embed="rId2"/>
          <a:stretch>
            <a:fillRect/>
          </a:stretch>
        </p:blipFill>
        <p:spPr>
          <a:xfrm>
            <a:off x="4846303" y="3292765"/>
            <a:ext cx="8595389" cy="4296844"/>
          </a:xfrm>
          <a:prstGeom prst="rect">
            <a:avLst/>
          </a:prstGeom>
        </p:spPr>
      </p:pic>
      <p:sp>
        <p:nvSpPr>
          <p:cNvPr id="10" name="TextBox 9">
            <a:extLst>
              <a:ext uri="{FF2B5EF4-FFF2-40B4-BE49-F238E27FC236}">
                <a16:creationId xmlns:a16="http://schemas.microsoft.com/office/drawing/2014/main" id="{EAE6540A-D3F9-66CB-02ED-68C095EF65B1}"/>
              </a:ext>
            </a:extLst>
          </p:cNvPr>
          <p:cNvSpPr txBox="1"/>
          <p:nvPr/>
        </p:nvSpPr>
        <p:spPr>
          <a:xfrm>
            <a:off x="337453" y="1599676"/>
            <a:ext cx="17613091" cy="707886"/>
          </a:xfrm>
          <a:prstGeom prst="rect">
            <a:avLst/>
          </a:prstGeom>
          <a:noFill/>
        </p:spPr>
        <p:txBody>
          <a:bodyPr wrap="none" rtlCol="0">
            <a:spAutoFit/>
          </a:bodyPr>
          <a:lstStyle/>
          <a:p>
            <a:r>
              <a:rPr lang="en-VN" sz="4000" b="1" dirty="0">
                <a:latin typeface="Arial" panose="020B0604020202020204" pitchFamily="34" charset="0"/>
                <a:cs typeface="Arial" panose="020B0604020202020204" pitchFamily="34" charset="0"/>
              </a:rPr>
              <a:t>4.10. </a:t>
            </a:r>
            <a:r>
              <a:rPr lang="en-VN" sz="4000" dirty="0">
                <a:latin typeface="Arial" panose="020B0604020202020204" pitchFamily="34" charset="0"/>
                <a:cs typeface="Arial" panose="020B0604020202020204" pitchFamily="34" charset="0"/>
              </a:rPr>
              <a:t>Tính góc nghiêng a và chiều rộng AB của mái nhà kho trong Hình 4.23.</a:t>
            </a:r>
          </a:p>
        </p:txBody>
      </p:sp>
    </p:spTree>
    <p:extLst>
      <p:ext uri="{BB962C8B-B14F-4D97-AF65-F5344CB8AC3E}">
        <p14:creationId xmlns:p14="http://schemas.microsoft.com/office/powerpoint/2010/main" val="292388201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8">
            <a:extLst>
              <a:ext uri="{FF2B5EF4-FFF2-40B4-BE49-F238E27FC236}">
                <a16:creationId xmlns:a16="http://schemas.microsoft.com/office/drawing/2014/main" id="{696AB58B-C785-F05B-EEF3-8A0B839EAD03}"/>
              </a:ext>
            </a:extLst>
          </p:cNvPr>
          <p:cNvPicPr>
            <a:picLocks noChangeAspect="1"/>
          </p:cNvPicPr>
          <p:nvPr/>
        </p:nvPicPr>
        <p:blipFill>
          <a:blip r:embed="rId2"/>
          <a:stretch>
            <a:fillRect/>
          </a:stretch>
        </p:blipFill>
        <p:spPr>
          <a:xfrm>
            <a:off x="11734800" y="2781300"/>
            <a:ext cx="6176210" cy="419100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132C167-4017-E39E-48E6-161AFCB84B4F}"/>
                  </a:ext>
                </a:extLst>
              </p:cNvPr>
              <p:cNvSpPr txBox="1"/>
              <p:nvPr/>
            </p:nvSpPr>
            <p:spPr>
              <a:xfrm>
                <a:off x="476518" y="631752"/>
                <a:ext cx="12153365" cy="8705204"/>
              </a:xfrm>
              <a:prstGeom prst="rect">
                <a:avLst/>
              </a:prstGeom>
              <a:noFill/>
            </p:spPr>
            <p:txBody>
              <a:bodyPr wrap="square">
                <a:spAutoFit/>
              </a:bodyPr>
              <a:lstStyle/>
              <a:p>
                <a:pP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Xét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ABE</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E</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nghĩa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 xmlns:m="http://schemas.openxmlformats.org/officeDocument/2006/math">
                    <m:func>
                      <m:func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AE</m:t>
                            </m:r>
                          </m:num>
                          <m:den>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BE</m:t>
                            </m:r>
                          </m:den>
                        </m:f>
                        <m: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0,9</m:t>
                            </m:r>
                          </m:num>
                          <m:den>
                            <m: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den>
                        </m:f>
                        <m: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=0,06</m:t>
                        </m:r>
                      </m:e>
                    </m:func>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e>
                    </m:acc>
                    <m: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≈3°26′</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Pythagore, 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E</m:t>
                              </m:r>
                            </m:e>
                            <m:sup>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sSup>
                            <m:sSup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E</m:t>
                              </m:r>
                            </m:e>
                            <m:sup>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0,9</m:t>
                              </m:r>
                            </m:e>
                            <m:sup>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e>
                            <m:sup>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≈15,027 (</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nghiêng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3°26′</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rộng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15,027m.</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1132C167-4017-E39E-48E6-161AFCB84B4F}"/>
                  </a:ext>
                </a:extLst>
              </p:cNvPr>
              <p:cNvSpPr txBox="1">
                <a:spLocks noRot="1" noChangeAspect="1" noMove="1" noResize="1" noEditPoints="1" noAdjustHandles="1" noChangeArrowheads="1" noChangeShapeType="1" noTextEdit="1"/>
              </p:cNvSpPr>
              <p:nvPr/>
            </p:nvSpPr>
            <p:spPr>
              <a:xfrm>
                <a:off x="476518" y="631752"/>
                <a:ext cx="12153365" cy="8705204"/>
              </a:xfrm>
              <a:prstGeom prst="rect">
                <a:avLst/>
              </a:prstGeom>
              <a:blipFill>
                <a:blip r:embed="rId3"/>
                <a:stretch>
                  <a:fillRect l="-1775" r="-1775" b="-2038"/>
                </a:stretch>
              </a:blipFill>
            </p:spPr>
            <p:txBody>
              <a:bodyPr/>
              <a:lstStyle/>
              <a:p>
                <a:r>
                  <a:rPr lang="en-VN">
                    <a:noFill/>
                  </a:rPr>
                  <a:t> </a:t>
                </a:r>
              </a:p>
            </p:txBody>
          </p:sp>
        </mc:Fallback>
      </mc:AlternateContent>
    </p:spTree>
    <p:extLst>
      <p:ext uri="{BB962C8B-B14F-4D97-AF65-F5344CB8AC3E}">
        <p14:creationId xmlns:p14="http://schemas.microsoft.com/office/powerpoint/2010/main" val="172667124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barn(inVertical)">
                                      <p:cBhvr>
                                        <p:cTn id="13" dur="500"/>
                                        <p:tgtEl>
                                          <p:spTgt spid="11">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barn(inVertical)">
                                      <p:cBhvr>
                                        <p:cTn id="16" dur="500"/>
                                        <p:tgtEl>
                                          <p:spTgt spid="11">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barn(inVertical)">
                                      <p:cBhvr>
                                        <p:cTn id="19" dur="500"/>
                                        <p:tgtEl>
                                          <p:spTgt spid="11">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arn(inVertical)">
                                      <p:cBhvr>
                                        <p:cTn id="22" dur="500"/>
                                        <p:tgtEl>
                                          <p:spTgt spid="11">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Effect transition="in" filter="barn(inVertical)">
                                      <p:cBhvr>
                                        <p:cTn id="25"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8">
            <a:extLst>
              <a:ext uri="{FF2B5EF4-FFF2-40B4-BE49-F238E27FC236}">
                <a16:creationId xmlns:a16="http://schemas.microsoft.com/office/drawing/2014/main" id="{AFA5DF63-345D-3FAC-6F99-75767D4294BF}"/>
              </a:ext>
            </a:extLst>
          </p:cNvPr>
          <p:cNvPicPr>
            <a:picLocks noChangeAspect="1"/>
          </p:cNvPicPr>
          <p:nvPr/>
        </p:nvPicPr>
        <p:blipFill>
          <a:blip r:embed="rId2"/>
          <a:stretch>
            <a:fillRect/>
          </a:stretch>
        </p:blipFill>
        <p:spPr>
          <a:xfrm>
            <a:off x="5427410" y="4501055"/>
            <a:ext cx="7433178" cy="5549916"/>
          </a:xfrm>
          <a:prstGeom prst="rect">
            <a:avLst/>
          </a:prstGeom>
        </p:spPr>
      </p:pic>
      <p:sp>
        <p:nvSpPr>
          <p:cNvPr id="10" name="TextBox 9">
            <a:extLst>
              <a:ext uri="{FF2B5EF4-FFF2-40B4-BE49-F238E27FC236}">
                <a16:creationId xmlns:a16="http://schemas.microsoft.com/office/drawing/2014/main" id="{C9715B2A-9368-EDBC-A032-9A0D26D60380}"/>
              </a:ext>
            </a:extLst>
          </p:cNvPr>
          <p:cNvSpPr txBox="1"/>
          <p:nvPr/>
        </p:nvSpPr>
        <p:spPr>
          <a:xfrm>
            <a:off x="266699" y="652573"/>
            <a:ext cx="17754600" cy="3671583"/>
          </a:xfrm>
          <a:prstGeom prst="rect">
            <a:avLst/>
          </a:prstGeom>
          <a:noFill/>
        </p:spPr>
        <p:txBody>
          <a:bodyPr wrap="square" rtlCol="0">
            <a:spAutoFit/>
          </a:bodyPr>
          <a:lstStyle/>
          <a:p>
            <a:pPr>
              <a:lnSpc>
                <a:spcPct val="150000"/>
              </a:lnSpc>
            </a:pPr>
            <a:r>
              <a:rPr lang="en-VN" sz="4000" b="1" dirty="0">
                <a:latin typeface="Arial" panose="020B0604020202020204" pitchFamily="34" charset="0"/>
                <a:cs typeface="Arial" panose="020B0604020202020204" pitchFamily="34" charset="0"/>
              </a:rPr>
              <a:t>4.13. </a:t>
            </a:r>
            <a:r>
              <a:rPr lang="en-VN" sz="4000" dirty="0">
                <a:latin typeface="Arial" panose="020B0604020202020204" pitchFamily="34" charset="0"/>
                <a:cs typeface="Arial" panose="020B0604020202020204" pitchFamily="34" charset="0"/>
              </a:rPr>
              <a:t>Một người đứng tại điểm A, cách gương phẳng đặt nằm trên mặt đất tại điểm B là 1,2 m, nhìn thấy hình phản chiếu qua gương B của ngọn cây (cây có gốc ở tại điểm C cách B là 4,8 m , B nằm giữa A và C). Biết khoảng cách từ mặt đất đến mắt người đó là 1,65 m. Tính chiều cao của cây (H.2.24).</a:t>
            </a:r>
          </a:p>
        </p:txBody>
      </p:sp>
    </p:spTree>
    <p:extLst>
      <p:ext uri="{BB962C8B-B14F-4D97-AF65-F5344CB8AC3E}">
        <p14:creationId xmlns:p14="http://schemas.microsoft.com/office/powerpoint/2010/main" val="415312642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18" name="Rectangle 17">
            <a:extLst>
              <a:ext uri="{FF2B5EF4-FFF2-40B4-BE49-F238E27FC236}">
                <a16:creationId xmlns:a16="http://schemas.microsoft.com/office/drawing/2014/main" id="{1CF62540-F6BF-5E1A-E2DD-2DD50813E5E9}"/>
              </a:ext>
            </a:extLst>
          </p:cNvPr>
          <p:cNvSpPr/>
          <p:nvPr/>
        </p:nvSpPr>
        <p:spPr>
          <a:xfrm>
            <a:off x="381000" y="228440"/>
            <a:ext cx="4648200" cy="1524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VN" sz="4800" b="1" dirty="0">
                <a:latin typeface="Arial" panose="020B0604020202020204" pitchFamily="34" charset="0"/>
                <a:cs typeface="Arial" panose="020B0604020202020204" pitchFamily="34" charset="0"/>
              </a:rPr>
              <a:t>HOẠT ĐỘNG 1</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54A5E31-E5CA-BC68-9AE3-54ACE81A4BF8}"/>
                  </a:ext>
                </a:extLst>
              </p:cNvPr>
              <p:cNvSpPr txBox="1"/>
              <p:nvPr/>
            </p:nvSpPr>
            <p:spPr>
              <a:xfrm>
                <a:off x="685799" y="955181"/>
                <a:ext cx="16916400" cy="5826018"/>
              </a:xfrm>
              <a:prstGeom prst="rect">
                <a:avLst/>
              </a:prstGeom>
              <a:noFill/>
            </p:spPr>
            <p:txBody>
              <a:bodyPr wrap="square">
                <a:spAutoFit/>
              </a:bodyPr>
              <a:lstStyle/>
              <a:p>
                <a:pPr algn="just">
                  <a:lnSpc>
                    <a:spcPct val="150000"/>
                  </a:lnSpc>
                  <a:spcBef>
                    <a:spcPts val="600"/>
                  </a:spcBef>
                  <a:spcAft>
                    <a:spcPts val="6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Cho tam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ABC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cạnh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huyền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cạnh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c (H.4.12)</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Viết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sin,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côsin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dài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cạnh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tam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ABC</m:t>
                    </m:r>
                    <m: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mỗi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cạnh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cạnh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huyền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A54A5E31-E5CA-BC68-9AE3-54ACE81A4BF8}"/>
                  </a:ext>
                </a:extLst>
              </p:cNvPr>
              <p:cNvSpPr txBox="1">
                <a:spLocks noRot="1" noChangeAspect="1" noMove="1" noResize="1" noEditPoints="1" noAdjustHandles="1" noChangeArrowheads="1" noChangeShapeType="1" noTextEdit="1"/>
              </p:cNvSpPr>
              <p:nvPr/>
            </p:nvSpPr>
            <p:spPr>
              <a:xfrm>
                <a:off x="685799" y="955181"/>
                <a:ext cx="16916400" cy="5826018"/>
              </a:xfrm>
              <a:prstGeom prst="rect">
                <a:avLst/>
              </a:prstGeom>
              <a:blipFill>
                <a:blip r:embed="rId2"/>
                <a:stretch>
                  <a:fillRect l="-1275" r="-1350" b="-3704"/>
                </a:stretch>
              </a:blipFill>
            </p:spPr>
            <p:txBody>
              <a:bodyPr/>
              <a:lstStyle/>
              <a:p>
                <a:r>
                  <a:rPr lang="en-VN">
                    <a:noFill/>
                  </a:rPr>
                  <a:t> </a:t>
                </a:r>
              </a:p>
            </p:txBody>
          </p:sp>
        </mc:Fallback>
      </mc:AlternateContent>
      <p:pic>
        <p:nvPicPr>
          <p:cNvPr id="21" name="Picture 20">
            <a:extLst>
              <a:ext uri="{FF2B5EF4-FFF2-40B4-BE49-F238E27FC236}">
                <a16:creationId xmlns:a16="http://schemas.microsoft.com/office/drawing/2014/main" id="{3D6CB36B-C528-E8D9-181A-F46E6D740467}"/>
              </a:ext>
            </a:extLst>
          </p:cNvPr>
          <p:cNvPicPr>
            <a:picLocks noChangeAspect="1"/>
          </p:cNvPicPr>
          <p:nvPr/>
        </p:nvPicPr>
        <p:blipFill>
          <a:blip r:embed="rId3"/>
          <a:stretch>
            <a:fillRect/>
          </a:stretch>
        </p:blipFill>
        <p:spPr>
          <a:xfrm>
            <a:off x="8698308" y="5999103"/>
            <a:ext cx="7187175" cy="4402969"/>
          </a:xfrm>
          <a:prstGeom prst="rect">
            <a:avLst/>
          </a:prstGeom>
        </p:spPr>
      </p:pic>
    </p:spTree>
    <p:extLst>
      <p:ext uri="{BB962C8B-B14F-4D97-AF65-F5344CB8AC3E}">
        <p14:creationId xmlns:p14="http://schemas.microsoft.com/office/powerpoint/2010/main" val="71492528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8">
            <a:extLst>
              <a:ext uri="{FF2B5EF4-FFF2-40B4-BE49-F238E27FC236}">
                <a16:creationId xmlns:a16="http://schemas.microsoft.com/office/drawing/2014/main" id="{2AF2184A-6E64-91E3-53A7-679CD5EAFAF5}"/>
              </a:ext>
            </a:extLst>
          </p:cNvPr>
          <p:cNvPicPr>
            <a:picLocks noChangeAspect="1"/>
          </p:cNvPicPr>
          <p:nvPr/>
        </p:nvPicPr>
        <p:blipFill>
          <a:blip r:embed="rId2"/>
          <a:stretch>
            <a:fillRect/>
          </a:stretch>
        </p:blipFill>
        <p:spPr>
          <a:xfrm>
            <a:off x="10363200" y="1704964"/>
            <a:ext cx="7173656" cy="687707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198BF4F-FFB0-24D0-D115-04515F79067C}"/>
                  </a:ext>
                </a:extLst>
              </p:cNvPr>
              <p:cNvSpPr txBox="1"/>
              <p:nvPr/>
            </p:nvSpPr>
            <p:spPr>
              <a:xfrm>
                <a:off x="1295400" y="409683"/>
                <a:ext cx="9855200" cy="9337043"/>
              </a:xfrm>
              <a:prstGeom prst="rect">
                <a:avLst/>
              </a:prstGeom>
              <a:noFill/>
            </p:spPr>
            <p:txBody>
              <a:bodyPr wrap="square">
                <a:spAutoFit/>
              </a:bodyPr>
              <a:lstStyle/>
              <a:p>
                <a:pP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Xét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ABD</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tan</m:t>
                          </m:r>
                        </m:fName>
                        <m:e>
                          <m:acc>
                            <m:accPr>
                              <m:chr m:val="̂"/>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ABD</m:t>
                              </m:r>
                            </m:e>
                          </m:acc>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AD</m:t>
                              </m:r>
                            </m:num>
                            <m:den>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m:t>
                              </m:r>
                            </m:den>
                          </m:f>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1,65</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den>
                          </m:f>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den>
                          </m:f>
                        </m:e>
                      </m:func>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ABD</m:t>
                        </m:r>
                      </m:e>
                    </m:acc>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CBE</m:t>
                        </m:r>
                      </m:e>
                    </m:acc>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tan</m:t>
                        </m:r>
                      </m:fName>
                      <m:e>
                        <m:acc>
                          <m:accPr>
                            <m:chr m:val="̂"/>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CBE</m:t>
                            </m:r>
                          </m:e>
                        </m:acc>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den>
                        </m:f>
                      </m:e>
                    </m:func>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Xét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BCE</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CE</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BC</m:t>
                      </m:r>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tan</m:t>
                          </m:r>
                        </m:fName>
                        <m:e>
                          <m:acc>
                            <m:accPr>
                              <m:chr m:val="̂"/>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CBE</m:t>
                              </m:r>
                            </m:e>
                          </m:acc>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4,8.11</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den>
                          </m:f>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=6,6 </m:t>
                          </m:r>
                          <m:d>
                            <m:d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e>
                          </m:d>
                        </m:e>
                      </m:func>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cao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6,6</m:t>
                    </m:r>
                    <m:r>
                      <m:rPr>
                        <m:sty m:val="p"/>
                      </m:rP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8198BF4F-FFB0-24D0-D115-04515F79067C}"/>
                  </a:ext>
                </a:extLst>
              </p:cNvPr>
              <p:cNvSpPr txBox="1">
                <a:spLocks noRot="1" noChangeAspect="1" noMove="1" noResize="1" noEditPoints="1" noAdjustHandles="1" noChangeArrowheads="1" noChangeShapeType="1" noTextEdit="1"/>
              </p:cNvSpPr>
              <p:nvPr/>
            </p:nvSpPr>
            <p:spPr>
              <a:xfrm>
                <a:off x="1295400" y="409683"/>
                <a:ext cx="9855200" cy="9337043"/>
              </a:xfrm>
              <a:prstGeom prst="rect">
                <a:avLst/>
              </a:prstGeom>
              <a:blipFill>
                <a:blip r:embed="rId3"/>
                <a:stretch>
                  <a:fillRect l="-2320" b="-1766"/>
                </a:stretch>
              </a:blipFill>
            </p:spPr>
            <p:txBody>
              <a:bodyPr/>
              <a:lstStyle/>
              <a:p>
                <a:r>
                  <a:rPr lang="en-VN">
                    <a:noFill/>
                  </a:rPr>
                  <a:t> </a:t>
                </a:r>
              </a:p>
            </p:txBody>
          </p:sp>
        </mc:Fallback>
      </mc:AlternateContent>
    </p:spTree>
    <p:extLst>
      <p:ext uri="{BB962C8B-B14F-4D97-AF65-F5344CB8AC3E}">
        <p14:creationId xmlns:p14="http://schemas.microsoft.com/office/powerpoint/2010/main" val="346373139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barn(inVertical)">
                                      <p:cBhvr>
                                        <p:cTn id="13" dur="500"/>
                                        <p:tgtEl>
                                          <p:spTgt spid="11">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barn(inVertical)">
                                      <p:cBhvr>
                                        <p:cTn id="16" dur="500"/>
                                        <p:tgtEl>
                                          <p:spTgt spid="11">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barn(inVertical)">
                                      <p:cBhvr>
                                        <p:cTn id="19" dur="500"/>
                                        <p:tgtEl>
                                          <p:spTgt spid="11">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arn(inVertical)">
                                      <p:cBhvr>
                                        <p:cTn id="22" dur="500"/>
                                        <p:tgtEl>
                                          <p:spTgt spid="11">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Effect transition="in" filter="barn(inVertical)">
                                      <p:cBhvr>
                                        <p:cTn id="25" dur="500"/>
                                        <p:tgtEl>
                                          <p:spTgt spid="11">
                                            <p:txEl>
                                              <p:pRg st="5" end="5"/>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barn(inVertical)">
                                      <p:cBhvr>
                                        <p:cTn id="28"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7">
            <a:extLst>
              <a:ext uri="{FF2B5EF4-FFF2-40B4-BE49-F238E27FC236}">
                <a16:creationId xmlns:a16="http://schemas.microsoft.com/office/drawing/2014/main" id="{5DC87097-55FC-6E05-03E8-E17D91480EBC}"/>
              </a:ext>
            </a:extLst>
          </p:cNvPr>
          <p:cNvSpPr/>
          <p:nvPr/>
        </p:nvSpPr>
        <p:spPr>
          <a:xfrm rot="665036">
            <a:off x="1275842" y="1346158"/>
            <a:ext cx="1686247" cy="1089737"/>
          </a:xfrm>
          <a:custGeom>
            <a:avLst/>
            <a:gdLst/>
            <a:ahLst/>
            <a:cxnLst/>
            <a:rect l="l" t="t" r="r" b="b"/>
            <a:pathLst>
              <a:path w="1686247" h="1089737">
                <a:moveTo>
                  <a:pt x="0" y="0"/>
                </a:moveTo>
                <a:lnTo>
                  <a:pt x="1686247" y="0"/>
                </a:lnTo>
                <a:lnTo>
                  <a:pt x="1686247" y="1089737"/>
                </a:lnTo>
                <a:lnTo>
                  <a:pt x="0" y="10897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6">
            <a:extLst>
              <a:ext uri="{FF2B5EF4-FFF2-40B4-BE49-F238E27FC236}">
                <a16:creationId xmlns:a16="http://schemas.microsoft.com/office/drawing/2014/main" id="{B9CB01A2-372A-A549-8D2E-9C439460FEA5}"/>
              </a:ext>
            </a:extLst>
          </p:cNvPr>
          <p:cNvSpPr/>
          <p:nvPr/>
        </p:nvSpPr>
        <p:spPr>
          <a:xfrm rot="538551">
            <a:off x="16332353" y="1929397"/>
            <a:ext cx="528474" cy="466378"/>
          </a:xfrm>
          <a:custGeom>
            <a:avLst/>
            <a:gdLst/>
            <a:ahLst/>
            <a:cxnLst/>
            <a:rect l="l" t="t" r="r" b="b"/>
            <a:pathLst>
              <a:path w="528474" h="466378">
                <a:moveTo>
                  <a:pt x="0" y="0"/>
                </a:moveTo>
                <a:lnTo>
                  <a:pt x="528474" y="0"/>
                </a:lnTo>
                <a:lnTo>
                  <a:pt x="528474" y="466378"/>
                </a:lnTo>
                <a:lnTo>
                  <a:pt x="0" y="4663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6">
            <a:extLst>
              <a:ext uri="{FF2B5EF4-FFF2-40B4-BE49-F238E27FC236}">
                <a16:creationId xmlns:a16="http://schemas.microsoft.com/office/drawing/2014/main" id="{B81BAF49-0041-50C4-2744-5F0A7EB66A8F}"/>
              </a:ext>
            </a:extLst>
          </p:cNvPr>
          <p:cNvSpPr/>
          <p:nvPr/>
        </p:nvSpPr>
        <p:spPr>
          <a:xfrm flipH="1">
            <a:off x="-275125" y="8377088"/>
            <a:ext cx="3105092" cy="1393410"/>
          </a:xfrm>
          <a:custGeom>
            <a:avLst/>
            <a:gdLst/>
            <a:ahLst/>
            <a:cxnLst/>
            <a:rect l="l" t="t" r="r" b="b"/>
            <a:pathLst>
              <a:path w="3105092" h="1393410">
                <a:moveTo>
                  <a:pt x="3105092" y="0"/>
                </a:moveTo>
                <a:lnTo>
                  <a:pt x="0" y="0"/>
                </a:lnTo>
                <a:lnTo>
                  <a:pt x="0" y="1393410"/>
                </a:lnTo>
                <a:lnTo>
                  <a:pt x="3105092" y="1393410"/>
                </a:lnTo>
                <a:lnTo>
                  <a:pt x="3105092"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5">
            <a:extLst>
              <a:ext uri="{FF2B5EF4-FFF2-40B4-BE49-F238E27FC236}">
                <a16:creationId xmlns:a16="http://schemas.microsoft.com/office/drawing/2014/main" id="{06DE9B64-6F7C-2C0E-06F6-EE5739D341F5}"/>
              </a:ext>
            </a:extLst>
          </p:cNvPr>
          <p:cNvSpPr/>
          <p:nvPr/>
        </p:nvSpPr>
        <p:spPr>
          <a:xfrm>
            <a:off x="15341427" y="8418658"/>
            <a:ext cx="3105092" cy="1393410"/>
          </a:xfrm>
          <a:custGeom>
            <a:avLst/>
            <a:gdLst/>
            <a:ahLst/>
            <a:cxnLst/>
            <a:rect l="l" t="t" r="r" b="b"/>
            <a:pathLst>
              <a:path w="3105092" h="1393410">
                <a:moveTo>
                  <a:pt x="0" y="0"/>
                </a:moveTo>
                <a:lnTo>
                  <a:pt x="3105091" y="0"/>
                </a:lnTo>
                <a:lnTo>
                  <a:pt x="3105091" y="1393410"/>
                </a:lnTo>
                <a:lnTo>
                  <a:pt x="0" y="1393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TextBox 17">
            <a:extLst>
              <a:ext uri="{FF2B5EF4-FFF2-40B4-BE49-F238E27FC236}">
                <a16:creationId xmlns:a16="http://schemas.microsoft.com/office/drawing/2014/main" id="{E823D593-9F3D-715B-84BC-0506D6E199F3}"/>
              </a:ext>
            </a:extLst>
          </p:cNvPr>
          <p:cNvSpPr txBox="1"/>
          <p:nvPr/>
        </p:nvSpPr>
        <p:spPr>
          <a:xfrm>
            <a:off x="1988792" y="1306631"/>
            <a:ext cx="14310415" cy="1015663"/>
          </a:xfrm>
          <a:prstGeom prst="rect">
            <a:avLst/>
          </a:prstGeom>
        </p:spPr>
        <p:txBody>
          <a:bodyPr lIns="0" tIns="0" rIns="0" bIns="0" rtlCol="0" anchor="t">
            <a:spAutoFit/>
          </a:bodyPr>
          <a:lstStyle/>
          <a:p>
            <a:pPr marL="0" lvl="0" indent="0" algn="ctr">
              <a:spcBef>
                <a:spcPct val="0"/>
              </a:spcBef>
            </a:pPr>
            <a:r>
              <a:rPr lang="en-US" sz="6600" b="1" u="none" strike="noStrike" dirty="0">
                <a:solidFill>
                  <a:schemeClr val="accent5">
                    <a:lumMod val="75000"/>
                  </a:schemeClr>
                </a:solidFill>
                <a:latin typeface="Arial" panose="020B0604020202020204" pitchFamily="34" charset="0"/>
                <a:cs typeface="Arial" panose="020B0604020202020204" pitchFamily="34" charset="0"/>
              </a:rPr>
              <a:t>HƯỚNG DẪN VỀ NHÀ</a:t>
            </a:r>
          </a:p>
        </p:txBody>
      </p:sp>
      <p:sp>
        <p:nvSpPr>
          <p:cNvPr id="7" name="Process 6">
            <a:extLst>
              <a:ext uri="{FF2B5EF4-FFF2-40B4-BE49-F238E27FC236}">
                <a16:creationId xmlns:a16="http://schemas.microsoft.com/office/drawing/2014/main" id="{530A47DD-ECEB-36B1-74FA-5C3063BBB08C}"/>
              </a:ext>
            </a:extLst>
          </p:cNvPr>
          <p:cNvSpPr/>
          <p:nvPr/>
        </p:nvSpPr>
        <p:spPr>
          <a:xfrm>
            <a:off x="2895599" y="2921411"/>
            <a:ext cx="12496800" cy="1946080"/>
          </a:xfrm>
          <a:prstGeom prst="flowChart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spcBef>
                <a:spcPts val="600"/>
              </a:spcBef>
              <a:spcAft>
                <a:spcPts val="600"/>
              </a:spcAft>
            </a:pP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Ghi</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nhớ</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kiến</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Process 7">
            <a:extLst>
              <a:ext uri="{FF2B5EF4-FFF2-40B4-BE49-F238E27FC236}">
                <a16:creationId xmlns:a16="http://schemas.microsoft.com/office/drawing/2014/main" id="{85E4B5BA-B87B-9871-74FB-1A34AC47BA00}"/>
              </a:ext>
            </a:extLst>
          </p:cNvPr>
          <p:cNvSpPr/>
          <p:nvPr/>
        </p:nvSpPr>
        <p:spPr>
          <a:xfrm>
            <a:off x="2895599" y="5134560"/>
            <a:ext cx="12496800" cy="1946080"/>
          </a:xfrm>
          <a:prstGeom prst="flowChart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spcBef>
                <a:spcPts val="600"/>
              </a:spcBef>
              <a:spcAft>
                <a:spcPts val="600"/>
              </a:spcAft>
            </a:pP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Hoàn</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SBT.</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Process 8">
            <a:extLst>
              <a:ext uri="{FF2B5EF4-FFF2-40B4-BE49-F238E27FC236}">
                <a16:creationId xmlns:a16="http://schemas.microsoft.com/office/drawing/2014/main" id="{230C6EA1-3E67-B0C0-2F92-E64E3D8453A4}"/>
              </a:ext>
            </a:extLst>
          </p:cNvPr>
          <p:cNvSpPr/>
          <p:nvPr/>
        </p:nvSpPr>
        <p:spPr>
          <a:xfrm>
            <a:off x="2895599" y="7534676"/>
            <a:ext cx="12496800" cy="1946080"/>
          </a:xfrm>
          <a:prstGeom prst="flowChart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spcBef>
                <a:spcPts val="600"/>
              </a:spcBef>
              <a:spcAft>
                <a:spcPts val="600"/>
              </a:spcAft>
            </a:pP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Chuẩn</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effectLst/>
                <a:latin typeface="Arial" panose="020B0604020202020204" pitchFamily="34" charset="0"/>
                <a:ea typeface="Calibri" panose="020F0502020204030204" pitchFamily="34" charset="0"/>
                <a:cs typeface="Arial" panose="020B0604020202020204" pitchFamily="34" charset="0"/>
              </a:rPr>
              <a:t>bài</a:t>
            </a:r>
            <a:r>
              <a:rPr lang="pt-BR" sz="4400" dirty="0">
                <a:effectLst/>
                <a:latin typeface="Arial" panose="020B0604020202020204" pitchFamily="34" charset="0"/>
                <a:ea typeface="Calibri" panose="020F0502020204030204" pitchFamily="34" charset="0"/>
                <a:cs typeface="Arial" panose="020B0604020202020204" pitchFamily="34" charset="0"/>
              </a:rPr>
              <a:t> </a:t>
            </a:r>
            <a:r>
              <a:rPr lang="pt-BR" sz="4400" dirty="0" err="1">
                <a:effectLst/>
                <a:latin typeface="Arial" panose="020B0604020202020204" pitchFamily="34" charset="0"/>
                <a:ea typeface="Calibri" panose="020F0502020204030204" pitchFamily="34" charset="0"/>
                <a:cs typeface="Arial" panose="020B0604020202020204" pitchFamily="34" charset="0"/>
              </a:rPr>
              <a:t>sau</a:t>
            </a:r>
            <a:r>
              <a:rPr lang="pt-BR" sz="4400" dirty="0">
                <a:effectLst/>
                <a:latin typeface="Arial" panose="020B0604020202020204" pitchFamily="34" charset="0"/>
                <a:ea typeface="Calibri" panose="020F0502020204030204" pitchFamily="34" charset="0"/>
                <a:cs typeface="Arial" panose="020B0604020202020204" pitchFamily="34" charset="0"/>
              </a:rPr>
              <a:t> </a:t>
            </a:r>
            <a:r>
              <a:rPr lang="pt-BR" sz="4400" b="1" dirty="0">
                <a:effectLst/>
                <a:latin typeface="Arial" panose="020B0604020202020204" pitchFamily="34" charset="0"/>
                <a:ea typeface="Calibri" panose="020F0502020204030204" pitchFamily="34" charset="0"/>
                <a:cs typeface="Arial" panose="020B0604020202020204" pitchFamily="34" charset="0"/>
              </a:rPr>
              <a:t>“</a:t>
            </a:r>
            <a:r>
              <a:rPr lang="pt-BR" sz="4400" b="1" dirty="0" err="1">
                <a:effectLst/>
                <a:latin typeface="Arial" panose="020B0604020202020204" pitchFamily="34" charset="0"/>
                <a:ea typeface="Calibri" panose="020F0502020204030204" pitchFamily="34" charset="0"/>
                <a:cs typeface="Arial" panose="020B0604020202020204" pitchFamily="34" charset="0"/>
              </a:rPr>
              <a:t>Luyện</a:t>
            </a:r>
            <a:r>
              <a:rPr lang="pt-BR" sz="4400" b="1" dirty="0">
                <a:effectLst/>
                <a:latin typeface="Arial" panose="020B0604020202020204" pitchFamily="34" charset="0"/>
                <a:ea typeface="Calibri" panose="020F0502020204030204" pitchFamily="34" charset="0"/>
                <a:cs typeface="Arial" panose="020B0604020202020204" pitchFamily="34" charset="0"/>
              </a:rPr>
              <a:t> </a:t>
            </a:r>
            <a:r>
              <a:rPr lang="pt-BR" sz="4400" b="1" dirty="0" err="1">
                <a:effectLst/>
                <a:latin typeface="Arial" panose="020B0604020202020204" pitchFamily="34" charset="0"/>
                <a:ea typeface="Calibri" panose="020F0502020204030204" pitchFamily="34" charset="0"/>
                <a:cs typeface="Arial" panose="020B0604020202020204" pitchFamily="34" charset="0"/>
              </a:rPr>
              <a:t>tập</a:t>
            </a:r>
            <a:r>
              <a:rPr lang="pt-BR" sz="4400" b="1" dirty="0">
                <a:effectLst/>
                <a:latin typeface="Arial" panose="020B0604020202020204" pitchFamily="34" charset="0"/>
                <a:ea typeface="Calibri" panose="020F0502020204030204" pitchFamily="34" charset="0"/>
                <a:cs typeface="Arial" panose="020B0604020202020204" pitchFamily="34" charset="0"/>
              </a:rPr>
              <a:t> </a:t>
            </a:r>
            <a:r>
              <a:rPr lang="pt-BR" sz="4400" b="1" dirty="0" err="1">
                <a:effectLst/>
                <a:latin typeface="Arial" panose="020B0604020202020204" pitchFamily="34" charset="0"/>
                <a:ea typeface="Calibri" panose="020F0502020204030204" pitchFamily="34" charset="0"/>
                <a:cs typeface="Arial" panose="020B0604020202020204" pitchFamily="34" charset="0"/>
              </a:rPr>
              <a:t>chung</a:t>
            </a:r>
            <a:r>
              <a:rPr lang="pt-BR" sz="4400" b="1" dirty="0">
                <a:effectLst/>
                <a:latin typeface="Arial" panose="020B0604020202020204" pitchFamily="34" charset="0"/>
                <a:ea typeface="Calibri" panose="020F0502020204030204" pitchFamily="34" charset="0"/>
                <a:cs typeface="Arial" panose="020B0604020202020204" pitchFamily="34" charset="0"/>
              </a:rPr>
              <a:t>”</a:t>
            </a:r>
            <a:r>
              <a:rPr lang="pt-BR" sz="4400" dirty="0">
                <a:effectLst/>
                <a:latin typeface="Arial" panose="020B0604020202020204" pitchFamily="34" charset="0"/>
                <a:ea typeface="Calibri" panose="020F0502020204030204" pitchFamily="34"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2462025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08431BA-A0CA-974B-CB51-D19B9BC67A07}"/>
                  </a:ext>
                </a:extLst>
              </p:cNvPr>
              <p:cNvSpPr txBox="1"/>
              <p:nvPr/>
            </p:nvSpPr>
            <p:spPr>
              <a:xfrm>
                <a:off x="3657600" y="95675"/>
                <a:ext cx="10972800" cy="10095649"/>
              </a:xfrm>
              <a:prstGeom prst="rect">
                <a:avLst/>
              </a:prstGeom>
              <a:noFill/>
            </p:spPr>
            <p:txBody>
              <a:bodyPr wrap="square">
                <a:spAutoFit/>
              </a:bodyPr>
              <a:lstStyle/>
              <a:p>
                <a:pPr algn="ctr">
                  <a:lnSpc>
                    <a:spcPct val="150000"/>
                  </a:lnSpc>
                  <a:spcBef>
                    <a:spcPts val="600"/>
                  </a:spcBef>
                  <a:spcAft>
                    <a:spcPts val="600"/>
                  </a:spcAft>
                </a:pP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Giải</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en-US"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AC</m:t>
                            </m:r>
                          </m:num>
                          <m:den>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BC</m:t>
                            </m:r>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num>
                          <m:den>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den>
                        </m:f>
                      </m:e>
                    </m:func>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AB</m:t>
                            </m:r>
                          </m:num>
                          <m:den>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BC</m:t>
                            </m:r>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num>
                          <m:den>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den>
                        </m:f>
                      </m:e>
                    </m:func>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AB</m:t>
                            </m:r>
                          </m:num>
                          <m:den>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BC</m:t>
                            </m:r>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num>
                          <m:den>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AC</m:t>
                                </m:r>
                              </m:num>
                              <m:den>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BC</m:t>
                                </m:r>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num>
                              <m:den>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den>
                            </m:f>
                          </m:e>
                        </m:func>
                      </m:e>
                    </m:func>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a:effectLst/>
                    <a:latin typeface="Arial" panose="020B0604020202020204" pitchFamily="34" charset="0"/>
                    <a:ea typeface="Times New Roman" panose="02020603050405020304" pitchFamily="18" charset="0"/>
                    <a:cs typeface="Arial" panose="020B0604020202020204" pitchFamily="34" charset="0"/>
                  </a:rPr>
                  <a:t>Ta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num>
                            <m:den>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e>
                          </m:func>
                        </m:e>
                      </m:func>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num>
                            <m:den>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e>
                          </m:func>
                        </m:e>
                      </m:func>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e>
                          </m:func>
                        </m:e>
                      </m:func>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Tương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tự</a:t>
                </a:r>
                <a:r>
                  <a:rPr lang="en-US" sz="4000" dirty="0">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effectLst/>
                    <a:latin typeface="Arial" panose="020B0604020202020204" pitchFamily="34" charset="0"/>
                    <a:ea typeface="Times New Roman" panose="02020603050405020304" pitchFamily="18" charset="0"/>
                    <a:cs typeface="Arial" panose="020B0604020202020204" pitchFamily="34" charset="0"/>
                  </a:rPr>
                  <a:t>cũng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e>
                          </m:func>
                        </m:e>
                      </m:func>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808431BA-A0CA-974B-CB51-D19B9BC67A07}"/>
                  </a:ext>
                </a:extLst>
              </p:cNvPr>
              <p:cNvSpPr txBox="1">
                <a:spLocks noRot="1" noChangeAspect="1" noMove="1" noResize="1" noEditPoints="1" noAdjustHandles="1" noChangeArrowheads="1" noChangeShapeType="1" noTextEdit="1"/>
              </p:cNvSpPr>
              <p:nvPr/>
            </p:nvSpPr>
            <p:spPr>
              <a:xfrm>
                <a:off x="3657600" y="95675"/>
                <a:ext cx="10972800" cy="10095649"/>
              </a:xfrm>
              <a:prstGeom prst="rect">
                <a:avLst/>
              </a:prstGeom>
              <a:blipFill>
                <a:blip r:embed="rId2"/>
                <a:stretch>
                  <a:fillRect l="-1968"/>
                </a:stretch>
              </a:blipFill>
            </p:spPr>
            <p:txBody>
              <a:bodyPr/>
              <a:lstStyle/>
              <a:p>
                <a:r>
                  <a:rPr lang="en-VN">
                    <a:noFill/>
                  </a:rPr>
                  <a:t> </a:t>
                </a:r>
              </a:p>
            </p:txBody>
          </p:sp>
        </mc:Fallback>
      </mc:AlternateContent>
      <p:sp>
        <p:nvSpPr>
          <p:cNvPr id="11" name="Freeform 13">
            <a:extLst>
              <a:ext uri="{FF2B5EF4-FFF2-40B4-BE49-F238E27FC236}">
                <a16:creationId xmlns:a16="http://schemas.microsoft.com/office/drawing/2014/main" id="{ED5E3D0E-3C3B-8D85-50CD-AE0E7015A2CE}"/>
              </a:ext>
            </a:extLst>
          </p:cNvPr>
          <p:cNvSpPr/>
          <p:nvPr/>
        </p:nvSpPr>
        <p:spPr>
          <a:xfrm>
            <a:off x="0" y="8893590"/>
            <a:ext cx="3105092" cy="1393410"/>
          </a:xfrm>
          <a:custGeom>
            <a:avLst/>
            <a:gdLst/>
            <a:ahLst/>
            <a:cxnLst/>
            <a:rect l="l" t="t" r="r" b="b"/>
            <a:pathLst>
              <a:path w="3105092" h="1393410">
                <a:moveTo>
                  <a:pt x="0" y="0"/>
                </a:moveTo>
                <a:lnTo>
                  <a:pt x="3105091" y="0"/>
                </a:lnTo>
                <a:lnTo>
                  <a:pt x="3105091" y="1393410"/>
                </a:lnTo>
                <a:lnTo>
                  <a:pt x="0" y="139341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3">
            <a:extLst>
              <a:ext uri="{FF2B5EF4-FFF2-40B4-BE49-F238E27FC236}">
                <a16:creationId xmlns:a16="http://schemas.microsoft.com/office/drawing/2014/main" id="{4FAA6F50-1B6B-E2CB-E942-B191B3F689B5}"/>
              </a:ext>
            </a:extLst>
          </p:cNvPr>
          <p:cNvSpPr/>
          <p:nvPr/>
        </p:nvSpPr>
        <p:spPr>
          <a:xfrm>
            <a:off x="15182908" y="8893590"/>
            <a:ext cx="3105092" cy="1393410"/>
          </a:xfrm>
          <a:custGeom>
            <a:avLst/>
            <a:gdLst/>
            <a:ahLst/>
            <a:cxnLst/>
            <a:rect l="l" t="t" r="r" b="b"/>
            <a:pathLst>
              <a:path w="3105092" h="1393410">
                <a:moveTo>
                  <a:pt x="0" y="0"/>
                </a:moveTo>
                <a:lnTo>
                  <a:pt x="3105091" y="0"/>
                </a:lnTo>
                <a:lnTo>
                  <a:pt x="3105091" y="1393410"/>
                </a:lnTo>
                <a:lnTo>
                  <a:pt x="0" y="139341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96096700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arn(inVertical)">
                                      <p:cBhvr>
                                        <p:cTn id="7" dur="500"/>
                                        <p:tgtEl>
                                          <p:spTgt spid="10">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barn(inVertical)">
                                      <p:cBhvr>
                                        <p:cTn id="10" dur="500"/>
                                        <p:tgtEl>
                                          <p:spTgt spid="1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barn(inVertical)">
                                      <p:cBhvr>
                                        <p:cTn id="15" dur="500"/>
                                        <p:tgtEl>
                                          <p:spTgt spid="10">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barn(inVertical)">
                                      <p:cBhvr>
                                        <p:cTn id="18" dur="500"/>
                                        <p:tgtEl>
                                          <p:spTgt spid="10">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Effect transition="in" filter="barn(inVertical)">
                                      <p:cBhvr>
                                        <p:cTn id="21" dur="500"/>
                                        <p:tgtEl>
                                          <p:spTgt spid="10">
                                            <p:txEl>
                                              <p:pRg st="5" end="5"/>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animEffect transition="in" filter="barn(inVertical)">
                                      <p:cBhvr>
                                        <p:cTn id="24" dur="500"/>
                                        <p:tgtEl>
                                          <p:spTgt spid="10">
                                            <p:txEl>
                                              <p:pRg st="6" end="6"/>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barn(inVertical)">
                                      <p:cBhvr>
                                        <p:cTn id="2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9">
            <a:extLst>
              <a:ext uri="{FF2B5EF4-FFF2-40B4-BE49-F238E27FC236}">
                <a16:creationId xmlns:a16="http://schemas.microsoft.com/office/drawing/2014/main" id="{D5E54380-E8C6-47D2-4A30-6D416F4216B5}"/>
              </a:ext>
            </a:extLst>
          </p:cNvPr>
          <p:cNvSpPr txBox="1"/>
          <p:nvPr/>
        </p:nvSpPr>
        <p:spPr>
          <a:xfrm>
            <a:off x="914399" y="1268777"/>
            <a:ext cx="16459200" cy="3167662"/>
          </a:xfrm>
          <a:prstGeom prst="rect">
            <a:avLst/>
          </a:prstGeom>
          <a:noFill/>
        </p:spPr>
        <p:txBody>
          <a:bodyPr wrap="square">
            <a:spAutoFit/>
          </a:bodyPr>
          <a:lstStyle/>
          <a:p>
            <a:pPr algn="ctr">
              <a:lnSpc>
                <a:spcPct val="150000"/>
              </a:lnSpc>
              <a:spcBef>
                <a:spcPts val="600"/>
              </a:spcBef>
              <a:spcAft>
                <a:spcPts val="600"/>
              </a:spcAft>
            </a:pPr>
            <a:r>
              <a:rPr lang="en-US" sz="44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4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lí</a:t>
            </a:r>
            <a:r>
              <a:rPr lang="en-US" sz="4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1</a:t>
            </a:r>
            <a:endParaRPr lang="en-VN" sz="4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r>
              <a:rPr lang="en-US" sz="4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400" dirty="0">
                <a:effectLst/>
                <a:latin typeface="Arial" panose="020B0604020202020204" pitchFamily="34" charset="0"/>
                <a:ea typeface="Times New Roman" panose="02020603050405020304" pitchFamily="18" charset="0"/>
                <a:cs typeface="Arial" panose="020B0604020202020204" pitchFamily="34" charset="0"/>
              </a:rPr>
              <a:t> tam </a:t>
            </a:r>
            <a:r>
              <a:rPr lang="en-US" sz="4400" dirty="0" err="1">
                <a:effectLst/>
                <a:latin typeface="Arial" panose="020B0604020202020204" pitchFamily="34" charset="0"/>
                <a:ea typeface="Times New Roman" panose="02020603050405020304" pitchFamily="18" charset="0"/>
                <a:cs typeface="Arial" panose="020B0604020202020204" pitchFamily="34" charset="0"/>
              </a:rPr>
              <a:t>giác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vuông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mỗi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cạnh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góc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vuông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bằng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cạnh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huyền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4400" dirty="0">
                <a:effectLst/>
                <a:latin typeface="Arial" panose="020B0604020202020204" pitchFamily="34" charset="0"/>
                <a:ea typeface="Times New Roman" panose="02020603050405020304" pitchFamily="18" charset="0"/>
                <a:cs typeface="Arial" panose="020B0604020202020204" pitchFamily="34" charset="0"/>
              </a:rPr>
              <a:t> sin </a:t>
            </a:r>
            <a:r>
              <a:rPr lang="en-US" sz="4400" dirty="0" err="1">
                <a:effectLst/>
                <a:latin typeface="Arial" panose="020B0604020202020204" pitchFamily="34" charset="0"/>
                <a:ea typeface="Times New Roman" panose="02020603050405020304" pitchFamily="18" charset="0"/>
                <a:cs typeface="Arial" panose="020B0604020202020204" pitchFamily="34" charset="0"/>
              </a:rPr>
              <a:t>góc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đối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hoặc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côsin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góc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kề</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F4270B2-3899-560F-D43F-2B4B704C4563}"/>
                  </a:ext>
                </a:extLst>
              </p:cNvPr>
              <p:cNvSpPr txBox="1"/>
              <p:nvPr/>
            </p:nvSpPr>
            <p:spPr>
              <a:xfrm>
                <a:off x="1866899" y="5084703"/>
                <a:ext cx="14554200" cy="3244606"/>
              </a:xfrm>
              <a:prstGeom prst="rect">
                <a:avLst/>
              </a:prstGeom>
              <a:noFill/>
            </p:spPr>
            <p:txBody>
              <a:bodyPr wrap="square">
                <a:spAutoFit/>
              </a:bodyPr>
              <a:lstStyle/>
              <a:p>
                <a:pPr algn="just">
                  <a:lnSpc>
                    <a:spcPct val="150000"/>
                  </a:lnSpc>
                  <a:spcBef>
                    <a:spcPts val="600"/>
                  </a:spcBef>
                  <a:spcAft>
                    <a:spcPts val="600"/>
                  </a:spcAft>
                </a:pPr>
                <a:r>
                  <a:rPr lang="en-US" sz="4400" b="1" dirty="0" err="1">
                    <a:effectLst/>
                    <a:latin typeface="Arial" panose="020B0604020202020204" pitchFamily="34" charset="0"/>
                    <a:ea typeface="Times New Roman" panose="02020603050405020304" pitchFamily="18" charset="0"/>
                    <a:cs typeface="Arial" panose="020B0604020202020204" pitchFamily="34" charset="0"/>
                  </a:rPr>
                  <a:t>Chú</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ý</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400" dirty="0">
                    <a:effectLst/>
                    <a:latin typeface="Arial" panose="020B0604020202020204" pitchFamily="34" charset="0"/>
                    <a:ea typeface="Times New Roman" panose="02020603050405020304" pitchFamily="18" charset="0"/>
                    <a:cs typeface="Arial" panose="020B0604020202020204" pitchFamily="34" charset="0"/>
                  </a:rPr>
                  <a:t> tam </a:t>
                </a:r>
                <a:r>
                  <a:rPr lang="en-US" sz="4400" dirty="0" err="1">
                    <a:effectLst/>
                    <a:latin typeface="Arial" panose="020B0604020202020204" pitchFamily="34" charset="0"/>
                    <a:ea typeface="Times New Roman" panose="02020603050405020304" pitchFamily="18" charset="0"/>
                    <a:cs typeface="Arial" panose="020B0604020202020204" pitchFamily="34" charset="0"/>
                  </a:rPr>
                  <a:t>giác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nl-NL" sz="4400" i="0">
                        <a:effectLst/>
                        <a:latin typeface="Cambria Math" panose="02040503050406030204" pitchFamily="18" charset="0"/>
                        <a:ea typeface="Times New Roman" panose="02020603050405020304" pitchFamily="18" charset="0"/>
                        <a:cs typeface="Times New Roman" panose="02020603050405020304" pitchFamily="18" charset="0"/>
                      </a:rPr>
                      <m:t>ABC</m:t>
                    </m:r>
                  </m:oMath>
                </a14:m>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vuông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tại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en-US" sz="4400" dirty="0">
                    <a:effectLst/>
                    <a:latin typeface="Arial" panose="020B0604020202020204" pitchFamily="34" charset="0"/>
                    <a:ea typeface="Times New Roman" panose="02020603050405020304" pitchFamily="18" charset="0"/>
                    <a:cs typeface="Arial" panose="020B0604020202020204" pitchFamily="34" charset="0"/>
                  </a:rPr>
                  <a:t> (H.4.12), ta </a:t>
                </a:r>
                <a:r>
                  <a:rPr lang="en-US" sz="4400" dirty="0" err="1">
                    <a:effectLst/>
                    <a:latin typeface="Arial" panose="020B0604020202020204" pitchFamily="34" charset="0"/>
                    <a:ea typeface="Times New Roman" panose="02020603050405020304" pitchFamily="18" charset="0"/>
                    <a:cs typeface="Arial" panose="020B0604020202020204" pitchFamily="34" charset="0"/>
                  </a:rPr>
                  <a:t>có</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C</m:t>
                              </m:r>
                            </m:e>
                          </m:func>
                        </m:e>
                      </m:func>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VN" sz="44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m:rPr>
                        <m:sty m:val="p"/>
                      </m:rPr>
                      <a:rPr lang="en-US" sz="4400" i="0" kern="0" smtClean="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4400" i="0" kern="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smtClean="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4400" i="0" kern="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4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C</m:t>
                            </m:r>
                          </m:e>
                        </m:func>
                      </m:e>
                    </m:func>
                  </m:oMath>
                </a14:m>
                <a:r>
                  <a:rPr lang="en-VN" sz="4400" dirty="0">
                    <a:effectLst/>
                    <a:latin typeface="Arial" panose="020B0604020202020204" pitchFamily="34" charset="0"/>
                    <a:cs typeface="Arial" panose="020B0604020202020204" pitchFamily="34" charset="0"/>
                  </a:rPr>
                  <a:t> </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3F4270B2-3899-560F-D43F-2B4B704C4563}"/>
                  </a:ext>
                </a:extLst>
              </p:cNvPr>
              <p:cNvSpPr txBox="1">
                <a:spLocks noRot="1" noChangeAspect="1" noMove="1" noResize="1" noEditPoints="1" noAdjustHandles="1" noChangeArrowheads="1" noChangeShapeType="1" noTextEdit="1"/>
              </p:cNvSpPr>
              <p:nvPr/>
            </p:nvSpPr>
            <p:spPr>
              <a:xfrm>
                <a:off x="1866899" y="5084703"/>
                <a:ext cx="14554200" cy="3244606"/>
              </a:xfrm>
              <a:prstGeom prst="rect">
                <a:avLst/>
              </a:prstGeom>
              <a:blipFill>
                <a:blip r:embed="rId2"/>
                <a:stretch>
                  <a:fillRect l="-1655"/>
                </a:stretch>
              </a:blipFill>
            </p:spPr>
            <p:txBody>
              <a:bodyPr/>
              <a:lstStyle/>
              <a:p>
                <a:r>
                  <a:rPr lang="en-VN">
                    <a:noFill/>
                  </a:rPr>
                  <a:t> </a:t>
                </a:r>
              </a:p>
            </p:txBody>
          </p:sp>
        </mc:Fallback>
      </mc:AlternateContent>
    </p:spTree>
    <p:extLst>
      <p:ext uri="{BB962C8B-B14F-4D97-AF65-F5344CB8AC3E}">
        <p14:creationId xmlns:p14="http://schemas.microsoft.com/office/powerpoint/2010/main" val="39213253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33188-A616-A03D-74A4-95DDE475FFCC}"/>
              </a:ext>
            </a:extLst>
          </p:cNvPr>
          <p:cNvSpPr/>
          <p:nvPr/>
        </p:nvSpPr>
        <p:spPr>
          <a:xfrm>
            <a:off x="0" y="0"/>
            <a:ext cx="18288000" cy="10287000"/>
          </a:xfrm>
          <a:prstGeom prst="rect">
            <a:avLst/>
          </a:prstGeom>
          <a:solidFill>
            <a:srgbClr val="FEF1E6"/>
          </a:solidFill>
          <a:ln>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 name="Group 97">
            <a:extLst>
              <a:ext uri="{FF2B5EF4-FFF2-40B4-BE49-F238E27FC236}">
                <a16:creationId xmlns:a16="http://schemas.microsoft.com/office/drawing/2014/main" id="{A2C4A9B7-E4B9-AB05-B95A-D52453759FC3}"/>
              </a:ext>
            </a:extLst>
          </p:cNvPr>
          <p:cNvGrpSpPr/>
          <p:nvPr/>
        </p:nvGrpSpPr>
        <p:grpSpPr>
          <a:xfrm>
            <a:off x="-490194" y="9770498"/>
            <a:ext cx="19548795" cy="1192236"/>
            <a:chOff x="0" y="0"/>
            <a:chExt cx="5148654" cy="314004"/>
          </a:xfrm>
        </p:grpSpPr>
        <p:sp>
          <p:nvSpPr>
            <p:cNvPr id="4" name="Freeform 98">
              <a:extLst>
                <a:ext uri="{FF2B5EF4-FFF2-40B4-BE49-F238E27FC236}">
                  <a16:creationId xmlns:a16="http://schemas.microsoft.com/office/drawing/2014/main" id="{0EE37EDB-F55F-65C6-A076-114B3DE539F9}"/>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5" name="TextBox 99">
              <a:extLst>
                <a:ext uri="{FF2B5EF4-FFF2-40B4-BE49-F238E27FC236}">
                  <a16:creationId xmlns:a16="http://schemas.microsoft.com/office/drawing/2014/main" id="{486C64B4-2032-4814-551A-428F38B0C0FF}"/>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97">
            <a:extLst>
              <a:ext uri="{FF2B5EF4-FFF2-40B4-BE49-F238E27FC236}">
                <a16:creationId xmlns:a16="http://schemas.microsoft.com/office/drawing/2014/main" id="{B0716979-EAA7-3363-3908-EB967224AC4C}"/>
              </a:ext>
            </a:extLst>
          </p:cNvPr>
          <p:cNvGrpSpPr/>
          <p:nvPr/>
        </p:nvGrpSpPr>
        <p:grpSpPr>
          <a:xfrm>
            <a:off x="-630398" y="-577763"/>
            <a:ext cx="19548795" cy="1192236"/>
            <a:chOff x="0" y="0"/>
            <a:chExt cx="5148654" cy="314004"/>
          </a:xfrm>
        </p:grpSpPr>
        <p:sp>
          <p:nvSpPr>
            <p:cNvPr id="7" name="Freeform 98">
              <a:extLst>
                <a:ext uri="{FF2B5EF4-FFF2-40B4-BE49-F238E27FC236}">
                  <a16:creationId xmlns:a16="http://schemas.microsoft.com/office/drawing/2014/main" id="{08998246-9244-673A-D391-0CFED71919B2}"/>
                </a:ext>
              </a:extLst>
            </p:cNvPr>
            <p:cNvSpPr/>
            <p:nvPr/>
          </p:nvSpPr>
          <p:spPr>
            <a:xfrm>
              <a:off x="0" y="0"/>
              <a:ext cx="5148654" cy="314004"/>
            </a:xfrm>
            <a:custGeom>
              <a:avLst/>
              <a:gdLst/>
              <a:ahLst/>
              <a:cxnLst/>
              <a:rect l="l" t="t" r="r" b="b"/>
              <a:pathLst>
                <a:path w="5148654" h="314004">
                  <a:moveTo>
                    <a:pt x="0" y="0"/>
                  </a:moveTo>
                  <a:lnTo>
                    <a:pt x="5148654" y="0"/>
                  </a:lnTo>
                  <a:lnTo>
                    <a:pt x="5148654" y="314004"/>
                  </a:lnTo>
                  <a:lnTo>
                    <a:pt x="0" y="314004"/>
                  </a:lnTo>
                  <a:close/>
                </a:path>
              </a:pathLst>
            </a:custGeom>
            <a:solidFill>
              <a:srgbClr val="75924B"/>
            </a:solidFill>
          </p:spPr>
        </p:sp>
        <p:sp>
          <p:nvSpPr>
            <p:cNvPr id="8" name="TextBox 99">
              <a:extLst>
                <a:ext uri="{FF2B5EF4-FFF2-40B4-BE49-F238E27FC236}">
                  <a16:creationId xmlns:a16="http://schemas.microsoft.com/office/drawing/2014/main" id="{B9170F6C-8108-51F7-711B-83FE6A194FC0}"/>
                </a:ext>
              </a:extLst>
            </p:cNvPr>
            <p:cNvSpPr txBox="1"/>
            <p:nvPr/>
          </p:nvSpPr>
          <p:spPr>
            <a:xfrm>
              <a:off x="0" y="-38100"/>
              <a:ext cx="5148654" cy="352104"/>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F556BCD-7ECE-97BA-899A-D2530C4232D6}"/>
                  </a:ext>
                </a:extLst>
              </p:cNvPr>
              <p:cNvSpPr txBox="1"/>
              <p:nvPr/>
            </p:nvSpPr>
            <p:spPr>
              <a:xfrm>
                <a:off x="723899" y="614473"/>
                <a:ext cx="16840200" cy="3825471"/>
              </a:xfrm>
              <a:prstGeom prst="rect">
                <a:avLst/>
              </a:prstGeom>
              <a:noFill/>
            </p:spPr>
            <p:txBody>
              <a:bodyPr wrap="square">
                <a:spAutoFit/>
              </a:bodyPr>
              <a:lstStyle/>
              <a:p>
                <a:pPr algn="just">
                  <a:lnSpc>
                    <a:spcPct val="150000"/>
                  </a:lnSpc>
                  <a:spcBef>
                    <a:spcPts val="600"/>
                  </a:spcBef>
                  <a:spcAft>
                    <a:spcPts val="600"/>
                  </a:spcAft>
                </a:pPr>
                <a:r>
                  <a:rPr lang="vi-VN" sz="4000" b="1" dirty="0">
                    <a:effectLst/>
                    <a:latin typeface="Arial" panose="020B0604020202020204" pitchFamily="34" charset="0"/>
                    <a:ea typeface="Times New Roman" panose="02020603050405020304" pitchFamily="18" charset="0"/>
                    <a:cs typeface="Arial" panose="020B0604020202020204" pitchFamily="34" charset="0"/>
                  </a:rPr>
                  <a:t>Ví dụ 1: SGK – tr.</a:t>
                </a:r>
                <a:r>
                  <a:rPr lang="en-US" sz="4000" b="1" dirty="0">
                    <a:effectLst/>
                    <a:latin typeface="Arial" panose="020B0604020202020204" pitchFamily="34" charset="0"/>
                    <a:ea typeface="Times New Roman" panose="02020603050405020304" pitchFamily="18" charset="0"/>
                    <a:cs typeface="Arial" panose="020B0604020202020204" pitchFamily="34" charset="0"/>
                  </a:rPr>
                  <a:t>75</a:t>
                </a:r>
              </a:p>
              <a:p>
                <a:pPr algn="just">
                  <a:lnSpc>
                    <a:spcPct val="150000"/>
                  </a:lnSpc>
                  <a:spcBef>
                    <a:spcPts val="600"/>
                  </a:spcBef>
                  <a:spcAft>
                    <a:spcPts val="600"/>
                  </a:spcAft>
                </a:pP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chiếc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bay bay </a:t>
                </a:r>
                <a:r>
                  <a:rPr lang="en-US" sz="4000" dirty="0" err="1">
                    <a:latin typeface="Arial" panose="020B0604020202020204" pitchFamily="34" charset="0"/>
                    <a:ea typeface="Calibri" panose="020F0502020204030204" pitchFamily="34" charset="0"/>
                    <a:cs typeface="Arial" panose="020B0604020202020204" pitchFamily="34" charset="0"/>
                  </a:rPr>
                  <a:t>lên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tốc</a:t>
                </a:r>
                <a:r>
                  <a:rPr lang="en-US" sz="4000" dirty="0">
                    <a:latin typeface="Arial" panose="020B0604020202020204" pitchFamily="34" charset="0"/>
                    <a:ea typeface="Calibri" panose="020F0502020204030204" pitchFamily="34" charset="0"/>
                    <a:cs typeface="Arial" panose="020B0604020202020204" pitchFamily="34" charset="0"/>
                  </a:rPr>
                  <a:t> 500 km/h. </a:t>
                </a:r>
                <a:r>
                  <a:rPr lang="en-US" sz="4000" dirty="0" err="1">
                    <a:latin typeface="Arial" panose="020B0604020202020204" pitchFamily="34" charset="0"/>
                    <a:ea typeface="Calibri" panose="020F0502020204030204" pitchFamily="34" charset="0"/>
                    <a:cs typeface="Arial" panose="020B0604020202020204" pitchFamily="34" charset="0"/>
                  </a:rPr>
                  <a:t>Đường</a:t>
                </a:r>
                <a:r>
                  <a:rPr lang="en-US" sz="4000" dirty="0">
                    <a:latin typeface="Arial" panose="020B0604020202020204" pitchFamily="34" charset="0"/>
                    <a:ea typeface="Calibri" panose="020F0502020204030204" pitchFamily="34" charset="0"/>
                    <a:cs typeface="Arial" panose="020B0604020202020204" pitchFamily="34" charset="0"/>
                  </a:rPr>
                  <a:t> bay </a:t>
                </a:r>
                <a:r>
                  <a:rPr lang="en-US" sz="4000" dirty="0" err="1">
                    <a:latin typeface="Arial" panose="020B0604020202020204" pitchFamily="34" charset="0"/>
                    <a:ea typeface="Calibri" panose="020F0502020204030204" pitchFamily="34" charset="0"/>
                    <a:cs typeface="Arial" panose="020B0604020202020204" pitchFamily="34" charset="0"/>
                  </a:rPr>
                  <a:t>lên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nằm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ngang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góc</a:t>
                </a:r>
                <a:r>
                  <a:rPr lang="en-US" sz="4000" dirty="0">
                    <a:latin typeface="Arial" panose="020B0604020202020204" pitchFamily="34" charset="0"/>
                    <a:ea typeface="Calibri" panose="020F0502020204030204" pitchFamily="34" charset="0"/>
                    <a:cs typeface="Arial" panose="020B0604020202020204" pitchFamily="34" charset="0"/>
                  </a:rPr>
                  <a:t> 30</a:t>
                </a:r>
                <a14:m>
                  <m:oMath xmlns:m="http://schemas.openxmlformats.org/officeDocument/2006/math">
                    <m:r>
                      <a:rPr lang="en-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ea typeface="Calibri" panose="020F0502020204030204" pitchFamily="34" charset="0"/>
                    <a:cs typeface="Arial" panose="020B0604020202020204" pitchFamily="34" charset="0"/>
                  </a:rPr>
                  <a:t> (H.4.13). </a:t>
                </a:r>
                <a:r>
                  <a:rPr lang="en-US" sz="4000" dirty="0" err="1">
                    <a:latin typeface="Arial" panose="020B0604020202020204" pitchFamily="34" charset="0"/>
                    <a:ea typeface="Calibri" panose="020F0502020204030204" pitchFamily="34" charset="0"/>
                    <a:cs typeface="Arial" panose="020B0604020202020204" pitchFamily="34" charset="0"/>
                  </a:rPr>
                  <a:t>Hỏi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1,2 </a:t>
                </a:r>
                <a:r>
                  <a:rPr lang="en-US" sz="4000" dirty="0" err="1">
                    <a:latin typeface="Arial" panose="020B0604020202020204" pitchFamily="34" charset="0"/>
                    <a:ea typeface="Calibri" panose="020F0502020204030204" pitchFamily="34" charset="0"/>
                    <a:cs typeface="Arial" panose="020B0604020202020204" pitchFamily="34" charset="0"/>
                  </a:rPr>
                  <a:t>phút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bay </a:t>
                </a:r>
                <a:r>
                  <a:rPr lang="en-US" sz="4000" dirty="0" err="1">
                    <a:latin typeface="Arial" panose="020B0604020202020204" pitchFamily="34" charset="0"/>
                    <a:ea typeface="Calibri" panose="020F0502020204030204" pitchFamily="34" charset="0"/>
                    <a:cs typeface="Arial" panose="020B0604020202020204" pitchFamily="34" charset="0"/>
                  </a:rPr>
                  <a:t>lên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bao </a:t>
                </a:r>
                <a:r>
                  <a:rPr lang="en-US" sz="4000" dirty="0" err="1">
                    <a:latin typeface="Arial" panose="020B0604020202020204" pitchFamily="34" charset="0"/>
                    <a:ea typeface="Calibri" panose="020F0502020204030204" pitchFamily="34" charset="0"/>
                    <a:cs typeface="Arial" panose="020B0604020202020204" pitchFamily="34" charset="0"/>
                  </a:rPr>
                  <a:t>nhiêu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kilômét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theo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thẳng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đứng</a:t>
                </a:r>
                <a:r>
                  <a:rPr lang="en-US" sz="4000" dirty="0">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5F556BCD-7ECE-97BA-899A-D2530C4232D6}"/>
                  </a:ext>
                </a:extLst>
              </p:cNvPr>
              <p:cNvSpPr txBox="1">
                <a:spLocks noRot="1" noChangeAspect="1" noMove="1" noResize="1" noEditPoints="1" noAdjustHandles="1" noChangeArrowheads="1" noChangeShapeType="1" noTextEdit="1"/>
              </p:cNvSpPr>
              <p:nvPr/>
            </p:nvSpPr>
            <p:spPr>
              <a:xfrm>
                <a:off x="723899" y="614473"/>
                <a:ext cx="16840200" cy="3825471"/>
              </a:xfrm>
              <a:prstGeom prst="rect">
                <a:avLst/>
              </a:prstGeom>
              <a:blipFill>
                <a:blip r:embed="rId2"/>
                <a:stretch>
                  <a:fillRect l="-1357" r="-1357" b="-5960"/>
                </a:stretch>
              </a:blipFill>
            </p:spPr>
            <p:txBody>
              <a:bodyPr/>
              <a:lstStyle/>
              <a:p>
                <a:r>
                  <a:rPr lang="en-VN">
                    <a:noFill/>
                  </a:rPr>
                  <a:t> </a:t>
                </a:r>
              </a:p>
            </p:txBody>
          </p:sp>
        </mc:Fallback>
      </mc:AlternateContent>
      <p:pic>
        <p:nvPicPr>
          <p:cNvPr id="13" name="Picture 12">
            <a:extLst>
              <a:ext uri="{FF2B5EF4-FFF2-40B4-BE49-F238E27FC236}">
                <a16:creationId xmlns:a16="http://schemas.microsoft.com/office/drawing/2014/main" id="{AAF721D8-53F1-2771-8472-ABB23F759AC3}"/>
              </a:ext>
            </a:extLst>
          </p:cNvPr>
          <p:cNvPicPr>
            <a:picLocks noChangeAspect="1"/>
          </p:cNvPicPr>
          <p:nvPr/>
        </p:nvPicPr>
        <p:blipFill rotWithShape="1">
          <a:blip r:embed="rId3">
            <a:extLst>
              <a:ext uri="{28A0092B-C50C-407E-A947-70E740481C1C}">
                <a14:useLocalDpi xmlns:a14="http://schemas.microsoft.com/office/drawing/2010/main" val="0"/>
              </a:ext>
            </a:extLst>
          </a:blip>
          <a:srcRect l="27451" t="27462" r="52741" b="49189"/>
          <a:stretch/>
        </p:blipFill>
        <p:spPr>
          <a:xfrm>
            <a:off x="6019798" y="4878241"/>
            <a:ext cx="6248402" cy="4603376"/>
          </a:xfrm>
          <a:prstGeom prst="rect">
            <a:avLst/>
          </a:prstGeom>
        </p:spPr>
      </p:pic>
    </p:spTree>
    <p:extLst>
      <p:ext uri="{BB962C8B-B14F-4D97-AF65-F5344CB8AC3E}">
        <p14:creationId xmlns:p14="http://schemas.microsoft.com/office/powerpoint/2010/main" val="399247875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TotalTime>
  <Words>2039</Words>
  <Application>Microsoft Office PowerPoint</Application>
  <PresentationFormat>Custom</PresentationFormat>
  <Paragraphs>266</Paragraphs>
  <Slides>61</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61</vt:i4>
      </vt:variant>
    </vt:vector>
  </HeadingPairs>
  <TitlesOfParts>
    <vt:vector size="74" baseType="lpstr">
      <vt:lpstr>Verdana</vt:lpstr>
      <vt:lpstr>Franklin Gothic Medium</vt:lpstr>
      <vt:lpstr>Akronism</vt:lpstr>
      <vt:lpstr>Cambria Math</vt:lpstr>
      <vt:lpstr>Times New Roman</vt:lpstr>
      <vt:lpstr>Aristotelica Pro</vt:lpstr>
      <vt:lpstr>Arial</vt:lpstr>
      <vt:lpstr>Tunga</vt:lpstr>
      <vt:lpstr>Wingdings</vt:lpstr>
      <vt:lpstr>Franklin Gothic Book</vt:lpstr>
      <vt:lpstr>Calibri</vt:lpstr>
      <vt:lpstr>Office Theme</vt:lpstr>
      <vt:lpstr>Angles</vt:lpstr>
      <vt:lpstr>UỶ BAN NHÂN DÂN HUYỆN LÝ SƠN TRƯỜNG THCS AN HẢI  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UỶ BAN NHÂN DÂN HUYỆN LÝ SƠN TRƯỜNG THCS AN HẢI    </dc:title>
  <dc:creator>tailieugiaovien.edu.vn</dc:creator>
  <cp:lastModifiedBy>Admin</cp:lastModifiedBy>
  <cp:revision>2</cp:revision>
  <dcterms:created xsi:type="dcterms:W3CDTF">2006-08-16T00:00:00Z</dcterms:created>
  <dcterms:modified xsi:type="dcterms:W3CDTF">2024-11-30T14:13:11Z</dcterms:modified>
  <dc:identifier>DAGGqX3u_uY</dc:identifier>
</cp:coreProperties>
</file>