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44"/>
  </p:notesMasterIdLst>
  <p:sldIdLst>
    <p:sldId id="313" r:id="rId3"/>
    <p:sldId id="257" r:id="rId4"/>
    <p:sldId id="267" r:id="rId5"/>
    <p:sldId id="268" r:id="rId6"/>
    <p:sldId id="269" r:id="rId7"/>
    <p:sldId id="270" r:id="rId8"/>
    <p:sldId id="271" r:id="rId9"/>
    <p:sldId id="273" r:id="rId10"/>
    <p:sldId id="274" r:id="rId11"/>
    <p:sldId id="275" r:id="rId12"/>
    <p:sldId id="276" r:id="rId13"/>
    <p:sldId id="277" r:id="rId14"/>
    <p:sldId id="278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308" r:id="rId25"/>
    <p:sldId id="289" r:id="rId26"/>
    <p:sldId id="309" r:id="rId27"/>
    <p:sldId id="306" r:id="rId28"/>
    <p:sldId id="291" r:id="rId29"/>
    <p:sldId id="292" r:id="rId30"/>
    <p:sldId id="310" r:id="rId31"/>
    <p:sldId id="293" r:id="rId32"/>
    <p:sldId id="311" r:id="rId33"/>
    <p:sldId id="290" r:id="rId34"/>
    <p:sldId id="296" r:id="rId35"/>
    <p:sldId id="298" r:id="rId36"/>
    <p:sldId id="307" r:id="rId37"/>
    <p:sldId id="299" r:id="rId38"/>
    <p:sldId id="302" r:id="rId39"/>
    <p:sldId id="312" r:id="rId40"/>
    <p:sldId id="303" r:id="rId41"/>
    <p:sldId id="304" r:id="rId42"/>
    <p:sldId id="305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4FC"/>
    <a:srgbClr val="FF0D87"/>
    <a:srgbClr val="0432FF"/>
    <a:srgbClr val="E21F9E"/>
    <a:srgbClr val="D20C67"/>
    <a:srgbClr val="EB0002"/>
    <a:srgbClr val="FF9300"/>
    <a:srgbClr val="FFC00D"/>
    <a:srgbClr val="FFF4A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90" autoAdjust="0"/>
    <p:restoredTop sz="94715"/>
  </p:normalViewPr>
  <p:slideViewPr>
    <p:cSldViewPr snapToGrid="0">
      <p:cViewPr varScale="1">
        <p:scale>
          <a:sx n="71" d="100"/>
          <a:sy n="71" d="100"/>
        </p:scale>
        <p:origin x="8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257F3-A5D8-7548-9129-00228E6CE5ED}" type="datetimeFigureOut">
              <a:rPr lang="en-VN" smtClean="0"/>
              <a:t>11/30/2024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3CA8E-A053-574A-9558-2CDD1ABB36A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9596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7A1B7CA-88CF-C644-AB1D-02B15B3ADD80}" type="datetimeFigureOut">
              <a:rPr lang="en-VN" smtClean="0"/>
              <a:t>11/30/2024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E019ECF-1665-EA46-BCD3-E2206E01E117}" type="slidenum">
              <a:rPr lang="en-VN" smtClean="0"/>
              <a:t>‹#›</a:t>
            </a:fld>
            <a:endParaRPr lang="en-VN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7304654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B7CA-88CF-C644-AB1D-02B15B3ADD80}" type="datetimeFigureOut">
              <a:rPr lang="en-VN" smtClean="0"/>
              <a:t>11/30/2024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9ECF-1665-EA46-BCD3-E2206E01E11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5347532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B7CA-88CF-C644-AB1D-02B15B3ADD80}" type="datetimeFigureOut">
              <a:rPr lang="en-VN" smtClean="0"/>
              <a:t>11/30/2024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9ECF-1665-EA46-BCD3-E2206E01E11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63004450"/>
      </p:ext>
    </p:extLst>
  </p:cSld>
  <p:clrMapOvr>
    <a:masterClrMapping/>
  </p:clrMapOvr>
  <p:transition spd="med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2" y="2647949"/>
            <a:ext cx="4762500" cy="421005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Arial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-2117" y="0"/>
            <a:ext cx="12194117" cy="685800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8" y="1730404"/>
            <a:ext cx="7531497" cy="1204307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3" y="2470925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55DC0C7-8EE8-4948-B3D2-30AD66071713}" type="slidenum">
              <a:rPr lang="en-US" altLang="en-US" smtClean="0">
                <a:cs typeface="Arial"/>
                <a:sym typeface="Arial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0530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293889-78A4-40C7-BE39-3FBD26D7F616}" type="slidenum">
              <a:rPr lang="en-US" altLang="en-US" smtClean="0">
                <a:cs typeface="Arial"/>
                <a:sym typeface="Arial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7352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2117" y="0"/>
            <a:ext cx="12194117" cy="685800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Arial"/>
            </a:endParaRPr>
          </a:p>
        </p:txBody>
      </p:sp>
      <p:sp>
        <p:nvSpPr>
          <p:cNvPr id="5" name="Right Triangle 4"/>
          <p:cNvSpPr/>
          <p:nvPr/>
        </p:nvSpPr>
        <p:spPr>
          <a:xfrm>
            <a:off x="2" y="2647949"/>
            <a:ext cx="4762500" cy="4210051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9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C26885A-40AA-4BFC-9F39-0600978656AF}" type="slidenum">
              <a:rPr lang="en-US" altLang="en-US" smtClean="0">
                <a:cs typeface="Arial"/>
                <a:sym typeface="Arial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9503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ED6E6DC-474C-460E-B56B-E2C1E7474896}" type="slidenum">
              <a:rPr lang="en-US" altLang="en-US" smtClean="0">
                <a:cs typeface="Arial"/>
                <a:sym typeface="Arial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9026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E4B9B56-9BD1-42D9-B5DA-7EC8A3362917}" type="slidenum">
              <a:rPr lang="en-US" altLang="en-US" smtClean="0">
                <a:cs typeface="Arial"/>
                <a:sym typeface="Arial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9095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3EBE5A4-435B-4458-8CD2-6998BA7FBD6C}" type="slidenum">
              <a:rPr lang="en-US" altLang="en-US" smtClean="0">
                <a:cs typeface="Arial"/>
                <a:sym typeface="Arial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2969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2DAEEFE-11C7-44F7-BB16-517273D8A841}" type="slidenum">
              <a:rPr lang="en-US" altLang="en-US" smtClean="0">
                <a:cs typeface="Arial"/>
                <a:sym typeface="Arial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2405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2" y="2647949"/>
            <a:ext cx="4762500" cy="421005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Arial"/>
            </a:endParaRPr>
          </a:p>
        </p:txBody>
      </p:sp>
      <p:sp>
        <p:nvSpPr>
          <p:cNvPr id="6" name="Right Triangle 5"/>
          <p:cNvSpPr/>
          <p:nvPr/>
        </p:nvSpPr>
        <p:spPr>
          <a:xfrm rot="5400000">
            <a:off x="1720851" y="-1720850"/>
            <a:ext cx="6858000" cy="102997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5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41" y="2618914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5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4342"/>
                </a:solidFill>
              </a:defRPr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smtClean="0">
                <a:solidFill>
                  <a:srgbClr val="434342"/>
                </a:solidFill>
              </a:defRPr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2D9FBF8-23D1-4F18-9EA6-E59AC3DD85D3}" type="slidenum">
              <a:rPr lang="en-US" altLang="en-US" smtClean="0">
                <a:cs typeface="Arial"/>
                <a:sym typeface="Arial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36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B7CA-88CF-C644-AB1D-02B15B3ADD80}" type="datetimeFigureOut">
              <a:rPr lang="en-VN" smtClean="0"/>
              <a:t>11/30/2024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9ECF-1665-EA46-BCD3-E2206E01E11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50571750"/>
      </p:ext>
    </p:extLst>
  </p:cSld>
  <p:clrMapOvr>
    <a:masterClrMapping/>
  </p:clrMapOvr>
  <p:transition spd="med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2" y="2647949"/>
            <a:ext cx="4762500" cy="421005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Arial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" y="5048250"/>
            <a:ext cx="4762500" cy="1809751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Arial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5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3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43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8B628D0-A83C-4A41-A44F-A290771EC97B}" type="slidenum">
              <a:rPr lang="en-US" altLang="en-US" smtClean="0">
                <a:cs typeface="Arial"/>
                <a:sym typeface="Arial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3011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62733C2-32F8-46E2-A135-23DDAFFB7C1E}" type="slidenum">
              <a:rPr lang="en-US" altLang="en-US" smtClean="0">
                <a:cs typeface="Arial"/>
                <a:sym typeface="Arial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9852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4678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4678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B852F0D-E5EB-4484-959A-4CD26E1BF57E}" type="slidenum">
              <a:rPr lang="en-US" altLang="en-US" smtClean="0">
                <a:cs typeface="Arial"/>
                <a:sym typeface="Arial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2533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cs typeface="Arial"/>
              <a:sym typeface="Arial"/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3ADAEC8-CE71-431F-8300-ACBD7B4E4A7D}" type="slidenum">
              <a:rPr lang="vi-VN" altLang="en-US" smtClean="0">
                <a:cs typeface="Arial"/>
                <a:sym typeface="Arial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3618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2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1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cs typeface="Arial"/>
              <a:sym typeface="Arial"/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cs typeface="Arial"/>
              <a:sym typeface="Arial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610F375-55AC-4543-9EC6-899E61894C41}" type="slidenum">
              <a:rPr lang="vi-VN" altLang="en-US" smtClean="0">
                <a:cs typeface="Arial"/>
                <a:sym typeface="Arial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3194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A1B7CA-88CF-C644-AB1D-02B15B3ADD80}" type="datetimeFigureOut">
              <a:rPr lang="en-VN" smtClean="0"/>
              <a:t>11/30/2024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019ECF-1665-EA46-BCD3-E2206E01E117}" type="slidenum">
              <a:rPr lang="en-VN" smtClean="0"/>
              <a:t>‹#›</a:t>
            </a:fld>
            <a:endParaRPr lang="en-VN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19241240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B7CA-88CF-C644-AB1D-02B15B3ADD80}" type="datetimeFigureOut">
              <a:rPr lang="en-VN" smtClean="0"/>
              <a:t>11/30/2024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9ECF-1665-EA46-BCD3-E2206E01E11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53750566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B7CA-88CF-C644-AB1D-02B15B3ADD80}" type="datetimeFigureOut">
              <a:rPr lang="en-VN" smtClean="0"/>
              <a:t>11/30/2024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9ECF-1665-EA46-BCD3-E2206E01E11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75185310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B7CA-88CF-C644-AB1D-02B15B3ADD80}" type="datetimeFigureOut">
              <a:rPr lang="en-VN" smtClean="0"/>
              <a:t>11/30/2024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9ECF-1665-EA46-BCD3-E2206E01E11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17521799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B7CA-88CF-C644-AB1D-02B15B3ADD80}" type="datetimeFigureOut">
              <a:rPr lang="en-VN" smtClean="0"/>
              <a:t>11/30/2024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9ECF-1665-EA46-BCD3-E2206E01E11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99395015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A1B7CA-88CF-C644-AB1D-02B15B3ADD80}" type="datetimeFigureOut">
              <a:rPr lang="en-VN" smtClean="0"/>
              <a:t>11/30/2024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019ECF-1665-EA46-BCD3-E2206E01E117}" type="slidenum">
              <a:rPr lang="en-VN" smtClean="0"/>
              <a:t>‹#›</a:t>
            </a:fld>
            <a:endParaRPr lang="en-VN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7413316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A1B7CA-88CF-C644-AB1D-02B15B3ADD80}" type="datetimeFigureOut">
              <a:rPr lang="en-VN" smtClean="0"/>
              <a:t>11/30/2024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019ECF-1665-EA46-BCD3-E2206E01E117}" type="slidenum">
              <a:rPr lang="en-VN" smtClean="0"/>
              <a:t>‹#›</a:t>
            </a:fld>
            <a:endParaRPr lang="en-VN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866216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7A1B7CA-88CF-C644-AB1D-02B15B3ADD80}" type="datetimeFigureOut">
              <a:rPr lang="en-VN" smtClean="0"/>
              <a:t>11/30/2024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E019ECF-1665-EA46-BCD3-E2206E01E117}" type="slidenum">
              <a:rPr lang="en-VN" smtClean="0"/>
              <a:t>‹#›</a:t>
            </a:fld>
            <a:endParaRPr lang="en-VN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318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sh dir="u"/>
  </p:transition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4233" y="5049837"/>
            <a:ext cx="4766733" cy="180816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117" y="5049837"/>
            <a:ext cx="12194117" cy="180816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435" y="366714"/>
            <a:ext cx="10028767" cy="547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19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435" y="1100139"/>
            <a:ext cx="10028767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818" y="5868989"/>
            <a:ext cx="2901949" cy="201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FFFFFF"/>
                </a:solidFill>
                <a:latin typeface="Verdana" panose="020B0604030504040204" pitchFamily="34" charset="0"/>
              </a:defRPr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533" y="6284914"/>
            <a:ext cx="6299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cap="all" spc="200" baseline="0">
                <a:solidFill>
                  <a:srgbClr val="FFFFFF"/>
                </a:solidFill>
                <a:latin typeface="Verdana" panose="020B0604030504040204" pitchFamily="34" charset="0"/>
              </a:defRPr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400" y="6170614"/>
            <a:ext cx="670984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b="0" smtClean="0">
                <a:solidFill>
                  <a:srgbClr val="FFFFFF"/>
                </a:solidFill>
                <a:latin typeface="Verdana" panose="020B0604030504040204" pitchFamily="34" charset="0"/>
              </a:defRPr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5E6B14D-BF41-4BE9-910E-09BA2B68D223}" type="slidenum">
              <a:rPr lang="en-US" altLang="en-US" smtClean="0">
                <a:cs typeface="Arial"/>
                <a:sym typeface="Arial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022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891" indent="-342891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4" indent="-173034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29" indent="-163509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23" indent="-163509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3034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53" indent="-173732" algn="l" defTabSz="914377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278" indent="-164588" algn="l" defTabSz="914377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872" indent="-164588" algn="l" defTabSz="914377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179" indent="-164588" algn="l" defTabSz="914377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435" y="366714"/>
            <a:ext cx="10028767" cy="852487"/>
          </a:xfrm>
        </p:spPr>
        <p:txBody>
          <a:bodyPr/>
          <a:lstStyle/>
          <a:p>
            <a:pPr algn="ctr" defTabSz="914377">
              <a:tabLst>
                <a:tab pos="1390616" algn="l"/>
              </a:tabLst>
            </a:pP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LÝ SƠN</a:t>
            </a:r>
            <a:b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AN HẢI</a:t>
            </a:r>
            <a:br>
              <a:rPr lang="en-US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altLang="en-US" sz="2400" cap="none" dirty="0">
                <a:solidFill>
                  <a:srgbClr val="000000"/>
                </a:solidFill>
                <a:latin typeface="Arial"/>
                <a:ea typeface="+mn-ea"/>
                <a:cs typeface="Arial"/>
                <a:sym typeface="Wingdings" panose="05000000000000000000" pitchFamily="2" charset="2"/>
              </a:rPr>
              <a:t></a:t>
            </a:r>
            <a:r>
              <a:rPr lang="nl-NL" altLang="en-US" sz="2400" cap="none" dirty="0">
                <a:solidFill>
                  <a:srgbClr val="000000"/>
                </a:solidFill>
                <a:latin typeface="Arial"/>
                <a:ea typeface="+mn-ea"/>
                <a:cs typeface="Arial"/>
                <a:sym typeface="Arial"/>
              </a:rPr>
              <a:t> </a:t>
            </a:r>
            <a:r>
              <a:rPr lang="nl-NL" altLang="en-US" sz="2400" cap="none" dirty="0">
                <a:solidFill>
                  <a:srgbClr val="000000"/>
                </a:solidFill>
                <a:latin typeface="Arial"/>
                <a:ea typeface="+mn-ea"/>
                <a:cs typeface="Arial"/>
                <a:sym typeface="Wingdings" panose="05000000000000000000" pitchFamily="2" charset="2"/>
              </a:rPr>
              <a:t></a:t>
            </a:r>
            <a:r>
              <a:rPr lang="nl-NL" altLang="en-US" sz="2400" cap="none" dirty="0">
                <a:solidFill>
                  <a:srgbClr val="000000"/>
                </a:solidFill>
                <a:latin typeface="Arial"/>
                <a:ea typeface="+mn-ea"/>
                <a:cs typeface="Arial"/>
                <a:sym typeface="Arial"/>
              </a:rPr>
              <a:t> </a:t>
            </a:r>
            <a:r>
              <a:rPr lang="nl-NL" altLang="en-US" sz="2400" cap="none" dirty="0">
                <a:solidFill>
                  <a:srgbClr val="000000"/>
                </a:solidFill>
                <a:latin typeface="Arial"/>
                <a:ea typeface="+mn-ea"/>
                <a:cs typeface="Arial"/>
                <a:sym typeface="Wingdings" panose="05000000000000000000" pitchFamily="2" charset="2"/>
              </a:rPr>
              <a:t></a:t>
            </a:r>
            <a:r>
              <a:rPr lang="en-US" altLang="en-US" sz="2400" cap="none" dirty="0">
                <a:solidFill>
                  <a:srgbClr val="000000"/>
                </a:solidFill>
                <a:latin typeface="Arial"/>
                <a:ea typeface="+mn-ea"/>
                <a:cs typeface="Arial"/>
                <a:sym typeface="Wingdings" panose="05000000000000000000" pitchFamily="2" charset="2"/>
              </a:rPr>
              <a:t/>
            </a:r>
            <a:br>
              <a:rPr lang="en-US" altLang="en-US" sz="2400" cap="none" dirty="0">
                <a:solidFill>
                  <a:srgbClr val="000000"/>
                </a:solidFill>
                <a:latin typeface="Arial"/>
                <a:ea typeface="+mn-ea"/>
                <a:cs typeface="Arial"/>
                <a:sym typeface="Wingdings" panose="05000000000000000000" pitchFamily="2" charset="2"/>
              </a:rPr>
            </a:br>
            <a:endParaRPr lang="en-US" sz="1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9210" y="1325625"/>
            <a:ext cx="6422592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CHÀO MỪNG CÁC EM ĐẾN 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Arial"/>
              <a:sym typeface="Arial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VỚI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TIẾT HỌC HÔM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NAY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-130655" y="0"/>
            <a:ext cx="12482945" cy="6842125"/>
            <a:chOff x="1481" y="972"/>
            <a:chExt cx="9366" cy="14816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606" y="1070"/>
              <a:ext cx="9074" cy="14570"/>
            </a:xfrm>
            <a:prstGeom prst="rect">
              <a:avLst/>
            </a:prstGeom>
            <a:noFill/>
            <a:ln w="76200" cmpd="tri">
              <a:solidFill>
                <a:srgbClr val="0000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C0C0C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</a:extLst>
          </p:spPr>
          <p:txBody>
            <a:bodyPr lIns="0" tIns="47625" rIns="0" bIns="47625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" name="Group 4"/>
            <p:cNvGrpSpPr>
              <a:grpSpLocks/>
            </p:cNvGrpSpPr>
            <p:nvPr/>
          </p:nvGrpSpPr>
          <p:grpSpPr bwMode="auto">
            <a:xfrm rot="10800000">
              <a:off x="1481" y="972"/>
              <a:ext cx="2798" cy="2788"/>
              <a:chOff x="8573" y="13497"/>
              <a:chExt cx="2514" cy="2416"/>
            </a:xfrm>
          </p:grpSpPr>
          <p:sp>
            <p:nvSpPr>
              <p:cNvPr id="93" name="Freeform 6"/>
              <p:cNvSpPr>
                <a:spLocks/>
              </p:cNvSpPr>
              <p:nvPr/>
            </p:nvSpPr>
            <p:spPr bwMode="auto">
              <a:xfrm>
                <a:off x="10722" y="15872"/>
                <a:ext cx="161" cy="41"/>
              </a:xfrm>
              <a:custGeom>
                <a:avLst/>
                <a:gdLst>
                  <a:gd name="T0" fmla="*/ 0 w 161"/>
                  <a:gd name="T1" fmla="*/ 8 h 41"/>
                  <a:gd name="T2" fmla="*/ 8 w 161"/>
                  <a:gd name="T3" fmla="*/ 0 h 41"/>
                  <a:gd name="T4" fmla="*/ 8 w 161"/>
                  <a:gd name="T5" fmla="*/ 0 h 41"/>
                  <a:gd name="T6" fmla="*/ 25 w 161"/>
                  <a:gd name="T7" fmla="*/ 8 h 41"/>
                  <a:gd name="T8" fmla="*/ 59 w 161"/>
                  <a:gd name="T9" fmla="*/ 17 h 41"/>
                  <a:gd name="T10" fmla="*/ 85 w 161"/>
                  <a:gd name="T11" fmla="*/ 25 h 41"/>
                  <a:gd name="T12" fmla="*/ 119 w 161"/>
                  <a:gd name="T13" fmla="*/ 25 h 41"/>
                  <a:gd name="T14" fmla="*/ 153 w 161"/>
                  <a:gd name="T15" fmla="*/ 17 h 41"/>
                  <a:gd name="T16" fmla="*/ 161 w 161"/>
                  <a:gd name="T17" fmla="*/ 25 h 41"/>
                  <a:gd name="T18" fmla="*/ 144 w 161"/>
                  <a:gd name="T19" fmla="*/ 33 h 41"/>
                  <a:gd name="T20" fmla="*/ 119 w 161"/>
                  <a:gd name="T21" fmla="*/ 41 h 41"/>
                  <a:gd name="T22" fmla="*/ 93 w 161"/>
                  <a:gd name="T23" fmla="*/ 41 h 41"/>
                  <a:gd name="T24" fmla="*/ 68 w 161"/>
                  <a:gd name="T25" fmla="*/ 33 h 41"/>
                  <a:gd name="T26" fmla="*/ 34 w 161"/>
                  <a:gd name="T27" fmla="*/ 25 h 41"/>
                  <a:gd name="T28" fmla="*/ 0 w 161"/>
                  <a:gd name="T29" fmla="*/ 8 h 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1" h="41">
                    <a:moveTo>
                      <a:pt x="0" y="8"/>
                    </a:moveTo>
                    <a:lnTo>
                      <a:pt x="8" y="0"/>
                    </a:lnTo>
                    <a:lnTo>
                      <a:pt x="25" y="8"/>
                    </a:lnTo>
                    <a:lnTo>
                      <a:pt x="59" y="17"/>
                    </a:lnTo>
                    <a:lnTo>
                      <a:pt x="85" y="25"/>
                    </a:lnTo>
                    <a:lnTo>
                      <a:pt x="119" y="25"/>
                    </a:lnTo>
                    <a:lnTo>
                      <a:pt x="153" y="17"/>
                    </a:lnTo>
                    <a:lnTo>
                      <a:pt x="161" y="25"/>
                    </a:lnTo>
                    <a:lnTo>
                      <a:pt x="144" y="33"/>
                    </a:lnTo>
                    <a:lnTo>
                      <a:pt x="119" y="41"/>
                    </a:lnTo>
                    <a:lnTo>
                      <a:pt x="93" y="41"/>
                    </a:lnTo>
                    <a:lnTo>
                      <a:pt x="68" y="33"/>
                    </a:lnTo>
                    <a:lnTo>
                      <a:pt x="34" y="2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4" name="Freeform 7"/>
              <p:cNvSpPr>
                <a:spLocks/>
              </p:cNvSpPr>
              <p:nvPr/>
            </p:nvSpPr>
            <p:spPr bwMode="auto">
              <a:xfrm>
                <a:off x="10815" y="15649"/>
                <a:ext cx="264" cy="248"/>
              </a:xfrm>
              <a:custGeom>
                <a:avLst/>
                <a:gdLst>
                  <a:gd name="T0" fmla="*/ 17 w 264"/>
                  <a:gd name="T1" fmla="*/ 165 h 248"/>
                  <a:gd name="T2" fmla="*/ 9 w 264"/>
                  <a:gd name="T3" fmla="*/ 141 h 248"/>
                  <a:gd name="T4" fmla="*/ 9 w 264"/>
                  <a:gd name="T5" fmla="*/ 124 h 248"/>
                  <a:gd name="T6" fmla="*/ 0 w 264"/>
                  <a:gd name="T7" fmla="*/ 75 h 248"/>
                  <a:gd name="T8" fmla="*/ 0 w 264"/>
                  <a:gd name="T9" fmla="*/ 66 h 248"/>
                  <a:gd name="T10" fmla="*/ 9 w 264"/>
                  <a:gd name="T11" fmla="*/ 75 h 248"/>
                  <a:gd name="T12" fmla="*/ 17 w 264"/>
                  <a:gd name="T13" fmla="*/ 116 h 248"/>
                  <a:gd name="T14" fmla="*/ 34 w 264"/>
                  <a:gd name="T15" fmla="*/ 149 h 248"/>
                  <a:gd name="T16" fmla="*/ 51 w 264"/>
                  <a:gd name="T17" fmla="*/ 182 h 248"/>
                  <a:gd name="T18" fmla="*/ 68 w 264"/>
                  <a:gd name="T19" fmla="*/ 190 h 248"/>
                  <a:gd name="T20" fmla="*/ 85 w 264"/>
                  <a:gd name="T21" fmla="*/ 207 h 248"/>
                  <a:gd name="T22" fmla="*/ 111 w 264"/>
                  <a:gd name="T23" fmla="*/ 223 h 248"/>
                  <a:gd name="T24" fmla="*/ 145 w 264"/>
                  <a:gd name="T25" fmla="*/ 231 h 248"/>
                  <a:gd name="T26" fmla="*/ 213 w 264"/>
                  <a:gd name="T27" fmla="*/ 240 h 248"/>
                  <a:gd name="T28" fmla="*/ 238 w 264"/>
                  <a:gd name="T29" fmla="*/ 231 h 248"/>
                  <a:gd name="T30" fmla="*/ 247 w 264"/>
                  <a:gd name="T31" fmla="*/ 231 h 248"/>
                  <a:gd name="T32" fmla="*/ 255 w 264"/>
                  <a:gd name="T33" fmla="*/ 223 h 248"/>
                  <a:gd name="T34" fmla="*/ 255 w 264"/>
                  <a:gd name="T35" fmla="*/ 190 h 248"/>
                  <a:gd name="T36" fmla="*/ 247 w 264"/>
                  <a:gd name="T37" fmla="*/ 165 h 248"/>
                  <a:gd name="T38" fmla="*/ 247 w 264"/>
                  <a:gd name="T39" fmla="*/ 141 h 248"/>
                  <a:gd name="T40" fmla="*/ 238 w 264"/>
                  <a:gd name="T41" fmla="*/ 108 h 248"/>
                  <a:gd name="T42" fmla="*/ 221 w 264"/>
                  <a:gd name="T43" fmla="*/ 83 h 248"/>
                  <a:gd name="T44" fmla="*/ 204 w 264"/>
                  <a:gd name="T45" fmla="*/ 66 h 248"/>
                  <a:gd name="T46" fmla="*/ 179 w 264"/>
                  <a:gd name="T47" fmla="*/ 42 h 248"/>
                  <a:gd name="T48" fmla="*/ 153 w 264"/>
                  <a:gd name="T49" fmla="*/ 25 h 248"/>
                  <a:gd name="T50" fmla="*/ 136 w 264"/>
                  <a:gd name="T51" fmla="*/ 17 h 248"/>
                  <a:gd name="T52" fmla="*/ 119 w 264"/>
                  <a:gd name="T53" fmla="*/ 9 h 248"/>
                  <a:gd name="T54" fmla="*/ 94 w 264"/>
                  <a:gd name="T55" fmla="*/ 9 h 248"/>
                  <a:gd name="T56" fmla="*/ 77 w 264"/>
                  <a:gd name="T57" fmla="*/ 0 h 248"/>
                  <a:gd name="T58" fmla="*/ 85 w 264"/>
                  <a:gd name="T59" fmla="*/ 0 h 248"/>
                  <a:gd name="T60" fmla="*/ 119 w 264"/>
                  <a:gd name="T61" fmla="*/ 0 h 248"/>
                  <a:gd name="T62" fmla="*/ 153 w 264"/>
                  <a:gd name="T63" fmla="*/ 9 h 248"/>
                  <a:gd name="T64" fmla="*/ 179 w 264"/>
                  <a:gd name="T65" fmla="*/ 25 h 248"/>
                  <a:gd name="T66" fmla="*/ 213 w 264"/>
                  <a:gd name="T67" fmla="*/ 42 h 248"/>
                  <a:gd name="T68" fmla="*/ 230 w 264"/>
                  <a:gd name="T69" fmla="*/ 66 h 248"/>
                  <a:gd name="T70" fmla="*/ 247 w 264"/>
                  <a:gd name="T71" fmla="*/ 91 h 248"/>
                  <a:gd name="T72" fmla="*/ 255 w 264"/>
                  <a:gd name="T73" fmla="*/ 116 h 248"/>
                  <a:gd name="T74" fmla="*/ 264 w 264"/>
                  <a:gd name="T75" fmla="*/ 141 h 248"/>
                  <a:gd name="T76" fmla="*/ 264 w 264"/>
                  <a:gd name="T77" fmla="*/ 190 h 248"/>
                  <a:gd name="T78" fmla="*/ 255 w 264"/>
                  <a:gd name="T79" fmla="*/ 248 h 248"/>
                  <a:gd name="T80" fmla="*/ 221 w 264"/>
                  <a:gd name="T81" fmla="*/ 248 h 248"/>
                  <a:gd name="T82" fmla="*/ 196 w 264"/>
                  <a:gd name="T83" fmla="*/ 248 h 248"/>
                  <a:gd name="T84" fmla="*/ 153 w 264"/>
                  <a:gd name="T85" fmla="*/ 248 h 248"/>
                  <a:gd name="T86" fmla="*/ 128 w 264"/>
                  <a:gd name="T87" fmla="*/ 240 h 248"/>
                  <a:gd name="T88" fmla="*/ 94 w 264"/>
                  <a:gd name="T89" fmla="*/ 231 h 248"/>
                  <a:gd name="T90" fmla="*/ 68 w 264"/>
                  <a:gd name="T91" fmla="*/ 215 h 248"/>
                  <a:gd name="T92" fmla="*/ 43 w 264"/>
                  <a:gd name="T93" fmla="*/ 190 h 248"/>
                  <a:gd name="T94" fmla="*/ 17 w 264"/>
                  <a:gd name="T95" fmla="*/ 165 h 24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64" h="248">
                    <a:moveTo>
                      <a:pt x="17" y="165"/>
                    </a:moveTo>
                    <a:lnTo>
                      <a:pt x="9" y="141"/>
                    </a:lnTo>
                    <a:lnTo>
                      <a:pt x="9" y="124"/>
                    </a:lnTo>
                    <a:lnTo>
                      <a:pt x="0" y="75"/>
                    </a:lnTo>
                    <a:lnTo>
                      <a:pt x="0" y="66"/>
                    </a:lnTo>
                    <a:lnTo>
                      <a:pt x="9" y="75"/>
                    </a:lnTo>
                    <a:lnTo>
                      <a:pt x="17" y="116"/>
                    </a:lnTo>
                    <a:lnTo>
                      <a:pt x="34" y="149"/>
                    </a:lnTo>
                    <a:lnTo>
                      <a:pt x="51" y="182"/>
                    </a:lnTo>
                    <a:lnTo>
                      <a:pt x="68" y="190"/>
                    </a:lnTo>
                    <a:lnTo>
                      <a:pt x="85" y="207"/>
                    </a:lnTo>
                    <a:lnTo>
                      <a:pt x="111" y="223"/>
                    </a:lnTo>
                    <a:lnTo>
                      <a:pt x="145" y="231"/>
                    </a:lnTo>
                    <a:lnTo>
                      <a:pt x="213" y="240"/>
                    </a:lnTo>
                    <a:lnTo>
                      <a:pt x="238" y="231"/>
                    </a:lnTo>
                    <a:lnTo>
                      <a:pt x="247" y="231"/>
                    </a:lnTo>
                    <a:lnTo>
                      <a:pt x="255" y="223"/>
                    </a:lnTo>
                    <a:lnTo>
                      <a:pt x="255" y="190"/>
                    </a:lnTo>
                    <a:lnTo>
                      <a:pt x="247" y="165"/>
                    </a:lnTo>
                    <a:lnTo>
                      <a:pt x="247" y="141"/>
                    </a:lnTo>
                    <a:lnTo>
                      <a:pt x="238" y="108"/>
                    </a:lnTo>
                    <a:lnTo>
                      <a:pt x="221" y="83"/>
                    </a:lnTo>
                    <a:lnTo>
                      <a:pt x="204" y="66"/>
                    </a:lnTo>
                    <a:lnTo>
                      <a:pt x="179" y="42"/>
                    </a:lnTo>
                    <a:lnTo>
                      <a:pt x="153" y="25"/>
                    </a:lnTo>
                    <a:lnTo>
                      <a:pt x="136" y="17"/>
                    </a:lnTo>
                    <a:lnTo>
                      <a:pt x="119" y="9"/>
                    </a:lnTo>
                    <a:lnTo>
                      <a:pt x="94" y="9"/>
                    </a:lnTo>
                    <a:lnTo>
                      <a:pt x="77" y="0"/>
                    </a:lnTo>
                    <a:lnTo>
                      <a:pt x="85" y="0"/>
                    </a:lnTo>
                    <a:lnTo>
                      <a:pt x="119" y="0"/>
                    </a:lnTo>
                    <a:lnTo>
                      <a:pt x="153" y="9"/>
                    </a:lnTo>
                    <a:lnTo>
                      <a:pt x="179" y="25"/>
                    </a:lnTo>
                    <a:lnTo>
                      <a:pt x="213" y="42"/>
                    </a:lnTo>
                    <a:lnTo>
                      <a:pt x="230" y="66"/>
                    </a:lnTo>
                    <a:lnTo>
                      <a:pt x="247" y="91"/>
                    </a:lnTo>
                    <a:lnTo>
                      <a:pt x="255" y="116"/>
                    </a:lnTo>
                    <a:lnTo>
                      <a:pt x="264" y="141"/>
                    </a:lnTo>
                    <a:lnTo>
                      <a:pt x="264" y="190"/>
                    </a:lnTo>
                    <a:lnTo>
                      <a:pt x="255" y="248"/>
                    </a:lnTo>
                    <a:lnTo>
                      <a:pt x="221" y="248"/>
                    </a:lnTo>
                    <a:lnTo>
                      <a:pt x="196" y="248"/>
                    </a:lnTo>
                    <a:lnTo>
                      <a:pt x="153" y="248"/>
                    </a:lnTo>
                    <a:lnTo>
                      <a:pt x="128" y="240"/>
                    </a:lnTo>
                    <a:lnTo>
                      <a:pt x="94" y="231"/>
                    </a:lnTo>
                    <a:lnTo>
                      <a:pt x="68" y="215"/>
                    </a:lnTo>
                    <a:lnTo>
                      <a:pt x="43" y="190"/>
                    </a:lnTo>
                    <a:lnTo>
                      <a:pt x="17" y="165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5" name="Freeform 8"/>
              <p:cNvSpPr>
                <a:spLocks/>
              </p:cNvSpPr>
              <p:nvPr/>
            </p:nvSpPr>
            <p:spPr bwMode="auto">
              <a:xfrm>
                <a:off x="8726" y="15674"/>
                <a:ext cx="272" cy="215"/>
              </a:xfrm>
              <a:custGeom>
                <a:avLst/>
                <a:gdLst>
                  <a:gd name="T0" fmla="*/ 51 w 272"/>
                  <a:gd name="T1" fmla="*/ 182 h 215"/>
                  <a:gd name="T2" fmla="*/ 8 w 272"/>
                  <a:gd name="T3" fmla="*/ 165 h 215"/>
                  <a:gd name="T4" fmla="*/ 25 w 272"/>
                  <a:gd name="T5" fmla="*/ 132 h 215"/>
                  <a:gd name="T6" fmla="*/ 51 w 272"/>
                  <a:gd name="T7" fmla="*/ 107 h 215"/>
                  <a:gd name="T8" fmla="*/ 25 w 272"/>
                  <a:gd name="T9" fmla="*/ 74 h 215"/>
                  <a:gd name="T10" fmla="*/ 8 w 272"/>
                  <a:gd name="T11" fmla="*/ 41 h 215"/>
                  <a:gd name="T12" fmla="*/ 42 w 272"/>
                  <a:gd name="T13" fmla="*/ 25 h 215"/>
                  <a:gd name="T14" fmla="*/ 102 w 272"/>
                  <a:gd name="T15" fmla="*/ 17 h 215"/>
                  <a:gd name="T16" fmla="*/ 195 w 272"/>
                  <a:gd name="T17" fmla="*/ 25 h 215"/>
                  <a:gd name="T18" fmla="*/ 263 w 272"/>
                  <a:gd name="T19" fmla="*/ 0 h 215"/>
                  <a:gd name="T20" fmla="*/ 255 w 272"/>
                  <a:gd name="T21" fmla="*/ 17 h 215"/>
                  <a:gd name="T22" fmla="*/ 238 w 272"/>
                  <a:gd name="T23" fmla="*/ 25 h 215"/>
                  <a:gd name="T24" fmla="*/ 238 w 272"/>
                  <a:gd name="T25" fmla="*/ 41 h 215"/>
                  <a:gd name="T26" fmla="*/ 238 w 272"/>
                  <a:gd name="T27" fmla="*/ 50 h 215"/>
                  <a:gd name="T28" fmla="*/ 212 w 272"/>
                  <a:gd name="T29" fmla="*/ 33 h 215"/>
                  <a:gd name="T30" fmla="*/ 187 w 272"/>
                  <a:gd name="T31" fmla="*/ 33 h 215"/>
                  <a:gd name="T32" fmla="*/ 204 w 272"/>
                  <a:gd name="T33" fmla="*/ 50 h 215"/>
                  <a:gd name="T34" fmla="*/ 221 w 272"/>
                  <a:gd name="T35" fmla="*/ 74 h 215"/>
                  <a:gd name="T36" fmla="*/ 195 w 272"/>
                  <a:gd name="T37" fmla="*/ 74 h 215"/>
                  <a:gd name="T38" fmla="*/ 153 w 272"/>
                  <a:gd name="T39" fmla="*/ 41 h 215"/>
                  <a:gd name="T40" fmla="*/ 127 w 272"/>
                  <a:gd name="T41" fmla="*/ 41 h 215"/>
                  <a:gd name="T42" fmla="*/ 144 w 272"/>
                  <a:gd name="T43" fmla="*/ 58 h 215"/>
                  <a:gd name="T44" fmla="*/ 170 w 272"/>
                  <a:gd name="T45" fmla="*/ 83 h 215"/>
                  <a:gd name="T46" fmla="*/ 85 w 272"/>
                  <a:gd name="T47" fmla="*/ 41 h 215"/>
                  <a:gd name="T48" fmla="*/ 51 w 272"/>
                  <a:gd name="T49" fmla="*/ 33 h 215"/>
                  <a:gd name="T50" fmla="*/ 51 w 272"/>
                  <a:gd name="T51" fmla="*/ 50 h 215"/>
                  <a:gd name="T52" fmla="*/ 68 w 272"/>
                  <a:gd name="T53" fmla="*/ 50 h 215"/>
                  <a:gd name="T54" fmla="*/ 110 w 272"/>
                  <a:gd name="T55" fmla="*/ 66 h 215"/>
                  <a:gd name="T56" fmla="*/ 127 w 272"/>
                  <a:gd name="T57" fmla="*/ 99 h 215"/>
                  <a:gd name="T58" fmla="*/ 110 w 272"/>
                  <a:gd name="T59" fmla="*/ 91 h 215"/>
                  <a:gd name="T60" fmla="*/ 85 w 272"/>
                  <a:gd name="T61" fmla="*/ 74 h 215"/>
                  <a:gd name="T62" fmla="*/ 59 w 272"/>
                  <a:gd name="T63" fmla="*/ 99 h 215"/>
                  <a:gd name="T64" fmla="*/ 59 w 272"/>
                  <a:gd name="T65" fmla="*/ 132 h 215"/>
                  <a:gd name="T66" fmla="*/ 93 w 272"/>
                  <a:gd name="T67" fmla="*/ 132 h 215"/>
                  <a:gd name="T68" fmla="*/ 127 w 272"/>
                  <a:gd name="T69" fmla="*/ 116 h 215"/>
                  <a:gd name="T70" fmla="*/ 127 w 272"/>
                  <a:gd name="T71" fmla="*/ 132 h 215"/>
                  <a:gd name="T72" fmla="*/ 51 w 272"/>
                  <a:gd name="T73" fmla="*/ 157 h 215"/>
                  <a:gd name="T74" fmla="*/ 42 w 272"/>
                  <a:gd name="T75" fmla="*/ 173 h 215"/>
                  <a:gd name="T76" fmla="*/ 85 w 272"/>
                  <a:gd name="T77" fmla="*/ 173 h 215"/>
                  <a:gd name="T78" fmla="*/ 144 w 272"/>
                  <a:gd name="T79" fmla="*/ 140 h 215"/>
                  <a:gd name="T80" fmla="*/ 187 w 272"/>
                  <a:gd name="T81" fmla="*/ 124 h 215"/>
                  <a:gd name="T82" fmla="*/ 170 w 272"/>
                  <a:gd name="T83" fmla="*/ 140 h 215"/>
                  <a:gd name="T84" fmla="*/ 144 w 272"/>
                  <a:gd name="T85" fmla="*/ 157 h 215"/>
                  <a:gd name="T86" fmla="*/ 153 w 272"/>
                  <a:gd name="T87" fmla="*/ 165 h 215"/>
                  <a:gd name="T88" fmla="*/ 212 w 272"/>
                  <a:gd name="T89" fmla="*/ 124 h 215"/>
                  <a:gd name="T90" fmla="*/ 229 w 272"/>
                  <a:gd name="T91" fmla="*/ 132 h 215"/>
                  <a:gd name="T92" fmla="*/ 212 w 272"/>
                  <a:gd name="T93" fmla="*/ 149 h 215"/>
                  <a:gd name="T94" fmla="*/ 204 w 272"/>
                  <a:gd name="T95" fmla="*/ 173 h 215"/>
                  <a:gd name="T96" fmla="*/ 238 w 272"/>
                  <a:gd name="T97" fmla="*/ 157 h 215"/>
                  <a:gd name="T98" fmla="*/ 229 w 272"/>
                  <a:gd name="T99" fmla="*/ 182 h 215"/>
                  <a:gd name="T100" fmla="*/ 255 w 272"/>
                  <a:gd name="T101" fmla="*/ 190 h 215"/>
                  <a:gd name="T102" fmla="*/ 272 w 272"/>
                  <a:gd name="T103" fmla="*/ 206 h 215"/>
                  <a:gd name="T104" fmla="*/ 263 w 272"/>
                  <a:gd name="T105" fmla="*/ 215 h 215"/>
                  <a:gd name="T106" fmla="*/ 221 w 272"/>
                  <a:gd name="T107" fmla="*/ 182 h 215"/>
                  <a:gd name="T108" fmla="*/ 170 w 272"/>
                  <a:gd name="T109" fmla="*/ 173 h 215"/>
                  <a:gd name="T110" fmla="*/ 68 w 272"/>
                  <a:gd name="T111" fmla="*/ 182 h 2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2" h="215">
                    <a:moveTo>
                      <a:pt x="68" y="182"/>
                    </a:moveTo>
                    <a:lnTo>
                      <a:pt x="51" y="182"/>
                    </a:lnTo>
                    <a:lnTo>
                      <a:pt x="25" y="182"/>
                    </a:lnTo>
                    <a:lnTo>
                      <a:pt x="8" y="165"/>
                    </a:lnTo>
                    <a:lnTo>
                      <a:pt x="0" y="149"/>
                    </a:lnTo>
                    <a:lnTo>
                      <a:pt x="25" y="132"/>
                    </a:lnTo>
                    <a:lnTo>
                      <a:pt x="42" y="124"/>
                    </a:lnTo>
                    <a:lnTo>
                      <a:pt x="51" y="107"/>
                    </a:lnTo>
                    <a:lnTo>
                      <a:pt x="42" y="91"/>
                    </a:lnTo>
                    <a:lnTo>
                      <a:pt x="25" y="74"/>
                    </a:lnTo>
                    <a:lnTo>
                      <a:pt x="0" y="58"/>
                    </a:lnTo>
                    <a:lnTo>
                      <a:pt x="8" y="41"/>
                    </a:lnTo>
                    <a:lnTo>
                      <a:pt x="17" y="33"/>
                    </a:lnTo>
                    <a:lnTo>
                      <a:pt x="42" y="25"/>
                    </a:lnTo>
                    <a:lnTo>
                      <a:pt x="76" y="17"/>
                    </a:lnTo>
                    <a:lnTo>
                      <a:pt x="102" y="17"/>
                    </a:lnTo>
                    <a:lnTo>
                      <a:pt x="161" y="25"/>
                    </a:lnTo>
                    <a:lnTo>
                      <a:pt x="195" y="25"/>
                    </a:lnTo>
                    <a:lnTo>
                      <a:pt x="221" y="17"/>
                    </a:lnTo>
                    <a:lnTo>
                      <a:pt x="263" y="0"/>
                    </a:lnTo>
                    <a:lnTo>
                      <a:pt x="263" y="8"/>
                    </a:lnTo>
                    <a:lnTo>
                      <a:pt x="255" y="17"/>
                    </a:lnTo>
                    <a:lnTo>
                      <a:pt x="238" y="17"/>
                    </a:lnTo>
                    <a:lnTo>
                      <a:pt x="238" y="25"/>
                    </a:lnTo>
                    <a:lnTo>
                      <a:pt x="229" y="25"/>
                    </a:lnTo>
                    <a:lnTo>
                      <a:pt x="238" y="41"/>
                    </a:lnTo>
                    <a:lnTo>
                      <a:pt x="238" y="50"/>
                    </a:lnTo>
                    <a:lnTo>
                      <a:pt x="221" y="41"/>
                    </a:lnTo>
                    <a:lnTo>
                      <a:pt x="212" y="33"/>
                    </a:lnTo>
                    <a:lnTo>
                      <a:pt x="195" y="33"/>
                    </a:lnTo>
                    <a:lnTo>
                      <a:pt x="187" y="33"/>
                    </a:lnTo>
                    <a:lnTo>
                      <a:pt x="204" y="50"/>
                    </a:lnTo>
                    <a:lnTo>
                      <a:pt x="212" y="66"/>
                    </a:lnTo>
                    <a:lnTo>
                      <a:pt x="221" y="74"/>
                    </a:lnTo>
                    <a:lnTo>
                      <a:pt x="212" y="74"/>
                    </a:lnTo>
                    <a:lnTo>
                      <a:pt x="195" y="74"/>
                    </a:lnTo>
                    <a:lnTo>
                      <a:pt x="178" y="58"/>
                    </a:lnTo>
                    <a:lnTo>
                      <a:pt x="153" y="41"/>
                    </a:lnTo>
                    <a:lnTo>
                      <a:pt x="144" y="41"/>
                    </a:lnTo>
                    <a:lnTo>
                      <a:pt x="127" y="41"/>
                    </a:lnTo>
                    <a:lnTo>
                      <a:pt x="136" y="50"/>
                    </a:lnTo>
                    <a:lnTo>
                      <a:pt x="144" y="58"/>
                    </a:lnTo>
                    <a:lnTo>
                      <a:pt x="170" y="74"/>
                    </a:lnTo>
                    <a:lnTo>
                      <a:pt x="170" y="83"/>
                    </a:lnTo>
                    <a:lnTo>
                      <a:pt x="119" y="50"/>
                    </a:lnTo>
                    <a:lnTo>
                      <a:pt x="85" y="41"/>
                    </a:lnTo>
                    <a:lnTo>
                      <a:pt x="51" y="33"/>
                    </a:lnTo>
                    <a:lnTo>
                      <a:pt x="42" y="41"/>
                    </a:lnTo>
                    <a:lnTo>
                      <a:pt x="51" y="50"/>
                    </a:lnTo>
                    <a:lnTo>
                      <a:pt x="59" y="50"/>
                    </a:lnTo>
                    <a:lnTo>
                      <a:pt x="68" y="50"/>
                    </a:lnTo>
                    <a:lnTo>
                      <a:pt x="76" y="58"/>
                    </a:lnTo>
                    <a:lnTo>
                      <a:pt x="110" y="66"/>
                    </a:lnTo>
                    <a:lnTo>
                      <a:pt x="136" y="99"/>
                    </a:lnTo>
                    <a:lnTo>
                      <a:pt x="127" y="99"/>
                    </a:lnTo>
                    <a:lnTo>
                      <a:pt x="110" y="91"/>
                    </a:lnTo>
                    <a:lnTo>
                      <a:pt x="102" y="83"/>
                    </a:lnTo>
                    <a:lnTo>
                      <a:pt x="85" y="74"/>
                    </a:lnTo>
                    <a:lnTo>
                      <a:pt x="68" y="83"/>
                    </a:lnTo>
                    <a:lnTo>
                      <a:pt x="59" y="99"/>
                    </a:lnTo>
                    <a:lnTo>
                      <a:pt x="59" y="116"/>
                    </a:lnTo>
                    <a:lnTo>
                      <a:pt x="59" y="132"/>
                    </a:lnTo>
                    <a:lnTo>
                      <a:pt x="76" y="140"/>
                    </a:lnTo>
                    <a:lnTo>
                      <a:pt x="93" y="132"/>
                    </a:lnTo>
                    <a:lnTo>
                      <a:pt x="119" y="116"/>
                    </a:lnTo>
                    <a:lnTo>
                      <a:pt x="127" y="116"/>
                    </a:lnTo>
                    <a:lnTo>
                      <a:pt x="144" y="116"/>
                    </a:lnTo>
                    <a:lnTo>
                      <a:pt x="127" y="132"/>
                    </a:lnTo>
                    <a:lnTo>
                      <a:pt x="102" y="149"/>
                    </a:lnTo>
                    <a:lnTo>
                      <a:pt x="51" y="157"/>
                    </a:lnTo>
                    <a:lnTo>
                      <a:pt x="42" y="165"/>
                    </a:lnTo>
                    <a:lnTo>
                      <a:pt x="42" y="173"/>
                    </a:lnTo>
                    <a:lnTo>
                      <a:pt x="59" y="173"/>
                    </a:lnTo>
                    <a:lnTo>
                      <a:pt x="85" y="173"/>
                    </a:lnTo>
                    <a:lnTo>
                      <a:pt x="119" y="157"/>
                    </a:lnTo>
                    <a:lnTo>
                      <a:pt x="144" y="140"/>
                    </a:lnTo>
                    <a:lnTo>
                      <a:pt x="178" y="116"/>
                    </a:lnTo>
                    <a:lnTo>
                      <a:pt x="187" y="124"/>
                    </a:lnTo>
                    <a:lnTo>
                      <a:pt x="178" y="132"/>
                    </a:lnTo>
                    <a:lnTo>
                      <a:pt x="170" y="140"/>
                    </a:lnTo>
                    <a:lnTo>
                      <a:pt x="153" y="149"/>
                    </a:lnTo>
                    <a:lnTo>
                      <a:pt x="144" y="157"/>
                    </a:lnTo>
                    <a:lnTo>
                      <a:pt x="144" y="165"/>
                    </a:lnTo>
                    <a:lnTo>
                      <a:pt x="153" y="165"/>
                    </a:lnTo>
                    <a:lnTo>
                      <a:pt x="187" y="149"/>
                    </a:lnTo>
                    <a:lnTo>
                      <a:pt x="212" y="124"/>
                    </a:lnTo>
                    <a:lnTo>
                      <a:pt x="221" y="124"/>
                    </a:lnTo>
                    <a:lnTo>
                      <a:pt x="229" y="132"/>
                    </a:lnTo>
                    <a:lnTo>
                      <a:pt x="221" y="140"/>
                    </a:lnTo>
                    <a:lnTo>
                      <a:pt x="212" y="149"/>
                    </a:lnTo>
                    <a:lnTo>
                      <a:pt x="195" y="157"/>
                    </a:lnTo>
                    <a:lnTo>
                      <a:pt x="204" y="173"/>
                    </a:lnTo>
                    <a:lnTo>
                      <a:pt x="221" y="165"/>
                    </a:lnTo>
                    <a:lnTo>
                      <a:pt x="238" y="157"/>
                    </a:lnTo>
                    <a:lnTo>
                      <a:pt x="255" y="157"/>
                    </a:lnTo>
                    <a:lnTo>
                      <a:pt x="229" y="182"/>
                    </a:lnTo>
                    <a:lnTo>
                      <a:pt x="238" y="190"/>
                    </a:lnTo>
                    <a:lnTo>
                      <a:pt x="255" y="190"/>
                    </a:lnTo>
                    <a:lnTo>
                      <a:pt x="263" y="198"/>
                    </a:lnTo>
                    <a:lnTo>
                      <a:pt x="272" y="206"/>
                    </a:lnTo>
                    <a:lnTo>
                      <a:pt x="263" y="215"/>
                    </a:lnTo>
                    <a:lnTo>
                      <a:pt x="246" y="198"/>
                    </a:lnTo>
                    <a:lnTo>
                      <a:pt x="221" y="182"/>
                    </a:lnTo>
                    <a:lnTo>
                      <a:pt x="195" y="182"/>
                    </a:lnTo>
                    <a:lnTo>
                      <a:pt x="170" y="173"/>
                    </a:lnTo>
                    <a:lnTo>
                      <a:pt x="119" y="182"/>
                    </a:lnTo>
                    <a:lnTo>
                      <a:pt x="68" y="182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6" name="Freeform 9"/>
              <p:cNvSpPr>
                <a:spLocks/>
              </p:cNvSpPr>
              <p:nvPr/>
            </p:nvSpPr>
            <p:spPr bwMode="auto">
              <a:xfrm>
                <a:off x="9006" y="15847"/>
                <a:ext cx="34" cy="33"/>
              </a:xfrm>
              <a:custGeom>
                <a:avLst/>
                <a:gdLst>
                  <a:gd name="T0" fmla="*/ 0 w 34"/>
                  <a:gd name="T1" fmla="*/ 17 h 33"/>
                  <a:gd name="T2" fmla="*/ 9 w 34"/>
                  <a:gd name="T3" fmla="*/ 9 h 33"/>
                  <a:gd name="T4" fmla="*/ 17 w 34"/>
                  <a:gd name="T5" fmla="*/ 0 h 33"/>
                  <a:gd name="T6" fmla="*/ 26 w 34"/>
                  <a:gd name="T7" fmla="*/ 9 h 33"/>
                  <a:gd name="T8" fmla="*/ 34 w 34"/>
                  <a:gd name="T9" fmla="*/ 17 h 33"/>
                  <a:gd name="T10" fmla="*/ 34 w 34"/>
                  <a:gd name="T11" fmla="*/ 25 h 33"/>
                  <a:gd name="T12" fmla="*/ 26 w 34"/>
                  <a:gd name="T13" fmla="*/ 33 h 33"/>
                  <a:gd name="T14" fmla="*/ 9 w 34"/>
                  <a:gd name="T15" fmla="*/ 25 h 33"/>
                  <a:gd name="T16" fmla="*/ 0 w 34"/>
                  <a:gd name="T17" fmla="*/ 17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33">
                    <a:moveTo>
                      <a:pt x="0" y="17"/>
                    </a:moveTo>
                    <a:lnTo>
                      <a:pt x="9" y="9"/>
                    </a:lnTo>
                    <a:lnTo>
                      <a:pt x="17" y="0"/>
                    </a:lnTo>
                    <a:lnTo>
                      <a:pt x="26" y="9"/>
                    </a:lnTo>
                    <a:lnTo>
                      <a:pt x="34" y="17"/>
                    </a:lnTo>
                    <a:lnTo>
                      <a:pt x="34" y="25"/>
                    </a:lnTo>
                    <a:lnTo>
                      <a:pt x="26" y="33"/>
                    </a:lnTo>
                    <a:lnTo>
                      <a:pt x="9" y="2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7" name="Freeform 10"/>
              <p:cNvSpPr>
                <a:spLocks/>
              </p:cNvSpPr>
              <p:nvPr/>
            </p:nvSpPr>
            <p:spPr bwMode="auto">
              <a:xfrm>
                <a:off x="9049" y="15839"/>
                <a:ext cx="1664" cy="25"/>
              </a:xfrm>
              <a:custGeom>
                <a:avLst/>
                <a:gdLst>
                  <a:gd name="T0" fmla="*/ 25 w 1664"/>
                  <a:gd name="T1" fmla="*/ 17 h 25"/>
                  <a:gd name="T2" fmla="*/ 0 w 1664"/>
                  <a:gd name="T3" fmla="*/ 0 h 25"/>
                  <a:gd name="T4" fmla="*/ 8 w 1664"/>
                  <a:gd name="T5" fmla="*/ 0 h 25"/>
                  <a:gd name="T6" fmla="*/ 17 w 1664"/>
                  <a:gd name="T7" fmla="*/ 0 h 25"/>
                  <a:gd name="T8" fmla="*/ 25 w 1664"/>
                  <a:gd name="T9" fmla="*/ 0 h 25"/>
                  <a:gd name="T10" fmla="*/ 51 w 1664"/>
                  <a:gd name="T11" fmla="*/ 0 h 25"/>
                  <a:gd name="T12" fmla="*/ 85 w 1664"/>
                  <a:gd name="T13" fmla="*/ 0 h 25"/>
                  <a:gd name="T14" fmla="*/ 119 w 1664"/>
                  <a:gd name="T15" fmla="*/ 0 h 25"/>
                  <a:gd name="T16" fmla="*/ 161 w 1664"/>
                  <a:gd name="T17" fmla="*/ 0 h 25"/>
                  <a:gd name="T18" fmla="*/ 212 w 1664"/>
                  <a:gd name="T19" fmla="*/ 0 h 25"/>
                  <a:gd name="T20" fmla="*/ 271 w 1664"/>
                  <a:gd name="T21" fmla="*/ 0 h 25"/>
                  <a:gd name="T22" fmla="*/ 331 w 1664"/>
                  <a:gd name="T23" fmla="*/ 0 h 25"/>
                  <a:gd name="T24" fmla="*/ 399 w 1664"/>
                  <a:gd name="T25" fmla="*/ 0 h 25"/>
                  <a:gd name="T26" fmla="*/ 535 w 1664"/>
                  <a:gd name="T27" fmla="*/ 0 h 25"/>
                  <a:gd name="T28" fmla="*/ 679 w 1664"/>
                  <a:gd name="T29" fmla="*/ 0 h 25"/>
                  <a:gd name="T30" fmla="*/ 840 w 1664"/>
                  <a:gd name="T31" fmla="*/ 0 h 25"/>
                  <a:gd name="T32" fmla="*/ 993 w 1664"/>
                  <a:gd name="T33" fmla="*/ 0 h 25"/>
                  <a:gd name="T34" fmla="*/ 1138 w 1664"/>
                  <a:gd name="T35" fmla="*/ 0 h 25"/>
                  <a:gd name="T36" fmla="*/ 1282 w 1664"/>
                  <a:gd name="T37" fmla="*/ 0 h 25"/>
                  <a:gd name="T38" fmla="*/ 1342 w 1664"/>
                  <a:gd name="T39" fmla="*/ 0 h 25"/>
                  <a:gd name="T40" fmla="*/ 1410 w 1664"/>
                  <a:gd name="T41" fmla="*/ 0 h 25"/>
                  <a:gd name="T42" fmla="*/ 1460 w 1664"/>
                  <a:gd name="T43" fmla="*/ 0 h 25"/>
                  <a:gd name="T44" fmla="*/ 1511 w 1664"/>
                  <a:gd name="T45" fmla="*/ 0 h 25"/>
                  <a:gd name="T46" fmla="*/ 1554 w 1664"/>
                  <a:gd name="T47" fmla="*/ 0 h 25"/>
                  <a:gd name="T48" fmla="*/ 1596 w 1664"/>
                  <a:gd name="T49" fmla="*/ 0 h 25"/>
                  <a:gd name="T50" fmla="*/ 1622 w 1664"/>
                  <a:gd name="T51" fmla="*/ 0 h 25"/>
                  <a:gd name="T52" fmla="*/ 1647 w 1664"/>
                  <a:gd name="T53" fmla="*/ 0 h 25"/>
                  <a:gd name="T54" fmla="*/ 1664 w 1664"/>
                  <a:gd name="T55" fmla="*/ 0 h 25"/>
                  <a:gd name="T56" fmla="*/ 1664 w 1664"/>
                  <a:gd name="T57" fmla="*/ 0 h 25"/>
                  <a:gd name="T58" fmla="*/ 1664 w 1664"/>
                  <a:gd name="T59" fmla="*/ 17 h 25"/>
                  <a:gd name="T60" fmla="*/ 1656 w 1664"/>
                  <a:gd name="T61" fmla="*/ 25 h 25"/>
                  <a:gd name="T62" fmla="*/ 25 w 1664"/>
                  <a:gd name="T63" fmla="*/ 17 h 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64" h="25">
                    <a:moveTo>
                      <a:pt x="25" y="17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51" y="0"/>
                    </a:lnTo>
                    <a:lnTo>
                      <a:pt x="85" y="0"/>
                    </a:lnTo>
                    <a:lnTo>
                      <a:pt x="119" y="0"/>
                    </a:lnTo>
                    <a:lnTo>
                      <a:pt x="161" y="0"/>
                    </a:lnTo>
                    <a:lnTo>
                      <a:pt x="212" y="0"/>
                    </a:lnTo>
                    <a:lnTo>
                      <a:pt x="271" y="0"/>
                    </a:lnTo>
                    <a:lnTo>
                      <a:pt x="331" y="0"/>
                    </a:lnTo>
                    <a:lnTo>
                      <a:pt x="399" y="0"/>
                    </a:lnTo>
                    <a:lnTo>
                      <a:pt x="535" y="0"/>
                    </a:lnTo>
                    <a:lnTo>
                      <a:pt x="679" y="0"/>
                    </a:lnTo>
                    <a:lnTo>
                      <a:pt x="840" y="0"/>
                    </a:lnTo>
                    <a:lnTo>
                      <a:pt x="993" y="0"/>
                    </a:lnTo>
                    <a:lnTo>
                      <a:pt x="1138" y="0"/>
                    </a:lnTo>
                    <a:lnTo>
                      <a:pt x="1282" y="0"/>
                    </a:lnTo>
                    <a:lnTo>
                      <a:pt x="1342" y="0"/>
                    </a:lnTo>
                    <a:lnTo>
                      <a:pt x="1410" y="0"/>
                    </a:lnTo>
                    <a:lnTo>
                      <a:pt x="1460" y="0"/>
                    </a:lnTo>
                    <a:lnTo>
                      <a:pt x="1511" y="0"/>
                    </a:lnTo>
                    <a:lnTo>
                      <a:pt x="1554" y="0"/>
                    </a:lnTo>
                    <a:lnTo>
                      <a:pt x="1596" y="0"/>
                    </a:lnTo>
                    <a:lnTo>
                      <a:pt x="1622" y="0"/>
                    </a:lnTo>
                    <a:lnTo>
                      <a:pt x="1647" y="0"/>
                    </a:lnTo>
                    <a:lnTo>
                      <a:pt x="1664" y="0"/>
                    </a:lnTo>
                    <a:lnTo>
                      <a:pt x="1664" y="17"/>
                    </a:lnTo>
                    <a:lnTo>
                      <a:pt x="1656" y="25"/>
                    </a:lnTo>
                    <a:lnTo>
                      <a:pt x="25" y="1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8" name="Freeform 11"/>
              <p:cNvSpPr>
                <a:spLocks/>
              </p:cNvSpPr>
              <p:nvPr/>
            </p:nvSpPr>
            <p:spPr bwMode="auto">
              <a:xfrm>
                <a:off x="10849" y="15682"/>
                <a:ext cx="187" cy="182"/>
              </a:xfrm>
              <a:custGeom>
                <a:avLst/>
                <a:gdLst>
                  <a:gd name="T0" fmla="*/ 145 w 187"/>
                  <a:gd name="T1" fmla="*/ 157 h 182"/>
                  <a:gd name="T2" fmla="*/ 153 w 187"/>
                  <a:gd name="T3" fmla="*/ 174 h 182"/>
                  <a:gd name="T4" fmla="*/ 128 w 187"/>
                  <a:gd name="T5" fmla="*/ 141 h 182"/>
                  <a:gd name="T6" fmla="*/ 119 w 187"/>
                  <a:gd name="T7" fmla="*/ 149 h 182"/>
                  <a:gd name="T8" fmla="*/ 111 w 187"/>
                  <a:gd name="T9" fmla="*/ 124 h 182"/>
                  <a:gd name="T10" fmla="*/ 94 w 187"/>
                  <a:gd name="T11" fmla="*/ 124 h 182"/>
                  <a:gd name="T12" fmla="*/ 77 w 187"/>
                  <a:gd name="T13" fmla="*/ 108 h 182"/>
                  <a:gd name="T14" fmla="*/ 68 w 187"/>
                  <a:gd name="T15" fmla="*/ 124 h 182"/>
                  <a:gd name="T16" fmla="*/ 60 w 187"/>
                  <a:gd name="T17" fmla="*/ 91 h 182"/>
                  <a:gd name="T18" fmla="*/ 51 w 187"/>
                  <a:gd name="T19" fmla="*/ 83 h 182"/>
                  <a:gd name="T20" fmla="*/ 34 w 187"/>
                  <a:gd name="T21" fmla="*/ 75 h 182"/>
                  <a:gd name="T22" fmla="*/ 17 w 187"/>
                  <a:gd name="T23" fmla="*/ 75 h 182"/>
                  <a:gd name="T24" fmla="*/ 26 w 187"/>
                  <a:gd name="T25" fmla="*/ 99 h 182"/>
                  <a:gd name="T26" fmla="*/ 26 w 187"/>
                  <a:gd name="T27" fmla="*/ 116 h 182"/>
                  <a:gd name="T28" fmla="*/ 0 w 187"/>
                  <a:gd name="T29" fmla="*/ 83 h 182"/>
                  <a:gd name="T30" fmla="*/ 0 w 187"/>
                  <a:gd name="T31" fmla="*/ 42 h 182"/>
                  <a:gd name="T32" fmla="*/ 51 w 187"/>
                  <a:gd name="T33" fmla="*/ 58 h 182"/>
                  <a:gd name="T34" fmla="*/ 60 w 187"/>
                  <a:gd name="T35" fmla="*/ 0 h 182"/>
                  <a:gd name="T36" fmla="*/ 128 w 187"/>
                  <a:gd name="T37" fmla="*/ 25 h 182"/>
                  <a:gd name="T38" fmla="*/ 102 w 187"/>
                  <a:gd name="T39" fmla="*/ 33 h 182"/>
                  <a:gd name="T40" fmla="*/ 85 w 187"/>
                  <a:gd name="T41" fmla="*/ 33 h 182"/>
                  <a:gd name="T42" fmla="*/ 94 w 187"/>
                  <a:gd name="T43" fmla="*/ 42 h 182"/>
                  <a:gd name="T44" fmla="*/ 153 w 187"/>
                  <a:gd name="T45" fmla="*/ 50 h 182"/>
                  <a:gd name="T46" fmla="*/ 136 w 187"/>
                  <a:gd name="T47" fmla="*/ 58 h 182"/>
                  <a:gd name="T48" fmla="*/ 119 w 187"/>
                  <a:gd name="T49" fmla="*/ 58 h 182"/>
                  <a:gd name="T50" fmla="*/ 111 w 187"/>
                  <a:gd name="T51" fmla="*/ 66 h 182"/>
                  <a:gd name="T52" fmla="*/ 119 w 187"/>
                  <a:gd name="T53" fmla="*/ 75 h 182"/>
                  <a:gd name="T54" fmla="*/ 128 w 187"/>
                  <a:gd name="T55" fmla="*/ 83 h 182"/>
                  <a:gd name="T56" fmla="*/ 170 w 187"/>
                  <a:gd name="T57" fmla="*/ 99 h 182"/>
                  <a:gd name="T58" fmla="*/ 187 w 187"/>
                  <a:gd name="T59" fmla="*/ 99 h 182"/>
                  <a:gd name="T60" fmla="*/ 153 w 187"/>
                  <a:gd name="T61" fmla="*/ 99 h 182"/>
                  <a:gd name="T62" fmla="*/ 136 w 187"/>
                  <a:gd name="T63" fmla="*/ 99 h 182"/>
                  <a:gd name="T64" fmla="*/ 136 w 187"/>
                  <a:gd name="T65" fmla="*/ 108 h 182"/>
                  <a:gd name="T66" fmla="*/ 187 w 187"/>
                  <a:gd name="T67" fmla="*/ 124 h 182"/>
                  <a:gd name="T68" fmla="*/ 179 w 187"/>
                  <a:gd name="T69" fmla="*/ 124 h 182"/>
                  <a:gd name="T70" fmla="*/ 145 w 187"/>
                  <a:gd name="T71" fmla="*/ 124 h 182"/>
                  <a:gd name="T72" fmla="*/ 145 w 187"/>
                  <a:gd name="T73" fmla="*/ 132 h 182"/>
                  <a:gd name="T74" fmla="*/ 179 w 187"/>
                  <a:gd name="T75" fmla="*/ 141 h 182"/>
                  <a:gd name="T76" fmla="*/ 187 w 187"/>
                  <a:gd name="T77" fmla="*/ 149 h 182"/>
                  <a:gd name="T78" fmla="*/ 179 w 187"/>
                  <a:gd name="T79" fmla="*/ 157 h 182"/>
                  <a:gd name="T80" fmla="*/ 187 w 187"/>
                  <a:gd name="T81" fmla="*/ 174 h 182"/>
                  <a:gd name="T82" fmla="*/ 187 w 187"/>
                  <a:gd name="T83" fmla="*/ 182 h 182"/>
                  <a:gd name="T84" fmla="*/ 170 w 187"/>
                  <a:gd name="T85" fmla="*/ 157 h 182"/>
                  <a:gd name="T86" fmla="*/ 153 w 187"/>
                  <a:gd name="T87" fmla="*/ 157 h 18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87" h="182">
                    <a:moveTo>
                      <a:pt x="153" y="157"/>
                    </a:moveTo>
                    <a:lnTo>
                      <a:pt x="145" y="157"/>
                    </a:lnTo>
                    <a:lnTo>
                      <a:pt x="153" y="165"/>
                    </a:lnTo>
                    <a:lnTo>
                      <a:pt x="153" y="174"/>
                    </a:lnTo>
                    <a:lnTo>
                      <a:pt x="145" y="157"/>
                    </a:lnTo>
                    <a:lnTo>
                      <a:pt x="128" y="141"/>
                    </a:lnTo>
                    <a:lnTo>
                      <a:pt x="119" y="141"/>
                    </a:lnTo>
                    <a:lnTo>
                      <a:pt x="119" y="149"/>
                    </a:lnTo>
                    <a:lnTo>
                      <a:pt x="111" y="132"/>
                    </a:lnTo>
                    <a:lnTo>
                      <a:pt x="111" y="124"/>
                    </a:lnTo>
                    <a:lnTo>
                      <a:pt x="102" y="124"/>
                    </a:lnTo>
                    <a:lnTo>
                      <a:pt x="94" y="124"/>
                    </a:lnTo>
                    <a:lnTo>
                      <a:pt x="77" y="108"/>
                    </a:lnTo>
                    <a:lnTo>
                      <a:pt x="68" y="116"/>
                    </a:lnTo>
                    <a:lnTo>
                      <a:pt x="68" y="124"/>
                    </a:lnTo>
                    <a:lnTo>
                      <a:pt x="68" y="108"/>
                    </a:lnTo>
                    <a:lnTo>
                      <a:pt x="60" y="91"/>
                    </a:lnTo>
                    <a:lnTo>
                      <a:pt x="51" y="83"/>
                    </a:lnTo>
                    <a:lnTo>
                      <a:pt x="43" y="83"/>
                    </a:lnTo>
                    <a:lnTo>
                      <a:pt x="34" y="75"/>
                    </a:lnTo>
                    <a:lnTo>
                      <a:pt x="26" y="66"/>
                    </a:lnTo>
                    <a:lnTo>
                      <a:pt x="17" y="75"/>
                    </a:lnTo>
                    <a:lnTo>
                      <a:pt x="17" y="83"/>
                    </a:lnTo>
                    <a:lnTo>
                      <a:pt x="26" y="99"/>
                    </a:lnTo>
                    <a:lnTo>
                      <a:pt x="26" y="108"/>
                    </a:lnTo>
                    <a:lnTo>
                      <a:pt x="26" y="116"/>
                    </a:lnTo>
                    <a:lnTo>
                      <a:pt x="17" y="99"/>
                    </a:lnTo>
                    <a:lnTo>
                      <a:pt x="0" y="83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34" y="58"/>
                    </a:lnTo>
                    <a:lnTo>
                      <a:pt x="51" y="58"/>
                    </a:lnTo>
                    <a:lnTo>
                      <a:pt x="60" y="58"/>
                    </a:lnTo>
                    <a:lnTo>
                      <a:pt x="60" y="0"/>
                    </a:lnTo>
                    <a:lnTo>
                      <a:pt x="94" y="0"/>
                    </a:lnTo>
                    <a:lnTo>
                      <a:pt x="128" y="25"/>
                    </a:lnTo>
                    <a:lnTo>
                      <a:pt x="119" y="33"/>
                    </a:lnTo>
                    <a:lnTo>
                      <a:pt x="102" y="33"/>
                    </a:lnTo>
                    <a:lnTo>
                      <a:pt x="85" y="33"/>
                    </a:lnTo>
                    <a:lnTo>
                      <a:pt x="85" y="42"/>
                    </a:lnTo>
                    <a:lnTo>
                      <a:pt x="94" y="42"/>
                    </a:lnTo>
                    <a:lnTo>
                      <a:pt x="145" y="42"/>
                    </a:lnTo>
                    <a:lnTo>
                      <a:pt x="153" y="50"/>
                    </a:lnTo>
                    <a:lnTo>
                      <a:pt x="145" y="58"/>
                    </a:lnTo>
                    <a:lnTo>
                      <a:pt x="136" y="58"/>
                    </a:lnTo>
                    <a:lnTo>
                      <a:pt x="128" y="58"/>
                    </a:lnTo>
                    <a:lnTo>
                      <a:pt x="119" y="58"/>
                    </a:lnTo>
                    <a:lnTo>
                      <a:pt x="111" y="58"/>
                    </a:lnTo>
                    <a:lnTo>
                      <a:pt x="111" y="66"/>
                    </a:lnTo>
                    <a:lnTo>
                      <a:pt x="119" y="75"/>
                    </a:lnTo>
                    <a:lnTo>
                      <a:pt x="128" y="83"/>
                    </a:lnTo>
                    <a:lnTo>
                      <a:pt x="136" y="91"/>
                    </a:lnTo>
                    <a:lnTo>
                      <a:pt x="170" y="99"/>
                    </a:lnTo>
                    <a:lnTo>
                      <a:pt x="187" y="99"/>
                    </a:lnTo>
                    <a:lnTo>
                      <a:pt x="170" y="99"/>
                    </a:lnTo>
                    <a:lnTo>
                      <a:pt x="153" y="99"/>
                    </a:lnTo>
                    <a:lnTo>
                      <a:pt x="136" y="91"/>
                    </a:lnTo>
                    <a:lnTo>
                      <a:pt x="136" y="99"/>
                    </a:lnTo>
                    <a:lnTo>
                      <a:pt x="128" y="108"/>
                    </a:lnTo>
                    <a:lnTo>
                      <a:pt x="136" y="108"/>
                    </a:lnTo>
                    <a:lnTo>
                      <a:pt x="153" y="116"/>
                    </a:lnTo>
                    <a:lnTo>
                      <a:pt x="187" y="124"/>
                    </a:lnTo>
                    <a:lnTo>
                      <a:pt x="179" y="124"/>
                    </a:lnTo>
                    <a:lnTo>
                      <a:pt x="153" y="116"/>
                    </a:lnTo>
                    <a:lnTo>
                      <a:pt x="145" y="124"/>
                    </a:lnTo>
                    <a:lnTo>
                      <a:pt x="136" y="124"/>
                    </a:lnTo>
                    <a:lnTo>
                      <a:pt x="145" y="132"/>
                    </a:lnTo>
                    <a:lnTo>
                      <a:pt x="153" y="132"/>
                    </a:lnTo>
                    <a:lnTo>
                      <a:pt x="179" y="141"/>
                    </a:lnTo>
                    <a:lnTo>
                      <a:pt x="187" y="141"/>
                    </a:lnTo>
                    <a:lnTo>
                      <a:pt x="187" y="149"/>
                    </a:lnTo>
                    <a:lnTo>
                      <a:pt x="179" y="157"/>
                    </a:lnTo>
                    <a:lnTo>
                      <a:pt x="187" y="165"/>
                    </a:lnTo>
                    <a:lnTo>
                      <a:pt x="187" y="174"/>
                    </a:lnTo>
                    <a:lnTo>
                      <a:pt x="187" y="182"/>
                    </a:lnTo>
                    <a:lnTo>
                      <a:pt x="179" y="174"/>
                    </a:lnTo>
                    <a:lnTo>
                      <a:pt x="170" y="157"/>
                    </a:lnTo>
                    <a:lnTo>
                      <a:pt x="162" y="157"/>
                    </a:lnTo>
                    <a:lnTo>
                      <a:pt x="153" y="157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9" name="Freeform 12"/>
              <p:cNvSpPr>
                <a:spLocks/>
              </p:cNvSpPr>
              <p:nvPr/>
            </p:nvSpPr>
            <p:spPr bwMode="auto">
              <a:xfrm>
                <a:off x="10815" y="15823"/>
                <a:ext cx="34" cy="41"/>
              </a:xfrm>
              <a:custGeom>
                <a:avLst/>
                <a:gdLst>
                  <a:gd name="T0" fmla="*/ 0 w 34"/>
                  <a:gd name="T1" fmla="*/ 0 h 41"/>
                  <a:gd name="T2" fmla="*/ 34 w 34"/>
                  <a:gd name="T3" fmla="*/ 41 h 41"/>
                  <a:gd name="T4" fmla="*/ 17 w 34"/>
                  <a:gd name="T5" fmla="*/ 16 h 41"/>
                  <a:gd name="T6" fmla="*/ 0 w 34"/>
                  <a:gd name="T7" fmla="*/ 0 h 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" h="41">
                    <a:moveTo>
                      <a:pt x="0" y="0"/>
                    </a:moveTo>
                    <a:lnTo>
                      <a:pt x="34" y="41"/>
                    </a:lnTo>
                    <a:lnTo>
                      <a:pt x="17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0" name="Freeform 13"/>
              <p:cNvSpPr>
                <a:spLocks/>
              </p:cNvSpPr>
              <p:nvPr/>
            </p:nvSpPr>
            <p:spPr bwMode="auto">
              <a:xfrm>
                <a:off x="10807" y="15847"/>
                <a:ext cx="8" cy="9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8 w 8"/>
                  <a:gd name="T5" fmla="*/ 9 h 9"/>
                  <a:gd name="T6" fmla="*/ 0 w 8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0" y="0"/>
                    </a:moveTo>
                    <a:lnTo>
                      <a:pt x="0" y="0"/>
                    </a:lnTo>
                    <a:lnTo>
                      <a:pt x="8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1" name="Freeform 14"/>
              <p:cNvSpPr>
                <a:spLocks/>
              </p:cNvSpPr>
              <p:nvPr/>
            </p:nvSpPr>
            <p:spPr bwMode="auto">
              <a:xfrm>
                <a:off x="8607" y="15707"/>
                <a:ext cx="34" cy="149"/>
              </a:xfrm>
              <a:custGeom>
                <a:avLst/>
                <a:gdLst>
                  <a:gd name="T0" fmla="*/ 8 w 34"/>
                  <a:gd name="T1" fmla="*/ 132 h 149"/>
                  <a:gd name="T2" fmla="*/ 0 w 34"/>
                  <a:gd name="T3" fmla="*/ 8 h 149"/>
                  <a:gd name="T4" fmla="*/ 0 w 34"/>
                  <a:gd name="T5" fmla="*/ 0 h 149"/>
                  <a:gd name="T6" fmla="*/ 8 w 34"/>
                  <a:gd name="T7" fmla="*/ 0 h 149"/>
                  <a:gd name="T8" fmla="*/ 25 w 34"/>
                  <a:gd name="T9" fmla="*/ 0 h 149"/>
                  <a:gd name="T10" fmla="*/ 34 w 34"/>
                  <a:gd name="T11" fmla="*/ 0 h 149"/>
                  <a:gd name="T12" fmla="*/ 34 w 34"/>
                  <a:gd name="T13" fmla="*/ 8 h 149"/>
                  <a:gd name="T14" fmla="*/ 34 w 34"/>
                  <a:gd name="T15" fmla="*/ 74 h 149"/>
                  <a:gd name="T16" fmla="*/ 34 w 34"/>
                  <a:gd name="T17" fmla="*/ 140 h 149"/>
                  <a:gd name="T18" fmla="*/ 25 w 34"/>
                  <a:gd name="T19" fmla="*/ 149 h 149"/>
                  <a:gd name="T20" fmla="*/ 17 w 34"/>
                  <a:gd name="T21" fmla="*/ 149 h 149"/>
                  <a:gd name="T22" fmla="*/ 8 w 34"/>
                  <a:gd name="T23" fmla="*/ 140 h 149"/>
                  <a:gd name="T24" fmla="*/ 8 w 34"/>
                  <a:gd name="T25" fmla="*/ 132 h 1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149">
                    <a:moveTo>
                      <a:pt x="8" y="132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34" y="8"/>
                    </a:lnTo>
                    <a:lnTo>
                      <a:pt x="34" y="74"/>
                    </a:lnTo>
                    <a:lnTo>
                      <a:pt x="34" y="140"/>
                    </a:lnTo>
                    <a:lnTo>
                      <a:pt x="25" y="149"/>
                    </a:lnTo>
                    <a:lnTo>
                      <a:pt x="17" y="149"/>
                    </a:lnTo>
                    <a:lnTo>
                      <a:pt x="8" y="140"/>
                    </a:lnTo>
                    <a:lnTo>
                      <a:pt x="8" y="132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2" name="Freeform 15"/>
              <p:cNvSpPr>
                <a:spLocks/>
              </p:cNvSpPr>
              <p:nvPr/>
            </p:nvSpPr>
            <p:spPr bwMode="auto">
              <a:xfrm>
                <a:off x="10747" y="15707"/>
                <a:ext cx="60" cy="149"/>
              </a:xfrm>
              <a:custGeom>
                <a:avLst/>
                <a:gdLst>
                  <a:gd name="T0" fmla="*/ 0 w 60"/>
                  <a:gd name="T1" fmla="*/ 140 h 149"/>
                  <a:gd name="T2" fmla="*/ 0 w 60"/>
                  <a:gd name="T3" fmla="*/ 124 h 149"/>
                  <a:gd name="T4" fmla="*/ 9 w 60"/>
                  <a:gd name="T5" fmla="*/ 107 h 149"/>
                  <a:gd name="T6" fmla="*/ 0 w 60"/>
                  <a:gd name="T7" fmla="*/ 66 h 149"/>
                  <a:gd name="T8" fmla="*/ 0 w 60"/>
                  <a:gd name="T9" fmla="*/ 33 h 149"/>
                  <a:gd name="T10" fmla="*/ 9 w 60"/>
                  <a:gd name="T11" fmla="*/ 8 h 149"/>
                  <a:gd name="T12" fmla="*/ 17 w 60"/>
                  <a:gd name="T13" fmla="*/ 0 h 149"/>
                  <a:gd name="T14" fmla="*/ 34 w 60"/>
                  <a:gd name="T15" fmla="*/ 0 h 149"/>
                  <a:gd name="T16" fmla="*/ 43 w 60"/>
                  <a:gd name="T17" fmla="*/ 0 h 149"/>
                  <a:gd name="T18" fmla="*/ 43 w 60"/>
                  <a:gd name="T19" fmla="*/ 17 h 149"/>
                  <a:gd name="T20" fmla="*/ 43 w 60"/>
                  <a:gd name="T21" fmla="*/ 41 h 149"/>
                  <a:gd name="T22" fmla="*/ 51 w 60"/>
                  <a:gd name="T23" fmla="*/ 58 h 149"/>
                  <a:gd name="T24" fmla="*/ 60 w 60"/>
                  <a:gd name="T25" fmla="*/ 83 h 149"/>
                  <a:gd name="T26" fmla="*/ 51 w 60"/>
                  <a:gd name="T27" fmla="*/ 74 h 149"/>
                  <a:gd name="T28" fmla="*/ 43 w 60"/>
                  <a:gd name="T29" fmla="*/ 66 h 149"/>
                  <a:gd name="T30" fmla="*/ 34 w 60"/>
                  <a:gd name="T31" fmla="*/ 66 h 149"/>
                  <a:gd name="T32" fmla="*/ 34 w 60"/>
                  <a:gd name="T33" fmla="*/ 83 h 149"/>
                  <a:gd name="T34" fmla="*/ 34 w 60"/>
                  <a:gd name="T35" fmla="*/ 99 h 149"/>
                  <a:gd name="T36" fmla="*/ 51 w 60"/>
                  <a:gd name="T37" fmla="*/ 124 h 149"/>
                  <a:gd name="T38" fmla="*/ 34 w 60"/>
                  <a:gd name="T39" fmla="*/ 99 h 149"/>
                  <a:gd name="T40" fmla="*/ 34 w 60"/>
                  <a:gd name="T41" fmla="*/ 91 h 149"/>
                  <a:gd name="T42" fmla="*/ 17 w 60"/>
                  <a:gd name="T43" fmla="*/ 83 h 149"/>
                  <a:gd name="T44" fmla="*/ 17 w 60"/>
                  <a:gd name="T45" fmla="*/ 91 h 149"/>
                  <a:gd name="T46" fmla="*/ 17 w 60"/>
                  <a:gd name="T47" fmla="*/ 99 h 149"/>
                  <a:gd name="T48" fmla="*/ 17 w 60"/>
                  <a:gd name="T49" fmla="*/ 116 h 149"/>
                  <a:gd name="T50" fmla="*/ 17 w 60"/>
                  <a:gd name="T51" fmla="*/ 116 h 149"/>
                  <a:gd name="T52" fmla="*/ 9 w 60"/>
                  <a:gd name="T53" fmla="*/ 116 h 149"/>
                  <a:gd name="T54" fmla="*/ 9 w 60"/>
                  <a:gd name="T55" fmla="*/ 132 h 149"/>
                  <a:gd name="T56" fmla="*/ 9 w 60"/>
                  <a:gd name="T57" fmla="*/ 140 h 149"/>
                  <a:gd name="T58" fmla="*/ 9 w 60"/>
                  <a:gd name="T59" fmla="*/ 149 h 149"/>
                  <a:gd name="T60" fmla="*/ 0 w 60"/>
                  <a:gd name="T61" fmla="*/ 149 h 149"/>
                  <a:gd name="T62" fmla="*/ 0 w 60"/>
                  <a:gd name="T63" fmla="*/ 140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60" h="149">
                    <a:moveTo>
                      <a:pt x="0" y="140"/>
                    </a:moveTo>
                    <a:lnTo>
                      <a:pt x="0" y="124"/>
                    </a:lnTo>
                    <a:lnTo>
                      <a:pt x="9" y="107"/>
                    </a:lnTo>
                    <a:lnTo>
                      <a:pt x="0" y="66"/>
                    </a:lnTo>
                    <a:lnTo>
                      <a:pt x="0" y="33"/>
                    </a:lnTo>
                    <a:lnTo>
                      <a:pt x="9" y="8"/>
                    </a:lnTo>
                    <a:lnTo>
                      <a:pt x="17" y="0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43" y="17"/>
                    </a:lnTo>
                    <a:lnTo>
                      <a:pt x="43" y="41"/>
                    </a:lnTo>
                    <a:lnTo>
                      <a:pt x="51" y="58"/>
                    </a:lnTo>
                    <a:lnTo>
                      <a:pt x="60" y="83"/>
                    </a:lnTo>
                    <a:lnTo>
                      <a:pt x="51" y="74"/>
                    </a:lnTo>
                    <a:lnTo>
                      <a:pt x="43" y="66"/>
                    </a:lnTo>
                    <a:lnTo>
                      <a:pt x="34" y="66"/>
                    </a:lnTo>
                    <a:lnTo>
                      <a:pt x="34" y="83"/>
                    </a:lnTo>
                    <a:lnTo>
                      <a:pt x="34" y="99"/>
                    </a:lnTo>
                    <a:lnTo>
                      <a:pt x="51" y="124"/>
                    </a:lnTo>
                    <a:lnTo>
                      <a:pt x="34" y="99"/>
                    </a:lnTo>
                    <a:lnTo>
                      <a:pt x="34" y="91"/>
                    </a:lnTo>
                    <a:lnTo>
                      <a:pt x="17" y="83"/>
                    </a:lnTo>
                    <a:lnTo>
                      <a:pt x="17" y="91"/>
                    </a:lnTo>
                    <a:lnTo>
                      <a:pt x="17" y="99"/>
                    </a:lnTo>
                    <a:lnTo>
                      <a:pt x="17" y="116"/>
                    </a:lnTo>
                    <a:lnTo>
                      <a:pt x="9" y="116"/>
                    </a:lnTo>
                    <a:lnTo>
                      <a:pt x="9" y="132"/>
                    </a:lnTo>
                    <a:lnTo>
                      <a:pt x="9" y="140"/>
                    </a:lnTo>
                    <a:lnTo>
                      <a:pt x="9" y="149"/>
                    </a:lnTo>
                    <a:lnTo>
                      <a:pt x="0" y="149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3" name="Freeform 16"/>
              <p:cNvSpPr>
                <a:spLocks/>
              </p:cNvSpPr>
              <p:nvPr/>
            </p:nvSpPr>
            <p:spPr bwMode="auto">
              <a:xfrm>
                <a:off x="10773" y="15839"/>
                <a:ext cx="8" cy="17"/>
              </a:xfrm>
              <a:custGeom>
                <a:avLst/>
                <a:gdLst>
                  <a:gd name="T0" fmla="*/ 0 w 8"/>
                  <a:gd name="T1" fmla="*/ 0 h 17"/>
                  <a:gd name="T2" fmla="*/ 8 w 8"/>
                  <a:gd name="T3" fmla="*/ 17 h 17"/>
                  <a:gd name="T4" fmla="*/ 0 w 8"/>
                  <a:gd name="T5" fmla="*/ 0 h 17"/>
                  <a:gd name="T6" fmla="*/ 0 w 8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lnTo>
                      <a:pt x="8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" name="Freeform 17"/>
              <p:cNvSpPr>
                <a:spLocks/>
              </p:cNvSpPr>
              <p:nvPr/>
            </p:nvSpPr>
            <p:spPr bwMode="auto">
              <a:xfrm>
                <a:off x="10968" y="15831"/>
                <a:ext cx="9" cy="25"/>
              </a:xfrm>
              <a:custGeom>
                <a:avLst/>
                <a:gdLst>
                  <a:gd name="T0" fmla="*/ 0 w 9"/>
                  <a:gd name="T1" fmla="*/ 0 h 25"/>
                  <a:gd name="T2" fmla="*/ 9 w 9"/>
                  <a:gd name="T3" fmla="*/ 8 h 25"/>
                  <a:gd name="T4" fmla="*/ 9 w 9"/>
                  <a:gd name="T5" fmla="*/ 25 h 25"/>
                  <a:gd name="T6" fmla="*/ 0 w 9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25">
                    <a:moveTo>
                      <a:pt x="0" y="0"/>
                    </a:moveTo>
                    <a:lnTo>
                      <a:pt x="9" y="8"/>
                    </a:lnTo>
                    <a:lnTo>
                      <a:pt x="9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" name="Freeform 18"/>
              <p:cNvSpPr>
                <a:spLocks/>
              </p:cNvSpPr>
              <p:nvPr/>
            </p:nvSpPr>
            <p:spPr bwMode="auto">
              <a:xfrm>
                <a:off x="10951" y="15831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w 1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6" name="Freeform 19"/>
              <p:cNvSpPr>
                <a:spLocks/>
              </p:cNvSpPr>
              <p:nvPr/>
            </p:nvSpPr>
            <p:spPr bwMode="auto">
              <a:xfrm>
                <a:off x="8666" y="15732"/>
                <a:ext cx="9" cy="107"/>
              </a:xfrm>
              <a:custGeom>
                <a:avLst/>
                <a:gdLst>
                  <a:gd name="T0" fmla="*/ 0 w 9"/>
                  <a:gd name="T1" fmla="*/ 99 h 107"/>
                  <a:gd name="T2" fmla="*/ 0 w 9"/>
                  <a:gd name="T3" fmla="*/ 0 h 107"/>
                  <a:gd name="T4" fmla="*/ 0 w 9"/>
                  <a:gd name="T5" fmla="*/ 0 h 107"/>
                  <a:gd name="T6" fmla="*/ 9 w 9"/>
                  <a:gd name="T7" fmla="*/ 16 h 107"/>
                  <a:gd name="T8" fmla="*/ 9 w 9"/>
                  <a:gd name="T9" fmla="*/ 49 h 107"/>
                  <a:gd name="T10" fmla="*/ 9 w 9"/>
                  <a:gd name="T11" fmla="*/ 99 h 107"/>
                  <a:gd name="T12" fmla="*/ 0 w 9"/>
                  <a:gd name="T13" fmla="*/ 107 h 107"/>
                  <a:gd name="T14" fmla="*/ 0 w 9"/>
                  <a:gd name="T15" fmla="*/ 99 h 10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107">
                    <a:moveTo>
                      <a:pt x="0" y="99"/>
                    </a:moveTo>
                    <a:lnTo>
                      <a:pt x="0" y="0"/>
                    </a:lnTo>
                    <a:lnTo>
                      <a:pt x="9" y="16"/>
                    </a:lnTo>
                    <a:lnTo>
                      <a:pt x="9" y="49"/>
                    </a:lnTo>
                    <a:lnTo>
                      <a:pt x="9" y="99"/>
                    </a:lnTo>
                    <a:lnTo>
                      <a:pt x="0" y="107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7" name="Freeform 20"/>
              <p:cNvSpPr>
                <a:spLocks/>
              </p:cNvSpPr>
              <p:nvPr/>
            </p:nvSpPr>
            <p:spPr bwMode="auto">
              <a:xfrm>
                <a:off x="8573" y="15732"/>
                <a:ext cx="17" cy="99"/>
              </a:xfrm>
              <a:custGeom>
                <a:avLst/>
                <a:gdLst>
                  <a:gd name="T0" fmla="*/ 0 w 17"/>
                  <a:gd name="T1" fmla="*/ 8 h 99"/>
                  <a:gd name="T2" fmla="*/ 8 w 17"/>
                  <a:gd name="T3" fmla="*/ 0 h 99"/>
                  <a:gd name="T4" fmla="*/ 17 w 17"/>
                  <a:gd name="T5" fmla="*/ 8 h 99"/>
                  <a:gd name="T6" fmla="*/ 17 w 17"/>
                  <a:gd name="T7" fmla="*/ 91 h 99"/>
                  <a:gd name="T8" fmla="*/ 8 w 17"/>
                  <a:gd name="T9" fmla="*/ 99 h 99"/>
                  <a:gd name="T10" fmla="*/ 0 w 17"/>
                  <a:gd name="T11" fmla="*/ 91 h 99"/>
                  <a:gd name="T12" fmla="*/ 0 w 17"/>
                  <a:gd name="T13" fmla="*/ 8 h 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99">
                    <a:moveTo>
                      <a:pt x="0" y="8"/>
                    </a:moveTo>
                    <a:lnTo>
                      <a:pt x="8" y="0"/>
                    </a:lnTo>
                    <a:lnTo>
                      <a:pt x="17" y="8"/>
                    </a:lnTo>
                    <a:lnTo>
                      <a:pt x="17" y="91"/>
                    </a:lnTo>
                    <a:lnTo>
                      <a:pt x="8" y="99"/>
                    </a:lnTo>
                    <a:lnTo>
                      <a:pt x="0" y="9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8" name="Freeform 21"/>
              <p:cNvSpPr>
                <a:spLocks/>
              </p:cNvSpPr>
              <p:nvPr/>
            </p:nvSpPr>
            <p:spPr bwMode="auto">
              <a:xfrm>
                <a:off x="8998" y="15732"/>
                <a:ext cx="93" cy="99"/>
              </a:xfrm>
              <a:custGeom>
                <a:avLst/>
                <a:gdLst>
                  <a:gd name="T0" fmla="*/ 0 w 93"/>
                  <a:gd name="T1" fmla="*/ 91 h 99"/>
                  <a:gd name="T2" fmla="*/ 76 w 93"/>
                  <a:gd name="T3" fmla="*/ 41 h 99"/>
                  <a:gd name="T4" fmla="*/ 68 w 93"/>
                  <a:gd name="T5" fmla="*/ 33 h 99"/>
                  <a:gd name="T6" fmla="*/ 42 w 93"/>
                  <a:gd name="T7" fmla="*/ 16 h 99"/>
                  <a:gd name="T8" fmla="*/ 8 w 93"/>
                  <a:gd name="T9" fmla="*/ 8 h 99"/>
                  <a:gd name="T10" fmla="*/ 0 w 93"/>
                  <a:gd name="T11" fmla="*/ 0 h 99"/>
                  <a:gd name="T12" fmla="*/ 25 w 93"/>
                  <a:gd name="T13" fmla="*/ 8 h 99"/>
                  <a:gd name="T14" fmla="*/ 42 w 93"/>
                  <a:gd name="T15" fmla="*/ 16 h 99"/>
                  <a:gd name="T16" fmla="*/ 76 w 93"/>
                  <a:gd name="T17" fmla="*/ 33 h 99"/>
                  <a:gd name="T18" fmla="*/ 93 w 93"/>
                  <a:gd name="T19" fmla="*/ 41 h 99"/>
                  <a:gd name="T20" fmla="*/ 76 w 93"/>
                  <a:gd name="T21" fmla="*/ 66 h 99"/>
                  <a:gd name="T22" fmla="*/ 51 w 93"/>
                  <a:gd name="T23" fmla="*/ 74 h 99"/>
                  <a:gd name="T24" fmla="*/ 0 w 93"/>
                  <a:gd name="T25" fmla="*/ 99 h 99"/>
                  <a:gd name="T26" fmla="*/ 0 w 93"/>
                  <a:gd name="T27" fmla="*/ 91 h 9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3" h="99">
                    <a:moveTo>
                      <a:pt x="0" y="91"/>
                    </a:moveTo>
                    <a:lnTo>
                      <a:pt x="76" y="41"/>
                    </a:lnTo>
                    <a:lnTo>
                      <a:pt x="68" y="33"/>
                    </a:lnTo>
                    <a:lnTo>
                      <a:pt x="42" y="16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25" y="8"/>
                    </a:lnTo>
                    <a:lnTo>
                      <a:pt x="42" y="16"/>
                    </a:lnTo>
                    <a:lnTo>
                      <a:pt x="76" y="33"/>
                    </a:lnTo>
                    <a:lnTo>
                      <a:pt x="93" y="41"/>
                    </a:lnTo>
                    <a:lnTo>
                      <a:pt x="76" y="66"/>
                    </a:lnTo>
                    <a:lnTo>
                      <a:pt x="51" y="74"/>
                    </a:lnTo>
                    <a:lnTo>
                      <a:pt x="0" y="99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9" name="Freeform 22"/>
              <p:cNvSpPr>
                <a:spLocks/>
              </p:cNvSpPr>
              <p:nvPr/>
            </p:nvSpPr>
            <p:spPr bwMode="auto">
              <a:xfrm>
                <a:off x="10892" y="15806"/>
                <a:ext cx="8" cy="17"/>
              </a:xfrm>
              <a:custGeom>
                <a:avLst/>
                <a:gdLst>
                  <a:gd name="T0" fmla="*/ 8 w 8"/>
                  <a:gd name="T1" fmla="*/ 0 h 17"/>
                  <a:gd name="T2" fmla="*/ 8 w 8"/>
                  <a:gd name="T3" fmla="*/ 8 h 17"/>
                  <a:gd name="T4" fmla="*/ 8 w 8"/>
                  <a:gd name="T5" fmla="*/ 17 h 17"/>
                  <a:gd name="T6" fmla="*/ 0 w 8"/>
                  <a:gd name="T7" fmla="*/ 8 h 17"/>
                  <a:gd name="T8" fmla="*/ 8 w 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8" y="0"/>
                    </a:moveTo>
                    <a:lnTo>
                      <a:pt x="8" y="8"/>
                    </a:lnTo>
                    <a:lnTo>
                      <a:pt x="8" y="17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0" name="Freeform 23"/>
              <p:cNvSpPr>
                <a:spLocks/>
              </p:cNvSpPr>
              <p:nvPr/>
            </p:nvSpPr>
            <p:spPr bwMode="auto">
              <a:xfrm>
                <a:off x="9091" y="15806"/>
                <a:ext cx="1639" cy="17"/>
              </a:xfrm>
              <a:custGeom>
                <a:avLst/>
                <a:gdLst>
                  <a:gd name="T0" fmla="*/ 26 w 1639"/>
                  <a:gd name="T1" fmla="*/ 8 h 17"/>
                  <a:gd name="T2" fmla="*/ 0 w 1639"/>
                  <a:gd name="T3" fmla="*/ 0 h 17"/>
                  <a:gd name="T4" fmla="*/ 9 w 1639"/>
                  <a:gd name="T5" fmla="*/ 0 h 17"/>
                  <a:gd name="T6" fmla="*/ 51 w 1639"/>
                  <a:gd name="T7" fmla="*/ 0 h 17"/>
                  <a:gd name="T8" fmla="*/ 85 w 1639"/>
                  <a:gd name="T9" fmla="*/ 0 h 17"/>
                  <a:gd name="T10" fmla="*/ 136 w 1639"/>
                  <a:gd name="T11" fmla="*/ 0 h 17"/>
                  <a:gd name="T12" fmla="*/ 187 w 1639"/>
                  <a:gd name="T13" fmla="*/ 0 h 17"/>
                  <a:gd name="T14" fmla="*/ 238 w 1639"/>
                  <a:gd name="T15" fmla="*/ 0 h 17"/>
                  <a:gd name="T16" fmla="*/ 297 w 1639"/>
                  <a:gd name="T17" fmla="*/ 0 h 17"/>
                  <a:gd name="T18" fmla="*/ 416 w 1639"/>
                  <a:gd name="T19" fmla="*/ 0 h 17"/>
                  <a:gd name="T20" fmla="*/ 544 w 1639"/>
                  <a:gd name="T21" fmla="*/ 0 h 17"/>
                  <a:gd name="T22" fmla="*/ 680 w 1639"/>
                  <a:gd name="T23" fmla="*/ 0 h 17"/>
                  <a:gd name="T24" fmla="*/ 951 w 1639"/>
                  <a:gd name="T25" fmla="*/ 0 h 17"/>
                  <a:gd name="T26" fmla="*/ 1087 w 1639"/>
                  <a:gd name="T27" fmla="*/ 0 h 17"/>
                  <a:gd name="T28" fmla="*/ 1215 w 1639"/>
                  <a:gd name="T29" fmla="*/ 0 h 17"/>
                  <a:gd name="T30" fmla="*/ 1325 w 1639"/>
                  <a:gd name="T31" fmla="*/ 0 h 17"/>
                  <a:gd name="T32" fmla="*/ 1376 w 1639"/>
                  <a:gd name="T33" fmla="*/ 0 h 17"/>
                  <a:gd name="T34" fmla="*/ 1427 w 1639"/>
                  <a:gd name="T35" fmla="*/ 0 h 17"/>
                  <a:gd name="T36" fmla="*/ 1469 w 1639"/>
                  <a:gd name="T37" fmla="*/ 0 h 17"/>
                  <a:gd name="T38" fmla="*/ 1512 w 1639"/>
                  <a:gd name="T39" fmla="*/ 0 h 17"/>
                  <a:gd name="T40" fmla="*/ 1546 w 1639"/>
                  <a:gd name="T41" fmla="*/ 0 h 17"/>
                  <a:gd name="T42" fmla="*/ 1571 w 1639"/>
                  <a:gd name="T43" fmla="*/ 0 h 17"/>
                  <a:gd name="T44" fmla="*/ 1597 w 1639"/>
                  <a:gd name="T45" fmla="*/ 0 h 17"/>
                  <a:gd name="T46" fmla="*/ 1614 w 1639"/>
                  <a:gd name="T47" fmla="*/ 0 h 17"/>
                  <a:gd name="T48" fmla="*/ 1622 w 1639"/>
                  <a:gd name="T49" fmla="*/ 0 h 17"/>
                  <a:gd name="T50" fmla="*/ 1631 w 1639"/>
                  <a:gd name="T51" fmla="*/ 0 h 17"/>
                  <a:gd name="T52" fmla="*/ 1639 w 1639"/>
                  <a:gd name="T53" fmla="*/ 8 h 17"/>
                  <a:gd name="T54" fmla="*/ 1631 w 1639"/>
                  <a:gd name="T55" fmla="*/ 17 h 17"/>
                  <a:gd name="T56" fmla="*/ 1622 w 1639"/>
                  <a:gd name="T57" fmla="*/ 17 h 17"/>
                  <a:gd name="T58" fmla="*/ 1614 w 1639"/>
                  <a:gd name="T59" fmla="*/ 17 h 17"/>
                  <a:gd name="T60" fmla="*/ 1597 w 1639"/>
                  <a:gd name="T61" fmla="*/ 17 h 17"/>
                  <a:gd name="T62" fmla="*/ 1563 w 1639"/>
                  <a:gd name="T63" fmla="*/ 17 h 17"/>
                  <a:gd name="T64" fmla="*/ 1529 w 1639"/>
                  <a:gd name="T65" fmla="*/ 17 h 17"/>
                  <a:gd name="T66" fmla="*/ 1486 w 1639"/>
                  <a:gd name="T67" fmla="*/ 17 h 17"/>
                  <a:gd name="T68" fmla="*/ 1435 w 1639"/>
                  <a:gd name="T69" fmla="*/ 17 h 17"/>
                  <a:gd name="T70" fmla="*/ 1385 w 1639"/>
                  <a:gd name="T71" fmla="*/ 17 h 17"/>
                  <a:gd name="T72" fmla="*/ 1325 w 1639"/>
                  <a:gd name="T73" fmla="*/ 17 h 17"/>
                  <a:gd name="T74" fmla="*/ 1257 w 1639"/>
                  <a:gd name="T75" fmla="*/ 17 h 17"/>
                  <a:gd name="T76" fmla="*/ 1121 w 1639"/>
                  <a:gd name="T77" fmla="*/ 17 h 17"/>
                  <a:gd name="T78" fmla="*/ 977 w 1639"/>
                  <a:gd name="T79" fmla="*/ 17 h 17"/>
                  <a:gd name="T80" fmla="*/ 832 w 1639"/>
                  <a:gd name="T81" fmla="*/ 17 h 17"/>
                  <a:gd name="T82" fmla="*/ 680 w 1639"/>
                  <a:gd name="T83" fmla="*/ 17 h 17"/>
                  <a:gd name="T84" fmla="*/ 535 w 1639"/>
                  <a:gd name="T85" fmla="*/ 8 h 17"/>
                  <a:gd name="T86" fmla="*/ 399 w 1639"/>
                  <a:gd name="T87" fmla="*/ 8 h 17"/>
                  <a:gd name="T88" fmla="*/ 340 w 1639"/>
                  <a:gd name="T89" fmla="*/ 8 h 17"/>
                  <a:gd name="T90" fmla="*/ 280 w 1639"/>
                  <a:gd name="T91" fmla="*/ 8 h 17"/>
                  <a:gd name="T92" fmla="*/ 221 w 1639"/>
                  <a:gd name="T93" fmla="*/ 8 h 17"/>
                  <a:gd name="T94" fmla="*/ 178 w 1639"/>
                  <a:gd name="T95" fmla="*/ 8 h 17"/>
                  <a:gd name="T96" fmla="*/ 136 w 1639"/>
                  <a:gd name="T97" fmla="*/ 8 h 17"/>
                  <a:gd name="T98" fmla="*/ 102 w 1639"/>
                  <a:gd name="T99" fmla="*/ 8 h 17"/>
                  <a:gd name="T100" fmla="*/ 68 w 1639"/>
                  <a:gd name="T101" fmla="*/ 8 h 17"/>
                  <a:gd name="T102" fmla="*/ 51 w 1639"/>
                  <a:gd name="T103" fmla="*/ 8 h 17"/>
                  <a:gd name="T104" fmla="*/ 34 w 1639"/>
                  <a:gd name="T105" fmla="*/ 8 h 17"/>
                  <a:gd name="T106" fmla="*/ 26 w 1639"/>
                  <a:gd name="T107" fmla="*/ 8 h 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639" h="17">
                    <a:moveTo>
                      <a:pt x="26" y="8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51" y="0"/>
                    </a:lnTo>
                    <a:lnTo>
                      <a:pt x="85" y="0"/>
                    </a:lnTo>
                    <a:lnTo>
                      <a:pt x="136" y="0"/>
                    </a:lnTo>
                    <a:lnTo>
                      <a:pt x="187" y="0"/>
                    </a:lnTo>
                    <a:lnTo>
                      <a:pt x="238" y="0"/>
                    </a:lnTo>
                    <a:lnTo>
                      <a:pt x="297" y="0"/>
                    </a:lnTo>
                    <a:lnTo>
                      <a:pt x="416" y="0"/>
                    </a:lnTo>
                    <a:lnTo>
                      <a:pt x="544" y="0"/>
                    </a:lnTo>
                    <a:lnTo>
                      <a:pt x="680" y="0"/>
                    </a:lnTo>
                    <a:lnTo>
                      <a:pt x="951" y="0"/>
                    </a:lnTo>
                    <a:lnTo>
                      <a:pt x="1087" y="0"/>
                    </a:lnTo>
                    <a:lnTo>
                      <a:pt x="1215" y="0"/>
                    </a:lnTo>
                    <a:lnTo>
                      <a:pt x="1325" y="0"/>
                    </a:lnTo>
                    <a:lnTo>
                      <a:pt x="1376" y="0"/>
                    </a:lnTo>
                    <a:lnTo>
                      <a:pt x="1427" y="0"/>
                    </a:lnTo>
                    <a:lnTo>
                      <a:pt x="1469" y="0"/>
                    </a:lnTo>
                    <a:lnTo>
                      <a:pt x="1512" y="0"/>
                    </a:lnTo>
                    <a:lnTo>
                      <a:pt x="1546" y="0"/>
                    </a:lnTo>
                    <a:lnTo>
                      <a:pt x="1571" y="0"/>
                    </a:lnTo>
                    <a:lnTo>
                      <a:pt x="1597" y="0"/>
                    </a:lnTo>
                    <a:lnTo>
                      <a:pt x="1614" y="0"/>
                    </a:lnTo>
                    <a:lnTo>
                      <a:pt x="1622" y="0"/>
                    </a:lnTo>
                    <a:lnTo>
                      <a:pt x="1631" y="0"/>
                    </a:lnTo>
                    <a:lnTo>
                      <a:pt x="1639" y="8"/>
                    </a:lnTo>
                    <a:lnTo>
                      <a:pt x="1631" y="17"/>
                    </a:lnTo>
                    <a:lnTo>
                      <a:pt x="1622" y="17"/>
                    </a:lnTo>
                    <a:lnTo>
                      <a:pt x="1614" y="17"/>
                    </a:lnTo>
                    <a:lnTo>
                      <a:pt x="1597" y="17"/>
                    </a:lnTo>
                    <a:lnTo>
                      <a:pt x="1563" y="17"/>
                    </a:lnTo>
                    <a:lnTo>
                      <a:pt x="1529" y="17"/>
                    </a:lnTo>
                    <a:lnTo>
                      <a:pt x="1486" y="17"/>
                    </a:lnTo>
                    <a:lnTo>
                      <a:pt x="1435" y="17"/>
                    </a:lnTo>
                    <a:lnTo>
                      <a:pt x="1385" y="17"/>
                    </a:lnTo>
                    <a:lnTo>
                      <a:pt x="1325" y="17"/>
                    </a:lnTo>
                    <a:lnTo>
                      <a:pt x="1257" y="17"/>
                    </a:lnTo>
                    <a:lnTo>
                      <a:pt x="1121" y="17"/>
                    </a:lnTo>
                    <a:lnTo>
                      <a:pt x="977" y="17"/>
                    </a:lnTo>
                    <a:lnTo>
                      <a:pt x="832" y="17"/>
                    </a:lnTo>
                    <a:lnTo>
                      <a:pt x="680" y="17"/>
                    </a:lnTo>
                    <a:lnTo>
                      <a:pt x="535" y="8"/>
                    </a:lnTo>
                    <a:lnTo>
                      <a:pt x="399" y="8"/>
                    </a:lnTo>
                    <a:lnTo>
                      <a:pt x="340" y="8"/>
                    </a:lnTo>
                    <a:lnTo>
                      <a:pt x="280" y="8"/>
                    </a:lnTo>
                    <a:lnTo>
                      <a:pt x="221" y="8"/>
                    </a:lnTo>
                    <a:lnTo>
                      <a:pt x="178" y="8"/>
                    </a:lnTo>
                    <a:lnTo>
                      <a:pt x="136" y="8"/>
                    </a:lnTo>
                    <a:lnTo>
                      <a:pt x="102" y="8"/>
                    </a:lnTo>
                    <a:lnTo>
                      <a:pt x="68" y="8"/>
                    </a:lnTo>
                    <a:lnTo>
                      <a:pt x="51" y="8"/>
                    </a:lnTo>
                    <a:lnTo>
                      <a:pt x="34" y="8"/>
                    </a:lnTo>
                    <a:lnTo>
                      <a:pt x="26" y="8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1" name="Freeform 24"/>
              <p:cNvSpPr>
                <a:spLocks/>
              </p:cNvSpPr>
              <p:nvPr/>
            </p:nvSpPr>
            <p:spPr bwMode="auto">
              <a:xfrm>
                <a:off x="8700" y="15748"/>
                <a:ext cx="51" cy="58"/>
              </a:xfrm>
              <a:custGeom>
                <a:avLst/>
                <a:gdLst>
                  <a:gd name="T0" fmla="*/ 0 w 51"/>
                  <a:gd name="T1" fmla="*/ 0 h 58"/>
                  <a:gd name="T2" fmla="*/ 17 w 51"/>
                  <a:gd name="T3" fmla="*/ 0 h 58"/>
                  <a:gd name="T4" fmla="*/ 34 w 51"/>
                  <a:gd name="T5" fmla="*/ 9 h 58"/>
                  <a:gd name="T6" fmla="*/ 43 w 51"/>
                  <a:gd name="T7" fmla="*/ 17 h 58"/>
                  <a:gd name="T8" fmla="*/ 51 w 51"/>
                  <a:gd name="T9" fmla="*/ 25 h 58"/>
                  <a:gd name="T10" fmla="*/ 51 w 51"/>
                  <a:gd name="T11" fmla="*/ 33 h 58"/>
                  <a:gd name="T12" fmla="*/ 34 w 51"/>
                  <a:gd name="T13" fmla="*/ 42 h 58"/>
                  <a:gd name="T14" fmla="*/ 26 w 51"/>
                  <a:gd name="T15" fmla="*/ 50 h 58"/>
                  <a:gd name="T16" fmla="*/ 0 w 51"/>
                  <a:gd name="T17" fmla="*/ 58 h 58"/>
                  <a:gd name="T18" fmla="*/ 0 w 51"/>
                  <a:gd name="T19" fmla="*/ 0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1" h="58">
                    <a:moveTo>
                      <a:pt x="0" y="0"/>
                    </a:moveTo>
                    <a:lnTo>
                      <a:pt x="17" y="0"/>
                    </a:lnTo>
                    <a:lnTo>
                      <a:pt x="34" y="9"/>
                    </a:lnTo>
                    <a:lnTo>
                      <a:pt x="43" y="17"/>
                    </a:lnTo>
                    <a:lnTo>
                      <a:pt x="51" y="25"/>
                    </a:lnTo>
                    <a:lnTo>
                      <a:pt x="51" y="33"/>
                    </a:lnTo>
                    <a:lnTo>
                      <a:pt x="34" y="42"/>
                    </a:lnTo>
                    <a:lnTo>
                      <a:pt x="26" y="50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2" name="Freeform 25"/>
              <p:cNvSpPr>
                <a:spLocks/>
              </p:cNvSpPr>
              <p:nvPr/>
            </p:nvSpPr>
            <p:spPr bwMode="auto">
              <a:xfrm>
                <a:off x="8930" y="15748"/>
                <a:ext cx="110" cy="58"/>
              </a:xfrm>
              <a:custGeom>
                <a:avLst/>
                <a:gdLst>
                  <a:gd name="T0" fmla="*/ 34 w 110"/>
                  <a:gd name="T1" fmla="*/ 42 h 58"/>
                  <a:gd name="T2" fmla="*/ 25 w 110"/>
                  <a:gd name="T3" fmla="*/ 33 h 58"/>
                  <a:gd name="T4" fmla="*/ 17 w 110"/>
                  <a:gd name="T5" fmla="*/ 33 h 58"/>
                  <a:gd name="T6" fmla="*/ 8 w 110"/>
                  <a:gd name="T7" fmla="*/ 25 h 58"/>
                  <a:gd name="T8" fmla="*/ 0 w 110"/>
                  <a:gd name="T9" fmla="*/ 25 h 58"/>
                  <a:gd name="T10" fmla="*/ 17 w 110"/>
                  <a:gd name="T11" fmla="*/ 25 h 58"/>
                  <a:gd name="T12" fmla="*/ 34 w 110"/>
                  <a:gd name="T13" fmla="*/ 17 h 58"/>
                  <a:gd name="T14" fmla="*/ 42 w 110"/>
                  <a:gd name="T15" fmla="*/ 0 h 58"/>
                  <a:gd name="T16" fmla="*/ 76 w 110"/>
                  <a:gd name="T17" fmla="*/ 9 h 58"/>
                  <a:gd name="T18" fmla="*/ 110 w 110"/>
                  <a:gd name="T19" fmla="*/ 25 h 58"/>
                  <a:gd name="T20" fmla="*/ 102 w 110"/>
                  <a:gd name="T21" fmla="*/ 42 h 58"/>
                  <a:gd name="T22" fmla="*/ 85 w 110"/>
                  <a:gd name="T23" fmla="*/ 42 h 58"/>
                  <a:gd name="T24" fmla="*/ 42 w 110"/>
                  <a:gd name="T25" fmla="*/ 58 h 58"/>
                  <a:gd name="T26" fmla="*/ 34 w 110"/>
                  <a:gd name="T27" fmla="*/ 42 h 5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0" h="58">
                    <a:moveTo>
                      <a:pt x="34" y="42"/>
                    </a:moveTo>
                    <a:lnTo>
                      <a:pt x="25" y="33"/>
                    </a:lnTo>
                    <a:lnTo>
                      <a:pt x="17" y="33"/>
                    </a:lnTo>
                    <a:lnTo>
                      <a:pt x="8" y="25"/>
                    </a:lnTo>
                    <a:lnTo>
                      <a:pt x="0" y="25"/>
                    </a:lnTo>
                    <a:lnTo>
                      <a:pt x="17" y="25"/>
                    </a:lnTo>
                    <a:lnTo>
                      <a:pt x="34" y="17"/>
                    </a:lnTo>
                    <a:lnTo>
                      <a:pt x="42" y="0"/>
                    </a:lnTo>
                    <a:lnTo>
                      <a:pt x="76" y="9"/>
                    </a:lnTo>
                    <a:lnTo>
                      <a:pt x="110" y="25"/>
                    </a:lnTo>
                    <a:lnTo>
                      <a:pt x="102" y="42"/>
                    </a:lnTo>
                    <a:lnTo>
                      <a:pt x="85" y="42"/>
                    </a:lnTo>
                    <a:lnTo>
                      <a:pt x="42" y="58"/>
                    </a:lnTo>
                    <a:lnTo>
                      <a:pt x="34" y="4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3" name="Freeform 26"/>
              <p:cNvSpPr>
                <a:spLocks/>
              </p:cNvSpPr>
              <p:nvPr/>
            </p:nvSpPr>
            <p:spPr bwMode="auto">
              <a:xfrm>
                <a:off x="9754" y="14627"/>
                <a:ext cx="1197" cy="1163"/>
              </a:xfrm>
              <a:custGeom>
                <a:avLst/>
                <a:gdLst>
                  <a:gd name="T0" fmla="*/ 101 w 1197"/>
                  <a:gd name="T1" fmla="*/ 1146 h 1163"/>
                  <a:gd name="T2" fmla="*/ 59 w 1197"/>
                  <a:gd name="T3" fmla="*/ 1055 h 1163"/>
                  <a:gd name="T4" fmla="*/ 34 w 1197"/>
                  <a:gd name="T5" fmla="*/ 1072 h 1163"/>
                  <a:gd name="T6" fmla="*/ 195 w 1197"/>
                  <a:gd name="T7" fmla="*/ 1039 h 1163"/>
                  <a:gd name="T8" fmla="*/ 560 w 1197"/>
                  <a:gd name="T9" fmla="*/ 1138 h 1163"/>
                  <a:gd name="T10" fmla="*/ 433 w 1197"/>
                  <a:gd name="T11" fmla="*/ 940 h 1163"/>
                  <a:gd name="T12" fmla="*/ 543 w 1197"/>
                  <a:gd name="T13" fmla="*/ 627 h 1163"/>
                  <a:gd name="T14" fmla="*/ 543 w 1197"/>
                  <a:gd name="T15" fmla="*/ 684 h 1163"/>
                  <a:gd name="T16" fmla="*/ 603 w 1197"/>
                  <a:gd name="T17" fmla="*/ 643 h 1163"/>
                  <a:gd name="T18" fmla="*/ 611 w 1197"/>
                  <a:gd name="T19" fmla="*/ 775 h 1163"/>
                  <a:gd name="T20" fmla="*/ 458 w 1197"/>
                  <a:gd name="T21" fmla="*/ 907 h 1163"/>
                  <a:gd name="T22" fmla="*/ 475 w 1197"/>
                  <a:gd name="T23" fmla="*/ 924 h 1163"/>
                  <a:gd name="T24" fmla="*/ 543 w 1197"/>
                  <a:gd name="T25" fmla="*/ 891 h 1163"/>
                  <a:gd name="T26" fmla="*/ 526 w 1197"/>
                  <a:gd name="T27" fmla="*/ 866 h 1163"/>
                  <a:gd name="T28" fmla="*/ 560 w 1197"/>
                  <a:gd name="T29" fmla="*/ 825 h 1163"/>
                  <a:gd name="T30" fmla="*/ 688 w 1197"/>
                  <a:gd name="T31" fmla="*/ 800 h 1163"/>
                  <a:gd name="T32" fmla="*/ 772 w 1197"/>
                  <a:gd name="T33" fmla="*/ 899 h 1163"/>
                  <a:gd name="T34" fmla="*/ 730 w 1197"/>
                  <a:gd name="T35" fmla="*/ 1031 h 1163"/>
                  <a:gd name="T36" fmla="*/ 586 w 1197"/>
                  <a:gd name="T37" fmla="*/ 1064 h 1163"/>
                  <a:gd name="T38" fmla="*/ 603 w 1197"/>
                  <a:gd name="T39" fmla="*/ 956 h 1163"/>
                  <a:gd name="T40" fmla="*/ 526 w 1197"/>
                  <a:gd name="T41" fmla="*/ 1064 h 1163"/>
                  <a:gd name="T42" fmla="*/ 815 w 1197"/>
                  <a:gd name="T43" fmla="*/ 989 h 1163"/>
                  <a:gd name="T44" fmla="*/ 789 w 1197"/>
                  <a:gd name="T45" fmla="*/ 717 h 1163"/>
                  <a:gd name="T46" fmla="*/ 1087 w 1197"/>
                  <a:gd name="T47" fmla="*/ 742 h 1163"/>
                  <a:gd name="T48" fmla="*/ 1061 w 1197"/>
                  <a:gd name="T49" fmla="*/ 503 h 1163"/>
                  <a:gd name="T50" fmla="*/ 1019 w 1197"/>
                  <a:gd name="T51" fmla="*/ 594 h 1163"/>
                  <a:gd name="T52" fmla="*/ 1078 w 1197"/>
                  <a:gd name="T53" fmla="*/ 643 h 1163"/>
                  <a:gd name="T54" fmla="*/ 1010 w 1197"/>
                  <a:gd name="T55" fmla="*/ 693 h 1163"/>
                  <a:gd name="T56" fmla="*/ 917 w 1197"/>
                  <a:gd name="T57" fmla="*/ 742 h 1163"/>
                  <a:gd name="T58" fmla="*/ 832 w 1197"/>
                  <a:gd name="T59" fmla="*/ 627 h 1163"/>
                  <a:gd name="T60" fmla="*/ 866 w 1197"/>
                  <a:gd name="T61" fmla="*/ 519 h 1163"/>
                  <a:gd name="T62" fmla="*/ 1002 w 1197"/>
                  <a:gd name="T63" fmla="*/ 462 h 1163"/>
                  <a:gd name="T64" fmla="*/ 900 w 1197"/>
                  <a:gd name="T65" fmla="*/ 454 h 1163"/>
                  <a:gd name="T66" fmla="*/ 772 w 1197"/>
                  <a:gd name="T67" fmla="*/ 602 h 1163"/>
                  <a:gd name="T68" fmla="*/ 654 w 1197"/>
                  <a:gd name="T69" fmla="*/ 511 h 1163"/>
                  <a:gd name="T70" fmla="*/ 679 w 1197"/>
                  <a:gd name="T71" fmla="*/ 519 h 1163"/>
                  <a:gd name="T72" fmla="*/ 934 w 1197"/>
                  <a:gd name="T73" fmla="*/ 421 h 1163"/>
                  <a:gd name="T74" fmla="*/ 1163 w 1197"/>
                  <a:gd name="T75" fmla="*/ 552 h 1163"/>
                  <a:gd name="T76" fmla="*/ 1070 w 1197"/>
                  <a:gd name="T77" fmla="*/ 181 h 1163"/>
                  <a:gd name="T78" fmla="*/ 1087 w 1197"/>
                  <a:gd name="T79" fmla="*/ 25 h 1163"/>
                  <a:gd name="T80" fmla="*/ 1112 w 1197"/>
                  <a:gd name="T81" fmla="*/ 74 h 1163"/>
                  <a:gd name="T82" fmla="*/ 1172 w 1197"/>
                  <a:gd name="T83" fmla="*/ 17 h 1163"/>
                  <a:gd name="T84" fmla="*/ 1146 w 1197"/>
                  <a:gd name="T85" fmla="*/ 165 h 1163"/>
                  <a:gd name="T86" fmla="*/ 1146 w 1197"/>
                  <a:gd name="T87" fmla="*/ 379 h 1163"/>
                  <a:gd name="T88" fmla="*/ 1163 w 1197"/>
                  <a:gd name="T89" fmla="*/ 223 h 1163"/>
                  <a:gd name="T90" fmla="*/ 1070 w 1197"/>
                  <a:gd name="T91" fmla="*/ 289 h 1163"/>
                  <a:gd name="T92" fmla="*/ 1121 w 1197"/>
                  <a:gd name="T93" fmla="*/ 759 h 1163"/>
                  <a:gd name="T94" fmla="*/ 1189 w 1197"/>
                  <a:gd name="T95" fmla="*/ 849 h 1163"/>
                  <a:gd name="T96" fmla="*/ 1053 w 1197"/>
                  <a:gd name="T97" fmla="*/ 874 h 1163"/>
                  <a:gd name="T98" fmla="*/ 1138 w 1197"/>
                  <a:gd name="T99" fmla="*/ 849 h 1163"/>
                  <a:gd name="T100" fmla="*/ 781 w 1197"/>
                  <a:gd name="T101" fmla="*/ 742 h 1163"/>
                  <a:gd name="T102" fmla="*/ 891 w 1197"/>
                  <a:gd name="T103" fmla="*/ 1097 h 1163"/>
                  <a:gd name="T104" fmla="*/ 900 w 1197"/>
                  <a:gd name="T105" fmla="*/ 1014 h 1163"/>
                  <a:gd name="T106" fmla="*/ 917 w 1197"/>
                  <a:gd name="T107" fmla="*/ 1146 h 1163"/>
                  <a:gd name="T108" fmla="*/ 815 w 1197"/>
                  <a:gd name="T109" fmla="*/ 1022 h 1163"/>
                  <a:gd name="T110" fmla="*/ 628 w 1197"/>
                  <a:gd name="T111" fmla="*/ 1154 h 1163"/>
                  <a:gd name="T112" fmla="*/ 212 w 1197"/>
                  <a:gd name="T113" fmla="*/ 1072 h 1163"/>
                  <a:gd name="T114" fmla="*/ 280 w 1197"/>
                  <a:gd name="T115" fmla="*/ 1072 h 1163"/>
                  <a:gd name="T116" fmla="*/ 237 w 1197"/>
                  <a:gd name="T117" fmla="*/ 1163 h 116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197" h="1163">
                    <a:moveTo>
                      <a:pt x="203" y="1138"/>
                    </a:moveTo>
                    <a:lnTo>
                      <a:pt x="195" y="1121"/>
                    </a:lnTo>
                    <a:lnTo>
                      <a:pt x="195" y="1097"/>
                    </a:lnTo>
                    <a:lnTo>
                      <a:pt x="203" y="1055"/>
                    </a:lnTo>
                    <a:lnTo>
                      <a:pt x="195" y="1047"/>
                    </a:lnTo>
                    <a:lnTo>
                      <a:pt x="195" y="1055"/>
                    </a:lnTo>
                    <a:lnTo>
                      <a:pt x="169" y="1097"/>
                    </a:lnTo>
                    <a:lnTo>
                      <a:pt x="152" y="1121"/>
                    </a:lnTo>
                    <a:lnTo>
                      <a:pt x="127" y="1138"/>
                    </a:lnTo>
                    <a:lnTo>
                      <a:pt x="101" y="1146"/>
                    </a:lnTo>
                    <a:lnTo>
                      <a:pt x="68" y="1146"/>
                    </a:lnTo>
                    <a:lnTo>
                      <a:pt x="42" y="1138"/>
                    </a:lnTo>
                    <a:lnTo>
                      <a:pt x="17" y="1130"/>
                    </a:lnTo>
                    <a:lnTo>
                      <a:pt x="8" y="1113"/>
                    </a:lnTo>
                    <a:lnTo>
                      <a:pt x="0" y="1105"/>
                    </a:lnTo>
                    <a:lnTo>
                      <a:pt x="0" y="1072"/>
                    </a:lnTo>
                    <a:lnTo>
                      <a:pt x="8" y="1064"/>
                    </a:lnTo>
                    <a:lnTo>
                      <a:pt x="17" y="1055"/>
                    </a:lnTo>
                    <a:lnTo>
                      <a:pt x="42" y="1055"/>
                    </a:lnTo>
                    <a:lnTo>
                      <a:pt x="59" y="1055"/>
                    </a:lnTo>
                    <a:lnTo>
                      <a:pt x="68" y="1064"/>
                    </a:lnTo>
                    <a:lnTo>
                      <a:pt x="68" y="1080"/>
                    </a:lnTo>
                    <a:lnTo>
                      <a:pt x="68" y="1088"/>
                    </a:lnTo>
                    <a:lnTo>
                      <a:pt x="51" y="1097"/>
                    </a:lnTo>
                    <a:lnTo>
                      <a:pt x="42" y="1097"/>
                    </a:lnTo>
                    <a:lnTo>
                      <a:pt x="34" y="1097"/>
                    </a:lnTo>
                    <a:lnTo>
                      <a:pt x="34" y="1088"/>
                    </a:lnTo>
                    <a:lnTo>
                      <a:pt x="34" y="1080"/>
                    </a:lnTo>
                    <a:lnTo>
                      <a:pt x="34" y="1072"/>
                    </a:lnTo>
                    <a:lnTo>
                      <a:pt x="17" y="1072"/>
                    </a:lnTo>
                    <a:lnTo>
                      <a:pt x="8" y="1088"/>
                    </a:lnTo>
                    <a:lnTo>
                      <a:pt x="17" y="1097"/>
                    </a:lnTo>
                    <a:lnTo>
                      <a:pt x="25" y="1113"/>
                    </a:lnTo>
                    <a:lnTo>
                      <a:pt x="34" y="1121"/>
                    </a:lnTo>
                    <a:lnTo>
                      <a:pt x="68" y="1113"/>
                    </a:lnTo>
                    <a:lnTo>
                      <a:pt x="93" y="1105"/>
                    </a:lnTo>
                    <a:lnTo>
                      <a:pt x="144" y="1072"/>
                    </a:lnTo>
                    <a:lnTo>
                      <a:pt x="195" y="1039"/>
                    </a:lnTo>
                    <a:lnTo>
                      <a:pt x="220" y="1022"/>
                    </a:lnTo>
                    <a:lnTo>
                      <a:pt x="246" y="1022"/>
                    </a:lnTo>
                    <a:lnTo>
                      <a:pt x="288" y="1022"/>
                    </a:lnTo>
                    <a:lnTo>
                      <a:pt x="322" y="1022"/>
                    </a:lnTo>
                    <a:lnTo>
                      <a:pt x="356" y="1039"/>
                    </a:lnTo>
                    <a:lnTo>
                      <a:pt x="390" y="1055"/>
                    </a:lnTo>
                    <a:lnTo>
                      <a:pt x="518" y="1130"/>
                    </a:lnTo>
                    <a:lnTo>
                      <a:pt x="535" y="1138"/>
                    </a:lnTo>
                    <a:lnTo>
                      <a:pt x="543" y="1138"/>
                    </a:lnTo>
                    <a:lnTo>
                      <a:pt x="560" y="1138"/>
                    </a:lnTo>
                    <a:lnTo>
                      <a:pt x="560" y="1130"/>
                    </a:lnTo>
                    <a:lnTo>
                      <a:pt x="552" y="1121"/>
                    </a:lnTo>
                    <a:lnTo>
                      <a:pt x="526" y="1113"/>
                    </a:lnTo>
                    <a:lnTo>
                      <a:pt x="509" y="1105"/>
                    </a:lnTo>
                    <a:lnTo>
                      <a:pt x="475" y="1072"/>
                    </a:lnTo>
                    <a:lnTo>
                      <a:pt x="450" y="1047"/>
                    </a:lnTo>
                    <a:lnTo>
                      <a:pt x="433" y="1006"/>
                    </a:lnTo>
                    <a:lnTo>
                      <a:pt x="433" y="973"/>
                    </a:lnTo>
                    <a:lnTo>
                      <a:pt x="433" y="940"/>
                    </a:lnTo>
                    <a:lnTo>
                      <a:pt x="450" y="899"/>
                    </a:lnTo>
                    <a:lnTo>
                      <a:pt x="467" y="866"/>
                    </a:lnTo>
                    <a:lnTo>
                      <a:pt x="518" y="800"/>
                    </a:lnTo>
                    <a:lnTo>
                      <a:pt x="569" y="734"/>
                    </a:lnTo>
                    <a:lnTo>
                      <a:pt x="586" y="693"/>
                    </a:lnTo>
                    <a:lnTo>
                      <a:pt x="586" y="676"/>
                    </a:lnTo>
                    <a:lnTo>
                      <a:pt x="586" y="651"/>
                    </a:lnTo>
                    <a:lnTo>
                      <a:pt x="569" y="643"/>
                    </a:lnTo>
                    <a:lnTo>
                      <a:pt x="552" y="627"/>
                    </a:lnTo>
                    <a:lnTo>
                      <a:pt x="543" y="627"/>
                    </a:lnTo>
                    <a:lnTo>
                      <a:pt x="526" y="635"/>
                    </a:lnTo>
                    <a:lnTo>
                      <a:pt x="526" y="643"/>
                    </a:lnTo>
                    <a:lnTo>
                      <a:pt x="526" y="651"/>
                    </a:lnTo>
                    <a:lnTo>
                      <a:pt x="543" y="651"/>
                    </a:lnTo>
                    <a:lnTo>
                      <a:pt x="552" y="651"/>
                    </a:lnTo>
                    <a:lnTo>
                      <a:pt x="552" y="660"/>
                    </a:lnTo>
                    <a:lnTo>
                      <a:pt x="552" y="668"/>
                    </a:lnTo>
                    <a:lnTo>
                      <a:pt x="552" y="676"/>
                    </a:lnTo>
                    <a:lnTo>
                      <a:pt x="543" y="684"/>
                    </a:lnTo>
                    <a:lnTo>
                      <a:pt x="535" y="684"/>
                    </a:lnTo>
                    <a:lnTo>
                      <a:pt x="526" y="684"/>
                    </a:lnTo>
                    <a:lnTo>
                      <a:pt x="509" y="668"/>
                    </a:lnTo>
                    <a:lnTo>
                      <a:pt x="509" y="643"/>
                    </a:lnTo>
                    <a:lnTo>
                      <a:pt x="518" y="635"/>
                    </a:lnTo>
                    <a:lnTo>
                      <a:pt x="526" y="627"/>
                    </a:lnTo>
                    <a:lnTo>
                      <a:pt x="543" y="618"/>
                    </a:lnTo>
                    <a:lnTo>
                      <a:pt x="560" y="610"/>
                    </a:lnTo>
                    <a:lnTo>
                      <a:pt x="569" y="618"/>
                    </a:lnTo>
                    <a:lnTo>
                      <a:pt x="603" y="643"/>
                    </a:lnTo>
                    <a:lnTo>
                      <a:pt x="620" y="668"/>
                    </a:lnTo>
                    <a:lnTo>
                      <a:pt x="620" y="693"/>
                    </a:lnTo>
                    <a:lnTo>
                      <a:pt x="620" y="709"/>
                    </a:lnTo>
                    <a:lnTo>
                      <a:pt x="611" y="726"/>
                    </a:lnTo>
                    <a:lnTo>
                      <a:pt x="594" y="734"/>
                    </a:lnTo>
                    <a:lnTo>
                      <a:pt x="603" y="742"/>
                    </a:lnTo>
                    <a:lnTo>
                      <a:pt x="611" y="742"/>
                    </a:lnTo>
                    <a:lnTo>
                      <a:pt x="620" y="742"/>
                    </a:lnTo>
                    <a:lnTo>
                      <a:pt x="620" y="750"/>
                    </a:lnTo>
                    <a:lnTo>
                      <a:pt x="611" y="775"/>
                    </a:lnTo>
                    <a:lnTo>
                      <a:pt x="594" y="783"/>
                    </a:lnTo>
                    <a:lnTo>
                      <a:pt x="552" y="800"/>
                    </a:lnTo>
                    <a:lnTo>
                      <a:pt x="543" y="816"/>
                    </a:lnTo>
                    <a:lnTo>
                      <a:pt x="535" y="825"/>
                    </a:lnTo>
                    <a:lnTo>
                      <a:pt x="535" y="833"/>
                    </a:lnTo>
                    <a:lnTo>
                      <a:pt x="501" y="849"/>
                    </a:lnTo>
                    <a:lnTo>
                      <a:pt x="492" y="858"/>
                    </a:lnTo>
                    <a:lnTo>
                      <a:pt x="484" y="874"/>
                    </a:lnTo>
                    <a:lnTo>
                      <a:pt x="484" y="891"/>
                    </a:lnTo>
                    <a:lnTo>
                      <a:pt x="458" y="907"/>
                    </a:lnTo>
                    <a:lnTo>
                      <a:pt x="450" y="932"/>
                    </a:lnTo>
                    <a:lnTo>
                      <a:pt x="450" y="948"/>
                    </a:lnTo>
                    <a:lnTo>
                      <a:pt x="458" y="965"/>
                    </a:lnTo>
                    <a:lnTo>
                      <a:pt x="467" y="973"/>
                    </a:lnTo>
                    <a:lnTo>
                      <a:pt x="475" y="965"/>
                    </a:lnTo>
                    <a:lnTo>
                      <a:pt x="475" y="956"/>
                    </a:lnTo>
                    <a:lnTo>
                      <a:pt x="475" y="948"/>
                    </a:lnTo>
                    <a:lnTo>
                      <a:pt x="467" y="940"/>
                    </a:lnTo>
                    <a:lnTo>
                      <a:pt x="475" y="932"/>
                    </a:lnTo>
                    <a:lnTo>
                      <a:pt x="475" y="924"/>
                    </a:lnTo>
                    <a:lnTo>
                      <a:pt x="484" y="915"/>
                    </a:lnTo>
                    <a:lnTo>
                      <a:pt x="492" y="915"/>
                    </a:lnTo>
                    <a:lnTo>
                      <a:pt x="501" y="915"/>
                    </a:lnTo>
                    <a:lnTo>
                      <a:pt x="509" y="907"/>
                    </a:lnTo>
                    <a:lnTo>
                      <a:pt x="509" y="899"/>
                    </a:lnTo>
                    <a:lnTo>
                      <a:pt x="509" y="907"/>
                    </a:lnTo>
                    <a:lnTo>
                      <a:pt x="518" y="907"/>
                    </a:lnTo>
                    <a:lnTo>
                      <a:pt x="535" y="882"/>
                    </a:lnTo>
                    <a:lnTo>
                      <a:pt x="543" y="891"/>
                    </a:lnTo>
                    <a:lnTo>
                      <a:pt x="543" y="899"/>
                    </a:lnTo>
                    <a:lnTo>
                      <a:pt x="535" y="915"/>
                    </a:lnTo>
                    <a:lnTo>
                      <a:pt x="535" y="924"/>
                    </a:lnTo>
                    <a:lnTo>
                      <a:pt x="543" y="932"/>
                    </a:lnTo>
                    <a:lnTo>
                      <a:pt x="552" y="924"/>
                    </a:lnTo>
                    <a:lnTo>
                      <a:pt x="560" y="907"/>
                    </a:lnTo>
                    <a:lnTo>
                      <a:pt x="560" y="891"/>
                    </a:lnTo>
                    <a:lnTo>
                      <a:pt x="552" y="866"/>
                    </a:lnTo>
                    <a:lnTo>
                      <a:pt x="543" y="866"/>
                    </a:lnTo>
                    <a:lnTo>
                      <a:pt x="526" y="866"/>
                    </a:lnTo>
                    <a:lnTo>
                      <a:pt x="509" y="874"/>
                    </a:lnTo>
                    <a:lnTo>
                      <a:pt x="509" y="899"/>
                    </a:lnTo>
                    <a:lnTo>
                      <a:pt x="501" y="891"/>
                    </a:lnTo>
                    <a:lnTo>
                      <a:pt x="501" y="882"/>
                    </a:lnTo>
                    <a:lnTo>
                      <a:pt x="509" y="866"/>
                    </a:lnTo>
                    <a:lnTo>
                      <a:pt x="518" y="858"/>
                    </a:lnTo>
                    <a:lnTo>
                      <a:pt x="535" y="858"/>
                    </a:lnTo>
                    <a:lnTo>
                      <a:pt x="543" y="849"/>
                    </a:lnTo>
                    <a:lnTo>
                      <a:pt x="552" y="833"/>
                    </a:lnTo>
                    <a:lnTo>
                      <a:pt x="560" y="825"/>
                    </a:lnTo>
                    <a:lnTo>
                      <a:pt x="569" y="825"/>
                    </a:lnTo>
                    <a:lnTo>
                      <a:pt x="586" y="808"/>
                    </a:lnTo>
                    <a:lnTo>
                      <a:pt x="594" y="808"/>
                    </a:lnTo>
                    <a:lnTo>
                      <a:pt x="611" y="816"/>
                    </a:lnTo>
                    <a:lnTo>
                      <a:pt x="628" y="825"/>
                    </a:lnTo>
                    <a:lnTo>
                      <a:pt x="637" y="825"/>
                    </a:lnTo>
                    <a:lnTo>
                      <a:pt x="654" y="808"/>
                    </a:lnTo>
                    <a:lnTo>
                      <a:pt x="671" y="800"/>
                    </a:lnTo>
                    <a:lnTo>
                      <a:pt x="688" y="800"/>
                    </a:lnTo>
                    <a:lnTo>
                      <a:pt x="713" y="800"/>
                    </a:lnTo>
                    <a:lnTo>
                      <a:pt x="722" y="816"/>
                    </a:lnTo>
                    <a:lnTo>
                      <a:pt x="730" y="825"/>
                    </a:lnTo>
                    <a:lnTo>
                      <a:pt x="730" y="858"/>
                    </a:lnTo>
                    <a:lnTo>
                      <a:pt x="722" y="866"/>
                    </a:lnTo>
                    <a:lnTo>
                      <a:pt x="722" y="874"/>
                    </a:lnTo>
                    <a:lnTo>
                      <a:pt x="730" y="874"/>
                    </a:lnTo>
                    <a:lnTo>
                      <a:pt x="738" y="874"/>
                    </a:lnTo>
                    <a:lnTo>
                      <a:pt x="755" y="874"/>
                    </a:lnTo>
                    <a:lnTo>
                      <a:pt x="772" y="899"/>
                    </a:lnTo>
                    <a:lnTo>
                      <a:pt x="781" y="915"/>
                    </a:lnTo>
                    <a:lnTo>
                      <a:pt x="781" y="932"/>
                    </a:lnTo>
                    <a:lnTo>
                      <a:pt x="772" y="948"/>
                    </a:lnTo>
                    <a:lnTo>
                      <a:pt x="755" y="956"/>
                    </a:lnTo>
                    <a:lnTo>
                      <a:pt x="747" y="965"/>
                    </a:lnTo>
                    <a:lnTo>
                      <a:pt x="730" y="965"/>
                    </a:lnTo>
                    <a:lnTo>
                      <a:pt x="738" y="989"/>
                    </a:lnTo>
                    <a:lnTo>
                      <a:pt x="747" y="1006"/>
                    </a:lnTo>
                    <a:lnTo>
                      <a:pt x="738" y="1022"/>
                    </a:lnTo>
                    <a:lnTo>
                      <a:pt x="730" y="1031"/>
                    </a:lnTo>
                    <a:lnTo>
                      <a:pt x="722" y="1039"/>
                    </a:lnTo>
                    <a:lnTo>
                      <a:pt x="705" y="1055"/>
                    </a:lnTo>
                    <a:lnTo>
                      <a:pt x="688" y="1055"/>
                    </a:lnTo>
                    <a:lnTo>
                      <a:pt x="671" y="1047"/>
                    </a:lnTo>
                    <a:lnTo>
                      <a:pt x="654" y="1039"/>
                    </a:lnTo>
                    <a:lnTo>
                      <a:pt x="637" y="1055"/>
                    </a:lnTo>
                    <a:lnTo>
                      <a:pt x="628" y="1064"/>
                    </a:lnTo>
                    <a:lnTo>
                      <a:pt x="620" y="1072"/>
                    </a:lnTo>
                    <a:lnTo>
                      <a:pt x="594" y="1072"/>
                    </a:lnTo>
                    <a:lnTo>
                      <a:pt x="586" y="1064"/>
                    </a:lnTo>
                    <a:lnTo>
                      <a:pt x="569" y="1055"/>
                    </a:lnTo>
                    <a:lnTo>
                      <a:pt x="552" y="1047"/>
                    </a:lnTo>
                    <a:lnTo>
                      <a:pt x="552" y="1031"/>
                    </a:lnTo>
                    <a:lnTo>
                      <a:pt x="560" y="1022"/>
                    </a:lnTo>
                    <a:lnTo>
                      <a:pt x="577" y="1022"/>
                    </a:lnTo>
                    <a:lnTo>
                      <a:pt x="586" y="1022"/>
                    </a:lnTo>
                    <a:lnTo>
                      <a:pt x="603" y="1006"/>
                    </a:lnTo>
                    <a:lnTo>
                      <a:pt x="611" y="998"/>
                    </a:lnTo>
                    <a:lnTo>
                      <a:pt x="611" y="973"/>
                    </a:lnTo>
                    <a:lnTo>
                      <a:pt x="603" y="956"/>
                    </a:lnTo>
                    <a:lnTo>
                      <a:pt x="594" y="948"/>
                    </a:lnTo>
                    <a:lnTo>
                      <a:pt x="586" y="940"/>
                    </a:lnTo>
                    <a:lnTo>
                      <a:pt x="560" y="940"/>
                    </a:lnTo>
                    <a:lnTo>
                      <a:pt x="543" y="948"/>
                    </a:lnTo>
                    <a:lnTo>
                      <a:pt x="526" y="956"/>
                    </a:lnTo>
                    <a:lnTo>
                      <a:pt x="518" y="973"/>
                    </a:lnTo>
                    <a:lnTo>
                      <a:pt x="509" y="989"/>
                    </a:lnTo>
                    <a:lnTo>
                      <a:pt x="509" y="1014"/>
                    </a:lnTo>
                    <a:lnTo>
                      <a:pt x="518" y="1039"/>
                    </a:lnTo>
                    <a:lnTo>
                      <a:pt x="526" y="1064"/>
                    </a:lnTo>
                    <a:lnTo>
                      <a:pt x="552" y="1088"/>
                    </a:lnTo>
                    <a:lnTo>
                      <a:pt x="586" y="1105"/>
                    </a:lnTo>
                    <a:lnTo>
                      <a:pt x="611" y="1113"/>
                    </a:lnTo>
                    <a:lnTo>
                      <a:pt x="645" y="1113"/>
                    </a:lnTo>
                    <a:lnTo>
                      <a:pt x="679" y="1105"/>
                    </a:lnTo>
                    <a:lnTo>
                      <a:pt x="738" y="1080"/>
                    </a:lnTo>
                    <a:lnTo>
                      <a:pt x="764" y="1055"/>
                    </a:lnTo>
                    <a:lnTo>
                      <a:pt x="781" y="1039"/>
                    </a:lnTo>
                    <a:lnTo>
                      <a:pt x="798" y="1014"/>
                    </a:lnTo>
                    <a:lnTo>
                      <a:pt x="815" y="989"/>
                    </a:lnTo>
                    <a:lnTo>
                      <a:pt x="815" y="956"/>
                    </a:lnTo>
                    <a:lnTo>
                      <a:pt x="823" y="932"/>
                    </a:lnTo>
                    <a:lnTo>
                      <a:pt x="815" y="899"/>
                    </a:lnTo>
                    <a:lnTo>
                      <a:pt x="815" y="866"/>
                    </a:lnTo>
                    <a:lnTo>
                      <a:pt x="798" y="841"/>
                    </a:lnTo>
                    <a:lnTo>
                      <a:pt x="781" y="808"/>
                    </a:lnTo>
                    <a:lnTo>
                      <a:pt x="747" y="759"/>
                    </a:lnTo>
                    <a:lnTo>
                      <a:pt x="755" y="742"/>
                    </a:lnTo>
                    <a:lnTo>
                      <a:pt x="764" y="734"/>
                    </a:lnTo>
                    <a:lnTo>
                      <a:pt x="789" y="717"/>
                    </a:lnTo>
                    <a:lnTo>
                      <a:pt x="840" y="750"/>
                    </a:lnTo>
                    <a:lnTo>
                      <a:pt x="866" y="767"/>
                    </a:lnTo>
                    <a:lnTo>
                      <a:pt x="883" y="783"/>
                    </a:lnTo>
                    <a:lnTo>
                      <a:pt x="908" y="783"/>
                    </a:lnTo>
                    <a:lnTo>
                      <a:pt x="942" y="792"/>
                    </a:lnTo>
                    <a:lnTo>
                      <a:pt x="968" y="792"/>
                    </a:lnTo>
                    <a:lnTo>
                      <a:pt x="993" y="783"/>
                    </a:lnTo>
                    <a:lnTo>
                      <a:pt x="1019" y="783"/>
                    </a:lnTo>
                    <a:lnTo>
                      <a:pt x="1044" y="775"/>
                    </a:lnTo>
                    <a:lnTo>
                      <a:pt x="1087" y="742"/>
                    </a:lnTo>
                    <a:lnTo>
                      <a:pt x="1121" y="701"/>
                    </a:lnTo>
                    <a:lnTo>
                      <a:pt x="1129" y="676"/>
                    </a:lnTo>
                    <a:lnTo>
                      <a:pt x="1138" y="651"/>
                    </a:lnTo>
                    <a:lnTo>
                      <a:pt x="1138" y="627"/>
                    </a:lnTo>
                    <a:lnTo>
                      <a:pt x="1138" y="602"/>
                    </a:lnTo>
                    <a:lnTo>
                      <a:pt x="1129" y="577"/>
                    </a:lnTo>
                    <a:lnTo>
                      <a:pt x="1121" y="552"/>
                    </a:lnTo>
                    <a:lnTo>
                      <a:pt x="1095" y="528"/>
                    </a:lnTo>
                    <a:lnTo>
                      <a:pt x="1078" y="511"/>
                    </a:lnTo>
                    <a:lnTo>
                      <a:pt x="1061" y="503"/>
                    </a:lnTo>
                    <a:lnTo>
                      <a:pt x="1044" y="503"/>
                    </a:lnTo>
                    <a:lnTo>
                      <a:pt x="1027" y="503"/>
                    </a:lnTo>
                    <a:lnTo>
                      <a:pt x="1010" y="511"/>
                    </a:lnTo>
                    <a:lnTo>
                      <a:pt x="993" y="519"/>
                    </a:lnTo>
                    <a:lnTo>
                      <a:pt x="985" y="544"/>
                    </a:lnTo>
                    <a:lnTo>
                      <a:pt x="976" y="552"/>
                    </a:lnTo>
                    <a:lnTo>
                      <a:pt x="976" y="561"/>
                    </a:lnTo>
                    <a:lnTo>
                      <a:pt x="985" y="585"/>
                    </a:lnTo>
                    <a:lnTo>
                      <a:pt x="1002" y="594"/>
                    </a:lnTo>
                    <a:lnTo>
                      <a:pt x="1019" y="594"/>
                    </a:lnTo>
                    <a:lnTo>
                      <a:pt x="1044" y="585"/>
                    </a:lnTo>
                    <a:lnTo>
                      <a:pt x="1053" y="577"/>
                    </a:lnTo>
                    <a:lnTo>
                      <a:pt x="1061" y="552"/>
                    </a:lnTo>
                    <a:lnTo>
                      <a:pt x="1078" y="561"/>
                    </a:lnTo>
                    <a:lnTo>
                      <a:pt x="1095" y="577"/>
                    </a:lnTo>
                    <a:lnTo>
                      <a:pt x="1104" y="594"/>
                    </a:lnTo>
                    <a:lnTo>
                      <a:pt x="1095" y="610"/>
                    </a:lnTo>
                    <a:lnTo>
                      <a:pt x="1078" y="627"/>
                    </a:lnTo>
                    <a:lnTo>
                      <a:pt x="1078" y="635"/>
                    </a:lnTo>
                    <a:lnTo>
                      <a:pt x="1078" y="643"/>
                    </a:lnTo>
                    <a:lnTo>
                      <a:pt x="1087" y="651"/>
                    </a:lnTo>
                    <a:lnTo>
                      <a:pt x="1095" y="660"/>
                    </a:lnTo>
                    <a:lnTo>
                      <a:pt x="1095" y="676"/>
                    </a:lnTo>
                    <a:lnTo>
                      <a:pt x="1087" y="693"/>
                    </a:lnTo>
                    <a:lnTo>
                      <a:pt x="1070" y="709"/>
                    </a:lnTo>
                    <a:lnTo>
                      <a:pt x="1053" y="709"/>
                    </a:lnTo>
                    <a:lnTo>
                      <a:pt x="1044" y="709"/>
                    </a:lnTo>
                    <a:lnTo>
                      <a:pt x="1027" y="709"/>
                    </a:lnTo>
                    <a:lnTo>
                      <a:pt x="1019" y="701"/>
                    </a:lnTo>
                    <a:lnTo>
                      <a:pt x="1010" y="693"/>
                    </a:lnTo>
                    <a:lnTo>
                      <a:pt x="1002" y="693"/>
                    </a:lnTo>
                    <a:lnTo>
                      <a:pt x="993" y="701"/>
                    </a:lnTo>
                    <a:lnTo>
                      <a:pt x="1002" y="717"/>
                    </a:lnTo>
                    <a:lnTo>
                      <a:pt x="993" y="726"/>
                    </a:lnTo>
                    <a:lnTo>
                      <a:pt x="976" y="750"/>
                    </a:lnTo>
                    <a:lnTo>
                      <a:pt x="968" y="759"/>
                    </a:lnTo>
                    <a:lnTo>
                      <a:pt x="951" y="767"/>
                    </a:lnTo>
                    <a:lnTo>
                      <a:pt x="942" y="759"/>
                    </a:lnTo>
                    <a:lnTo>
                      <a:pt x="925" y="759"/>
                    </a:lnTo>
                    <a:lnTo>
                      <a:pt x="917" y="742"/>
                    </a:lnTo>
                    <a:lnTo>
                      <a:pt x="908" y="734"/>
                    </a:lnTo>
                    <a:lnTo>
                      <a:pt x="900" y="709"/>
                    </a:lnTo>
                    <a:lnTo>
                      <a:pt x="891" y="701"/>
                    </a:lnTo>
                    <a:lnTo>
                      <a:pt x="883" y="701"/>
                    </a:lnTo>
                    <a:lnTo>
                      <a:pt x="866" y="701"/>
                    </a:lnTo>
                    <a:lnTo>
                      <a:pt x="840" y="693"/>
                    </a:lnTo>
                    <a:lnTo>
                      <a:pt x="823" y="668"/>
                    </a:lnTo>
                    <a:lnTo>
                      <a:pt x="823" y="660"/>
                    </a:lnTo>
                    <a:lnTo>
                      <a:pt x="823" y="651"/>
                    </a:lnTo>
                    <a:lnTo>
                      <a:pt x="832" y="627"/>
                    </a:lnTo>
                    <a:lnTo>
                      <a:pt x="849" y="610"/>
                    </a:lnTo>
                    <a:lnTo>
                      <a:pt x="849" y="602"/>
                    </a:lnTo>
                    <a:lnTo>
                      <a:pt x="840" y="585"/>
                    </a:lnTo>
                    <a:lnTo>
                      <a:pt x="832" y="577"/>
                    </a:lnTo>
                    <a:lnTo>
                      <a:pt x="832" y="561"/>
                    </a:lnTo>
                    <a:lnTo>
                      <a:pt x="832" y="544"/>
                    </a:lnTo>
                    <a:lnTo>
                      <a:pt x="849" y="528"/>
                    </a:lnTo>
                    <a:lnTo>
                      <a:pt x="857" y="519"/>
                    </a:lnTo>
                    <a:lnTo>
                      <a:pt x="866" y="519"/>
                    </a:lnTo>
                    <a:lnTo>
                      <a:pt x="883" y="519"/>
                    </a:lnTo>
                    <a:lnTo>
                      <a:pt x="883" y="511"/>
                    </a:lnTo>
                    <a:lnTo>
                      <a:pt x="891" y="487"/>
                    </a:lnTo>
                    <a:lnTo>
                      <a:pt x="908" y="470"/>
                    </a:lnTo>
                    <a:lnTo>
                      <a:pt x="925" y="470"/>
                    </a:lnTo>
                    <a:lnTo>
                      <a:pt x="942" y="470"/>
                    </a:lnTo>
                    <a:lnTo>
                      <a:pt x="959" y="454"/>
                    </a:lnTo>
                    <a:lnTo>
                      <a:pt x="976" y="454"/>
                    </a:lnTo>
                    <a:lnTo>
                      <a:pt x="985" y="454"/>
                    </a:lnTo>
                    <a:lnTo>
                      <a:pt x="1002" y="462"/>
                    </a:lnTo>
                    <a:lnTo>
                      <a:pt x="1002" y="470"/>
                    </a:lnTo>
                    <a:lnTo>
                      <a:pt x="1010" y="470"/>
                    </a:lnTo>
                    <a:lnTo>
                      <a:pt x="1010" y="454"/>
                    </a:lnTo>
                    <a:lnTo>
                      <a:pt x="1002" y="445"/>
                    </a:lnTo>
                    <a:lnTo>
                      <a:pt x="993" y="437"/>
                    </a:lnTo>
                    <a:lnTo>
                      <a:pt x="976" y="429"/>
                    </a:lnTo>
                    <a:lnTo>
                      <a:pt x="959" y="437"/>
                    </a:lnTo>
                    <a:lnTo>
                      <a:pt x="934" y="454"/>
                    </a:lnTo>
                    <a:lnTo>
                      <a:pt x="917" y="454"/>
                    </a:lnTo>
                    <a:lnTo>
                      <a:pt x="900" y="454"/>
                    </a:lnTo>
                    <a:lnTo>
                      <a:pt x="883" y="470"/>
                    </a:lnTo>
                    <a:lnTo>
                      <a:pt x="866" y="495"/>
                    </a:lnTo>
                    <a:lnTo>
                      <a:pt x="840" y="511"/>
                    </a:lnTo>
                    <a:lnTo>
                      <a:pt x="823" y="528"/>
                    </a:lnTo>
                    <a:lnTo>
                      <a:pt x="815" y="536"/>
                    </a:lnTo>
                    <a:lnTo>
                      <a:pt x="806" y="577"/>
                    </a:lnTo>
                    <a:lnTo>
                      <a:pt x="798" y="602"/>
                    </a:lnTo>
                    <a:lnTo>
                      <a:pt x="789" y="602"/>
                    </a:lnTo>
                    <a:lnTo>
                      <a:pt x="772" y="610"/>
                    </a:lnTo>
                    <a:lnTo>
                      <a:pt x="772" y="602"/>
                    </a:lnTo>
                    <a:lnTo>
                      <a:pt x="772" y="594"/>
                    </a:lnTo>
                    <a:lnTo>
                      <a:pt x="772" y="585"/>
                    </a:lnTo>
                    <a:lnTo>
                      <a:pt x="755" y="577"/>
                    </a:lnTo>
                    <a:lnTo>
                      <a:pt x="730" y="585"/>
                    </a:lnTo>
                    <a:lnTo>
                      <a:pt x="705" y="594"/>
                    </a:lnTo>
                    <a:lnTo>
                      <a:pt x="688" y="585"/>
                    </a:lnTo>
                    <a:lnTo>
                      <a:pt x="662" y="569"/>
                    </a:lnTo>
                    <a:lnTo>
                      <a:pt x="654" y="552"/>
                    </a:lnTo>
                    <a:lnTo>
                      <a:pt x="645" y="536"/>
                    </a:lnTo>
                    <a:lnTo>
                      <a:pt x="654" y="511"/>
                    </a:lnTo>
                    <a:lnTo>
                      <a:pt x="662" y="495"/>
                    </a:lnTo>
                    <a:lnTo>
                      <a:pt x="671" y="487"/>
                    </a:lnTo>
                    <a:lnTo>
                      <a:pt x="688" y="487"/>
                    </a:lnTo>
                    <a:lnTo>
                      <a:pt x="696" y="487"/>
                    </a:lnTo>
                    <a:lnTo>
                      <a:pt x="705" y="495"/>
                    </a:lnTo>
                    <a:lnTo>
                      <a:pt x="705" y="511"/>
                    </a:lnTo>
                    <a:lnTo>
                      <a:pt x="705" y="519"/>
                    </a:lnTo>
                    <a:lnTo>
                      <a:pt x="696" y="528"/>
                    </a:lnTo>
                    <a:lnTo>
                      <a:pt x="688" y="528"/>
                    </a:lnTo>
                    <a:lnTo>
                      <a:pt x="679" y="519"/>
                    </a:lnTo>
                    <a:lnTo>
                      <a:pt x="662" y="519"/>
                    </a:lnTo>
                    <a:lnTo>
                      <a:pt x="662" y="528"/>
                    </a:lnTo>
                    <a:lnTo>
                      <a:pt x="671" y="536"/>
                    </a:lnTo>
                    <a:lnTo>
                      <a:pt x="688" y="552"/>
                    </a:lnTo>
                    <a:lnTo>
                      <a:pt x="705" y="561"/>
                    </a:lnTo>
                    <a:lnTo>
                      <a:pt x="747" y="552"/>
                    </a:lnTo>
                    <a:lnTo>
                      <a:pt x="781" y="536"/>
                    </a:lnTo>
                    <a:lnTo>
                      <a:pt x="840" y="487"/>
                    </a:lnTo>
                    <a:lnTo>
                      <a:pt x="900" y="437"/>
                    </a:lnTo>
                    <a:lnTo>
                      <a:pt x="934" y="421"/>
                    </a:lnTo>
                    <a:lnTo>
                      <a:pt x="976" y="412"/>
                    </a:lnTo>
                    <a:lnTo>
                      <a:pt x="1019" y="421"/>
                    </a:lnTo>
                    <a:lnTo>
                      <a:pt x="1061" y="429"/>
                    </a:lnTo>
                    <a:lnTo>
                      <a:pt x="1095" y="454"/>
                    </a:lnTo>
                    <a:lnTo>
                      <a:pt x="1112" y="462"/>
                    </a:lnTo>
                    <a:lnTo>
                      <a:pt x="1129" y="487"/>
                    </a:lnTo>
                    <a:lnTo>
                      <a:pt x="1138" y="519"/>
                    </a:lnTo>
                    <a:lnTo>
                      <a:pt x="1146" y="552"/>
                    </a:lnTo>
                    <a:lnTo>
                      <a:pt x="1155" y="552"/>
                    </a:lnTo>
                    <a:lnTo>
                      <a:pt x="1163" y="552"/>
                    </a:lnTo>
                    <a:lnTo>
                      <a:pt x="1163" y="536"/>
                    </a:lnTo>
                    <a:lnTo>
                      <a:pt x="1163" y="519"/>
                    </a:lnTo>
                    <a:lnTo>
                      <a:pt x="1146" y="487"/>
                    </a:lnTo>
                    <a:lnTo>
                      <a:pt x="1129" y="445"/>
                    </a:lnTo>
                    <a:lnTo>
                      <a:pt x="1104" y="404"/>
                    </a:lnTo>
                    <a:lnTo>
                      <a:pt x="1053" y="330"/>
                    </a:lnTo>
                    <a:lnTo>
                      <a:pt x="1044" y="289"/>
                    </a:lnTo>
                    <a:lnTo>
                      <a:pt x="1044" y="256"/>
                    </a:lnTo>
                    <a:lnTo>
                      <a:pt x="1053" y="214"/>
                    </a:lnTo>
                    <a:lnTo>
                      <a:pt x="1070" y="181"/>
                    </a:lnTo>
                    <a:lnTo>
                      <a:pt x="1070" y="173"/>
                    </a:lnTo>
                    <a:lnTo>
                      <a:pt x="1129" y="107"/>
                    </a:lnTo>
                    <a:lnTo>
                      <a:pt x="1138" y="91"/>
                    </a:lnTo>
                    <a:lnTo>
                      <a:pt x="1146" y="66"/>
                    </a:lnTo>
                    <a:lnTo>
                      <a:pt x="1146" y="50"/>
                    </a:lnTo>
                    <a:lnTo>
                      <a:pt x="1146" y="25"/>
                    </a:lnTo>
                    <a:lnTo>
                      <a:pt x="1129" y="17"/>
                    </a:lnTo>
                    <a:lnTo>
                      <a:pt x="1121" y="17"/>
                    </a:lnTo>
                    <a:lnTo>
                      <a:pt x="1095" y="17"/>
                    </a:lnTo>
                    <a:lnTo>
                      <a:pt x="1087" y="25"/>
                    </a:lnTo>
                    <a:lnTo>
                      <a:pt x="1087" y="33"/>
                    </a:lnTo>
                    <a:lnTo>
                      <a:pt x="1087" y="41"/>
                    </a:lnTo>
                    <a:lnTo>
                      <a:pt x="1095" y="41"/>
                    </a:lnTo>
                    <a:lnTo>
                      <a:pt x="1112" y="41"/>
                    </a:lnTo>
                    <a:lnTo>
                      <a:pt x="1121" y="41"/>
                    </a:lnTo>
                    <a:lnTo>
                      <a:pt x="1121" y="50"/>
                    </a:lnTo>
                    <a:lnTo>
                      <a:pt x="1121" y="66"/>
                    </a:lnTo>
                    <a:lnTo>
                      <a:pt x="1112" y="74"/>
                    </a:lnTo>
                    <a:lnTo>
                      <a:pt x="1095" y="74"/>
                    </a:lnTo>
                    <a:lnTo>
                      <a:pt x="1078" y="58"/>
                    </a:lnTo>
                    <a:lnTo>
                      <a:pt x="1070" y="41"/>
                    </a:lnTo>
                    <a:lnTo>
                      <a:pt x="1070" y="25"/>
                    </a:lnTo>
                    <a:lnTo>
                      <a:pt x="1078" y="17"/>
                    </a:lnTo>
                    <a:lnTo>
                      <a:pt x="1095" y="8"/>
                    </a:lnTo>
                    <a:lnTo>
                      <a:pt x="1104" y="0"/>
                    </a:lnTo>
                    <a:lnTo>
                      <a:pt x="1121" y="0"/>
                    </a:lnTo>
                    <a:lnTo>
                      <a:pt x="1138" y="0"/>
                    </a:lnTo>
                    <a:lnTo>
                      <a:pt x="1172" y="17"/>
                    </a:lnTo>
                    <a:lnTo>
                      <a:pt x="1180" y="41"/>
                    </a:lnTo>
                    <a:lnTo>
                      <a:pt x="1189" y="66"/>
                    </a:lnTo>
                    <a:lnTo>
                      <a:pt x="1172" y="99"/>
                    </a:lnTo>
                    <a:lnTo>
                      <a:pt x="1155" y="124"/>
                    </a:lnTo>
                    <a:lnTo>
                      <a:pt x="1129" y="140"/>
                    </a:lnTo>
                    <a:lnTo>
                      <a:pt x="1104" y="157"/>
                    </a:lnTo>
                    <a:lnTo>
                      <a:pt x="1104" y="165"/>
                    </a:lnTo>
                    <a:lnTo>
                      <a:pt x="1112" y="173"/>
                    </a:lnTo>
                    <a:lnTo>
                      <a:pt x="1138" y="165"/>
                    </a:lnTo>
                    <a:lnTo>
                      <a:pt x="1146" y="165"/>
                    </a:lnTo>
                    <a:lnTo>
                      <a:pt x="1163" y="173"/>
                    </a:lnTo>
                    <a:lnTo>
                      <a:pt x="1180" y="181"/>
                    </a:lnTo>
                    <a:lnTo>
                      <a:pt x="1189" y="198"/>
                    </a:lnTo>
                    <a:lnTo>
                      <a:pt x="1197" y="223"/>
                    </a:lnTo>
                    <a:lnTo>
                      <a:pt x="1189" y="239"/>
                    </a:lnTo>
                    <a:lnTo>
                      <a:pt x="1180" y="272"/>
                    </a:lnTo>
                    <a:lnTo>
                      <a:pt x="1163" y="313"/>
                    </a:lnTo>
                    <a:lnTo>
                      <a:pt x="1146" y="346"/>
                    </a:lnTo>
                    <a:lnTo>
                      <a:pt x="1146" y="363"/>
                    </a:lnTo>
                    <a:lnTo>
                      <a:pt x="1146" y="379"/>
                    </a:lnTo>
                    <a:lnTo>
                      <a:pt x="1121" y="355"/>
                    </a:lnTo>
                    <a:lnTo>
                      <a:pt x="1112" y="322"/>
                    </a:lnTo>
                    <a:lnTo>
                      <a:pt x="1104" y="289"/>
                    </a:lnTo>
                    <a:lnTo>
                      <a:pt x="1095" y="256"/>
                    </a:lnTo>
                    <a:lnTo>
                      <a:pt x="1121" y="264"/>
                    </a:lnTo>
                    <a:lnTo>
                      <a:pt x="1138" y="264"/>
                    </a:lnTo>
                    <a:lnTo>
                      <a:pt x="1146" y="256"/>
                    </a:lnTo>
                    <a:lnTo>
                      <a:pt x="1155" y="247"/>
                    </a:lnTo>
                    <a:lnTo>
                      <a:pt x="1163" y="239"/>
                    </a:lnTo>
                    <a:lnTo>
                      <a:pt x="1163" y="223"/>
                    </a:lnTo>
                    <a:lnTo>
                      <a:pt x="1155" y="206"/>
                    </a:lnTo>
                    <a:lnTo>
                      <a:pt x="1146" y="198"/>
                    </a:lnTo>
                    <a:lnTo>
                      <a:pt x="1121" y="181"/>
                    </a:lnTo>
                    <a:lnTo>
                      <a:pt x="1112" y="181"/>
                    </a:lnTo>
                    <a:lnTo>
                      <a:pt x="1095" y="190"/>
                    </a:lnTo>
                    <a:lnTo>
                      <a:pt x="1078" y="206"/>
                    </a:lnTo>
                    <a:lnTo>
                      <a:pt x="1070" y="223"/>
                    </a:lnTo>
                    <a:lnTo>
                      <a:pt x="1061" y="247"/>
                    </a:lnTo>
                    <a:lnTo>
                      <a:pt x="1061" y="272"/>
                    </a:lnTo>
                    <a:lnTo>
                      <a:pt x="1070" y="289"/>
                    </a:lnTo>
                    <a:lnTo>
                      <a:pt x="1087" y="338"/>
                    </a:lnTo>
                    <a:lnTo>
                      <a:pt x="1104" y="379"/>
                    </a:lnTo>
                    <a:lnTo>
                      <a:pt x="1146" y="429"/>
                    </a:lnTo>
                    <a:lnTo>
                      <a:pt x="1172" y="487"/>
                    </a:lnTo>
                    <a:lnTo>
                      <a:pt x="1189" y="552"/>
                    </a:lnTo>
                    <a:lnTo>
                      <a:pt x="1189" y="618"/>
                    </a:lnTo>
                    <a:lnTo>
                      <a:pt x="1180" y="660"/>
                    </a:lnTo>
                    <a:lnTo>
                      <a:pt x="1172" y="693"/>
                    </a:lnTo>
                    <a:lnTo>
                      <a:pt x="1146" y="726"/>
                    </a:lnTo>
                    <a:lnTo>
                      <a:pt x="1121" y="759"/>
                    </a:lnTo>
                    <a:lnTo>
                      <a:pt x="1078" y="783"/>
                    </a:lnTo>
                    <a:lnTo>
                      <a:pt x="1078" y="792"/>
                    </a:lnTo>
                    <a:lnTo>
                      <a:pt x="1095" y="792"/>
                    </a:lnTo>
                    <a:lnTo>
                      <a:pt x="1112" y="792"/>
                    </a:lnTo>
                    <a:lnTo>
                      <a:pt x="1121" y="792"/>
                    </a:lnTo>
                    <a:lnTo>
                      <a:pt x="1146" y="800"/>
                    </a:lnTo>
                    <a:lnTo>
                      <a:pt x="1163" y="808"/>
                    </a:lnTo>
                    <a:lnTo>
                      <a:pt x="1180" y="833"/>
                    </a:lnTo>
                    <a:lnTo>
                      <a:pt x="1189" y="849"/>
                    </a:lnTo>
                    <a:lnTo>
                      <a:pt x="1189" y="882"/>
                    </a:lnTo>
                    <a:lnTo>
                      <a:pt x="1189" y="899"/>
                    </a:lnTo>
                    <a:lnTo>
                      <a:pt x="1180" y="907"/>
                    </a:lnTo>
                    <a:lnTo>
                      <a:pt x="1163" y="924"/>
                    </a:lnTo>
                    <a:lnTo>
                      <a:pt x="1155" y="932"/>
                    </a:lnTo>
                    <a:lnTo>
                      <a:pt x="1112" y="948"/>
                    </a:lnTo>
                    <a:lnTo>
                      <a:pt x="1087" y="940"/>
                    </a:lnTo>
                    <a:lnTo>
                      <a:pt x="1061" y="924"/>
                    </a:lnTo>
                    <a:lnTo>
                      <a:pt x="1053" y="899"/>
                    </a:lnTo>
                    <a:lnTo>
                      <a:pt x="1053" y="874"/>
                    </a:lnTo>
                    <a:lnTo>
                      <a:pt x="1070" y="858"/>
                    </a:lnTo>
                    <a:lnTo>
                      <a:pt x="1070" y="882"/>
                    </a:lnTo>
                    <a:lnTo>
                      <a:pt x="1078" y="891"/>
                    </a:lnTo>
                    <a:lnTo>
                      <a:pt x="1087" y="899"/>
                    </a:lnTo>
                    <a:lnTo>
                      <a:pt x="1095" y="907"/>
                    </a:lnTo>
                    <a:lnTo>
                      <a:pt x="1104" y="907"/>
                    </a:lnTo>
                    <a:lnTo>
                      <a:pt x="1121" y="899"/>
                    </a:lnTo>
                    <a:lnTo>
                      <a:pt x="1138" y="891"/>
                    </a:lnTo>
                    <a:lnTo>
                      <a:pt x="1146" y="866"/>
                    </a:lnTo>
                    <a:lnTo>
                      <a:pt x="1138" y="849"/>
                    </a:lnTo>
                    <a:lnTo>
                      <a:pt x="1121" y="833"/>
                    </a:lnTo>
                    <a:lnTo>
                      <a:pt x="1095" y="825"/>
                    </a:lnTo>
                    <a:lnTo>
                      <a:pt x="1070" y="816"/>
                    </a:lnTo>
                    <a:lnTo>
                      <a:pt x="1010" y="816"/>
                    </a:lnTo>
                    <a:lnTo>
                      <a:pt x="959" y="816"/>
                    </a:lnTo>
                    <a:lnTo>
                      <a:pt x="934" y="816"/>
                    </a:lnTo>
                    <a:lnTo>
                      <a:pt x="908" y="808"/>
                    </a:lnTo>
                    <a:lnTo>
                      <a:pt x="849" y="775"/>
                    </a:lnTo>
                    <a:lnTo>
                      <a:pt x="798" y="742"/>
                    </a:lnTo>
                    <a:lnTo>
                      <a:pt x="781" y="742"/>
                    </a:lnTo>
                    <a:lnTo>
                      <a:pt x="772" y="759"/>
                    </a:lnTo>
                    <a:lnTo>
                      <a:pt x="806" y="800"/>
                    </a:lnTo>
                    <a:lnTo>
                      <a:pt x="823" y="849"/>
                    </a:lnTo>
                    <a:lnTo>
                      <a:pt x="840" y="899"/>
                    </a:lnTo>
                    <a:lnTo>
                      <a:pt x="849" y="948"/>
                    </a:lnTo>
                    <a:lnTo>
                      <a:pt x="849" y="1031"/>
                    </a:lnTo>
                    <a:lnTo>
                      <a:pt x="849" y="1055"/>
                    </a:lnTo>
                    <a:lnTo>
                      <a:pt x="857" y="1072"/>
                    </a:lnTo>
                    <a:lnTo>
                      <a:pt x="874" y="1088"/>
                    </a:lnTo>
                    <a:lnTo>
                      <a:pt x="891" y="1097"/>
                    </a:lnTo>
                    <a:lnTo>
                      <a:pt x="917" y="1097"/>
                    </a:lnTo>
                    <a:lnTo>
                      <a:pt x="934" y="1088"/>
                    </a:lnTo>
                    <a:lnTo>
                      <a:pt x="942" y="1072"/>
                    </a:lnTo>
                    <a:lnTo>
                      <a:pt x="942" y="1055"/>
                    </a:lnTo>
                    <a:lnTo>
                      <a:pt x="942" y="1047"/>
                    </a:lnTo>
                    <a:lnTo>
                      <a:pt x="934" y="1031"/>
                    </a:lnTo>
                    <a:lnTo>
                      <a:pt x="908" y="1031"/>
                    </a:lnTo>
                    <a:lnTo>
                      <a:pt x="883" y="1039"/>
                    </a:lnTo>
                    <a:lnTo>
                      <a:pt x="891" y="1022"/>
                    </a:lnTo>
                    <a:lnTo>
                      <a:pt x="900" y="1014"/>
                    </a:lnTo>
                    <a:lnTo>
                      <a:pt x="917" y="1006"/>
                    </a:lnTo>
                    <a:lnTo>
                      <a:pt x="925" y="1006"/>
                    </a:lnTo>
                    <a:lnTo>
                      <a:pt x="951" y="1014"/>
                    </a:lnTo>
                    <a:lnTo>
                      <a:pt x="968" y="1031"/>
                    </a:lnTo>
                    <a:lnTo>
                      <a:pt x="976" y="1055"/>
                    </a:lnTo>
                    <a:lnTo>
                      <a:pt x="976" y="1080"/>
                    </a:lnTo>
                    <a:lnTo>
                      <a:pt x="976" y="1105"/>
                    </a:lnTo>
                    <a:lnTo>
                      <a:pt x="959" y="1121"/>
                    </a:lnTo>
                    <a:lnTo>
                      <a:pt x="934" y="1138"/>
                    </a:lnTo>
                    <a:lnTo>
                      <a:pt x="917" y="1146"/>
                    </a:lnTo>
                    <a:lnTo>
                      <a:pt x="891" y="1146"/>
                    </a:lnTo>
                    <a:lnTo>
                      <a:pt x="866" y="1146"/>
                    </a:lnTo>
                    <a:lnTo>
                      <a:pt x="849" y="1138"/>
                    </a:lnTo>
                    <a:lnTo>
                      <a:pt x="823" y="1113"/>
                    </a:lnTo>
                    <a:lnTo>
                      <a:pt x="815" y="1097"/>
                    </a:lnTo>
                    <a:lnTo>
                      <a:pt x="815" y="1080"/>
                    </a:lnTo>
                    <a:lnTo>
                      <a:pt x="815" y="1064"/>
                    </a:lnTo>
                    <a:lnTo>
                      <a:pt x="823" y="1031"/>
                    </a:lnTo>
                    <a:lnTo>
                      <a:pt x="815" y="1022"/>
                    </a:lnTo>
                    <a:lnTo>
                      <a:pt x="806" y="1039"/>
                    </a:lnTo>
                    <a:lnTo>
                      <a:pt x="798" y="1047"/>
                    </a:lnTo>
                    <a:lnTo>
                      <a:pt x="798" y="1064"/>
                    </a:lnTo>
                    <a:lnTo>
                      <a:pt x="781" y="1080"/>
                    </a:lnTo>
                    <a:lnTo>
                      <a:pt x="764" y="1105"/>
                    </a:lnTo>
                    <a:lnTo>
                      <a:pt x="738" y="1121"/>
                    </a:lnTo>
                    <a:lnTo>
                      <a:pt x="713" y="1138"/>
                    </a:lnTo>
                    <a:lnTo>
                      <a:pt x="688" y="1146"/>
                    </a:lnTo>
                    <a:lnTo>
                      <a:pt x="654" y="1154"/>
                    </a:lnTo>
                    <a:lnTo>
                      <a:pt x="628" y="1154"/>
                    </a:lnTo>
                    <a:lnTo>
                      <a:pt x="594" y="1154"/>
                    </a:lnTo>
                    <a:lnTo>
                      <a:pt x="569" y="1154"/>
                    </a:lnTo>
                    <a:lnTo>
                      <a:pt x="484" y="1121"/>
                    </a:lnTo>
                    <a:lnTo>
                      <a:pt x="407" y="1088"/>
                    </a:lnTo>
                    <a:lnTo>
                      <a:pt x="322" y="1047"/>
                    </a:lnTo>
                    <a:lnTo>
                      <a:pt x="280" y="1039"/>
                    </a:lnTo>
                    <a:lnTo>
                      <a:pt x="263" y="1039"/>
                    </a:lnTo>
                    <a:lnTo>
                      <a:pt x="237" y="1039"/>
                    </a:lnTo>
                    <a:lnTo>
                      <a:pt x="220" y="1055"/>
                    </a:lnTo>
                    <a:lnTo>
                      <a:pt x="212" y="1072"/>
                    </a:lnTo>
                    <a:lnTo>
                      <a:pt x="203" y="1088"/>
                    </a:lnTo>
                    <a:lnTo>
                      <a:pt x="212" y="1105"/>
                    </a:lnTo>
                    <a:lnTo>
                      <a:pt x="220" y="1113"/>
                    </a:lnTo>
                    <a:lnTo>
                      <a:pt x="229" y="1121"/>
                    </a:lnTo>
                    <a:lnTo>
                      <a:pt x="237" y="1121"/>
                    </a:lnTo>
                    <a:lnTo>
                      <a:pt x="254" y="1121"/>
                    </a:lnTo>
                    <a:lnTo>
                      <a:pt x="271" y="1113"/>
                    </a:lnTo>
                    <a:lnTo>
                      <a:pt x="280" y="1105"/>
                    </a:lnTo>
                    <a:lnTo>
                      <a:pt x="288" y="1097"/>
                    </a:lnTo>
                    <a:lnTo>
                      <a:pt x="280" y="1072"/>
                    </a:lnTo>
                    <a:lnTo>
                      <a:pt x="280" y="1064"/>
                    </a:lnTo>
                    <a:lnTo>
                      <a:pt x="314" y="1072"/>
                    </a:lnTo>
                    <a:lnTo>
                      <a:pt x="339" y="1080"/>
                    </a:lnTo>
                    <a:lnTo>
                      <a:pt x="399" y="1113"/>
                    </a:lnTo>
                    <a:lnTo>
                      <a:pt x="382" y="1113"/>
                    </a:lnTo>
                    <a:lnTo>
                      <a:pt x="365" y="1113"/>
                    </a:lnTo>
                    <a:lnTo>
                      <a:pt x="331" y="1130"/>
                    </a:lnTo>
                    <a:lnTo>
                      <a:pt x="288" y="1146"/>
                    </a:lnTo>
                    <a:lnTo>
                      <a:pt x="254" y="1163"/>
                    </a:lnTo>
                    <a:lnTo>
                      <a:pt x="237" y="1163"/>
                    </a:lnTo>
                    <a:lnTo>
                      <a:pt x="220" y="1154"/>
                    </a:lnTo>
                    <a:lnTo>
                      <a:pt x="203" y="113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4" name="Freeform 27"/>
              <p:cNvSpPr>
                <a:spLocks/>
              </p:cNvSpPr>
              <p:nvPr/>
            </p:nvSpPr>
            <p:spPr bwMode="auto">
              <a:xfrm>
                <a:off x="9100" y="15328"/>
                <a:ext cx="1163" cy="445"/>
              </a:xfrm>
              <a:custGeom>
                <a:avLst/>
                <a:gdLst>
                  <a:gd name="T0" fmla="*/ 8 w 1163"/>
                  <a:gd name="T1" fmla="*/ 437 h 445"/>
                  <a:gd name="T2" fmla="*/ 0 w 1163"/>
                  <a:gd name="T3" fmla="*/ 420 h 445"/>
                  <a:gd name="T4" fmla="*/ 127 w 1163"/>
                  <a:gd name="T5" fmla="*/ 420 h 445"/>
                  <a:gd name="T6" fmla="*/ 543 w 1163"/>
                  <a:gd name="T7" fmla="*/ 429 h 445"/>
                  <a:gd name="T8" fmla="*/ 603 w 1163"/>
                  <a:gd name="T9" fmla="*/ 420 h 445"/>
                  <a:gd name="T10" fmla="*/ 611 w 1163"/>
                  <a:gd name="T11" fmla="*/ 420 h 445"/>
                  <a:gd name="T12" fmla="*/ 611 w 1163"/>
                  <a:gd name="T13" fmla="*/ 313 h 445"/>
                  <a:gd name="T14" fmla="*/ 611 w 1163"/>
                  <a:gd name="T15" fmla="*/ 305 h 445"/>
                  <a:gd name="T16" fmla="*/ 739 w 1163"/>
                  <a:gd name="T17" fmla="*/ 305 h 445"/>
                  <a:gd name="T18" fmla="*/ 798 w 1163"/>
                  <a:gd name="T19" fmla="*/ 297 h 445"/>
                  <a:gd name="T20" fmla="*/ 849 w 1163"/>
                  <a:gd name="T21" fmla="*/ 288 h 445"/>
                  <a:gd name="T22" fmla="*/ 908 w 1163"/>
                  <a:gd name="T23" fmla="*/ 272 h 445"/>
                  <a:gd name="T24" fmla="*/ 959 w 1163"/>
                  <a:gd name="T25" fmla="*/ 247 h 445"/>
                  <a:gd name="T26" fmla="*/ 1010 w 1163"/>
                  <a:gd name="T27" fmla="*/ 214 h 445"/>
                  <a:gd name="T28" fmla="*/ 1053 w 1163"/>
                  <a:gd name="T29" fmla="*/ 181 h 445"/>
                  <a:gd name="T30" fmla="*/ 1087 w 1163"/>
                  <a:gd name="T31" fmla="*/ 140 h 445"/>
                  <a:gd name="T32" fmla="*/ 1121 w 1163"/>
                  <a:gd name="T33" fmla="*/ 91 h 445"/>
                  <a:gd name="T34" fmla="*/ 1155 w 1163"/>
                  <a:gd name="T35" fmla="*/ 0 h 445"/>
                  <a:gd name="T36" fmla="*/ 1163 w 1163"/>
                  <a:gd name="T37" fmla="*/ 8 h 445"/>
                  <a:gd name="T38" fmla="*/ 1163 w 1163"/>
                  <a:gd name="T39" fmla="*/ 25 h 445"/>
                  <a:gd name="T40" fmla="*/ 1155 w 1163"/>
                  <a:gd name="T41" fmla="*/ 49 h 445"/>
                  <a:gd name="T42" fmla="*/ 1146 w 1163"/>
                  <a:gd name="T43" fmla="*/ 91 h 445"/>
                  <a:gd name="T44" fmla="*/ 1121 w 1163"/>
                  <a:gd name="T45" fmla="*/ 124 h 445"/>
                  <a:gd name="T46" fmla="*/ 1087 w 1163"/>
                  <a:gd name="T47" fmla="*/ 165 h 445"/>
                  <a:gd name="T48" fmla="*/ 1061 w 1163"/>
                  <a:gd name="T49" fmla="*/ 198 h 445"/>
                  <a:gd name="T50" fmla="*/ 1027 w 1163"/>
                  <a:gd name="T51" fmla="*/ 231 h 445"/>
                  <a:gd name="T52" fmla="*/ 985 w 1163"/>
                  <a:gd name="T53" fmla="*/ 255 h 445"/>
                  <a:gd name="T54" fmla="*/ 942 w 1163"/>
                  <a:gd name="T55" fmla="*/ 280 h 445"/>
                  <a:gd name="T56" fmla="*/ 900 w 1163"/>
                  <a:gd name="T57" fmla="*/ 288 h 445"/>
                  <a:gd name="T58" fmla="*/ 823 w 1163"/>
                  <a:gd name="T59" fmla="*/ 313 h 445"/>
                  <a:gd name="T60" fmla="*/ 789 w 1163"/>
                  <a:gd name="T61" fmla="*/ 321 h 445"/>
                  <a:gd name="T62" fmla="*/ 747 w 1163"/>
                  <a:gd name="T63" fmla="*/ 321 h 445"/>
                  <a:gd name="T64" fmla="*/ 637 w 1163"/>
                  <a:gd name="T65" fmla="*/ 330 h 445"/>
                  <a:gd name="T66" fmla="*/ 628 w 1163"/>
                  <a:gd name="T67" fmla="*/ 338 h 445"/>
                  <a:gd name="T68" fmla="*/ 628 w 1163"/>
                  <a:gd name="T69" fmla="*/ 445 h 445"/>
                  <a:gd name="T70" fmla="*/ 8 w 1163"/>
                  <a:gd name="T71" fmla="*/ 437 h 4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63" h="445">
                    <a:moveTo>
                      <a:pt x="8" y="437"/>
                    </a:moveTo>
                    <a:lnTo>
                      <a:pt x="0" y="420"/>
                    </a:lnTo>
                    <a:lnTo>
                      <a:pt x="127" y="420"/>
                    </a:lnTo>
                    <a:lnTo>
                      <a:pt x="543" y="429"/>
                    </a:lnTo>
                    <a:lnTo>
                      <a:pt x="603" y="420"/>
                    </a:lnTo>
                    <a:lnTo>
                      <a:pt x="611" y="420"/>
                    </a:lnTo>
                    <a:lnTo>
                      <a:pt x="611" y="313"/>
                    </a:lnTo>
                    <a:lnTo>
                      <a:pt x="611" y="305"/>
                    </a:lnTo>
                    <a:lnTo>
                      <a:pt x="739" y="305"/>
                    </a:lnTo>
                    <a:lnTo>
                      <a:pt x="798" y="297"/>
                    </a:lnTo>
                    <a:lnTo>
                      <a:pt x="849" y="288"/>
                    </a:lnTo>
                    <a:lnTo>
                      <a:pt x="908" y="272"/>
                    </a:lnTo>
                    <a:lnTo>
                      <a:pt x="959" y="247"/>
                    </a:lnTo>
                    <a:lnTo>
                      <a:pt x="1010" y="214"/>
                    </a:lnTo>
                    <a:lnTo>
                      <a:pt x="1053" y="181"/>
                    </a:lnTo>
                    <a:lnTo>
                      <a:pt x="1087" y="140"/>
                    </a:lnTo>
                    <a:lnTo>
                      <a:pt x="1121" y="91"/>
                    </a:lnTo>
                    <a:lnTo>
                      <a:pt x="1155" y="0"/>
                    </a:lnTo>
                    <a:lnTo>
                      <a:pt x="1163" y="8"/>
                    </a:lnTo>
                    <a:lnTo>
                      <a:pt x="1163" y="25"/>
                    </a:lnTo>
                    <a:lnTo>
                      <a:pt x="1155" y="49"/>
                    </a:lnTo>
                    <a:lnTo>
                      <a:pt x="1146" y="91"/>
                    </a:lnTo>
                    <a:lnTo>
                      <a:pt x="1121" y="124"/>
                    </a:lnTo>
                    <a:lnTo>
                      <a:pt x="1087" y="165"/>
                    </a:lnTo>
                    <a:lnTo>
                      <a:pt x="1061" y="198"/>
                    </a:lnTo>
                    <a:lnTo>
                      <a:pt x="1027" y="231"/>
                    </a:lnTo>
                    <a:lnTo>
                      <a:pt x="985" y="255"/>
                    </a:lnTo>
                    <a:lnTo>
                      <a:pt x="942" y="280"/>
                    </a:lnTo>
                    <a:lnTo>
                      <a:pt x="900" y="288"/>
                    </a:lnTo>
                    <a:lnTo>
                      <a:pt x="823" y="313"/>
                    </a:lnTo>
                    <a:lnTo>
                      <a:pt x="789" y="321"/>
                    </a:lnTo>
                    <a:lnTo>
                      <a:pt x="747" y="321"/>
                    </a:lnTo>
                    <a:lnTo>
                      <a:pt x="637" y="330"/>
                    </a:lnTo>
                    <a:lnTo>
                      <a:pt x="628" y="338"/>
                    </a:lnTo>
                    <a:lnTo>
                      <a:pt x="628" y="445"/>
                    </a:lnTo>
                    <a:lnTo>
                      <a:pt x="8" y="437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5" name="Freeform 28"/>
              <p:cNvSpPr>
                <a:spLocks/>
              </p:cNvSpPr>
              <p:nvPr/>
            </p:nvSpPr>
            <p:spPr bwMode="auto">
              <a:xfrm>
                <a:off x="10994" y="15757"/>
                <a:ext cx="25" cy="8"/>
              </a:xfrm>
              <a:custGeom>
                <a:avLst/>
                <a:gdLst>
                  <a:gd name="T0" fmla="*/ 0 w 25"/>
                  <a:gd name="T1" fmla="*/ 0 h 8"/>
                  <a:gd name="T2" fmla="*/ 8 w 25"/>
                  <a:gd name="T3" fmla="*/ 0 h 8"/>
                  <a:gd name="T4" fmla="*/ 25 w 25"/>
                  <a:gd name="T5" fmla="*/ 0 h 8"/>
                  <a:gd name="T6" fmla="*/ 17 w 25"/>
                  <a:gd name="T7" fmla="*/ 8 h 8"/>
                  <a:gd name="T8" fmla="*/ 17 w 25"/>
                  <a:gd name="T9" fmla="*/ 8 h 8"/>
                  <a:gd name="T10" fmla="*/ 0 w 25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8">
                    <a:moveTo>
                      <a:pt x="0" y="0"/>
                    </a:moveTo>
                    <a:lnTo>
                      <a:pt x="8" y="0"/>
                    </a:lnTo>
                    <a:lnTo>
                      <a:pt x="25" y="0"/>
                    </a:lnTo>
                    <a:lnTo>
                      <a:pt x="17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6" name="Freeform 29"/>
              <p:cNvSpPr>
                <a:spLocks/>
              </p:cNvSpPr>
              <p:nvPr/>
            </p:nvSpPr>
            <p:spPr bwMode="auto">
              <a:xfrm>
                <a:off x="9049" y="15179"/>
                <a:ext cx="1197" cy="561"/>
              </a:xfrm>
              <a:custGeom>
                <a:avLst/>
                <a:gdLst>
                  <a:gd name="T0" fmla="*/ 0 w 1197"/>
                  <a:gd name="T1" fmla="*/ 545 h 561"/>
                  <a:gd name="T2" fmla="*/ 8 w 1197"/>
                  <a:gd name="T3" fmla="*/ 528 h 561"/>
                  <a:gd name="T4" fmla="*/ 59 w 1197"/>
                  <a:gd name="T5" fmla="*/ 520 h 561"/>
                  <a:gd name="T6" fmla="*/ 603 w 1197"/>
                  <a:gd name="T7" fmla="*/ 528 h 561"/>
                  <a:gd name="T8" fmla="*/ 603 w 1197"/>
                  <a:gd name="T9" fmla="*/ 520 h 561"/>
                  <a:gd name="T10" fmla="*/ 611 w 1197"/>
                  <a:gd name="T11" fmla="*/ 404 h 561"/>
                  <a:gd name="T12" fmla="*/ 739 w 1197"/>
                  <a:gd name="T13" fmla="*/ 404 h 561"/>
                  <a:gd name="T14" fmla="*/ 806 w 1197"/>
                  <a:gd name="T15" fmla="*/ 396 h 561"/>
                  <a:gd name="T16" fmla="*/ 866 w 1197"/>
                  <a:gd name="T17" fmla="*/ 388 h 561"/>
                  <a:gd name="T18" fmla="*/ 925 w 1197"/>
                  <a:gd name="T19" fmla="*/ 372 h 561"/>
                  <a:gd name="T20" fmla="*/ 976 w 1197"/>
                  <a:gd name="T21" fmla="*/ 347 h 561"/>
                  <a:gd name="T22" fmla="*/ 1027 w 1197"/>
                  <a:gd name="T23" fmla="*/ 314 h 561"/>
                  <a:gd name="T24" fmla="*/ 1053 w 1197"/>
                  <a:gd name="T25" fmla="*/ 297 h 561"/>
                  <a:gd name="T26" fmla="*/ 1078 w 1197"/>
                  <a:gd name="T27" fmla="*/ 273 h 561"/>
                  <a:gd name="T28" fmla="*/ 1095 w 1197"/>
                  <a:gd name="T29" fmla="*/ 240 h 561"/>
                  <a:gd name="T30" fmla="*/ 1121 w 1197"/>
                  <a:gd name="T31" fmla="*/ 207 h 561"/>
                  <a:gd name="T32" fmla="*/ 1138 w 1197"/>
                  <a:gd name="T33" fmla="*/ 174 h 561"/>
                  <a:gd name="T34" fmla="*/ 1146 w 1197"/>
                  <a:gd name="T35" fmla="*/ 141 h 561"/>
                  <a:gd name="T36" fmla="*/ 1163 w 1197"/>
                  <a:gd name="T37" fmla="*/ 75 h 561"/>
                  <a:gd name="T38" fmla="*/ 1172 w 1197"/>
                  <a:gd name="T39" fmla="*/ 0 h 561"/>
                  <a:gd name="T40" fmla="*/ 1189 w 1197"/>
                  <a:gd name="T41" fmla="*/ 0 h 561"/>
                  <a:gd name="T42" fmla="*/ 1197 w 1197"/>
                  <a:gd name="T43" fmla="*/ 9 h 561"/>
                  <a:gd name="T44" fmla="*/ 1197 w 1197"/>
                  <a:gd name="T45" fmla="*/ 42 h 561"/>
                  <a:gd name="T46" fmla="*/ 1197 w 1197"/>
                  <a:gd name="T47" fmla="*/ 75 h 561"/>
                  <a:gd name="T48" fmla="*/ 1197 w 1197"/>
                  <a:gd name="T49" fmla="*/ 116 h 561"/>
                  <a:gd name="T50" fmla="*/ 1180 w 1197"/>
                  <a:gd name="T51" fmla="*/ 149 h 561"/>
                  <a:gd name="T52" fmla="*/ 1155 w 1197"/>
                  <a:gd name="T53" fmla="*/ 223 h 561"/>
                  <a:gd name="T54" fmla="*/ 1121 w 1197"/>
                  <a:gd name="T55" fmla="*/ 281 h 561"/>
                  <a:gd name="T56" fmla="*/ 1087 w 1197"/>
                  <a:gd name="T57" fmla="*/ 322 h 561"/>
                  <a:gd name="T58" fmla="*/ 1044 w 1197"/>
                  <a:gd name="T59" fmla="*/ 355 h 561"/>
                  <a:gd name="T60" fmla="*/ 1002 w 1197"/>
                  <a:gd name="T61" fmla="*/ 380 h 561"/>
                  <a:gd name="T62" fmla="*/ 959 w 1197"/>
                  <a:gd name="T63" fmla="*/ 404 h 561"/>
                  <a:gd name="T64" fmla="*/ 908 w 1197"/>
                  <a:gd name="T65" fmla="*/ 421 h 561"/>
                  <a:gd name="T66" fmla="*/ 866 w 1197"/>
                  <a:gd name="T67" fmla="*/ 429 h 561"/>
                  <a:gd name="T68" fmla="*/ 815 w 1197"/>
                  <a:gd name="T69" fmla="*/ 437 h 561"/>
                  <a:gd name="T70" fmla="*/ 764 w 1197"/>
                  <a:gd name="T71" fmla="*/ 437 h 561"/>
                  <a:gd name="T72" fmla="*/ 705 w 1197"/>
                  <a:gd name="T73" fmla="*/ 437 h 561"/>
                  <a:gd name="T74" fmla="*/ 654 w 1197"/>
                  <a:gd name="T75" fmla="*/ 437 h 561"/>
                  <a:gd name="T76" fmla="*/ 645 w 1197"/>
                  <a:gd name="T77" fmla="*/ 437 h 561"/>
                  <a:gd name="T78" fmla="*/ 645 w 1197"/>
                  <a:gd name="T79" fmla="*/ 561 h 561"/>
                  <a:gd name="T80" fmla="*/ 637 w 1197"/>
                  <a:gd name="T81" fmla="*/ 561 h 561"/>
                  <a:gd name="T82" fmla="*/ 8 w 1197"/>
                  <a:gd name="T83" fmla="*/ 553 h 561"/>
                  <a:gd name="T84" fmla="*/ 0 w 1197"/>
                  <a:gd name="T85" fmla="*/ 545 h 5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97" h="561">
                    <a:moveTo>
                      <a:pt x="0" y="545"/>
                    </a:moveTo>
                    <a:lnTo>
                      <a:pt x="8" y="528"/>
                    </a:lnTo>
                    <a:lnTo>
                      <a:pt x="59" y="520"/>
                    </a:lnTo>
                    <a:lnTo>
                      <a:pt x="603" y="528"/>
                    </a:lnTo>
                    <a:lnTo>
                      <a:pt x="603" y="520"/>
                    </a:lnTo>
                    <a:lnTo>
                      <a:pt x="611" y="404"/>
                    </a:lnTo>
                    <a:lnTo>
                      <a:pt x="739" y="404"/>
                    </a:lnTo>
                    <a:lnTo>
                      <a:pt x="806" y="396"/>
                    </a:lnTo>
                    <a:lnTo>
                      <a:pt x="866" y="388"/>
                    </a:lnTo>
                    <a:lnTo>
                      <a:pt x="925" y="372"/>
                    </a:lnTo>
                    <a:lnTo>
                      <a:pt x="976" y="347"/>
                    </a:lnTo>
                    <a:lnTo>
                      <a:pt x="1027" y="314"/>
                    </a:lnTo>
                    <a:lnTo>
                      <a:pt x="1053" y="297"/>
                    </a:lnTo>
                    <a:lnTo>
                      <a:pt x="1078" y="273"/>
                    </a:lnTo>
                    <a:lnTo>
                      <a:pt x="1095" y="240"/>
                    </a:lnTo>
                    <a:lnTo>
                      <a:pt x="1121" y="207"/>
                    </a:lnTo>
                    <a:lnTo>
                      <a:pt x="1138" y="174"/>
                    </a:lnTo>
                    <a:lnTo>
                      <a:pt x="1146" y="141"/>
                    </a:lnTo>
                    <a:lnTo>
                      <a:pt x="1163" y="75"/>
                    </a:lnTo>
                    <a:lnTo>
                      <a:pt x="1172" y="0"/>
                    </a:lnTo>
                    <a:lnTo>
                      <a:pt x="1189" y="0"/>
                    </a:lnTo>
                    <a:lnTo>
                      <a:pt x="1197" y="9"/>
                    </a:lnTo>
                    <a:lnTo>
                      <a:pt x="1197" y="42"/>
                    </a:lnTo>
                    <a:lnTo>
                      <a:pt x="1197" y="75"/>
                    </a:lnTo>
                    <a:lnTo>
                      <a:pt x="1197" y="116"/>
                    </a:lnTo>
                    <a:lnTo>
                      <a:pt x="1180" y="149"/>
                    </a:lnTo>
                    <a:lnTo>
                      <a:pt x="1155" y="223"/>
                    </a:lnTo>
                    <a:lnTo>
                      <a:pt x="1121" y="281"/>
                    </a:lnTo>
                    <a:lnTo>
                      <a:pt x="1087" y="322"/>
                    </a:lnTo>
                    <a:lnTo>
                      <a:pt x="1044" y="355"/>
                    </a:lnTo>
                    <a:lnTo>
                      <a:pt x="1002" y="380"/>
                    </a:lnTo>
                    <a:lnTo>
                      <a:pt x="959" y="404"/>
                    </a:lnTo>
                    <a:lnTo>
                      <a:pt x="908" y="421"/>
                    </a:lnTo>
                    <a:lnTo>
                      <a:pt x="866" y="429"/>
                    </a:lnTo>
                    <a:lnTo>
                      <a:pt x="815" y="437"/>
                    </a:lnTo>
                    <a:lnTo>
                      <a:pt x="764" y="437"/>
                    </a:lnTo>
                    <a:lnTo>
                      <a:pt x="705" y="437"/>
                    </a:lnTo>
                    <a:lnTo>
                      <a:pt x="654" y="437"/>
                    </a:lnTo>
                    <a:lnTo>
                      <a:pt x="645" y="437"/>
                    </a:lnTo>
                    <a:lnTo>
                      <a:pt x="645" y="561"/>
                    </a:lnTo>
                    <a:lnTo>
                      <a:pt x="637" y="561"/>
                    </a:lnTo>
                    <a:lnTo>
                      <a:pt x="8" y="553"/>
                    </a:lnTo>
                    <a:lnTo>
                      <a:pt x="0" y="54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7" name="Freeform 30"/>
              <p:cNvSpPr>
                <a:spLocks/>
              </p:cNvSpPr>
              <p:nvPr/>
            </p:nvSpPr>
            <p:spPr bwMode="auto">
              <a:xfrm>
                <a:off x="11053" y="15559"/>
                <a:ext cx="34" cy="156"/>
              </a:xfrm>
              <a:custGeom>
                <a:avLst/>
                <a:gdLst>
                  <a:gd name="T0" fmla="*/ 26 w 34"/>
                  <a:gd name="T1" fmla="*/ 123 h 156"/>
                  <a:gd name="T2" fmla="*/ 26 w 34"/>
                  <a:gd name="T3" fmla="*/ 90 h 156"/>
                  <a:gd name="T4" fmla="*/ 17 w 34"/>
                  <a:gd name="T5" fmla="*/ 57 h 156"/>
                  <a:gd name="T6" fmla="*/ 9 w 34"/>
                  <a:gd name="T7" fmla="*/ 33 h 156"/>
                  <a:gd name="T8" fmla="*/ 0 w 34"/>
                  <a:gd name="T9" fmla="*/ 8 h 156"/>
                  <a:gd name="T10" fmla="*/ 0 w 34"/>
                  <a:gd name="T11" fmla="*/ 0 h 156"/>
                  <a:gd name="T12" fmla="*/ 17 w 34"/>
                  <a:gd name="T13" fmla="*/ 33 h 156"/>
                  <a:gd name="T14" fmla="*/ 34 w 34"/>
                  <a:gd name="T15" fmla="*/ 66 h 156"/>
                  <a:gd name="T16" fmla="*/ 34 w 34"/>
                  <a:gd name="T17" fmla="*/ 107 h 156"/>
                  <a:gd name="T18" fmla="*/ 26 w 34"/>
                  <a:gd name="T19" fmla="*/ 148 h 156"/>
                  <a:gd name="T20" fmla="*/ 17 w 34"/>
                  <a:gd name="T21" fmla="*/ 156 h 156"/>
                  <a:gd name="T22" fmla="*/ 17 w 34"/>
                  <a:gd name="T23" fmla="*/ 148 h 156"/>
                  <a:gd name="T24" fmla="*/ 17 w 34"/>
                  <a:gd name="T25" fmla="*/ 140 h 156"/>
                  <a:gd name="T26" fmla="*/ 26 w 34"/>
                  <a:gd name="T27" fmla="*/ 123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4" h="156">
                    <a:moveTo>
                      <a:pt x="26" y="123"/>
                    </a:moveTo>
                    <a:lnTo>
                      <a:pt x="26" y="90"/>
                    </a:lnTo>
                    <a:lnTo>
                      <a:pt x="17" y="57"/>
                    </a:lnTo>
                    <a:lnTo>
                      <a:pt x="9" y="33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7" y="33"/>
                    </a:lnTo>
                    <a:lnTo>
                      <a:pt x="34" y="66"/>
                    </a:lnTo>
                    <a:lnTo>
                      <a:pt x="34" y="107"/>
                    </a:lnTo>
                    <a:lnTo>
                      <a:pt x="26" y="148"/>
                    </a:lnTo>
                    <a:lnTo>
                      <a:pt x="17" y="156"/>
                    </a:lnTo>
                    <a:lnTo>
                      <a:pt x="17" y="148"/>
                    </a:lnTo>
                    <a:lnTo>
                      <a:pt x="17" y="140"/>
                    </a:lnTo>
                    <a:lnTo>
                      <a:pt x="26" y="123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8" name="Freeform 31"/>
              <p:cNvSpPr>
                <a:spLocks/>
              </p:cNvSpPr>
              <p:nvPr/>
            </p:nvSpPr>
            <p:spPr bwMode="auto">
              <a:xfrm>
                <a:off x="10586" y="15419"/>
                <a:ext cx="306" cy="296"/>
              </a:xfrm>
              <a:custGeom>
                <a:avLst/>
                <a:gdLst>
                  <a:gd name="T0" fmla="*/ 212 w 306"/>
                  <a:gd name="T1" fmla="*/ 263 h 296"/>
                  <a:gd name="T2" fmla="*/ 221 w 306"/>
                  <a:gd name="T3" fmla="*/ 263 h 296"/>
                  <a:gd name="T4" fmla="*/ 229 w 306"/>
                  <a:gd name="T5" fmla="*/ 247 h 296"/>
                  <a:gd name="T6" fmla="*/ 178 w 306"/>
                  <a:gd name="T7" fmla="*/ 206 h 296"/>
                  <a:gd name="T8" fmla="*/ 178 w 306"/>
                  <a:gd name="T9" fmla="*/ 189 h 296"/>
                  <a:gd name="T10" fmla="*/ 212 w 306"/>
                  <a:gd name="T11" fmla="*/ 189 h 296"/>
                  <a:gd name="T12" fmla="*/ 246 w 306"/>
                  <a:gd name="T13" fmla="*/ 222 h 296"/>
                  <a:gd name="T14" fmla="*/ 263 w 306"/>
                  <a:gd name="T15" fmla="*/ 214 h 296"/>
                  <a:gd name="T16" fmla="*/ 221 w 306"/>
                  <a:gd name="T17" fmla="*/ 164 h 296"/>
                  <a:gd name="T18" fmla="*/ 178 w 306"/>
                  <a:gd name="T19" fmla="*/ 148 h 296"/>
                  <a:gd name="T20" fmla="*/ 153 w 306"/>
                  <a:gd name="T21" fmla="*/ 164 h 296"/>
                  <a:gd name="T22" fmla="*/ 144 w 306"/>
                  <a:gd name="T23" fmla="*/ 197 h 296"/>
                  <a:gd name="T24" fmla="*/ 204 w 306"/>
                  <a:gd name="T25" fmla="*/ 255 h 296"/>
                  <a:gd name="T26" fmla="*/ 161 w 306"/>
                  <a:gd name="T27" fmla="*/ 230 h 296"/>
                  <a:gd name="T28" fmla="*/ 136 w 306"/>
                  <a:gd name="T29" fmla="*/ 189 h 296"/>
                  <a:gd name="T30" fmla="*/ 136 w 306"/>
                  <a:gd name="T31" fmla="*/ 173 h 296"/>
                  <a:gd name="T32" fmla="*/ 127 w 306"/>
                  <a:gd name="T33" fmla="*/ 148 h 296"/>
                  <a:gd name="T34" fmla="*/ 93 w 306"/>
                  <a:gd name="T35" fmla="*/ 164 h 296"/>
                  <a:gd name="T36" fmla="*/ 59 w 306"/>
                  <a:gd name="T37" fmla="*/ 156 h 296"/>
                  <a:gd name="T38" fmla="*/ 34 w 306"/>
                  <a:gd name="T39" fmla="*/ 107 h 296"/>
                  <a:gd name="T40" fmla="*/ 17 w 306"/>
                  <a:gd name="T41" fmla="*/ 41 h 296"/>
                  <a:gd name="T42" fmla="*/ 59 w 306"/>
                  <a:gd name="T43" fmla="*/ 33 h 296"/>
                  <a:gd name="T44" fmla="*/ 153 w 306"/>
                  <a:gd name="T45" fmla="*/ 74 h 296"/>
                  <a:gd name="T46" fmla="*/ 161 w 306"/>
                  <a:gd name="T47" fmla="*/ 99 h 296"/>
                  <a:gd name="T48" fmla="*/ 153 w 306"/>
                  <a:gd name="T49" fmla="*/ 115 h 296"/>
                  <a:gd name="T50" fmla="*/ 153 w 306"/>
                  <a:gd name="T51" fmla="*/ 132 h 296"/>
                  <a:gd name="T52" fmla="*/ 170 w 306"/>
                  <a:gd name="T53" fmla="*/ 132 h 296"/>
                  <a:gd name="T54" fmla="*/ 212 w 306"/>
                  <a:gd name="T55" fmla="*/ 148 h 296"/>
                  <a:gd name="T56" fmla="*/ 272 w 306"/>
                  <a:gd name="T57" fmla="*/ 206 h 296"/>
                  <a:gd name="T58" fmla="*/ 306 w 306"/>
                  <a:gd name="T59" fmla="*/ 296 h 296"/>
                  <a:gd name="T60" fmla="*/ 246 w 306"/>
                  <a:gd name="T61" fmla="*/ 280 h 296"/>
                  <a:gd name="T62" fmla="*/ 204 w 306"/>
                  <a:gd name="T63" fmla="*/ 263 h 2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6" h="296">
                    <a:moveTo>
                      <a:pt x="204" y="263"/>
                    </a:moveTo>
                    <a:lnTo>
                      <a:pt x="212" y="263"/>
                    </a:lnTo>
                    <a:lnTo>
                      <a:pt x="221" y="263"/>
                    </a:lnTo>
                    <a:lnTo>
                      <a:pt x="229" y="255"/>
                    </a:lnTo>
                    <a:lnTo>
                      <a:pt x="229" y="247"/>
                    </a:lnTo>
                    <a:lnTo>
                      <a:pt x="195" y="230"/>
                    </a:lnTo>
                    <a:lnTo>
                      <a:pt x="178" y="206"/>
                    </a:lnTo>
                    <a:lnTo>
                      <a:pt x="178" y="197"/>
                    </a:lnTo>
                    <a:lnTo>
                      <a:pt x="178" y="189"/>
                    </a:lnTo>
                    <a:lnTo>
                      <a:pt x="195" y="181"/>
                    </a:lnTo>
                    <a:lnTo>
                      <a:pt x="212" y="189"/>
                    </a:lnTo>
                    <a:lnTo>
                      <a:pt x="229" y="197"/>
                    </a:lnTo>
                    <a:lnTo>
                      <a:pt x="246" y="222"/>
                    </a:lnTo>
                    <a:lnTo>
                      <a:pt x="263" y="222"/>
                    </a:lnTo>
                    <a:lnTo>
                      <a:pt x="263" y="214"/>
                    </a:lnTo>
                    <a:lnTo>
                      <a:pt x="238" y="173"/>
                    </a:lnTo>
                    <a:lnTo>
                      <a:pt x="221" y="164"/>
                    </a:lnTo>
                    <a:lnTo>
                      <a:pt x="204" y="148"/>
                    </a:lnTo>
                    <a:lnTo>
                      <a:pt x="178" y="148"/>
                    </a:lnTo>
                    <a:lnTo>
                      <a:pt x="161" y="156"/>
                    </a:lnTo>
                    <a:lnTo>
                      <a:pt x="153" y="164"/>
                    </a:lnTo>
                    <a:lnTo>
                      <a:pt x="153" y="173"/>
                    </a:lnTo>
                    <a:lnTo>
                      <a:pt x="144" y="197"/>
                    </a:lnTo>
                    <a:lnTo>
                      <a:pt x="170" y="230"/>
                    </a:lnTo>
                    <a:lnTo>
                      <a:pt x="204" y="255"/>
                    </a:lnTo>
                    <a:lnTo>
                      <a:pt x="178" y="247"/>
                    </a:lnTo>
                    <a:lnTo>
                      <a:pt x="161" y="230"/>
                    </a:lnTo>
                    <a:lnTo>
                      <a:pt x="144" y="214"/>
                    </a:lnTo>
                    <a:lnTo>
                      <a:pt x="136" y="189"/>
                    </a:lnTo>
                    <a:lnTo>
                      <a:pt x="136" y="181"/>
                    </a:lnTo>
                    <a:lnTo>
                      <a:pt x="136" y="173"/>
                    </a:lnTo>
                    <a:lnTo>
                      <a:pt x="136" y="156"/>
                    </a:lnTo>
                    <a:lnTo>
                      <a:pt x="127" y="148"/>
                    </a:lnTo>
                    <a:lnTo>
                      <a:pt x="102" y="164"/>
                    </a:lnTo>
                    <a:lnTo>
                      <a:pt x="93" y="164"/>
                    </a:lnTo>
                    <a:lnTo>
                      <a:pt x="76" y="164"/>
                    </a:lnTo>
                    <a:lnTo>
                      <a:pt x="59" y="156"/>
                    </a:lnTo>
                    <a:lnTo>
                      <a:pt x="51" y="148"/>
                    </a:lnTo>
                    <a:lnTo>
                      <a:pt x="34" y="107"/>
                    </a:lnTo>
                    <a:lnTo>
                      <a:pt x="34" y="82"/>
                    </a:lnTo>
                    <a:lnTo>
                      <a:pt x="17" y="41"/>
                    </a:lnTo>
                    <a:lnTo>
                      <a:pt x="0" y="0"/>
                    </a:lnTo>
                    <a:lnTo>
                      <a:pt x="59" y="33"/>
                    </a:lnTo>
                    <a:lnTo>
                      <a:pt x="136" y="57"/>
                    </a:lnTo>
                    <a:lnTo>
                      <a:pt x="153" y="74"/>
                    </a:lnTo>
                    <a:lnTo>
                      <a:pt x="153" y="82"/>
                    </a:lnTo>
                    <a:lnTo>
                      <a:pt x="161" y="99"/>
                    </a:lnTo>
                    <a:lnTo>
                      <a:pt x="161" y="107"/>
                    </a:lnTo>
                    <a:lnTo>
                      <a:pt x="153" y="115"/>
                    </a:lnTo>
                    <a:lnTo>
                      <a:pt x="153" y="132"/>
                    </a:lnTo>
                    <a:lnTo>
                      <a:pt x="161" y="140"/>
                    </a:lnTo>
                    <a:lnTo>
                      <a:pt x="170" y="132"/>
                    </a:lnTo>
                    <a:lnTo>
                      <a:pt x="187" y="132"/>
                    </a:lnTo>
                    <a:lnTo>
                      <a:pt x="212" y="148"/>
                    </a:lnTo>
                    <a:lnTo>
                      <a:pt x="246" y="181"/>
                    </a:lnTo>
                    <a:lnTo>
                      <a:pt x="272" y="206"/>
                    </a:lnTo>
                    <a:lnTo>
                      <a:pt x="280" y="230"/>
                    </a:lnTo>
                    <a:lnTo>
                      <a:pt x="306" y="296"/>
                    </a:lnTo>
                    <a:lnTo>
                      <a:pt x="246" y="280"/>
                    </a:lnTo>
                    <a:lnTo>
                      <a:pt x="221" y="272"/>
                    </a:lnTo>
                    <a:lnTo>
                      <a:pt x="204" y="263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9" name="Freeform 32"/>
              <p:cNvSpPr>
                <a:spLocks/>
              </p:cNvSpPr>
              <p:nvPr/>
            </p:nvSpPr>
            <p:spPr bwMode="auto">
              <a:xfrm>
                <a:off x="9006" y="15682"/>
                <a:ext cx="34" cy="25"/>
              </a:xfrm>
              <a:custGeom>
                <a:avLst/>
                <a:gdLst>
                  <a:gd name="T0" fmla="*/ 0 w 34"/>
                  <a:gd name="T1" fmla="*/ 17 h 25"/>
                  <a:gd name="T2" fmla="*/ 9 w 34"/>
                  <a:gd name="T3" fmla="*/ 0 h 25"/>
                  <a:gd name="T4" fmla="*/ 17 w 34"/>
                  <a:gd name="T5" fmla="*/ 0 h 25"/>
                  <a:gd name="T6" fmla="*/ 26 w 34"/>
                  <a:gd name="T7" fmla="*/ 0 h 25"/>
                  <a:gd name="T8" fmla="*/ 34 w 34"/>
                  <a:gd name="T9" fmla="*/ 9 h 25"/>
                  <a:gd name="T10" fmla="*/ 26 w 34"/>
                  <a:gd name="T11" fmla="*/ 17 h 25"/>
                  <a:gd name="T12" fmla="*/ 17 w 34"/>
                  <a:gd name="T13" fmla="*/ 25 h 25"/>
                  <a:gd name="T14" fmla="*/ 9 w 34"/>
                  <a:gd name="T15" fmla="*/ 25 h 25"/>
                  <a:gd name="T16" fmla="*/ 0 w 34"/>
                  <a:gd name="T17" fmla="*/ 17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25">
                    <a:moveTo>
                      <a:pt x="0" y="17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4" y="9"/>
                    </a:lnTo>
                    <a:lnTo>
                      <a:pt x="26" y="17"/>
                    </a:lnTo>
                    <a:lnTo>
                      <a:pt x="17" y="25"/>
                    </a:lnTo>
                    <a:lnTo>
                      <a:pt x="9" y="2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0" name="Freeform 33"/>
              <p:cNvSpPr>
                <a:spLocks/>
              </p:cNvSpPr>
              <p:nvPr/>
            </p:nvSpPr>
            <p:spPr bwMode="auto">
              <a:xfrm>
                <a:off x="9499" y="15575"/>
                <a:ext cx="68" cy="107"/>
              </a:xfrm>
              <a:custGeom>
                <a:avLst/>
                <a:gdLst>
                  <a:gd name="T0" fmla="*/ 0 w 68"/>
                  <a:gd name="T1" fmla="*/ 83 h 107"/>
                  <a:gd name="T2" fmla="*/ 25 w 68"/>
                  <a:gd name="T3" fmla="*/ 66 h 107"/>
                  <a:gd name="T4" fmla="*/ 34 w 68"/>
                  <a:gd name="T5" fmla="*/ 58 h 107"/>
                  <a:gd name="T6" fmla="*/ 51 w 68"/>
                  <a:gd name="T7" fmla="*/ 58 h 107"/>
                  <a:gd name="T8" fmla="*/ 51 w 68"/>
                  <a:gd name="T9" fmla="*/ 50 h 107"/>
                  <a:gd name="T10" fmla="*/ 42 w 68"/>
                  <a:gd name="T11" fmla="*/ 41 h 107"/>
                  <a:gd name="T12" fmla="*/ 17 w 68"/>
                  <a:gd name="T13" fmla="*/ 33 h 107"/>
                  <a:gd name="T14" fmla="*/ 8 w 68"/>
                  <a:gd name="T15" fmla="*/ 17 h 107"/>
                  <a:gd name="T16" fmla="*/ 0 w 68"/>
                  <a:gd name="T17" fmla="*/ 0 h 107"/>
                  <a:gd name="T18" fmla="*/ 0 w 68"/>
                  <a:gd name="T19" fmla="*/ 0 h 107"/>
                  <a:gd name="T20" fmla="*/ 59 w 68"/>
                  <a:gd name="T21" fmla="*/ 25 h 107"/>
                  <a:gd name="T22" fmla="*/ 68 w 68"/>
                  <a:gd name="T23" fmla="*/ 33 h 107"/>
                  <a:gd name="T24" fmla="*/ 68 w 68"/>
                  <a:gd name="T25" fmla="*/ 41 h 107"/>
                  <a:gd name="T26" fmla="*/ 68 w 68"/>
                  <a:gd name="T27" fmla="*/ 58 h 107"/>
                  <a:gd name="T28" fmla="*/ 51 w 68"/>
                  <a:gd name="T29" fmla="*/ 74 h 107"/>
                  <a:gd name="T30" fmla="*/ 34 w 68"/>
                  <a:gd name="T31" fmla="*/ 83 h 107"/>
                  <a:gd name="T32" fmla="*/ 17 w 68"/>
                  <a:gd name="T33" fmla="*/ 91 h 107"/>
                  <a:gd name="T34" fmla="*/ 0 w 68"/>
                  <a:gd name="T35" fmla="*/ 107 h 107"/>
                  <a:gd name="T36" fmla="*/ 0 w 68"/>
                  <a:gd name="T37" fmla="*/ 99 h 107"/>
                  <a:gd name="T38" fmla="*/ 0 w 68"/>
                  <a:gd name="T39" fmla="*/ 83 h 10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8" h="107">
                    <a:moveTo>
                      <a:pt x="0" y="83"/>
                    </a:moveTo>
                    <a:lnTo>
                      <a:pt x="25" y="66"/>
                    </a:lnTo>
                    <a:lnTo>
                      <a:pt x="34" y="58"/>
                    </a:lnTo>
                    <a:lnTo>
                      <a:pt x="51" y="58"/>
                    </a:lnTo>
                    <a:lnTo>
                      <a:pt x="51" y="50"/>
                    </a:lnTo>
                    <a:lnTo>
                      <a:pt x="42" y="41"/>
                    </a:lnTo>
                    <a:lnTo>
                      <a:pt x="17" y="33"/>
                    </a:lnTo>
                    <a:lnTo>
                      <a:pt x="8" y="17"/>
                    </a:lnTo>
                    <a:lnTo>
                      <a:pt x="0" y="0"/>
                    </a:lnTo>
                    <a:lnTo>
                      <a:pt x="59" y="25"/>
                    </a:lnTo>
                    <a:lnTo>
                      <a:pt x="68" y="33"/>
                    </a:lnTo>
                    <a:lnTo>
                      <a:pt x="68" y="41"/>
                    </a:lnTo>
                    <a:lnTo>
                      <a:pt x="68" y="58"/>
                    </a:lnTo>
                    <a:lnTo>
                      <a:pt x="51" y="74"/>
                    </a:lnTo>
                    <a:lnTo>
                      <a:pt x="34" y="83"/>
                    </a:lnTo>
                    <a:lnTo>
                      <a:pt x="17" y="91"/>
                    </a:lnTo>
                    <a:lnTo>
                      <a:pt x="0" y="107"/>
                    </a:lnTo>
                    <a:lnTo>
                      <a:pt x="0" y="99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1" name="Freeform 34"/>
              <p:cNvSpPr>
                <a:spLocks/>
              </p:cNvSpPr>
              <p:nvPr/>
            </p:nvSpPr>
            <p:spPr bwMode="auto">
              <a:xfrm>
                <a:off x="11011" y="15658"/>
                <a:ext cx="34" cy="24"/>
              </a:xfrm>
              <a:custGeom>
                <a:avLst/>
                <a:gdLst>
                  <a:gd name="T0" fmla="*/ 0 w 34"/>
                  <a:gd name="T1" fmla="*/ 0 h 24"/>
                  <a:gd name="T2" fmla="*/ 8 w 34"/>
                  <a:gd name="T3" fmla="*/ 0 h 24"/>
                  <a:gd name="T4" fmla="*/ 17 w 34"/>
                  <a:gd name="T5" fmla="*/ 0 h 24"/>
                  <a:gd name="T6" fmla="*/ 34 w 34"/>
                  <a:gd name="T7" fmla="*/ 16 h 24"/>
                  <a:gd name="T8" fmla="*/ 34 w 34"/>
                  <a:gd name="T9" fmla="*/ 24 h 24"/>
                  <a:gd name="T10" fmla="*/ 0 w 34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4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34" y="16"/>
                    </a:lnTo>
                    <a:lnTo>
                      <a:pt x="3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2" name="Freeform 35"/>
              <p:cNvSpPr>
                <a:spLocks/>
              </p:cNvSpPr>
              <p:nvPr/>
            </p:nvSpPr>
            <p:spPr bwMode="auto">
              <a:xfrm>
                <a:off x="10110" y="15608"/>
                <a:ext cx="77" cy="74"/>
              </a:xfrm>
              <a:custGeom>
                <a:avLst/>
                <a:gdLst>
                  <a:gd name="T0" fmla="*/ 9 w 77"/>
                  <a:gd name="T1" fmla="*/ 0 h 74"/>
                  <a:gd name="T2" fmla="*/ 17 w 77"/>
                  <a:gd name="T3" fmla="*/ 0 h 74"/>
                  <a:gd name="T4" fmla="*/ 34 w 77"/>
                  <a:gd name="T5" fmla="*/ 0 h 74"/>
                  <a:gd name="T6" fmla="*/ 51 w 77"/>
                  <a:gd name="T7" fmla="*/ 8 h 74"/>
                  <a:gd name="T8" fmla="*/ 68 w 77"/>
                  <a:gd name="T9" fmla="*/ 41 h 74"/>
                  <a:gd name="T10" fmla="*/ 77 w 77"/>
                  <a:gd name="T11" fmla="*/ 74 h 74"/>
                  <a:gd name="T12" fmla="*/ 51 w 77"/>
                  <a:gd name="T13" fmla="*/ 58 h 74"/>
                  <a:gd name="T14" fmla="*/ 26 w 77"/>
                  <a:gd name="T15" fmla="*/ 41 h 74"/>
                  <a:gd name="T16" fmla="*/ 9 w 77"/>
                  <a:gd name="T17" fmla="*/ 41 h 74"/>
                  <a:gd name="T18" fmla="*/ 9 w 77"/>
                  <a:gd name="T19" fmla="*/ 25 h 74"/>
                  <a:gd name="T20" fmla="*/ 0 w 77"/>
                  <a:gd name="T21" fmla="*/ 17 h 74"/>
                  <a:gd name="T22" fmla="*/ 9 w 77"/>
                  <a:gd name="T23" fmla="*/ 0 h 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74">
                    <a:moveTo>
                      <a:pt x="9" y="0"/>
                    </a:moveTo>
                    <a:lnTo>
                      <a:pt x="17" y="0"/>
                    </a:lnTo>
                    <a:lnTo>
                      <a:pt x="34" y="0"/>
                    </a:lnTo>
                    <a:lnTo>
                      <a:pt x="51" y="8"/>
                    </a:lnTo>
                    <a:lnTo>
                      <a:pt x="68" y="41"/>
                    </a:lnTo>
                    <a:lnTo>
                      <a:pt x="77" y="74"/>
                    </a:lnTo>
                    <a:lnTo>
                      <a:pt x="51" y="58"/>
                    </a:lnTo>
                    <a:lnTo>
                      <a:pt x="26" y="41"/>
                    </a:lnTo>
                    <a:lnTo>
                      <a:pt x="9" y="41"/>
                    </a:lnTo>
                    <a:lnTo>
                      <a:pt x="9" y="25"/>
                    </a:lnTo>
                    <a:lnTo>
                      <a:pt x="0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3" name="Freeform 36"/>
              <p:cNvSpPr>
                <a:spLocks/>
              </p:cNvSpPr>
              <p:nvPr/>
            </p:nvSpPr>
            <p:spPr bwMode="auto">
              <a:xfrm>
                <a:off x="10348" y="15575"/>
                <a:ext cx="60" cy="99"/>
              </a:xfrm>
              <a:custGeom>
                <a:avLst/>
                <a:gdLst>
                  <a:gd name="T0" fmla="*/ 0 w 60"/>
                  <a:gd name="T1" fmla="*/ 91 h 99"/>
                  <a:gd name="T2" fmla="*/ 0 w 60"/>
                  <a:gd name="T3" fmla="*/ 83 h 99"/>
                  <a:gd name="T4" fmla="*/ 9 w 60"/>
                  <a:gd name="T5" fmla="*/ 74 h 99"/>
                  <a:gd name="T6" fmla="*/ 17 w 60"/>
                  <a:gd name="T7" fmla="*/ 66 h 99"/>
                  <a:gd name="T8" fmla="*/ 26 w 60"/>
                  <a:gd name="T9" fmla="*/ 58 h 99"/>
                  <a:gd name="T10" fmla="*/ 34 w 60"/>
                  <a:gd name="T11" fmla="*/ 33 h 99"/>
                  <a:gd name="T12" fmla="*/ 34 w 60"/>
                  <a:gd name="T13" fmla="*/ 25 h 99"/>
                  <a:gd name="T14" fmla="*/ 26 w 60"/>
                  <a:gd name="T15" fmla="*/ 8 h 99"/>
                  <a:gd name="T16" fmla="*/ 26 w 60"/>
                  <a:gd name="T17" fmla="*/ 8 h 99"/>
                  <a:gd name="T18" fmla="*/ 17 w 60"/>
                  <a:gd name="T19" fmla="*/ 0 h 99"/>
                  <a:gd name="T20" fmla="*/ 34 w 60"/>
                  <a:gd name="T21" fmla="*/ 0 h 99"/>
                  <a:gd name="T22" fmla="*/ 43 w 60"/>
                  <a:gd name="T23" fmla="*/ 0 h 99"/>
                  <a:gd name="T24" fmla="*/ 51 w 60"/>
                  <a:gd name="T25" fmla="*/ 25 h 99"/>
                  <a:gd name="T26" fmla="*/ 60 w 60"/>
                  <a:gd name="T27" fmla="*/ 50 h 99"/>
                  <a:gd name="T28" fmla="*/ 51 w 60"/>
                  <a:gd name="T29" fmla="*/ 74 h 99"/>
                  <a:gd name="T30" fmla="*/ 43 w 60"/>
                  <a:gd name="T31" fmla="*/ 91 h 99"/>
                  <a:gd name="T32" fmla="*/ 26 w 60"/>
                  <a:gd name="T33" fmla="*/ 99 h 99"/>
                  <a:gd name="T34" fmla="*/ 17 w 60"/>
                  <a:gd name="T35" fmla="*/ 99 h 99"/>
                  <a:gd name="T36" fmla="*/ 0 w 60"/>
                  <a:gd name="T37" fmla="*/ 99 h 99"/>
                  <a:gd name="T38" fmla="*/ 0 w 60"/>
                  <a:gd name="T39" fmla="*/ 91 h 9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0" h="99">
                    <a:moveTo>
                      <a:pt x="0" y="91"/>
                    </a:moveTo>
                    <a:lnTo>
                      <a:pt x="0" y="83"/>
                    </a:lnTo>
                    <a:lnTo>
                      <a:pt x="9" y="74"/>
                    </a:lnTo>
                    <a:lnTo>
                      <a:pt x="17" y="66"/>
                    </a:lnTo>
                    <a:lnTo>
                      <a:pt x="26" y="58"/>
                    </a:lnTo>
                    <a:lnTo>
                      <a:pt x="34" y="33"/>
                    </a:lnTo>
                    <a:lnTo>
                      <a:pt x="34" y="25"/>
                    </a:lnTo>
                    <a:lnTo>
                      <a:pt x="26" y="8"/>
                    </a:lnTo>
                    <a:lnTo>
                      <a:pt x="17" y="0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51" y="25"/>
                    </a:lnTo>
                    <a:lnTo>
                      <a:pt x="60" y="50"/>
                    </a:lnTo>
                    <a:lnTo>
                      <a:pt x="51" y="74"/>
                    </a:lnTo>
                    <a:lnTo>
                      <a:pt x="43" y="91"/>
                    </a:lnTo>
                    <a:lnTo>
                      <a:pt x="26" y="99"/>
                    </a:lnTo>
                    <a:lnTo>
                      <a:pt x="17" y="99"/>
                    </a:lnTo>
                    <a:lnTo>
                      <a:pt x="0" y="99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4" name="Freeform 37"/>
              <p:cNvSpPr>
                <a:spLocks/>
              </p:cNvSpPr>
              <p:nvPr/>
            </p:nvSpPr>
            <p:spPr bwMode="auto">
              <a:xfrm>
                <a:off x="10416" y="15575"/>
                <a:ext cx="60" cy="91"/>
              </a:xfrm>
              <a:custGeom>
                <a:avLst/>
                <a:gdLst>
                  <a:gd name="T0" fmla="*/ 0 w 60"/>
                  <a:gd name="T1" fmla="*/ 66 h 91"/>
                  <a:gd name="T2" fmla="*/ 0 w 60"/>
                  <a:gd name="T3" fmla="*/ 50 h 91"/>
                  <a:gd name="T4" fmla="*/ 9 w 60"/>
                  <a:gd name="T5" fmla="*/ 50 h 91"/>
                  <a:gd name="T6" fmla="*/ 17 w 60"/>
                  <a:gd name="T7" fmla="*/ 50 h 91"/>
                  <a:gd name="T8" fmla="*/ 26 w 60"/>
                  <a:gd name="T9" fmla="*/ 58 h 91"/>
                  <a:gd name="T10" fmla="*/ 26 w 60"/>
                  <a:gd name="T11" fmla="*/ 66 h 91"/>
                  <a:gd name="T12" fmla="*/ 34 w 60"/>
                  <a:gd name="T13" fmla="*/ 66 h 91"/>
                  <a:gd name="T14" fmla="*/ 43 w 60"/>
                  <a:gd name="T15" fmla="*/ 58 h 91"/>
                  <a:gd name="T16" fmla="*/ 34 w 60"/>
                  <a:gd name="T17" fmla="*/ 41 h 91"/>
                  <a:gd name="T18" fmla="*/ 17 w 60"/>
                  <a:gd name="T19" fmla="*/ 33 h 91"/>
                  <a:gd name="T20" fmla="*/ 9 w 60"/>
                  <a:gd name="T21" fmla="*/ 17 h 91"/>
                  <a:gd name="T22" fmla="*/ 0 w 60"/>
                  <a:gd name="T23" fmla="*/ 0 h 91"/>
                  <a:gd name="T24" fmla="*/ 17 w 60"/>
                  <a:gd name="T25" fmla="*/ 0 h 91"/>
                  <a:gd name="T26" fmla="*/ 26 w 60"/>
                  <a:gd name="T27" fmla="*/ 8 h 91"/>
                  <a:gd name="T28" fmla="*/ 51 w 60"/>
                  <a:gd name="T29" fmla="*/ 33 h 91"/>
                  <a:gd name="T30" fmla="*/ 60 w 60"/>
                  <a:gd name="T31" fmla="*/ 58 h 91"/>
                  <a:gd name="T32" fmla="*/ 60 w 60"/>
                  <a:gd name="T33" fmla="*/ 74 h 91"/>
                  <a:gd name="T34" fmla="*/ 51 w 60"/>
                  <a:gd name="T35" fmla="*/ 83 h 91"/>
                  <a:gd name="T36" fmla="*/ 34 w 60"/>
                  <a:gd name="T37" fmla="*/ 91 h 91"/>
                  <a:gd name="T38" fmla="*/ 26 w 60"/>
                  <a:gd name="T39" fmla="*/ 91 h 91"/>
                  <a:gd name="T40" fmla="*/ 9 w 60"/>
                  <a:gd name="T41" fmla="*/ 83 h 91"/>
                  <a:gd name="T42" fmla="*/ 0 w 60"/>
                  <a:gd name="T43" fmla="*/ 66 h 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0" h="91">
                    <a:moveTo>
                      <a:pt x="0" y="66"/>
                    </a:moveTo>
                    <a:lnTo>
                      <a:pt x="0" y="50"/>
                    </a:lnTo>
                    <a:lnTo>
                      <a:pt x="9" y="50"/>
                    </a:lnTo>
                    <a:lnTo>
                      <a:pt x="17" y="50"/>
                    </a:lnTo>
                    <a:lnTo>
                      <a:pt x="26" y="58"/>
                    </a:lnTo>
                    <a:lnTo>
                      <a:pt x="26" y="66"/>
                    </a:lnTo>
                    <a:lnTo>
                      <a:pt x="34" y="66"/>
                    </a:lnTo>
                    <a:lnTo>
                      <a:pt x="43" y="58"/>
                    </a:lnTo>
                    <a:lnTo>
                      <a:pt x="34" y="41"/>
                    </a:lnTo>
                    <a:lnTo>
                      <a:pt x="17" y="33"/>
                    </a:lnTo>
                    <a:lnTo>
                      <a:pt x="9" y="17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6" y="8"/>
                    </a:lnTo>
                    <a:lnTo>
                      <a:pt x="51" y="33"/>
                    </a:lnTo>
                    <a:lnTo>
                      <a:pt x="60" y="58"/>
                    </a:lnTo>
                    <a:lnTo>
                      <a:pt x="60" y="74"/>
                    </a:lnTo>
                    <a:lnTo>
                      <a:pt x="51" y="83"/>
                    </a:lnTo>
                    <a:lnTo>
                      <a:pt x="34" y="91"/>
                    </a:lnTo>
                    <a:lnTo>
                      <a:pt x="26" y="91"/>
                    </a:lnTo>
                    <a:lnTo>
                      <a:pt x="9" y="8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5" name="Freeform 38"/>
              <p:cNvSpPr>
                <a:spLocks/>
              </p:cNvSpPr>
              <p:nvPr/>
            </p:nvSpPr>
            <p:spPr bwMode="auto">
              <a:xfrm>
                <a:off x="9439" y="15641"/>
                <a:ext cx="34" cy="25"/>
              </a:xfrm>
              <a:custGeom>
                <a:avLst/>
                <a:gdLst>
                  <a:gd name="T0" fmla="*/ 0 w 34"/>
                  <a:gd name="T1" fmla="*/ 8 h 25"/>
                  <a:gd name="T2" fmla="*/ 0 w 34"/>
                  <a:gd name="T3" fmla="*/ 0 h 25"/>
                  <a:gd name="T4" fmla="*/ 9 w 34"/>
                  <a:gd name="T5" fmla="*/ 0 h 25"/>
                  <a:gd name="T6" fmla="*/ 26 w 34"/>
                  <a:gd name="T7" fmla="*/ 8 h 25"/>
                  <a:gd name="T8" fmla="*/ 34 w 34"/>
                  <a:gd name="T9" fmla="*/ 17 h 25"/>
                  <a:gd name="T10" fmla="*/ 34 w 34"/>
                  <a:gd name="T11" fmla="*/ 17 h 25"/>
                  <a:gd name="T12" fmla="*/ 34 w 34"/>
                  <a:gd name="T13" fmla="*/ 25 h 25"/>
                  <a:gd name="T14" fmla="*/ 17 w 34"/>
                  <a:gd name="T15" fmla="*/ 17 h 25"/>
                  <a:gd name="T16" fmla="*/ 0 w 34"/>
                  <a:gd name="T17" fmla="*/ 8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25">
                    <a:moveTo>
                      <a:pt x="0" y="8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26" y="8"/>
                    </a:lnTo>
                    <a:lnTo>
                      <a:pt x="34" y="17"/>
                    </a:lnTo>
                    <a:lnTo>
                      <a:pt x="34" y="25"/>
                    </a:lnTo>
                    <a:lnTo>
                      <a:pt x="17" y="1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6" name="Freeform 39"/>
              <p:cNvSpPr>
                <a:spLocks/>
              </p:cNvSpPr>
              <p:nvPr/>
            </p:nvSpPr>
            <p:spPr bwMode="auto">
              <a:xfrm>
                <a:off x="10883" y="15583"/>
                <a:ext cx="170" cy="66"/>
              </a:xfrm>
              <a:custGeom>
                <a:avLst/>
                <a:gdLst>
                  <a:gd name="T0" fmla="*/ 102 w 170"/>
                  <a:gd name="T1" fmla="*/ 50 h 66"/>
                  <a:gd name="T2" fmla="*/ 111 w 170"/>
                  <a:gd name="T3" fmla="*/ 66 h 66"/>
                  <a:gd name="T4" fmla="*/ 60 w 170"/>
                  <a:gd name="T5" fmla="*/ 42 h 66"/>
                  <a:gd name="T6" fmla="*/ 26 w 170"/>
                  <a:gd name="T7" fmla="*/ 42 h 66"/>
                  <a:gd name="T8" fmla="*/ 0 w 170"/>
                  <a:gd name="T9" fmla="*/ 42 h 66"/>
                  <a:gd name="T10" fmla="*/ 0 w 170"/>
                  <a:gd name="T11" fmla="*/ 33 h 66"/>
                  <a:gd name="T12" fmla="*/ 0 w 170"/>
                  <a:gd name="T13" fmla="*/ 25 h 66"/>
                  <a:gd name="T14" fmla="*/ 9 w 170"/>
                  <a:gd name="T15" fmla="*/ 9 h 66"/>
                  <a:gd name="T16" fmla="*/ 26 w 170"/>
                  <a:gd name="T17" fmla="*/ 0 h 66"/>
                  <a:gd name="T18" fmla="*/ 60 w 170"/>
                  <a:gd name="T19" fmla="*/ 0 h 66"/>
                  <a:gd name="T20" fmla="*/ 94 w 170"/>
                  <a:gd name="T21" fmla="*/ 0 h 66"/>
                  <a:gd name="T22" fmla="*/ 128 w 170"/>
                  <a:gd name="T23" fmla="*/ 0 h 66"/>
                  <a:gd name="T24" fmla="*/ 136 w 170"/>
                  <a:gd name="T25" fmla="*/ 0 h 66"/>
                  <a:gd name="T26" fmla="*/ 145 w 170"/>
                  <a:gd name="T27" fmla="*/ 0 h 66"/>
                  <a:gd name="T28" fmla="*/ 145 w 170"/>
                  <a:gd name="T29" fmla="*/ 9 h 66"/>
                  <a:gd name="T30" fmla="*/ 111 w 170"/>
                  <a:gd name="T31" fmla="*/ 9 h 66"/>
                  <a:gd name="T32" fmla="*/ 102 w 170"/>
                  <a:gd name="T33" fmla="*/ 9 h 66"/>
                  <a:gd name="T34" fmla="*/ 85 w 170"/>
                  <a:gd name="T35" fmla="*/ 17 h 66"/>
                  <a:gd name="T36" fmla="*/ 85 w 170"/>
                  <a:gd name="T37" fmla="*/ 33 h 66"/>
                  <a:gd name="T38" fmla="*/ 85 w 170"/>
                  <a:gd name="T39" fmla="*/ 33 h 66"/>
                  <a:gd name="T40" fmla="*/ 94 w 170"/>
                  <a:gd name="T41" fmla="*/ 42 h 66"/>
                  <a:gd name="T42" fmla="*/ 128 w 170"/>
                  <a:gd name="T43" fmla="*/ 50 h 66"/>
                  <a:gd name="T44" fmla="*/ 170 w 170"/>
                  <a:gd name="T45" fmla="*/ 66 h 66"/>
                  <a:gd name="T46" fmla="*/ 162 w 170"/>
                  <a:gd name="T47" fmla="*/ 66 h 66"/>
                  <a:gd name="T48" fmla="*/ 136 w 170"/>
                  <a:gd name="T49" fmla="*/ 58 h 66"/>
                  <a:gd name="T50" fmla="*/ 119 w 170"/>
                  <a:gd name="T51" fmla="*/ 50 h 66"/>
                  <a:gd name="T52" fmla="*/ 102 w 170"/>
                  <a:gd name="T53" fmla="*/ 50 h 6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0" h="66">
                    <a:moveTo>
                      <a:pt x="102" y="50"/>
                    </a:moveTo>
                    <a:lnTo>
                      <a:pt x="111" y="66"/>
                    </a:lnTo>
                    <a:lnTo>
                      <a:pt x="60" y="42"/>
                    </a:lnTo>
                    <a:lnTo>
                      <a:pt x="26" y="42"/>
                    </a:lnTo>
                    <a:lnTo>
                      <a:pt x="0" y="42"/>
                    </a:lnTo>
                    <a:lnTo>
                      <a:pt x="0" y="33"/>
                    </a:lnTo>
                    <a:lnTo>
                      <a:pt x="0" y="25"/>
                    </a:lnTo>
                    <a:lnTo>
                      <a:pt x="9" y="9"/>
                    </a:lnTo>
                    <a:lnTo>
                      <a:pt x="26" y="0"/>
                    </a:lnTo>
                    <a:lnTo>
                      <a:pt x="60" y="0"/>
                    </a:lnTo>
                    <a:lnTo>
                      <a:pt x="94" y="0"/>
                    </a:lnTo>
                    <a:lnTo>
                      <a:pt x="128" y="0"/>
                    </a:lnTo>
                    <a:lnTo>
                      <a:pt x="136" y="0"/>
                    </a:lnTo>
                    <a:lnTo>
                      <a:pt x="145" y="0"/>
                    </a:lnTo>
                    <a:lnTo>
                      <a:pt x="145" y="9"/>
                    </a:lnTo>
                    <a:lnTo>
                      <a:pt x="111" y="9"/>
                    </a:lnTo>
                    <a:lnTo>
                      <a:pt x="102" y="9"/>
                    </a:lnTo>
                    <a:lnTo>
                      <a:pt x="85" y="17"/>
                    </a:lnTo>
                    <a:lnTo>
                      <a:pt x="85" y="33"/>
                    </a:lnTo>
                    <a:lnTo>
                      <a:pt x="94" y="42"/>
                    </a:lnTo>
                    <a:lnTo>
                      <a:pt x="128" y="50"/>
                    </a:lnTo>
                    <a:lnTo>
                      <a:pt x="170" y="66"/>
                    </a:lnTo>
                    <a:lnTo>
                      <a:pt x="162" y="66"/>
                    </a:lnTo>
                    <a:lnTo>
                      <a:pt x="136" y="58"/>
                    </a:lnTo>
                    <a:lnTo>
                      <a:pt x="119" y="50"/>
                    </a:lnTo>
                    <a:lnTo>
                      <a:pt x="102" y="5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7" name="Freeform 40"/>
              <p:cNvSpPr>
                <a:spLocks/>
              </p:cNvSpPr>
              <p:nvPr/>
            </p:nvSpPr>
            <p:spPr bwMode="auto">
              <a:xfrm>
                <a:off x="9592" y="15616"/>
                <a:ext cx="26" cy="25"/>
              </a:xfrm>
              <a:custGeom>
                <a:avLst/>
                <a:gdLst>
                  <a:gd name="T0" fmla="*/ 0 w 26"/>
                  <a:gd name="T1" fmla="*/ 9 h 25"/>
                  <a:gd name="T2" fmla="*/ 0 w 26"/>
                  <a:gd name="T3" fmla="*/ 0 h 25"/>
                  <a:gd name="T4" fmla="*/ 9 w 26"/>
                  <a:gd name="T5" fmla="*/ 0 h 25"/>
                  <a:gd name="T6" fmla="*/ 17 w 26"/>
                  <a:gd name="T7" fmla="*/ 0 h 25"/>
                  <a:gd name="T8" fmla="*/ 17 w 26"/>
                  <a:gd name="T9" fmla="*/ 0 h 25"/>
                  <a:gd name="T10" fmla="*/ 26 w 26"/>
                  <a:gd name="T11" fmla="*/ 9 h 25"/>
                  <a:gd name="T12" fmla="*/ 26 w 26"/>
                  <a:gd name="T13" fmla="*/ 17 h 25"/>
                  <a:gd name="T14" fmla="*/ 17 w 26"/>
                  <a:gd name="T15" fmla="*/ 25 h 25"/>
                  <a:gd name="T16" fmla="*/ 0 w 26"/>
                  <a:gd name="T17" fmla="*/ 25 h 25"/>
                  <a:gd name="T18" fmla="*/ 0 w 26"/>
                  <a:gd name="T19" fmla="*/ 9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5">
                    <a:moveTo>
                      <a:pt x="0" y="9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6" y="9"/>
                    </a:lnTo>
                    <a:lnTo>
                      <a:pt x="26" y="17"/>
                    </a:lnTo>
                    <a:lnTo>
                      <a:pt x="17" y="25"/>
                    </a:lnTo>
                    <a:lnTo>
                      <a:pt x="0" y="2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8" name="Freeform 41"/>
              <p:cNvSpPr>
                <a:spLocks/>
              </p:cNvSpPr>
              <p:nvPr/>
            </p:nvSpPr>
            <p:spPr bwMode="auto">
              <a:xfrm>
                <a:off x="9397" y="15608"/>
                <a:ext cx="34" cy="33"/>
              </a:xfrm>
              <a:custGeom>
                <a:avLst/>
                <a:gdLst>
                  <a:gd name="T0" fmla="*/ 0 w 34"/>
                  <a:gd name="T1" fmla="*/ 17 h 33"/>
                  <a:gd name="T2" fmla="*/ 8 w 34"/>
                  <a:gd name="T3" fmla="*/ 8 h 33"/>
                  <a:gd name="T4" fmla="*/ 25 w 34"/>
                  <a:gd name="T5" fmla="*/ 0 h 33"/>
                  <a:gd name="T6" fmla="*/ 25 w 34"/>
                  <a:gd name="T7" fmla="*/ 8 h 33"/>
                  <a:gd name="T8" fmla="*/ 34 w 34"/>
                  <a:gd name="T9" fmla="*/ 8 h 33"/>
                  <a:gd name="T10" fmla="*/ 25 w 34"/>
                  <a:gd name="T11" fmla="*/ 33 h 33"/>
                  <a:gd name="T12" fmla="*/ 8 w 34"/>
                  <a:gd name="T13" fmla="*/ 25 h 33"/>
                  <a:gd name="T14" fmla="*/ 0 w 34"/>
                  <a:gd name="T15" fmla="*/ 17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33">
                    <a:moveTo>
                      <a:pt x="0" y="17"/>
                    </a:moveTo>
                    <a:lnTo>
                      <a:pt x="8" y="8"/>
                    </a:lnTo>
                    <a:lnTo>
                      <a:pt x="25" y="0"/>
                    </a:lnTo>
                    <a:lnTo>
                      <a:pt x="25" y="8"/>
                    </a:lnTo>
                    <a:lnTo>
                      <a:pt x="34" y="8"/>
                    </a:lnTo>
                    <a:lnTo>
                      <a:pt x="25" y="33"/>
                    </a:lnTo>
                    <a:lnTo>
                      <a:pt x="8" y="2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9" name="Freeform 42"/>
              <p:cNvSpPr>
                <a:spLocks/>
              </p:cNvSpPr>
              <p:nvPr/>
            </p:nvSpPr>
            <p:spPr bwMode="auto">
              <a:xfrm>
                <a:off x="9465" y="15608"/>
                <a:ext cx="42" cy="33"/>
              </a:xfrm>
              <a:custGeom>
                <a:avLst/>
                <a:gdLst>
                  <a:gd name="T0" fmla="*/ 0 w 42"/>
                  <a:gd name="T1" fmla="*/ 17 h 33"/>
                  <a:gd name="T2" fmla="*/ 17 w 42"/>
                  <a:gd name="T3" fmla="*/ 0 h 33"/>
                  <a:gd name="T4" fmla="*/ 25 w 42"/>
                  <a:gd name="T5" fmla="*/ 0 h 33"/>
                  <a:gd name="T6" fmla="*/ 34 w 42"/>
                  <a:gd name="T7" fmla="*/ 0 h 33"/>
                  <a:gd name="T8" fmla="*/ 42 w 42"/>
                  <a:gd name="T9" fmla="*/ 8 h 33"/>
                  <a:gd name="T10" fmla="*/ 42 w 42"/>
                  <a:gd name="T11" fmla="*/ 25 h 33"/>
                  <a:gd name="T12" fmla="*/ 34 w 42"/>
                  <a:gd name="T13" fmla="*/ 25 h 33"/>
                  <a:gd name="T14" fmla="*/ 25 w 42"/>
                  <a:gd name="T15" fmla="*/ 33 h 33"/>
                  <a:gd name="T16" fmla="*/ 17 w 42"/>
                  <a:gd name="T17" fmla="*/ 25 h 33"/>
                  <a:gd name="T18" fmla="*/ 0 w 42"/>
                  <a:gd name="T19" fmla="*/ 17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" h="33">
                    <a:moveTo>
                      <a:pt x="0" y="17"/>
                    </a:moveTo>
                    <a:lnTo>
                      <a:pt x="17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8"/>
                    </a:lnTo>
                    <a:lnTo>
                      <a:pt x="42" y="25"/>
                    </a:lnTo>
                    <a:lnTo>
                      <a:pt x="34" y="25"/>
                    </a:lnTo>
                    <a:lnTo>
                      <a:pt x="25" y="33"/>
                    </a:lnTo>
                    <a:lnTo>
                      <a:pt x="17" y="2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0" name="Freeform 43"/>
              <p:cNvSpPr>
                <a:spLocks/>
              </p:cNvSpPr>
              <p:nvPr/>
            </p:nvSpPr>
            <p:spPr bwMode="auto">
              <a:xfrm>
                <a:off x="9354" y="15625"/>
                <a:ext cx="17" cy="8"/>
              </a:xfrm>
              <a:custGeom>
                <a:avLst/>
                <a:gdLst>
                  <a:gd name="T0" fmla="*/ 0 w 17"/>
                  <a:gd name="T1" fmla="*/ 8 h 8"/>
                  <a:gd name="T2" fmla="*/ 0 w 17"/>
                  <a:gd name="T3" fmla="*/ 0 h 8"/>
                  <a:gd name="T4" fmla="*/ 0 w 17"/>
                  <a:gd name="T5" fmla="*/ 0 h 8"/>
                  <a:gd name="T6" fmla="*/ 17 w 17"/>
                  <a:gd name="T7" fmla="*/ 0 h 8"/>
                  <a:gd name="T8" fmla="*/ 17 w 17"/>
                  <a:gd name="T9" fmla="*/ 8 h 8"/>
                  <a:gd name="T10" fmla="*/ 9 w 17"/>
                  <a:gd name="T11" fmla="*/ 8 h 8"/>
                  <a:gd name="T12" fmla="*/ 0 w 17"/>
                  <a:gd name="T13" fmla="*/ 8 h 8"/>
                  <a:gd name="T14" fmla="*/ 0 w 17"/>
                  <a:gd name="T15" fmla="*/ 8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8"/>
                    </a:lnTo>
                    <a:lnTo>
                      <a:pt x="9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1" name="Freeform 44"/>
              <p:cNvSpPr>
                <a:spLocks/>
              </p:cNvSpPr>
              <p:nvPr/>
            </p:nvSpPr>
            <p:spPr bwMode="auto">
              <a:xfrm>
                <a:off x="11011" y="15608"/>
                <a:ext cx="34" cy="8"/>
              </a:xfrm>
              <a:custGeom>
                <a:avLst/>
                <a:gdLst>
                  <a:gd name="T0" fmla="*/ 0 w 34"/>
                  <a:gd name="T1" fmla="*/ 8 h 8"/>
                  <a:gd name="T2" fmla="*/ 17 w 34"/>
                  <a:gd name="T3" fmla="*/ 0 h 8"/>
                  <a:gd name="T4" fmla="*/ 25 w 34"/>
                  <a:gd name="T5" fmla="*/ 0 h 8"/>
                  <a:gd name="T6" fmla="*/ 34 w 34"/>
                  <a:gd name="T7" fmla="*/ 8 h 8"/>
                  <a:gd name="T8" fmla="*/ 17 w 34"/>
                  <a:gd name="T9" fmla="*/ 8 h 8"/>
                  <a:gd name="T10" fmla="*/ 0 w 34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8">
                    <a:moveTo>
                      <a:pt x="0" y="8"/>
                    </a:moveTo>
                    <a:lnTo>
                      <a:pt x="17" y="0"/>
                    </a:lnTo>
                    <a:lnTo>
                      <a:pt x="25" y="0"/>
                    </a:lnTo>
                    <a:lnTo>
                      <a:pt x="34" y="8"/>
                    </a:lnTo>
                    <a:lnTo>
                      <a:pt x="17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2" name="Freeform 45"/>
              <p:cNvSpPr>
                <a:spLocks/>
              </p:cNvSpPr>
              <p:nvPr/>
            </p:nvSpPr>
            <p:spPr bwMode="auto">
              <a:xfrm>
                <a:off x="9439" y="15592"/>
                <a:ext cx="34" cy="16"/>
              </a:xfrm>
              <a:custGeom>
                <a:avLst/>
                <a:gdLst>
                  <a:gd name="T0" fmla="*/ 0 w 34"/>
                  <a:gd name="T1" fmla="*/ 8 h 16"/>
                  <a:gd name="T2" fmla="*/ 17 w 34"/>
                  <a:gd name="T3" fmla="*/ 0 h 16"/>
                  <a:gd name="T4" fmla="*/ 26 w 34"/>
                  <a:gd name="T5" fmla="*/ 0 h 16"/>
                  <a:gd name="T6" fmla="*/ 34 w 34"/>
                  <a:gd name="T7" fmla="*/ 0 h 16"/>
                  <a:gd name="T8" fmla="*/ 26 w 34"/>
                  <a:gd name="T9" fmla="*/ 16 h 16"/>
                  <a:gd name="T10" fmla="*/ 9 w 34"/>
                  <a:gd name="T11" fmla="*/ 16 h 16"/>
                  <a:gd name="T12" fmla="*/ 9 w 34"/>
                  <a:gd name="T13" fmla="*/ 16 h 16"/>
                  <a:gd name="T14" fmla="*/ 0 w 34"/>
                  <a:gd name="T15" fmla="*/ 8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16">
                    <a:moveTo>
                      <a:pt x="0" y="8"/>
                    </a:moveTo>
                    <a:lnTo>
                      <a:pt x="17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26" y="16"/>
                    </a:lnTo>
                    <a:lnTo>
                      <a:pt x="9" y="1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Freeform 46"/>
              <p:cNvSpPr>
                <a:spLocks/>
              </p:cNvSpPr>
              <p:nvPr/>
            </p:nvSpPr>
            <p:spPr bwMode="auto">
              <a:xfrm>
                <a:off x="10399" y="15518"/>
                <a:ext cx="119" cy="57"/>
              </a:xfrm>
              <a:custGeom>
                <a:avLst/>
                <a:gdLst>
                  <a:gd name="T0" fmla="*/ 0 w 119"/>
                  <a:gd name="T1" fmla="*/ 33 h 57"/>
                  <a:gd name="T2" fmla="*/ 0 w 119"/>
                  <a:gd name="T3" fmla="*/ 24 h 57"/>
                  <a:gd name="T4" fmla="*/ 0 w 119"/>
                  <a:gd name="T5" fmla="*/ 24 h 57"/>
                  <a:gd name="T6" fmla="*/ 17 w 119"/>
                  <a:gd name="T7" fmla="*/ 24 h 57"/>
                  <a:gd name="T8" fmla="*/ 26 w 119"/>
                  <a:gd name="T9" fmla="*/ 24 h 57"/>
                  <a:gd name="T10" fmla="*/ 51 w 119"/>
                  <a:gd name="T11" fmla="*/ 41 h 57"/>
                  <a:gd name="T12" fmla="*/ 77 w 119"/>
                  <a:gd name="T13" fmla="*/ 41 h 57"/>
                  <a:gd name="T14" fmla="*/ 85 w 119"/>
                  <a:gd name="T15" fmla="*/ 41 h 57"/>
                  <a:gd name="T16" fmla="*/ 93 w 119"/>
                  <a:gd name="T17" fmla="*/ 33 h 57"/>
                  <a:gd name="T18" fmla="*/ 85 w 119"/>
                  <a:gd name="T19" fmla="*/ 24 h 57"/>
                  <a:gd name="T20" fmla="*/ 77 w 119"/>
                  <a:gd name="T21" fmla="*/ 16 h 57"/>
                  <a:gd name="T22" fmla="*/ 68 w 119"/>
                  <a:gd name="T23" fmla="*/ 16 h 57"/>
                  <a:gd name="T24" fmla="*/ 60 w 119"/>
                  <a:gd name="T25" fmla="*/ 16 h 57"/>
                  <a:gd name="T26" fmla="*/ 60 w 119"/>
                  <a:gd name="T27" fmla="*/ 8 h 57"/>
                  <a:gd name="T28" fmla="*/ 60 w 119"/>
                  <a:gd name="T29" fmla="*/ 0 h 57"/>
                  <a:gd name="T30" fmla="*/ 77 w 119"/>
                  <a:gd name="T31" fmla="*/ 0 h 57"/>
                  <a:gd name="T32" fmla="*/ 93 w 119"/>
                  <a:gd name="T33" fmla="*/ 0 h 57"/>
                  <a:gd name="T34" fmla="*/ 110 w 119"/>
                  <a:gd name="T35" fmla="*/ 16 h 57"/>
                  <a:gd name="T36" fmla="*/ 119 w 119"/>
                  <a:gd name="T37" fmla="*/ 33 h 57"/>
                  <a:gd name="T38" fmla="*/ 110 w 119"/>
                  <a:gd name="T39" fmla="*/ 49 h 57"/>
                  <a:gd name="T40" fmla="*/ 102 w 119"/>
                  <a:gd name="T41" fmla="*/ 57 h 57"/>
                  <a:gd name="T42" fmla="*/ 77 w 119"/>
                  <a:gd name="T43" fmla="*/ 57 h 57"/>
                  <a:gd name="T44" fmla="*/ 43 w 119"/>
                  <a:gd name="T45" fmla="*/ 49 h 57"/>
                  <a:gd name="T46" fmla="*/ 0 w 119"/>
                  <a:gd name="T47" fmla="*/ 33 h 5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9" h="57">
                    <a:moveTo>
                      <a:pt x="0" y="33"/>
                    </a:moveTo>
                    <a:lnTo>
                      <a:pt x="0" y="24"/>
                    </a:lnTo>
                    <a:lnTo>
                      <a:pt x="17" y="24"/>
                    </a:lnTo>
                    <a:lnTo>
                      <a:pt x="26" y="24"/>
                    </a:lnTo>
                    <a:lnTo>
                      <a:pt x="51" y="41"/>
                    </a:lnTo>
                    <a:lnTo>
                      <a:pt x="77" y="41"/>
                    </a:lnTo>
                    <a:lnTo>
                      <a:pt x="85" y="41"/>
                    </a:lnTo>
                    <a:lnTo>
                      <a:pt x="93" y="33"/>
                    </a:lnTo>
                    <a:lnTo>
                      <a:pt x="85" y="24"/>
                    </a:lnTo>
                    <a:lnTo>
                      <a:pt x="77" y="16"/>
                    </a:lnTo>
                    <a:lnTo>
                      <a:pt x="68" y="16"/>
                    </a:lnTo>
                    <a:lnTo>
                      <a:pt x="60" y="16"/>
                    </a:lnTo>
                    <a:lnTo>
                      <a:pt x="60" y="8"/>
                    </a:lnTo>
                    <a:lnTo>
                      <a:pt x="60" y="0"/>
                    </a:lnTo>
                    <a:lnTo>
                      <a:pt x="77" y="0"/>
                    </a:lnTo>
                    <a:lnTo>
                      <a:pt x="93" y="0"/>
                    </a:lnTo>
                    <a:lnTo>
                      <a:pt x="110" y="16"/>
                    </a:lnTo>
                    <a:lnTo>
                      <a:pt x="119" y="33"/>
                    </a:lnTo>
                    <a:lnTo>
                      <a:pt x="110" y="49"/>
                    </a:lnTo>
                    <a:lnTo>
                      <a:pt x="102" y="57"/>
                    </a:lnTo>
                    <a:lnTo>
                      <a:pt x="77" y="57"/>
                    </a:lnTo>
                    <a:lnTo>
                      <a:pt x="43" y="49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Freeform 47"/>
              <p:cNvSpPr>
                <a:spLocks/>
              </p:cNvSpPr>
              <p:nvPr/>
            </p:nvSpPr>
            <p:spPr bwMode="auto">
              <a:xfrm>
                <a:off x="10637" y="15485"/>
                <a:ext cx="93" cy="82"/>
              </a:xfrm>
              <a:custGeom>
                <a:avLst/>
                <a:gdLst>
                  <a:gd name="T0" fmla="*/ 8 w 93"/>
                  <a:gd name="T1" fmla="*/ 57 h 82"/>
                  <a:gd name="T2" fmla="*/ 0 w 93"/>
                  <a:gd name="T3" fmla="*/ 41 h 82"/>
                  <a:gd name="T4" fmla="*/ 8 w 93"/>
                  <a:gd name="T5" fmla="*/ 16 h 82"/>
                  <a:gd name="T6" fmla="*/ 25 w 93"/>
                  <a:gd name="T7" fmla="*/ 8 h 82"/>
                  <a:gd name="T8" fmla="*/ 51 w 93"/>
                  <a:gd name="T9" fmla="*/ 0 h 82"/>
                  <a:gd name="T10" fmla="*/ 68 w 93"/>
                  <a:gd name="T11" fmla="*/ 0 h 82"/>
                  <a:gd name="T12" fmla="*/ 85 w 93"/>
                  <a:gd name="T13" fmla="*/ 8 h 82"/>
                  <a:gd name="T14" fmla="*/ 93 w 93"/>
                  <a:gd name="T15" fmla="*/ 33 h 82"/>
                  <a:gd name="T16" fmla="*/ 85 w 93"/>
                  <a:gd name="T17" fmla="*/ 41 h 82"/>
                  <a:gd name="T18" fmla="*/ 76 w 93"/>
                  <a:gd name="T19" fmla="*/ 49 h 82"/>
                  <a:gd name="T20" fmla="*/ 68 w 93"/>
                  <a:gd name="T21" fmla="*/ 49 h 82"/>
                  <a:gd name="T22" fmla="*/ 68 w 93"/>
                  <a:gd name="T23" fmla="*/ 33 h 82"/>
                  <a:gd name="T24" fmla="*/ 68 w 93"/>
                  <a:gd name="T25" fmla="*/ 24 h 82"/>
                  <a:gd name="T26" fmla="*/ 59 w 93"/>
                  <a:gd name="T27" fmla="*/ 16 h 82"/>
                  <a:gd name="T28" fmla="*/ 51 w 93"/>
                  <a:gd name="T29" fmla="*/ 16 h 82"/>
                  <a:gd name="T30" fmla="*/ 42 w 93"/>
                  <a:gd name="T31" fmla="*/ 24 h 82"/>
                  <a:gd name="T32" fmla="*/ 34 w 93"/>
                  <a:gd name="T33" fmla="*/ 33 h 82"/>
                  <a:gd name="T34" fmla="*/ 25 w 93"/>
                  <a:gd name="T35" fmla="*/ 49 h 82"/>
                  <a:gd name="T36" fmla="*/ 34 w 93"/>
                  <a:gd name="T37" fmla="*/ 57 h 82"/>
                  <a:gd name="T38" fmla="*/ 34 w 93"/>
                  <a:gd name="T39" fmla="*/ 57 h 82"/>
                  <a:gd name="T40" fmla="*/ 51 w 93"/>
                  <a:gd name="T41" fmla="*/ 57 h 82"/>
                  <a:gd name="T42" fmla="*/ 51 w 93"/>
                  <a:gd name="T43" fmla="*/ 57 h 82"/>
                  <a:gd name="T44" fmla="*/ 59 w 93"/>
                  <a:gd name="T45" fmla="*/ 57 h 82"/>
                  <a:gd name="T46" fmla="*/ 59 w 93"/>
                  <a:gd name="T47" fmla="*/ 74 h 82"/>
                  <a:gd name="T48" fmla="*/ 51 w 93"/>
                  <a:gd name="T49" fmla="*/ 74 h 82"/>
                  <a:gd name="T50" fmla="*/ 42 w 93"/>
                  <a:gd name="T51" fmla="*/ 82 h 82"/>
                  <a:gd name="T52" fmla="*/ 25 w 93"/>
                  <a:gd name="T53" fmla="*/ 82 h 82"/>
                  <a:gd name="T54" fmla="*/ 17 w 93"/>
                  <a:gd name="T55" fmla="*/ 74 h 82"/>
                  <a:gd name="T56" fmla="*/ 8 w 93"/>
                  <a:gd name="T57" fmla="*/ 57 h 8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3" h="82">
                    <a:moveTo>
                      <a:pt x="8" y="57"/>
                    </a:moveTo>
                    <a:lnTo>
                      <a:pt x="0" y="41"/>
                    </a:lnTo>
                    <a:lnTo>
                      <a:pt x="8" y="16"/>
                    </a:lnTo>
                    <a:lnTo>
                      <a:pt x="25" y="8"/>
                    </a:lnTo>
                    <a:lnTo>
                      <a:pt x="51" y="0"/>
                    </a:lnTo>
                    <a:lnTo>
                      <a:pt x="68" y="0"/>
                    </a:lnTo>
                    <a:lnTo>
                      <a:pt x="85" y="8"/>
                    </a:lnTo>
                    <a:lnTo>
                      <a:pt x="93" y="33"/>
                    </a:lnTo>
                    <a:lnTo>
                      <a:pt x="85" y="41"/>
                    </a:lnTo>
                    <a:lnTo>
                      <a:pt x="76" y="49"/>
                    </a:lnTo>
                    <a:lnTo>
                      <a:pt x="68" y="49"/>
                    </a:lnTo>
                    <a:lnTo>
                      <a:pt x="68" y="33"/>
                    </a:lnTo>
                    <a:lnTo>
                      <a:pt x="68" y="24"/>
                    </a:lnTo>
                    <a:lnTo>
                      <a:pt x="59" y="16"/>
                    </a:lnTo>
                    <a:lnTo>
                      <a:pt x="51" y="16"/>
                    </a:lnTo>
                    <a:lnTo>
                      <a:pt x="42" y="24"/>
                    </a:lnTo>
                    <a:lnTo>
                      <a:pt x="34" y="33"/>
                    </a:lnTo>
                    <a:lnTo>
                      <a:pt x="25" y="49"/>
                    </a:lnTo>
                    <a:lnTo>
                      <a:pt x="34" y="57"/>
                    </a:lnTo>
                    <a:lnTo>
                      <a:pt x="51" y="57"/>
                    </a:lnTo>
                    <a:lnTo>
                      <a:pt x="59" y="57"/>
                    </a:lnTo>
                    <a:lnTo>
                      <a:pt x="59" y="74"/>
                    </a:lnTo>
                    <a:lnTo>
                      <a:pt x="51" y="74"/>
                    </a:lnTo>
                    <a:lnTo>
                      <a:pt x="42" y="82"/>
                    </a:lnTo>
                    <a:lnTo>
                      <a:pt x="25" y="82"/>
                    </a:lnTo>
                    <a:lnTo>
                      <a:pt x="17" y="74"/>
                    </a:lnTo>
                    <a:lnTo>
                      <a:pt x="8" y="57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Freeform 48"/>
              <p:cNvSpPr>
                <a:spLocks/>
              </p:cNvSpPr>
              <p:nvPr/>
            </p:nvSpPr>
            <p:spPr bwMode="auto">
              <a:xfrm>
                <a:off x="10968" y="14025"/>
                <a:ext cx="26" cy="1534"/>
              </a:xfrm>
              <a:custGeom>
                <a:avLst/>
                <a:gdLst>
                  <a:gd name="T0" fmla="*/ 0 w 26"/>
                  <a:gd name="T1" fmla="*/ 1526 h 1534"/>
                  <a:gd name="T2" fmla="*/ 9 w 26"/>
                  <a:gd name="T3" fmla="*/ 83 h 1534"/>
                  <a:gd name="T4" fmla="*/ 9 w 26"/>
                  <a:gd name="T5" fmla="*/ 41 h 1534"/>
                  <a:gd name="T6" fmla="*/ 9 w 26"/>
                  <a:gd name="T7" fmla="*/ 17 h 1534"/>
                  <a:gd name="T8" fmla="*/ 17 w 26"/>
                  <a:gd name="T9" fmla="*/ 0 h 1534"/>
                  <a:gd name="T10" fmla="*/ 26 w 26"/>
                  <a:gd name="T11" fmla="*/ 91 h 1534"/>
                  <a:gd name="T12" fmla="*/ 17 w 26"/>
                  <a:gd name="T13" fmla="*/ 1534 h 1534"/>
                  <a:gd name="T14" fmla="*/ 9 w 26"/>
                  <a:gd name="T15" fmla="*/ 1534 h 1534"/>
                  <a:gd name="T16" fmla="*/ 0 w 26"/>
                  <a:gd name="T17" fmla="*/ 1534 h 1534"/>
                  <a:gd name="T18" fmla="*/ 0 w 26"/>
                  <a:gd name="T19" fmla="*/ 1526 h 15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1534">
                    <a:moveTo>
                      <a:pt x="0" y="1526"/>
                    </a:moveTo>
                    <a:lnTo>
                      <a:pt x="9" y="83"/>
                    </a:lnTo>
                    <a:lnTo>
                      <a:pt x="9" y="41"/>
                    </a:lnTo>
                    <a:lnTo>
                      <a:pt x="9" y="17"/>
                    </a:lnTo>
                    <a:lnTo>
                      <a:pt x="17" y="0"/>
                    </a:lnTo>
                    <a:lnTo>
                      <a:pt x="26" y="91"/>
                    </a:lnTo>
                    <a:lnTo>
                      <a:pt x="17" y="1534"/>
                    </a:lnTo>
                    <a:lnTo>
                      <a:pt x="9" y="1534"/>
                    </a:lnTo>
                    <a:lnTo>
                      <a:pt x="0" y="1534"/>
                    </a:lnTo>
                    <a:lnTo>
                      <a:pt x="0" y="1526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Freeform 49"/>
              <p:cNvSpPr>
                <a:spLocks/>
              </p:cNvSpPr>
              <p:nvPr/>
            </p:nvSpPr>
            <p:spPr bwMode="auto">
              <a:xfrm>
                <a:off x="11011" y="13984"/>
                <a:ext cx="25" cy="1575"/>
              </a:xfrm>
              <a:custGeom>
                <a:avLst/>
                <a:gdLst>
                  <a:gd name="T0" fmla="*/ 0 w 25"/>
                  <a:gd name="T1" fmla="*/ 0 h 1575"/>
                  <a:gd name="T2" fmla="*/ 25 w 25"/>
                  <a:gd name="T3" fmla="*/ 8 h 1575"/>
                  <a:gd name="T4" fmla="*/ 25 w 25"/>
                  <a:gd name="T5" fmla="*/ 16 h 1575"/>
                  <a:gd name="T6" fmla="*/ 25 w 25"/>
                  <a:gd name="T7" fmla="*/ 25 h 1575"/>
                  <a:gd name="T8" fmla="*/ 25 w 25"/>
                  <a:gd name="T9" fmla="*/ 49 h 1575"/>
                  <a:gd name="T10" fmla="*/ 25 w 25"/>
                  <a:gd name="T11" fmla="*/ 74 h 1575"/>
                  <a:gd name="T12" fmla="*/ 25 w 25"/>
                  <a:gd name="T13" fmla="*/ 107 h 1575"/>
                  <a:gd name="T14" fmla="*/ 25 w 25"/>
                  <a:gd name="T15" fmla="*/ 148 h 1575"/>
                  <a:gd name="T16" fmla="*/ 25 w 25"/>
                  <a:gd name="T17" fmla="*/ 198 h 1575"/>
                  <a:gd name="T18" fmla="*/ 25 w 25"/>
                  <a:gd name="T19" fmla="*/ 247 h 1575"/>
                  <a:gd name="T20" fmla="*/ 25 w 25"/>
                  <a:gd name="T21" fmla="*/ 305 h 1575"/>
                  <a:gd name="T22" fmla="*/ 25 w 25"/>
                  <a:gd name="T23" fmla="*/ 371 h 1575"/>
                  <a:gd name="T24" fmla="*/ 25 w 25"/>
                  <a:gd name="T25" fmla="*/ 503 h 1575"/>
                  <a:gd name="T26" fmla="*/ 25 w 25"/>
                  <a:gd name="T27" fmla="*/ 643 h 1575"/>
                  <a:gd name="T28" fmla="*/ 25 w 25"/>
                  <a:gd name="T29" fmla="*/ 783 h 1575"/>
                  <a:gd name="T30" fmla="*/ 25 w 25"/>
                  <a:gd name="T31" fmla="*/ 923 h 1575"/>
                  <a:gd name="T32" fmla="*/ 25 w 25"/>
                  <a:gd name="T33" fmla="*/ 1064 h 1575"/>
                  <a:gd name="T34" fmla="*/ 25 w 25"/>
                  <a:gd name="T35" fmla="*/ 1195 h 1575"/>
                  <a:gd name="T36" fmla="*/ 17 w 25"/>
                  <a:gd name="T37" fmla="*/ 1253 h 1575"/>
                  <a:gd name="T38" fmla="*/ 17 w 25"/>
                  <a:gd name="T39" fmla="*/ 1311 h 1575"/>
                  <a:gd name="T40" fmla="*/ 17 w 25"/>
                  <a:gd name="T41" fmla="*/ 1369 h 1575"/>
                  <a:gd name="T42" fmla="*/ 17 w 25"/>
                  <a:gd name="T43" fmla="*/ 1418 h 1575"/>
                  <a:gd name="T44" fmla="*/ 17 w 25"/>
                  <a:gd name="T45" fmla="*/ 1451 h 1575"/>
                  <a:gd name="T46" fmla="*/ 17 w 25"/>
                  <a:gd name="T47" fmla="*/ 1492 h 1575"/>
                  <a:gd name="T48" fmla="*/ 17 w 25"/>
                  <a:gd name="T49" fmla="*/ 1517 h 1575"/>
                  <a:gd name="T50" fmla="*/ 17 w 25"/>
                  <a:gd name="T51" fmla="*/ 1542 h 1575"/>
                  <a:gd name="T52" fmla="*/ 17 w 25"/>
                  <a:gd name="T53" fmla="*/ 1550 h 1575"/>
                  <a:gd name="T54" fmla="*/ 17 w 25"/>
                  <a:gd name="T55" fmla="*/ 1558 h 1575"/>
                  <a:gd name="T56" fmla="*/ 0 w 25"/>
                  <a:gd name="T57" fmla="*/ 1575 h 1575"/>
                  <a:gd name="T58" fmla="*/ 0 w 25"/>
                  <a:gd name="T59" fmla="*/ 1567 h 1575"/>
                  <a:gd name="T60" fmla="*/ 0 w 25"/>
                  <a:gd name="T61" fmla="*/ 1550 h 1575"/>
                  <a:gd name="T62" fmla="*/ 0 w 25"/>
                  <a:gd name="T63" fmla="*/ 1534 h 1575"/>
                  <a:gd name="T64" fmla="*/ 0 w 25"/>
                  <a:gd name="T65" fmla="*/ 1501 h 1575"/>
                  <a:gd name="T66" fmla="*/ 0 w 25"/>
                  <a:gd name="T67" fmla="*/ 1468 h 1575"/>
                  <a:gd name="T68" fmla="*/ 0 w 25"/>
                  <a:gd name="T69" fmla="*/ 1426 h 1575"/>
                  <a:gd name="T70" fmla="*/ 0 w 25"/>
                  <a:gd name="T71" fmla="*/ 1377 h 1575"/>
                  <a:gd name="T72" fmla="*/ 0 w 25"/>
                  <a:gd name="T73" fmla="*/ 1327 h 1575"/>
                  <a:gd name="T74" fmla="*/ 0 w 25"/>
                  <a:gd name="T75" fmla="*/ 1270 h 1575"/>
                  <a:gd name="T76" fmla="*/ 0 w 25"/>
                  <a:gd name="T77" fmla="*/ 1204 h 1575"/>
                  <a:gd name="T78" fmla="*/ 0 w 25"/>
                  <a:gd name="T79" fmla="*/ 1072 h 1575"/>
                  <a:gd name="T80" fmla="*/ 0 w 25"/>
                  <a:gd name="T81" fmla="*/ 932 h 1575"/>
                  <a:gd name="T82" fmla="*/ 0 w 25"/>
                  <a:gd name="T83" fmla="*/ 783 h 1575"/>
                  <a:gd name="T84" fmla="*/ 0 w 25"/>
                  <a:gd name="T85" fmla="*/ 635 h 1575"/>
                  <a:gd name="T86" fmla="*/ 0 w 25"/>
                  <a:gd name="T87" fmla="*/ 495 h 1575"/>
                  <a:gd name="T88" fmla="*/ 0 w 25"/>
                  <a:gd name="T89" fmla="*/ 363 h 1575"/>
                  <a:gd name="T90" fmla="*/ 0 w 25"/>
                  <a:gd name="T91" fmla="*/ 305 h 1575"/>
                  <a:gd name="T92" fmla="*/ 0 w 25"/>
                  <a:gd name="T93" fmla="*/ 239 h 1575"/>
                  <a:gd name="T94" fmla="*/ 0 w 25"/>
                  <a:gd name="T95" fmla="*/ 190 h 1575"/>
                  <a:gd name="T96" fmla="*/ 0 w 25"/>
                  <a:gd name="T97" fmla="*/ 140 h 1575"/>
                  <a:gd name="T98" fmla="*/ 0 w 25"/>
                  <a:gd name="T99" fmla="*/ 99 h 1575"/>
                  <a:gd name="T100" fmla="*/ 0 w 25"/>
                  <a:gd name="T101" fmla="*/ 66 h 1575"/>
                  <a:gd name="T102" fmla="*/ 0 w 25"/>
                  <a:gd name="T103" fmla="*/ 33 h 1575"/>
                  <a:gd name="T104" fmla="*/ 0 w 25"/>
                  <a:gd name="T105" fmla="*/ 16 h 1575"/>
                  <a:gd name="T106" fmla="*/ 0 w 25"/>
                  <a:gd name="T107" fmla="*/ 0 h 1575"/>
                  <a:gd name="T108" fmla="*/ 0 w 25"/>
                  <a:gd name="T109" fmla="*/ 0 h 15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5" h="1575">
                    <a:moveTo>
                      <a:pt x="0" y="0"/>
                    </a:moveTo>
                    <a:lnTo>
                      <a:pt x="25" y="8"/>
                    </a:lnTo>
                    <a:lnTo>
                      <a:pt x="25" y="16"/>
                    </a:lnTo>
                    <a:lnTo>
                      <a:pt x="25" y="25"/>
                    </a:lnTo>
                    <a:lnTo>
                      <a:pt x="25" y="49"/>
                    </a:lnTo>
                    <a:lnTo>
                      <a:pt x="25" y="74"/>
                    </a:lnTo>
                    <a:lnTo>
                      <a:pt x="25" y="107"/>
                    </a:lnTo>
                    <a:lnTo>
                      <a:pt x="25" y="148"/>
                    </a:lnTo>
                    <a:lnTo>
                      <a:pt x="25" y="198"/>
                    </a:lnTo>
                    <a:lnTo>
                      <a:pt x="25" y="247"/>
                    </a:lnTo>
                    <a:lnTo>
                      <a:pt x="25" y="305"/>
                    </a:lnTo>
                    <a:lnTo>
                      <a:pt x="25" y="371"/>
                    </a:lnTo>
                    <a:lnTo>
                      <a:pt x="25" y="503"/>
                    </a:lnTo>
                    <a:lnTo>
                      <a:pt x="25" y="643"/>
                    </a:lnTo>
                    <a:lnTo>
                      <a:pt x="25" y="783"/>
                    </a:lnTo>
                    <a:lnTo>
                      <a:pt x="25" y="923"/>
                    </a:lnTo>
                    <a:lnTo>
                      <a:pt x="25" y="1064"/>
                    </a:lnTo>
                    <a:lnTo>
                      <a:pt x="25" y="1195"/>
                    </a:lnTo>
                    <a:lnTo>
                      <a:pt x="17" y="1253"/>
                    </a:lnTo>
                    <a:lnTo>
                      <a:pt x="17" y="1311"/>
                    </a:lnTo>
                    <a:lnTo>
                      <a:pt x="17" y="1369"/>
                    </a:lnTo>
                    <a:lnTo>
                      <a:pt x="17" y="1418"/>
                    </a:lnTo>
                    <a:lnTo>
                      <a:pt x="17" y="1451"/>
                    </a:lnTo>
                    <a:lnTo>
                      <a:pt x="17" y="1492"/>
                    </a:lnTo>
                    <a:lnTo>
                      <a:pt x="17" y="1517"/>
                    </a:lnTo>
                    <a:lnTo>
                      <a:pt x="17" y="1542"/>
                    </a:lnTo>
                    <a:lnTo>
                      <a:pt x="17" y="1550"/>
                    </a:lnTo>
                    <a:lnTo>
                      <a:pt x="17" y="1558"/>
                    </a:lnTo>
                    <a:lnTo>
                      <a:pt x="0" y="1575"/>
                    </a:lnTo>
                    <a:lnTo>
                      <a:pt x="0" y="1567"/>
                    </a:lnTo>
                    <a:lnTo>
                      <a:pt x="0" y="1550"/>
                    </a:lnTo>
                    <a:lnTo>
                      <a:pt x="0" y="1534"/>
                    </a:lnTo>
                    <a:lnTo>
                      <a:pt x="0" y="1501"/>
                    </a:lnTo>
                    <a:lnTo>
                      <a:pt x="0" y="1468"/>
                    </a:lnTo>
                    <a:lnTo>
                      <a:pt x="0" y="1426"/>
                    </a:lnTo>
                    <a:lnTo>
                      <a:pt x="0" y="1377"/>
                    </a:lnTo>
                    <a:lnTo>
                      <a:pt x="0" y="1327"/>
                    </a:lnTo>
                    <a:lnTo>
                      <a:pt x="0" y="1270"/>
                    </a:lnTo>
                    <a:lnTo>
                      <a:pt x="0" y="1204"/>
                    </a:lnTo>
                    <a:lnTo>
                      <a:pt x="0" y="1072"/>
                    </a:lnTo>
                    <a:lnTo>
                      <a:pt x="0" y="932"/>
                    </a:lnTo>
                    <a:lnTo>
                      <a:pt x="0" y="783"/>
                    </a:lnTo>
                    <a:lnTo>
                      <a:pt x="0" y="635"/>
                    </a:lnTo>
                    <a:lnTo>
                      <a:pt x="0" y="495"/>
                    </a:lnTo>
                    <a:lnTo>
                      <a:pt x="0" y="363"/>
                    </a:lnTo>
                    <a:lnTo>
                      <a:pt x="0" y="305"/>
                    </a:lnTo>
                    <a:lnTo>
                      <a:pt x="0" y="239"/>
                    </a:lnTo>
                    <a:lnTo>
                      <a:pt x="0" y="190"/>
                    </a:lnTo>
                    <a:lnTo>
                      <a:pt x="0" y="140"/>
                    </a:lnTo>
                    <a:lnTo>
                      <a:pt x="0" y="99"/>
                    </a:lnTo>
                    <a:lnTo>
                      <a:pt x="0" y="66"/>
                    </a:lnTo>
                    <a:lnTo>
                      <a:pt x="0" y="33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7" name="Freeform 50"/>
              <p:cNvSpPr>
                <a:spLocks/>
              </p:cNvSpPr>
              <p:nvPr/>
            </p:nvSpPr>
            <p:spPr bwMode="auto">
              <a:xfrm>
                <a:off x="10314" y="15443"/>
                <a:ext cx="153" cy="91"/>
              </a:xfrm>
              <a:custGeom>
                <a:avLst/>
                <a:gdLst>
                  <a:gd name="T0" fmla="*/ 26 w 153"/>
                  <a:gd name="T1" fmla="*/ 83 h 91"/>
                  <a:gd name="T2" fmla="*/ 34 w 153"/>
                  <a:gd name="T3" fmla="*/ 58 h 91"/>
                  <a:gd name="T4" fmla="*/ 34 w 153"/>
                  <a:gd name="T5" fmla="*/ 50 h 91"/>
                  <a:gd name="T6" fmla="*/ 34 w 153"/>
                  <a:gd name="T7" fmla="*/ 33 h 91"/>
                  <a:gd name="T8" fmla="*/ 34 w 153"/>
                  <a:gd name="T9" fmla="*/ 33 h 91"/>
                  <a:gd name="T10" fmla="*/ 26 w 153"/>
                  <a:gd name="T11" fmla="*/ 33 h 91"/>
                  <a:gd name="T12" fmla="*/ 17 w 153"/>
                  <a:gd name="T13" fmla="*/ 33 h 91"/>
                  <a:gd name="T14" fmla="*/ 9 w 153"/>
                  <a:gd name="T15" fmla="*/ 42 h 91"/>
                  <a:gd name="T16" fmla="*/ 9 w 153"/>
                  <a:gd name="T17" fmla="*/ 42 h 91"/>
                  <a:gd name="T18" fmla="*/ 0 w 153"/>
                  <a:gd name="T19" fmla="*/ 33 h 91"/>
                  <a:gd name="T20" fmla="*/ 9 w 153"/>
                  <a:gd name="T21" fmla="*/ 17 h 91"/>
                  <a:gd name="T22" fmla="*/ 17 w 153"/>
                  <a:gd name="T23" fmla="*/ 9 h 91"/>
                  <a:gd name="T24" fmla="*/ 26 w 153"/>
                  <a:gd name="T25" fmla="*/ 9 h 91"/>
                  <a:gd name="T26" fmla="*/ 34 w 153"/>
                  <a:gd name="T27" fmla="*/ 9 h 91"/>
                  <a:gd name="T28" fmla="*/ 43 w 153"/>
                  <a:gd name="T29" fmla="*/ 17 h 91"/>
                  <a:gd name="T30" fmla="*/ 51 w 153"/>
                  <a:gd name="T31" fmla="*/ 25 h 91"/>
                  <a:gd name="T32" fmla="*/ 51 w 153"/>
                  <a:gd name="T33" fmla="*/ 42 h 91"/>
                  <a:gd name="T34" fmla="*/ 51 w 153"/>
                  <a:gd name="T35" fmla="*/ 66 h 91"/>
                  <a:gd name="T36" fmla="*/ 85 w 153"/>
                  <a:gd name="T37" fmla="*/ 58 h 91"/>
                  <a:gd name="T38" fmla="*/ 119 w 153"/>
                  <a:gd name="T39" fmla="*/ 58 h 91"/>
                  <a:gd name="T40" fmla="*/ 128 w 153"/>
                  <a:gd name="T41" fmla="*/ 42 h 91"/>
                  <a:gd name="T42" fmla="*/ 128 w 153"/>
                  <a:gd name="T43" fmla="*/ 33 h 91"/>
                  <a:gd name="T44" fmla="*/ 128 w 153"/>
                  <a:gd name="T45" fmla="*/ 25 h 91"/>
                  <a:gd name="T46" fmla="*/ 119 w 153"/>
                  <a:gd name="T47" fmla="*/ 17 h 91"/>
                  <a:gd name="T48" fmla="*/ 111 w 153"/>
                  <a:gd name="T49" fmla="*/ 25 h 91"/>
                  <a:gd name="T50" fmla="*/ 102 w 153"/>
                  <a:gd name="T51" fmla="*/ 33 h 91"/>
                  <a:gd name="T52" fmla="*/ 94 w 153"/>
                  <a:gd name="T53" fmla="*/ 33 h 91"/>
                  <a:gd name="T54" fmla="*/ 85 w 153"/>
                  <a:gd name="T55" fmla="*/ 33 h 91"/>
                  <a:gd name="T56" fmla="*/ 85 w 153"/>
                  <a:gd name="T57" fmla="*/ 25 h 91"/>
                  <a:gd name="T58" fmla="*/ 94 w 153"/>
                  <a:gd name="T59" fmla="*/ 17 h 91"/>
                  <a:gd name="T60" fmla="*/ 102 w 153"/>
                  <a:gd name="T61" fmla="*/ 9 h 91"/>
                  <a:gd name="T62" fmla="*/ 119 w 153"/>
                  <a:gd name="T63" fmla="*/ 0 h 91"/>
                  <a:gd name="T64" fmla="*/ 128 w 153"/>
                  <a:gd name="T65" fmla="*/ 0 h 91"/>
                  <a:gd name="T66" fmla="*/ 145 w 153"/>
                  <a:gd name="T67" fmla="*/ 9 h 91"/>
                  <a:gd name="T68" fmla="*/ 153 w 153"/>
                  <a:gd name="T69" fmla="*/ 17 h 91"/>
                  <a:gd name="T70" fmla="*/ 153 w 153"/>
                  <a:gd name="T71" fmla="*/ 42 h 91"/>
                  <a:gd name="T72" fmla="*/ 145 w 153"/>
                  <a:gd name="T73" fmla="*/ 58 h 91"/>
                  <a:gd name="T74" fmla="*/ 119 w 153"/>
                  <a:gd name="T75" fmla="*/ 75 h 91"/>
                  <a:gd name="T76" fmla="*/ 102 w 153"/>
                  <a:gd name="T77" fmla="*/ 83 h 91"/>
                  <a:gd name="T78" fmla="*/ 77 w 153"/>
                  <a:gd name="T79" fmla="*/ 83 h 91"/>
                  <a:gd name="T80" fmla="*/ 51 w 153"/>
                  <a:gd name="T81" fmla="*/ 83 h 91"/>
                  <a:gd name="T82" fmla="*/ 51 w 153"/>
                  <a:gd name="T83" fmla="*/ 75 h 91"/>
                  <a:gd name="T84" fmla="*/ 34 w 153"/>
                  <a:gd name="T85" fmla="*/ 83 h 91"/>
                  <a:gd name="T86" fmla="*/ 34 w 153"/>
                  <a:gd name="T87" fmla="*/ 91 h 91"/>
                  <a:gd name="T88" fmla="*/ 26 w 153"/>
                  <a:gd name="T89" fmla="*/ 83 h 9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53" h="91">
                    <a:moveTo>
                      <a:pt x="26" y="83"/>
                    </a:moveTo>
                    <a:lnTo>
                      <a:pt x="34" y="58"/>
                    </a:lnTo>
                    <a:lnTo>
                      <a:pt x="34" y="50"/>
                    </a:lnTo>
                    <a:lnTo>
                      <a:pt x="34" y="33"/>
                    </a:lnTo>
                    <a:lnTo>
                      <a:pt x="26" y="33"/>
                    </a:lnTo>
                    <a:lnTo>
                      <a:pt x="17" y="33"/>
                    </a:lnTo>
                    <a:lnTo>
                      <a:pt x="9" y="42"/>
                    </a:lnTo>
                    <a:lnTo>
                      <a:pt x="0" y="33"/>
                    </a:lnTo>
                    <a:lnTo>
                      <a:pt x="9" y="17"/>
                    </a:lnTo>
                    <a:lnTo>
                      <a:pt x="17" y="9"/>
                    </a:lnTo>
                    <a:lnTo>
                      <a:pt x="26" y="9"/>
                    </a:lnTo>
                    <a:lnTo>
                      <a:pt x="34" y="9"/>
                    </a:lnTo>
                    <a:lnTo>
                      <a:pt x="43" y="17"/>
                    </a:lnTo>
                    <a:lnTo>
                      <a:pt x="51" y="25"/>
                    </a:lnTo>
                    <a:lnTo>
                      <a:pt x="51" y="42"/>
                    </a:lnTo>
                    <a:lnTo>
                      <a:pt x="51" y="66"/>
                    </a:lnTo>
                    <a:lnTo>
                      <a:pt x="85" y="58"/>
                    </a:lnTo>
                    <a:lnTo>
                      <a:pt x="119" y="58"/>
                    </a:lnTo>
                    <a:lnTo>
                      <a:pt x="128" y="42"/>
                    </a:lnTo>
                    <a:lnTo>
                      <a:pt x="128" y="33"/>
                    </a:lnTo>
                    <a:lnTo>
                      <a:pt x="128" y="25"/>
                    </a:lnTo>
                    <a:lnTo>
                      <a:pt x="119" y="17"/>
                    </a:lnTo>
                    <a:lnTo>
                      <a:pt x="111" y="25"/>
                    </a:lnTo>
                    <a:lnTo>
                      <a:pt x="102" y="33"/>
                    </a:lnTo>
                    <a:lnTo>
                      <a:pt x="94" y="33"/>
                    </a:lnTo>
                    <a:lnTo>
                      <a:pt x="85" y="33"/>
                    </a:lnTo>
                    <a:lnTo>
                      <a:pt x="85" y="25"/>
                    </a:lnTo>
                    <a:lnTo>
                      <a:pt x="94" y="17"/>
                    </a:lnTo>
                    <a:lnTo>
                      <a:pt x="102" y="9"/>
                    </a:lnTo>
                    <a:lnTo>
                      <a:pt x="119" y="0"/>
                    </a:lnTo>
                    <a:lnTo>
                      <a:pt x="128" y="0"/>
                    </a:lnTo>
                    <a:lnTo>
                      <a:pt x="145" y="9"/>
                    </a:lnTo>
                    <a:lnTo>
                      <a:pt x="153" y="17"/>
                    </a:lnTo>
                    <a:lnTo>
                      <a:pt x="153" y="42"/>
                    </a:lnTo>
                    <a:lnTo>
                      <a:pt x="145" y="58"/>
                    </a:lnTo>
                    <a:lnTo>
                      <a:pt x="119" y="75"/>
                    </a:lnTo>
                    <a:lnTo>
                      <a:pt x="102" y="83"/>
                    </a:lnTo>
                    <a:lnTo>
                      <a:pt x="77" y="83"/>
                    </a:lnTo>
                    <a:lnTo>
                      <a:pt x="51" y="83"/>
                    </a:lnTo>
                    <a:lnTo>
                      <a:pt x="51" y="75"/>
                    </a:lnTo>
                    <a:lnTo>
                      <a:pt x="34" y="83"/>
                    </a:lnTo>
                    <a:lnTo>
                      <a:pt x="34" y="91"/>
                    </a:lnTo>
                    <a:lnTo>
                      <a:pt x="26" y="83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8" name="Freeform 51"/>
              <p:cNvSpPr>
                <a:spLocks/>
              </p:cNvSpPr>
              <p:nvPr/>
            </p:nvSpPr>
            <p:spPr bwMode="auto">
              <a:xfrm>
                <a:off x="10603" y="15443"/>
                <a:ext cx="59" cy="58"/>
              </a:xfrm>
              <a:custGeom>
                <a:avLst/>
                <a:gdLst>
                  <a:gd name="T0" fmla="*/ 25 w 59"/>
                  <a:gd name="T1" fmla="*/ 58 h 58"/>
                  <a:gd name="T2" fmla="*/ 8 w 59"/>
                  <a:gd name="T3" fmla="*/ 17 h 58"/>
                  <a:gd name="T4" fmla="*/ 0 w 59"/>
                  <a:gd name="T5" fmla="*/ 9 h 58"/>
                  <a:gd name="T6" fmla="*/ 0 w 59"/>
                  <a:gd name="T7" fmla="*/ 0 h 58"/>
                  <a:gd name="T8" fmla="*/ 0 w 59"/>
                  <a:gd name="T9" fmla="*/ 0 h 58"/>
                  <a:gd name="T10" fmla="*/ 34 w 59"/>
                  <a:gd name="T11" fmla="*/ 9 h 58"/>
                  <a:gd name="T12" fmla="*/ 59 w 59"/>
                  <a:gd name="T13" fmla="*/ 25 h 58"/>
                  <a:gd name="T14" fmla="*/ 59 w 59"/>
                  <a:gd name="T15" fmla="*/ 33 h 58"/>
                  <a:gd name="T16" fmla="*/ 51 w 59"/>
                  <a:gd name="T17" fmla="*/ 33 h 58"/>
                  <a:gd name="T18" fmla="*/ 42 w 59"/>
                  <a:gd name="T19" fmla="*/ 50 h 58"/>
                  <a:gd name="T20" fmla="*/ 34 w 59"/>
                  <a:gd name="T21" fmla="*/ 58 h 58"/>
                  <a:gd name="T22" fmla="*/ 25 w 59"/>
                  <a:gd name="T23" fmla="*/ 58 h 58"/>
                  <a:gd name="T24" fmla="*/ 25 w 59"/>
                  <a:gd name="T25" fmla="*/ 58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9" h="58">
                    <a:moveTo>
                      <a:pt x="25" y="58"/>
                    </a:moveTo>
                    <a:lnTo>
                      <a:pt x="8" y="1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34" y="9"/>
                    </a:lnTo>
                    <a:lnTo>
                      <a:pt x="59" y="25"/>
                    </a:lnTo>
                    <a:lnTo>
                      <a:pt x="59" y="33"/>
                    </a:lnTo>
                    <a:lnTo>
                      <a:pt x="51" y="33"/>
                    </a:lnTo>
                    <a:lnTo>
                      <a:pt x="42" y="50"/>
                    </a:lnTo>
                    <a:lnTo>
                      <a:pt x="34" y="58"/>
                    </a:lnTo>
                    <a:lnTo>
                      <a:pt x="25" y="58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Freeform 52"/>
              <p:cNvSpPr>
                <a:spLocks/>
              </p:cNvSpPr>
              <p:nvPr/>
            </p:nvSpPr>
            <p:spPr bwMode="auto">
              <a:xfrm>
                <a:off x="10416" y="15262"/>
                <a:ext cx="127" cy="132"/>
              </a:xfrm>
              <a:custGeom>
                <a:avLst/>
                <a:gdLst>
                  <a:gd name="T0" fmla="*/ 0 w 127"/>
                  <a:gd name="T1" fmla="*/ 115 h 132"/>
                  <a:gd name="T2" fmla="*/ 0 w 127"/>
                  <a:gd name="T3" fmla="*/ 107 h 132"/>
                  <a:gd name="T4" fmla="*/ 9 w 127"/>
                  <a:gd name="T5" fmla="*/ 99 h 132"/>
                  <a:gd name="T6" fmla="*/ 26 w 127"/>
                  <a:gd name="T7" fmla="*/ 74 h 132"/>
                  <a:gd name="T8" fmla="*/ 68 w 127"/>
                  <a:gd name="T9" fmla="*/ 33 h 132"/>
                  <a:gd name="T10" fmla="*/ 110 w 127"/>
                  <a:gd name="T11" fmla="*/ 0 h 132"/>
                  <a:gd name="T12" fmla="*/ 119 w 127"/>
                  <a:gd name="T13" fmla="*/ 8 h 132"/>
                  <a:gd name="T14" fmla="*/ 127 w 127"/>
                  <a:gd name="T15" fmla="*/ 16 h 132"/>
                  <a:gd name="T16" fmla="*/ 110 w 127"/>
                  <a:gd name="T17" fmla="*/ 41 h 132"/>
                  <a:gd name="T18" fmla="*/ 85 w 127"/>
                  <a:gd name="T19" fmla="*/ 74 h 132"/>
                  <a:gd name="T20" fmla="*/ 26 w 127"/>
                  <a:gd name="T21" fmla="*/ 124 h 132"/>
                  <a:gd name="T22" fmla="*/ 17 w 127"/>
                  <a:gd name="T23" fmla="*/ 132 h 132"/>
                  <a:gd name="T24" fmla="*/ 9 w 127"/>
                  <a:gd name="T25" fmla="*/ 132 h 132"/>
                  <a:gd name="T26" fmla="*/ 0 w 127"/>
                  <a:gd name="T27" fmla="*/ 115 h 1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7" h="132">
                    <a:moveTo>
                      <a:pt x="0" y="115"/>
                    </a:moveTo>
                    <a:lnTo>
                      <a:pt x="0" y="107"/>
                    </a:lnTo>
                    <a:lnTo>
                      <a:pt x="9" y="99"/>
                    </a:lnTo>
                    <a:lnTo>
                      <a:pt x="26" y="74"/>
                    </a:lnTo>
                    <a:lnTo>
                      <a:pt x="68" y="33"/>
                    </a:lnTo>
                    <a:lnTo>
                      <a:pt x="110" y="0"/>
                    </a:lnTo>
                    <a:lnTo>
                      <a:pt x="119" y="8"/>
                    </a:lnTo>
                    <a:lnTo>
                      <a:pt x="127" y="16"/>
                    </a:lnTo>
                    <a:lnTo>
                      <a:pt x="110" y="41"/>
                    </a:lnTo>
                    <a:lnTo>
                      <a:pt x="85" y="74"/>
                    </a:lnTo>
                    <a:lnTo>
                      <a:pt x="26" y="124"/>
                    </a:lnTo>
                    <a:lnTo>
                      <a:pt x="17" y="132"/>
                    </a:lnTo>
                    <a:lnTo>
                      <a:pt x="9" y="132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Freeform 53"/>
              <p:cNvSpPr>
                <a:spLocks/>
              </p:cNvSpPr>
              <p:nvPr/>
            </p:nvSpPr>
            <p:spPr bwMode="auto">
              <a:xfrm>
                <a:off x="10679" y="15254"/>
                <a:ext cx="60" cy="107"/>
              </a:xfrm>
              <a:custGeom>
                <a:avLst/>
                <a:gdLst>
                  <a:gd name="T0" fmla="*/ 0 w 60"/>
                  <a:gd name="T1" fmla="*/ 90 h 107"/>
                  <a:gd name="T2" fmla="*/ 0 w 60"/>
                  <a:gd name="T3" fmla="*/ 74 h 107"/>
                  <a:gd name="T4" fmla="*/ 0 w 60"/>
                  <a:gd name="T5" fmla="*/ 49 h 107"/>
                  <a:gd name="T6" fmla="*/ 9 w 60"/>
                  <a:gd name="T7" fmla="*/ 49 h 107"/>
                  <a:gd name="T8" fmla="*/ 9 w 60"/>
                  <a:gd name="T9" fmla="*/ 74 h 107"/>
                  <a:gd name="T10" fmla="*/ 17 w 60"/>
                  <a:gd name="T11" fmla="*/ 82 h 107"/>
                  <a:gd name="T12" fmla="*/ 26 w 60"/>
                  <a:gd name="T13" fmla="*/ 82 h 107"/>
                  <a:gd name="T14" fmla="*/ 34 w 60"/>
                  <a:gd name="T15" fmla="*/ 82 h 107"/>
                  <a:gd name="T16" fmla="*/ 43 w 60"/>
                  <a:gd name="T17" fmla="*/ 74 h 107"/>
                  <a:gd name="T18" fmla="*/ 34 w 60"/>
                  <a:gd name="T19" fmla="*/ 57 h 107"/>
                  <a:gd name="T20" fmla="*/ 26 w 60"/>
                  <a:gd name="T21" fmla="*/ 41 h 107"/>
                  <a:gd name="T22" fmla="*/ 9 w 60"/>
                  <a:gd name="T23" fmla="*/ 8 h 107"/>
                  <a:gd name="T24" fmla="*/ 9 w 60"/>
                  <a:gd name="T25" fmla="*/ 0 h 107"/>
                  <a:gd name="T26" fmla="*/ 17 w 60"/>
                  <a:gd name="T27" fmla="*/ 0 h 107"/>
                  <a:gd name="T28" fmla="*/ 34 w 60"/>
                  <a:gd name="T29" fmla="*/ 24 h 107"/>
                  <a:gd name="T30" fmla="*/ 51 w 60"/>
                  <a:gd name="T31" fmla="*/ 49 h 107"/>
                  <a:gd name="T32" fmla="*/ 60 w 60"/>
                  <a:gd name="T33" fmla="*/ 74 h 107"/>
                  <a:gd name="T34" fmla="*/ 51 w 60"/>
                  <a:gd name="T35" fmla="*/ 99 h 107"/>
                  <a:gd name="T36" fmla="*/ 43 w 60"/>
                  <a:gd name="T37" fmla="*/ 107 h 107"/>
                  <a:gd name="T38" fmla="*/ 26 w 60"/>
                  <a:gd name="T39" fmla="*/ 107 h 107"/>
                  <a:gd name="T40" fmla="*/ 9 w 60"/>
                  <a:gd name="T41" fmla="*/ 99 h 107"/>
                  <a:gd name="T42" fmla="*/ 0 w 60"/>
                  <a:gd name="T43" fmla="*/ 90 h 10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0" h="107">
                    <a:moveTo>
                      <a:pt x="0" y="90"/>
                    </a:moveTo>
                    <a:lnTo>
                      <a:pt x="0" y="74"/>
                    </a:lnTo>
                    <a:lnTo>
                      <a:pt x="0" y="49"/>
                    </a:lnTo>
                    <a:lnTo>
                      <a:pt x="9" y="49"/>
                    </a:lnTo>
                    <a:lnTo>
                      <a:pt x="9" y="74"/>
                    </a:lnTo>
                    <a:lnTo>
                      <a:pt x="17" y="82"/>
                    </a:lnTo>
                    <a:lnTo>
                      <a:pt x="26" y="82"/>
                    </a:lnTo>
                    <a:lnTo>
                      <a:pt x="34" y="82"/>
                    </a:lnTo>
                    <a:lnTo>
                      <a:pt x="43" y="74"/>
                    </a:lnTo>
                    <a:lnTo>
                      <a:pt x="34" y="57"/>
                    </a:lnTo>
                    <a:lnTo>
                      <a:pt x="26" y="41"/>
                    </a:lnTo>
                    <a:lnTo>
                      <a:pt x="9" y="8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34" y="24"/>
                    </a:lnTo>
                    <a:lnTo>
                      <a:pt x="51" y="49"/>
                    </a:lnTo>
                    <a:lnTo>
                      <a:pt x="60" y="74"/>
                    </a:lnTo>
                    <a:lnTo>
                      <a:pt x="51" y="99"/>
                    </a:lnTo>
                    <a:lnTo>
                      <a:pt x="43" y="107"/>
                    </a:lnTo>
                    <a:lnTo>
                      <a:pt x="26" y="107"/>
                    </a:lnTo>
                    <a:lnTo>
                      <a:pt x="9" y="9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Freeform 54"/>
              <p:cNvSpPr>
                <a:spLocks/>
              </p:cNvSpPr>
              <p:nvPr/>
            </p:nvSpPr>
            <p:spPr bwMode="auto">
              <a:xfrm>
                <a:off x="10425" y="15270"/>
                <a:ext cx="59" cy="50"/>
              </a:xfrm>
              <a:custGeom>
                <a:avLst/>
                <a:gdLst>
                  <a:gd name="T0" fmla="*/ 0 w 59"/>
                  <a:gd name="T1" fmla="*/ 50 h 50"/>
                  <a:gd name="T2" fmla="*/ 51 w 59"/>
                  <a:gd name="T3" fmla="*/ 0 h 50"/>
                  <a:gd name="T4" fmla="*/ 59 w 59"/>
                  <a:gd name="T5" fmla="*/ 0 h 50"/>
                  <a:gd name="T6" fmla="*/ 34 w 59"/>
                  <a:gd name="T7" fmla="*/ 33 h 50"/>
                  <a:gd name="T8" fmla="*/ 17 w 59"/>
                  <a:gd name="T9" fmla="*/ 41 h 50"/>
                  <a:gd name="T10" fmla="*/ 0 w 59"/>
                  <a:gd name="T11" fmla="*/ 50 h 50"/>
                  <a:gd name="T12" fmla="*/ 0 w 59"/>
                  <a:gd name="T13" fmla="*/ 5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" h="50">
                    <a:moveTo>
                      <a:pt x="0" y="50"/>
                    </a:moveTo>
                    <a:lnTo>
                      <a:pt x="51" y="0"/>
                    </a:lnTo>
                    <a:lnTo>
                      <a:pt x="59" y="0"/>
                    </a:lnTo>
                    <a:lnTo>
                      <a:pt x="34" y="33"/>
                    </a:lnTo>
                    <a:lnTo>
                      <a:pt x="17" y="41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Freeform 55"/>
              <p:cNvSpPr>
                <a:spLocks/>
              </p:cNvSpPr>
              <p:nvPr/>
            </p:nvSpPr>
            <p:spPr bwMode="auto">
              <a:xfrm>
                <a:off x="10739" y="15262"/>
                <a:ext cx="93" cy="58"/>
              </a:xfrm>
              <a:custGeom>
                <a:avLst/>
                <a:gdLst>
                  <a:gd name="T0" fmla="*/ 0 w 93"/>
                  <a:gd name="T1" fmla="*/ 8 h 58"/>
                  <a:gd name="T2" fmla="*/ 0 w 93"/>
                  <a:gd name="T3" fmla="*/ 0 h 58"/>
                  <a:gd name="T4" fmla="*/ 8 w 93"/>
                  <a:gd name="T5" fmla="*/ 0 h 58"/>
                  <a:gd name="T6" fmla="*/ 34 w 93"/>
                  <a:gd name="T7" fmla="*/ 25 h 58"/>
                  <a:gd name="T8" fmla="*/ 51 w 93"/>
                  <a:gd name="T9" fmla="*/ 33 h 58"/>
                  <a:gd name="T10" fmla="*/ 59 w 93"/>
                  <a:gd name="T11" fmla="*/ 33 h 58"/>
                  <a:gd name="T12" fmla="*/ 68 w 93"/>
                  <a:gd name="T13" fmla="*/ 33 h 58"/>
                  <a:gd name="T14" fmla="*/ 76 w 93"/>
                  <a:gd name="T15" fmla="*/ 25 h 58"/>
                  <a:gd name="T16" fmla="*/ 68 w 93"/>
                  <a:gd name="T17" fmla="*/ 16 h 58"/>
                  <a:gd name="T18" fmla="*/ 59 w 93"/>
                  <a:gd name="T19" fmla="*/ 16 h 58"/>
                  <a:gd name="T20" fmla="*/ 59 w 93"/>
                  <a:gd name="T21" fmla="*/ 8 h 58"/>
                  <a:gd name="T22" fmla="*/ 68 w 93"/>
                  <a:gd name="T23" fmla="*/ 0 h 58"/>
                  <a:gd name="T24" fmla="*/ 76 w 93"/>
                  <a:gd name="T25" fmla="*/ 0 h 58"/>
                  <a:gd name="T26" fmla="*/ 93 w 93"/>
                  <a:gd name="T27" fmla="*/ 16 h 58"/>
                  <a:gd name="T28" fmla="*/ 93 w 93"/>
                  <a:gd name="T29" fmla="*/ 33 h 58"/>
                  <a:gd name="T30" fmla="*/ 93 w 93"/>
                  <a:gd name="T31" fmla="*/ 41 h 58"/>
                  <a:gd name="T32" fmla="*/ 85 w 93"/>
                  <a:gd name="T33" fmla="*/ 58 h 58"/>
                  <a:gd name="T34" fmla="*/ 76 w 93"/>
                  <a:gd name="T35" fmla="*/ 58 h 58"/>
                  <a:gd name="T36" fmla="*/ 51 w 93"/>
                  <a:gd name="T37" fmla="*/ 58 h 58"/>
                  <a:gd name="T38" fmla="*/ 25 w 93"/>
                  <a:gd name="T39" fmla="*/ 41 h 58"/>
                  <a:gd name="T40" fmla="*/ 17 w 93"/>
                  <a:gd name="T41" fmla="*/ 25 h 58"/>
                  <a:gd name="T42" fmla="*/ 0 w 93"/>
                  <a:gd name="T43" fmla="*/ 8 h 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3" h="58">
                    <a:moveTo>
                      <a:pt x="0" y="8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34" y="25"/>
                    </a:lnTo>
                    <a:lnTo>
                      <a:pt x="51" y="33"/>
                    </a:lnTo>
                    <a:lnTo>
                      <a:pt x="59" y="33"/>
                    </a:lnTo>
                    <a:lnTo>
                      <a:pt x="68" y="33"/>
                    </a:lnTo>
                    <a:lnTo>
                      <a:pt x="76" y="25"/>
                    </a:lnTo>
                    <a:lnTo>
                      <a:pt x="68" y="16"/>
                    </a:lnTo>
                    <a:lnTo>
                      <a:pt x="59" y="16"/>
                    </a:lnTo>
                    <a:lnTo>
                      <a:pt x="59" y="8"/>
                    </a:lnTo>
                    <a:lnTo>
                      <a:pt x="68" y="0"/>
                    </a:lnTo>
                    <a:lnTo>
                      <a:pt x="76" y="0"/>
                    </a:lnTo>
                    <a:lnTo>
                      <a:pt x="93" y="16"/>
                    </a:lnTo>
                    <a:lnTo>
                      <a:pt x="93" y="33"/>
                    </a:lnTo>
                    <a:lnTo>
                      <a:pt x="93" y="41"/>
                    </a:lnTo>
                    <a:lnTo>
                      <a:pt x="85" y="58"/>
                    </a:lnTo>
                    <a:lnTo>
                      <a:pt x="76" y="58"/>
                    </a:lnTo>
                    <a:lnTo>
                      <a:pt x="51" y="58"/>
                    </a:lnTo>
                    <a:lnTo>
                      <a:pt x="25" y="41"/>
                    </a:lnTo>
                    <a:lnTo>
                      <a:pt x="17" y="2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3" name="Freeform 56"/>
              <p:cNvSpPr>
                <a:spLocks/>
              </p:cNvSpPr>
              <p:nvPr/>
            </p:nvSpPr>
            <p:spPr bwMode="auto">
              <a:xfrm>
                <a:off x="10085" y="15270"/>
                <a:ext cx="25" cy="50"/>
              </a:xfrm>
              <a:custGeom>
                <a:avLst/>
                <a:gdLst>
                  <a:gd name="T0" fmla="*/ 0 w 25"/>
                  <a:gd name="T1" fmla="*/ 0 h 50"/>
                  <a:gd name="T2" fmla="*/ 17 w 25"/>
                  <a:gd name="T3" fmla="*/ 8 h 50"/>
                  <a:gd name="T4" fmla="*/ 25 w 25"/>
                  <a:gd name="T5" fmla="*/ 17 h 50"/>
                  <a:gd name="T6" fmla="*/ 25 w 25"/>
                  <a:gd name="T7" fmla="*/ 50 h 50"/>
                  <a:gd name="T8" fmla="*/ 0 w 25"/>
                  <a:gd name="T9" fmla="*/ 25 h 50"/>
                  <a:gd name="T10" fmla="*/ 0 w 25"/>
                  <a:gd name="T11" fmla="*/ 17 h 50"/>
                  <a:gd name="T12" fmla="*/ 0 w 25"/>
                  <a:gd name="T13" fmla="*/ 8 h 50"/>
                  <a:gd name="T14" fmla="*/ 0 w 25"/>
                  <a:gd name="T15" fmla="*/ 0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50">
                    <a:moveTo>
                      <a:pt x="0" y="0"/>
                    </a:moveTo>
                    <a:lnTo>
                      <a:pt x="17" y="8"/>
                    </a:lnTo>
                    <a:lnTo>
                      <a:pt x="25" y="17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4" name="Freeform 57"/>
              <p:cNvSpPr>
                <a:spLocks/>
              </p:cNvSpPr>
              <p:nvPr/>
            </p:nvSpPr>
            <p:spPr bwMode="auto">
              <a:xfrm>
                <a:off x="10603" y="15221"/>
                <a:ext cx="68" cy="90"/>
              </a:xfrm>
              <a:custGeom>
                <a:avLst/>
                <a:gdLst>
                  <a:gd name="T0" fmla="*/ 0 w 68"/>
                  <a:gd name="T1" fmla="*/ 82 h 90"/>
                  <a:gd name="T2" fmla="*/ 0 w 68"/>
                  <a:gd name="T3" fmla="*/ 74 h 90"/>
                  <a:gd name="T4" fmla="*/ 0 w 68"/>
                  <a:gd name="T5" fmla="*/ 57 h 90"/>
                  <a:gd name="T6" fmla="*/ 0 w 68"/>
                  <a:gd name="T7" fmla="*/ 41 h 90"/>
                  <a:gd name="T8" fmla="*/ 8 w 68"/>
                  <a:gd name="T9" fmla="*/ 33 h 90"/>
                  <a:gd name="T10" fmla="*/ 17 w 68"/>
                  <a:gd name="T11" fmla="*/ 33 h 90"/>
                  <a:gd name="T12" fmla="*/ 17 w 68"/>
                  <a:gd name="T13" fmla="*/ 41 h 90"/>
                  <a:gd name="T14" fmla="*/ 17 w 68"/>
                  <a:gd name="T15" fmla="*/ 57 h 90"/>
                  <a:gd name="T16" fmla="*/ 17 w 68"/>
                  <a:gd name="T17" fmla="*/ 74 h 90"/>
                  <a:gd name="T18" fmla="*/ 25 w 68"/>
                  <a:gd name="T19" fmla="*/ 74 h 90"/>
                  <a:gd name="T20" fmla="*/ 34 w 68"/>
                  <a:gd name="T21" fmla="*/ 74 h 90"/>
                  <a:gd name="T22" fmla="*/ 51 w 68"/>
                  <a:gd name="T23" fmla="*/ 57 h 90"/>
                  <a:gd name="T24" fmla="*/ 51 w 68"/>
                  <a:gd name="T25" fmla="*/ 33 h 90"/>
                  <a:gd name="T26" fmla="*/ 51 w 68"/>
                  <a:gd name="T27" fmla="*/ 0 h 90"/>
                  <a:gd name="T28" fmla="*/ 59 w 68"/>
                  <a:gd name="T29" fmla="*/ 0 h 90"/>
                  <a:gd name="T30" fmla="*/ 59 w 68"/>
                  <a:gd name="T31" fmla="*/ 0 h 90"/>
                  <a:gd name="T32" fmla="*/ 68 w 68"/>
                  <a:gd name="T33" fmla="*/ 16 h 90"/>
                  <a:gd name="T34" fmla="*/ 68 w 68"/>
                  <a:gd name="T35" fmla="*/ 41 h 90"/>
                  <a:gd name="T36" fmla="*/ 68 w 68"/>
                  <a:gd name="T37" fmla="*/ 57 h 90"/>
                  <a:gd name="T38" fmla="*/ 59 w 68"/>
                  <a:gd name="T39" fmla="*/ 82 h 90"/>
                  <a:gd name="T40" fmla="*/ 42 w 68"/>
                  <a:gd name="T41" fmla="*/ 90 h 90"/>
                  <a:gd name="T42" fmla="*/ 34 w 68"/>
                  <a:gd name="T43" fmla="*/ 90 h 90"/>
                  <a:gd name="T44" fmla="*/ 17 w 68"/>
                  <a:gd name="T45" fmla="*/ 90 h 90"/>
                  <a:gd name="T46" fmla="*/ 0 w 68"/>
                  <a:gd name="T47" fmla="*/ 82 h 9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8" h="90">
                    <a:moveTo>
                      <a:pt x="0" y="82"/>
                    </a:moveTo>
                    <a:lnTo>
                      <a:pt x="0" y="74"/>
                    </a:lnTo>
                    <a:lnTo>
                      <a:pt x="0" y="57"/>
                    </a:lnTo>
                    <a:lnTo>
                      <a:pt x="0" y="41"/>
                    </a:lnTo>
                    <a:lnTo>
                      <a:pt x="8" y="33"/>
                    </a:lnTo>
                    <a:lnTo>
                      <a:pt x="17" y="33"/>
                    </a:lnTo>
                    <a:lnTo>
                      <a:pt x="17" y="41"/>
                    </a:lnTo>
                    <a:lnTo>
                      <a:pt x="17" y="57"/>
                    </a:lnTo>
                    <a:lnTo>
                      <a:pt x="17" y="74"/>
                    </a:lnTo>
                    <a:lnTo>
                      <a:pt x="25" y="74"/>
                    </a:lnTo>
                    <a:lnTo>
                      <a:pt x="34" y="74"/>
                    </a:lnTo>
                    <a:lnTo>
                      <a:pt x="51" y="57"/>
                    </a:lnTo>
                    <a:lnTo>
                      <a:pt x="51" y="33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8" y="16"/>
                    </a:lnTo>
                    <a:lnTo>
                      <a:pt x="68" y="41"/>
                    </a:lnTo>
                    <a:lnTo>
                      <a:pt x="68" y="57"/>
                    </a:lnTo>
                    <a:lnTo>
                      <a:pt x="59" y="82"/>
                    </a:lnTo>
                    <a:lnTo>
                      <a:pt x="42" y="90"/>
                    </a:lnTo>
                    <a:lnTo>
                      <a:pt x="34" y="90"/>
                    </a:lnTo>
                    <a:lnTo>
                      <a:pt x="17" y="9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5" name="Freeform 58"/>
              <p:cNvSpPr>
                <a:spLocks/>
              </p:cNvSpPr>
              <p:nvPr/>
            </p:nvSpPr>
            <p:spPr bwMode="auto">
              <a:xfrm>
                <a:off x="10000" y="14866"/>
                <a:ext cx="459" cy="437"/>
              </a:xfrm>
              <a:custGeom>
                <a:avLst/>
                <a:gdLst>
                  <a:gd name="T0" fmla="*/ 0 w 459"/>
                  <a:gd name="T1" fmla="*/ 412 h 437"/>
                  <a:gd name="T2" fmla="*/ 25 w 459"/>
                  <a:gd name="T3" fmla="*/ 412 h 437"/>
                  <a:gd name="T4" fmla="*/ 51 w 459"/>
                  <a:gd name="T5" fmla="*/ 396 h 437"/>
                  <a:gd name="T6" fmla="*/ 68 w 459"/>
                  <a:gd name="T7" fmla="*/ 297 h 437"/>
                  <a:gd name="T8" fmla="*/ 136 w 459"/>
                  <a:gd name="T9" fmla="*/ 239 h 437"/>
                  <a:gd name="T10" fmla="*/ 229 w 459"/>
                  <a:gd name="T11" fmla="*/ 248 h 437"/>
                  <a:gd name="T12" fmla="*/ 331 w 459"/>
                  <a:gd name="T13" fmla="*/ 322 h 437"/>
                  <a:gd name="T14" fmla="*/ 246 w 459"/>
                  <a:gd name="T15" fmla="*/ 190 h 437"/>
                  <a:gd name="T16" fmla="*/ 238 w 459"/>
                  <a:gd name="T17" fmla="*/ 124 h 437"/>
                  <a:gd name="T18" fmla="*/ 289 w 459"/>
                  <a:gd name="T19" fmla="*/ 66 h 437"/>
                  <a:gd name="T20" fmla="*/ 365 w 459"/>
                  <a:gd name="T21" fmla="*/ 50 h 437"/>
                  <a:gd name="T22" fmla="*/ 433 w 459"/>
                  <a:gd name="T23" fmla="*/ 25 h 437"/>
                  <a:gd name="T24" fmla="*/ 416 w 459"/>
                  <a:gd name="T25" fmla="*/ 25 h 437"/>
                  <a:gd name="T26" fmla="*/ 416 w 459"/>
                  <a:gd name="T27" fmla="*/ 8 h 437"/>
                  <a:gd name="T28" fmla="*/ 450 w 459"/>
                  <a:gd name="T29" fmla="*/ 0 h 437"/>
                  <a:gd name="T30" fmla="*/ 450 w 459"/>
                  <a:gd name="T31" fmla="*/ 33 h 437"/>
                  <a:gd name="T32" fmla="*/ 408 w 459"/>
                  <a:gd name="T33" fmla="*/ 66 h 437"/>
                  <a:gd name="T34" fmla="*/ 382 w 459"/>
                  <a:gd name="T35" fmla="*/ 83 h 437"/>
                  <a:gd name="T36" fmla="*/ 408 w 459"/>
                  <a:gd name="T37" fmla="*/ 124 h 437"/>
                  <a:gd name="T38" fmla="*/ 391 w 459"/>
                  <a:gd name="T39" fmla="*/ 173 h 437"/>
                  <a:gd name="T40" fmla="*/ 323 w 459"/>
                  <a:gd name="T41" fmla="*/ 173 h 437"/>
                  <a:gd name="T42" fmla="*/ 314 w 459"/>
                  <a:gd name="T43" fmla="*/ 149 h 437"/>
                  <a:gd name="T44" fmla="*/ 348 w 459"/>
                  <a:gd name="T45" fmla="*/ 157 h 437"/>
                  <a:gd name="T46" fmla="*/ 365 w 459"/>
                  <a:gd name="T47" fmla="*/ 124 h 437"/>
                  <a:gd name="T48" fmla="*/ 306 w 459"/>
                  <a:gd name="T49" fmla="*/ 99 h 437"/>
                  <a:gd name="T50" fmla="*/ 263 w 459"/>
                  <a:gd name="T51" fmla="*/ 149 h 437"/>
                  <a:gd name="T52" fmla="*/ 280 w 459"/>
                  <a:gd name="T53" fmla="*/ 231 h 437"/>
                  <a:gd name="T54" fmla="*/ 314 w 459"/>
                  <a:gd name="T55" fmla="*/ 256 h 437"/>
                  <a:gd name="T56" fmla="*/ 289 w 459"/>
                  <a:gd name="T57" fmla="*/ 190 h 437"/>
                  <a:gd name="T58" fmla="*/ 297 w 459"/>
                  <a:gd name="T59" fmla="*/ 206 h 437"/>
                  <a:gd name="T60" fmla="*/ 348 w 459"/>
                  <a:gd name="T61" fmla="*/ 297 h 437"/>
                  <a:gd name="T62" fmla="*/ 416 w 459"/>
                  <a:gd name="T63" fmla="*/ 429 h 437"/>
                  <a:gd name="T64" fmla="*/ 246 w 459"/>
                  <a:gd name="T65" fmla="*/ 297 h 437"/>
                  <a:gd name="T66" fmla="*/ 195 w 459"/>
                  <a:gd name="T67" fmla="*/ 272 h 437"/>
                  <a:gd name="T68" fmla="*/ 280 w 459"/>
                  <a:gd name="T69" fmla="*/ 297 h 437"/>
                  <a:gd name="T70" fmla="*/ 221 w 459"/>
                  <a:gd name="T71" fmla="*/ 256 h 437"/>
                  <a:gd name="T72" fmla="*/ 136 w 459"/>
                  <a:gd name="T73" fmla="*/ 264 h 437"/>
                  <a:gd name="T74" fmla="*/ 110 w 459"/>
                  <a:gd name="T75" fmla="*/ 322 h 437"/>
                  <a:gd name="T76" fmla="*/ 153 w 459"/>
                  <a:gd name="T77" fmla="*/ 346 h 437"/>
                  <a:gd name="T78" fmla="*/ 178 w 459"/>
                  <a:gd name="T79" fmla="*/ 305 h 437"/>
                  <a:gd name="T80" fmla="*/ 195 w 459"/>
                  <a:gd name="T81" fmla="*/ 330 h 437"/>
                  <a:gd name="T82" fmla="*/ 178 w 459"/>
                  <a:gd name="T83" fmla="*/ 388 h 437"/>
                  <a:gd name="T84" fmla="*/ 110 w 459"/>
                  <a:gd name="T85" fmla="*/ 396 h 437"/>
                  <a:gd name="T86" fmla="*/ 85 w 459"/>
                  <a:gd name="T87" fmla="*/ 355 h 437"/>
                  <a:gd name="T88" fmla="*/ 68 w 459"/>
                  <a:gd name="T89" fmla="*/ 363 h 437"/>
                  <a:gd name="T90" fmla="*/ 68 w 459"/>
                  <a:gd name="T91" fmla="*/ 404 h 437"/>
                  <a:gd name="T92" fmla="*/ 34 w 459"/>
                  <a:gd name="T93" fmla="*/ 437 h 43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59" h="437">
                    <a:moveTo>
                      <a:pt x="0" y="429"/>
                    </a:moveTo>
                    <a:lnTo>
                      <a:pt x="0" y="421"/>
                    </a:lnTo>
                    <a:lnTo>
                      <a:pt x="0" y="412"/>
                    </a:lnTo>
                    <a:lnTo>
                      <a:pt x="17" y="404"/>
                    </a:lnTo>
                    <a:lnTo>
                      <a:pt x="25" y="404"/>
                    </a:lnTo>
                    <a:lnTo>
                      <a:pt x="25" y="412"/>
                    </a:lnTo>
                    <a:lnTo>
                      <a:pt x="34" y="421"/>
                    </a:lnTo>
                    <a:lnTo>
                      <a:pt x="42" y="412"/>
                    </a:lnTo>
                    <a:lnTo>
                      <a:pt x="51" y="396"/>
                    </a:lnTo>
                    <a:lnTo>
                      <a:pt x="51" y="363"/>
                    </a:lnTo>
                    <a:lnTo>
                      <a:pt x="51" y="330"/>
                    </a:lnTo>
                    <a:lnTo>
                      <a:pt x="68" y="297"/>
                    </a:lnTo>
                    <a:lnTo>
                      <a:pt x="85" y="272"/>
                    </a:lnTo>
                    <a:lnTo>
                      <a:pt x="110" y="248"/>
                    </a:lnTo>
                    <a:lnTo>
                      <a:pt x="136" y="239"/>
                    </a:lnTo>
                    <a:lnTo>
                      <a:pt x="170" y="231"/>
                    </a:lnTo>
                    <a:lnTo>
                      <a:pt x="195" y="231"/>
                    </a:lnTo>
                    <a:lnTo>
                      <a:pt x="229" y="248"/>
                    </a:lnTo>
                    <a:lnTo>
                      <a:pt x="280" y="272"/>
                    </a:lnTo>
                    <a:lnTo>
                      <a:pt x="323" y="322"/>
                    </a:lnTo>
                    <a:lnTo>
                      <a:pt x="331" y="322"/>
                    </a:lnTo>
                    <a:lnTo>
                      <a:pt x="331" y="313"/>
                    </a:lnTo>
                    <a:lnTo>
                      <a:pt x="272" y="231"/>
                    </a:lnTo>
                    <a:lnTo>
                      <a:pt x="246" y="190"/>
                    </a:lnTo>
                    <a:lnTo>
                      <a:pt x="238" y="165"/>
                    </a:lnTo>
                    <a:lnTo>
                      <a:pt x="238" y="140"/>
                    </a:lnTo>
                    <a:lnTo>
                      <a:pt x="238" y="124"/>
                    </a:lnTo>
                    <a:lnTo>
                      <a:pt x="246" y="99"/>
                    </a:lnTo>
                    <a:lnTo>
                      <a:pt x="263" y="83"/>
                    </a:lnTo>
                    <a:lnTo>
                      <a:pt x="289" y="66"/>
                    </a:lnTo>
                    <a:lnTo>
                      <a:pt x="306" y="58"/>
                    </a:lnTo>
                    <a:lnTo>
                      <a:pt x="323" y="58"/>
                    </a:lnTo>
                    <a:lnTo>
                      <a:pt x="365" y="50"/>
                    </a:lnTo>
                    <a:lnTo>
                      <a:pt x="408" y="50"/>
                    </a:lnTo>
                    <a:lnTo>
                      <a:pt x="425" y="41"/>
                    </a:lnTo>
                    <a:lnTo>
                      <a:pt x="433" y="25"/>
                    </a:lnTo>
                    <a:lnTo>
                      <a:pt x="433" y="17"/>
                    </a:lnTo>
                    <a:lnTo>
                      <a:pt x="416" y="25"/>
                    </a:lnTo>
                    <a:lnTo>
                      <a:pt x="408" y="25"/>
                    </a:lnTo>
                    <a:lnTo>
                      <a:pt x="416" y="8"/>
                    </a:lnTo>
                    <a:lnTo>
                      <a:pt x="425" y="0"/>
                    </a:lnTo>
                    <a:lnTo>
                      <a:pt x="442" y="0"/>
                    </a:lnTo>
                    <a:lnTo>
                      <a:pt x="450" y="0"/>
                    </a:lnTo>
                    <a:lnTo>
                      <a:pt x="450" y="8"/>
                    </a:lnTo>
                    <a:lnTo>
                      <a:pt x="459" y="17"/>
                    </a:lnTo>
                    <a:lnTo>
                      <a:pt x="450" y="33"/>
                    </a:lnTo>
                    <a:lnTo>
                      <a:pt x="433" y="50"/>
                    </a:lnTo>
                    <a:lnTo>
                      <a:pt x="416" y="58"/>
                    </a:lnTo>
                    <a:lnTo>
                      <a:pt x="408" y="66"/>
                    </a:lnTo>
                    <a:lnTo>
                      <a:pt x="365" y="74"/>
                    </a:lnTo>
                    <a:lnTo>
                      <a:pt x="374" y="83"/>
                    </a:lnTo>
                    <a:lnTo>
                      <a:pt x="382" y="83"/>
                    </a:lnTo>
                    <a:lnTo>
                      <a:pt x="399" y="91"/>
                    </a:lnTo>
                    <a:lnTo>
                      <a:pt x="408" y="107"/>
                    </a:lnTo>
                    <a:lnTo>
                      <a:pt x="408" y="124"/>
                    </a:lnTo>
                    <a:lnTo>
                      <a:pt x="416" y="140"/>
                    </a:lnTo>
                    <a:lnTo>
                      <a:pt x="408" y="157"/>
                    </a:lnTo>
                    <a:lnTo>
                      <a:pt x="391" y="173"/>
                    </a:lnTo>
                    <a:lnTo>
                      <a:pt x="374" y="182"/>
                    </a:lnTo>
                    <a:lnTo>
                      <a:pt x="348" y="182"/>
                    </a:lnTo>
                    <a:lnTo>
                      <a:pt x="323" y="173"/>
                    </a:lnTo>
                    <a:lnTo>
                      <a:pt x="314" y="165"/>
                    </a:lnTo>
                    <a:lnTo>
                      <a:pt x="314" y="157"/>
                    </a:lnTo>
                    <a:lnTo>
                      <a:pt x="314" y="149"/>
                    </a:lnTo>
                    <a:lnTo>
                      <a:pt x="331" y="157"/>
                    </a:lnTo>
                    <a:lnTo>
                      <a:pt x="340" y="157"/>
                    </a:lnTo>
                    <a:lnTo>
                      <a:pt x="348" y="157"/>
                    </a:lnTo>
                    <a:lnTo>
                      <a:pt x="365" y="140"/>
                    </a:lnTo>
                    <a:lnTo>
                      <a:pt x="365" y="132"/>
                    </a:lnTo>
                    <a:lnTo>
                      <a:pt x="365" y="124"/>
                    </a:lnTo>
                    <a:lnTo>
                      <a:pt x="340" y="99"/>
                    </a:lnTo>
                    <a:lnTo>
                      <a:pt x="323" y="99"/>
                    </a:lnTo>
                    <a:lnTo>
                      <a:pt x="306" y="99"/>
                    </a:lnTo>
                    <a:lnTo>
                      <a:pt x="297" y="107"/>
                    </a:lnTo>
                    <a:lnTo>
                      <a:pt x="280" y="116"/>
                    </a:lnTo>
                    <a:lnTo>
                      <a:pt x="263" y="149"/>
                    </a:lnTo>
                    <a:lnTo>
                      <a:pt x="263" y="182"/>
                    </a:lnTo>
                    <a:lnTo>
                      <a:pt x="272" y="206"/>
                    </a:lnTo>
                    <a:lnTo>
                      <a:pt x="280" y="231"/>
                    </a:lnTo>
                    <a:lnTo>
                      <a:pt x="306" y="256"/>
                    </a:lnTo>
                    <a:lnTo>
                      <a:pt x="306" y="264"/>
                    </a:lnTo>
                    <a:lnTo>
                      <a:pt x="314" y="256"/>
                    </a:lnTo>
                    <a:lnTo>
                      <a:pt x="306" y="239"/>
                    </a:lnTo>
                    <a:lnTo>
                      <a:pt x="297" y="215"/>
                    </a:lnTo>
                    <a:lnTo>
                      <a:pt x="289" y="190"/>
                    </a:lnTo>
                    <a:lnTo>
                      <a:pt x="280" y="165"/>
                    </a:lnTo>
                    <a:lnTo>
                      <a:pt x="289" y="157"/>
                    </a:lnTo>
                    <a:lnTo>
                      <a:pt x="297" y="206"/>
                    </a:lnTo>
                    <a:lnTo>
                      <a:pt x="306" y="231"/>
                    </a:lnTo>
                    <a:lnTo>
                      <a:pt x="323" y="256"/>
                    </a:lnTo>
                    <a:lnTo>
                      <a:pt x="348" y="297"/>
                    </a:lnTo>
                    <a:lnTo>
                      <a:pt x="382" y="330"/>
                    </a:lnTo>
                    <a:lnTo>
                      <a:pt x="450" y="388"/>
                    </a:lnTo>
                    <a:lnTo>
                      <a:pt x="416" y="429"/>
                    </a:lnTo>
                    <a:lnTo>
                      <a:pt x="323" y="346"/>
                    </a:lnTo>
                    <a:lnTo>
                      <a:pt x="280" y="313"/>
                    </a:lnTo>
                    <a:lnTo>
                      <a:pt x="246" y="297"/>
                    </a:lnTo>
                    <a:lnTo>
                      <a:pt x="221" y="289"/>
                    </a:lnTo>
                    <a:lnTo>
                      <a:pt x="170" y="280"/>
                    </a:lnTo>
                    <a:lnTo>
                      <a:pt x="195" y="272"/>
                    </a:lnTo>
                    <a:lnTo>
                      <a:pt x="221" y="280"/>
                    </a:lnTo>
                    <a:lnTo>
                      <a:pt x="272" y="297"/>
                    </a:lnTo>
                    <a:lnTo>
                      <a:pt x="280" y="297"/>
                    </a:lnTo>
                    <a:lnTo>
                      <a:pt x="263" y="280"/>
                    </a:lnTo>
                    <a:lnTo>
                      <a:pt x="246" y="272"/>
                    </a:lnTo>
                    <a:lnTo>
                      <a:pt x="221" y="256"/>
                    </a:lnTo>
                    <a:lnTo>
                      <a:pt x="195" y="256"/>
                    </a:lnTo>
                    <a:lnTo>
                      <a:pt x="161" y="256"/>
                    </a:lnTo>
                    <a:lnTo>
                      <a:pt x="136" y="264"/>
                    </a:lnTo>
                    <a:lnTo>
                      <a:pt x="119" y="289"/>
                    </a:lnTo>
                    <a:lnTo>
                      <a:pt x="110" y="305"/>
                    </a:lnTo>
                    <a:lnTo>
                      <a:pt x="110" y="322"/>
                    </a:lnTo>
                    <a:lnTo>
                      <a:pt x="119" y="338"/>
                    </a:lnTo>
                    <a:lnTo>
                      <a:pt x="136" y="346"/>
                    </a:lnTo>
                    <a:lnTo>
                      <a:pt x="153" y="346"/>
                    </a:lnTo>
                    <a:lnTo>
                      <a:pt x="161" y="338"/>
                    </a:lnTo>
                    <a:lnTo>
                      <a:pt x="170" y="330"/>
                    </a:lnTo>
                    <a:lnTo>
                      <a:pt x="178" y="305"/>
                    </a:lnTo>
                    <a:lnTo>
                      <a:pt x="187" y="313"/>
                    </a:lnTo>
                    <a:lnTo>
                      <a:pt x="195" y="330"/>
                    </a:lnTo>
                    <a:lnTo>
                      <a:pt x="195" y="355"/>
                    </a:lnTo>
                    <a:lnTo>
                      <a:pt x="187" y="371"/>
                    </a:lnTo>
                    <a:lnTo>
                      <a:pt x="178" y="388"/>
                    </a:lnTo>
                    <a:lnTo>
                      <a:pt x="161" y="396"/>
                    </a:lnTo>
                    <a:lnTo>
                      <a:pt x="127" y="404"/>
                    </a:lnTo>
                    <a:lnTo>
                      <a:pt x="110" y="396"/>
                    </a:lnTo>
                    <a:lnTo>
                      <a:pt x="85" y="379"/>
                    </a:lnTo>
                    <a:lnTo>
                      <a:pt x="85" y="371"/>
                    </a:lnTo>
                    <a:lnTo>
                      <a:pt x="85" y="355"/>
                    </a:lnTo>
                    <a:lnTo>
                      <a:pt x="76" y="346"/>
                    </a:lnTo>
                    <a:lnTo>
                      <a:pt x="68" y="346"/>
                    </a:lnTo>
                    <a:lnTo>
                      <a:pt x="68" y="363"/>
                    </a:lnTo>
                    <a:lnTo>
                      <a:pt x="68" y="371"/>
                    </a:lnTo>
                    <a:lnTo>
                      <a:pt x="68" y="388"/>
                    </a:lnTo>
                    <a:lnTo>
                      <a:pt x="68" y="404"/>
                    </a:lnTo>
                    <a:lnTo>
                      <a:pt x="59" y="429"/>
                    </a:lnTo>
                    <a:lnTo>
                      <a:pt x="51" y="437"/>
                    </a:lnTo>
                    <a:lnTo>
                      <a:pt x="34" y="437"/>
                    </a:lnTo>
                    <a:lnTo>
                      <a:pt x="17" y="437"/>
                    </a:lnTo>
                    <a:lnTo>
                      <a:pt x="0" y="429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6" name="Freeform 59"/>
              <p:cNvSpPr>
                <a:spLocks/>
              </p:cNvSpPr>
              <p:nvPr/>
            </p:nvSpPr>
            <p:spPr bwMode="auto">
              <a:xfrm>
                <a:off x="10637" y="1527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8 w 8"/>
                  <a:gd name="T7" fmla="*/ 0 h 1"/>
                  <a:gd name="T8" fmla="*/ 8 w 8"/>
                  <a:gd name="T9" fmla="*/ 0 h 1"/>
                  <a:gd name="T10" fmla="*/ 0 w 8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7" name="Freeform 60"/>
              <p:cNvSpPr>
                <a:spLocks/>
              </p:cNvSpPr>
              <p:nvPr/>
            </p:nvSpPr>
            <p:spPr bwMode="auto">
              <a:xfrm>
                <a:off x="10756" y="15196"/>
                <a:ext cx="85" cy="58"/>
              </a:xfrm>
              <a:custGeom>
                <a:avLst/>
                <a:gdLst>
                  <a:gd name="T0" fmla="*/ 0 w 85"/>
                  <a:gd name="T1" fmla="*/ 49 h 58"/>
                  <a:gd name="T2" fmla="*/ 25 w 85"/>
                  <a:gd name="T3" fmla="*/ 41 h 58"/>
                  <a:gd name="T4" fmla="*/ 68 w 85"/>
                  <a:gd name="T5" fmla="*/ 0 h 58"/>
                  <a:gd name="T6" fmla="*/ 76 w 85"/>
                  <a:gd name="T7" fmla="*/ 8 h 58"/>
                  <a:gd name="T8" fmla="*/ 85 w 85"/>
                  <a:gd name="T9" fmla="*/ 16 h 58"/>
                  <a:gd name="T10" fmla="*/ 76 w 85"/>
                  <a:gd name="T11" fmla="*/ 41 h 58"/>
                  <a:gd name="T12" fmla="*/ 68 w 85"/>
                  <a:gd name="T13" fmla="*/ 58 h 58"/>
                  <a:gd name="T14" fmla="*/ 51 w 85"/>
                  <a:gd name="T15" fmla="*/ 58 h 58"/>
                  <a:gd name="T16" fmla="*/ 34 w 85"/>
                  <a:gd name="T17" fmla="*/ 58 h 58"/>
                  <a:gd name="T18" fmla="*/ 0 w 85"/>
                  <a:gd name="T19" fmla="*/ 58 h 58"/>
                  <a:gd name="T20" fmla="*/ 0 w 85"/>
                  <a:gd name="T21" fmla="*/ 49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5" h="58">
                    <a:moveTo>
                      <a:pt x="0" y="49"/>
                    </a:moveTo>
                    <a:lnTo>
                      <a:pt x="25" y="41"/>
                    </a:lnTo>
                    <a:lnTo>
                      <a:pt x="68" y="0"/>
                    </a:lnTo>
                    <a:lnTo>
                      <a:pt x="76" y="8"/>
                    </a:lnTo>
                    <a:lnTo>
                      <a:pt x="85" y="16"/>
                    </a:lnTo>
                    <a:lnTo>
                      <a:pt x="76" y="41"/>
                    </a:lnTo>
                    <a:lnTo>
                      <a:pt x="68" y="58"/>
                    </a:lnTo>
                    <a:lnTo>
                      <a:pt x="51" y="58"/>
                    </a:lnTo>
                    <a:lnTo>
                      <a:pt x="34" y="58"/>
                    </a:lnTo>
                    <a:lnTo>
                      <a:pt x="0" y="5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8" name="Freeform 61"/>
              <p:cNvSpPr>
                <a:spLocks/>
              </p:cNvSpPr>
              <p:nvPr/>
            </p:nvSpPr>
            <p:spPr bwMode="auto">
              <a:xfrm>
                <a:off x="10272" y="15196"/>
                <a:ext cx="8" cy="41"/>
              </a:xfrm>
              <a:custGeom>
                <a:avLst/>
                <a:gdLst>
                  <a:gd name="T0" fmla="*/ 0 w 8"/>
                  <a:gd name="T1" fmla="*/ 0 h 41"/>
                  <a:gd name="T2" fmla="*/ 0 w 8"/>
                  <a:gd name="T3" fmla="*/ 0 h 41"/>
                  <a:gd name="T4" fmla="*/ 8 w 8"/>
                  <a:gd name="T5" fmla="*/ 8 h 41"/>
                  <a:gd name="T6" fmla="*/ 8 w 8"/>
                  <a:gd name="T7" fmla="*/ 16 h 41"/>
                  <a:gd name="T8" fmla="*/ 8 w 8"/>
                  <a:gd name="T9" fmla="*/ 33 h 41"/>
                  <a:gd name="T10" fmla="*/ 0 w 8"/>
                  <a:gd name="T11" fmla="*/ 41 h 41"/>
                  <a:gd name="T12" fmla="*/ 0 w 8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41">
                    <a:moveTo>
                      <a:pt x="0" y="0"/>
                    </a:moveTo>
                    <a:lnTo>
                      <a:pt x="0" y="0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8" y="33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9" name="Freeform 62"/>
              <p:cNvSpPr>
                <a:spLocks/>
              </p:cNvSpPr>
              <p:nvPr/>
            </p:nvSpPr>
            <p:spPr bwMode="auto">
              <a:xfrm>
                <a:off x="10594" y="15163"/>
                <a:ext cx="94" cy="49"/>
              </a:xfrm>
              <a:custGeom>
                <a:avLst/>
                <a:gdLst>
                  <a:gd name="T0" fmla="*/ 0 w 94"/>
                  <a:gd name="T1" fmla="*/ 41 h 49"/>
                  <a:gd name="T2" fmla="*/ 0 w 94"/>
                  <a:gd name="T3" fmla="*/ 25 h 49"/>
                  <a:gd name="T4" fmla="*/ 9 w 94"/>
                  <a:gd name="T5" fmla="*/ 16 h 49"/>
                  <a:gd name="T6" fmla="*/ 26 w 94"/>
                  <a:gd name="T7" fmla="*/ 0 h 49"/>
                  <a:gd name="T8" fmla="*/ 26 w 94"/>
                  <a:gd name="T9" fmla="*/ 0 h 49"/>
                  <a:gd name="T10" fmla="*/ 43 w 94"/>
                  <a:gd name="T11" fmla="*/ 0 h 49"/>
                  <a:gd name="T12" fmla="*/ 51 w 94"/>
                  <a:gd name="T13" fmla="*/ 8 h 49"/>
                  <a:gd name="T14" fmla="*/ 43 w 94"/>
                  <a:gd name="T15" fmla="*/ 8 h 49"/>
                  <a:gd name="T16" fmla="*/ 26 w 94"/>
                  <a:gd name="T17" fmla="*/ 16 h 49"/>
                  <a:gd name="T18" fmla="*/ 26 w 94"/>
                  <a:gd name="T19" fmla="*/ 25 h 49"/>
                  <a:gd name="T20" fmla="*/ 26 w 94"/>
                  <a:gd name="T21" fmla="*/ 33 h 49"/>
                  <a:gd name="T22" fmla="*/ 43 w 94"/>
                  <a:gd name="T23" fmla="*/ 33 h 49"/>
                  <a:gd name="T24" fmla="*/ 60 w 94"/>
                  <a:gd name="T25" fmla="*/ 25 h 49"/>
                  <a:gd name="T26" fmla="*/ 85 w 94"/>
                  <a:gd name="T27" fmla="*/ 0 h 49"/>
                  <a:gd name="T28" fmla="*/ 94 w 94"/>
                  <a:gd name="T29" fmla="*/ 0 h 49"/>
                  <a:gd name="T30" fmla="*/ 94 w 94"/>
                  <a:gd name="T31" fmla="*/ 8 h 49"/>
                  <a:gd name="T32" fmla="*/ 94 w 94"/>
                  <a:gd name="T33" fmla="*/ 8 h 49"/>
                  <a:gd name="T34" fmla="*/ 85 w 94"/>
                  <a:gd name="T35" fmla="*/ 25 h 49"/>
                  <a:gd name="T36" fmla="*/ 77 w 94"/>
                  <a:gd name="T37" fmla="*/ 41 h 49"/>
                  <a:gd name="T38" fmla="*/ 60 w 94"/>
                  <a:gd name="T39" fmla="*/ 49 h 49"/>
                  <a:gd name="T40" fmla="*/ 43 w 94"/>
                  <a:gd name="T41" fmla="*/ 49 h 49"/>
                  <a:gd name="T42" fmla="*/ 17 w 94"/>
                  <a:gd name="T43" fmla="*/ 49 h 49"/>
                  <a:gd name="T44" fmla="*/ 0 w 94"/>
                  <a:gd name="T45" fmla="*/ 41 h 4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94" h="49">
                    <a:moveTo>
                      <a:pt x="0" y="41"/>
                    </a:moveTo>
                    <a:lnTo>
                      <a:pt x="0" y="25"/>
                    </a:lnTo>
                    <a:lnTo>
                      <a:pt x="9" y="16"/>
                    </a:lnTo>
                    <a:lnTo>
                      <a:pt x="26" y="0"/>
                    </a:lnTo>
                    <a:lnTo>
                      <a:pt x="43" y="0"/>
                    </a:lnTo>
                    <a:lnTo>
                      <a:pt x="51" y="8"/>
                    </a:lnTo>
                    <a:lnTo>
                      <a:pt x="43" y="8"/>
                    </a:lnTo>
                    <a:lnTo>
                      <a:pt x="26" y="16"/>
                    </a:lnTo>
                    <a:lnTo>
                      <a:pt x="26" y="25"/>
                    </a:lnTo>
                    <a:lnTo>
                      <a:pt x="26" y="33"/>
                    </a:lnTo>
                    <a:lnTo>
                      <a:pt x="43" y="33"/>
                    </a:lnTo>
                    <a:lnTo>
                      <a:pt x="60" y="25"/>
                    </a:lnTo>
                    <a:lnTo>
                      <a:pt x="85" y="0"/>
                    </a:lnTo>
                    <a:lnTo>
                      <a:pt x="94" y="0"/>
                    </a:lnTo>
                    <a:lnTo>
                      <a:pt x="94" y="8"/>
                    </a:lnTo>
                    <a:lnTo>
                      <a:pt x="85" y="25"/>
                    </a:lnTo>
                    <a:lnTo>
                      <a:pt x="77" y="41"/>
                    </a:lnTo>
                    <a:lnTo>
                      <a:pt x="60" y="49"/>
                    </a:lnTo>
                    <a:lnTo>
                      <a:pt x="43" y="49"/>
                    </a:lnTo>
                    <a:lnTo>
                      <a:pt x="17" y="4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0" name="Freeform 63"/>
              <p:cNvSpPr>
                <a:spLocks/>
              </p:cNvSpPr>
              <p:nvPr/>
            </p:nvSpPr>
            <p:spPr bwMode="auto">
              <a:xfrm>
                <a:off x="10892" y="1518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1" name="Freeform 64"/>
              <p:cNvSpPr>
                <a:spLocks/>
              </p:cNvSpPr>
              <p:nvPr/>
            </p:nvSpPr>
            <p:spPr bwMode="auto">
              <a:xfrm>
                <a:off x="10654" y="15105"/>
                <a:ext cx="59" cy="50"/>
              </a:xfrm>
              <a:custGeom>
                <a:avLst/>
                <a:gdLst>
                  <a:gd name="T0" fmla="*/ 0 w 59"/>
                  <a:gd name="T1" fmla="*/ 25 h 50"/>
                  <a:gd name="T2" fmla="*/ 0 w 59"/>
                  <a:gd name="T3" fmla="*/ 17 h 50"/>
                  <a:gd name="T4" fmla="*/ 8 w 59"/>
                  <a:gd name="T5" fmla="*/ 0 h 50"/>
                  <a:gd name="T6" fmla="*/ 17 w 59"/>
                  <a:gd name="T7" fmla="*/ 0 h 50"/>
                  <a:gd name="T8" fmla="*/ 17 w 59"/>
                  <a:gd name="T9" fmla="*/ 9 h 50"/>
                  <a:gd name="T10" fmla="*/ 17 w 59"/>
                  <a:gd name="T11" fmla="*/ 17 h 50"/>
                  <a:gd name="T12" fmla="*/ 17 w 59"/>
                  <a:gd name="T13" fmla="*/ 25 h 50"/>
                  <a:gd name="T14" fmla="*/ 17 w 59"/>
                  <a:gd name="T15" fmla="*/ 33 h 50"/>
                  <a:gd name="T16" fmla="*/ 25 w 59"/>
                  <a:gd name="T17" fmla="*/ 33 h 50"/>
                  <a:gd name="T18" fmla="*/ 34 w 59"/>
                  <a:gd name="T19" fmla="*/ 25 h 50"/>
                  <a:gd name="T20" fmla="*/ 42 w 59"/>
                  <a:gd name="T21" fmla="*/ 17 h 50"/>
                  <a:gd name="T22" fmla="*/ 51 w 59"/>
                  <a:gd name="T23" fmla="*/ 17 h 50"/>
                  <a:gd name="T24" fmla="*/ 59 w 59"/>
                  <a:gd name="T25" fmla="*/ 25 h 50"/>
                  <a:gd name="T26" fmla="*/ 51 w 59"/>
                  <a:gd name="T27" fmla="*/ 33 h 50"/>
                  <a:gd name="T28" fmla="*/ 42 w 59"/>
                  <a:gd name="T29" fmla="*/ 41 h 50"/>
                  <a:gd name="T30" fmla="*/ 17 w 59"/>
                  <a:gd name="T31" fmla="*/ 50 h 50"/>
                  <a:gd name="T32" fmla="*/ 8 w 59"/>
                  <a:gd name="T33" fmla="*/ 50 h 50"/>
                  <a:gd name="T34" fmla="*/ 8 w 59"/>
                  <a:gd name="T35" fmla="*/ 41 h 50"/>
                  <a:gd name="T36" fmla="*/ 0 w 59"/>
                  <a:gd name="T37" fmla="*/ 25 h 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9" h="50">
                    <a:moveTo>
                      <a:pt x="0" y="25"/>
                    </a:moveTo>
                    <a:lnTo>
                      <a:pt x="0" y="17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17" y="9"/>
                    </a:lnTo>
                    <a:lnTo>
                      <a:pt x="17" y="17"/>
                    </a:lnTo>
                    <a:lnTo>
                      <a:pt x="17" y="25"/>
                    </a:lnTo>
                    <a:lnTo>
                      <a:pt x="17" y="33"/>
                    </a:lnTo>
                    <a:lnTo>
                      <a:pt x="25" y="33"/>
                    </a:lnTo>
                    <a:lnTo>
                      <a:pt x="34" y="25"/>
                    </a:lnTo>
                    <a:lnTo>
                      <a:pt x="42" y="17"/>
                    </a:lnTo>
                    <a:lnTo>
                      <a:pt x="51" y="17"/>
                    </a:lnTo>
                    <a:lnTo>
                      <a:pt x="59" y="25"/>
                    </a:lnTo>
                    <a:lnTo>
                      <a:pt x="51" y="33"/>
                    </a:lnTo>
                    <a:lnTo>
                      <a:pt x="42" y="41"/>
                    </a:lnTo>
                    <a:lnTo>
                      <a:pt x="17" y="50"/>
                    </a:lnTo>
                    <a:lnTo>
                      <a:pt x="8" y="50"/>
                    </a:lnTo>
                    <a:lnTo>
                      <a:pt x="8" y="4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2" name="Freeform 65"/>
              <p:cNvSpPr>
                <a:spLocks/>
              </p:cNvSpPr>
              <p:nvPr/>
            </p:nvSpPr>
            <p:spPr bwMode="auto">
              <a:xfrm>
                <a:off x="10357" y="15130"/>
                <a:ext cx="25" cy="16"/>
              </a:xfrm>
              <a:custGeom>
                <a:avLst/>
                <a:gdLst>
                  <a:gd name="T0" fmla="*/ 0 w 25"/>
                  <a:gd name="T1" fmla="*/ 8 h 16"/>
                  <a:gd name="T2" fmla="*/ 0 w 25"/>
                  <a:gd name="T3" fmla="*/ 0 h 16"/>
                  <a:gd name="T4" fmla="*/ 8 w 25"/>
                  <a:gd name="T5" fmla="*/ 0 h 16"/>
                  <a:gd name="T6" fmla="*/ 25 w 25"/>
                  <a:gd name="T7" fmla="*/ 0 h 16"/>
                  <a:gd name="T8" fmla="*/ 25 w 25"/>
                  <a:gd name="T9" fmla="*/ 8 h 16"/>
                  <a:gd name="T10" fmla="*/ 17 w 25"/>
                  <a:gd name="T11" fmla="*/ 16 h 16"/>
                  <a:gd name="T12" fmla="*/ 8 w 25"/>
                  <a:gd name="T13" fmla="*/ 16 h 16"/>
                  <a:gd name="T14" fmla="*/ 0 w 25"/>
                  <a:gd name="T15" fmla="*/ 8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16">
                    <a:moveTo>
                      <a:pt x="0" y="8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25" y="0"/>
                    </a:lnTo>
                    <a:lnTo>
                      <a:pt x="25" y="8"/>
                    </a:lnTo>
                    <a:lnTo>
                      <a:pt x="17" y="16"/>
                    </a:lnTo>
                    <a:lnTo>
                      <a:pt x="8" y="1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3" name="Freeform 66"/>
              <p:cNvSpPr>
                <a:spLocks/>
              </p:cNvSpPr>
              <p:nvPr/>
            </p:nvSpPr>
            <p:spPr bwMode="auto">
              <a:xfrm>
                <a:off x="10476" y="14042"/>
                <a:ext cx="458" cy="1080"/>
              </a:xfrm>
              <a:custGeom>
                <a:avLst/>
                <a:gdLst>
                  <a:gd name="T0" fmla="*/ 0 w 458"/>
                  <a:gd name="T1" fmla="*/ 1072 h 1080"/>
                  <a:gd name="T2" fmla="*/ 33 w 458"/>
                  <a:gd name="T3" fmla="*/ 1055 h 1080"/>
                  <a:gd name="T4" fmla="*/ 76 w 458"/>
                  <a:gd name="T5" fmla="*/ 1039 h 1080"/>
                  <a:gd name="T6" fmla="*/ 118 w 458"/>
                  <a:gd name="T7" fmla="*/ 1014 h 1080"/>
                  <a:gd name="T8" fmla="*/ 152 w 458"/>
                  <a:gd name="T9" fmla="*/ 989 h 1080"/>
                  <a:gd name="T10" fmla="*/ 186 w 458"/>
                  <a:gd name="T11" fmla="*/ 964 h 1080"/>
                  <a:gd name="T12" fmla="*/ 220 w 458"/>
                  <a:gd name="T13" fmla="*/ 931 h 1080"/>
                  <a:gd name="T14" fmla="*/ 246 w 458"/>
                  <a:gd name="T15" fmla="*/ 890 h 1080"/>
                  <a:gd name="T16" fmla="*/ 263 w 458"/>
                  <a:gd name="T17" fmla="*/ 857 h 1080"/>
                  <a:gd name="T18" fmla="*/ 280 w 458"/>
                  <a:gd name="T19" fmla="*/ 816 h 1080"/>
                  <a:gd name="T20" fmla="*/ 297 w 458"/>
                  <a:gd name="T21" fmla="*/ 750 h 1080"/>
                  <a:gd name="T22" fmla="*/ 305 w 458"/>
                  <a:gd name="T23" fmla="*/ 676 h 1080"/>
                  <a:gd name="T24" fmla="*/ 305 w 458"/>
                  <a:gd name="T25" fmla="*/ 536 h 1080"/>
                  <a:gd name="T26" fmla="*/ 441 w 458"/>
                  <a:gd name="T27" fmla="*/ 536 h 1080"/>
                  <a:gd name="T28" fmla="*/ 450 w 458"/>
                  <a:gd name="T29" fmla="*/ 519 h 1080"/>
                  <a:gd name="T30" fmla="*/ 450 w 458"/>
                  <a:gd name="T31" fmla="*/ 49 h 1080"/>
                  <a:gd name="T32" fmla="*/ 450 w 458"/>
                  <a:gd name="T33" fmla="*/ 0 h 1080"/>
                  <a:gd name="T34" fmla="*/ 458 w 458"/>
                  <a:gd name="T35" fmla="*/ 0 h 1080"/>
                  <a:gd name="T36" fmla="*/ 458 w 458"/>
                  <a:gd name="T37" fmla="*/ 99 h 1080"/>
                  <a:gd name="T38" fmla="*/ 458 w 458"/>
                  <a:gd name="T39" fmla="*/ 544 h 1080"/>
                  <a:gd name="T40" fmla="*/ 390 w 458"/>
                  <a:gd name="T41" fmla="*/ 552 h 1080"/>
                  <a:gd name="T42" fmla="*/ 331 w 458"/>
                  <a:gd name="T43" fmla="*/ 552 h 1080"/>
                  <a:gd name="T44" fmla="*/ 331 w 458"/>
                  <a:gd name="T45" fmla="*/ 560 h 1080"/>
                  <a:gd name="T46" fmla="*/ 331 w 458"/>
                  <a:gd name="T47" fmla="*/ 651 h 1080"/>
                  <a:gd name="T48" fmla="*/ 322 w 458"/>
                  <a:gd name="T49" fmla="*/ 742 h 1080"/>
                  <a:gd name="T50" fmla="*/ 305 w 458"/>
                  <a:gd name="T51" fmla="*/ 791 h 1080"/>
                  <a:gd name="T52" fmla="*/ 288 w 458"/>
                  <a:gd name="T53" fmla="*/ 832 h 1080"/>
                  <a:gd name="T54" fmla="*/ 271 w 458"/>
                  <a:gd name="T55" fmla="*/ 874 h 1080"/>
                  <a:gd name="T56" fmla="*/ 254 w 458"/>
                  <a:gd name="T57" fmla="*/ 915 h 1080"/>
                  <a:gd name="T58" fmla="*/ 203 w 458"/>
                  <a:gd name="T59" fmla="*/ 973 h 1080"/>
                  <a:gd name="T60" fmla="*/ 144 w 458"/>
                  <a:gd name="T61" fmla="*/ 1022 h 1080"/>
                  <a:gd name="T62" fmla="*/ 110 w 458"/>
                  <a:gd name="T63" fmla="*/ 1039 h 1080"/>
                  <a:gd name="T64" fmla="*/ 76 w 458"/>
                  <a:gd name="T65" fmla="*/ 1055 h 1080"/>
                  <a:gd name="T66" fmla="*/ 42 w 458"/>
                  <a:gd name="T67" fmla="*/ 1072 h 1080"/>
                  <a:gd name="T68" fmla="*/ 8 w 458"/>
                  <a:gd name="T69" fmla="*/ 1080 h 1080"/>
                  <a:gd name="T70" fmla="*/ 0 w 458"/>
                  <a:gd name="T71" fmla="*/ 1072 h 10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58" h="1080">
                    <a:moveTo>
                      <a:pt x="0" y="1072"/>
                    </a:moveTo>
                    <a:lnTo>
                      <a:pt x="33" y="1055"/>
                    </a:lnTo>
                    <a:lnTo>
                      <a:pt x="76" y="1039"/>
                    </a:lnTo>
                    <a:lnTo>
                      <a:pt x="118" y="1014"/>
                    </a:lnTo>
                    <a:lnTo>
                      <a:pt x="152" y="989"/>
                    </a:lnTo>
                    <a:lnTo>
                      <a:pt x="186" y="964"/>
                    </a:lnTo>
                    <a:lnTo>
                      <a:pt x="220" y="931"/>
                    </a:lnTo>
                    <a:lnTo>
                      <a:pt x="246" y="890"/>
                    </a:lnTo>
                    <a:lnTo>
                      <a:pt x="263" y="857"/>
                    </a:lnTo>
                    <a:lnTo>
                      <a:pt x="280" y="816"/>
                    </a:lnTo>
                    <a:lnTo>
                      <a:pt x="297" y="750"/>
                    </a:lnTo>
                    <a:lnTo>
                      <a:pt x="305" y="676"/>
                    </a:lnTo>
                    <a:lnTo>
                      <a:pt x="305" y="536"/>
                    </a:lnTo>
                    <a:lnTo>
                      <a:pt x="441" y="536"/>
                    </a:lnTo>
                    <a:lnTo>
                      <a:pt x="450" y="519"/>
                    </a:lnTo>
                    <a:lnTo>
                      <a:pt x="450" y="49"/>
                    </a:lnTo>
                    <a:lnTo>
                      <a:pt x="450" y="0"/>
                    </a:lnTo>
                    <a:lnTo>
                      <a:pt x="458" y="0"/>
                    </a:lnTo>
                    <a:lnTo>
                      <a:pt x="458" y="99"/>
                    </a:lnTo>
                    <a:lnTo>
                      <a:pt x="458" y="544"/>
                    </a:lnTo>
                    <a:lnTo>
                      <a:pt x="390" y="552"/>
                    </a:lnTo>
                    <a:lnTo>
                      <a:pt x="331" y="552"/>
                    </a:lnTo>
                    <a:lnTo>
                      <a:pt x="331" y="560"/>
                    </a:lnTo>
                    <a:lnTo>
                      <a:pt x="331" y="651"/>
                    </a:lnTo>
                    <a:lnTo>
                      <a:pt x="322" y="742"/>
                    </a:lnTo>
                    <a:lnTo>
                      <a:pt x="305" y="791"/>
                    </a:lnTo>
                    <a:lnTo>
                      <a:pt x="288" y="832"/>
                    </a:lnTo>
                    <a:lnTo>
                      <a:pt x="271" y="874"/>
                    </a:lnTo>
                    <a:lnTo>
                      <a:pt x="254" y="915"/>
                    </a:lnTo>
                    <a:lnTo>
                      <a:pt x="203" y="973"/>
                    </a:lnTo>
                    <a:lnTo>
                      <a:pt x="144" y="1022"/>
                    </a:lnTo>
                    <a:lnTo>
                      <a:pt x="110" y="1039"/>
                    </a:lnTo>
                    <a:lnTo>
                      <a:pt x="76" y="1055"/>
                    </a:lnTo>
                    <a:lnTo>
                      <a:pt x="42" y="1072"/>
                    </a:lnTo>
                    <a:lnTo>
                      <a:pt x="8" y="1080"/>
                    </a:lnTo>
                    <a:lnTo>
                      <a:pt x="0" y="1072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4" name="Freeform 67"/>
              <p:cNvSpPr>
                <a:spLocks/>
              </p:cNvSpPr>
              <p:nvPr/>
            </p:nvSpPr>
            <p:spPr bwMode="auto">
              <a:xfrm>
                <a:off x="10331" y="13984"/>
                <a:ext cx="569" cy="1130"/>
              </a:xfrm>
              <a:custGeom>
                <a:avLst/>
                <a:gdLst>
                  <a:gd name="T0" fmla="*/ 0 w 569"/>
                  <a:gd name="T1" fmla="*/ 1097 h 1130"/>
                  <a:gd name="T2" fmla="*/ 0 w 569"/>
                  <a:gd name="T3" fmla="*/ 1088 h 1130"/>
                  <a:gd name="T4" fmla="*/ 51 w 569"/>
                  <a:gd name="T5" fmla="*/ 1088 h 1130"/>
                  <a:gd name="T6" fmla="*/ 102 w 569"/>
                  <a:gd name="T7" fmla="*/ 1072 h 1130"/>
                  <a:gd name="T8" fmla="*/ 153 w 569"/>
                  <a:gd name="T9" fmla="*/ 1055 h 1130"/>
                  <a:gd name="T10" fmla="*/ 204 w 569"/>
                  <a:gd name="T11" fmla="*/ 1039 h 1130"/>
                  <a:gd name="T12" fmla="*/ 246 w 569"/>
                  <a:gd name="T13" fmla="*/ 1006 h 1130"/>
                  <a:gd name="T14" fmla="*/ 289 w 569"/>
                  <a:gd name="T15" fmla="*/ 981 h 1130"/>
                  <a:gd name="T16" fmla="*/ 323 w 569"/>
                  <a:gd name="T17" fmla="*/ 940 h 1130"/>
                  <a:gd name="T18" fmla="*/ 348 w 569"/>
                  <a:gd name="T19" fmla="*/ 890 h 1130"/>
                  <a:gd name="T20" fmla="*/ 365 w 569"/>
                  <a:gd name="T21" fmla="*/ 849 h 1130"/>
                  <a:gd name="T22" fmla="*/ 382 w 569"/>
                  <a:gd name="T23" fmla="*/ 808 h 1130"/>
                  <a:gd name="T24" fmla="*/ 391 w 569"/>
                  <a:gd name="T25" fmla="*/ 717 h 1130"/>
                  <a:gd name="T26" fmla="*/ 391 w 569"/>
                  <a:gd name="T27" fmla="*/ 544 h 1130"/>
                  <a:gd name="T28" fmla="*/ 535 w 569"/>
                  <a:gd name="T29" fmla="*/ 536 h 1130"/>
                  <a:gd name="T30" fmla="*/ 535 w 569"/>
                  <a:gd name="T31" fmla="*/ 536 h 1130"/>
                  <a:gd name="T32" fmla="*/ 535 w 569"/>
                  <a:gd name="T33" fmla="*/ 264 h 1130"/>
                  <a:gd name="T34" fmla="*/ 544 w 569"/>
                  <a:gd name="T35" fmla="*/ 8 h 1130"/>
                  <a:gd name="T36" fmla="*/ 544 w 569"/>
                  <a:gd name="T37" fmla="*/ 0 h 1130"/>
                  <a:gd name="T38" fmla="*/ 552 w 569"/>
                  <a:gd name="T39" fmla="*/ 0 h 1130"/>
                  <a:gd name="T40" fmla="*/ 561 w 569"/>
                  <a:gd name="T41" fmla="*/ 0 h 1130"/>
                  <a:gd name="T42" fmla="*/ 569 w 569"/>
                  <a:gd name="T43" fmla="*/ 16 h 1130"/>
                  <a:gd name="T44" fmla="*/ 569 w 569"/>
                  <a:gd name="T45" fmla="*/ 25 h 1130"/>
                  <a:gd name="T46" fmla="*/ 569 w 569"/>
                  <a:gd name="T47" fmla="*/ 66 h 1130"/>
                  <a:gd name="T48" fmla="*/ 569 w 569"/>
                  <a:gd name="T49" fmla="*/ 569 h 1130"/>
                  <a:gd name="T50" fmla="*/ 569 w 569"/>
                  <a:gd name="T51" fmla="*/ 577 h 1130"/>
                  <a:gd name="T52" fmla="*/ 433 w 569"/>
                  <a:gd name="T53" fmla="*/ 577 h 1130"/>
                  <a:gd name="T54" fmla="*/ 433 w 569"/>
                  <a:gd name="T55" fmla="*/ 585 h 1130"/>
                  <a:gd name="T56" fmla="*/ 433 w 569"/>
                  <a:gd name="T57" fmla="*/ 651 h 1130"/>
                  <a:gd name="T58" fmla="*/ 433 w 569"/>
                  <a:gd name="T59" fmla="*/ 717 h 1130"/>
                  <a:gd name="T60" fmla="*/ 425 w 569"/>
                  <a:gd name="T61" fmla="*/ 783 h 1130"/>
                  <a:gd name="T62" fmla="*/ 408 w 569"/>
                  <a:gd name="T63" fmla="*/ 849 h 1130"/>
                  <a:gd name="T64" fmla="*/ 382 w 569"/>
                  <a:gd name="T65" fmla="*/ 907 h 1130"/>
                  <a:gd name="T66" fmla="*/ 357 w 569"/>
                  <a:gd name="T67" fmla="*/ 965 h 1130"/>
                  <a:gd name="T68" fmla="*/ 306 w 569"/>
                  <a:gd name="T69" fmla="*/ 1014 h 1130"/>
                  <a:gd name="T70" fmla="*/ 280 w 569"/>
                  <a:gd name="T71" fmla="*/ 1039 h 1130"/>
                  <a:gd name="T72" fmla="*/ 255 w 569"/>
                  <a:gd name="T73" fmla="*/ 1055 h 1130"/>
                  <a:gd name="T74" fmla="*/ 221 w 569"/>
                  <a:gd name="T75" fmla="*/ 1072 h 1130"/>
                  <a:gd name="T76" fmla="*/ 195 w 569"/>
                  <a:gd name="T77" fmla="*/ 1088 h 1130"/>
                  <a:gd name="T78" fmla="*/ 128 w 569"/>
                  <a:gd name="T79" fmla="*/ 1113 h 1130"/>
                  <a:gd name="T80" fmla="*/ 9 w 569"/>
                  <a:gd name="T81" fmla="*/ 1130 h 1130"/>
                  <a:gd name="T82" fmla="*/ 0 w 569"/>
                  <a:gd name="T83" fmla="*/ 1097 h 113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69" h="1130">
                    <a:moveTo>
                      <a:pt x="0" y="1097"/>
                    </a:moveTo>
                    <a:lnTo>
                      <a:pt x="0" y="1088"/>
                    </a:lnTo>
                    <a:lnTo>
                      <a:pt x="51" y="1088"/>
                    </a:lnTo>
                    <a:lnTo>
                      <a:pt x="102" y="1072"/>
                    </a:lnTo>
                    <a:lnTo>
                      <a:pt x="153" y="1055"/>
                    </a:lnTo>
                    <a:lnTo>
                      <a:pt x="204" y="1039"/>
                    </a:lnTo>
                    <a:lnTo>
                      <a:pt x="246" y="1006"/>
                    </a:lnTo>
                    <a:lnTo>
                      <a:pt x="289" y="981"/>
                    </a:lnTo>
                    <a:lnTo>
                      <a:pt x="323" y="940"/>
                    </a:lnTo>
                    <a:lnTo>
                      <a:pt x="348" y="890"/>
                    </a:lnTo>
                    <a:lnTo>
                      <a:pt x="365" y="849"/>
                    </a:lnTo>
                    <a:lnTo>
                      <a:pt x="382" y="808"/>
                    </a:lnTo>
                    <a:lnTo>
                      <a:pt x="391" y="717"/>
                    </a:lnTo>
                    <a:lnTo>
                      <a:pt x="391" y="544"/>
                    </a:lnTo>
                    <a:lnTo>
                      <a:pt x="535" y="536"/>
                    </a:lnTo>
                    <a:lnTo>
                      <a:pt x="535" y="264"/>
                    </a:lnTo>
                    <a:lnTo>
                      <a:pt x="544" y="8"/>
                    </a:lnTo>
                    <a:lnTo>
                      <a:pt x="544" y="0"/>
                    </a:lnTo>
                    <a:lnTo>
                      <a:pt x="552" y="0"/>
                    </a:lnTo>
                    <a:lnTo>
                      <a:pt x="561" y="0"/>
                    </a:lnTo>
                    <a:lnTo>
                      <a:pt x="569" y="16"/>
                    </a:lnTo>
                    <a:lnTo>
                      <a:pt x="569" y="25"/>
                    </a:lnTo>
                    <a:lnTo>
                      <a:pt x="569" y="66"/>
                    </a:lnTo>
                    <a:lnTo>
                      <a:pt x="569" y="569"/>
                    </a:lnTo>
                    <a:lnTo>
                      <a:pt x="569" y="577"/>
                    </a:lnTo>
                    <a:lnTo>
                      <a:pt x="433" y="577"/>
                    </a:lnTo>
                    <a:lnTo>
                      <a:pt x="433" y="585"/>
                    </a:lnTo>
                    <a:lnTo>
                      <a:pt x="433" y="651"/>
                    </a:lnTo>
                    <a:lnTo>
                      <a:pt x="433" y="717"/>
                    </a:lnTo>
                    <a:lnTo>
                      <a:pt x="425" y="783"/>
                    </a:lnTo>
                    <a:lnTo>
                      <a:pt x="408" y="849"/>
                    </a:lnTo>
                    <a:lnTo>
                      <a:pt x="382" y="907"/>
                    </a:lnTo>
                    <a:lnTo>
                      <a:pt x="357" y="965"/>
                    </a:lnTo>
                    <a:lnTo>
                      <a:pt x="306" y="1014"/>
                    </a:lnTo>
                    <a:lnTo>
                      <a:pt x="280" y="1039"/>
                    </a:lnTo>
                    <a:lnTo>
                      <a:pt x="255" y="1055"/>
                    </a:lnTo>
                    <a:lnTo>
                      <a:pt x="221" y="1072"/>
                    </a:lnTo>
                    <a:lnTo>
                      <a:pt x="195" y="1088"/>
                    </a:lnTo>
                    <a:lnTo>
                      <a:pt x="128" y="1113"/>
                    </a:lnTo>
                    <a:lnTo>
                      <a:pt x="9" y="1130"/>
                    </a:lnTo>
                    <a:lnTo>
                      <a:pt x="0" y="109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5" name="Freeform 68"/>
              <p:cNvSpPr>
                <a:spLocks/>
              </p:cNvSpPr>
              <p:nvPr/>
            </p:nvSpPr>
            <p:spPr bwMode="auto">
              <a:xfrm>
                <a:off x="10212" y="15064"/>
                <a:ext cx="34" cy="33"/>
              </a:xfrm>
              <a:custGeom>
                <a:avLst/>
                <a:gdLst>
                  <a:gd name="T0" fmla="*/ 0 w 34"/>
                  <a:gd name="T1" fmla="*/ 17 h 33"/>
                  <a:gd name="T2" fmla="*/ 0 w 34"/>
                  <a:gd name="T3" fmla="*/ 8 h 33"/>
                  <a:gd name="T4" fmla="*/ 0 w 34"/>
                  <a:gd name="T5" fmla="*/ 0 h 33"/>
                  <a:gd name="T6" fmla="*/ 9 w 34"/>
                  <a:gd name="T7" fmla="*/ 0 h 33"/>
                  <a:gd name="T8" fmla="*/ 17 w 34"/>
                  <a:gd name="T9" fmla="*/ 0 h 33"/>
                  <a:gd name="T10" fmla="*/ 34 w 34"/>
                  <a:gd name="T11" fmla="*/ 33 h 33"/>
                  <a:gd name="T12" fmla="*/ 17 w 34"/>
                  <a:gd name="T13" fmla="*/ 33 h 33"/>
                  <a:gd name="T14" fmla="*/ 0 w 34"/>
                  <a:gd name="T15" fmla="*/ 17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33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34" y="33"/>
                    </a:lnTo>
                    <a:lnTo>
                      <a:pt x="17" y="33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6" name="Freeform 69"/>
              <p:cNvSpPr>
                <a:spLocks/>
              </p:cNvSpPr>
              <p:nvPr/>
            </p:nvSpPr>
            <p:spPr bwMode="auto">
              <a:xfrm>
                <a:off x="10059" y="14907"/>
                <a:ext cx="170" cy="174"/>
              </a:xfrm>
              <a:custGeom>
                <a:avLst/>
                <a:gdLst>
                  <a:gd name="T0" fmla="*/ 0 w 170"/>
                  <a:gd name="T1" fmla="*/ 149 h 174"/>
                  <a:gd name="T2" fmla="*/ 26 w 170"/>
                  <a:gd name="T3" fmla="*/ 132 h 174"/>
                  <a:gd name="T4" fmla="*/ 43 w 170"/>
                  <a:gd name="T5" fmla="*/ 132 h 174"/>
                  <a:gd name="T6" fmla="*/ 60 w 170"/>
                  <a:gd name="T7" fmla="*/ 141 h 174"/>
                  <a:gd name="T8" fmla="*/ 77 w 170"/>
                  <a:gd name="T9" fmla="*/ 141 h 174"/>
                  <a:gd name="T10" fmla="*/ 85 w 170"/>
                  <a:gd name="T11" fmla="*/ 141 h 174"/>
                  <a:gd name="T12" fmla="*/ 94 w 170"/>
                  <a:gd name="T13" fmla="*/ 141 h 174"/>
                  <a:gd name="T14" fmla="*/ 102 w 170"/>
                  <a:gd name="T15" fmla="*/ 132 h 174"/>
                  <a:gd name="T16" fmla="*/ 102 w 170"/>
                  <a:gd name="T17" fmla="*/ 132 h 174"/>
                  <a:gd name="T18" fmla="*/ 60 w 170"/>
                  <a:gd name="T19" fmla="*/ 116 h 174"/>
                  <a:gd name="T20" fmla="*/ 51 w 170"/>
                  <a:gd name="T21" fmla="*/ 99 h 174"/>
                  <a:gd name="T22" fmla="*/ 43 w 170"/>
                  <a:gd name="T23" fmla="*/ 83 h 174"/>
                  <a:gd name="T24" fmla="*/ 26 w 170"/>
                  <a:gd name="T25" fmla="*/ 33 h 174"/>
                  <a:gd name="T26" fmla="*/ 51 w 170"/>
                  <a:gd name="T27" fmla="*/ 33 h 174"/>
                  <a:gd name="T28" fmla="*/ 68 w 170"/>
                  <a:gd name="T29" fmla="*/ 42 h 174"/>
                  <a:gd name="T30" fmla="*/ 85 w 170"/>
                  <a:gd name="T31" fmla="*/ 50 h 174"/>
                  <a:gd name="T32" fmla="*/ 102 w 170"/>
                  <a:gd name="T33" fmla="*/ 66 h 174"/>
                  <a:gd name="T34" fmla="*/ 111 w 170"/>
                  <a:gd name="T35" fmla="*/ 75 h 174"/>
                  <a:gd name="T36" fmla="*/ 119 w 170"/>
                  <a:gd name="T37" fmla="*/ 91 h 174"/>
                  <a:gd name="T38" fmla="*/ 119 w 170"/>
                  <a:gd name="T39" fmla="*/ 99 h 174"/>
                  <a:gd name="T40" fmla="*/ 128 w 170"/>
                  <a:gd name="T41" fmla="*/ 108 h 174"/>
                  <a:gd name="T42" fmla="*/ 136 w 170"/>
                  <a:gd name="T43" fmla="*/ 108 h 174"/>
                  <a:gd name="T44" fmla="*/ 128 w 170"/>
                  <a:gd name="T45" fmla="*/ 75 h 174"/>
                  <a:gd name="T46" fmla="*/ 128 w 170"/>
                  <a:gd name="T47" fmla="*/ 50 h 174"/>
                  <a:gd name="T48" fmla="*/ 136 w 170"/>
                  <a:gd name="T49" fmla="*/ 17 h 174"/>
                  <a:gd name="T50" fmla="*/ 153 w 170"/>
                  <a:gd name="T51" fmla="*/ 0 h 174"/>
                  <a:gd name="T52" fmla="*/ 162 w 170"/>
                  <a:gd name="T53" fmla="*/ 9 h 174"/>
                  <a:gd name="T54" fmla="*/ 170 w 170"/>
                  <a:gd name="T55" fmla="*/ 25 h 174"/>
                  <a:gd name="T56" fmla="*/ 170 w 170"/>
                  <a:gd name="T57" fmla="*/ 50 h 174"/>
                  <a:gd name="T58" fmla="*/ 162 w 170"/>
                  <a:gd name="T59" fmla="*/ 108 h 174"/>
                  <a:gd name="T60" fmla="*/ 162 w 170"/>
                  <a:gd name="T61" fmla="*/ 124 h 174"/>
                  <a:gd name="T62" fmla="*/ 153 w 170"/>
                  <a:gd name="T63" fmla="*/ 141 h 174"/>
                  <a:gd name="T64" fmla="*/ 145 w 170"/>
                  <a:gd name="T65" fmla="*/ 141 h 174"/>
                  <a:gd name="T66" fmla="*/ 136 w 170"/>
                  <a:gd name="T67" fmla="*/ 141 h 174"/>
                  <a:gd name="T68" fmla="*/ 128 w 170"/>
                  <a:gd name="T69" fmla="*/ 141 h 174"/>
                  <a:gd name="T70" fmla="*/ 128 w 170"/>
                  <a:gd name="T71" fmla="*/ 157 h 174"/>
                  <a:gd name="T72" fmla="*/ 128 w 170"/>
                  <a:gd name="T73" fmla="*/ 165 h 174"/>
                  <a:gd name="T74" fmla="*/ 77 w 170"/>
                  <a:gd name="T75" fmla="*/ 174 h 174"/>
                  <a:gd name="T76" fmla="*/ 60 w 170"/>
                  <a:gd name="T77" fmla="*/ 174 h 174"/>
                  <a:gd name="T78" fmla="*/ 34 w 170"/>
                  <a:gd name="T79" fmla="*/ 174 h 174"/>
                  <a:gd name="T80" fmla="*/ 0 w 170"/>
                  <a:gd name="T81" fmla="*/ 149 h 17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70" h="174">
                    <a:moveTo>
                      <a:pt x="0" y="149"/>
                    </a:moveTo>
                    <a:lnTo>
                      <a:pt x="26" y="132"/>
                    </a:lnTo>
                    <a:lnTo>
                      <a:pt x="43" y="132"/>
                    </a:lnTo>
                    <a:lnTo>
                      <a:pt x="60" y="141"/>
                    </a:lnTo>
                    <a:lnTo>
                      <a:pt x="77" y="141"/>
                    </a:lnTo>
                    <a:lnTo>
                      <a:pt x="85" y="141"/>
                    </a:lnTo>
                    <a:lnTo>
                      <a:pt x="94" y="141"/>
                    </a:lnTo>
                    <a:lnTo>
                      <a:pt x="102" y="132"/>
                    </a:lnTo>
                    <a:lnTo>
                      <a:pt x="60" y="116"/>
                    </a:lnTo>
                    <a:lnTo>
                      <a:pt x="51" y="99"/>
                    </a:lnTo>
                    <a:lnTo>
                      <a:pt x="43" y="83"/>
                    </a:lnTo>
                    <a:lnTo>
                      <a:pt x="26" y="33"/>
                    </a:lnTo>
                    <a:lnTo>
                      <a:pt x="51" y="33"/>
                    </a:lnTo>
                    <a:lnTo>
                      <a:pt x="68" y="42"/>
                    </a:lnTo>
                    <a:lnTo>
                      <a:pt x="85" y="50"/>
                    </a:lnTo>
                    <a:lnTo>
                      <a:pt x="102" y="66"/>
                    </a:lnTo>
                    <a:lnTo>
                      <a:pt x="111" y="75"/>
                    </a:lnTo>
                    <a:lnTo>
                      <a:pt x="119" y="91"/>
                    </a:lnTo>
                    <a:lnTo>
                      <a:pt x="119" y="99"/>
                    </a:lnTo>
                    <a:lnTo>
                      <a:pt x="128" y="108"/>
                    </a:lnTo>
                    <a:lnTo>
                      <a:pt x="136" y="108"/>
                    </a:lnTo>
                    <a:lnTo>
                      <a:pt x="128" y="75"/>
                    </a:lnTo>
                    <a:lnTo>
                      <a:pt x="128" y="50"/>
                    </a:lnTo>
                    <a:lnTo>
                      <a:pt x="136" y="17"/>
                    </a:lnTo>
                    <a:lnTo>
                      <a:pt x="153" y="0"/>
                    </a:lnTo>
                    <a:lnTo>
                      <a:pt x="162" y="9"/>
                    </a:lnTo>
                    <a:lnTo>
                      <a:pt x="170" y="25"/>
                    </a:lnTo>
                    <a:lnTo>
                      <a:pt x="170" y="50"/>
                    </a:lnTo>
                    <a:lnTo>
                      <a:pt x="162" y="108"/>
                    </a:lnTo>
                    <a:lnTo>
                      <a:pt x="162" y="124"/>
                    </a:lnTo>
                    <a:lnTo>
                      <a:pt x="153" y="141"/>
                    </a:lnTo>
                    <a:lnTo>
                      <a:pt x="145" y="141"/>
                    </a:lnTo>
                    <a:lnTo>
                      <a:pt x="136" y="141"/>
                    </a:lnTo>
                    <a:lnTo>
                      <a:pt x="128" y="141"/>
                    </a:lnTo>
                    <a:lnTo>
                      <a:pt x="128" y="157"/>
                    </a:lnTo>
                    <a:lnTo>
                      <a:pt x="128" y="165"/>
                    </a:lnTo>
                    <a:lnTo>
                      <a:pt x="77" y="174"/>
                    </a:lnTo>
                    <a:lnTo>
                      <a:pt x="60" y="174"/>
                    </a:lnTo>
                    <a:lnTo>
                      <a:pt x="34" y="174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7" name="Freeform 70"/>
              <p:cNvSpPr>
                <a:spLocks/>
              </p:cNvSpPr>
              <p:nvPr/>
            </p:nvSpPr>
            <p:spPr bwMode="auto">
              <a:xfrm>
                <a:off x="10764" y="14973"/>
                <a:ext cx="77" cy="75"/>
              </a:xfrm>
              <a:custGeom>
                <a:avLst/>
                <a:gdLst>
                  <a:gd name="T0" fmla="*/ 17 w 77"/>
                  <a:gd name="T1" fmla="*/ 50 h 75"/>
                  <a:gd name="T2" fmla="*/ 0 w 77"/>
                  <a:gd name="T3" fmla="*/ 25 h 75"/>
                  <a:gd name="T4" fmla="*/ 0 w 77"/>
                  <a:gd name="T5" fmla="*/ 9 h 75"/>
                  <a:gd name="T6" fmla="*/ 17 w 77"/>
                  <a:gd name="T7" fmla="*/ 0 h 75"/>
                  <a:gd name="T8" fmla="*/ 26 w 77"/>
                  <a:gd name="T9" fmla="*/ 9 h 75"/>
                  <a:gd name="T10" fmla="*/ 51 w 77"/>
                  <a:gd name="T11" fmla="*/ 25 h 75"/>
                  <a:gd name="T12" fmla="*/ 77 w 77"/>
                  <a:gd name="T13" fmla="*/ 75 h 75"/>
                  <a:gd name="T14" fmla="*/ 77 w 77"/>
                  <a:gd name="T15" fmla="*/ 75 h 75"/>
                  <a:gd name="T16" fmla="*/ 51 w 77"/>
                  <a:gd name="T17" fmla="*/ 58 h 75"/>
                  <a:gd name="T18" fmla="*/ 17 w 77"/>
                  <a:gd name="T19" fmla="*/ 50 h 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7" h="75">
                    <a:moveTo>
                      <a:pt x="17" y="50"/>
                    </a:moveTo>
                    <a:lnTo>
                      <a:pt x="0" y="25"/>
                    </a:lnTo>
                    <a:lnTo>
                      <a:pt x="0" y="9"/>
                    </a:lnTo>
                    <a:lnTo>
                      <a:pt x="17" y="0"/>
                    </a:lnTo>
                    <a:lnTo>
                      <a:pt x="26" y="9"/>
                    </a:lnTo>
                    <a:lnTo>
                      <a:pt x="51" y="25"/>
                    </a:lnTo>
                    <a:lnTo>
                      <a:pt x="77" y="75"/>
                    </a:lnTo>
                    <a:lnTo>
                      <a:pt x="51" y="58"/>
                    </a:lnTo>
                    <a:lnTo>
                      <a:pt x="17" y="5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8" name="Freeform 71"/>
              <p:cNvSpPr>
                <a:spLocks/>
              </p:cNvSpPr>
              <p:nvPr/>
            </p:nvSpPr>
            <p:spPr bwMode="auto">
              <a:xfrm>
                <a:off x="10425" y="14949"/>
                <a:ext cx="34" cy="33"/>
              </a:xfrm>
              <a:custGeom>
                <a:avLst/>
                <a:gdLst>
                  <a:gd name="T0" fmla="*/ 0 w 34"/>
                  <a:gd name="T1" fmla="*/ 8 h 33"/>
                  <a:gd name="T2" fmla="*/ 8 w 34"/>
                  <a:gd name="T3" fmla="*/ 0 h 33"/>
                  <a:gd name="T4" fmla="*/ 17 w 34"/>
                  <a:gd name="T5" fmla="*/ 0 h 33"/>
                  <a:gd name="T6" fmla="*/ 34 w 34"/>
                  <a:gd name="T7" fmla="*/ 24 h 33"/>
                  <a:gd name="T8" fmla="*/ 25 w 34"/>
                  <a:gd name="T9" fmla="*/ 33 h 33"/>
                  <a:gd name="T10" fmla="*/ 8 w 34"/>
                  <a:gd name="T11" fmla="*/ 33 h 33"/>
                  <a:gd name="T12" fmla="*/ 0 w 34"/>
                  <a:gd name="T13" fmla="*/ 8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33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34" y="24"/>
                    </a:lnTo>
                    <a:lnTo>
                      <a:pt x="25" y="33"/>
                    </a:lnTo>
                    <a:lnTo>
                      <a:pt x="8" y="3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9" name="Freeform 72"/>
              <p:cNvSpPr>
                <a:spLocks/>
              </p:cNvSpPr>
              <p:nvPr/>
            </p:nvSpPr>
            <p:spPr bwMode="auto">
              <a:xfrm>
                <a:off x="10756" y="14462"/>
                <a:ext cx="34" cy="25"/>
              </a:xfrm>
              <a:custGeom>
                <a:avLst/>
                <a:gdLst>
                  <a:gd name="T0" fmla="*/ 0 w 34"/>
                  <a:gd name="T1" fmla="*/ 25 h 25"/>
                  <a:gd name="T2" fmla="*/ 8 w 34"/>
                  <a:gd name="T3" fmla="*/ 8 h 25"/>
                  <a:gd name="T4" fmla="*/ 17 w 34"/>
                  <a:gd name="T5" fmla="*/ 0 h 25"/>
                  <a:gd name="T6" fmla="*/ 25 w 34"/>
                  <a:gd name="T7" fmla="*/ 8 h 25"/>
                  <a:gd name="T8" fmla="*/ 34 w 34"/>
                  <a:gd name="T9" fmla="*/ 17 h 25"/>
                  <a:gd name="T10" fmla="*/ 25 w 34"/>
                  <a:gd name="T11" fmla="*/ 25 h 25"/>
                  <a:gd name="T12" fmla="*/ 17 w 34"/>
                  <a:gd name="T13" fmla="*/ 25 h 25"/>
                  <a:gd name="T14" fmla="*/ 8 w 34"/>
                  <a:gd name="T15" fmla="*/ 25 h 25"/>
                  <a:gd name="T16" fmla="*/ 0 w 34"/>
                  <a:gd name="T17" fmla="*/ 25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25">
                    <a:moveTo>
                      <a:pt x="0" y="25"/>
                    </a:moveTo>
                    <a:lnTo>
                      <a:pt x="8" y="8"/>
                    </a:lnTo>
                    <a:lnTo>
                      <a:pt x="17" y="0"/>
                    </a:lnTo>
                    <a:lnTo>
                      <a:pt x="25" y="8"/>
                    </a:lnTo>
                    <a:lnTo>
                      <a:pt x="34" y="17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8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0" name="Freeform 73"/>
              <p:cNvSpPr>
                <a:spLocks/>
              </p:cNvSpPr>
              <p:nvPr/>
            </p:nvSpPr>
            <p:spPr bwMode="auto">
              <a:xfrm>
                <a:off x="10722" y="14380"/>
                <a:ext cx="110" cy="57"/>
              </a:xfrm>
              <a:custGeom>
                <a:avLst/>
                <a:gdLst>
                  <a:gd name="T0" fmla="*/ 0 w 110"/>
                  <a:gd name="T1" fmla="*/ 0 h 57"/>
                  <a:gd name="T2" fmla="*/ 17 w 110"/>
                  <a:gd name="T3" fmla="*/ 8 h 57"/>
                  <a:gd name="T4" fmla="*/ 34 w 110"/>
                  <a:gd name="T5" fmla="*/ 16 h 57"/>
                  <a:gd name="T6" fmla="*/ 59 w 110"/>
                  <a:gd name="T7" fmla="*/ 33 h 57"/>
                  <a:gd name="T8" fmla="*/ 76 w 110"/>
                  <a:gd name="T9" fmla="*/ 16 h 57"/>
                  <a:gd name="T10" fmla="*/ 85 w 110"/>
                  <a:gd name="T11" fmla="*/ 8 h 57"/>
                  <a:gd name="T12" fmla="*/ 93 w 110"/>
                  <a:gd name="T13" fmla="*/ 0 h 57"/>
                  <a:gd name="T14" fmla="*/ 110 w 110"/>
                  <a:gd name="T15" fmla="*/ 0 h 57"/>
                  <a:gd name="T16" fmla="*/ 93 w 110"/>
                  <a:gd name="T17" fmla="*/ 16 h 57"/>
                  <a:gd name="T18" fmla="*/ 85 w 110"/>
                  <a:gd name="T19" fmla="*/ 41 h 57"/>
                  <a:gd name="T20" fmla="*/ 68 w 110"/>
                  <a:gd name="T21" fmla="*/ 57 h 57"/>
                  <a:gd name="T22" fmla="*/ 59 w 110"/>
                  <a:gd name="T23" fmla="*/ 57 h 57"/>
                  <a:gd name="T24" fmla="*/ 42 w 110"/>
                  <a:gd name="T25" fmla="*/ 57 h 57"/>
                  <a:gd name="T26" fmla="*/ 17 w 110"/>
                  <a:gd name="T27" fmla="*/ 33 h 57"/>
                  <a:gd name="T28" fmla="*/ 0 w 110"/>
                  <a:gd name="T29" fmla="*/ 0 h 5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0" h="57">
                    <a:moveTo>
                      <a:pt x="0" y="0"/>
                    </a:moveTo>
                    <a:lnTo>
                      <a:pt x="17" y="8"/>
                    </a:lnTo>
                    <a:lnTo>
                      <a:pt x="34" y="16"/>
                    </a:lnTo>
                    <a:lnTo>
                      <a:pt x="59" y="33"/>
                    </a:lnTo>
                    <a:lnTo>
                      <a:pt x="76" y="16"/>
                    </a:lnTo>
                    <a:lnTo>
                      <a:pt x="85" y="8"/>
                    </a:lnTo>
                    <a:lnTo>
                      <a:pt x="93" y="0"/>
                    </a:lnTo>
                    <a:lnTo>
                      <a:pt x="110" y="0"/>
                    </a:lnTo>
                    <a:lnTo>
                      <a:pt x="93" y="16"/>
                    </a:lnTo>
                    <a:lnTo>
                      <a:pt x="85" y="41"/>
                    </a:lnTo>
                    <a:lnTo>
                      <a:pt x="68" y="57"/>
                    </a:lnTo>
                    <a:lnTo>
                      <a:pt x="59" y="57"/>
                    </a:lnTo>
                    <a:lnTo>
                      <a:pt x="42" y="57"/>
                    </a:lnTo>
                    <a:lnTo>
                      <a:pt x="17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1" name="Freeform 74"/>
              <p:cNvSpPr>
                <a:spLocks/>
              </p:cNvSpPr>
              <p:nvPr/>
            </p:nvSpPr>
            <p:spPr bwMode="auto">
              <a:xfrm>
                <a:off x="10756" y="14347"/>
                <a:ext cx="42" cy="41"/>
              </a:xfrm>
              <a:custGeom>
                <a:avLst/>
                <a:gdLst>
                  <a:gd name="T0" fmla="*/ 0 w 42"/>
                  <a:gd name="T1" fmla="*/ 24 h 41"/>
                  <a:gd name="T2" fmla="*/ 8 w 42"/>
                  <a:gd name="T3" fmla="*/ 8 h 41"/>
                  <a:gd name="T4" fmla="*/ 17 w 42"/>
                  <a:gd name="T5" fmla="*/ 0 h 41"/>
                  <a:gd name="T6" fmla="*/ 25 w 42"/>
                  <a:gd name="T7" fmla="*/ 8 h 41"/>
                  <a:gd name="T8" fmla="*/ 42 w 42"/>
                  <a:gd name="T9" fmla="*/ 16 h 41"/>
                  <a:gd name="T10" fmla="*/ 34 w 42"/>
                  <a:gd name="T11" fmla="*/ 24 h 41"/>
                  <a:gd name="T12" fmla="*/ 34 w 42"/>
                  <a:gd name="T13" fmla="*/ 33 h 41"/>
                  <a:gd name="T14" fmla="*/ 17 w 42"/>
                  <a:gd name="T15" fmla="*/ 41 h 41"/>
                  <a:gd name="T16" fmla="*/ 8 w 42"/>
                  <a:gd name="T17" fmla="*/ 33 h 41"/>
                  <a:gd name="T18" fmla="*/ 8 w 42"/>
                  <a:gd name="T19" fmla="*/ 33 h 41"/>
                  <a:gd name="T20" fmla="*/ 0 w 42"/>
                  <a:gd name="T21" fmla="*/ 2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" h="41">
                    <a:moveTo>
                      <a:pt x="0" y="24"/>
                    </a:moveTo>
                    <a:lnTo>
                      <a:pt x="8" y="8"/>
                    </a:lnTo>
                    <a:lnTo>
                      <a:pt x="17" y="0"/>
                    </a:lnTo>
                    <a:lnTo>
                      <a:pt x="25" y="8"/>
                    </a:lnTo>
                    <a:lnTo>
                      <a:pt x="42" y="16"/>
                    </a:lnTo>
                    <a:lnTo>
                      <a:pt x="34" y="24"/>
                    </a:lnTo>
                    <a:lnTo>
                      <a:pt x="34" y="33"/>
                    </a:lnTo>
                    <a:lnTo>
                      <a:pt x="17" y="41"/>
                    </a:lnTo>
                    <a:lnTo>
                      <a:pt x="8" y="3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2" name="Freeform 75"/>
              <p:cNvSpPr>
                <a:spLocks/>
              </p:cNvSpPr>
              <p:nvPr/>
            </p:nvSpPr>
            <p:spPr bwMode="auto">
              <a:xfrm>
                <a:off x="10730" y="14330"/>
                <a:ext cx="26" cy="33"/>
              </a:xfrm>
              <a:custGeom>
                <a:avLst/>
                <a:gdLst>
                  <a:gd name="T0" fmla="*/ 0 w 26"/>
                  <a:gd name="T1" fmla="*/ 25 h 33"/>
                  <a:gd name="T2" fmla="*/ 9 w 26"/>
                  <a:gd name="T3" fmla="*/ 8 h 33"/>
                  <a:gd name="T4" fmla="*/ 17 w 26"/>
                  <a:gd name="T5" fmla="*/ 0 h 33"/>
                  <a:gd name="T6" fmla="*/ 26 w 26"/>
                  <a:gd name="T7" fmla="*/ 0 h 33"/>
                  <a:gd name="T8" fmla="*/ 26 w 26"/>
                  <a:gd name="T9" fmla="*/ 8 h 33"/>
                  <a:gd name="T10" fmla="*/ 26 w 26"/>
                  <a:gd name="T11" fmla="*/ 17 h 33"/>
                  <a:gd name="T12" fmla="*/ 9 w 26"/>
                  <a:gd name="T13" fmla="*/ 33 h 33"/>
                  <a:gd name="T14" fmla="*/ 0 w 26"/>
                  <a:gd name="T15" fmla="*/ 25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0" y="25"/>
                    </a:moveTo>
                    <a:lnTo>
                      <a:pt x="9" y="8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26" y="8"/>
                    </a:lnTo>
                    <a:lnTo>
                      <a:pt x="26" y="17"/>
                    </a:lnTo>
                    <a:lnTo>
                      <a:pt x="9" y="3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3" name="Freeform 76"/>
              <p:cNvSpPr>
                <a:spLocks/>
              </p:cNvSpPr>
              <p:nvPr/>
            </p:nvSpPr>
            <p:spPr bwMode="auto">
              <a:xfrm>
                <a:off x="10790" y="14322"/>
                <a:ext cx="25" cy="33"/>
              </a:xfrm>
              <a:custGeom>
                <a:avLst/>
                <a:gdLst>
                  <a:gd name="T0" fmla="*/ 8 w 25"/>
                  <a:gd name="T1" fmla="*/ 0 h 33"/>
                  <a:gd name="T2" fmla="*/ 8 w 25"/>
                  <a:gd name="T3" fmla="*/ 0 h 33"/>
                  <a:gd name="T4" fmla="*/ 17 w 25"/>
                  <a:gd name="T5" fmla="*/ 16 h 33"/>
                  <a:gd name="T6" fmla="*/ 25 w 25"/>
                  <a:gd name="T7" fmla="*/ 33 h 33"/>
                  <a:gd name="T8" fmla="*/ 17 w 25"/>
                  <a:gd name="T9" fmla="*/ 33 h 33"/>
                  <a:gd name="T10" fmla="*/ 8 w 25"/>
                  <a:gd name="T11" fmla="*/ 16 h 33"/>
                  <a:gd name="T12" fmla="*/ 0 w 25"/>
                  <a:gd name="T13" fmla="*/ 8 h 33"/>
                  <a:gd name="T14" fmla="*/ 8 w 25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33">
                    <a:moveTo>
                      <a:pt x="8" y="0"/>
                    </a:moveTo>
                    <a:lnTo>
                      <a:pt x="8" y="0"/>
                    </a:lnTo>
                    <a:lnTo>
                      <a:pt x="17" y="16"/>
                    </a:lnTo>
                    <a:lnTo>
                      <a:pt x="25" y="33"/>
                    </a:lnTo>
                    <a:lnTo>
                      <a:pt x="17" y="33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4" name="Freeform 77"/>
              <p:cNvSpPr>
                <a:spLocks/>
              </p:cNvSpPr>
              <p:nvPr/>
            </p:nvSpPr>
            <p:spPr bwMode="auto">
              <a:xfrm>
                <a:off x="10764" y="14289"/>
                <a:ext cx="17" cy="25"/>
              </a:xfrm>
              <a:custGeom>
                <a:avLst/>
                <a:gdLst>
                  <a:gd name="T0" fmla="*/ 0 w 17"/>
                  <a:gd name="T1" fmla="*/ 16 h 25"/>
                  <a:gd name="T2" fmla="*/ 0 w 17"/>
                  <a:gd name="T3" fmla="*/ 8 h 25"/>
                  <a:gd name="T4" fmla="*/ 9 w 17"/>
                  <a:gd name="T5" fmla="*/ 0 h 25"/>
                  <a:gd name="T6" fmla="*/ 17 w 17"/>
                  <a:gd name="T7" fmla="*/ 8 h 25"/>
                  <a:gd name="T8" fmla="*/ 17 w 17"/>
                  <a:gd name="T9" fmla="*/ 16 h 25"/>
                  <a:gd name="T10" fmla="*/ 9 w 17"/>
                  <a:gd name="T11" fmla="*/ 25 h 25"/>
                  <a:gd name="T12" fmla="*/ 0 w 17"/>
                  <a:gd name="T13" fmla="*/ 25 h 25"/>
                  <a:gd name="T14" fmla="*/ 0 w 17"/>
                  <a:gd name="T15" fmla="*/ 16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25">
                    <a:moveTo>
                      <a:pt x="0" y="16"/>
                    </a:moveTo>
                    <a:lnTo>
                      <a:pt x="0" y="8"/>
                    </a:lnTo>
                    <a:lnTo>
                      <a:pt x="9" y="0"/>
                    </a:lnTo>
                    <a:lnTo>
                      <a:pt x="17" y="8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0" y="25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5" name="Freeform 78"/>
              <p:cNvSpPr>
                <a:spLocks/>
              </p:cNvSpPr>
              <p:nvPr/>
            </p:nvSpPr>
            <p:spPr bwMode="auto">
              <a:xfrm>
                <a:off x="10756" y="14248"/>
                <a:ext cx="25" cy="16"/>
              </a:xfrm>
              <a:custGeom>
                <a:avLst/>
                <a:gdLst>
                  <a:gd name="T0" fmla="*/ 0 w 25"/>
                  <a:gd name="T1" fmla="*/ 8 h 16"/>
                  <a:gd name="T2" fmla="*/ 8 w 25"/>
                  <a:gd name="T3" fmla="*/ 0 h 16"/>
                  <a:gd name="T4" fmla="*/ 17 w 25"/>
                  <a:gd name="T5" fmla="*/ 0 h 16"/>
                  <a:gd name="T6" fmla="*/ 25 w 25"/>
                  <a:gd name="T7" fmla="*/ 8 h 16"/>
                  <a:gd name="T8" fmla="*/ 17 w 25"/>
                  <a:gd name="T9" fmla="*/ 16 h 16"/>
                  <a:gd name="T10" fmla="*/ 8 w 25"/>
                  <a:gd name="T11" fmla="*/ 16 h 16"/>
                  <a:gd name="T12" fmla="*/ 0 w 25"/>
                  <a:gd name="T13" fmla="*/ 8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16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8"/>
                    </a:lnTo>
                    <a:lnTo>
                      <a:pt x="17" y="16"/>
                    </a:lnTo>
                    <a:lnTo>
                      <a:pt x="8" y="1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6" name="Freeform 79"/>
              <p:cNvSpPr>
                <a:spLocks/>
              </p:cNvSpPr>
              <p:nvPr/>
            </p:nvSpPr>
            <p:spPr bwMode="auto">
              <a:xfrm>
                <a:off x="10892" y="13926"/>
                <a:ext cx="119" cy="107"/>
              </a:xfrm>
              <a:custGeom>
                <a:avLst/>
                <a:gdLst>
                  <a:gd name="T0" fmla="*/ 0 w 119"/>
                  <a:gd name="T1" fmla="*/ 25 h 107"/>
                  <a:gd name="T2" fmla="*/ 0 w 119"/>
                  <a:gd name="T3" fmla="*/ 0 h 107"/>
                  <a:gd name="T4" fmla="*/ 0 w 119"/>
                  <a:gd name="T5" fmla="*/ 0 h 107"/>
                  <a:gd name="T6" fmla="*/ 8 w 119"/>
                  <a:gd name="T7" fmla="*/ 0 h 107"/>
                  <a:gd name="T8" fmla="*/ 8 w 119"/>
                  <a:gd name="T9" fmla="*/ 8 h 107"/>
                  <a:gd name="T10" fmla="*/ 25 w 119"/>
                  <a:gd name="T11" fmla="*/ 41 h 107"/>
                  <a:gd name="T12" fmla="*/ 34 w 119"/>
                  <a:gd name="T13" fmla="*/ 58 h 107"/>
                  <a:gd name="T14" fmla="*/ 51 w 119"/>
                  <a:gd name="T15" fmla="*/ 74 h 107"/>
                  <a:gd name="T16" fmla="*/ 59 w 119"/>
                  <a:gd name="T17" fmla="*/ 74 h 107"/>
                  <a:gd name="T18" fmla="*/ 76 w 119"/>
                  <a:gd name="T19" fmla="*/ 74 h 107"/>
                  <a:gd name="T20" fmla="*/ 110 w 119"/>
                  <a:gd name="T21" fmla="*/ 0 h 107"/>
                  <a:gd name="T22" fmla="*/ 119 w 119"/>
                  <a:gd name="T23" fmla="*/ 8 h 107"/>
                  <a:gd name="T24" fmla="*/ 110 w 119"/>
                  <a:gd name="T25" fmla="*/ 17 h 107"/>
                  <a:gd name="T26" fmla="*/ 110 w 119"/>
                  <a:gd name="T27" fmla="*/ 25 h 107"/>
                  <a:gd name="T28" fmla="*/ 93 w 119"/>
                  <a:gd name="T29" fmla="*/ 66 h 107"/>
                  <a:gd name="T30" fmla="*/ 68 w 119"/>
                  <a:gd name="T31" fmla="*/ 107 h 107"/>
                  <a:gd name="T32" fmla="*/ 42 w 119"/>
                  <a:gd name="T33" fmla="*/ 91 h 107"/>
                  <a:gd name="T34" fmla="*/ 25 w 119"/>
                  <a:gd name="T35" fmla="*/ 74 h 107"/>
                  <a:gd name="T36" fmla="*/ 0 w 119"/>
                  <a:gd name="T37" fmla="*/ 25 h 10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9" h="107">
                    <a:moveTo>
                      <a:pt x="0" y="25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25" y="41"/>
                    </a:lnTo>
                    <a:lnTo>
                      <a:pt x="34" y="58"/>
                    </a:lnTo>
                    <a:lnTo>
                      <a:pt x="51" y="74"/>
                    </a:lnTo>
                    <a:lnTo>
                      <a:pt x="59" y="74"/>
                    </a:lnTo>
                    <a:lnTo>
                      <a:pt x="76" y="74"/>
                    </a:lnTo>
                    <a:lnTo>
                      <a:pt x="110" y="0"/>
                    </a:lnTo>
                    <a:lnTo>
                      <a:pt x="119" y="8"/>
                    </a:lnTo>
                    <a:lnTo>
                      <a:pt x="110" y="17"/>
                    </a:lnTo>
                    <a:lnTo>
                      <a:pt x="110" y="25"/>
                    </a:lnTo>
                    <a:lnTo>
                      <a:pt x="93" y="66"/>
                    </a:lnTo>
                    <a:lnTo>
                      <a:pt x="68" y="107"/>
                    </a:lnTo>
                    <a:lnTo>
                      <a:pt x="42" y="91"/>
                    </a:lnTo>
                    <a:lnTo>
                      <a:pt x="25" y="74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7" name="Freeform 80"/>
              <p:cNvSpPr>
                <a:spLocks/>
              </p:cNvSpPr>
              <p:nvPr/>
            </p:nvSpPr>
            <p:spPr bwMode="auto">
              <a:xfrm>
                <a:off x="10917" y="13860"/>
                <a:ext cx="68" cy="116"/>
              </a:xfrm>
              <a:custGeom>
                <a:avLst/>
                <a:gdLst>
                  <a:gd name="T0" fmla="*/ 9 w 68"/>
                  <a:gd name="T1" fmla="*/ 83 h 116"/>
                  <a:gd name="T2" fmla="*/ 0 w 68"/>
                  <a:gd name="T3" fmla="*/ 58 h 116"/>
                  <a:gd name="T4" fmla="*/ 0 w 68"/>
                  <a:gd name="T5" fmla="*/ 41 h 116"/>
                  <a:gd name="T6" fmla="*/ 17 w 68"/>
                  <a:gd name="T7" fmla="*/ 33 h 116"/>
                  <a:gd name="T8" fmla="*/ 26 w 68"/>
                  <a:gd name="T9" fmla="*/ 33 h 116"/>
                  <a:gd name="T10" fmla="*/ 26 w 68"/>
                  <a:gd name="T11" fmla="*/ 25 h 116"/>
                  <a:gd name="T12" fmla="*/ 34 w 68"/>
                  <a:gd name="T13" fmla="*/ 9 h 116"/>
                  <a:gd name="T14" fmla="*/ 43 w 68"/>
                  <a:gd name="T15" fmla="*/ 0 h 116"/>
                  <a:gd name="T16" fmla="*/ 43 w 68"/>
                  <a:gd name="T17" fmla="*/ 0 h 116"/>
                  <a:gd name="T18" fmla="*/ 43 w 68"/>
                  <a:gd name="T19" fmla="*/ 17 h 116"/>
                  <a:gd name="T20" fmla="*/ 51 w 68"/>
                  <a:gd name="T21" fmla="*/ 25 h 116"/>
                  <a:gd name="T22" fmla="*/ 68 w 68"/>
                  <a:gd name="T23" fmla="*/ 50 h 116"/>
                  <a:gd name="T24" fmla="*/ 51 w 68"/>
                  <a:gd name="T25" fmla="*/ 83 h 116"/>
                  <a:gd name="T26" fmla="*/ 34 w 68"/>
                  <a:gd name="T27" fmla="*/ 116 h 116"/>
                  <a:gd name="T28" fmla="*/ 26 w 68"/>
                  <a:gd name="T29" fmla="*/ 116 h 116"/>
                  <a:gd name="T30" fmla="*/ 17 w 68"/>
                  <a:gd name="T31" fmla="*/ 99 h 116"/>
                  <a:gd name="T32" fmla="*/ 9 w 68"/>
                  <a:gd name="T33" fmla="*/ 83 h 1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116">
                    <a:moveTo>
                      <a:pt x="9" y="83"/>
                    </a:moveTo>
                    <a:lnTo>
                      <a:pt x="0" y="58"/>
                    </a:lnTo>
                    <a:lnTo>
                      <a:pt x="0" y="41"/>
                    </a:lnTo>
                    <a:lnTo>
                      <a:pt x="17" y="33"/>
                    </a:lnTo>
                    <a:lnTo>
                      <a:pt x="26" y="33"/>
                    </a:lnTo>
                    <a:lnTo>
                      <a:pt x="26" y="25"/>
                    </a:lnTo>
                    <a:lnTo>
                      <a:pt x="34" y="9"/>
                    </a:lnTo>
                    <a:lnTo>
                      <a:pt x="43" y="0"/>
                    </a:lnTo>
                    <a:lnTo>
                      <a:pt x="43" y="17"/>
                    </a:lnTo>
                    <a:lnTo>
                      <a:pt x="51" y="25"/>
                    </a:lnTo>
                    <a:lnTo>
                      <a:pt x="68" y="50"/>
                    </a:lnTo>
                    <a:lnTo>
                      <a:pt x="51" y="83"/>
                    </a:lnTo>
                    <a:lnTo>
                      <a:pt x="34" y="116"/>
                    </a:lnTo>
                    <a:lnTo>
                      <a:pt x="26" y="116"/>
                    </a:lnTo>
                    <a:lnTo>
                      <a:pt x="17" y="99"/>
                    </a:lnTo>
                    <a:lnTo>
                      <a:pt x="9" y="83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8" name="Freeform 81"/>
              <p:cNvSpPr>
                <a:spLocks/>
              </p:cNvSpPr>
              <p:nvPr/>
            </p:nvSpPr>
            <p:spPr bwMode="auto">
              <a:xfrm>
                <a:off x="11028" y="13934"/>
                <a:ext cx="34" cy="42"/>
              </a:xfrm>
              <a:custGeom>
                <a:avLst/>
                <a:gdLst>
                  <a:gd name="T0" fmla="*/ 0 w 34"/>
                  <a:gd name="T1" fmla="*/ 25 h 42"/>
                  <a:gd name="T2" fmla="*/ 0 w 34"/>
                  <a:gd name="T3" fmla="*/ 9 h 42"/>
                  <a:gd name="T4" fmla="*/ 8 w 34"/>
                  <a:gd name="T5" fmla="*/ 0 h 42"/>
                  <a:gd name="T6" fmla="*/ 25 w 34"/>
                  <a:gd name="T7" fmla="*/ 0 h 42"/>
                  <a:gd name="T8" fmla="*/ 34 w 34"/>
                  <a:gd name="T9" fmla="*/ 17 h 42"/>
                  <a:gd name="T10" fmla="*/ 34 w 34"/>
                  <a:gd name="T11" fmla="*/ 25 h 42"/>
                  <a:gd name="T12" fmla="*/ 34 w 34"/>
                  <a:gd name="T13" fmla="*/ 25 h 42"/>
                  <a:gd name="T14" fmla="*/ 17 w 34"/>
                  <a:gd name="T15" fmla="*/ 42 h 42"/>
                  <a:gd name="T16" fmla="*/ 8 w 34"/>
                  <a:gd name="T17" fmla="*/ 33 h 42"/>
                  <a:gd name="T18" fmla="*/ 0 w 34"/>
                  <a:gd name="T19" fmla="*/ 25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4" h="42">
                    <a:moveTo>
                      <a:pt x="0" y="25"/>
                    </a:moveTo>
                    <a:lnTo>
                      <a:pt x="0" y="9"/>
                    </a:lnTo>
                    <a:lnTo>
                      <a:pt x="8" y="0"/>
                    </a:lnTo>
                    <a:lnTo>
                      <a:pt x="25" y="0"/>
                    </a:lnTo>
                    <a:lnTo>
                      <a:pt x="34" y="17"/>
                    </a:lnTo>
                    <a:lnTo>
                      <a:pt x="34" y="25"/>
                    </a:lnTo>
                    <a:lnTo>
                      <a:pt x="17" y="42"/>
                    </a:lnTo>
                    <a:lnTo>
                      <a:pt x="8" y="3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9" name="Freeform 82"/>
              <p:cNvSpPr>
                <a:spLocks/>
              </p:cNvSpPr>
              <p:nvPr/>
            </p:nvSpPr>
            <p:spPr bwMode="auto">
              <a:xfrm>
                <a:off x="10841" y="13934"/>
                <a:ext cx="25" cy="33"/>
              </a:xfrm>
              <a:custGeom>
                <a:avLst/>
                <a:gdLst>
                  <a:gd name="T0" fmla="*/ 0 w 25"/>
                  <a:gd name="T1" fmla="*/ 25 h 33"/>
                  <a:gd name="T2" fmla="*/ 8 w 25"/>
                  <a:gd name="T3" fmla="*/ 17 h 33"/>
                  <a:gd name="T4" fmla="*/ 17 w 25"/>
                  <a:gd name="T5" fmla="*/ 0 h 33"/>
                  <a:gd name="T6" fmla="*/ 25 w 25"/>
                  <a:gd name="T7" fmla="*/ 9 h 33"/>
                  <a:gd name="T8" fmla="*/ 25 w 25"/>
                  <a:gd name="T9" fmla="*/ 17 h 33"/>
                  <a:gd name="T10" fmla="*/ 25 w 25"/>
                  <a:gd name="T11" fmla="*/ 25 h 33"/>
                  <a:gd name="T12" fmla="*/ 25 w 25"/>
                  <a:gd name="T13" fmla="*/ 33 h 33"/>
                  <a:gd name="T14" fmla="*/ 8 w 25"/>
                  <a:gd name="T15" fmla="*/ 33 h 33"/>
                  <a:gd name="T16" fmla="*/ 0 w 25"/>
                  <a:gd name="T17" fmla="*/ 25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33">
                    <a:moveTo>
                      <a:pt x="0" y="25"/>
                    </a:moveTo>
                    <a:lnTo>
                      <a:pt x="8" y="17"/>
                    </a:lnTo>
                    <a:lnTo>
                      <a:pt x="17" y="0"/>
                    </a:lnTo>
                    <a:lnTo>
                      <a:pt x="25" y="9"/>
                    </a:lnTo>
                    <a:lnTo>
                      <a:pt x="25" y="17"/>
                    </a:lnTo>
                    <a:lnTo>
                      <a:pt x="25" y="25"/>
                    </a:lnTo>
                    <a:lnTo>
                      <a:pt x="25" y="33"/>
                    </a:lnTo>
                    <a:lnTo>
                      <a:pt x="8" y="3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0" name="Freeform 83"/>
              <p:cNvSpPr>
                <a:spLocks/>
              </p:cNvSpPr>
              <p:nvPr/>
            </p:nvSpPr>
            <p:spPr bwMode="auto">
              <a:xfrm>
                <a:off x="10968" y="13662"/>
                <a:ext cx="111" cy="256"/>
              </a:xfrm>
              <a:custGeom>
                <a:avLst/>
                <a:gdLst>
                  <a:gd name="T0" fmla="*/ 77 w 111"/>
                  <a:gd name="T1" fmla="*/ 223 h 256"/>
                  <a:gd name="T2" fmla="*/ 68 w 111"/>
                  <a:gd name="T3" fmla="*/ 223 h 256"/>
                  <a:gd name="T4" fmla="*/ 60 w 111"/>
                  <a:gd name="T5" fmla="*/ 248 h 256"/>
                  <a:gd name="T6" fmla="*/ 43 w 111"/>
                  <a:gd name="T7" fmla="*/ 248 h 256"/>
                  <a:gd name="T8" fmla="*/ 60 w 111"/>
                  <a:gd name="T9" fmla="*/ 207 h 256"/>
                  <a:gd name="T10" fmla="*/ 60 w 111"/>
                  <a:gd name="T11" fmla="*/ 182 h 256"/>
                  <a:gd name="T12" fmla="*/ 43 w 111"/>
                  <a:gd name="T13" fmla="*/ 174 h 256"/>
                  <a:gd name="T14" fmla="*/ 43 w 111"/>
                  <a:gd name="T15" fmla="*/ 198 h 256"/>
                  <a:gd name="T16" fmla="*/ 26 w 111"/>
                  <a:gd name="T17" fmla="*/ 223 h 256"/>
                  <a:gd name="T18" fmla="*/ 17 w 111"/>
                  <a:gd name="T19" fmla="*/ 207 h 256"/>
                  <a:gd name="T20" fmla="*/ 60 w 111"/>
                  <a:gd name="T21" fmla="*/ 141 h 256"/>
                  <a:gd name="T22" fmla="*/ 60 w 111"/>
                  <a:gd name="T23" fmla="*/ 108 h 256"/>
                  <a:gd name="T24" fmla="*/ 43 w 111"/>
                  <a:gd name="T25" fmla="*/ 141 h 256"/>
                  <a:gd name="T26" fmla="*/ 17 w 111"/>
                  <a:gd name="T27" fmla="*/ 174 h 256"/>
                  <a:gd name="T28" fmla="*/ 0 w 111"/>
                  <a:gd name="T29" fmla="*/ 174 h 256"/>
                  <a:gd name="T30" fmla="*/ 60 w 111"/>
                  <a:gd name="T31" fmla="*/ 75 h 256"/>
                  <a:gd name="T32" fmla="*/ 60 w 111"/>
                  <a:gd name="T33" fmla="*/ 33 h 256"/>
                  <a:gd name="T34" fmla="*/ 26 w 111"/>
                  <a:gd name="T35" fmla="*/ 91 h 256"/>
                  <a:gd name="T36" fmla="*/ 0 w 111"/>
                  <a:gd name="T37" fmla="*/ 132 h 256"/>
                  <a:gd name="T38" fmla="*/ 17 w 111"/>
                  <a:gd name="T39" fmla="*/ 99 h 256"/>
                  <a:gd name="T40" fmla="*/ 26 w 111"/>
                  <a:gd name="T41" fmla="*/ 75 h 256"/>
                  <a:gd name="T42" fmla="*/ 17 w 111"/>
                  <a:gd name="T43" fmla="*/ 50 h 256"/>
                  <a:gd name="T44" fmla="*/ 9 w 111"/>
                  <a:gd name="T45" fmla="*/ 33 h 256"/>
                  <a:gd name="T46" fmla="*/ 17 w 111"/>
                  <a:gd name="T47" fmla="*/ 17 h 256"/>
                  <a:gd name="T48" fmla="*/ 34 w 111"/>
                  <a:gd name="T49" fmla="*/ 0 h 256"/>
                  <a:gd name="T50" fmla="*/ 68 w 111"/>
                  <a:gd name="T51" fmla="*/ 9 h 256"/>
                  <a:gd name="T52" fmla="*/ 77 w 111"/>
                  <a:gd name="T53" fmla="*/ 25 h 256"/>
                  <a:gd name="T54" fmla="*/ 85 w 111"/>
                  <a:gd name="T55" fmla="*/ 75 h 256"/>
                  <a:gd name="T56" fmla="*/ 68 w 111"/>
                  <a:gd name="T57" fmla="*/ 174 h 256"/>
                  <a:gd name="T58" fmla="*/ 85 w 111"/>
                  <a:gd name="T59" fmla="*/ 223 h 256"/>
                  <a:gd name="T60" fmla="*/ 111 w 111"/>
                  <a:gd name="T61" fmla="*/ 256 h 256"/>
                  <a:gd name="T62" fmla="*/ 94 w 111"/>
                  <a:gd name="T63" fmla="*/ 256 h 256"/>
                  <a:gd name="T64" fmla="*/ 85 w 111"/>
                  <a:gd name="T65" fmla="*/ 239 h 2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1" h="256">
                    <a:moveTo>
                      <a:pt x="85" y="239"/>
                    </a:moveTo>
                    <a:lnTo>
                      <a:pt x="77" y="223"/>
                    </a:lnTo>
                    <a:lnTo>
                      <a:pt x="68" y="223"/>
                    </a:lnTo>
                    <a:lnTo>
                      <a:pt x="60" y="231"/>
                    </a:lnTo>
                    <a:lnTo>
                      <a:pt x="60" y="248"/>
                    </a:lnTo>
                    <a:lnTo>
                      <a:pt x="43" y="248"/>
                    </a:lnTo>
                    <a:lnTo>
                      <a:pt x="51" y="231"/>
                    </a:lnTo>
                    <a:lnTo>
                      <a:pt x="60" y="207"/>
                    </a:lnTo>
                    <a:lnTo>
                      <a:pt x="60" y="190"/>
                    </a:lnTo>
                    <a:lnTo>
                      <a:pt x="60" y="182"/>
                    </a:lnTo>
                    <a:lnTo>
                      <a:pt x="51" y="165"/>
                    </a:lnTo>
                    <a:lnTo>
                      <a:pt x="43" y="174"/>
                    </a:lnTo>
                    <a:lnTo>
                      <a:pt x="43" y="182"/>
                    </a:lnTo>
                    <a:lnTo>
                      <a:pt x="43" y="198"/>
                    </a:lnTo>
                    <a:lnTo>
                      <a:pt x="34" y="215"/>
                    </a:lnTo>
                    <a:lnTo>
                      <a:pt x="26" y="223"/>
                    </a:lnTo>
                    <a:lnTo>
                      <a:pt x="17" y="223"/>
                    </a:lnTo>
                    <a:lnTo>
                      <a:pt x="17" y="207"/>
                    </a:lnTo>
                    <a:lnTo>
                      <a:pt x="43" y="165"/>
                    </a:lnTo>
                    <a:lnTo>
                      <a:pt x="60" y="141"/>
                    </a:lnTo>
                    <a:lnTo>
                      <a:pt x="60" y="108"/>
                    </a:lnTo>
                    <a:lnTo>
                      <a:pt x="51" y="108"/>
                    </a:lnTo>
                    <a:lnTo>
                      <a:pt x="43" y="141"/>
                    </a:lnTo>
                    <a:lnTo>
                      <a:pt x="26" y="165"/>
                    </a:lnTo>
                    <a:lnTo>
                      <a:pt x="17" y="174"/>
                    </a:lnTo>
                    <a:lnTo>
                      <a:pt x="0" y="182"/>
                    </a:lnTo>
                    <a:lnTo>
                      <a:pt x="0" y="174"/>
                    </a:lnTo>
                    <a:lnTo>
                      <a:pt x="43" y="108"/>
                    </a:lnTo>
                    <a:lnTo>
                      <a:pt x="60" y="75"/>
                    </a:lnTo>
                    <a:lnTo>
                      <a:pt x="60" y="42"/>
                    </a:lnTo>
                    <a:lnTo>
                      <a:pt x="60" y="33"/>
                    </a:lnTo>
                    <a:lnTo>
                      <a:pt x="51" y="42"/>
                    </a:lnTo>
                    <a:lnTo>
                      <a:pt x="26" y="91"/>
                    </a:lnTo>
                    <a:lnTo>
                      <a:pt x="17" y="116"/>
                    </a:lnTo>
                    <a:lnTo>
                      <a:pt x="0" y="132"/>
                    </a:lnTo>
                    <a:lnTo>
                      <a:pt x="0" y="108"/>
                    </a:lnTo>
                    <a:lnTo>
                      <a:pt x="17" y="99"/>
                    </a:lnTo>
                    <a:lnTo>
                      <a:pt x="26" y="83"/>
                    </a:lnTo>
                    <a:lnTo>
                      <a:pt x="26" y="75"/>
                    </a:lnTo>
                    <a:lnTo>
                      <a:pt x="26" y="66"/>
                    </a:lnTo>
                    <a:lnTo>
                      <a:pt x="17" y="50"/>
                    </a:lnTo>
                    <a:lnTo>
                      <a:pt x="9" y="42"/>
                    </a:lnTo>
                    <a:lnTo>
                      <a:pt x="9" y="33"/>
                    </a:lnTo>
                    <a:lnTo>
                      <a:pt x="9" y="25"/>
                    </a:lnTo>
                    <a:lnTo>
                      <a:pt x="17" y="17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68" y="9"/>
                    </a:lnTo>
                    <a:lnTo>
                      <a:pt x="77" y="17"/>
                    </a:lnTo>
                    <a:lnTo>
                      <a:pt x="77" y="25"/>
                    </a:lnTo>
                    <a:lnTo>
                      <a:pt x="85" y="50"/>
                    </a:lnTo>
                    <a:lnTo>
                      <a:pt x="85" y="75"/>
                    </a:lnTo>
                    <a:lnTo>
                      <a:pt x="68" y="124"/>
                    </a:lnTo>
                    <a:lnTo>
                      <a:pt x="68" y="174"/>
                    </a:lnTo>
                    <a:lnTo>
                      <a:pt x="68" y="198"/>
                    </a:lnTo>
                    <a:lnTo>
                      <a:pt x="85" y="223"/>
                    </a:lnTo>
                    <a:lnTo>
                      <a:pt x="94" y="239"/>
                    </a:lnTo>
                    <a:lnTo>
                      <a:pt x="111" y="256"/>
                    </a:lnTo>
                    <a:lnTo>
                      <a:pt x="102" y="256"/>
                    </a:lnTo>
                    <a:lnTo>
                      <a:pt x="94" y="256"/>
                    </a:lnTo>
                    <a:lnTo>
                      <a:pt x="85" y="248"/>
                    </a:lnTo>
                    <a:lnTo>
                      <a:pt x="85" y="239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1" name="Freeform 84"/>
              <p:cNvSpPr>
                <a:spLocks/>
              </p:cNvSpPr>
              <p:nvPr/>
            </p:nvSpPr>
            <p:spPr bwMode="auto">
              <a:xfrm>
                <a:off x="10849" y="13654"/>
                <a:ext cx="111" cy="264"/>
              </a:xfrm>
              <a:custGeom>
                <a:avLst/>
                <a:gdLst>
                  <a:gd name="T0" fmla="*/ 0 w 111"/>
                  <a:gd name="T1" fmla="*/ 264 h 264"/>
                  <a:gd name="T2" fmla="*/ 17 w 111"/>
                  <a:gd name="T3" fmla="*/ 239 h 264"/>
                  <a:gd name="T4" fmla="*/ 26 w 111"/>
                  <a:gd name="T5" fmla="*/ 223 h 264"/>
                  <a:gd name="T6" fmla="*/ 34 w 111"/>
                  <a:gd name="T7" fmla="*/ 198 h 264"/>
                  <a:gd name="T8" fmla="*/ 34 w 111"/>
                  <a:gd name="T9" fmla="*/ 173 h 264"/>
                  <a:gd name="T10" fmla="*/ 17 w 111"/>
                  <a:gd name="T11" fmla="*/ 74 h 264"/>
                  <a:gd name="T12" fmla="*/ 17 w 111"/>
                  <a:gd name="T13" fmla="*/ 50 h 264"/>
                  <a:gd name="T14" fmla="*/ 26 w 111"/>
                  <a:gd name="T15" fmla="*/ 33 h 264"/>
                  <a:gd name="T16" fmla="*/ 34 w 111"/>
                  <a:gd name="T17" fmla="*/ 17 h 264"/>
                  <a:gd name="T18" fmla="*/ 43 w 111"/>
                  <a:gd name="T19" fmla="*/ 8 h 264"/>
                  <a:gd name="T20" fmla="*/ 68 w 111"/>
                  <a:gd name="T21" fmla="*/ 0 h 264"/>
                  <a:gd name="T22" fmla="*/ 111 w 111"/>
                  <a:gd name="T23" fmla="*/ 41 h 264"/>
                  <a:gd name="T24" fmla="*/ 111 w 111"/>
                  <a:gd name="T25" fmla="*/ 41 h 264"/>
                  <a:gd name="T26" fmla="*/ 102 w 111"/>
                  <a:gd name="T27" fmla="*/ 41 h 264"/>
                  <a:gd name="T28" fmla="*/ 85 w 111"/>
                  <a:gd name="T29" fmla="*/ 50 h 264"/>
                  <a:gd name="T30" fmla="*/ 77 w 111"/>
                  <a:gd name="T31" fmla="*/ 66 h 264"/>
                  <a:gd name="T32" fmla="*/ 77 w 111"/>
                  <a:gd name="T33" fmla="*/ 74 h 264"/>
                  <a:gd name="T34" fmla="*/ 77 w 111"/>
                  <a:gd name="T35" fmla="*/ 91 h 264"/>
                  <a:gd name="T36" fmla="*/ 85 w 111"/>
                  <a:gd name="T37" fmla="*/ 99 h 264"/>
                  <a:gd name="T38" fmla="*/ 94 w 111"/>
                  <a:gd name="T39" fmla="*/ 107 h 264"/>
                  <a:gd name="T40" fmla="*/ 94 w 111"/>
                  <a:gd name="T41" fmla="*/ 149 h 264"/>
                  <a:gd name="T42" fmla="*/ 85 w 111"/>
                  <a:gd name="T43" fmla="*/ 132 h 264"/>
                  <a:gd name="T44" fmla="*/ 77 w 111"/>
                  <a:gd name="T45" fmla="*/ 124 h 264"/>
                  <a:gd name="T46" fmla="*/ 68 w 111"/>
                  <a:gd name="T47" fmla="*/ 99 h 264"/>
                  <a:gd name="T48" fmla="*/ 51 w 111"/>
                  <a:gd name="T49" fmla="*/ 41 h 264"/>
                  <a:gd name="T50" fmla="*/ 43 w 111"/>
                  <a:gd name="T51" fmla="*/ 41 h 264"/>
                  <a:gd name="T52" fmla="*/ 43 w 111"/>
                  <a:gd name="T53" fmla="*/ 50 h 264"/>
                  <a:gd name="T54" fmla="*/ 34 w 111"/>
                  <a:gd name="T55" fmla="*/ 66 h 264"/>
                  <a:gd name="T56" fmla="*/ 43 w 111"/>
                  <a:gd name="T57" fmla="*/ 91 h 264"/>
                  <a:gd name="T58" fmla="*/ 60 w 111"/>
                  <a:gd name="T59" fmla="*/ 132 h 264"/>
                  <a:gd name="T60" fmla="*/ 77 w 111"/>
                  <a:gd name="T61" fmla="*/ 157 h 264"/>
                  <a:gd name="T62" fmla="*/ 94 w 111"/>
                  <a:gd name="T63" fmla="*/ 182 h 264"/>
                  <a:gd name="T64" fmla="*/ 94 w 111"/>
                  <a:gd name="T65" fmla="*/ 190 h 264"/>
                  <a:gd name="T66" fmla="*/ 94 w 111"/>
                  <a:gd name="T67" fmla="*/ 190 h 264"/>
                  <a:gd name="T68" fmla="*/ 77 w 111"/>
                  <a:gd name="T69" fmla="*/ 190 h 264"/>
                  <a:gd name="T70" fmla="*/ 68 w 111"/>
                  <a:gd name="T71" fmla="*/ 173 h 264"/>
                  <a:gd name="T72" fmla="*/ 51 w 111"/>
                  <a:gd name="T73" fmla="*/ 149 h 264"/>
                  <a:gd name="T74" fmla="*/ 43 w 111"/>
                  <a:gd name="T75" fmla="*/ 149 h 264"/>
                  <a:gd name="T76" fmla="*/ 43 w 111"/>
                  <a:gd name="T77" fmla="*/ 165 h 264"/>
                  <a:gd name="T78" fmla="*/ 51 w 111"/>
                  <a:gd name="T79" fmla="*/ 190 h 264"/>
                  <a:gd name="T80" fmla="*/ 77 w 111"/>
                  <a:gd name="T81" fmla="*/ 215 h 264"/>
                  <a:gd name="T82" fmla="*/ 77 w 111"/>
                  <a:gd name="T83" fmla="*/ 231 h 264"/>
                  <a:gd name="T84" fmla="*/ 68 w 111"/>
                  <a:gd name="T85" fmla="*/ 231 h 264"/>
                  <a:gd name="T86" fmla="*/ 60 w 111"/>
                  <a:gd name="T87" fmla="*/ 223 h 264"/>
                  <a:gd name="T88" fmla="*/ 51 w 111"/>
                  <a:gd name="T89" fmla="*/ 215 h 264"/>
                  <a:gd name="T90" fmla="*/ 51 w 111"/>
                  <a:gd name="T91" fmla="*/ 206 h 264"/>
                  <a:gd name="T92" fmla="*/ 43 w 111"/>
                  <a:gd name="T93" fmla="*/ 198 h 264"/>
                  <a:gd name="T94" fmla="*/ 43 w 111"/>
                  <a:gd name="T95" fmla="*/ 215 h 264"/>
                  <a:gd name="T96" fmla="*/ 43 w 111"/>
                  <a:gd name="T97" fmla="*/ 231 h 264"/>
                  <a:gd name="T98" fmla="*/ 51 w 111"/>
                  <a:gd name="T99" fmla="*/ 239 h 264"/>
                  <a:gd name="T100" fmla="*/ 43 w 111"/>
                  <a:gd name="T101" fmla="*/ 247 h 264"/>
                  <a:gd name="T102" fmla="*/ 43 w 111"/>
                  <a:gd name="T103" fmla="*/ 256 h 264"/>
                  <a:gd name="T104" fmla="*/ 26 w 111"/>
                  <a:gd name="T105" fmla="*/ 247 h 264"/>
                  <a:gd name="T106" fmla="*/ 17 w 111"/>
                  <a:gd name="T107" fmla="*/ 256 h 264"/>
                  <a:gd name="T108" fmla="*/ 9 w 111"/>
                  <a:gd name="T109" fmla="*/ 264 h 264"/>
                  <a:gd name="T110" fmla="*/ 0 w 111"/>
                  <a:gd name="T111" fmla="*/ 264 h 26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1" h="264">
                    <a:moveTo>
                      <a:pt x="0" y="264"/>
                    </a:moveTo>
                    <a:lnTo>
                      <a:pt x="17" y="239"/>
                    </a:lnTo>
                    <a:lnTo>
                      <a:pt x="26" y="223"/>
                    </a:lnTo>
                    <a:lnTo>
                      <a:pt x="34" y="198"/>
                    </a:lnTo>
                    <a:lnTo>
                      <a:pt x="34" y="173"/>
                    </a:lnTo>
                    <a:lnTo>
                      <a:pt x="17" y="74"/>
                    </a:lnTo>
                    <a:lnTo>
                      <a:pt x="17" y="50"/>
                    </a:lnTo>
                    <a:lnTo>
                      <a:pt x="26" y="33"/>
                    </a:lnTo>
                    <a:lnTo>
                      <a:pt x="34" y="17"/>
                    </a:lnTo>
                    <a:lnTo>
                      <a:pt x="43" y="8"/>
                    </a:lnTo>
                    <a:lnTo>
                      <a:pt x="68" y="0"/>
                    </a:lnTo>
                    <a:lnTo>
                      <a:pt x="111" y="41"/>
                    </a:lnTo>
                    <a:lnTo>
                      <a:pt x="102" y="41"/>
                    </a:lnTo>
                    <a:lnTo>
                      <a:pt x="85" y="50"/>
                    </a:lnTo>
                    <a:lnTo>
                      <a:pt x="77" y="66"/>
                    </a:lnTo>
                    <a:lnTo>
                      <a:pt x="77" y="74"/>
                    </a:lnTo>
                    <a:lnTo>
                      <a:pt x="77" y="91"/>
                    </a:lnTo>
                    <a:lnTo>
                      <a:pt x="85" y="99"/>
                    </a:lnTo>
                    <a:lnTo>
                      <a:pt x="94" y="107"/>
                    </a:lnTo>
                    <a:lnTo>
                      <a:pt x="94" y="149"/>
                    </a:lnTo>
                    <a:lnTo>
                      <a:pt x="85" y="132"/>
                    </a:lnTo>
                    <a:lnTo>
                      <a:pt x="77" y="124"/>
                    </a:lnTo>
                    <a:lnTo>
                      <a:pt x="68" y="99"/>
                    </a:lnTo>
                    <a:lnTo>
                      <a:pt x="51" y="41"/>
                    </a:lnTo>
                    <a:lnTo>
                      <a:pt x="43" y="41"/>
                    </a:lnTo>
                    <a:lnTo>
                      <a:pt x="43" y="50"/>
                    </a:lnTo>
                    <a:lnTo>
                      <a:pt x="34" y="66"/>
                    </a:lnTo>
                    <a:lnTo>
                      <a:pt x="43" y="91"/>
                    </a:lnTo>
                    <a:lnTo>
                      <a:pt x="60" y="132"/>
                    </a:lnTo>
                    <a:lnTo>
                      <a:pt x="77" y="157"/>
                    </a:lnTo>
                    <a:lnTo>
                      <a:pt x="94" y="182"/>
                    </a:lnTo>
                    <a:lnTo>
                      <a:pt x="94" y="190"/>
                    </a:lnTo>
                    <a:lnTo>
                      <a:pt x="77" y="190"/>
                    </a:lnTo>
                    <a:lnTo>
                      <a:pt x="68" y="173"/>
                    </a:lnTo>
                    <a:lnTo>
                      <a:pt x="51" y="149"/>
                    </a:lnTo>
                    <a:lnTo>
                      <a:pt x="43" y="149"/>
                    </a:lnTo>
                    <a:lnTo>
                      <a:pt x="43" y="165"/>
                    </a:lnTo>
                    <a:lnTo>
                      <a:pt x="51" y="190"/>
                    </a:lnTo>
                    <a:lnTo>
                      <a:pt x="77" y="215"/>
                    </a:lnTo>
                    <a:lnTo>
                      <a:pt x="77" y="231"/>
                    </a:lnTo>
                    <a:lnTo>
                      <a:pt x="68" y="231"/>
                    </a:lnTo>
                    <a:lnTo>
                      <a:pt x="60" y="223"/>
                    </a:lnTo>
                    <a:lnTo>
                      <a:pt x="51" y="215"/>
                    </a:lnTo>
                    <a:lnTo>
                      <a:pt x="51" y="206"/>
                    </a:lnTo>
                    <a:lnTo>
                      <a:pt x="43" y="198"/>
                    </a:lnTo>
                    <a:lnTo>
                      <a:pt x="43" y="215"/>
                    </a:lnTo>
                    <a:lnTo>
                      <a:pt x="43" y="231"/>
                    </a:lnTo>
                    <a:lnTo>
                      <a:pt x="51" y="239"/>
                    </a:lnTo>
                    <a:lnTo>
                      <a:pt x="43" y="247"/>
                    </a:lnTo>
                    <a:lnTo>
                      <a:pt x="43" y="256"/>
                    </a:lnTo>
                    <a:lnTo>
                      <a:pt x="26" y="247"/>
                    </a:lnTo>
                    <a:lnTo>
                      <a:pt x="17" y="256"/>
                    </a:lnTo>
                    <a:lnTo>
                      <a:pt x="9" y="26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2" name="Freeform 85"/>
              <p:cNvSpPr>
                <a:spLocks/>
              </p:cNvSpPr>
              <p:nvPr/>
            </p:nvSpPr>
            <p:spPr bwMode="auto">
              <a:xfrm>
                <a:off x="10934" y="13621"/>
                <a:ext cx="51" cy="50"/>
              </a:xfrm>
              <a:custGeom>
                <a:avLst/>
                <a:gdLst>
                  <a:gd name="T0" fmla="*/ 0 w 51"/>
                  <a:gd name="T1" fmla="*/ 0 h 50"/>
                  <a:gd name="T2" fmla="*/ 51 w 51"/>
                  <a:gd name="T3" fmla="*/ 0 h 50"/>
                  <a:gd name="T4" fmla="*/ 51 w 51"/>
                  <a:gd name="T5" fmla="*/ 8 h 50"/>
                  <a:gd name="T6" fmla="*/ 51 w 51"/>
                  <a:gd name="T7" fmla="*/ 25 h 50"/>
                  <a:gd name="T8" fmla="*/ 34 w 51"/>
                  <a:gd name="T9" fmla="*/ 50 h 50"/>
                  <a:gd name="T10" fmla="*/ 34 w 51"/>
                  <a:gd name="T11" fmla="*/ 50 h 50"/>
                  <a:gd name="T12" fmla="*/ 26 w 51"/>
                  <a:gd name="T13" fmla="*/ 50 h 50"/>
                  <a:gd name="T14" fmla="*/ 17 w 51"/>
                  <a:gd name="T15" fmla="*/ 41 h 50"/>
                  <a:gd name="T16" fmla="*/ 9 w 51"/>
                  <a:gd name="T17" fmla="*/ 25 h 50"/>
                  <a:gd name="T18" fmla="*/ 0 w 51"/>
                  <a:gd name="T19" fmla="*/ 8 h 50"/>
                  <a:gd name="T20" fmla="*/ 0 w 51"/>
                  <a:gd name="T21" fmla="*/ 0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1" h="50">
                    <a:moveTo>
                      <a:pt x="0" y="0"/>
                    </a:moveTo>
                    <a:lnTo>
                      <a:pt x="51" y="0"/>
                    </a:lnTo>
                    <a:lnTo>
                      <a:pt x="51" y="8"/>
                    </a:lnTo>
                    <a:lnTo>
                      <a:pt x="51" y="25"/>
                    </a:lnTo>
                    <a:lnTo>
                      <a:pt x="34" y="50"/>
                    </a:lnTo>
                    <a:lnTo>
                      <a:pt x="26" y="50"/>
                    </a:lnTo>
                    <a:lnTo>
                      <a:pt x="17" y="41"/>
                    </a:lnTo>
                    <a:lnTo>
                      <a:pt x="9" y="25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3" name="Freeform 86"/>
              <p:cNvSpPr>
                <a:spLocks/>
              </p:cNvSpPr>
              <p:nvPr/>
            </p:nvSpPr>
            <p:spPr bwMode="auto">
              <a:xfrm>
                <a:off x="10917" y="13588"/>
                <a:ext cx="94" cy="8"/>
              </a:xfrm>
              <a:custGeom>
                <a:avLst/>
                <a:gdLst>
                  <a:gd name="T0" fmla="*/ 0 w 94"/>
                  <a:gd name="T1" fmla="*/ 8 h 8"/>
                  <a:gd name="T2" fmla="*/ 0 w 94"/>
                  <a:gd name="T3" fmla="*/ 8 h 8"/>
                  <a:gd name="T4" fmla="*/ 43 w 94"/>
                  <a:gd name="T5" fmla="*/ 0 h 8"/>
                  <a:gd name="T6" fmla="*/ 68 w 94"/>
                  <a:gd name="T7" fmla="*/ 0 h 8"/>
                  <a:gd name="T8" fmla="*/ 94 w 94"/>
                  <a:gd name="T9" fmla="*/ 8 h 8"/>
                  <a:gd name="T10" fmla="*/ 94 w 94"/>
                  <a:gd name="T11" fmla="*/ 8 h 8"/>
                  <a:gd name="T12" fmla="*/ 43 w 94"/>
                  <a:gd name="T13" fmla="*/ 8 h 8"/>
                  <a:gd name="T14" fmla="*/ 17 w 94"/>
                  <a:gd name="T15" fmla="*/ 8 h 8"/>
                  <a:gd name="T16" fmla="*/ 0 w 94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4" h="8">
                    <a:moveTo>
                      <a:pt x="0" y="8"/>
                    </a:moveTo>
                    <a:lnTo>
                      <a:pt x="0" y="8"/>
                    </a:lnTo>
                    <a:lnTo>
                      <a:pt x="43" y="0"/>
                    </a:lnTo>
                    <a:lnTo>
                      <a:pt x="68" y="0"/>
                    </a:lnTo>
                    <a:lnTo>
                      <a:pt x="94" y="8"/>
                    </a:lnTo>
                    <a:lnTo>
                      <a:pt x="43" y="8"/>
                    </a:lnTo>
                    <a:lnTo>
                      <a:pt x="17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4" name="Freeform 87"/>
              <p:cNvSpPr>
                <a:spLocks/>
              </p:cNvSpPr>
              <p:nvPr/>
            </p:nvSpPr>
            <p:spPr bwMode="auto">
              <a:xfrm>
                <a:off x="10883" y="13530"/>
                <a:ext cx="153" cy="42"/>
              </a:xfrm>
              <a:custGeom>
                <a:avLst/>
                <a:gdLst>
                  <a:gd name="T0" fmla="*/ 0 w 153"/>
                  <a:gd name="T1" fmla="*/ 25 h 42"/>
                  <a:gd name="T2" fmla="*/ 0 w 153"/>
                  <a:gd name="T3" fmla="*/ 9 h 42"/>
                  <a:gd name="T4" fmla="*/ 9 w 153"/>
                  <a:gd name="T5" fmla="*/ 0 h 42"/>
                  <a:gd name="T6" fmla="*/ 145 w 153"/>
                  <a:gd name="T7" fmla="*/ 0 h 42"/>
                  <a:gd name="T8" fmla="*/ 153 w 153"/>
                  <a:gd name="T9" fmla="*/ 17 h 42"/>
                  <a:gd name="T10" fmla="*/ 153 w 153"/>
                  <a:gd name="T11" fmla="*/ 25 h 42"/>
                  <a:gd name="T12" fmla="*/ 145 w 153"/>
                  <a:gd name="T13" fmla="*/ 42 h 42"/>
                  <a:gd name="T14" fmla="*/ 17 w 153"/>
                  <a:gd name="T15" fmla="*/ 42 h 42"/>
                  <a:gd name="T16" fmla="*/ 0 w 153"/>
                  <a:gd name="T17" fmla="*/ 33 h 42"/>
                  <a:gd name="T18" fmla="*/ 0 w 153"/>
                  <a:gd name="T19" fmla="*/ 25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3" h="42">
                    <a:moveTo>
                      <a:pt x="0" y="25"/>
                    </a:moveTo>
                    <a:lnTo>
                      <a:pt x="0" y="9"/>
                    </a:lnTo>
                    <a:lnTo>
                      <a:pt x="9" y="0"/>
                    </a:lnTo>
                    <a:lnTo>
                      <a:pt x="145" y="0"/>
                    </a:lnTo>
                    <a:lnTo>
                      <a:pt x="153" y="17"/>
                    </a:lnTo>
                    <a:lnTo>
                      <a:pt x="153" y="25"/>
                    </a:lnTo>
                    <a:lnTo>
                      <a:pt x="145" y="42"/>
                    </a:lnTo>
                    <a:lnTo>
                      <a:pt x="17" y="42"/>
                    </a:lnTo>
                    <a:lnTo>
                      <a:pt x="0" y="3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5" name="Freeform 88"/>
              <p:cNvSpPr>
                <a:spLocks/>
              </p:cNvSpPr>
              <p:nvPr/>
            </p:nvSpPr>
            <p:spPr bwMode="auto">
              <a:xfrm>
                <a:off x="10909" y="13497"/>
                <a:ext cx="93" cy="9"/>
              </a:xfrm>
              <a:custGeom>
                <a:avLst/>
                <a:gdLst>
                  <a:gd name="T0" fmla="*/ 0 w 93"/>
                  <a:gd name="T1" fmla="*/ 0 h 9"/>
                  <a:gd name="T2" fmla="*/ 51 w 93"/>
                  <a:gd name="T3" fmla="*/ 0 h 9"/>
                  <a:gd name="T4" fmla="*/ 93 w 93"/>
                  <a:gd name="T5" fmla="*/ 0 h 9"/>
                  <a:gd name="T6" fmla="*/ 93 w 93"/>
                  <a:gd name="T7" fmla="*/ 9 h 9"/>
                  <a:gd name="T8" fmla="*/ 51 w 93"/>
                  <a:gd name="T9" fmla="*/ 9 h 9"/>
                  <a:gd name="T10" fmla="*/ 0 w 93"/>
                  <a:gd name="T11" fmla="*/ 9 h 9"/>
                  <a:gd name="T12" fmla="*/ 0 w 93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3" h="9">
                    <a:moveTo>
                      <a:pt x="0" y="0"/>
                    </a:moveTo>
                    <a:lnTo>
                      <a:pt x="51" y="0"/>
                    </a:lnTo>
                    <a:lnTo>
                      <a:pt x="93" y="0"/>
                    </a:lnTo>
                    <a:lnTo>
                      <a:pt x="93" y="9"/>
                    </a:lnTo>
                    <a:lnTo>
                      <a:pt x="51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9" name="Group 89"/>
            <p:cNvGrpSpPr>
              <a:grpSpLocks/>
            </p:cNvGrpSpPr>
            <p:nvPr/>
          </p:nvGrpSpPr>
          <p:grpSpPr bwMode="auto">
            <a:xfrm>
              <a:off x="8049" y="13000"/>
              <a:ext cx="2798" cy="2788"/>
              <a:chOff x="8573" y="13497"/>
              <a:chExt cx="2514" cy="2416"/>
            </a:xfrm>
          </p:grpSpPr>
          <p:sp>
            <p:nvSpPr>
              <p:cNvPr id="10" name="Freeform 91"/>
              <p:cNvSpPr>
                <a:spLocks/>
              </p:cNvSpPr>
              <p:nvPr/>
            </p:nvSpPr>
            <p:spPr bwMode="auto">
              <a:xfrm>
                <a:off x="10722" y="15872"/>
                <a:ext cx="161" cy="41"/>
              </a:xfrm>
              <a:custGeom>
                <a:avLst/>
                <a:gdLst>
                  <a:gd name="T0" fmla="*/ 0 w 161"/>
                  <a:gd name="T1" fmla="*/ 8 h 41"/>
                  <a:gd name="T2" fmla="*/ 8 w 161"/>
                  <a:gd name="T3" fmla="*/ 0 h 41"/>
                  <a:gd name="T4" fmla="*/ 8 w 161"/>
                  <a:gd name="T5" fmla="*/ 0 h 41"/>
                  <a:gd name="T6" fmla="*/ 25 w 161"/>
                  <a:gd name="T7" fmla="*/ 8 h 41"/>
                  <a:gd name="T8" fmla="*/ 59 w 161"/>
                  <a:gd name="T9" fmla="*/ 17 h 41"/>
                  <a:gd name="T10" fmla="*/ 85 w 161"/>
                  <a:gd name="T11" fmla="*/ 25 h 41"/>
                  <a:gd name="T12" fmla="*/ 119 w 161"/>
                  <a:gd name="T13" fmla="*/ 25 h 41"/>
                  <a:gd name="T14" fmla="*/ 153 w 161"/>
                  <a:gd name="T15" fmla="*/ 17 h 41"/>
                  <a:gd name="T16" fmla="*/ 161 w 161"/>
                  <a:gd name="T17" fmla="*/ 25 h 41"/>
                  <a:gd name="T18" fmla="*/ 144 w 161"/>
                  <a:gd name="T19" fmla="*/ 33 h 41"/>
                  <a:gd name="T20" fmla="*/ 119 w 161"/>
                  <a:gd name="T21" fmla="*/ 41 h 41"/>
                  <a:gd name="T22" fmla="*/ 93 w 161"/>
                  <a:gd name="T23" fmla="*/ 41 h 41"/>
                  <a:gd name="T24" fmla="*/ 68 w 161"/>
                  <a:gd name="T25" fmla="*/ 33 h 41"/>
                  <a:gd name="T26" fmla="*/ 34 w 161"/>
                  <a:gd name="T27" fmla="*/ 25 h 41"/>
                  <a:gd name="T28" fmla="*/ 0 w 161"/>
                  <a:gd name="T29" fmla="*/ 8 h 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1" h="41">
                    <a:moveTo>
                      <a:pt x="0" y="8"/>
                    </a:moveTo>
                    <a:lnTo>
                      <a:pt x="8" y="0"/>
                    </a:lnTo>
                    <a:lnTo>
                      <a:pt x="25" y="8"/>
                    </a:lnTo>
                    <a:lnTo>
                      <a:pt x="59" y="17"/>
                    </a:lnTo>
                    <a:lnTo>
                      <a:pt x="85" y="25"/>
                    </a:lnTo>
                    <a:lnTo>
                      <a:pt x="119" y="25"/>
                    </a:lnTo>
                    <a:lnTo>
                      <a:pt x="153" y="17"/>
                    </a:lnTo>
                    <a:lnTo>
                      <a:pt x="161" y="25"/>
                    </a:lnTo>
                    <a:lnTo>
                      <a:pt x="144" y="33"/>
                    </a:lnTo>
                    <a:lnTo>
                      <a:pt x="119" y="41"/>
                    </a:lnTo>
                    <a:lnTo>
                      <a:pt x="93" y="41"/>
                    </a:lnTo>
                    <a:lnTo>
                      <a:pt x="68" y="33"/>
                    </a:lnTo>
                    <a:lnTo>
                      <a:pt x="34" y="2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Freeform 92"/>
              <p:cNvSpPr>
                <a:spLocks/>
              </p:cNvSpPr>
              <p:nvPr/>
            </p:nvSpPr>
            <p:spPr bwMode="auto">
              <a:xfrm>
                <a:off x="10815" y="15649"/>
                <a:ext cx="264" cy="248"/>
              </a:xfrm>
              <a:custGeom>
                <a:avLst/>
                <a:gdLst>
                  <a:gd name="T0" fmla="*/ 17 w 264"/>
                  <a:gd name="T1" fmla="*/ 165 h 248"/>
                  <a:gd name="T2" fmla="*/ 9 w 264"/>
                  <a:gd name="T3" fmla="*/ 141 h 248"/>
                  <a:gd name="T4" fmla="*/ 9 w 264"/>
                  <a:gd name="T5" fmla="*/ 124 h 248"/>
                  <a:gd name="T6" fmla="*/ 0 w 264"/>
                  <a:gd name="T7" fmla="*/ 75 h 248"/>
                  <a:gd name="T8" fmla="*/ 0 w 264"/>
                  <a:gd name="T9" fmla="*/ 66 h 248"/>
                  <a:gd name="T10" fmla="*/ 9 w 264"/>
                  <a:gd name="T11" fmla="*/ 75 h 248"/>
                  <a:gd name="T12" fmla="*/ 17 w 264"/>
                  <a:gd name="T13" fmla="*/ 116 h 248"/>
                  <a:gd name="T14" fmla="*/ 34 w 264"/>
                  <a:gd name="T15" fmla="*/ 149 h 248"/>
                  <a:gd name="T16" fmla="*/ 51 w 264"/>
                  <a:gd name="T17" fmla="*/ 182 h 248"/>
                  <a:gd name="T18" fmla="*/ 68 w 264"/>
                  <a:gd name="T19" fmla="*/ 190 h 248"/>
                  <a:gd name="T20" fmla="*/ 85 w 264"/>
                  <a:gd name="T21" fmla="*/ 207 h 248"/>
                  <a:gd name="T22" fmla="*/ 111 w 264"/>
                  <a:gd name="T23" fmla="*/ 223 h 248"/>
                  <a:gd name="T24" fmla="*/ 145 w 264"/>
                  <a:gd name="T25" fmla="*/ 231 h 248"/>
                  <a:gd name="T26" fmla="*/ 213 w 264"/>
                  <a:gd name="T27" fmla="*/ 240 h 248"/>
                  <a:gd name="T28" fmla="*/ 238 w 264"/>
                  <a:gd name="T29" fmla="*/ 231 h 248"/>
                  <a:gd name="T30" fmla="*/ 247 w 264"/>
                  <a:gd name="T31" fmla="*/ 231 h 248"/>
                  <a:gd name="T32" fmla="*/ 255 w 264"/>
                  <a:gd name="T33" fmla="*/ 223 h 248"/>
                  <a:gd name="T34" fmla="*/ 255 w 264"/>
                  <a:gd name="T35" fmla="*/ 190 h 248"/>
                  <a:gd name="T36" fmla="*/ 247 w 264"/>
                  <a:gd name="T37" fmla="*/ 165 h 248"/>
                  <a:gd name="T38" fmla="*/ 247 w 264"/>
                  <a:gd name="T39" fmla="*/ 141 h 248"/>
                  <a:gd name="T40" fmla="*/ 238 w 264"/>
                  <a:gd name="T41" fmla="*/ 108 h 248"/>
                  <a:gd name="T42" fmla="*/ 221 w 264"/>
                  <a:gd name="T43" fmla="*/ 83 h 248"/>
                  <a:gd name="T44" fmla="*/ 204 w 264"/>
                  <a:gd name="T45" fmla="*/ 66 h 248"/>
                  <a:gd name="T46" fmla="*/ 179 w 264"/>
                  <a:gd name="T47" fmla="*/ 42 h 248"/>
                  <a:gd name="T48" fmla="*/ 153 w 264"/>
                  <a:gd name="T49" fmla="*/ 25 h 248"/>
                  <a:gd name="T50" fmla="*/ 136 w 264"/>
                  <a:gd name="T51" fmla="*/ 17 h 248"/>
                  <a:gd name="T52" fmla="*/ 119 w 264"/>
                  <a:gd name="T53" fmla="*/ 9 h 248"/>
                  <a:gd name="T54" fmla="*/ 94 w 264"/>
                  <a:gd name="T55" fmla="*/ 9 h 248"/>
                  <a:gd name="T56" fmla="*/ 77 w 264"/>
                  <a:gd name="T57" fmla="*/ 0 h 248"/>
                  <a:gd name="T58" fmla="*/ 85 w 264"/>
                  <a:gd name="T59" fmla="*/ 0 h 248"/>
                  <a:gd name="T60" fmla="*/ 119 w 264"/>
                  <a:gd name="T61" fmla="*/ 0 h 248"/>
                  <a:gd name="T62" fmla="*/ 153 w 264"/>
                  <a:gd name="T63" fmla="*/ 9 h 248"/>
                  <a:gd name="T64" fmla="*/ 179 w 264"/>
                  <a:gd name="T65" fmla="*/ 25 h 248"/>
                  <a:gd name="T66" fmla="*/ 213 w 264"/>
                  <a:gd name="T67" fmla="*/ 42 h 248"/>
                  <a:gd name="T68" fmla="*/ 230 w 264"/>
                  <a:gd name="T69" fmla="*/ 66 h 248"/>
                  <a:gd name="T70" fmla="*/ 247 w 264"/>
                  <a:gd name="T71" fmla="*/ 91 h 248"/>
                  <a:gd name="T72" fmla="*/ 255 w 264"/>
                  <a:gd name="T73" fmla="*/ 116 h 248"/>
                  <a:gd name="T74" fmla="*/ 264 w 264"/>
                  <a:gd name="T75" fmla="*/ 141 h 248"/>
                  <a:gd name="T76" fmla="*/ 264 w 264"/>
                  <a:gd name="T77" fmla="*/ 190 h 248"/>
                  <a:gd name="T78" fmla="*/ 255 w 264"/>
                  <a:gd name="T79" fmla="*/ 248 h 248"/>
                  <a:gd name="T80" fmla="*/ 221 w 264"/>
                  <a:gd name="T81" fmla="*/ 248 h 248"/>
                  <a:gd name="T82" fmla="*/ 196 w 264"/>
                  <a:gd name="T83" fmla="*/ 248 h 248"/>
                  <a:gd name="T84" fmla="*/ 153 w 264"/>
                  <a:gd name="T85" fmla="*/ 248 h 248"/>
                  <a:gd name="T86" fmla="*/ 128 w 264"/>
                  <a:gd name="T87" fmla="*/ 240 h 248"/>
                  <a:gd name="T88" fmla="*/ 94 w 264"/>
                  <a:gd name="T89" fmla="*/ 231 h 248"/>
                  <a:gd name="T90" fmla="*/ 68 w 264"/>
                  <a:gd name="T91" fmla="*/ 215 h 248"/>
                  <a:gd name="T92" fmla="*/ 43 w 264"/>
                  <a:gd name="T93" fmla="*/ 190 h 248"/>
                  <a:gd name="T94" fmla="*/ 17 w 264"/>
                  <a:gd name="T95" fmla="*/ 165 h 24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64" h="248">
                    <a:moveTo>
                      <a:pt x="17" y="165"/>
                    </a:moveTo>
                    <a:lnTo>
                      <a:pt x="9" y="141"/>
                    </a:lnTo>
                    <a:lnTo>
                      <a:pt x="9" y="124"/>
                    </a:lnTo>
                    <a:lnTo>
                      <a:pt x="0" y="75"/>
                    </a:lnTo>
                    <a:lnTo>
                      <a:pt x="0" y="66"/>
                    </a:lnTo>
                    <a:lnTo>
                      <a:pt x="9" y="75"/>
                    </a:lnTo>
                    <a:lnTo>
                      <a:pt x="17" y="116"/>
                    </a:lnTo>
                    <a:lnTo>
                      <a:pt x="34" y="149"/>
                    </a:lnTo>
                    <a:lnTo>
                      <a:pt x="51" y="182"/>
                    </a:lnTo>
                    <a:lnTo>
                      <a:pt x="68" y="190"/>
                    </a:lnTo>
                    <a:lnTo>
                      <a:pt x="85" y="207"/>
                    </a:lnTo>
                    <a:lnTo>
                      <a:pt x="111" y="223"/>
                    </a:lnTo>
                    <a:lnTo>
                      <a:pt x="145" y="231"/>
                    </a:lnTo>
                    <a:lnTo>
                      <a:pt x="213" y="240"/>
                    </a:lnTo>
                    <a:lnTo>
                      <a:pt x="238" y="231"/>
                    </a:lnTo>
                    <a:lnTo>
                      <a:pt x="247" y="231"/>
                    </a:lnTo>
                    <a:lnTo>
                      <a:pt x="255" y="223"/>
                    </a:lnTo>
                    <a:lnTo>
                      <a:pt x="255" y="190"/>
                    </a:lnTo>
                    <a:lnTo>
                      <a:pt x="247" y="165"/>
                    </a:lnTo>
                    <a:lnTo>
                      <a:pt x="247" y="141"/>
                    </a:lnTo>
                    <a:lnTo>
                      <a:pt x="238" y="108"/>
                    </a:lnTo>
                    <a:lnTo>
                      <a:pt x="221" y="83"/>
                    </a:lnTo>
                    <a:lnTo>
                      <a:pt x="204" y="66"/>
                    </a:lnTo>
                    <a:lnTo>
                      <a:pt x="179" y="42"/>
                    </a:lnTo>
                    <a:lnTo>
                      <a:pt x="153" y="25"/>
                    </a:lnTo>
                    <a:lnTo>
                      <a:pt x="136" y="17"/>
                    </a:lnTo>
                    <a:lnTo>
                      <a:pt x="119" y="9"/>
                    </a:lnTo>
                    <a:lnTo>
                      <a:pt x="94" y="9"/>
                    </a:lnTo>
                    <a:lnTo>
                      <a:pt x="77" y="0"/>
                    </a:lnTo>
                    <a:lnTo>
                      <a:pt x="85" y="0"/>
                    </a:lnTo>
                    <a:lnTo>
                      <a:pt x="119" y="0"/>
                    </a:lnTo>
                    <a:lnTo>
                      <a:pt x="153" y="9"/>
                    </a:lnTo>
                    <a:lnTo>
                      <a:pt x="179" y="25"/>
                    </a:lnTo>
                    <a:lnTo>
                      <a:pt x="213" y="42"/>
                    </a:lnTo>
                    <a:lnTo>
                      <a:pt x="230" y="66"/>
                    </a:lnTo>
                    <a:lnTo>
                      <a:pt x="247" y="91"/>
                    </a:lnTo>
                    <a:lnTo>
                      <a:pt x="255" y="116"/>
                    </a:lnTo>
                    <a:lnTo>
                      <a:pt x="264" y="141"/>
                    </a:lnTo>
                    <a:lnTo>
                      <a:pt x="264" y="190"/>
                    </a:lnTo>
                    <a:lnTo>
                      <a:pt x="255" y="248"/>
                    </a:lnTo>
                    <a:lnTo>
                      <a:pt x="221" y="248"/>
                    </a:lnTo>
                    <a:lnTo>
                      <a:pt x="196" y="248"/>
                    </a:lnTo>
                    <a:lnTo>
                      <a:pt x="153" y="248"/>
                    </a:lnTo>
                    <a:lnTo>
                      <a:pt x="128" y="240"/>
                    </a:lnTo>
                    <a:lnTo>
                      <a:pt x="94" y="231"/>
                    </a:lnTo>
                    <a:lnTo>
                      <a:pt x="68" y="215"/>
                    </a:lnTo>
                    <a:lnTo>
                      <a:pt x="43" y="190"/>
                    </a:lnTo>
                    <a:lnTo>
                      <a:pt x="17" y="165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" name="Freeform 93"/>
              <p:cNvSpPr>
                <a:spLocks/>
              </p:cNvSpPr>
              <p:nvPr/>
            </p:nvSpPr>
            <p:spPr bwMode="auto">
              <a:xfrm>
                <a:off x="8726" y="15674"/>
                <a:ext cx="272" cy="215"/>
              </a:xfrm>
              <a:custGeom>
                <a:avLst/>
                <a:gdLst>
                  <a:gd name="T0" fmla="*/ 51 w 272"/>
                  <a:gd name="T1" fmla="*/ 182 h 215"/>
                  <a:gd name="T2" fmla="*/ 8 w 272"/>
                  <a:gd name="T3" fmla="*/ 165 h 215"/>
                  <a:gd name="T4" fmla="*/ 25 w 272"/>
                  <a:gd name="T5" fmla="*/ 132 h 215"/>
                  <a:gd name="T6" fmla="*/ 51 w 272"/>
                  <a:gd name="T7" fmla="*/ 107 h 215"/>
                  <a:gd name="T8" fmla="*/ 25 w 272"/>
                  <a:gd name="T9" fmla="*/ 74 h 215"/>
                  <a:gd name="T10" fmla="*/ 8 w 272"/>
                  <a:gd name="T11" fmla="*/ 41 h 215"/>
                  <a:gd name="T12" fmla="*/ 42 w 272"/>
                  <a:gd name="T13" fmla="*/ 25 h 215"/>
                  <a:gd name="T14" fmla="*/ 102 w 272"/>
                  <a:gd name="T15" fmla="*/ 17 h 215"/>
                  <a:gd name="T16" fmla="*/ 195 w 272"/>
                  <a:gd name="T17" fmla="*/ 25 h 215"/>
                  <a:gd name="T18" fmla="*/ 263 w 272"/>
                  <a:gd name="T19" fmla="*/ 0 h 215"/>
                  <a:gd name="T20" fmla="*/ 255 w 272"/>
                  <a:gd name="T21" fmla="*/ 17 h 215"/>
                  <a:gd name="T22" fmla="*/ 238 w 272"/>
                  <a:gd name="T23" fmla="*/ 25 h 215"/>
                  <a:gd name="T24" fmla="*/ 238 w 272"/>
                  <a:gd name="T25" fmla="*/ 41 h 215"/>
                  <a:gd name="T26" fmla="*/ 238 w 272"/>
                  <a:gd name="T27" fmla="*/ 50 h 215"/>
                  <a:gd name="T28" fmla="*/ 212 w 272"/>
                  <a:gd name="T29" fmla="*/ 33 h 215"/>
                  <a:gd name="T30" fmla="*/ 187 w 272"/>
                  <a:gd name="T31" fmla="*/ 33 h 215"/>
                  <a:gd name="T32" fmla="*/ 204 w 272"/>
                  <a:gd name="T33" fmla="*/ 50 h 215"/>
                  <a:gd name="T34" fmla="*/ 221 w 272"/>
                  <a:gd name="T35" fmla="*/ 74 h 215"/>
                  <a:gd name="T36" fmla="*/ 195 w 272"/>
                  <a:gd name="T37" fmla="*/ 74 h 215"/>
                  <a:gd name="T38" fmla="*/ 153 w 272"/>
                  <a:gd name="T39" fmla="*/ 41 h 215"/>
                  <a:gd name="T40" fmla="*/ 127 w 272"/>
                  <a:gd name="T41" fmla="*/ 41 h 215"/>
                  <a:gd name="T42" fmla="*/ 144 w 272"/>
                  <a:gd name="T43" fmla="*/ 58 h 215"/>
                  <a:gd name="T44" fmla="*/ 170 w 272"/>
                  <a:gd name="T45" fmla="*/ 83 h 215"/>
                  <a:gd name="T46" fmla="*/ 85 w 272"/>
                  <a:gd name="T47" fmla="*/ 41 h 215"/>
                  <a:gd name="T48" fmla="*/ 51 w 272"/>
                  <a:gd name="T49" fmla="*/ 33 h 215"/>
                  <a:gd name="T50" fmla="*/ 51 w 272"/>
                  <a:gd name="T51" fmla="*/ 50 h 215"/>
                  <a:gd name="T52" fmla="*/ 68 w 272"/>
                  <a:gd name="T53" fmla="*/ 50 h 215"/>
                  <a:gd name="T54" fmla="*/ 110 w 272"/>
                  <a:gd name="T55" fmla="*/ 66 h 215"/>
                  <a:gd name="T56" fmla="*/ 127 w 272"/>
                  <a:gd name="T57" fmla="*/ 99 h 215"/>
                  <a:gd name="T58" fmla="*/ 110 w 272"/>
                  <a:gd name="T59" fmla="*/ 91 h 215"/>
                  <a:gd name="T60" fmla="*/ 85 w 272"/>
                  <a:gd name="T61" fmla="*/ 74 h 215"/>
                  <a:gd name="T62" fmla="*/ 59 w 272"/>
                  <a:gd name="T63" fmla="*/ 99 h 215"/>
                  <a:gd name="T64" fmla="*/ 59 w 272"/>
                  <a:gd name="T65" fmla="*/ 132 h 215"/>
                  <a:gd name="T66" fmla="*/ 93 w 272"/>
                  <a:gd name="T67" fmla="*/ 132 h 215"/>
                  <a:gd name="T68" fmla="*/ 127 w 272"/>
                  <a:gd name="T69" fmla="*/ 116 h 215"/>
                  <a:gd name="T70" fmla="*/ 127 w 272"/>
                  <a:gd name="T71" fmla="*/ 132 h 215"/>
                  <a:gd name="T72" fmla="*/ 51 w 272"/>
                  <a:gd name="T73" fmla="*/ 157 h 215"/>
                  <a:gd name="T74" fmla="*/ 42 w 272"/>
                  <a:gd name="T75" fmla="*/ 173 h 215"/>
                  <a:gd name="T76" fmla="*/ 85 w 272"/>
                  <a:gd name="T77" fmla="*/ 173 h 215"/>
                  <a:gd name="T78" fmla="*/ 144 w 272"/>
                  <a:gd name="T79" fmla="*/ 140 h 215"/>
                  <a:gd name="T80" fmla="*/ 187 w 272"/>
                  <a:gd name="T81" fmla="*/ 124 h 215"/>
                  <a:gd name="T82" fmla="*/ 170 w 272"/>
                  <a:gd name="T83" fmla="*/ 140 h 215"/>
                  <a:gd name="T84" fmla="*/ 144 w 272"/>
                  <a:gd name="T85" fmla="*/ 157 h 215"/>
                  <a:gd name="T86" fmla="*/ 153 w 272"/>
                  <a:gd name="T87" fmla="*/ 165 h 215"/>
                  <a:gd name="T88" fmla="*/ 212 w 272"/>
                  <a:gd name="T89" fmla="*/ 124 h 215"/>
                  <a:gd name="T90" fmla="*/ 229 w 272"/>
                  <a:gd name="T91" fmla="*/ 132 h 215"/>
                  <a:gd name="T92" fmla="*/ 212 w 272"/>
                  <a:gd name="T93" fmla="*/ 149 h 215"/>
                  <a:gd name="T94" fmla="*/ 204 w 272"/>
                  <a:gd name="T95" fmla="*/ 173 h 215"/>
                  <a:gd name="T96" fmla="*/ 238 w 272"/>
                  <a:gd name="T97" fmla="*/ 157 h 215"/>
                  <a:gd name="T98" fmla="*/ 229 w 272"/>
                  <a:gd name="T99" fmla="*/ 182 h 215"/>
                  <a:gd name="T100" fmla="*/ 255 w 272"/>
                  <a:gd name="T101" fmla="*/ 190 h 215"/>
                  <a:gd name="T102" fmla="*/ 272 w 272"/>
                  <a:gd name="T103" fmla="*/ 206 h 215"/>
                  <a:gd name="T104" fmla="*/ 263 w 272"/>
                  <a:gd name="T105" fmla="*/ 215 h 215"/>
                  <a:gd name="T106" fmla="*/ 221 w 272"/>
                  <a:gd name="T107" fmla="*/ 182 h 215"/>
                  <a:gd name="T108" fmla="*/ 170 w 272"/>
                  <a:gd name="T109" fmla="*/ 173 h 215"/>
                  <a:gd name="T110" fmla="*/ 68 w 272"/>
                  <a:gd name="T111" fmla="*/ 182 h 2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2" h="215">
                    <a:moveTo>
                      <a:pt x="68" y="182"/>
                    </a:moveTo>
                    <a:lnTo>
                      <a:pt x="51" y="182"/>
                    </a:lnTo>
                    <a:lnTo>
                      <a:pt x="25" y="182"/>
                    </a:lnTo>
                    <a:lnTo>
                      <a:pt x="8" y="165"/>
                    </a:lnTo>
                    <a:lnTo>
                      <a:pt x="0" y="149"/>
                    </a:lnTo>
                    <a:lnTo>
                      <a:pt x="25" y="132"/>
                    </a:lnTo>
                    <a:lnTo>
                      <a:pt x="42" y="124"/>
                    </a:lnTo>
                    <a:lnTo>
                      <a:pt x="51" y="107"/>
                    </a:lnTo>
                    <a:lnTo>
                      <a:pt x="42" y="91"/>
                    </a:lnTo>
                    <a:lnTo>
                      <a:pt x="25" y="74"/>
                    </a:lnTo>
                    <a:lnTo>
                      <a:pt x="0" y="58"/>
                    </a:lnTo>
                    <a:lnTo>
                      <a:pt x="8" y="41"/>
                    </a:lnTo>
                    <a:lnTo>
                      <a:pt x="17" y="33"/>
                    </a:lnTo>
                    <a:lnTo>
                      <a:pt x="42" y="25"/>
                    </a:lnTo>
                    <a:lnTo>
                      <a:pt x="76" y="17"/>
                    </a:lnTo>
                    <a:lnTo>
                      <a:pt x="102" y="17"/>
                    </a:lnTo>
                    <a:lnTo>
                      <a:pt x="161" y="25"/>
                    </a:lnTo>
                    <a:lnTo>
                      <a:pt x="195" y="25"/>
                    </a:lnTo>
                    <a:lnTo>
                      <a:pt x="221" y="17"/>
                    </a:lnTo>
                    <a:lnTo>
                      <a:pt x="263" y="0"/>
                    </a:lnTo>
                    <a:lnTo>
                      <a:pt x="263" y="8"/>
                    </a:lnTo>
                    <a:lnTo>
                      <a:pt x="255" y="17"/>
                    </a:lnTo>
                    <a:lnTo>
                      <a:pt x="238" y="17"/>
                    </a:lnTo>
                    <a:lnTo>
                      <a:pt x="238" y="25"/>
                    </a:lnTo>
                    <a:lnTo>
                      <a:pt x="229" y="25"/>
                    </a:lnTo>
                    <a:lnTo>
                      <a:pt x="238" y="41"/>
                    </a:lnTo>
                    <a:lnTo>
                      <a:pt x="238" y="50"/>
                    </a:lnTo>
                    <a:lnTo>
                      <a:pt x="221" y="41"/>
                    </a:lnTo>
                    <a:lnTo>
                      <a:pt x="212" y="33"/>
                    </a:lnTo>
                    <a:lnTo>
                      <a:pt x="195" y="33"/>
                    </a:lnTo>
                    <a:lnTo>
                      <a:pt x="187" y="33"/>
                    </a:lnTo>
                    <a:lnTo>
                      <a:pt x="204" y="50"/>
                    </a:lnTo>
                    <a:lnTo>
                      <a:pt x="212" y="66"/>
                    </a:lnTo>
                    <a:lnTo>
                      <a:pt x="221" y="74"/>
                    </a:lnTo>
                    <a:lnTo>
                      <a:pt x="212" y="74"/>
                    </a:lnTo>
                    <a:lnTo>
                      <a:pt x="195" y="74"/>
                    </a:lnTo>
                    <a:lnTo>
                      <a:pt x="178" y="58"/>
                    </a:lnTo>
                    <a:lnTo>
                      <a:pt x="153" y="41"/>
                    </a:lnTo>
                    <a:lnTo>
                      <a:pt x="144" y="41"/>
                    </a:lnTo>
                    <a:lnTo>
                      <a:pt x="127" y="41"/>
                    </a:lnTo>
                    <a:lnTo>
                      <a:pt x="136" y="50"/>
                    </a:lnTo>
                    <a:lnTo>
                      <a:pt x="144" y="58"/>
                    </a:lnTo>
                    <a:lnTo>
                      <a:pt x="170" y="74"/>
                    </a:lnTo>
                    <a:lnTo>
                      <a:pt x="170" y="83"/>
                    </a:lnTo>
                    <a:lnTo>
                      <a:pt x="119" y="50"/>
                    </a:lnTo>
                    <a:lnTo>
                      <a:pt x="85" y="41"/>
                    </a:lnTo>
                    <a:lnTo>
                      <a:pt x="51" y="33"/>
                    </a:lnTo>
                    <a:lnTo>
                      <a:pt x="42" y="41"/>
                    </a:lnTo>
                    <a:lnTo>
                      <a:pt x="51" y="50"/>
                    </a:lnTo>
                    <a:lnTo>
                      <a:pt x="59" y="50"/>
                    </a:lnTo>
                    <a:lnTo>
                      <a:pt x="68" y="50"/>
                    </a:lnTo>
                    <a:lnTo>
                      <a:pt x="76" y="58"/>
                    </a:lnTo>
                    <a:lnTo>
                      <a:pt x="110" y="66"/>
                    </a:lnTo>
                    <a:lnTo>
                      <a:pt x="136" y="99"/>
                    </a:lnTo>
                    <a:lnTo>
                      <a:pt x="127" y="99"/>
                    </a:lnTo>
                    <a:lnTo>
                      <a:pt x="110" y="91"/>
                    </a:lnTo>
                    <a:lnTo>
                      <a:pt x="102" y="83"/>
                    </a:lnTo>
                    <a:lnTo>
                      <a:pt x="85" y="74"/>
                    </a:lnTo>
                    <a:lnTo>
                      <a:pt x="68" y="83"/>
                    </a:lnTo>
                    <a:lnTo>
                      <a:pt x="59" y="99"/>
                    </a:lnTo>
                    <a:lnTo>
                      <a:pt x="59" y="116"/>
                    </a:lnTo>
                    <a:lnTo>
                      <a:pt x="59" y="132"/>
                    </a:lnTo>
                    <a:lnTo>
                      <a:pt x="76" y="140"/>
                    </a:lnTo>
                    <a:lnTo>
                      <a:pt x="93" y="132"/>
                    </a:lnTo>
                    <a:lnTo>
                      <a:pt x="119" y="116"/>
                    </a:lnTo>
                    <a:lnTo>
                      <a:pt x="127" y="116"/>
                    </a:lnTo>
                    <a:lnTo>
                      <a:pt x="144" y="116"/>
                    </a:lnTo>
                    <a:lnTo>
                      <a:pt x="127" y="132"/>
                    </a:lnTo>
                    <a:lnTo>
                      <a:pt x="102" y="149"/>
                    </a:lnTo>
                    <a:lnTo>
                      <a:pt x="51" y="157"/>
                    </a:lnTo>
                    <a:lnTo>
                      <a:pt x="42" y="165"/>
                    </a:lnTo>
                    <a:lnTo>
                      <a:pt x="42" y="173"/>
                    </a:lnTo>
                    <a:lnTo>
                      <a:pt x="59" y="173"/>
                    </a:lnTo>
                    <a:lnTo>
                      <a:pt x="85" y="173"/>
                    </a:lnTo>
                    <a:lnTo>
                      <a:pt x="119" y="157"/>
                    </a:lnTo>
                    <a:lnTo>
                      <a:pt x="144" y="140"/>
                    </a:lnTo>
                    <a:lnTo>
                      <a:pt x="178" y="116"/>
                    </a:lnTo>
                    <a:lnTo>
                      <a:pt x="187" y="124"/>
                    </a:lnTo>
                    <a:lnTo>
                      <a:pt x="178" y="132"/>
                    </a:lnTo>
                    <a:lnTo>
                      <a:pt x="170" y="140"/>
                    </a:lnTo>
                    <a:lnTo>
                      <a:pt x="153" y="149"/>
                    </a:lnTo>
                    <a:lnTo>
                      <a:pt x="144" y="157"/>
                    </a:lnTo>
                    <a:lnTo>
                      <a:pt x="144" y="165"/>
                    </a:lnTo>
                    <a:lnTo>
                      <a:pt x="153" y="165"/>
                    </a:lnTo>
                    <a:lnTo>
                      <a:pt x="187" y="149"/>
                    </a:lnTo>
                    <a:lnTo>
                      <a:pt x="212" y="124"/>
                    </a:lnTo>
                    <a:lnTo>
                      <a:pt x="221" y="124"/>
                    </a:lnTo>
                    <a:lnTo>
                      <a:pt x="229" y="132"/>
                    </a:lnTo>
                    <a:lnTo>
                      <a:pt x="221" y="140"/>
                    </a:lnTo>
                    <a:lnTo>
                      <a:pt x="212" y="149"/>
                    </a:lnTo>
                    <a:lnTo>
                      <a:pt x="195" y="157"/>
                    </a:lnTo>
                    <a:lnTo>
                      <a:pt x="204" y="173"/>
                    </a:lnTo>
                    <a:lnTo>
                      <a:pt x="221" y="165"/>
                    </a:lnTo>
                    <a:lnTo>
                      <a:pt x="238" y="157"/>
                    </a:lnTo>
                    <a:lnTo>
                      <a:pt x="255" y="157"/>
                    </a:lnTo>
                    <a:lnTo>
                      <a:pt x="229" y="182"/>
                    </a:lnTo>
                    <a:lnTo>
                      <a:pt x="238" y="190"/>
                    </a:lnTo>
                    <a:lnTo>
                      <a:pt x="255" y="190"/>
                    </a:lnTo>
                    <a:lnTo>
                      <a:pt x="263" y="198"/>
                    </a:lnTo>
                    <a:lnTo>
                      <a:pt x="272" y="206"/>
                    </a:lnTo>
                    <a:lnTo>
                      <a:pt x="263" y="215"/>
                    </a:lnTo>
                    <a:lnTo>
                      <a:pt x="246" y="198"/>
                    </a:lnTo>
                    <a:lnTo>
                      <a:pt x="221" y="182"/>
                    </a:lnTo>
                    <a:lnTo>
                      <a:pt x="195" y="182"/>
                    </a:lnTo>
                    <a:lnTo>
                      <a:pt x="170" y="173"/>
                    </a:lnTo>
                    <a:lnTo>
                      <a:pt x="119" y="182"/>
                    </a:lnTo>
                    <a:lnTo>
                      <a:pt x="68" y="182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" name="Freeform 94"/>
              <p:cNvSpPr>
                <a:spLocks/>
              </p:cNvSpPr>
              <p:nvPr/>
            </p:nvSpPr>
            <p:spPr bwMode="auto">
              <a:xfrm>
                <a:off x="9006" y="15847"/>
                <a:ext cx="34" cy="33"/>
              </a:xfrm>
              <a:custGeom>
                <a:avLst/>
                <a:gdLst>
                  <a:gd name="T0" fmla="*/ 0 w 34"/>
                  <a:gd name="T1" fmla="*/ 17 h 33"/>
                  <a:gd name="T2" fmla="*/ 9 w 34"/>
                  <a:gd name="T3" fmla="*/ 9 h 33"/>
                  <a:gd name="T4" fmla="*/ 17 w 34"/>
                  <a:gd name="T5" fmla="*/ 0 h 33"/>
                  <a:gd name="T6" fmla="*/ 26 w 34"/>
                  <a:gd name="T7" fmla="*/ 9 h 33"/>
                  <a:gd name="T8" fmla="*/ 34 w 34"/>
                  <a:gd name="T9" fmla="*/ 17 h 33"/>
                  <a:gd name="T10" fmla="*/ 34 w 34"/>
                  <a:gd name="T11" fmla="*/ 25 h 33"/>
                  <a:gd name="T12" fmla="*/ 26 w 34"/>
                  <a:gd name="T13" fmla="*/ 33 h 33"/>
                  <a:gd name="T14" fmla="*/ 9 w 34"/>
                  <a:gd name="T15" fmla="*/ 25 h 33"/>
                  <a:gd name="T16" fmla="*/ 0 w 34"/>
                  <a:gd name="T17" fmla="*/ 17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33">
                    <a:moveTo>
                      <a:pt x="0" y="17"/>
                    </a:moveTo>
                    <a:lnTo>
                      <a:pt x="9" y="9"/>
                    </a:lnTo>
                    <a:lnTo>
                      <a:pt x="17" y="0"/>
                    </a:lnTo>
                    <a:lnTo>
                      <a:pt x="26" y="9"/>
                    </a:lnTo>
                    <a:lnTo>
                      <a:pt x="34" y="17"/>
                    </a:lnTo>
                    <a:lnTo>
                      <a:pt x="34" y="25"/>
                    </a:lnTo>
                    <a:lnTo>
                      <a:pt x="26" y="33"/>
                    </a:lnTo>
                    <a:lnTo>
                      <a:pt x="9" y="2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" name="Freeform 95"/>
              <p:cNvSpPr>
                <a:spLocks/>
              </p:cNvSpPr>
              <p:nvPr/>
            </p:nvSpPr>
            <p:spPr bwMode="auto">
              <a:xfrm>
                <a:off x="9049" y="15839"/>
                <a:ext cx="1664" cy="25"/>
              </a:xfrm>
              <a:custGeom>
                <a:avLst/>
                <a:gdLst>
                  <a:gd name="T0" fmla="*/ 25 w 1664"/>
                  <a:gd name="T1" fmla="*/ 17 h 25"/>
                  <a:gd name="T2" fmla="*/ 0 w 1664"/>
                  <a:gd name="T3" fmla="*/ 0 h 25"/>
                  <a:gd name="T4" fmla="*/ 8 w 1664"/>
                  <a:gd name="T5" fmla="*/ 0 h 25"/>
                  <a:gd name="T6" fmla="*/ 17 w 1664"/>
                  <a:gd name="T7" fmla="*/ 0 h 25"/>
                  <a:gd name="T8" fmla="*/ 25 w 1664"/>
                  <a:gd name="T9" fmla="*/ 0 h 25"/>
                  <a:gd name="T10" fmla="*/ 51 w 1664"/>
                  <a:gd name="T11" fmla="*/ 0 h 25"/>
                  <a:gd name="T12" fmla="*/ 85 w 1664"/>
                  <a:gd name="T13" fmla="*/ 0 h 25"/>
                  <a:gd name="T14" fmla="*/ 119 w 1664"/>
                  <a:gd name="T15" fmla="*/ 0 h 25"/>
                  <a:gd name="T16" fmla="*/ 161 w 1664"/>
                  <a:gd name="T17" fmla="*/ 0 h 25"/>
                  <a:gd name="T18" fmla="*/ 212 w 1664"/>
                  <a:gd name="T19" fmla="*/ 0 h 25"/>
                  <a:gd name="T20" fmla="*/ 271 w 1664"/>
                  <a:gd name="T21" fmla="*/ 0 h 25"/>
                  <a:gd name="T22" fmla="*/ 331 w 1664"/>
                  <a:gd name="T23" fmla="*/ 0 h 25"/>
                  <a:gd name="T24" fmla="*/ 399 w 1664"/>
                  <a:gd name="T25" fmla="*/ 0 h 25"/>
                  <a:gd name="T26" fmla="*/ 535 w 1664"/>
                  <a:gd name="T27" fmla="*/ 0 h 25"/>
                  <a:gd name="T28" fmla="*/ 679 w 1664"/>
                  <a:gd name="T29" fmla="*/ 0 h 25"/>
                  <a:gd name="T30" fmla="*/ 840 w 1664"/>
                  <a:gd name="T31" fmla="*/ 0 h 25"/>
                  <a:gd name="T32" fmla="*/ 993 w 1664"/>
                  <a:gd name="T33" fmla="*/ 0 h 25"/>
                  <a:gd name="T34" fmla="*/ 1138 w 1664"/>
                  <a:gd name="T35" fmla="*/ 0 h 25"/>
                  <a:gd name="T36" fmla="*/ 1282 w 1664"/>
                  <a:gd name="T37" fmla="*/ 0 h 25"/>
                  <a:gd name="T38" fmla="*/ 1342 w 1664"/>
                  <a:gd name="T39" fmla="*/ 0 h 25"/>
                  <a:gd name="T40" fmla="*/ 1410 w 1664"/>
                  <a:gd name="T41" fmla="*/ 0 h 25"/>
                  <a:gd name="T42" fmla="*/ 1460 w 1664"/>
                  <a:gd name="T43" fmla="*/ 0 h 25"/>
                  <a:gd name="T44" fmla="*/ 1511 w 1664"/>
                  <a:gd name="T45" fmla="*/ 0 h 25"/>
                  <a:gd name="T46" fmla="*/ 1554 w 1664"/>
                  <a:gd name="T47" fmla="*/ 0 h 25"/>
                  <a:gd name="T48" fmla="*/ 1596 w 1664"/>
                  <a:gd name="T49" fmla="*/ 0 h 25"/>
                  <a:gd name="T50" fmla="*/ 1622 w 1664"/>
                  <a:gd name="T51" fmla="*/ 0 h 25"/>
                  <a:gd name="T52" fmla="*/ 1647 w 1664"/>
                  <a:gd name="T53" fmla="*/ 0 h 25"/>
                  <a:gd name="T54" fmla="*/ 1664 w 1664"/>
                  <a:gd name="T55" fmla="*/ 0 h 25"/>
                  <a:gd name="T56" fmla="*/ 1664 w 1664"/>
                  <a:gd name="T57" fmla="*/ 0 h 25"/>
                  <a:gd name="T58" fmla="*/ 1664 w 1664"/>
                  <a:gd name="T59" fmla="*/ 17 h 25"/>
                  <a:gd name="T60" fmla="*/ 1656 w 1664"/>
                  <a:gd name="T61" fmla="*/ 25 h 25"/>
                  <a:gd name="T62" fmla="*/ 25 w 1664"/>
                  <a:gd name="T63" fmla="*/ 17 h 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64" h="25">
                    <a:moveTo>
                      <a:pt x="25" y="17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51" y="0"/>
                    </a:lnTo>
                    <a:lnTo>
                      <a:pt x="85" y="0"/>
                    </a:lnTo>
                    <a:lnTo>
                      <a:pt x="119" y="0"/>
                    </a:lnTo>
                    <a:lnTo>
                      <a:pt x="161" y="0"/>
                    </a:lnTo>
                    <a:lnTo>
                      <a:pt x="212" y="0"/>
                    </a:lnTo>
                    <a:lnTo>
                      <a:pt x="271" y="0"/>
                    </a:lnTo>
                    <a:lnTo>
                      <a:pt x="331" y="0"/>
                    </a:lnTo>
                    <a:lnTo>
                      <a:pt x="399" y="0"/>
                    </a:lnTo>
                    <a:lnTo>
                      <a:pt x="535" y="0"/>
                    </a:lnTo>
                    <a:lnTo>
                      <a:pt x="679" y="0"/>
                    </a:lnTo>
                    <a:lnTo>
                      <a:pt x="840" y="0"/>
                    </a:lnTo>
                    <a:lnTo>
                      <a:pt x="993" y="0"/>
                    </a:lnTo>
                    <a:lnTo>
                      <a:pt x="1138" y="0"/>
                    </a:lnTo>
                    <a:lnTo>
                      <a:pt x="1282" y="0"/>
                    </a:lnTo>
                    <a:lnTo>
                      <a:pt x="1342" y="0"/>
                    </a:lnTo>
                    <a:lnTo>
                      <a:pt x="1410" y="0"/>
                    </a:lnTo>
                    <a:lnTo>
                      <a:pt x="1460" y="0"/>
                    </a:lnTo>
                    <a:lnTo>
                      <a:pt x="1511" y="0"/>
                    </a:lnTo>
                    <a:lnTo>
                      <a:pt x="1554" y="0"/>
                    </a:lnTo>
                    <a:lnTo>
                      <a:pt x="1596" y="0"/>
                    </a:lnTo>
                    <a:lnTo>
                      <a:pt x="1622" y="0"/>
                    </a:lnTo>
                    <a:lnTo>
                      <a:pt x="1647" y="0"/>
                    </a:lnTo>
                    <a:lnTo>
                      <a:pt x="1664" y="0"/>
                    </a:lnTo>
                    <a:lnTo>
                      <a:pt x="1664" y="17"/>
                    </a:lnTo>
                    <a:lnTo>
                      <a:pt x="1656" y="25"/>
                    </a:lnTo>
                    <a:lnTo>
                      <a:pt x="25" y="1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" name="Freeform 96"/>
              <p:cNvSpPr>
                <a:spLocks/>
              </p:cNvSpPr>
              <p:nvPr/>
            </p:nvSpPr>
            <p:spPr bwMode="auto">
              <a:xfrm>
                <a:off x="10849" y="15682"/>
                <a:ext cx="187" cy="182"/>
              </a:xfrm>
              <a:custGeom>
                <a:avLst/>
                <a:gdLst>
                  <a:gd name="T0" fmla="*/ 145 w 187"/>
                  <a:gd name="T1" fmla="*/ 157 h 182"/>
                  <a:gd name="T2" fmla="*/ 153 w 187"/>
                  <a:gd name="T3" fmla="*/ 174 h 182"/>
                  <a:gd name="T4" fmla="*/ 128 w 187"/>
                  <a:gd name="T5" fmla="*/ 141 h 182"/>
                  <a:gd name="T6" fmla="*/ 119 w 187"/>
                  <a:gd name="T7" fmla="*/ 149 h 182"/>
                  <a:gd name="T8" fmla="*/ 111 w 187"/>
                  <a:gd name="T9" fmla="*/ 124 h 182"/>
                  <a:gd name="T10" fmla="*/ 94 w 187"/>
                  <a:gd name="T11" fmla="*/ 124 h 182"/>
                  <a:gd name="T12" fmla="*/ 77 w 187"/>
                  <a:gd name="T13" fmla="*/ 108 h 182"/>
                  <a:gd name="T14" fmla="*/ 68 w 187"/>
                  <a:gd name="T15" fmla="*/ 124 h 182"/>
                  <a:gd name="T16" fmla="*/ 60 w 187"/>
                  <a:gd name="T17" fmla="*/ 91 h 182"/>
                  <a:gd name="T18" fmla="*/ 51 w 187"/>
                  <a:gd name="T19" fmla="*/ 83 h 182"/>
                  <a:gd name="T20" fmla="*/ 34 w 187"/>
                  <a:gd name="T21" fmla="*/ 75 h 182"/>
                  <a:gd name="T22" fmla="*/ 17 w 187"/>
                  <a:gd name="T23" fmla="*/ 75 h 182"/>
                  <a:gd name="T24" fmla="*/ 26 w 187"/>
                  <a:gd name="T25" fmla="*/ 99 h 182"/>
                  <a:gd name="T26" fmla="*/ 26 w 187"/>
                  <a:gd name="T27" fmla="*/ 116 h 182"/>
                  <a:gd name="T28" fmla="*/ 0 w 187"/>
                  <a:gd name="T29" fmla="*/ 83 h 182"/>
                  <a:gd name="T30" fmla="*/ 0 w 187"/>
                  <a:gd name="T31" fmla="*/ 42 h 182"/>
                  <a:gd name="T32" fmla="*/ 51 w 187"/>
                  <a:gd name="T33" fmla="*/ 58 h 182"/>
                  <a:gd name="T34" fmla="*/ 60 w 187"/>
                  <a:gd name="T35" fmla="*/ 0 h 182"/>
                  <a:gd name="T36" fmla="*/ 128 w 187"/>
                  <a:gd name="T37" fmla="*/ 25 h 182"/>
                  <a:gd name="T38" fmla="*/ 102 w 187"/>
                  <a:gd name="T39" fmla="*/ 33 h 182"/>
                  <a:gd name="T40" fmla="*/ 85 w 187"/>
                  <a:gd name="T41" fmla="*/ 33 h 182"/>
                  <a:gd name="T42" fmla="*/ 94 w 187"/>
                  <a:gd name="T43" fmla="*/ 42 h 182"/>
                  <a:gd name="T44" fmla="*/ 153 w 187"/>
                  <a:gd name="T45" fmla="*/ 50 h 182"/>
                  <a:gd name="T46" fmla="*/ 136 w 187"/>
                  <a:gd name="T47" fmla="*/ 58 h 182"/>
                  <a:gd name="T48" fmla="*/ 119 w 187"/>
                  <a:gd name="T49" fmla="*/ 58 h 182"/>
                  <a:gd name="T50" fmla="*/ 111 w 187"/>
                  <a:gd name="T51" fmla="*/ 66 h 182"/>
                  <a:gd name="T52" fmla="*/ 119 w 187"/>
                  <a:gd name="T53" fmla="*/ 75 h 182"/>
                  <a:gd name="T54" fmla="*/ 128 w 187"/>
                  <a:gd name="T55" fmla="*/ 83 h 182"/>
                  <a:gd name="T56" fmla="*/ 170 w 187"/>
                  <a:gd name="T57" fmla="*/ 99 h 182"/>
                  <a:gd name="T58" fmla="*/ 187 w 187"/>
                  <a:gd name="T59" fmla="*/ 99 h 182"/>
                  <a:gd name="T60" fmla="*/ 153 w 187"/>
                  <a:gd name="T61" fmla="*/ 99 h 182"/>
                  <a:gd name="T62" fmla="*/ 136 w 187"/>
                  <a:gd name="T63" fmla="*/ 99 h 182"/>
                  <a:gd name="T64" fmla="*/ 136 w 187"/>
                  <a:gd name="T65" fmla="*/ 108 h 182"/>
                  <a:gd name="T66" fmla="*/ 187 w 187"/>
                  <a:gd name="T67" fmla="*/ 124 h 182"/>
                  <a:gd name="T68" fmla="*/ 179 w 187"/>
                  <a:gd name="T69" fmla="*/ 124 h 182"/>
                  <a:gd name="T70" fmla="*/ 145 w 187"/>
                  <a:gd name="T71" fmla="*/ 124 h 182"/>
                  <a:gd name="T72" fmla="*/ 145 w 187"/>
                  <a:gd name="T73" fmla="*/ 132 h 182"/>
                  <a:gd name="T74" fmla="*/ 179 w 187"/>
                  <a:gd name="T75" fmla="*/ 141 h 182"/>
                  <a:gd name="T76" fmla="*/ 187 w 187"/>
                  <a:gd name="T77" fmla="*/ 149 h 182"/>
                  <a:gd name="T78" fmla="*/ 179 w 187"/>
                  <a:gd name="T79" fmla="*/ 157 h 182"/>
                  <a:gd name="T80" fmla="*/ 187 w 187"/>
                  <a:gd name="T81" fmla="*/ 174 h 182"/>
                  <a:gd name="T82" fmla="*/ 187 w 187"/>
                  <a:gd name="T83" fmla="*/ 182 h 182"/>
                  <a:gd name="T84" fmla="*/ 170 w 187"/>
                  <a:gd name="T85" fmla="*/ 157 h 182"/>
                  <a:gd name="T86" fmla="*/ 153 w 187"/>
                  <a:gd name="T87" fmla="*/ 157 h 18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87" h="182">
                    <a:moveTo>
                      <a:pt x="153" y="157"/>
                    </a:moveTo>
                    <a:lnTo>
                      <a:pt x="145" y="157"/>
                    </a:lnTo>
                    <a:lnTo>
                      <a:pt x="153" y="165"/>
                    </a:lnTo>
                    <a:lnTo>
                      <a:pt x="153" y="174"/>
                    </a:lnTo>
                    <a:lnTo>
                      <a:pt x="145" y="157"/>
                    </a:lnTo>
                    <a:lnTo>
                      <a:pt x="128" y="141"/>
                    </a:lnTo>
                    <a:lnTo>
                      <a:pt x="119" y="141"/>
                    </a:lnTo>
                    <a:lnTo>
                      <a:pt x="119" y="149"/>
                    </a:lnTo>
                    <a:lnTo>
                      <a:pt x="111" y="132"/>
                    </a:lnTo>
                    <a:lnTo>
                      <a:pt x="111" y="124"/>
                    </a:lnTo>
                    <a:lnTo>
                      <a:pt x="102" y="124"/>
                    </a:lnTo>
                    <a:lnTo>
                      <a:pt x="94" y="124"/>
                    </a:lnTo>
                    <a:lnTo>
                      <a:pt x="77" y="108"/>
                    </a:lnTo>
                    <a:lnTo>
                      <a:pt x="68" y="116"/>
                    </a:lnTo>
                    <a:lnTo>
                      <a:pt x="68" y="124"/>
                    </a:lnTo>
                    <a:lnTo>
                      <a:pt x="68" y="108"/>
                    </a:lnTo>
                    <a:lnTo>
                      <a:pt x="60" y="91"/>
                    </a:lnTo>
                    <a:lnTo>
                      <a:pt x="51" y="83"/>
                    </a:lnTo>
                    <a:lnTo>
                      <a:pt x="43" y="83"/>
                    </a:lnTo>
                    <a:lnTo>
                      <a:pt x="34" y="75"/>
                    </a:lnTo>
                    <a:lnTo>
                      <a:pt x="26" y="66"/>
                    </a:lnTo>
                    <a:lnTo>
                      <a:pt x="17" y="75"/>
                    </a:lnTo>
                    <a:lnTo>
                      <a:pt x="17" y="83"/>
                    </a:lnTo>
                    <a:lnTo>
                      <a:pt x="26" y="99"/>
                    </a:lnTo>
                    <a:lnTo>
                      <a:pt x="26" y="108"/>
                    </a:lnTo>
                    <a:lnTo>
                      <a:pt x="26" y="116"/>
                    </a:lnTo>
                    <a:lnTo>
                      <a:pt x="17" y="99"/>
                    </a:lnTo>
                    <a:lnTo>
                      <a:pt x="0" y="83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34" y="58"/>
                    </a:lnTo>
                    <a:lnTo>
                      <a:pt x="51" y="58"/>
                    </a:lnTo>
                    <a:lnTo>
                      <a:pt x="60" y="58"/>
                    </a:lnTo>
                    <a:lnTo>
                      <a:pt x="60" y="0"/>
                    </a:lnTo>
                    <a:lnTo>
                      <a:pt x="94" y="0"/>
                    </a:lnTo>
                    <a:lnTo>
                      <a:pt x="128" y="25"/>
                    </a:lnTo>
                    <a:lnTo>
                      <a:pt x="119" y="33"/>
                    </a:lnTo>
                    <a:lnTo>
                      <a:pt x="102" y="33"/>
                    </a:lnTo>
                    <a:lnTo>
                      <a:pt x="85" y="33"/>
                    </a:lnTo>
                    <a:lnTo>
                      <a:pt x="85" y="42"/>
                    </a:lnTo>
                    <a:lnTo>
                      <a:pt x="94" y="42"/>
                    </a:lnTo>
                    <a:lnTo>
                      <a:pt x="145" y="42"/>
                    </a:lnTo>
                    <a:lnTo>
                      <a:pt x="153" y="50"/>
                    </a:lnTo>
                    <a:lnTo>
                      <a:pt x="145" y="58"/>
                    </a:lnTo>
                    <a:lnTo>
                      <a:pt x="136" y="58"/>
                    </a:lnTo>
                    <a:lnTo>
                      <a:pt x="128" y="58"/>
                    </a:lnTo>
                    <a:lnTo>
                      <a:pt x="119" y="58"/>
                    </a:lnTo>
                    <a:lnTo>
                      <a:pt x="111" y="58"/>
                    </a:lnTo>
                    <a:lnTo>
                      <a:pt x="111" y="66"/>
                    </a:lnTo>
                    <a:lnTo>
                      <a:pt x="119" y="75"/>
                    </a:lnTo>
                    <a:lnTo>
                      <a:pt x="128" y="83"/>
                    </a:lnTo>
                    <a:lnTo>
                      <a:pt x="136" y="91"/>
                    </a:lnTo>
                    <a:lnTo>
                      <a:pt x="170" y="99"/>
                    </a:lnTo>
                    <a:lnTo>
                      <a:pt x="187" y="99"/>
                    </a:lnTo>
                    <a:lnTo>
                      <a:pt x="170" y="99"/>
                    </a:lnTo>
                    <a:lnTo>
                      <a:pt x="153" y="99"/>
                    </a:lnTo>
                    <a:lnTo>
                      <a:pt x="136" y="91"/>
                    </a:lnTo>
                    <a:lnTo>
                      <a:pt x="136" y="99"/>
                    </a:lnTo>
                    <a:lnTo>
                      <a:pt x="128" y="108"/>
                    </a:lnTo>
                    <a:lnTo>
                      <a:pt x="136" y="108"/>
                    </a:lnTo>
                    <a:lnTo>
                      <a:pt x="153" y="116"/>
                    </a:lnTo>
                    <a:lnTo>
                      <a:pt x="187" y="124"/>
                    </a:lnTo>
                    <a:lnTo>
                      <a:pt x="179" y="124"/>
                    </a:lnTo>
                    <a:lnTo>
                      <a:pt x="153" y="116"/>
                    </a:lnTo>
                    <a:lnTo>
                      <a:pt x="145" y="124"/>
                    </a:lnTo>
                    <a:lnTo>
                      <a:pt x="136" y="124"/>
                    </a:lnTo>
                    <a:lnTo>
                      <a:pt x="145" y="132"/>
                    </a:lnTo>
                    <a:lnTo>
                      <a:pt x="153" y="132"/>
                    </a:lnTo>
                    <a:lnTo>
                      <a:pt x="179" y="141"/>
                    </a:lnTo>
                    <a:lnTo>
                      <a:pt x="187" y="141"/>
                    </a:lnTo>
                    <a:lnTo>
                      <a:pt x="187" y="149"/>
                    </a:lnTo>
                    <a:lnTo>
                      <a:pt x="179" y="157"/>
                    </a:lnTo>
                    <a:lnTo>
                      <a:pt x="187" y="165"/>
                    </a:lnTo>
                    <a:lnTo>
                      <a:pt x="187" y="174"/>
                    </a:lnTo>
                    <a:lnTo>
                      <a:pt x="187" y="182"/>
                    </a:lnTo>
                    <a:lnTo>
                      <a:pt x="179" y="174"/>
                    </a:lnTo>
                    <a:lnTo>
                      <a:pt x="170" y="157"/>
                    </a:lnTo>
                    <a:lnTo>
                      <a:pt x="162" y="157"/>
                    </a:lnTo>
                    <a:lnTo>
                      <a:pt x="153" y="157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Freeform 97"/>
              <p:cNvSpPr>
                <a:spLocks/>
              </p:cNvSpPr>
              <p:nvPr/>
            </p:nvSpPr>
            <p:spPr bwMode="auto">
              <a:xfrm>
                <a:off x="10815" y="15823"/>
                <a:ext cx="34" cy="41"/>
              </a:xfrm>
              <a:custGeom>
                <a:avLst/>
                <a:gdLst>
                  <a:gd name="T0" fmla="*/ 0 w 34"/>
                  <a:gd name="T1" fmla="*/ 0 h 41"/>
                  <a:gd name="T2" fmla="*/ 34 w 34"/>
                  <a:gd name="T3" fmla="*/ 41 h 41"/>
                  <a:gd name="T4" fmla="*/ 17 w 34"/>
                  <a:gd name="T5" fmla="*/ 16 h 41"/>
                  <a:gd name="T6" fmla="*/ 0 w 34"/>
                  <a:gd name="T7" fmla="*/ 0 h 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" h="41">
                    <a:moveTo>
                      <a:pt x="0" y="0"/>
                    </a:moveTo>
                    <a:lnTo>
                      <a:pt x="34" y="41"/>
                    </a:lnTo>
                    <a:lnTo>
                      <a:pt x="17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" name="Freeform 98"/>
              <p:cNvSpPr>
                <a:spLocks/>
              </p:cNvSpPr>
              <p:nvPr/>
            </p:nvSpPr>
            <p:spPr bwMode="auto">
              <a:xfrm>
                <a:off x="10807" y="15847"/>
                <a:ext cx="8" cy="9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8 w 8"/>
                  <a:gd name="T5" fmla="*/ 9 h 9"/>
                  <a:gd name="T6" fmla="*/ 0 w 8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0" y="0"/>
                    </a:moveTo>
                    <a:lnTo>
                      <a:pt x="0" y="0"/>
                    </a:lnTo>
                    <a:lnTo>
                      <a:pt x="8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" name="Freeform 99"/>
              <p:cNvSpPr>
                <a:spLocks/>
              </p:cNvSpPr>
              <p:nvPr/>
            </p:nvSpPr>
            <p:spPr bwMode="auto">
              <a:xfrm>
                <a:off x="8607" y="15707"/>
                <a:ext cx="34" cy="149"/>
              </a:xfrm>
              <a:custGeom>
                <a:avLst/>
                <a:gdLst>
                  <a:gd name="T0" fmla="*/ 8 w 34"/>
                  <a:gd name="T1" fmla="*/ 132 h 149"/>
                  <a:gd name="T2" fmla="*/ 0 w 34"/>
                  <a:gd name="T3" fmla="*/ 8 h 149"/>
                  <a:gd name="T4" fmla="*/ 0 w 34"/>
                  <a:gd name="T5" fmla="*/ 0 h 149"/>
                  <a:gd name="T6" fmla="*/ 8 w 34"/>
                  <a:gd name="T7" fmla="*/ 0 h 149"/>
                  <a:gd name="T8" fmla="*/ 25 w 34"/>
                  <a:gd name="T9" fmla="*/ 0 h 149"/>
                  <a:gd name="T10" fmla="*/ 34 w 34"/>
                  <a:gd name="T11" fmla="*/ 0 h 149"/>
                  <a:gd name="T12" fmla="*/ 34 w 34"/>
                  <a:gd name="T13" fmla="*/ 8 h 149"/>
                  <a:gd name="T14" fmla="*/ 34 w 34"/>
                  <a:gd name="T15" fmla="*/ 74 h 149"/>
                  <a:gd name="T16" fmla="*/ 34 w 34"/>
                  <a:gd name="T17" fmla="*/ 140 h 149"/>
                  <a:gd name="T18" fmla="*/ 25 w 34"/>
                  <a:gd name="T19" fmla="*/ 149 h 149"/>
                  <a:gd name="T20" fmla="*/ 17 w 34"/>
                  <a:gd name="T21" fmla="*/ 149 h 149"/>
                  <a:gd name="T22" fmla="*/ 8 w 34"/>
                  <a:gd name="T23" fmla="*/ 140 h 149"/>
                  <a:gd name="T24" fmla="*/ 8 w 34"/>
                  <a:gd name="T25" fmla="*/ 132 h 1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149">
                    <a:moveTo>
                      <a:pt x="8" y="132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34" y="8"/>
                    </a:lnTo>
                    <a:lnTo>
                      <a:pt x="34" y="74"/>
                    </a:lnTo>
                    <a:lnTo>
                      <a:pt x="34" y="140"/>
                    </a:lnTo>
                    <a:lnTo>
                      <a:pt x="25" y="149"/>
                    </a:lnTo>
                    <a:lnTo>
                      <a:pt x="17" y="149"/>
                    </a:lnTo>
                    <a:lnTo>
                      <a:pt x="8" y="140"/>
                    </a:lnTo>
                    <a:lnTo>
                      <a:pt x="8" y="132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" name="Freeform 100"/>
              <p:cNvSpPr>
                <a:spLocks/>
              </p:cNvSpPr>
              <p:nvPr/>
            </p:nvSpPr>
            <p:spPr bwMode="auto">
              <a:xfrm>
                <a:off x="10747" y="15707"/>
                <a:ext cx="60" cy="149"/>
              </a:xfrm>
              <a:custGeom>
                <a:avLst/>
                <a:gdLst>
                  <a:gd name="T0" fmla="*/ 0 w 60"/>
                  <a:gd name="T1" fmla="*/ 140 h 149"/>
                  <a:gd name="T2" fmla="*/ 0 w 60"/>
                  <a:gd name="T3" fmla="*/ 124 h 149"/>
                  <a:gd name="T4" fmla="*/ 9 w 60"/>
                  <a:gd name="T5" fmla="*/ 107 h 149"/>
                  <a:gd name="T6" fmla="*/ 0 w 60"/>
                  <a:gd name="T7" fmla="*/ 66 h 149"/>
                  <a:gd name="T8" fmla="*/ 0 w 60"/>
                  <a:gd name="T9" fmla="*/ 33 h 149"/>
                  <a:gd name="T10" fmla="*/ 9 w 60"/>
                  <a:gd name="T11" fmla="*/ 8 h 149"/>
                  <a:gd name="T12" fmla="*/ 17 w 60"/>
                  <a:gd name="T13" fmla="*/ 0 h 149"/>
                  <a:gd name="T14" fmla="*/ 34 w 60"/>
                  <a:gd name="T15" fmla="*/ 0 h 149"/>
                  <a:gd name="T16" fmla="*/ 43 w 60"/>
                  <a:gd name="T17" fmla="*/ 0 h 149"/>
                  <a:gd name="T18" fmla="*/ 43 w 60"/>
                  <a:gd name="T19" fmla="*/ 17 h 149"/>
                  <a:gd name="T20" fmla="*/ 43 w 60"/>
                  <a:gd name="T21" fmla="*/ 41 h 149"/>
                  <a:gd name="T22" fmla="*/ 51 w 60"/>
                  <a:gd name="T23" fmla="*/ 58 h 149"/>
                  <a:gd name="T24" fmla="*/ 60 w 60"/>
                  <a:gd name="T25" fmla="*/ 83 h 149"/>
                  <a:gd name="T26" fmla="*/ 51 w 60"/>
                  <a:gd name="T27" fmla="*/ 74 h 149"/>
                  <a:gd name="T28" fmla="*/ 43 w 60"/>
                  <a:gd name="T29" fmla="*/ 66 h 149"/>
                  <a:gd name="T30" fmla="*/ 34 w 60"/>
                  <a:gd name="T31" fmla="*/ 66 h 149"/>
                  <a:gd name="T32" fmla="*/ 34 w 60"/>
                  <a:gd name="T33" fmla="*/ 83 h 149"/>
                  <a:gd name="T34" fmla="*/ 34 w 60"/>
                  <a:gd name="T35" fmla="*/ 99 h 149"/>
                  <a:gd name="T36" fmla="*/ 51 w 60"/>
                  <a:gd name="T37" fmla="*/ 124 h 149"/>
                  <a:gd name="T38" fmla="*/ 34 w 60"/>
                  <a:gd name="T39" fmla="*/ 99 h 149"/>
                  <a:gd name="T40" fmla="*/ 34 w 60"/>
                  <a:gd name="T41" fmla="*/ 91 h 149"/>
                  <a:gd name="T42" fmla="*/ 17 w 60"/>
                  <a:gd name="T43" fmla="*/ 83 h 149"/>
                  <a:gd name="T44" fmla="*/ 17 w 60"/>
                  <a:gd name="T45" fmla="*/ 91 h 149"/>
                  <a:gd name="T46" fmla="*/ 17 w 60"/>
                  <a:gd name="T47" fmla="*/ 99 h 149"/>
                  <a:gd name="T48" fmla="*/ 17 w 60"/>
                  <a:gd name="T49" fmla="*/ 116 h 149"/>
                  <a:gd name="T50" fmla="*/ 17 w 60"/>
                  <a:gd name="T51" fmla="*/ 116 h 149"/>
                  <a:gd name="T52" fmla="*/ 9 w 60"/>
                  <a:gd name="T53" fmla="*/ 116 h 149"/>
                  <a:gd name="T54" fmla="*/ 9 w 60"/>
                  <a:gd name="T55" fmla="*/ 132 h 149"/>
                  <a:gd name="T56" fmla="*/ 9 w 60"/>
                  <a:gd name="T57" fmla="*/ 140 h 149"/>
                  <a:gd name="T58" fmla="*/ 9 w 60"/>
                  <a:gd name="T59" fmla="*/ 149 h 149"/>
                  <a:gd name="T60" fmla="*/ 0 w 60"/>
                  <a:gd name="T61" fmla="*/ 149 h 149"/>
                  <a:gd name="T62" fmla="*/ 0 w 60"/>
                  <a:gd name="T63" fmla="*/ 140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60" h="149">
                    <a:moveTo>
                      <a:pt x="0" y="140"/>
                    </a:moveTo>
                    <a:lnTo>
                      <a:pt x="0" y="124"/>
                    </a:lnTo>
                    <a:lnTo>
                      <a:pt x="9" y="107"/>
                    </a:lnTo>
                    <a:lnTo>
                      <a:pt x="0" y="66"/>
                    </a:lnTo>
                    <a:lnTo>
                      <a:pt x="0" y="33"/>
                    </a:lnTo>
                    <a:lnTo>
                      <a:pt x="9" y="8"/>
                    </a:lnTo>
                    <a:lnTo>
                      <a:pt x="17" y="0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43" y="17"/>
                    </a:lnTo>
                    <a:lnTo>
                      <a:pt x="43" y="41"/>
                    </a:lnTo>
                    <a:lnTo>
                      <a:pt x="51" y="58"/>
                    </a:lnTo>
                    <a:lnTo>
                      <a:pt x="60" y="83"/>
                    </a:lnTo>
                    <a:lnTo>
                      <a:pt x="51" y="74"/>
                    </a:lnTo>
                    <a:lnTo>
                      <a:pt x="43" y="66"/>
                    </a:lnTo>
                    <a:lnTo>
                      <a:pt x="34" y="66"/>
                    </a:lnTo>
                    <a:lnTo>
                      <a:pt x="34" y="83"/>
                    </a:lnTo>
                    <a:lnTo>
                      <a:pt x="34" y="99"/>
                    </a:lnTo>
                    <a:lnTo>
                      <a:pt x="51" y="124"/>
                    </a:lnTo>
                    <a:lnTo>
                      <a:pt x="34" y="99"/>
                    </a:lnTo>
                    <a:lnTo>
                      <a:pt x="34" y="91"/>
                    </a:lnTo>
                    <a:lnTo>
                      <a:pt x="17" y="83"/>
                    </a:lnTo>
                    <a:lnTo>
                      <a:pt x="17" y="91"/>
                    </a:lnTo>
                    <a:lnTo>
                      <a:pt x="17" y="99"/>
                    </a:lnTo>
                    <a:lnTo>
                      <a:pt x="17" y="116"/>
                    </a:lnTo>
                    <a:lnTo>
                      <a:pt x="9" y="116"/>
                    </a:lnTo>
                    <a:lnTo>
                      <a:pt x="9" y="132"/>
                    </a:lnTo>
                    <a:lnTo>
                      <a:pt x="9" y="140"/>
                    </a:lnTo>
                    <a:lnTo>
                      <a:pt x="9" y="149"/>
                    </a:lnTo>
                    <a:lnTo>
                      <a:pt x="0" y="149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" name="Freeform 101"/>
              <p:cNvSpPr>
                <a:spLocks/>
              </p:cNvSpPr>
              <p:nvPr/>
            </p:nvSpPr>
            <p:spPr bwMode="auto">
              <a:xfrm>
                <a:off x="10773" y="15839"/>
                <a:ext cx="8" cy="17"/>
              </a:xfrm>
              <a:custGeom>
                <a:avLst/>
                <a:gdLst>
                  <a:gd name="T0" fmla="*/ 0 w 8"/>
                  <a:gd name="T1" fmla="*/ 0 h 17"/>
                  <a:gd name="T2" fmla="*/ 8 w 8"/>
                  <a:gd name="T3" fmla="*/ 17 h 17"/>
                  <a:gd name="T4" fmla="*/ 0 w 8"/>
                  <a:gd name="T5" fmla="*/ 0 h 17"/>
                  <a:gd name="T6" fmla="*/ 0 w 8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lnTo>
                      <a:pt x="8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" name="Freeform 102"/>
              <p:cNvSpPr>
                <a:spLocks/>
              </p:cNvSpPr>
              <p:nvPr/>
            </p:nvSpPr>
            <p:spPr bwMode="auto">
              <a:xfrm>
                <a:off x="10968" y="15831"/>
                <a:ext cx="9" cy="25"/>
              </a:xfrm>
              <a:custGeom>
                <a:avLst/>
                <a:gdLst>
                  <a:gd name="T0" fmla="*/ 0 w 9"/>
                  <a:gd name="T1" fmla="*/ 0 h 25"/>
                  <a:gd name="T2" fmla="*/ 9 w 9"/>
                  <a:gd name="T3" fmla="*/ 8 h 25"/>
                  <a:gd name="T4" fmla="*/ 9 w 9"/>
                  <a:gd name="T5" fmla="*/ 25 h 25"/>
                  <a:gd name="T6" fmla="*/ 0 w 9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25">
                    <a:moveTo>
                      <a:pt x="0" y="0"/>
                    </a:moveTo>
                    <a:lnTo>
                      <a:pt x="9" y="8"/>
                    </a:lnTo>
                    <a:lnTo>
                      <a:pt x="9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" name="Freeform 103"/>
              <p:cNvSpPr>
                <a:spLocks/>
              </p:cNvSpPr>
              <p:nvPr/>
            </p:nvSpPr>
            <p:spPr bwMode="auto">
              <a:xfrm>
                <a:off x="10951" y="15831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w 1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" name="Freeform 104"/>
              <p:cNvSpPr>
                <a:spLocks/>
              </p:cNvSpPr>
              <p:nvPr/>
            </p:nvSpPr>
            <p:spPr bwMode="auto">
              <a:xfrm>
                <a:off x="8666" y="15732"/>
                <a:ext cx="9" cy="107"/>
              </a:xfrm>
              <a:custGeom>
                <a:avLst/>
                <a:gdLst>
                  <a:gd name="T0" fmla="*/ 0 w 9"/>
                  <a:gd name="T1" fmla="*/ 99 h 107"/>
                  <a:gd name="T2" fmla="*/ 0 w 9"/>
                  <a:gd name="T3" fmla="*/ 0 h 107"/>
                  <a:gd name="T4" fmla="*/ 0 w 9"/>
                  <a:gd name="T5" fmla="*/ 0 h 107"/>
                  <a:gd name="T6" fmla="*/ 9 w 9"/>
                  <a:gd name="T7" fmla="*/ 16 h 107"/>
                  <a:gd name="T8" fmla="*/ 9 w 9"/>
                  <a:gd name="T9" fmla="*/ 49 h 107"/>
                  <a:gd name="T10" fmla="*/ 9 w 9"/>
                  <a:gd name="T11" fmla="*/ 99 h 107"/>
                  <a:gd name="T12" fmla="*/ 0 w 9"/>
                  <a:gd name="T13" fmla="*/ 107 h 107"/>
                  <a:gd name="T14" fmla="*/ 0 w 9"/>
                  <a:gd name="T15" fmla="*/ 99 h 10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107">
                    <a:moveTo>
                      <a:pt x="0" y="99"/>
                    </a:moveTo>
                    <a:lnTo>
                      <a:pt x="0" y="0"/>
                    </a:lnTo>
                    <a:lnTo>
                      <a:pt x="9" y="16"/>
                    </a:lnTo>
                    <a:lnTo>
                      <a:pt x="9" y="49"/>
                    </a:lnTo>
                    <a:lnTo>
                      <a:pt x="9" y="99"/>
                    </a:lnTo>
                    <a:lnTo>
                      <a:pt x="0" y="107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4" name="Freeform 105"/>
              <p:cNvSpPr>
                <a:spLocks/>
              </p:cNvSpPr>
              <p:nvPr/>
            </p:nvSpPr>
            <p:spPr bwMode="auto">
              <a:xfrm>
                <a:off x="8573" y="15732"/>
                <a:ext cx="17" cy="99"/>
              </a:xfrm>
              <a:custGeom>
                <a:avLst/>
                <a:gdLst>
                  <a:gd name="T0" fmla="*/ 0 w 17"/>
                  <a:gd name="T1" fmla="*/ 8 h 99"/>
                  <a:gd name="T2" fmla="*/ 8 w 17"/>
                  <a:gd name="T3" fmla="*/ 0 h 99"/>
                  <a:gd name="T4" fmla="*/ 17 w 17"/>
                  <a:gd name="T5" fmla="*/ 8 h 99"/>
                  <a:gd name="T6" fmla="*/ 17 w 17"/>
                  <a:gd name="T7" fmla="*/ 91 h 99"/>
                  <a:gd name="T8" fmla="*/ 8 w 17"/>
                  <a:gd name="T9" fmla="*/ 99 h 99"/>
                  <a:gd name="T10" fmla="*/ 0 w 17"/>
                  <a:gd name="T11" fmla="*/ 91 h 99"/>
                  <a:gd name="T12" fmla="*/ 0 w 17"/>
                  <a:gd name="T13" fmla="*/ 8 h 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99">
                    <a:moveTo>
                      <a:pt x="0" y="8"/>
                    </a:moveTo>
                    <a:lnTo>
                      <a:pt x="8" y="0"/>
                    </a:lnTo>
                    <a:lnTo>
                      <a:pt x="17" y="8"/>
                    </a:lnTo>
                    <a:lnTo>
                      <a:pt x="17" y="91"/>
                    </a:lnTo>
                    <a:lnTo>
                      <a:pt x="8" y="99"/>
                    </a:lnTo>
                    <a:lnTo>
                      <a:pt x="0" y="9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5" name="Freeform 106"/>
              <p:cNvSpPr>
                <a:spLocks/>
              </p:cNvSpPr>
              <p:nvPr/>
            </p:nvSpPr>
            <p:spPr bwMode="auto">
              <a:xfrm>
                <a:off x="8998" y="15732"/>
                <a:ext cx="93" cy="99"/>
              </a:xfrm>
              <a:custGeom>
                <a:avLst/>
                <a:gdLst>
                  <a:gd name="T0" fmla="*/ 0 w 93"/>
                  <a:gd name="T1" fmla="*/ 91 h 99"/>
                  <a:gd name="T2" fmla="*/ 76 w 93"/>
                  <a:gd name="T3" fmla="*/ 41 h 99"/>
                  <a:gd name="T4" fmla="*/ 68 w 93"/>
                  <a:gd name="T5" fmla="*/ 33 h 99"/>
                  <a:gd name="T6" fmla="*/ 42 w 93"/>
                  <a:gd name="T7" fmla="*/ 16 h 99"/>
                  <a:gd name="T8" fmla="*/ 8 w 93"/>
                  <a:gd name="T9" fmla="*/ 8 h 99"/>
                  <a:gd name="T10" fmla="*/ 0 w 93"/>
                  <a:gd name="T11" fmla="*/ 0 h 99"/>
                  <a:gd name="T12" fmla="*/ 25 w 93"/>
                  <a:gd name="T13" fmla="*/ 8 h 99"/>
                  <a:gd name="T14" fmla="*/ 42 w 93"/>
                  <a:gd name="T15" fmla="*/ 16 h 99"/>
                  <a:gd name="T16" fmla="*/ 76 w 93"/>
                  <a:gd name="T17" fmla="*/ 33 h 99"/>
                  <a:gd name="T18" fmla="*/ 93 w 93"/>
                  <a:gd name="T19" fmla="*/ 41 h 99"/>
                  <a:gd name="T20" fmla="*/ 76 w 93"/>
                  <a:gd name="T21" fmla="*/ 66 h 99"/>
                  <a:gd name="T22" fmla="*/ 51 w 93"/>
                  <a:gd name="T23" fmla="*/ 74 h 99"/>
                  <a:gd name="T24" fmla="*/ 0 w 93"/>
                  <a:gd name="T25" fmla="*/ 99 h 99"/>
                  <a:gd name="T26" fmla="*/ 0 w 93"/>
                  <a:gd name="T27" fmla="*/ 91 h 9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3" h="99">
                    <a:moveTo>
                      <a:pt x="0" y="91"/>
                    </a:moveTo>
                    <a:lnTo>
                      <a:pt x="76" y="41"/>
                    </a:lnTo>
                    <a:lnTo>
                      <a:pt x="68" y="33"/>
                    </a:lnTo>
                    <a:lnTo>
                      <a:pt x="42" y="16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25" y="8"/>
                    </a:lnTo>
                    <a:lnTo>
                      <a:pt x="42" y="16"/>
                    </a:lnTo>
                    <a:lnTo>
                      <a:pt x="76" y="33"/>
                    </a:lnTo>
                    <a:lnTo>
                      <a:pt x="93" y="41"/>
                    </a:lnTo>
                    <a:lnTo>
                      <a:pt x="76" y="66"/>
                    </a:lnTo>
                    <a:lnTo>
                      <a:pt x="51" y="74"/>
                    </a:lnTo>
                    <a:lnTo>
                      <a:pt x="0" y="99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6" name="Freeform 107"/>
              <p:cNvSpPr>
                <a:spLocks/>
              </p:cNvSpPr>
              <p:nvPr/>
            </p:nvSpPr>
            <p:spPr bwMode="auto">
              <a:xfrm>
                <a:off x="10892" y="15806"/>
                <a:ext cx="8" cy="17"/>
              </a:xfrm>
              <a:custGeom>
                <a:avLst/>
                <a:gdLst>
                  <a:gd name="T0" fmla="*/ 8 w 8"/>
                  <a:gd name="T1" fmla="*/ 0 h 17"/>
                  <a:gd name="T2" fmla="*/ 8 w 8"/>
                  <a:gd name="T3" fmla="*/ 8 h 17"/>
                  <a:gd name="T4" fmla="*/ 8 w 8"/>
                  <a:gd name="T5" fmla="*/ 17 h 17"/>
                  <a:gd name="T6" fmla="*/ 0 w 8"/>
                  <a:gd name="T7" fmla="*/ 8 h 17"/>
                  <a:gd name="T8" fmla="*/ 8 w 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8" y="0"/>
                    </a:moveTo>
                    <a:lnTo>
                      <a:pt x="8" y="8"/>
                    </a:lnTo>
                    <a:lnTo>
                      <a:pt x="8" y="17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7" name="Freeform 108"/>
              <p:cNvSpPr>
                <a:spLocks/>
              </p:cNvSpPr>
              <p:nvPr/>
            </p:nvSpPr>
            <p:spPr bwMode="auto">
              <a:xfrm>
                <a:off x="9091" y="15806"/>
                <a:ext cx="1639" cy="17"/>
              </a:xfrm>
              <a:custGeom>
                <a:avLst/>
                <a:gdLst>
                  <a:gd name="T0" fmla="*/ 26 w 1639"/>
                  <a:gd name="T1" fmla="*/ 8 h 17"/>
                  <a:gd name="T2" fmla="*/ 0 w 1639"/>
                  <a:gd name="T3" fmla="*/ 0 h 17"/>
                  <a:gd name="T4" fmla="*/ 9 w 1639"/>
                  <a:gd name="T5" fmla="*/ 0 h 17"/>
                  <a:gd name="T6" fmla="*/ 51 w 1639"/>
                  <a:gd name="T7" fmla="*/ 0 h 17"/>
                  <a:gd name="T8" fmla="*/ 85 w 1639"/>
                  <a:gd name="T9" fmla="*/ 0 h 17"/>
                  <a:gd name="T10" fmla="*/ 136 w 1639"/>
                  <a:gd name="T11" fmla="*/ 0 h 17"/>
                  <a:gd name="T12" fmla="*/ 187 w 1639"/>
                  <a:gd name="T13" fmla="*/ 0 h 17"/>
                  <a:gd name="T14" fmla="*/ 238 w 1639"/>
                  <a:gd name="T15" fmla="*/ 0 h 17"/>
                  <a:gd name="T16" fmla="*/ 297 w 1639"/>
                  <a:gd name="T17" fmla="*/ 0 h 17"/>
                  <a:gd name="T18" fmla="*/ 416 w 1639"/>
                  <a:gd name="T19" fmla="*/ 0 h 17"/>
                  <a:gd name="T20" fmla="*/ 544 w 1639"/>
                  <a:gd name="T21" fmla="*/ 0 h 17"/>
                  <a:gd name="T22" fmla="*/ 680 w 1639"/>
                  <a:gd name="T23" fmla="*/ 0 h 17"/>
                  <a:gd name="T24" fmla="*/ 951 w 1639"/>
                  <a:gd name="T25" fmla="*/ 0 h 17"/>
                  <a:gd name="T26" fmla="*/ 1087 w 1639"/>
                  <a:gd name="T27" fmla="*/ 0 h 17"/>
                  <a:gd name="T28" fmla="*/ 1215 w 1639"/>
                  <a:gd name="T29" fmla="*/ 0 h 17"/>
                  <a:gd name="T30" fmla="*/ 1325 w 1639"/>
                  <a:gd name="T31" fmla="*/ 0 h 17"/>
                  <a:gd name="T32" fmla="*/ 1376 w 1639"/>
                  <a:gd name="T33" fmla="*/ 0 h 17"/>
                  <a:gd name="T34" fmla="*/ 1427 w 1639"/>
                  <a:gd name="T35" fmla="*/ 0 h 17"/>
                  <a:gd name="T36" fmla="*/ 1469 w 1639"/>
                  <a:gd name="T37" fmla="*/ 0 h 17"/>
                  <a:gd name="T38" fmla="*/ 1512 w 1639"/>
                  <a:gd name="T39" fmla="*/ 0 h 17"/>
                  <a:gd name="T40" fmla="*/ 1546 w 1639"/>
                  <a:gd name="T41" fmla="*/ 0 h 17"/>
                  <a:gd name="T42" fmla="*/ 1571 w 1639"/>
                  <a:gd name="T43" fmla="*/ 0 h 17"/>
                  <a:gd name="T44" fmla="*/ 1597 w 1639"/>
                  <a:gd name="T45" fmla="*/ 0 h 17"/>
                  <a:gd name="T46" fmla="*/ 1614 w 1639"/>
                  <a:gd name="T47" fmla="*/ 0 h 17"/>
                  <a:gd name="T48" fmla="*/ 1622 w 1639"/>
                  <a:gd name="T49" fmla="*/ 0 h 17"/>
                  <a:gd name="T50" fmla="*/ 1631 w 1639"/>
                  <a:gd name="T51" fmla="*/ 0 h 17"/>
                  <a:gd name="T52" fmla="*/ 1639 w 1639"/>
                  <a:gd name="T53" fmla="*/ 8 h 17"/>
                  <a:gd name="T54" fmla="*/ 1631 w 1639"/>
                  <a:gd name="T55" fmla="*/ 17 h 17"/>
                  <a:gd name="T56" fmla="*/ 1622 w 1639"/>
                  <a:gd name="T57" fmla="*/ 17 h 17"/>
                  <a:gd name="T58" fmla="*/ 1614 w 1639"/>
                  <a:gd name="T59" fmla="*/ 17 h 17"/>
                  <a:gd name="T60" fmla="*/ 1597 w 1639"/>
                  <a:gd name="T61" fmla="*/ 17 h 17"/>
                  <a:gd name="T62" fmla="*/ 1563 w 1639"/>
                  <a:gd name="T63" fmla="*/ 17 h 17"/>
                  <a:gd name="T64" fmla="*/ 1529 w 1639"/>
                  <a:gd name="T65" fmla="*/ 17 h 17"/>
                  <a:gd name="T66" fmla="*/ 1486 w 1639"/>
                  <a:gd name="T67" fmla="*/ 17 h 17"/>
                  <a:gd name="T68" fmla="*/ 1435 w 1639"/>
                  <a:gd name="T69" fmla="*/ 17 h 17"/>
                  <a:gd name="T70" fmla="*/ 1385 w 1639"/>
                  <a:gd name="T71" fmla="*/ 17 h 17"/>
                  <a:gd name="T72" fmla="*/ 1325 w 1639"/>
                  <a:gd name="T73" fmla="*/ 17 h 17"/>
                  <a:gd name="T74" fmla="*/ 1257 w 1639"/>
                  <a:gd name="T75" fmla="*/ 17 h 17"/>
                  <a:gd name="T76" fmla="*/ 1121 w 1639"/>
                  <a:gd name="T77" fmla="*/ 17 h 17"/>
                  <a:gd name="T78" fmla="*/ 977 w 1639"/>
                  <a:gd name="T79" fmla="*/ 17 h 17"/>
                  <a:gd name="T80" fmla="*/ 832 w 1639"/>
                  <a:gd name="T81" fmla="*/ 17 h 17"/>
                  <a:gd name="T82" fmla="*/ 680 w 1639"/>
                  <a:gd name="T83" fmla="*/ 17 h 17"/>
                  <a:gd name="T84" fmla="*/ 535 w 1639"/>
                  <a:gd name="T85" fmla="*/ 8 h 17"/>
                  <a:gd name="T86" fmla="*/ 399 w 1639"/>
                  <a:gd name="T87" fmla="*/ 8 h 17"/>
                  <a:gd name="T88" fmla="*/ 340 w 1639"/>
                  <a:gd name="T89" fmla="*/ 8 h 17"/>
                  <a:gd name="T90" fmla="*/ 280 w 1639"/>
                  <a:gd name="T91" fmla="*/ 8 h 17"/>
                  <a:gd name="T92" fmla="*/ 221 w 1639"/>
                  <a:gd name="T93" fmla="*/ 8 h 17"/>
                  <a:gd name="T94" fmla="*/ 178 w 1639"/>
                  <a:gd name="T95" fmla="*/ 8 h 17"/>
                  <a:gd name="T96" fmla="*/ 136 w 1639"/>
                  <a:gd name="T97" fmla="*/ 8 h 17"/>
                  <a:gd name="T98" fmla="*/ 102 w 1639"/>
                  <a:gd name="T99" fmla="*/ 8 h 17"/>
                  <a:gd name="T100" fmla="*/ 68 w 1639"/>
                  <a:gd name="T101" fmla="*/ 8 h 17"/>
                  <a:gd name="T102" fmla="*/ 51 w 1639"/>
                  <a:gd name="T103" fmla="*/ 8 h 17"/>
                  <a:gd name="T104" fmla="*/ 34 w 1639"/>
                  <a:gd name="T105" fmla="*/ 8 h 17"/>
                  <a:gd name="T106" fmla="*/ 26 w 1639"/>
                  <a:gd name="T107" fmla="*/ 8 h 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639" h="17">
                    <a:moveTo>
                      <a:pt x="26" y="8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51" y="0"/>
                    </a:lnTo>
                    <a:lnTo>
                      <a:pt x="85" y="0"/>
                    </a:lnTo>
                    <a:lnTo>
                      <a:pt x="136" y="0"/>
                    </a:lnTo>
                    <a:lnTo>
                      <a:pt x="187" y="0"/>
                    </a:lnTo>
                    <a:lnTo>
                      <a:pt x="238" y="0"/>
                    </a:lnTo>
                    <a:lnTo>
                      <a:pt x="297" y="0"/>
                    </a:lnTo>
                    <a:lnTo>
                      <a:pt x="416" y="0"/>
                    </a:lnTo>
                    <a:lnTo>
                      <a:pt x="544" y="0"/>
                    </a:lnTo>
                    <a:lnTo>
                      <a:pt x="680" y="0"/>
                    </a:lnTo>
                    <a:lnTo>
                      <a:pt x="951" y="0"/>
                    </a:lnTo>
                    <a:lnTo>
                      <a:pt x="1087" y="0"/>
                    </a:lnTo>
                    <a:lnTo>
                      <a:pt x="1215" y="0"/>
                    </a:lnTo>
                    <a:lnTo>
                      <a:pt x="1325" y="0"/>
                    </a:lnTo>
                    <a:lnTo>
                      <a:pt x="1376" y="0"/>
                    </a:lnTo>
                    <a:lnTo>
                      <a:pt x="1427" y="0"/>
                    </a:lnTo>
                    <a:lnTo>
                      <a:pt x="1469" y="0"/>
                    </a:lnTo>
                    <a:lnTo>
                      <a:pt x="1512" y="0"/>
                    </a:lnTo>
                    <a:lnTo>
                      <a:pt x="1546" y="0"/>
                    </a:lnTo>
                    <a:lnTo>
                      <a:pt x="1571" y="0"/>
                    </a:lnTo>
                    <a:lnTo>
                      <a:pt x="1597" y="0"/>
                    </a:lnTo>
                    <a:lnTo>
                      <a:pt x="1614" y="0"/>
                    </a:lnTo>
                    <a:lnTo>
                      <a:pt x="1622" y="0"/>
                    </a:lnTo>
                    <a:lnTo>
                      <a:pt x="1631" y="0"/>
                    </a:lnTo>
                    <a:lnTo>
                      <a:pt x="1639" y="8"/>
                    </a:lnTo>
                    <a:lnTo>
                      <a:pt x="1631" y="17"/>
                    </a:lnTo>
                    <a:lnTo>
                      <a:pt x="1622" y="17"/>
                    </a:lnTo>
                    <a:lnTo>
                      <a:pt x="1614" y="17"/>
                    </a:lnTo>
                    <a:lnTo>
                      <a:pt x="1597" y="17"/>
                    </a:lnTo>
                    <a:lnTo>
                      <a:pt x="1563" y="17"/>
                    </a:lnTo>
                    <a:lnTo>
                      <a:pt x="1529" y="17"/>
                    </a:lnTo>
                    <a:lnTo>
                      <a:pt x="1486" y="17"/>
                    </a:lnTo>
                    <a:lnTo>
                      <a:pt x="1435" y="17"/>
                    </a:lnTo>
                    <a:lnTo>
                      <a:pt x="1385" y="17"/>
                    </a:lnTo>
                    <a:lnTo>
                      <a:pt x="1325" y="17"/>
                    </a:lnTo>
                    <a:lnTo>
                      <a:pt x="1257" y="17"/>
                    </a:lnTo>
                    <a:lnTo>
                      <a:pt x="1121" y="17"/>
                    </a:lnTo>
                    <a:lnTo>
                      <a:pt x="977" y="17"/>
                    </a:lnTo>
                    <a:lnTo>
                      <a:pt x="832" y="17"/>
                    </a:lnTo>
                    <a:lnTo>
                      <a:pt x="680" y="17"/>
                    </a:lnTo>
                    <a:lnTo>
                      <a:pt x="535" y="8"/>
                    </a:lnTo>
                    <a:lnTo>
                      <a:pt x="399" y="8"/>
                    </a:lnTo>
                    <a:lnTo>
                      <a:pt x="340" y="8"/>
                    </a:lnTo>
                    <a:lnTo>
                      <a:pt x="280" y="8"/>
                    </a:lnTo>
                    <a:lnTo>
                      <a:pt x="221" y="8"/>
                    </a:lnTo>
                    <a:lnTo>
                      <a:pt x="178" y="8"/>
                    </a:lnTo>
                    <a:lnTo>
                      <a:pt x="136" y="8"/>
                    </a:lnTo>
                    <a:lnTo>
                      <a:pt x="102" y="8"/>
                    </a:lnTo>
                    <a:lnTo>
                      <a:pt x="68" y="8"/>
                    </a:lnTo>
                    <a:lnTo>
                      <a:pt x="51" y="8"/>
                    </a:lnTo>
                    <a:lnTo>
                      <a:pt x="34" y="8"/>
                    </a:lnTo>
                    <a:lnTo>
                      <a:pt x="26" y="8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8" name="Freeform 109"/>
              <p:cNvSpPr>
                <a:spLocks/>
              </p:cNvSpPr>
              <p:nvPr/>
            </p:nvSpPr>
            <p:spPr bwMode="auto">
              <a:xfrm>
                <a:off x="8700" y="15748"/>
                <a:ext cx="51" cy="58"/>
              </a:xfrm>
              <a:custGeom>
                <a:avLst/>
                <a:gdLst>
                  <a:gd name="T0" fmla="*/ 0 w 51"/>
                  <a:gd name="T1" fmla="*/ 0 h 58"/>
                  <a:gd name="T2" fmla="*/ 17 w 51"/>
                  <a:gd name="T3" fmla="*/ 0 h 58"/>
                  <a:gd name="T4" fmla="*/ 34 w 51"/>
                  <a:gd name="T5" fmla="*/ 9 h 58"/>
                  <a:gd name="T6" fmla="*/ 43 w 51"/>
                  <a:gd name="T7" fmla="*/ 17 h 58"/>
                  <a:gd name="T8" fmla="*/ 51 w 51"/>
                  <a:gd name="T9" fmla="*/ 25 h 58"/>
                  <a:gd name="T10" fmla="*/ 51 w 51"/>
                  <a:gd name="T11" fmla="*/ 33 h 58"/>
                  <a:gd name="T12" fmla="*/ 34 w 51"/>
                  <a:gd name="T13" fmla="*/ 42 h 58"/>
                  <a:gd name="T14" fmla="*/ 26 w 51"/>
                  <a:gd name="T15" fmla="*/ 50 h 58"/>
                  <a:gd name="T16" fmla="*/ 0 w 51"/>
                  <a:gd name="T17" fmla="*/ 58 h 58"/>
                  <a:gd name="T18" fmla="*/ 0 w 51"/>
                  <a:gd name="T19" fmla="*/ 0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1" h="58">
                    <a:moveTo>
                      <a:pt x="0" y="0"/>
                    </a:moveTo>
                    <a:lnTo>
                      <a:pt x="17" y="0"/>
                    </a:lnTo>
                    <a:lnTo>
                      <a:pt x="34" y="9"/>
                    </a:lnTo>
                    <a:lnTo>
                      <a:pt x="43" y="17"/>
                    </a:lnTo>
                    <a:lnTo>
                      <a:pt x="51" y="25"/>
                    </a:lnTo>
                    <a:lnTo>
                      <a:pt x="51" y="33"/>
                    </a:lnTo>
                    <a:lnTo>
                      <a:pt x="34" y="42"/>
                    </a:lnTo>
                    <a:lnTo>
                      <a:pt x="26" y="50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9" name="Freeform 110"/>
              <p:cNvSpPr>
                <a:spLocks/>
              </p:cNvSpPr>
              <p:nvPr/>
            </p:nvSpPr>
            <p:spPr bwMode="auto">
              <a:xfrm>
                <a:off x="8930" y="15748"/>
                <a:ext cx="110" cy="58"/>
              </a:xfrm>
              <a:custGeom>
                <a:avLst/>
                <a:gdLst>
                  <a:gd name="T0" fmla="*/ 34 w 110"/>
                  <a:gd name="T1" fmla="*/ 42 h 58"/>
                  <a:gd name="T2" fmla="*/ 25 w 110"/>
                  <a:gd name="T3" fmla="*/ 33 h 58"/>
                  <a:gd name="T4" fmla="*/ 17 w 110"/>
                  <a:gd name="T5" fmla="*/ 33 h 58"/>
                  <a:gd name="T6" fmla="*/ 8 w 110"/>
                  <a:gd name="T7" fmla="*/ 25 h 58"/>
                  <a:gd name="T8" fmla="*/ 0 w 110"/>
                  <a:gd name="T9" fmla="*/ 25 h 58"/>
                  <a:gd name="T10" fmla="*/ 17 w 110"/>
                  <a:gd name="T11" fmla="*/ 25 h 58"/>
                  <a:gd name="T12" fmla="*/ 34 w 110"/>
                  <a:gd name="T13" fmla="*/ 17 h 58"/>
                  <a:gd name="T14" fmla="*/ 42 w 110"/>
                  <a:gd name="T15" fmla="*/ 0 h 58"/>
                  <a:gd name="T16" fmla="*/ 76 w 110"/>
                  <a:gd name="T17" fmla="*/ 9 h 58"/>
                  <a:gd name="T18" fmla="*/ 110 w 110"/>
                  <a:gd name="T19" fmla="*/ 25 h 58"/>
                  <a:gd name="T20" fmla="*/ 102 w 110"/>
                  <a:gd name="T21" fmla="*/ 42 h 58"/>
                  <a:gd name="T22" fmla="*/ 85 w 110"/>
                  <a:gd name="T23" fmla="*/ 42 h 58"/>
                  <a:gd name="T24" fmla="*/ 42 w 110"/>
                  <a:gd name="T25" fmla="*/ 58 h 58"/>
                  <a:gd name="T26" fmla="*/ 34 w 110"/>
                  <a:gd name="T27" fmla="*/ 42 h 5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0" h="58">
                    <a:moveTo>
                      <a:pt x="34" y="42"/>
                    </a:moveTo>
                    <a:lnTo>
                      <a:pt x="25" y="33"/>
                    </a:lnTo>
                    <a:lnTo>
                      <a:pt x="17" y="33"/>
                    </a:lnTo>
                    <a:lnTo>
                      <a:pt x="8" y="25"/>
                    </a:lnTo>
                    <a:lnTo>
                      <a:pt x="0" y="25"/>
                    </a:lnTo>
                    <a:lnTo>
                      <a:pt x="17" y="25"/>
                    </a:lnTo>
                    <a:lnTo>
                      <a:pt x="34" y="17"/>
                    </a:lnTo>
                    <a:lnTo>
                      <a:pt x="42" y="0"/>
                    </a:lnTo>
                    <a:lnTo>
                      <a:pt x="76" y="9"/>
                    </a:lnTo>
                    <a:lnTo>
                      <a:pt x="110" y="25"/>
                    </a:lnTo>
                    <a:lnTo>
                      <a:pt x="102" y="42"/>
                    </a:lnTo>
                    <a:lnTo>
                      <a:pt x="85" y="42"/>
                    </a:lnTo>
                    <a:lnTo>
                      <a:pt x="42" y="58"/>
                    </a:lnTo>
                    <a:lnTo>
                      <a:pt x="34" y="4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" name="Freeform 111"/>
              <p:cNvSpPr>
                <a:spLocks/>
              </p:cNvSpPr>
              <p:nvPr/>
            </p:nvSpPr>
            <p:spPr bwMode="auto">
              <a:xfrm>
                <a:off x="9754" y="14627"/>
                <a:ext cx="1197" cy="1163"/>
              </a:xfrm>
              <a:custGeom>
                <a:avLst/>
                <a:gdLst>
                  <a:gd name="T0" fmla="*/ 101 w 1197"/>
                  <a:gd name="T1" fmla="*/ 1146 h 1163"/>
                  <a:gd name="T2" fmla="*/ 59 w 1197"/>
                  <a:gd name="T3" fmla="*/ 1055 h 1163"/>
                  <a:gd name="T4" fmla="*/ 34 w 1197"/>
                  <a:gd name="T5" fmla="*/ 1072 h 1163"/>
                  <a:gd name="T6" fmla="*/ 195 w 1197"/>
                  <a:gd name="T7" fmla="*/ 1039 h 1163"/>
                  <a:gd name="T8" fmla="*/ 560 w 1197"/>
                  <a:gd name="T9" fmla="*/ 1138 h 1163"/>
                  <a:gd name="T10" fmla="*/ 433 w 1197"/>
                  <a:gd name="T11" fmla="*/ 940 h 1163"/>
                  <a:gd name="T12" fmla="*/ 543 w 1197"/>
                  <a:gd name="T13" fmla="*/ 627 h 1163"/>
                  <a:gd name="T14" fmla="*/ 543 w 1197"/>
                  <a:gd name="T15" fmla="*/ 684 h 1163"/>
                  <a:gd name="T16" fmla="*/ 603 w 1197"/>
                  <a:gd name="T17" fmla="*/ 643 h 1163"/>
                  <a:gd name="T18" fmla="*/ 611 w 1197"/>
                  <a:gd name="T19" fmla="*/ 775 h 1163"/>
                  <a:gd name="T20" fmla="*/ 458 w 1197"/>
                  <a:gd name="T21" fmla="*/ 907 h 1163"/>
                  <a:gd name="T22" fmla="*/ 475 w 1197"/>
                  <a:gd name="T23" fmla="*/ 924 h 1163"/>
                  <a:gd name="T24" fmla="*/ 543 w 1197"/>
                  <a:gd name="T25" fmla="*/ 891 h 1163"/>
                  <a:gd name="T26" fmla="*/ 526 w 1197"/>
                  <a:gd name="T27" fmla="*/ 866 h 1163"/>
                  <a:gd name="T28" fmla="*/ 560 w 1197"/>
                  <a:gd name="T29" fmla="*/ 825 h 1163"/>
                  <a:gd name="T30" fmla="*/ 688 w 1197"/>
                  <a:gd name="T31" fmla="*/ 800 h 1163"/>
                  <a:gd name="T32" fmla="*/ 772 w 1197"/>
                  <a:gd name="T33" fmla="*/ 899 h 1163"/>
                  <a:gd name="T34" fmla="*/ 730 w 1197"/>
                  <a:gd name="T35" fmla="*/ 1031 h 1163"/>
                  <a:gd name="T36" fmla="*/ 586 w 1197"/>
                  <a:gd name="T37" fmla="*/ 1064 h 1163"/>
                  <a:gd name="T38" fmla="*/ 603 w 1197"/>
                  <a:gd name="T39" fmla="*/ 956 h 1163"/>
                  <a:gd name="T40" fmla="*/ 526 w 1197"/>
                  <a:gd name="T41" fmla="*/ 1064 h 1163"/>
                  <a:gd name="T42" fmla="*/ 815 w 1197"/>
                  <a:gd name="T43" fmla="*/ 989 h 1163"/>
                  <a:gd name="T44" fmla="*/ 789 w 1197"/>
                  <a:gd name="T45" fmla="*/ 717 h 1163"/>
                  <a:gd name="T46" fmla="*/ 1087 w 1197"/>
                  <a:gd name="T47" fmla="*/ 742 h 1163"/>
                  <a:gd name="T48" fmla="*/ 1061 w 1197"/>
                  <a:gd name="T49" fmla="*/ 503 h 1163"/>
                  <a:gd name="T50" fmla="*/ 1019 w 1197"/>
                  <a:gd name="T51" fmla="*/ 594 h 1163"/>
                  <a:gd name="T52" fmla="*/ 1078 w 1197"/>
                  <a:gd name="T53" fmla="*/ 643 h 1163"/>
                  <a:gd name="T54" fmla="*/ 1010 w 1197"/>
                  <a:gd name="T55" fmla="*/ 693 h 1163"/>
                  <a:gd name="T56" fmla="*/ 917 w 1197"/>
                  <a:gd name="T57" fmla="*/ 742 h 1163"/>
                  <a:gd name="T58" fmla="*/ 832 w 1197"/>
                  <a:gd name="T59" fmla="*/ 627 h 1163"/>
                  <a:gd name="T60" fmla="*/ 866 w 1197"/>
                  <a:gd name="T61" fmla="*/ 519 h 1163"/>
                  <a:gd name="T62" fmla="*/ 1002 w 1197"/>
                  <a:gd name="T63" fmla="*/ 462 h 1163"/>
                  <a:gd name="T64" fmla="*/ 900 w 1197"/>
                  <a:gd name="T65" fmla="*/ 454 h 1163"/>
                  <a:gd name="T66" fmla="*/ 772 w 1197"/>
                  <a:gd name="T67" fmla="*/ 602 h 1163"/>
                  <a:gd name="T68" fmla="*/ 654 w 1197"/>
                  <a:gd name="T69" fmla="*/ 511 h 1163"/>
                  <a:gd name="T70" fmla="*/ 679 w 1197"/>
                  <a:gd name="T71" fmla="*/ 519 h 1163"/>
                  <a:gd name="T72" fmla="*/ 934 w 1197"/>
                  <a:gd name="T73" fmla="*/ 421 h 1163"/>
                  <a:gd name="T74" fmla="*/ 1163 w 1197"/>
                  <a:gd name="T75" fmla="*/ 552 h 1163"/>
                  <a:gd name="T76" fmla="*/ 1070 w 1197"/>
                  <a:gd name="T77" fmla="*/ 181 h 1163"/>
                  <a:gd name="T78" fmla="*/ 1087 w 1197"/>
                  <a:gd name="T79" fmla="*/ 25 h 1163"/>
                  <a:gd name="T80" fmla="*/ 1112 w 1197"/>
                  <a:gd name="T81" fmla="*/ 74 h 1163"/>
                  <a:gd name="T82" fmla="*/ 1172 w 1197"/>
                  <a:gd name="T83" fmla="*/ 17 h 1163"/>
                  <a:gd name="T84" fmla="*/ 1146 w 1197"/>
                  <a:gd name="T85" fmla="*/ 165 h 1163"/>
                  <a:gd name="T86" fmla="*/ 1146 w 1197"/>
                  <a:gd name="T87" fmla="*/ 379 h 1163"/>
                  <a:gd name="T88" fmla="*/ 1163 w 1197"/>
                  <a:gd name="T89" fmla="*/ 223 h 1163"/>
                  <a:gd name="T90" fmla="*/ 1070 w 1197"/>
                  <a:gd name="T91" fmla="*/ 289 h 1163"/>
                  <a:gd name="T92" fmla="*/ 1121 w 1197"/>
                  <a:gd name="T93" fmla="*/ 759 h 1163"/>
                  <a:gd name="T94" fmla="*/ 1189 w 1197"/>
                  <a:gd name="T95" fmla="*/ 849 h 1163"/>
                  <a:gd name="T96" fmla="*/ 1053 w 1197"/>
                  <a:gd name="T97" fmla="*/ 874 h 1163"/>
                  <a:gd name="T98" fmla="*/ 1138 w 1197"/>
                  <a:gd name="T99" fmla="*/ 849 h 1163"/>
                  <a:gd name="T100" fmla="*/ 781 w 1197"/>
                  <a:gd name="T101" fmla="*/ 742 h 1163"/>
                  <a:gd name="T102" fmla="*/ 891 w 1197"/>
                  <a:gd name="T103" fmla="*/ 1097 h 1163"/>
                  <a:gd name="T104" fmla="*/ 900 w 1197"/>
                  <a:gd name="T105" fmla="*/ 1014 h 1163"/>
                  <a:gd name="T106" fmla="*/ 917 w 1197"/>
                  <a:gd name="T107" fmla="*/ 1146 h 1163"/>
                  <a:gd name="T108" fmla="*/ 815 w 1197"/>
                  <a:gd name="T109" fmla="*/ 1022 h 1163"/>
                  <a:gd name="T110" fmla="*/ 628 w 1197"/>
                  <a:gd name="T111" fmla="*/ 1154 h 1163"/>
                  <a:gd name="T112" fmla="*/ 212 w 1197"/>
                  <a:gd name="T113" fmla="*/ 1072 h 1163"/>
                  <a:gd name="T114" fmla="*/ 280 w 1197"/>
                  <a:gd name="T115" fmla="*/ 1072 h 1163"/>
                  <a:gd name="T116" fmla="*/ 237 w 1197"/>
                  <a:gd name="T117" fmla="*/ 1163 h 116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197" h="1163">
                    <a:moveTo>
                      <a:pt x="203" y="1138"/>
                    </a:moveTo>
                    <a:lnTo>
                      <a:pt x="195" y="1121"/>
                    </a:lnTo>
                    <a:lnTo>
                      <a:pt x="195" y="1097"/>
                    </a:lnTo>
                    <a:lnTo>
                      <a:pt x="203" y="1055"/>
                    </a:lnTo>
                    <a:lnTo>
                      <a:pt x="195" y="1047"/>
                    </a:lnTo>
                    <a:lnTo>
                      <a:pt x="195" y="1055"/>
                    </a:lnTo>
                    <a:lnTo>
                      <a:pt x="169" y="1097"/>
                    </a:lnTo>
                    <a:lnTo>
                      <a:pt x="152" y="1121"/>
                    </a:lnTo>
                    <a:lnTo>
                      <a:pt x="127" y="1138"/>
                    </a:lnTo>
                    <a:lnTo>
                      <a:pt x="101" y="1146"/>
                    </a:lnTo>
                    <a:lnTo>
                      <a:pt x="68" y="1146"/>
                    </a:lnTo>
                    <a:lnTo>
                      <a:pt x="42" y="1138"/>
                    </a:lnTo>
                    <a:lnTo>
                      <a:pt x="17" y="1130"/>
                    </a:lnTo>
                    <a:lnTo>
                      <a:pt x="8" y="1113"/>
                    </a:lnTo>
                    <a:lnTo>
                      <a:pt x="0" y="1105"/>
                    </a:lnTo>
                    <a:lnTo>
                      <a:pt x="0" y="1072"/>
                    </a:lnTo>
                    <a:lnTo>
                      <a:pt x="8" y="1064"/>
                    </a:lnTo>
                    <a:lnTo>
                      <a:pt x="17" y="1055"/>
                    </a:lnTo>
                    <a:lnTo>
                      <a:pt x="42" y="1055"/>
                    </a:lnTo>
                    <a:lnTo>
                      <a:pt x="59" y="1055"/>
                    </a:lnTo>
                    <a:lnTo>
                      <a:pt x="68" y="1064"/>
                    </a:lnTo>
                    <a:lnTo>
                      <a:pt x="68" y="1080"/>
                    </a:lnTo>
                    <a:lnTo>
                      <a:pt x="68" y="1088"/>
                    </a:lnTo>
                    <a:lnTo>
                      <a:pt x="51" y="1097"/>
                    </a:lnTo>
                    <a:lnTo>
                      <a:pt x="42" y="1097"/>
                    </a:lnTo>
                    <a:lnTo>
                      <a:pt x="34" y="1097"/>
                    </a:lnTo>
                    <a:lnTo>
                      <a:pt x="34" y="1088"/>
                    </a:lnTo>
                    <a:lnTo>
                      <a:pt x="34" y="1080"/>
                    </a:lnTo>
                    <a:lnTo>
                      <a:pt x="34" y="1072"/>
                    </a:lnTo>
                    <a:lnTo>
                      <a:pt x="17" y="1072"/>
                    </a:lnTo>
                    <a:lnTo>
                      <a:pt x="8" y="1088"/>
                    </a:lnTo>
                    <a:lnTo>
                      <a:pt x="17" y="1097"/>
                    </a:lnTo>
                    <a:lnTo>
                      <a:pt x="25" y="1113"/>
                    </a:lnTo>
                    <a:lnTo>
                      <a:pt x="34" y="1121"/>
                    </a:lnTo>
                    <a:lnTo>
                      <a:pt x="68" y="1113"/>
                    </a:lnTo>
                    <a:lnTo>
                      <a:pt x="93" y="1105"/>
                    </a:lnTo>
                    <a:lnTo>
                      <a:pt x="144" y="1072"/>
                    </a:lnTo>
                    <a:lnTo>
                      <a:pt x="195" y="1039"/>
                    </a:lnTo>
                    <a:lnTo>
                      <a:pt x="220" y="1022"/>
                    </a:lnTo>
                    <a:lnTo>
                      <a:pt x="246" y="1022"/>
                    </a:lnTo>
                    <a:lnTo>
                      <a:pt x="288" y="1022"/>
                    </a:lnTo>
                    <a:lnTo>
                      <a:pt x="322" y="1022"/>
                    </a:lnTo>
                    <a:lnTo>
                      <a:pt x="356" y="1039"/>
                    </a:lnTo>
                    <a:lnTo>
                      <a:pt x="390" y="1055"/>
                    </a:lnTo>
                    <a:lnTo>
                      <a:pt x="518" y="1130"/>
                    </a:lnTo>
                    <a:lnTo>
                      <a:pt x="535" y="1138"/>
                    </a:lnTo>
                    <a:lnTo>
                      <a:pt x="543" y="1138"/>
                    </a:lnTo>
                    <a:lnTo>
                      <a:pt x="560" y="1138"/>
                    </a:lnTo>
                    <a:lnTo>
                      <a:pt x="560" y="1130"/>
                    </a:lnTo>
                    <a:lnTo>
                      <a:pt x="552" y="1121"/>
                    </a:lnTo>
                    <a:lnTo>
                      <a:pt x="526" y="1113"/>
                    </a:lnTo>
                    <a:lnTo>
                      <a:pt x="509" y="1105"/>
                    </a:lnTo>
                    <a:lnTo>
                      <a:pt x="475" y="1072"/>
                    </a:lnTo>
                    <a:lnTo>
                      <a:pt x="450" y="1047"/>
                    </a:lnTo>
                    <a:lnTo>
                      <a:pt x="433" y="1006"/>
                    </a:lnTo>
                    <a:lnTo>
                      <a:pt x="433" y="973"/>
                    </a:lnTo>
                    <a:lnTo>
                      <a:pt x="433" y="940"/>
                    </a:lnTo>
                    <a:lnTo>
                      <a:pt x="450" y="899"/>
                    </a:lnTo>
                    <a:lnTo>
                      <a:pt x="467" y="866"/>
                    </a:lnTo>
                    <a:lnTo>
                      <a:pt x="518" y="800"/>
                    </a:lnTo>
                    <a:lnTo>
                      <a:pt x="569" y="734"/>
                    </a:lnTo>
                    <a:lnTo>
                      <a:pt x="586" y="693"/>
                    </a:lnTo>
                    <a:lnTo>
                      <a:pt x="586" y="676"/>
                    </a:lnTo>
                    <a:lnTo>
                      <a:pt x="586" y="651"/>
                    </a:lnTo>
                    <a:lnTo>
                      <a:pt x="569" y="643"/>
                    </a:lnTo>
                    <a:lnTo>
                      <a:pt x="552" y="627"/>
                    </a:lnTo>
                    <a:lnTo>
                      <a:pt x="543" y="627"/>
                    </a:lnTo>
                    <a:lnTo>
                      <a:pt x="526" y="635"/>
                    </a:lnTo>
                    <a:lnTo>
                      <a:pt x="526" y="643"/>
                    </a:lnTo>
                    <a:lnTo>
                      <a:pt x="526" y="651"/>
                    </a:lnTo>
                    <a:lnTo>
                      <a:pt x="543" y="651"/>
                    </a:lnTo>
                    <a:lnTo>
                      <a:pt x="552" y="651"/>
                    </a:lnTo>
                    <a:lnTo>
                      <a:pt x="552" y="660"/>
                    </a:lnTo>
                    <a:lnTo>
                      <a:pt x="552" y="668"/>
                    </a:lnTo>
                    <a:lnTo>
                      <a:pt x="552" y="676"/>
                    </a:lnTo>
                    <a:lnTo>
                      <a:pt x="543" y="684"/>
                    </a:lnTo>
                    <a:lnTo>
                      <a:pt x="535" y="684"/>
                    </a:lnTo>
                    <a:lnTo>
                      <a:pt x="526" y="684"/>
                    </a:lnTo>
                    <a:lnTo>
                      <a:pt x="509" y="668"/>
                    </a:lnTo>
                    <a:lnTo>
                      <a:pt x="509" y="643"/>
                    </a:lnTo>
                    <a:lnTo>
                      <a:pt x="518" y="635"/>
                    </a:lnTo>
                    <a:lnTo>
                      <a:pt x="526" y="627"/>
                    </a:lnTo>
                    <a:lnTo>
                      <a:pt x="543" y="618"/>
                    </a:lnTo>
                    <a:lnTo>
                      <a:pt x="560" y="610"/>
                    </a:lnTo>
                    <a:lnTo>
                      <a:pt x="569" y="618"/>
                    </a:lnTo>
                    <a:lnTo>
                      <a:pt x="603" y="643"/>
                    </a:lnTo>
                    <a:lnTo>
                      <a:pt x="620" y="668"/>
                    </a:lnTo>
                    <a:lnTo>
                      <a:pt x="620" y="693"/>
                    </a:lnTo>
                    <a:lnTo>
                      <a:pt x="620" y="709"/>
                    </a:lnTo>
                    <a:lnTo>
                      <a:pt x="611" y="726"/>
                    </a:lnTo>
                    <a:lnTo>
                      <a:pt x="594" y="734"/>
                    </a:lnTo>
                    <a:lnTo>
                      <a:pt x="603" y="742"/>
                    </a:lnTo>
                    <a:lnTo>
                      <a:pt x="611" y="742"/>
                    </a:lnTo>
                    <a:lnTo>
                      <a:pt x="620" y="742"/>
                    </a:lnTo>
                    <a:lnTo>
                      <a:pt x="620" y="750"/>
                    </a:lnTo>
                    <a:lnTo>
                      <a:pt x="611" y="775"/>
                    </a:lnTo>
                    <a:lnTo>
                      <a:pt x="594" y="783"/>
                    </a:lnTo>
                    <a:lnTo>
                      <a:pt x="552" y="800"/>
                    </a:lnTo>
                    <a:lnTo>
                      <a:pt x="543" y="816"/>
                    </a:lnTo>
                    <a:lnTo>
                      <a:pt x="535" y="825"/>
                    </a:lnTo>
                    <a:lnTo>
                      <a:pt x="535" y="833"/>
                    </a:lnTo>
                    <a:lnTo>
                      <a:pt x="501" y="849"/>
                    </a:lnTo>
                    <a:lnTo>
                      <a:pt x="492" y="858"/>
                    </a:lnTo>
                    <a:lnTo>
                      <a:pt x="484" y="874"/>
                    </a:lnTo>
                    <a:lnTo>
                      <a:pt x="484" y="891"/>
                    </a:lnTo>
                    <a:lnTo>
                      <a:pt x="458" y="907"/>
                    </a:lnTo>
                    <a:lnTo>
                      <a:pt x="450" y="932"/>
                    </a:lnTo>
                    <a:lnTo>
                      <a:pt x="450" y="948"/>
                    </a:lnTo>
                    <a:lnTo>
                      <a:pt x="458" y="965"/>
                    </a:lnTo>
                    <a:lnTo>
                      <a:pt x="467" y="973"/>
                    </a:lnTo>
                    <a:lnTo>
                      <a:pt x="475" y="965"/>
                    </a:lnTo>
                    <a:lnTo>
                      <a:pt x="475" y="956"/>
                    </a:lnTo>
                    <a:lnTo>
                      <a:pt x="475" y="948"/>
                    </a:lnTo>
                    <a:lnTo>
                      <a:pt x="467" y="940"/>
                    </a:lnTo>
                    <a:lnTo>
                      <a:pt x="475" y="932"/>
                    </a:lnTo>
                    <a:lnTo>
                      <a:pt x="475" y="924"/>
                    </a:lnTo>
                    <a:lnTo>
                      <a:pt x="484" y="915"/>
                    </a:lnTo>
                    <a:lnTo>
                      <a:pt x="492" y="915"/>
                    </a:lnTo>
                    <a:lnTo>
                      <a:pt x="501" y="915"/>
                    </a:lnTo>
                    <a:lnTo>
                      <a:pt x="509" y="907"/>
                    </a:lnTo>
                    <a:lnTo>
                      <a:pt x="509" y="899"/>
                    </a:lnTo>
                    <a:lnTo>
                      <a:pt x="509" y="907"/>
                    </a:lnTo>
                    <a:lnTo>
                      <a:pt x="518" y="907"/>
                    </a:lnTo>
                    <a:lnTo>
                      <a:pt x="535" y="882"/>
                    </a:lnTo>
                    <a:lnTo>
                      <a:pt x="543" y="891"/>
                    </a:lnTo>
                    <a:lnTo>
                      <a:pt x="543" y="899"/>
                    </a:lnTo>
                    <a:lnTo>
                      <a:pt x="535" y="915"/>
                    </a:lnTo>
                    <a:lnTo>
                      <a:pt x="535" y="924"/>
                    </a:lnTo>
                    <a:lnTo>
                      <a:pt x="543" y="932"/>
                    </a:lnTo>
                    <a:lnTo>
                      <a:pt x="552" y="924"/>
                    </a:lnTo>
                    <a:lnTo>
                      <a:pt x="560" y="907"/>
                    </a:lnTo>
                    <a:lnTo>
                      <a:pt x="560" y="891"/>
                    </a:lnTo>
                    <a:lnTo>
                      <a:pt x="552" y="866"/>
                    </a:lnTo>
                    <a:lnTo>
                      <a:pt x="543" y="866"/>
                    </a:lnTo>
                    <a:lnTo>
                      <a:pt x="526" y="866"/>
                    </a:lnTo>
                    <a:lnTo>
                      <a:pt x="509" y="874"/>
                    </a:lnTo>
                    <a:lnTo>
                      <a:pt x="509" y="899"/>
                    </a:lnTo>
                    <a:lnTo>
                      <a:pt x="501" y="891"/>
                    </a:lnTo>
                    <a:lnTo>
                      <a:pt x="501" y="882"/>
                    </a:lnTo>
                    <a:lnTo>
                      <a:pt x="509" y="866"/>
                    </a:lnTo>
                    <a:lnTo>
                      <a:pt x="518" y="858"/>
                    </a:lnTo>
                    <a:lnTo>
                      <a:pt x="535" y="858"/>
                    </a:lnTo>
                    <a:lnTo>
                      <a:pt x="543" y="849"/>
                    </a:lnTo>
                    <a:lnTo>
                      <a:pt x="552" y="833"/>
                    </a:lnTo>
                    <a:lnTo>
                      <a:pt x="560" y="825"/>
                    </a:lnTo>
                    <a:lnTo>
                      <a:pt x="569" y="825"/>
                    </a:lnTo>
                    <a:lnTo>
                      <a:pt x="586" y="808"/>
                    </a:lnTo>
                    <a:lnTo>
                      <a:pt x="594" y="808"/>
                    </a:lnTo>
                    <a:lnTo>
                      <a:pt x="611" y="816"/>
                    </a:lnTo>
                    <a:lnTo>
                      <a:pt x="628" y="825"/>
                    </a:lnTo>
                    <a:lnTo>
                      <a:pt x="637" y="825"/>
                    </a:lnTo>
                    <a:lnTo>
                      <a:pt x="654" y="808"/>
                    </a:lnTo>
                    <a:lnTo>
                      <a:pt x="671" y="800"/>
                    </a:lnTo>
                    <a:lnTo>
                      <a:pt x="688" y="800"/>
                    </a:lnTo>
                    <a:lnTo>
                      <a:pt x="713" y="800"/>
                    </a:lnTo>
                    <a:lnTo>
                      <a:pt x="722" y="816"/>
                    </a:lnTo>
                    <a:lnTo>
                      <a:pt x="730" y="825"/>
                    </a:lnTo>
                    <a:lnTo>
                      <a:pt x="730" y="858"/>
                    </a:lnTo>
                    <a:lnTo>
                      <a:pt x="722" y="866"/>
                    </a:lnTo>
                    <a:lnTo>
                      <a:pt x="722" y="874"/>
                    </a:lnTo>
                    <a:lnTo>
                      <a:pt x="730" y="874"/>
                    </a:lnTo>
                    <a:lnTo>
                      <a:pt x="738" y="874"/>
                    </a:lnTo>
                    <a:lnTo>
                      <a:pt x="755" y="874"/>
                    </a:lnTo>
                    <a:lnTo>
                      <a:pt x="772" y="899"/>
                    </a:lnTo>
                    <a:lnTo>
                      <a:pt x="781" y="915"/>
                    </a:lnTo>
                    <a:lnTo>
                      <a:pt x="781" y="932"/>
                    </a:lnTo>
                    <a:lnTo>
                      <a:pt x="772" y="948"/>
                    </a:lnTo>
                    <a:lnTo>
                      <a:pt x="755" y="956"/>
                    </a:lnTo>
                    <a:lnTo>
                      <a:pt x="747" y="965"/>
                    </a:lnTo>
                    <a:lnTo>
                      <a:pt x="730" y="965"/>
                    </a:lnTo>
                    <a:lnTo>
                      <a:pt x="738" y="989"/>
                    </a:lnTo>
                    <a:lnTo>
                      <a:pt x="747" y="1006"/>
                    </a:lnTo>
                    <a:lnTo>
                      <a:pt x="738" y="1022"/>
                    </a:lnTo>
                    <a:lnTo>
                      <a:pt x="730" y="1031"/>
                    </a:lnTo>
                    <a:lnTo>
                      <a:pt x="722" y="1039"/>
                    </a:lnTo>
                    <a:lnTo>
                      <a:pt x="705" y="1055"/>
                    </a:lnTo>
                    <a:lnTo>
                      <a:pt x="688" y="1055"/>
                    </a:lnTo>
                    <a:lnTo>
                      <a:pt x="671" y="1047"/>
                    </a:lnTo>
                    <a:lnTo>
                      <a:pt x="654" y="1039"/>
                    </a:lnTo>
                    <a:lnTo>
                      <a:pt x="637" y="1055"/>
                    </a:lnTo>
                    <a:lnTo>
                      <a:pt x="628" y="1064"/>
                    </a:lnTo>
                    <a:lnTo>
                      <a:pt x="620" y="1072"/>
                    </a:lnTo>
                    <a:lnTo>
                      <a:pt x="594" y="1072"/>
                    </a:lnTo>
                    <a:lnTo>
                      <a:pt x="586" y="1064"/>
                    </a:lnTo>
                    <a:lnTo>
                      <a:pt x="569" y="1055"/>
                    </a:lnTo>
                    <a:lnTo>
                      <a:pt x="552" y="1047"/>
                    </a:lnTo>
                    <a:lnTo>
                      <a:pt x="552" y="1031"/>
                    </a:lnTo>
                    <a:lnTo>
                      <a:pt x="560" y="1022"/>
                    </a:lnTo>
                    <a:lnTo>
                      <a:pt x="577" y="1022"/>
                    </a:lnTo>
                    <a:lnTo>
                      <a:pt x="586" y="1022"/>
                    </a:lnTo>
                    <a:lnTo>
                      <a:pt x="603" y="1006"/>
                    </a:lnTo>
                    <a:lnTo>
                      <a:pt x="611" y="998"/>
                    </a:lnTo>
                    <a:lnTo>
                      <a:pt x="611" y="973"/>
                    </a:lnTo>
                    <a:lnTo>
                      <a:pt x="603" y="956"/>
                    </a:lnTo>
                    <a:lnTo>
                      <a:pt x="594" y="948"/>
                    </a:lnTo>
                    <a:lnTo>
                      <a:pt x="586" y="940"/>
                    </a:lnTo>
                    <a:lnTo>
                      <a:pt x="560" y="940"/>
                    </a:lnTo>
                    <a:lnTo>
                      <a:pt x="543" y="948"/>
                    </a:lnTo>
                    <a:lnTo>
                      <a:pt x="526" y="956"/>
                    </a:lnTo>
                    <a:lnTo>
                      <a:pt x="518" y="973"/>
                    </a:lnTo>
                    <a:lnTo>
                      <a:pt x="509" y="989"/>
                    </a:lnTo>
                    <a:lnTo>
                      <a:pt x="509" y="1014"/>
                    </a:lnTo>
                    <a:lnTo>
                      <a:pt x="518" y="1039"/>
                    </a:lnTo>
                    <a:lnTo>
                      <a:pt x="526" y="1064"/>
                    </a:lnTo>
                    <a:lnTo>
                      <a:pt x="552" y="1088"/>
                    </a:lnTo>
                    <a:lnTo>
                      <a:pt x="586" y="1105"/>
                    </a:lnTo>
                    <a:lnTo>
                      <a:pt x="611" y="1113"/>
                    </a:lnTo>
                    <a:lnTo>
                      <a:pt x="645" y="1113"/>
                    </a:lnTo>
                    <a:lnTo>
                      <a:pt x="679" y="1105"/>
                    </a:lnTo>
                    <a:lnTo>
                      <a:pt x="738" y="1080"/>
                    </a:lnTo>
                    <a:lnTo>
                      <a:pt x="764" y="1055"/>
                    </a:lnTo>
                    <a:lnTo>
                      <a:pt x="781" y="1039"/>
                    </a:lnTo>
                    <a:lnTo>
                      <a:pt x="798" y="1014"/>
                    </a:lnTo>
                    <a:lnTo>
                      <a:pt x="815" y="989"/>
                    </a:lnTo>
                    <a:lnTo>
                      <a:pt x="815" y="956"/>
                    </a:lnTo>
                    <a:lnTo>
                      <a:pt x="823" y="932"/>
                    </a:lnTo>
                    <a:lnTo>
                      <a:pt x="815" y="899"/>
                    </a:lnTo>
                    <a:lnTo>
                      <a:pt x="815" y="866"/>
                    </a:lnTo>
                    <a:lnTo>
                      <a:pt x="798" y="841"/>
                    </a:lnTo>
                    <a:lnTo>
                      <a:pt x="781" y="808"/>
                    </a:lnTo>
                    <a:lnTo>
                      <a:pt x="747" y="759"/>
                    </a:lnTo>
                    <a:lnTo>
                      <a:pt x="755" y="742"/>
                    </a:lnTo>
                    <a:lnTo>
                      <a:pt x="764" y="734"/>
                    </a:lnTo>
                    <a:lnTo>
                      <a:pt x="789" y="717"/>
                    </a:lnTo>
                    <a:lnTo>
                      <a:pt x="840" y="750"/>
                    </a:lnTo>
                    <a:lnTo>
                      <a:pt x="866" y="767"/>
                    </a:lnTo>
                    <a:lnTo>
                      <a:pt x="883" y="783"/>
                    </a:lnTo>
                    <a:lnTo>
                      <a:pt x="908" y="783"/>
                    </a:lnTo>
                    <a:lnTo>
                      <a:pt x="942" y="792"/>
                    </a:lnTo>
                    <a:lnTo>
                      <a:pt x="968" y="792"/>
                    </a:lnTo>
                    <a:lnTo>
                      <a:pt x="993" y="783"/>
                    </a:lnTo>
                    <a:lnTo>
                      <a:pt x="1019" y="783"/>
                    </a:lnTo>
                    <a:lnTo>
                      <a:pt x="1044" y="775"/>
                    </a:lnTo>
                    <a:lnTo>
                      <a:pt x="1087" y="742"/>
                    </a:lnTo>
                    <a:lnTo>
                      <a:pt x="1121" y="701"/>
                    </a:lnTo>
                    <a:lnTo>
                      <a:pt x="1129" y="676"/>
                    </a:lnTo>
                    <a:lnTo>
                      <a:pt x="1138" y="651"/>
                    </a:lnTo>
                    <a:lnTo>
                      <a:pt x="1138" y="627"/>
                    </a:lnTo>
                    <a:lnTo>
                      <a:pt x="1138" y="602"/>
                    </a:lnTo>
                    <a:lnTo>
                      <a:pt x="1129" y="577"/>
                    </a:lnTo>
                    <a:lnTo>
                      <a:pt x="1121" y="552"/>
                    </a:lnTo>
                    <a:lnTo>
                      <a:pt x="1095" y="528"/>
                    </a:lnTo>
                    <a:lnTo>
                      <a:pt x="1078" y="511"/>
                    </a:lnTo>
                    <a:lnTo>
                      <a:pt x="1061" y="503"/>
                    </a:lnTo>
                    <a:lnTo>
                      <a:pt x="1044" y="503"/>
                    </a:lnTo>
                    <a:lnTo>
                      <a:pt x="1027" y="503"/>
                    </a:lnTo>
                    <a:lnTo>
                      <a:pt x="1010" y="511"/>
                    </a:lnTo>
                    <a:lnTo>
                      <a:pt x="993" y="519"/>
                    </a:lnTo>
                    <a:lnTo>
                      <a:pt x="985" y="544"/>
                    </a:lnTo>
                    <a:lnTo>
                      <a:pt x="976" y="552"/>
                    </a:lnTo>
                    <a:lnTo>
                      <a:pt x="976" y="561"/>
                    </a:lnTo>
                    <a:lnTo>
                      <a:pt x="985" y="585"/>
                    </a:lnTo>
                    <a:lnTo>
                      <a:pt x="1002" y="594"/>
                    </a:lnTo>
                    <a:lnTo>
                      <a:pt x="1019" y="594"/>
                    </a:lnTo>
                    <a:lnTo>
                      <a:pt x="1044" y="585"/>
                    </a:lnTo>
                    <a:lnTo>
                      <a:pt x="1053" y="577"/>
                    </a:lnTo>
                    <a:lnTo>
                      <a:pt x="1061" y="552"/>
                    </a:lnTo>
                    <a:lnTo>
                      <a:pt x="1078" y="561"/>
                    </a:lnTo>
                    <a:lnTo>
                      <a:pt x="1095" y="577"/>
                    </a:lnTo>
                    <a:lnTo>
                      <a:pt x="1104" y="594"/>
                    </a:lnTo>
                    <a:lnTo>
                      <a:pt x="1095" y="610"/>
                    </a:lnTo>
                    <a:lnTo>
                      <a:pt x="1078" y="627"/>
                    </a:lnTo>
                    <a:lnTo>
                      <a:pt x="1078" y="635"/>
                    </a:lnTo>
                    <a:lnTo>
                      <a:pt x="1078" y="643"/>
                    </a:lnTo>
                    <a:lnTo>
                      <a:pt x="1087" y="651"/>
                    </a:lnTo>
                    <a:lnTo>
                      <a:pt x="1095" y="660"/>
                    </a:lnTo>
                    <a:lnTo>
                      <a:pt x="1095" y="676"/>
                    </a:lnTo>
                    <a:lnTo>
                      <a:pt x="1087" y="693"/>
                    </a:lnTo>
                    <a:lnTo>
                      <a:pt x="1070" y="709"/>
                    </a:lnTo>
                    <a:lnTo>
                      <a:pt x="1053" y="709"/>
                    </a:lnTo>
                    <a:lnTo>
                      <a:pt x="1044" y="709"/>
                    </a:lnTo>
                    <a:lnTo>
                      <a:pt x="1027" y="709"/>
                    </a:lnTo>
                    <a:lnTo>
                      <a:pt x="1019" y="701"/>
                    </a:lnTo>
                    <a:lnTo>
                      <a:pt x="1010" y="693"/>
                    </a:lnTo>
                    <a:lnTo>
                      <a:pt x="1002" y="693"/>
                    </a:lnTo>
                    <a:lnTo>
                      <a:pt x="993" y="701"/>
                    </a:lnTo>
                    <a:lnTo>
                      <a:pt x="1002" y="717"/>
                    </a:lnTo>
                    <a:lnTo>
                      <a:pt x="993" y="726"/>
                    </a:lnTo>
                    <a:lnTo>
                      <a:pt x="976" y="750"/>
                    </a:lnTo>
                    <a:lnTo>
                      <a:pt x="968" y="759"/>
                    </a:lnTo>
                    <a:lnTo>
                      <a:pt x="951" y="767"/>
                    </a:lnTo>
                    <a:lnTo>
                      <a:pt x="942" y="759"/>
                    </a:lnTo>
                    <a:lnTo>
                      <a:pt x="925" y="759"/>
                    </a:lnTo>
                    <a:lnTo>
                      <a:pt x="917" y="742"/>
                    </a:lnTo>
                    <a:lnTo>
                      <a:pt x="908" y="734"/>
                    </a:lnTo>
                    <a:lnTo>
                      <a:pt x="900" y="709"/>
                    </a:lnTo>
                    <a:lnTo>
                      <a:pt x="891" y="701"/>
                    </a:lnTo>
                    <a:lnTo>
                      <a:pt x="883" y="701"/>
                    </a:lnTo>
                    <a:lnTo>
                      <a:pt x="866" y="701"/>
                    </a:lnTo>
                    <a:lnTo>
                      <a:pt x="840" y="693"/>
                    </a:lnTo>
                    <a:lnTo>
                      <a:pt x="823" y="668"/>
                    </a:lnTo>
                    <a:lnTo>
                      <a:pt x="823" y="660"/>
                    </a:lnTo>
                    <a:lnTo>
                      <a:pt x="823" y="651"/>
                    </a:lnTo>
                    <a:lnTo>
                      <a:pt x="832" y="627"/>
                    </a:lnTo>
                    <a:lnTo>
                      <a:pt x="849" y="610"/>
                    </a:lnTo>
                    <a:lnTo>
                      <a:pt x="849" y="602"/>
                    </a:lnTo>
                    <a:lnTo>
                      <a:pt x="840" y="585"/>
                    </a:lnTo>
                    <a:lnTo>
                      <a:pt x="832" y="577"/>
                    </a:lnTo>
                    <a:lnTo>
                      <a:pt x="832" y="561"/>
                    </a:lnTo>
                    <a:lnTo>
                      <a:pt x="832" y="544"/>
                    </a:lnTo>
                    <a:lnTo>
                      <a:pt x="849" y="528"/>
                    </a:lnTo>
                    <a:lnTo>
                      <a:pt x="857" y="519"/>
                    </a:lnTo>
                    <a:lnTo>
                      <a:pt x="866" y="519"/>
                    </a:lnTo>
                    <a:lnTo>
                      <a:pt x="883" y="519"/>
                    </a:lnTo>
                    <a:lnTo>
                      <a:pt x="883" y="511"/>
                    </a:lnTo>
                    <a:lnTo>
                      <a:pt x="891" y="487"/>
                    </a:lnTo>
                    <a:lnTo>
                      <a:pt x="908" y="470"/>
                    </a:lnTo>
                    <a:lnTo>
                      <a:pt x="925" y="470"/>
                    </a:lnTo>
                    <a:lnTo>
                      <a:pt x="942" y="470"/>
                    </a:lnTo>
                    <a:lnTo>
                      <a:pt x="959" y="454"/>
                    </a:lnTo>
                    <a:lnTo>
                      <a:pt x="976" y="454"/>
                    </a:lnTo>
                    <a:lnTo>
                      <a:pt x="985" y="454"/>
                    </a:lnTo>
                    <a:lnTo>
                      <a:pt x="1002" y="462"/>
                    </a:lnTo>
                    <a:lnTo>
                      <a:pt x="1002" y="470"/>
                    </a:lnTo>
                    <a:lnTo>
                      <a:pt x="1010" y="470"/>
                    </a:lnTo>
                    <a:lnTo>
                      <a:pt x="1010" y="454"/>
                    </a:lnTo>
                    <a:lnTo>
                      <a:pt x="1002" y="445"/>
                    </a:lnTo>
                    <a:lnTo>
                      <a:pt x="993" y="437"/>
                    </a:lnTo>
                    <a:lnTo>
                      <a:pt x="976" y="429"/>
                    </a:lnTo>
                    <a:lnTo>
                      <a:pt x="959" y="437"/>
                    </a:lnTo>
                    <a:lnTo>
                      <a:pt x="934" y="454"/>
                    </a:lnTo>
                    <a:lnTo>
                      <a:pt x="917" y="454"/>
                    </a:lnTo>
                    <a:lnTo>
                      <a:pt x="900" y="454"/>
                    </a:lnTo>
                    <a:lnTo>
                      <a:pt x="883" y="470"/>
                    </a:lnTo>
                    <a:lnTo>
                      <a:pt x="866" y="495"/>
                    </a:lnTo>
                    <a:lnTo>
                      <a:pt x="840" y="511"/>
                    </a:lnTo>
                    <a:lnTo>
                      <a:pt x="823" y="528"/>
                    </a:lnTo>
                    <a:lnTo>
                      <a:pt x="815" y="536"/>
                    </a:lnTo>
                    <a:lnTo>
                      <a:pt x="806" y="577"/>
                    </a:lnTo>
                    <a:lnTo>
                      <a:pt x="798" y="602"/>
                    </a:lnTo>
                    <a:lnTo>
                      <a:pt x="789" y="602"/>
                    </a:lnTo>
                    <a:lnTo>
                      <a:pt x="772" y="610"/>
                    </a:lnTo>
                    <a:lnTo>
                      <a:pt x="772" y="602"/>
                    </a:lnTo>
                    <a:lnTo>
                      <a:pt x="772" y="594"/>
                    </a:lnTo>
                    <a:lnTo>
                      <a:pt x="772" y="585"/>
                    </a:lnTo>
                    <a:lnTo>
                      <a:pt x="755" y="577"/>
                    </a:lnTo>
                    <a:lnTo>
                      <a:pt x="730" y="585"/>
                    </a:lnTo>
                    <a:lnTo>
                      <a:pt x="705" y="594"/>
                    </a:lnTo>
                    <a:lnTo>
                      <a:pt x="688" y="585"/>
                    </a:lnTo>
                    <a:lnTo>
                      <a:pt x="662" y="569"/>
                    </a:lnTo>
                    <a:lnTo>
                      <a:pt x="654" y="552"/>
                    </a:lnTo>
                    <a:lnTo>
                      <a:pt x="645" y="536"/>
                    </a:lnTo>
                    <a:lnTo>
                      <a:pt x="654" y="511"/>
                    </a:lnTo>
                    <a:lnTo>
                      <a:pt x="662" y="495"/>
                    </a:lnTo>
                    <a:lnTo>
                      <a:pt x="671" y="487"/>
                    </a:lnTo>
                    <a:lnTo>
                      <a:pt x="688" y="487"/>
                    </a:lnTo>
                    <a:lnTo>
                      <a:pt x="696" y="487"/>
                    </a:lnTo>
                    <a:lnTo>
                      <a:pt x="705" y="495"/>
                    </a:lnTo>
                    <a:lnTo>
                      <a:pt x="705" y="511"/>
                    </a:lnTo>
                    <a:lnTo>
                      <a:pt x="705" y="519"/>
                    </a:lnTo>
                    <a:lnTo>
                      <a:pt x="696" y="528"/>
                    </a:lnTo>
                    <a:lnTo>
                      <a:pt x="688" y="528"/>
                    </a:lnTo>
                    <a:lnTo>
                      <a:pt x="679" y="519"/>
                    </a:lnTo>
                    <a:lnTo>
                      <a:pt x="662" y="519"/>
                    </a:lnTo>
                    <a:lnTo>
                      <a:pt x="662" y="528"/>
                    </a:lnTo>
                    <a:lnTo>
                      <a:pt x="671" y="536"/>
                    </a:lnTo>
                    <a:lnTo>
                      <a:pt x="688" y="552"/>
                    </a:lnTo>
                    <a:lnTo>
                      <a:pt x="705" y="561"/>
                    </a:lnTo>
                    <a:lnTo>
                      <a:pt x="747" y="552"/>
                    </a:lnTo>
                    <a:lnTo>
                      <a:pt x="781" y="536"/>
                    </a:lnTo>
                    <a:lnTo>
                      <a:pt x="840" y="487"/>
                    </a:lnTo>
                    <a:lnTo>
                      <a:pt x="900" y="437"/>
                    </a:lnTo>
                    <a:lnTo>
                      <a:pt x="934" y="421"/>
                    </a:lnTo>
                    <a:lnTo>
                      <a:pt x="976" y="412"/>
                    </a:lnTo>
                    <a:lnTo>
                      <a:pt x="1019" y="421"/>
                    </a:lnTo>
                    <a:lnTo>
                      <a:pt x="1061" y="429"/>
                    </a:lnTo>
                    <a:lnTo>
                      <a:pt x="1095" y="454"/>
                    </a:lnTo>
                    <a:lnTo>
                      <a:pt x="1112" y="462"/>
                    </a:lnTo>
                    <a:lnTo>
                      <a:pt x="1129" y="487"/>
                    </a:lnTo>
                    <a:lnTo>
                      <a:pt x="1138" y="519"/>
                    </a:lnTo>
                    <a:lnTo>
                      <a:pt x="1146" y="552"/>
                    </a:lnTo>
                    <a:lnTo>
                      <a:pt x="1155" y="552"/>
                    </a:lnTo>
                    <a:lnTo>
                      <a:pt x="1163" y="552"/>
                    </a:lnTo>
                    <a:lnTo>
                      <a:pt x="1163" y="536"/>
                    </a:lnTo>
                    <a:lnTo>
                      <a:pt x="1163" y="519"/>
                    </a:lnTo>
                    <a:lnTo>
                      <a:pt x="1146" y="487"/>
                    </a:lnTo>
                    <a:lnTo>
                      <a:pt x="1129" y="445"/>
                    </a:lnTo>
                    <a:lnTo>
                      <a:pt x="1104" y="404"/>
                    </a:lnTo>
                    <a:lnTo>
                      <a:pt x="1053" y="330"/>
                    </a:lnTo>
                    <a:lnTo>
                      <a:pt x="1044" y="289"/>
                    </a:lnTo>
                    <a:lnTo>
                      <a:pt x="1044" y="256"/>
                    </a:lnTo>
                    <a:lnTo>
                      <a:pt x="1053" y="214"/>
                    </a:lnTo>
                    <a:lnTo>
                      <a:pt x="1070" y="181"/>
                    </a:lnTo>
                    <a:lnTo>
                      <a:pt x="1070" y="173"/>
                    </a:lnTo>
                    <a:lnTo>
                      <a:pt x="1129" y="107"/>
                    </a:lnTo>
                    <a:lnTo>
                      <a:pt x="1138" y="91"/>
                    </a:lnTo>
                    <a:lnTo>
                      <a:pt x="1146" y="66"/>
                    </a:lnTo>
                    <a:lnTo>
                      <a:pt x="1146" y="50"/>
                    </a:lnTo>
                    <a:lnTo>
                      <a:pt x="1146" y="25"/>
                    </a:lnTo>
                    <a:lnTo>
                      <a:pt x="1129" y="17"/>
                    </a:lnTo>
                    <a:lnTo>
                      <a:pt x="1121" y="17"/>
                    </a:lnTo>
                    <a:lnTo>
                      <a:pt x="1095" y="17"/>
                    </a:lnTo>
                    <a:lnTo>
                      <a:pt x="1087" y="25"/>
                    </a:lnTo>
                    <a:lnTo>
                      <a:pt x="1087" y="33"/>
                    </a:lnTo>
                    <a:lnTo>
                      <a:pt x="1087" y="41"/>
                    </a:lnTo>
                    <a:lnTo>
                      <a:pt x="1095" y="41"/>
                    </a:lnTo>
                    <a:lnTo>
                      <a:pt x="1112" y="41"/>
                    </a:lnTo>
                    <a:lnTo>
                      <a:pt x="1121" y="41"/>
                    </a:lnTo>
                    <a:lnTo>
                      <a:pt x="1121" y="50"/>
                    </a:lnTo>
                    <a:lnTo>
                      <a:pt x="1121" y="66"/>
                    </a:lnTo>
                    <a:lnTo>
                      <a:pt x="1112" y="74"/>
                    </a:lnTo>
                    <a:lnTo>
                      <a:pt x="1095" y="74"/>
                    </a:lnTo>
                    <a:lnTo>
                      <a:pt x="1078" y="58"/>
                    </a:lnTo>
                    <a:lnTo>
                      <a:pt x="1070" y="41"/>
                    </a:lnTo>
                    <a:lnTo>
                      <a:pt x="1070" y="25"/>
                    </a:lnTo>
                    <a:lnTo>
                      <a:pt x="1078" y="17"/>
                    </a:lnTo>
                    <a:lnTo>
                      <a:pt x="1095" y="8"/>
                    </a:lnTo>
                    <a:lnTo>
                      <a:pt x="1104" y="0"/>
                    </a:lnTo>
                    <a:lnTo>
                      <a:pt x="1121" y="0"/>
                    </a:lnTo>
                    <a:lnTo>
                      <a:pt x="1138" y="0"/>
                    </a:lnTo>
                    <a:lnTo>
                      <a:pt x="1172" y="17"/>
                    </a:lnTo>
                    <a:lnTo>
                      <a:pt x="1180" y="41"/>
                    </a:lnTo>
                    <a:lnTo>
                      <a:pt x="1189" y="66"/>
                    </a:lnTo>
                    <a:lnTo>
                      <a:pt x="1172" y="99"/>
                    </a:lnTo>
                    <a:lnTo>
                      <a:pt x="1155" y="124"/>
                    </a:lnTo>
                    <a:lnTo>
                      <a:pt x="1129" y="140"/>
                    </a:lnTo>
                    <a:lnTo>
                      <a:pt x="1104" y="157"/>
                    </a:lnTo>
                    <a:lnTo>
                      <a:pt x="1104" y="165"/>
                    </a:lnTo>
                    <a:lnTo>
                      <a:pt x="1112" y="173"/>
                    </a:lnTo>
                    <a:lnTo>
                      <a:pt x="1138" y="165"/>
                    </a:lnTo>
                    <a:lnTo>
                      <a:pt x="1146" y="165"/>
                    </a:lnTo>
                    <a:lnTo>
                      <a:pt x="1163" y="173"/>
                    </a:lnTo>
                    <a:lnTo>
                      <a:pt x="1180" y="181"/>
                    </a:lnTo>
                    <a:lnTo>
                      <a:pt x="1189" y="198"/>
                    </a:lnTo>
                    <a:lnTo>
                      <a:pt x="1197" y="223"/>
                    </a:lnTo>
                    <a:lnTo>
                      <a:pt x="1189" y="239"/>
                    </a:lnTo>
                    <a:lnTo>
                      <a:pt x="1180" y="272"/>
                    </a:lnTo>
                    <a:lnTo>
                      <a:pt x="1163" y="313"/>
                    </a:lnTo>
                    <a:lnTo>
                      <a:pt x="1146" y="346"/>
                    </a:lnTo>
                    <a:lnTo>
                      <a:pt x="1146" y="363"/>
                    </a:lnTo>
                    <a:lnTo>
                      <a:pt x="1146" y="379"/>
                    </a:lnTo>
                    <a:lnTo>
                      <a:pt x="1121" y="355"/>
                    </a:lnTo>
                    <a:lnTo>
                      <a:pt x="1112" y="322"/>
                    </a:lnTo>
                    <a:lnTo>
                      <a:pt x="1104" y="289"/>
                    </a:lnTo>
                    <a:lnTo>
                      <a:pt x="1095" y="256"/>
                    </a:lnTo>
                    <a:lnTo>
                      <a:pt x="1121" y="264"/>
                    </a:lnTo>
                    <a:lnTo>
                      <a:pt x="1138" y="264"/>
                    </a:lnTo>
                    <a:lnTo>
                      <a:pt x="1146" y="256"/>
                    </a:lnTo>
                    <a:lnTo>
                      <a:pt x="1155" y="247"/>
                    </a:lnTo>
                    <a:lnTo>
                      <a:pt x="1163" y="239"/>
                    </a:lnTo>
                    <a:lnTo>
                      <a:pt x="1163" y="223"/>
                    </a:lnTo>
                    <a:lnTo>
                      <a:pt x="1155" y="206"/>
                    </a:lnTo>
                    <a:lnTo>
                      <a:pt x="1146" y="198"/>
                    </a:lnTo>
                    <a:lnTo>
                      <a:pt x="1121" y="181"/>
                    </a:lnTo>
                    <a:lnTo>
                      <a:pt x="1112" y="181"/>
                    </a:lnTo>
                    <a:lnTo>
                      <a:pt x="1095" y="190"/>
                    </a:lnTo>
                    <a:lnTo>
                      <a:pt x="1078" y="206"/>
                    </a:lnTo>
                    <a:lnTo>
                      <a:pt x="1070" y="223"/>
                    </a:lnTo>
                    <a:lnTo>
                      <a:pt x="1061" y="247"/>
                    </a:lnTo>
                    <a:lnTo>
                      <a:pt x="1061" y="272"/>
                    </a:lnTo>
                    <a:lnTo>
                      <a:pt x="1070" y="289"/>
                    </a:lnTo>
                    <a:lnTo>
                      <a:pt x="1087" y="338"/>
                    </a:lnTo>
                    <a:lnTo>
                      <a:pt x="1104" y="379"/>
                    </a:lnTo>
                    <a:lnTo>
                      <a:pt x="1146" y="429"/>
                    </a:lnTo>
                    <a:lnTo>
                      <a:pt x="1172" y="487"/>
                    </a:lnTo>
                    <a:lnTo>
                      <a:pt x="1189" y="552"/>
                    </a:lnTo>
                    <a:lnTo>
                      <a:pt x="1189" y="618"/>
                    </a:lnTo>
                    <a:lnTo>
                      <a:pt x="1180" y="660"/>
                    </a:lnTo>
                    <a:lnTo>
                      <a:pt x="1172" y="693"/>
                    </a:lnTo>
                    <a:lnTo>
                      <a:pt x="1146" y="726"/>
                    </a:lnTo>
                    <a:lnTo>
                      <a:pt x="1121" y="759"/>
                    </a:lnTo>
                    <a:lnTo>
                      <a:pt x="1078" y="783"/>
                    </a:lnTo>
                    <a:lnTo>
                      <a:pt x="1078" y="792"/>
                    </a:lnTo>
                    <a:lnTo>
                      <a:pt x="1095" y="792"/>
                    </a:lnTo>
                    <a:lnTo>
                      <a:pt x="1112" y="792"/>
                    </a:lnTo>
                    <a:lnTo>
                      <a:pt x="1121" y="792"/>
                    </a:lnTo>
                    <a:lnTo>
                      <a:pt x="1146" y="800"/>
                    </a:lnTo>
                    <a:lnTo>
                      <a:pt x="1163" y="808"/>
                    </a:lnTo>
                    <a:lnTo>
                      <a:pt x="1180" y="833"/>
                    </a:lnTo>
                    <a:lnTo>
                      <a:pt x="1189" y="849"/>
                    </a:lnTo>
                    <a:lnTo>
                      <a:pt x="1189" y="882"/>
                    </a:lnTo>
                    <a:lnTo>
                      <a:pt x="1189" y="899"/>
                    </a:lnTo>
                    <a:lnTo>
                      <a:pt x="1180" y="907"/>
                    </a:lnTo>
                    <a:lnTo>
                      <a:pt x="1163" y="924"/>
                    </a:lnTo>
                    <a:lnTo>
                      <a:pt x="1155" y="932"/>
                    </a:lnTo>
                    <a:lnTo>
                      <a:pt x="1112" y="948"/>
                    </a:lnTo>
                    <a:lnTo>
                      <a:pt x="1087" y="940"/>
                    </a:lnTo>
                    <a:lnTo>
                      <a:pt x="1061" y="924"/>
                    </a:lnTo>
                    <a:lnTo>
                      <a:pt x="1053" y="899"/>
                    </a:lnTo>
                    <a:lnTo>
                      <a:pt x="1053" y="874"/>
                    </a:lnTo>
                    <a:lnTo>
                      <a:pt x="1070" y="858"/>
                    </a:lnTo>
                    <a:lnTo>
                      <a:pt x="1070" y="882"/>
                    </a:lnTo>
                    <a:lnTo>
                      <a:pt x="1078" y="891"/>
                    </a:lnTo>
                    <a:lnTo>
                      <a:pt x="1087" y="899"/>
                    </a:lnTo>
                    <a:lnTo>
                      <a:pt x="1095" y="907"/>
                    </a:lnTo>
                    <a:lnTo>
                      <a:pt x="1104" y="907"/>
                    </a:lnTo>
                    <a:lnTo>
                      <a:pt x="1121" y="899"/>
                    </a:lnTo>
                    <a:lnTo>
                      <a:pt x="1138" y="891"/>
                    </a:lnTo>
                    <a:lnTo>
                      <a:pt x="1146" y="866"/>
                    </a:lnTo>
                    <a:lnTo>
                      <a:pt x="1138" y="849"/>
                    </a:lnTo>
                    <a:lnTo>
                      <a:pt x="1121" y="833"/>
                    </a:lnTo>
                    <a:lnTo>
                      <a:pt x="1095" y="825"/>
                    </a:lnTo>
                    <a:lnTo>
                      <a:pt x="1070" y="816"/>
                    </a:lnTo>
                    <a:lnTo>
                      <a:pt x="1010" y="816"/>
                    </a:lnTo>
                    <a:lnTo>
                      <a:pt x="959" y="816"/>
                    </a:lnTo>
                    <a:lnTo>
                      <a:pt x="934" y="816"/>
                    </a:lnTo>
                    <a:lnTo>
                      <a:pt x="908" y="808"/>
                    </a:lnTo>
                    <a:lnTo>
                      <a:pt x="849" y="775"/>
                    </a:lnTo>
                    <a:lnTo>
                      <a:pt x="798" y="742"/>
                    </a:lnTo>
                    <a:lnTo>
                      <a:pt x="781" y="742"/>
                    </a:lnTo>
                    <a:lnTo>
                      <a:pt x="772" y="759"/>
                    </a:lnTo>
                    <a:lnTo>
                      <a:pt x="806" y="800"/>
                    </a:lnTo>
                    <a:lnTo>
                      <a:pt x="823" y="849"/>
                    </a:lnTo>
                    <a:lnTo>
                      <a:pt x="840" y="899"/>
                    </a:lnTo>
                    <a:lnTo>
                      <a:pt x="849" y="948"/>
                    </a:lnTo>
                    <a:lnTo>
                      <a:pt x="849" y="1031"/>
                    </a:lnTo>
                    <a:lnTo>
                      <a:pt x="849" y="1055"/>
                    </a:lnTo>
                    <a:lnTo>
                      <a:pt x="857" y="1072"/>
                    </a:lnTo>
                    <a:lnTo>
                      <a:pt x="874" y="1088"/>
                    </a:lnTo>
                    <a:lnTo>
                      <a:pt x="891" y="1097"/>
                    </a:lnTo>
                    <a:lnTo>
                      <a:pt x="917" y="1097"/>
                    </a:lnTo>
                    <a:lnTo>
                      <a:pt x="934" y="1088"/>
                    </a:lnTo>
                    <a:lnTo>
                      <a:pt x="942" y="1072"/>
                    </a:lnTo>
                    <a:lnTo>
                      <a:pt x="942" y="1055"/>
                    </a:lnTo>
                    <a:lnTo>
                      <a:pt x="942" y="1047"/>
                    </a:lnTo>
                    <a:lnTo>
                      <a:pt x="934" y="1031"/>
                    </a:lnTo>
                    <a:lnTo>
                      <a:pt x="908" y="1031"/>
                    </a:lnTo>
                    <a:lnTo>
                      <a:pt x="883" y="1039"/>
                    </a:lnTo>
                    <a:lnTo>
                      <a:pt x="891" y="1022"/>
                    </a:lnTo>
                    <a:lnTo>
                      <a:pt x="900" y="1014"/>
                    </a:lnTo>
                    <a:lnTo>
                      <a:pt x="917" y="1006"/>
                    </a:lnTo>
                    <a:lnTo>
                      <a:pt x="925" y="1006"/>
                    </a:lnTo>
                    <a:lnTo>
                      <a:pt x="951" y="1014"/>
                    </a:lnTo>
                    <a:lnTo>
                      <a:pt x="968" y="1031"/>
                    </a:lnTo>
                    <a:lnTo>
                      <a:pt x="976" y="1055"/>
                    </a:lnTo>
                    <a:lnTo>
                      <a:pt x="976" y="1080"/>
                    </a:lnTo>
                    <a:lnTo>
                      <a:pt x="976" y="1105"/>
                    </a:lnTo>
                    <a:lnTo>
                      <a:pt x="959" y="1121"/>
                    </a:lnTo>
                    <a:lnTo>
                      <a:pt x="934" y="1138"/>
                    </a:lnTo>
                    <a:lnTo>
                      <a:pt x="917" y="1146"/>
                    </a:lnTo>
                    <a:lnTo>
                      <a:pt x="891" y="1146"/>
                    </a:lnTo>
                    <a:lnTo>
                      <a:pt x="866" y="1146"/>
                    </a:lnTo>
                    <a:lnTo>
                      <a:pt x="849" y="1138"/>
                    </a:lnTo>
                    <a:lnTo>
                      <a:pt x="823" y="1113"/>
                    </a:lnTo>
                    <a:lnTo>
                      <a:pt x="815" y="1097"/>
                    </a:lnTo>
                    <a:lnTo>
                      <a:pt x="815" y="1080"/>
                    </a:lnTo>
                    <a:lnTo>
                      <a:pt x="815" y="1064"/>
                    </a:lnTo>
                    <a:lnTo>
                      <a:pt x="823" y="1031"/>
                    </a:lnTo>
                    <a:lnTo>
                      <a:pt x="815" y="1022"/>
                    </a:lnTo>
                    <a:lnTo>
                      <a:pt x="806" y="1039"/>
                    </a:lnTo>
                    <a:lnTo>
                      <a:pt x="798" y="1047"/>
                    </a:lnTo>
                    <a:lnTo>
                      <a:pt x="798" y="1064"/>
                    </a:lnTo>
                    <a:lnTo>
                      <a:pt x="781" y="1080"/>
                    </a:lnTo>
                    <a:lnTo>
                      <a:pt x="764" y="1105"/>
                    </a:lnTo>
                    <a:lnTo>
                      <a:pt x="738" y="1121"/>
                    </a:lnTo>
                    <a:lnTo>
                      <a:pt x="713" y="1138"/>
                    </a:lnTo>
                    <a:lnTo>
                      <a:pt x="688" y="1146"/>
                    </a:lnTo>
                    <a:lnTo>
                      <a:pt x="654" y="1154"/>
                    </a:lnTo>
                    <a:lnTo>
                      <a:pt x="628" y="1154"/>
                    </a:lnTo>
                    <a:lnTo>
                      <a:pt x="594" y="1154"/>
                    </a:lnTo>
                    <a:lnTo>
                      <a:pt x="569" y="1154"/>
                    </a:lnTo>
                    <a:lnTo>
                      <a:pt x="484" y="1121"/>
                    </a:lnTo>
                    <a:lnTo>
                      <a:pt x="407" y="1088"/>
                    </a:lnTo>
                    <a:lnTo>
                      <a:pt x="322" y="1047"/>
                    </a:lnTo>
                    <a:lnTo>
                      <a:pt x="280" y="1039"/>
                    </a:lnTo>
                    <a:lnTo>
                      <a:pt x="263" y="1039"/>
                    </a:lnTo>
                    <a:lnTo>
                      <a:pt x="237" y="1039"/>
                    </a:lnTo>
                    <a:lnTo>
                      <a:pt x="220" y="1055"/>
                    </a:lnTo>
                    <a:lnTo>
                      <a:pt x="212" y="1072"/>
                    </a:lnTo>
                    <a:lnTo>
                      <a:pt x="203" y="1088"/>
                    </a:lnTo>
                    <a:lnTo>
                      <a:pt x="212" y="1105"/>
                    </a:lnTo>
                    <a:lnTo>
                      <a:pt x="220" y="1113"/>
                    </a:lnTo>
                    <a:lnTo>
                      <a:pt x="229" y="1121"/>
                    </a:lnTo>
                    <a:lnTo>
                      <a:pt x="237" y="1121"/>
                    </a:lnTo>
                    <a:lnTo>
                      <a:pt x="254" y="1121"/>
                    </a:lnTo>
                    <a:lnTo>
                      <a:pt x="271" y="1113"/>
                    </a:lnTo>
                    <a:lnTo>
                      <a:pt x="280" y="1105"/>
                    </a:lnTo>
                    <a:lnTo>
                      <a:pt x="288" y="1097"/>
                    </a:lnTo>
                    <a:lnTo>
                      <a:pt x="280" y="1072"/>
                    </a:lnTo>
                    <a:lnTo>
                      <a:pt x="280" y="1064"/>
                    </a:lnTo>
                    <a:lnTo>
                      <a:pt x="314" y="1072"/>
                    </a:lnTo>
                    <a:lnTo>
                      <a:pt x="339" y="1080"/>
                    </a:lnTo>
                    <a:lnTo>
                      <a:pt x="399" y="1113"/>
                    </a:lnTo>
                    <a:lnTo>
                      <a:pt x="382" y="1113"/>
                    </a:lnTo>
                    <a:lnTo>
                      <a:pt x="365" y="1113"/>
                    </a:lnTo>
                    <a:lnTo>
                      <a:pt x="331" y="1130"/>
                    </a:lnTo>
                    <a:lnTo>
                      <a:pt x="288" y="1146"/>
                    </a:lnTo>
                    <a:lnTo>
                      <a:pt x="254" y="1163"/>
                    </a:lnTo>
                    <a:lnTo>
                      <a:pt x="237" y="1163"/>
                    </a:lnTo>
                    <a:lnTo>
                      <a:pt x="220" y="1154"/>
                    </a:lnTo>
                    <a:lnTo>
                      <a:pt x="203" y="113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1" name="Freeform 112"/>
              <p:cNvSpPr>
                <a:spLocks/>
              </p:cNvSpPr>
              <p:nvPr/>
            </p:nvSpPr>
            <p:spPr bwMode="auto">
              <a:xfrm>
                <a:off x="9100" y="15328"/>
                <a:ext cx="1163" cy="445"/>
              </a:xfrm>
              <a:custGeom>
                <a:avLst/>
                <a:gdLst>
                  <a:gd name="T0" fmla="*/ 8 w 1163"/>
                  <a:gd name="T1" fmla="*/ 437 h 445"/>
                  <a:gd name="T2" fmla="*/ 0 w 1163"/>
                  <a:gd name="T3" fmla="*/ 420 h 445"/>
                  <a:gd name="T4" fmla="*/ 127 w 1163"/>
                  <a:gd name="T5" fmla="*/ 420 h 445"/>
                  <a:gd name="T6" fmla="*/ 543 w 1163"/>
                  <a:gd name="T7" fmla="*/ 429 h 445"/>
                  <a:gd name="T8" fmla="*/ 603 w 1163"/>
                  <a:gd name="T9" fmla="*/ 420 h 445"/>
                  <a:gd name="T10" fmla="*/ 611 w 1163"/>
                  <a:gd name="T11" fmla="*/ 420 h 445"/>
                  <a:gd name="T12" fmla="*/ 611 w 1163"/>
                  <a:gd name="T13" fmla="*/ 313 h 445"/>
                  <a:gd name="T14" fmla="*/ 611 w 1163"/>
                  <a:gd name="T15" fmla="*/ 305 h 445"/>
                  <a:gd name="T16" fmla="*/ 739 w 1163"/>
                  <a:gd name="T17" fmla="*/ 305 h 445"/>
                  <a:gd name="T18" fmla="*/ 798 w 1163"/>
                  <a:gd name="T19" fmla="*/ 297 h 445"/>
                  <a:gd name="T20" fmla="*/ 849 w 1163"/>
                  <a:gd name="T21" fmla="*/ 288 h 445"/>
                  <a:gd name="T22" fmla="*/ 908 w 1163"/>
                  <a:gd name="T23" fmla="*/ 272 h 445"/>
                  <a:gd name="T24" fmla="*/ 959 w 1163"/>
                  <a:gd name="T25" fmla="*/ 247 h 445"/>
                  <a:gd name="T26" fmla="*/ 1010 w 1163"/>
                  <a:gd name="T27" fmla="*/ 214 h 445"/>
                  <a:gd name="T28" fmla="*/ 1053 w 1163"/>
                  <a:gd name="T29" fmla="*/ 181 h 445"/>
                  <a:gd name="T30" fmla="*/ 1087 w 1163"/>
                  <a:gd name="T31" fmla="*/ 140 h 445"/>
                  <a:gd name="T32" fmla="*/ 1121 w 1163"/>
                  <a:gd name="T33" fmla="*/ 91 h 445"/>
                  <a:gd name="T34" fmla="*/ 1155 w 1163"/>
                  <a:gd name="T35" fmla="*/ 0 h 445"/>
                  <a:gd name="T36" fmla="*/ 1163 w 1163"/>
                  <a:gd name="T37" fmla="*/ 8 h 445"/>
                  <a:gd name="T38" fmla="*/ 1163 w 1163"/>
                  <a:gd name="T39" fmla="*/ 25 h 445"/>
                  <a:gd name="T40" fmla="*/ 1155 w 1163"/>
                  <a:gd name="T41" fmla="*/ 49 h 445"/>
                  <a:gd name="T42" fmla="*/ 1146 w 1163"/>
                  <a:gd name="T43" fmla="*/ 91 h 445"/>
                  <a:gd name="T44" fmla="*/ 1121 w 1163"/>
                  <a:gd name="T45" fmla="*/ 124 h 445"/>
                  <a:gd name="T46" fmla="*/ 1087 w 1163"/>
                  <a:gd name="T47" fmla="*/ 165 h 445"/>
                  <a:gd name="T48" fmla="*/ 1061 w 1163"/>
                  <a:gd name="T49" fmla="*/ 198 h 445"/>
                  <a:gd name="T50" fmla="*/ 1027 w 1163"/>
                  <a:gd name="T51" fmla="*/ 231 h 445"/>
                  <a:gd name="T52" fmla="*/ 985 w 1163"/>
                  <a:gd name="T53" fmla="*/ 255 h 445"/>
                  <a:gd name="T54" fmla="*/ 942 w 1163"/>
                  <a:gd name="T55" fmla="*/ 280 h 445"/>
                  <a:gd name="T56" fmla="*/ 900 w 1163"/>
                  <a:gd name="T57" fmla="*/ 288 h 445"/>
                  <a:gd name="T58" fmla="*/ 823 w 1163"/>
                  <a:gd name="T59" fmla="*/ 313 h 445"/>
                  <a:gd name="T60" fmla="*/ 789 w 1163"/>
                  <a:gd name="T61" fmla="*/ 321 h 445"/>
                  <a:gd name="T62" fmla="*/ 747 w 1163"/>
                  <a:gd name="T63" fmla="*/ 321 h 445"/>
                  <a:gd name="T64" fmla="*/ 637 w 1163"/>
                  <a:gd name="T65" fmla="*/ 330 h 445"/>
                  <a:gd name="T66" fmla="*/ 628 w 1163"/>
                  <a:gd name="T67" fmla="*/ 338 h 445"/>
                  <a:gd name="T68" fmla="*/ 628 w 1163"/>
                  <a:gd name="T69" fmla="*/ 445 h 445"/>
                  <a:gd name="T70" fmla="*/ 8 w 1163"/>
                  <a:gd name="T71" fmla="*/ 437 h 4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63" h="445">
                    <a:moveTo>
                      <a:pt x="8" y="437"/>
                    </a:moveTo>
                    <a:lnTo>
                      <a:pt x="0" y="420"/>
                    </a:lnTo>
                    <a:lnTo>
                      <a:pt x="127" y="420"/>
                    </a:lnTo>
                    <a:lnTo>
                      <a:pt x="543" y="429"/>
                    </a:lnTo>
                    <a:lnTo>
                      <a:pt x="603" y="420"/>
                    </a:lnTo>
                    <a:lnTo>
                      <a:pt x="611" y="420"/>
                    </a:lnTo>
                    <a:lnTo>
                      <a:pt x="611" y="313"/>
                    </a:lnTo>
                    <a:lnTo>
                      <a:pt x="611" y="305"/>
                    </a:lnTo>
                    <a:lnTo>
                      <a:pt x="739" y="305"/>
                    </a:lnTo>
                    <a:lnTo>
                      <a:pt x="798" y="297"/>
                    </a:lnTo>
                    <a:lnTo>
                      <a:pt x="849" y="288"/>
                    </a:lnTo>
                    <a:lnTo>
                      <a:pt x="908" y="272"/>
                    </a:lnTo>
                    <a:lnTo>
                      <a:pt x="959" y="247"/>
                    </a:lnTo>
                    <a:lnTo>
                      <a:pt x="1010" y="214"/>
                    </a:lnTo>
                    <a:lnTo>
                      <a:pt x="1053" y="181"/>
                    </a:lnTo>
                    <a:lnTo>
                      <a:pt x="1087" y="140"/>
                    </a:lnTo>
                    <a:lnTo>
                      <a:pt x="1121" y="91"/>
                    </a:lnTo>
                    <a:lnTo>
                      <a:pt x="1155" y="0"/>
                    </a:lnTo>
                    <a:lnTo>
                      <a:pt x="1163" y="8"/>
                    </a:lnTo>
                    <a:lnTo>
                      <a:pt x="1163" y="25"/>
                    </a:lnTo>
                    <a:lnTo>
                      <a:pt x="1155" y="49"/>
                    </a:lnTo>
                    <a:lnTo>
                      <a:pt x="1146" y="91"/>
                    </a:lnTo>
                    <a:lnTo>
                      <a:pt x="1121" y="124"/>
                    </a:lnTo>
                    <a:lnTo>
                      <a:pt x="1087" y="165"/>
                    </a:lnTo>
                    <a:lnTo>
                      <a:pt x="1061" y="198"/>
                    </a:lnTo>
                    <a:lnTo>
                      <a:pt x="1027" y="231"/>
                    </a:lnTo>
                    <a:lnTo>
                      <a:pt x="985" y="255"/>
                    </a:lnTo>
                    <a:lnTo>
                      <a:pt x="942" y="280"/>
                    </a:lnTo>
                    <a:lnTo>
                      <a:pt x="900" y="288"/>
                    </a:lnTo>
                    <a:lnTo>
                      <a:pt x="823" y="313"/>
                    </a:lnTo>
                    <a:lnTo>
                      <a:pt x="789" y="321"/>
                    </a:lnTo>
                    <a:lnTo>
                      <a:pt x="747" y="321"/>
                    </a:lnTo>
                    <a:lnTo>
                      <a:pt x="637" y="330"/>
                    </a:lnTo>
                    <a:lnTo>
                      <a:pt x="628" y="338"/>
                    </a:lnTo>
                    <a:lnTo>
                      <a:pt x="628" y="445"/>
                    </a:lnTo>
                    <a:lnTo>
                      <a:pt x="8" y="437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2" name="Freeform 113"/>
              <p:cNvSpPr>
                <a:spLocks/>
              </p:cNvSpPr>
              <p:nvPr/>
            </p:nvSpPr>
            <p:spPr bwMode="auto">
              <a:xfrm>
                <a:off x="10994" y="15757"/>
                <a:ext cx="25" cy="8"/>
              </a:xfrm>
              <a:custGeom>
                <a:avLst/>
                <a:gdLst>
                  <a:gd name="T0" fmla="*/ 0 w 25"/>
                  <a:gd name="T1" fmla="*/ 0 h 8"/>
                  <a:gd name="T2" fmla="*/ 8 w 25"/>
                  <a:gd name="T3" fmla="*/ 0 h 8"/>
                  <a:gd name="T4" fmla="*/ 25 w 25"/>
                  <a:gd name="T5" fmla="*/ 0 h 8"/>
                  <a:gd name="T6" fmla="*/ 17 w 25"/>
                  <a:gd name="T7" fmla="*/ 8 h 8"/>
                  <a:gd name="T8" fmla="*/ 17 w 25"/>
                  <a:gd name="T9" fmla="*/ 8 h 8"/>
                  <a:gd name="T10" fmla="*/ 0 w 25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8">
                    <a:moveTo>
                      <a:pt x="0" y="0"/>
                    </a:moveTo>
                    <a:lnTo>
                      <a:pt x="8" y="0"/>
                    </a:lnTo>
                    <a:lnTo>
                      <a:pt x="25" y="0"/>
                    </a:lnTo>
                    <a:lnTo>
                      <a:pt x="17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3" name="Freeform 114"/>
              <p:cNvSpPr>
                <a:spLocks/>
              </p:cNvSpPr>
              <p:nvPr/>
            </p:nvSpPr>
            <p:spPr bwMode="auto">
              <a:xfrm>
                <a:off x="9049" y="15179"/>
                <a:ext cx="1197" cy="561"/>
              </a:xfrm>
              <a:custGeom>
                <a:avLst/>
                <a:gdLst>
                  <a:gd name="T0" fmla="*/ 0 w 1197"/>
                  <a:gd name="T1" fmla="*/ 545 h 561"/>
                  <a:gd name="T2" fmla="*/ 8 w 1197"/>
                  <a:gd name="T3" fmla="*/ 528 h 561"/>
                  <a:gd name="T4" fmla="*/ 59 w 1197"/>
                  <a:gd name="T5" fmla="*/ 520 h 561"/>
                  <a:gd name="T6" fmla="*/ 603 w 1197"/>
                  <a:gd name="T7" fmla="*/ 528 h 561"/>
                  <a:gd name="T8" fmla="*/ 603 w 1197"/>
                  <a:gd name="T9" fmla="*/ 520 h 561"/>
                  <a:gd name="T10" fmla="*/ 611 w 1197"/>
                  <a:gd name="T11" fmla="*/ 404 h 561"/>
                  <a:gd name="T12" fmla="*/ 739 w 1197"/>
                  <a:gd name="T13" fmla="*/ 404 h 561"/>
                  <a:gd name="T14" fmla="*/ 806 w 1197"/>
                  <a:gd name="T15" fmla="*/ 396 h 561"/>
                  <a:gd name="T16" fmla="*/ 866 w 1197"/>
                  <a:gd name="T17" fmla="*/ 388 h 561"/>
                  <a:gd name="T18" fmla="*/ 925 w 1197"/>
                  <a:gd name="T19" fmla="*/ 372 h 561"/>
                  <a:gd name="T20" fmla="*/ 976 w 1197"/>
                  <a:gd name="T21" fmla="*/ 347 h 561"/>
                  <a:gd name="T22" fmla="*/ 1027 w 1197"/>
                  <a:gd name="T23" fmla="*/ 314 h 561"/>
                  <a:gd name="T24" fmla="*/ 1053 w 1197"/>
                  <a:gd name="T25" fmla="*/ 297 h 561"/>
                  <a:gd name="T26" fmla="*/ 1078 w 1197"/>
                  <a:gd name="T27" fmla="*/ 273 h 561"/>
                  <a:gd name="T28" fmla="*/ 1095 w 1197"/>
                  <a:gd name="T29" fmla="*/ 240 h 561"/>
                  <a:gd name="T30" fmla="*/ 1121 w 1197"/>
                  <a:gd name="T31" fmla="*/ 207 h 561"/>
                  <a:gd name="T32" fmla="*/ 1138 w 1197"/>
                  <a:gd name="T33" fmla="*/ 174 h 561"/>
                  <a:gd name="T34" fmla="*/ 1146 w 1197"/>
                  <a:gd name="T35" fmla="*/ 141 h 561"/>
                  <a:gd name="T36" fmla="*/ 1163 w 1197"/>
                  <a:gd name="T37" fmla="*/ 75 h 561"/>
                  <a:gd name="T38" fmla="*/ 1172 w 1197"/>
                  <a:gd name="T39" fmla="*/ 0 h 561"/>
                  <a:gd name="T40" fmla="*/ 1189 w 1197"/>
                  <a:gd name="T41" fmla="*/ 0 h 561"/>
                  <a:gd name="T42" fmla="*/ 1197 w 1197"/>
                  <a:gd name="T43" fmla="*/ 9 h 561"/>
                  <a:gd name="T44" fmla="*/ 1197 w 1197"/>
                  <a:gd name="T45" fmla="*/ 42 h 561"/>
                  <a:gd name="T46" fmla="*/ 1197 w 1197"/>
                  <a:gd name="T47" fmla="*/ 75 h 561"/>
                  <a:gd name="T48" fmla="*/ 1197 w 1197"/>
                  <a:gd name="T49" fmla="*/ 116 h 561"/>
                  <a:gd name="T50" fmla="*/ 1180 w 1197"/>
                  <a:gd name="T51" fmla="*/ 149 h 561"/>
                  <a:gd name="T52" fmla="*/ 1155 w 1197"/>
                  <a:gd name="T53" fmla="*/ 223 h 561"/>
                  <a:gd name="T54" fmla="*/ 1121 w 1197"/>
                  <a:gd name="T55" fmla="*/ 281 h 561"/>
                  <a:gd name="T56" fmla="*/ 1087 w 1197"/>
                  <a:gd name="T57" fmla="*/ 322 h 561"/>
                  <a:gd name="T58" fmla="*/ 1044 w 1197"/>
                  <a:gd name="T59" fmla="*/ 355 h 561"/>
                  <a:gd name="T60" fmla="*/ 1002 w 1197"/>
                  <a:gd name="T61" fmla="*/ 380 h 561"/>
                  <a:gd name="T62" fmla="*/ 959 w 1197"/>
                  <a:gd name="T63" fmla="*/ 404 h 561"/>
                  <a:gd name="T64" fmla="*/ 908 w 1197"/>
                  <a:gd name="T65" fmla="*/ 421 h 561"/>
                  <a:gd name="T66" fmla="*/ 866 w 1197"/>
                  <a:gd name="T67" fmla="*/ 429 h 561"/>
                  <a:gd name="T68" fmla="*/ 815 w 1197"/>
                  <a:gd name="T69" fmla="*/ 437 h 561"/>
                  <a:gd name="T70" fmla="*/ 764 w 1197"/>
                  <a:gd name="T71" fmla="*/ 437 h 561"/>
                  <a:gd name="T72" fmla="*/ 705 w 1197"/>
                  <a:gd name="T73" fmla="*/ 437 h 561"/>
                  <a:gd name="T74" fmla="*/ 654 w 1197"/>
                  <a:gd name="T75" fmla="*/ 437 h 561"/>
                  <a:gd name="T76" fmla="*/ 645 w 1197"/>
                  <a:gd name="T77" fmla="*/ 437 h 561"/>
                  <a:gd name="T78" fmla="*/ 645 w 1197"/>
                  <a:gd name="T79" fmla="*/ 561 h 561"/>
                  <a:gd name="T80" fmla="*/ 637 w 1197"/>
                  <a:gd name="T81" fmla="*/ 561 h 561"/>
                  <a:gd name="T82" fmla="*/ 8 w 1197"/>
                  <a:gd name="T83" fmla="*/ 553 h 561"/>
                  <a:gd name="T84" fmla="*/ 0 w 1197"/>
                  <a:gd name="T85" fmla="*/ 545 h 5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97" h="561">
                    <a:moveTo>
                      <a:pt x="0" y="545"/>
                    </a:moveTo>
                    <a:lnTo>
                      <a:pt x="8" y="528"/>
                    </a:lnTo>
                    <a:lnTo>
                      <a:pt x="59" y="520"/>
                    </a:lnTo>
                    <a:lnTo>
                      <a:pt x="603" y="528"/>
                    </a:lnTo>
                    <a:lnTo>
                      <a:pt x="603" y="520"/>
                    </a:lnTo>
                    <a:lnTo>
                      <a:pt x="611" y="404"/>
                    </a:lnTo>
                    <a:lnTo>
                      <a:pt x="739" y="404"/>
                    </a:lnTo>
                    <a:lnTo>
                      <a:pt x="806" y="396"/>
                    </a:lnTo>
                    <a:lnTo>
                      <a:pt x="866" y="388"/>
                    </a:lnTo>
                    <a:lnTo>
                      <a:pt x="925" y="372"/>
                    </a:lnTo>
                    <a:lnTo>
                      <a:pt x="976" y="347"/>
                    </a:lnTo>
                    <a:lnTo>
                      <a:pt x="1027" y="314"/>
                    </a:lnTo>
                    <a:lnTo>
                      <a:pt x="1053" y="297"/>
                    </a:lnTo>
                    <a:lnTo>
                      <a:pt x="1078" y="273"/>
                    </a:lnTo>
                    <a:lnTo>
                      <a:pt x="1095" y="240"/>
                    </a:lnTo>
                    <a:lnTo>
                      <a:pt x="1121" y="207"/>
                    </a:lnTo>
                    <a:lnTo>
                      <a:pt x="1138" y="174"/>
                    </a:lnTo>
                    <a:lnTo>
                      <a:pt x="1146" y="141"/>
                    </a:lnTo>
                    <a:lnTo>
                      <a:pt x="1163" y="75"/>
                    </a:lnTo>
                    <a:lnTo>
                      <a:pt x="1172" y="0"/>
                    </a:lnTo>
                    <a:lnTo>
                      <a:pt x="1189" y="0"/>
                    </a:lnTo>
                    <a:lnTo>
                      <a:pt x="1197" y="9"/>
                    </a:lnTo>
                    <a:lnTo>
                      <a:pt x="1197" y="42"/>
                    </a:lnTo>
                    <a:lnTo>
                      <a:pt x="1197" y="75"/>
                    </a:lnTo>
                    <a:lnTo>
                      <a:pt x="1197" y="116"/>
                    </a:lnTo>
                    <a:lnTo>
                      <a:pt x="1180" y="149"/>
                    </a:lnTo>
                    <a:lnTo>
                      <a:pt x="1155" y="223"/>
                    </a:lnTo>
                    <a:lnTo>
                      <a:pt x="1121" y="281"/>
                    </a:lnTo>
                    <a:lnTo>
                      <a:pt x="1087" y="322"/>
                    </a:lnTo>
                    <a:lnTo>
                      <a:pt x="1044" y="355"/>
                    </a:lnTo>
                    <a:lnTo>
                      <a:pt x="1002" y="380"/>
                    </a:lnTo>
                    <a:lnTo>
                      <a:pt x="959" y="404"/>
                    </a:lnTo>
                    <a:lnTo>
                      <a:pt x="908" y="421"/>
                    </a:lnTo>
                    <a:lnTo>
                      <a:pt x="866" y="429"/>
                    </a:lnTo>
                    <a:lnTo>
                      <a:pt x="815" y="437"/>
                    </a:lnTo>
                    <a:lnTo>
                      <a:pt x="764" y="437"/>
                    </a:lnTo>
                    <a:lnTo>
                      <a:pt x="705" y="437"/>
                    </a:lnTo>
                    <a:lnTo>
                      <a:pt x="654" y="437"/>
                    </a:lnTo>
                    <a:lnTo>
                      <a:pt x="645" y="437"/>
                    </a:lnTo>
                    <a:lnTo>
                      <a:pt x="645" y="561"/>
                    </a:lnTo>
                    <a:lnTo>
                      <a:pt x="637" y="561"/>
                    </a:lnTo>
                    <a:lnTo>
                      <a:pt x="8" y="553"/>
                    </a:lnTo>
                    <a:lnTo>
                      <a:pt x="0" y="54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4" name="Freeform 115"/>
              <p:cNvSpPr>
                <a:spLocks/>
              </p:cNvSpPr>
              <p:nvPr/>
            </p:nvSpPr>
            <p:spPr bwMode="auto">
              <a:xfrm>
                <a:off x="11053" y="15559"/>
                <a:ext cx="34" cy="156"/>
              </a:xfrm>
              <a:custGeom>
                <a:avLst/>
                <a:gdLst>
                  <a:gd name="T0" fmla="*/ 26 w 34"/>
                  <a:gd name="T1" fmla="*/ 123 h 156"/>
                  <a:gd name="T2" fmla="*/ 26 w 34"/>
                  <a:gd name="T3" fmla="*/ 90 h 156"/>
                  <a:gd name="T4" fmla="*/ 17 w 34"/>
                  <a:gd name="T5" fmla="*/ 57 h 156"/>
                  <a:gd name="T6" fmla="*/ 9 w 34"/>
                  <a:gd name="T7" fmla="*/ 33 h 156"/>
                  <a:gd name="T8" fmla="*/ 0 w 34"/>
                  <a:gd name="T9" fmla="*/ 8 h 156"/>
                  <a:gd name="T10" fmla="*/ 0 w 34"/>
                  <a:gd name="T11" fmla="*/ 0 h 156"/>
                  <a:gd name="T12" fmla="*/ 17 w 34"/>
                  <a:gd name="T13" fmla="*/ 33 h 156"/>
                  <a:gd name="T14" fmla="*/ 34 w 34"/>
                  <a:gd name="T15" fmla="*/ 66 h 156"/>
                  <a:gd name="T16" fmla="*/ 34 w 34"/>
                  <a:gd name="T17" fmla="*/ 107 h 156"/>
                  <a:gd name="T18" fmla="*/ 26 w 34"/>
                  <a:gd name="T19" fmla="*/ 148 h 156"/>
                  <a:gd name="T20" fmla="*/ 17 w 34"/>
                  <a:gd name="T21" fmla="*/ 156 h 156"/>
                  <a:gd name="T22" fmla="*/ 17 w 34"/>
                  <a:gd name="T23" fmla="*/ 148 h 156"/>
                  <a:gd name="T24" fmla="*/ 17 w 34"/>
                  <a:gd name="T25" fmla="*/ 140 h 156"/>
                  <a:gd name="T26" fmla="*/ 26 w 34"/>
                  <a:gd name="T27" fmla="*/ 123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4" h="156">
                    <a:moveTo>
                      <a:pt x="26" y="123"/>
                    </a:moveTo>
                    <a:lnTo>
                      <a:pt x="26" y="90"/>
                    </a:lnTo>
                    <a:lnTo>
                      <a:pt x="17" y="57"/>
                    </a:lnTo>
                    <a:lnTo>
                      <a:pt x="9" y="33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7" y="33"/>
                    </a:lnTo>
                    <a:lnTo>
                      <a:pt x="34" y="66"/>
                    </a:lnTo>
                    <a:lnTo>
                      <a:pt x="34" y="107"/>
                    </a:lnTo>
                    <a:lnTo>
                      <a:pt x="26" y="148"/>
                    </a:lnTo>
                    <a:lnTo>
                      <a:pt x="17" y="156"/>
                    </a:lnTo>
                    <a:lnTo>
                      <a:pt x="17" y="148"/>
                    </a:lnTo>
                    <a:lnTo>
                      <a:pt x="17" y="140"/>
                    </a:lnTo>
                    <a:lnTo>
                      <a:pt x="26" y="123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5" name="Freeform 116"/>
              <p:cNvSpPr>
                <a:spLocks/>
              </p:cNvSpPr>
              <p:nvPr/>
            </p:nvSpPr>
            <p:spPr bwMode="auto">
              <a:xfrm>
                <a:off x="10586" y="15419"/>
                <a:ext cx="306" cy="296"/>
              </a:xfrm>
              <a:custGeom>
                <a:avLst/>
                <a:gdLst>
                  <a:gd name="T0" fmla="*/ 212 w 306"/>
                  <a:gd name="T1" fmla="*/ 263 h 296"/>
                  <a:gd name="T2" fmla="*/ 221 w 306"/>
                  <a:gd name="T3" fmla="*/ 263 h 296"/>
                  <a:gd name="T4" fmla="*/ 229 w 306"/>
                  <a:gd name="T5" fmla="*/ 247 h 296"/>
                  <a:gd name="T6" fmla="*/ 178 w 306"/>
                  <a:gd name="T7" fmla="*/ 206 h 296"/>
                  <a:gd name="T8" fmla="*/ 178 w 306"/>
                  <a:gd name="T9" fmla="*/ 189 h 296"/>
                  <a:gd name="T10" fmla="*/ 212 w 306"/>
                  <a:gd name="T11" fmla="*/ 189 h 296"/>
                  <a:gd name="T12" fmla="*/ 246 w 306"/>
                  <a:gd name="T13" fmla="*/ 222 h 296"/>
                  <a:gd name="T14" fmla="*/ 263 w 306"/>
                  <a:gd name="T15" fmla="*/ 214 h 296"/>
                  <a:gd name="T16" fmla="*/ 221 w 306"/>
                  <a:gd name="T17" fmla="*/ 164 h 296"/>
                  <a:gd name="T18" fmla="*/ 178 w 306"/>
                  <a:gd name="T19" fmla="*/ 148 h 296"/>
                  <a:gd name="T20" fmla="*/ 153 w 306"/>
                  <a:gd name="T21" fmla="*/ 164 h 296"/>
                  <a:gd name="T22" fmla="*/ 144 w 306"/>
                  <a:gd name="T23" fmla="*/ 197 h 296"/>
                  <a:gd name="T24" fmla="*/ 204 w 306"/>
                  <a:gd name="T25" fmla="*/ 255 h 296"/>
                  <a:gd name="T26" fmla="*/ 161 w 306"/>
                  <a:gd name="T27" fmla="*/ 230 h 296"/>
                  <a:gd name="T28" fmla="*/ 136 w 306"/>
                  <a:gd name="T29" fmla="*/ 189 h 296"/>
                  <a:gd name="T30" fmla="*/ 136 w 306"/>
                  <a:gd name="T31" fmla="*/ 173 h 296"/>
                  <a:gd name="T32" fmla="*/ 127 w 306"/>
                  <a:gd name="T33" fmla="*/ 148 h 296"/>
                  <a:gd name="T34" fmla="*/ 93 w 306"/>
                  <a:gd name="T35" fmla="*/ 164 h 296"/>
                  <a:gd name="T36" fmla="*/ 59 w 306"/>
                  <a:gd name="T37" fmla="*/ 156 h 296"/>
                  <a:gd name="T38" fmla="*/ 34 w 306"/>
                  <a:gd name="T39" fmla="*/ 107 h 296"/>
                  <a:gd name="T40" fmla="*/ 17 w 306"/>
                  <a:gd name="T41" fmla="*/ 41 h 296"/>
                  <a:gd name="T42" fmla="*/ 59 w 306"/>
                  <a:gd name="T43" fmla="*/ 33 h 296"/>
                  <a:gd name="T44" fmla="*/ 153 w 306"/>
                  <a:gd name="T45" fmla="*/ 74 h 296"/>
                  <a:gd name="T46" fmla="*/ 161 w 306"/>
                  <a:gd name="T47" fmla="*/ 99 h 296"/>
                  <a:gd name="T48" fmla="*/ 153 w 306"/>
                  <a:gd name="T49" fmla="*/ 115 h 296"/>
                  <a:gd name="T50" fmla="*/ 153 w 306"/>
                  <a:gd name="T51" fmla="*/ 132 h 296"/>
                  <a:gd name="T52" fmla="*/ 170 w 306"/>
                  <a:gd name="T53" fmla="*/ 132 h 296"/>
                  <a:gd name="T54" fmla="*/ 212 w 306"/>
                  <a:gd name="T55" fmla="*/ 148 h 296"/>
                  <a:gd name="T56" fmla="*/ 272 w 306"/>
                  <a:gd name="T57" fmla="*/ 206 h 296"/>
                  <a:gd name="T58" fmla="*/ 306 w 306"/>
                  <a:gd name="T59" fmla="*/ 296 h 296"/>
                  <a:gd name="T60" fmla="*/ 246 w 306"/>
                  <a:gd name="T61" fmla="*/ 280 h 296"/>
                  <a:gd name="T62" fmla="*/ 204 w 306"/>
                  <a:gd name="T63" fmla="*/ 263 h 2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6" h="296">
                    <a:moveTo>
                      <a:pt x="204" y="263"/>
                    </a:moveTo>
                    <a:lnTo>
                      <a:pt x="212" y="263"/>
                    </a:lnTo>
                    <a:lnTo>
                      <a:pt x="221" y="263"/>
                    </a:lnTo>
                    <a:lnTo>
                      <a:pt x="229" y="255"/>
                    </a:lnTo>
                    <a:lnTo>
                      <a:pt x="229" y="247"/>
                    </a:lnTo>
                    <a:lnTo>
                      <a:pt x="195" y="230"/>
                    </a:lnTo>
                    <a:lnTo>
                      <a:pt x="178" y="206"/>
                    </a:lnTo>
                    <a:lnTo>
                      <a:pt x="178" y="197"/>
                    </a:lnTo>
                    <a:lnTo>
                      <a:pt x="178" y="189"/>
                    </a:lnTo>
                    <a:lnTo>
                      <a:pt x="195" y="181"/>
                    </a:lnTo>
                    <a:lnTo>
                      <a:pt x="212" y="189"/>
                    </a:lnTo>
                    <a:lnTo>
                      <a:pt x="229" y="197"/>
                    </a:lnTo>
                    <a:lnTo>
                      <a:pt x="246" y="222"/>
                    </a:lnTo>
                    <a:lnTo>
                      <a:pt x="263" y="222"/>
                    </a:lnTo>
                    <a:lnTo>
                      <a:pt x="263" y="214"/>
                    </a:lnTo>
                    <a:lnTo>
                      <a:pt x="238" y="173"/>
                    </a:lnTo>
                    <a:lnTo>
                      <a:pt x="221" y="164"/>
                    </a:lnTo>
                    <a:lnTo>
                      <a:pt x="204" y="148"/>
                    </a:lnTo>
                    <a:lnTo>
                      <a:pt x="178" y="148"/>
                    </a:lnTo>
                    <a:lnTo>
                      <a:pt x="161" y="156"/>
                    </a:lnTo>
                    <a:lnTo>
                      <a:pt x="153" y="164"/>
                    </a:lnTo>
                    <a:lnTo>
                      <a:pt x="153" y="173"/>
                    </a:lnTo>
                    <a:lnTo>
                      <a:pt x="144" y="197"/>
                    </a:lnTo>
                    <a:lnTo>
                      <a:pt x="170" y="230"/>
                    </a:lnTo>
                    <a:lnTo>
                      <a:pt x="204" y="255"/>
                    </a:lnTo>
                    <a:lnTo>
                      <a:pt x="178" y="247"/>
                    </a:lnTo>
                    <a:lnTo>
                      <a:pt x="161" y="230"/>
                    </a:lnTo>
                    <a:lnTo>
                      <a:pt x="144" y="214"/>
                    </a:lnTo>
                    <a:lnTo>
                      <a:pt x="136" y="189"/>
                    </a:lnTo>
                    <a:lnTo>
                      <a:pt x="136" y="181"/>
                    </a:lnTo>
                    <a:lnTo>
                      <a:pt x="136" y="173"/>
                    </a:lnTo>
                    <a:lnTo>
                      <a:pt x="136" y="156"/>
                    </a:lnTo>
                    <a:lnTo>
                      <a:pt x="127" y="148"/>
                    </a:lnTo>
                    <a:lnTo>
                      <a:pt x="102" y="164"/>
                    </a:lnTo>
                    <a:lnTo>
                      <a:pt x="93" y="164"/>
                    </a:lnTo>
                    <a:lnTo>
                      <a:pt x="76" y="164"/>
                    </a:lnTo>
                    <a:lnTo>
                      <a:pt x="59" y="156"/>
                    </a:lnTo>
                    <a:lnTo>
                      <a:pt x="51" y="148"/>
                    </a:lnTo>
                    <a:lnTo>
                      <a:pt x="34" y="107"/>
                    </a:lnTo>
                    <a:lnTo>
                      <a:pt x="34" y="82"/>
                    </a:lnTo>
                    <a:lnTo>
                      <a:pt x="17" y="41"/>
                    </a:lnTo>
                    <a:lnTo>
                      <a:pt x="0" y="0"/>
                    </a:lnTo>
                    <a:lnTo>
                      <a:pt x="59" y="33"/>
                    </a:lnTo>
                    <a:lnTo>
                      <a:pt x="136" y="57"/>
                    </a:lnTo>
                    <a:lnTo>
                      <a:pt x="153" y="74"/>
                    </a:lnTo>
                    <a:lnTo>
                      <a:pt x="153" y="82"/>
                    </a:lnTo>
                    <a:lnTo>
                      <a:pt x="161" y="99"/>
                    </a:lnTo>
                    <a:lnTo>
                      <a:pt x="161" y="107"/>
                    </a:lnTo>
                    <a:lnTo>
                      <a:pt x="153" y="115"/>
                    </a:lnTo>
                    <a:lnTo>
                      <a:pt x="153" y="132"/>
                    </a:lnTo>
                    <a:lnTo>
                      <a:pt x="161" y="140"/>
                    </a:lnTo>
                    <a:lnTo>
                      <a:pt x="170" y="132"/>
                    </a:lnTo>
                    <a:lnTo>
                      <a:pt x="187" y="132"/>
                    </a:lnTo>
                    <a:lnTo>
                      <a:pt x="212" y="148"/>
                    </a:lnTo>
                    <a:lnTo>
                      <a:pt x="246" y="181"/>
                    </a:lnTo>
                    <a:lnTo>
                      <a:pt x="272" y="206"/>
                    </a:lnTo>
                    <a:lnTo>
                      <a:pt x="280" y="230"/>
                    </a:lnTo>
                    <a:lnTo>
                      <a:pt x="306" y="296"/>
                    </a:lnTo>
                    <a:lnTo>
                      <a:pt x="246" y="280"/>
                    </a:lnTo>
                    <a:lnTo>
                      <a:pt x="221" y="272"/>
                    </a:lnTo>
                    <a:lnTo>
                      <a:pt x="204" y="263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6" name="Freeform 117"/>
              <p:cNvSpPr>
                <a:spLocks/>
              </p:cNvSpPr>
              <p:nvPr/>
            </p:nvSpPr>
            <p:spPr bwMode="auto">
              <a:xfrm>
                <a:off x="9006" y="15682"/>
                <a:ext cx="34" cy="25"/>
              </a:xfrm>
              <a:custGeom>
                <a:avLst/>
                <a:gdLst>
                  <a:gd name="T0" fmla="*/ 0 w 34"/>
                  <a:gd name="T1" fmla="*/ 17 h 25"/>
                  <a:gd name="T2" fmla="*/ 9 w 34"/>
                  <a:gd name="T3" fmla="*/ 0 h 25"/>
                  <a:gd name="T4" fmla="*/ 17 w 34"/>
                  <a:gd name="T5" fmla="*/ 0 h 25"/>
                  <a:gd name="T6" fmla="*/ 26 w 34"/>
                  <a:gd name="T7" fmla="*/ 0 h 25"/>
                  <a:gd name="T8" fmla="*/ 34 w 34"/>
                  <a:gd name="T9" fmla="*/ 9 h 25"/>
                  <a:gd name="T10" fmla="*/ 26 w 34"/>
                  <a:gd name="T11" fmla="*/ 17 h 25"/>
                  <a:gd name="T12" fmla="*/ 17 w 34"/>
                  <a:gd name="T13" fmla="*/ 25 h 25"/>
                  <a:gd name="T14" fmla="*/ 9 w 34"/>
                  <a:gd name="T15" fmla="*/ 25 h 25"/>
                  <a:gd name="T16" fmla="*/ 0 w 34"/>
                  <a:gd name="T17" fmla="*/ 17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25">
                    <a:moveTo>
                      <a:pt x="0" y="17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4" y="9"/>
                    </a:lnTo>
                    <a:lnTo>
                      <a:pt x="26" y="17"/>
                    </a:lnTo>
                    <a:lnTo>
                      <a:pt x="17" y="25"/>
                    </a:lnTo>
                    <a:lnTo>
                      <a:pt x="9" y="2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7" name="Freeform 118"/>
              <p:cNvSpPr>
                <a:spLocks/>
              </p:cNvSpPr>
              <p:nvPr/>
            </p:nvSpPr>
            <p:spPr bwMode="auto">
              <a:xfrm>
                <a:off x="9499" y="15575"/>
                <a:ext cx="68" cy="107"/>
              </a:xfrm>
              <a:custGeom>
                <a:avLst/>
                <a:gdLst>
                  <a:gd name="T0" fmla="*/ 0 w 68"/>
                  <a:gd name="T1" fmla="*/ 83 h 107"/>
                  <a:gd name="T2" fmla="*/ 25 w 68"/>
                  <a:gd name="T3" fmla="*/ 66 h 107"/>
                  <a:gd name="T4" fmla="*/ 34 w 68"/>
                  <a:gd name="T5" fmla="*/ 58 h 107"/>
                  <a:gd name="T6" fmla="*/ 51 w 68"/>
                  <a:gd name="T7" fmla="*/ 58 h 107"/>
                  <a:gd name="T8" fmla="*/ 51 w 68"/>
                  <a:gd name="T9" fmla="*/ 50 h 107"/>
                  <a:gd name="T10" fmla="*/ 42 w 68"/>
                  <a:gd name="T11" fmla="*/ 41 h 107"/>
                  <a:gd name="T12" fmla="*/ 17 w 68"/>
                  <a:gd name="T13" fmla="*/ 33 h 107"/>
                  <a:gd name="T14" fmla="*/ 8 w 68"/>
                  <a:gd name="T15" fmla="*/ 17 h 107"/>
                  <a:gd name="T16" fmla="*/ 0 w 68"/>
                  <a:gd name="T17" fmla="*/ 0 h 107"/>
                  <a:gd name="T18" fmla="*/ 0 w 68"/>
                  <a:gd name="T19" fmla="*/ 0 h 107"/>
                  <a:gd name="T20" fmla="*/ 59 w 68"/>
                  <a:gd name="T21" fmla="*/ 25 h 107"/>
                  <a:gd name="T22" fmla="*/ 68 w 68"/>
                  <a:gd name="T23" fmla="*/ 33 h 107"/>
                  <a:gd name="T24" fmla="*/ 68 w 68"/>
                  <a:gd name="T25" fmla="*/ 41 h 107"/>
                  <a:gd name="T26" fmla="*/ 68 w 68"/>
                  <a:gd name="T27" fmla="*/ 58 h 107"/>
                  <a:gd name="T28" fmla="*/ 51 w 68"/>
                  <a:gd name="T29" fmla="*/ 74 h 107"/>
                  <a:gd name="T30" fmla="*/ 34 w 68"/>
                  <a:gd name="T31" fmla="*/ 83 h 107"/>
                  <a:gd name="T32" fmla="*/ 17 w 68"/>
                  <a:gd name="T33" fmla="*/ 91 h 107"/>
                  <a:gd name="T34" fmla="*/ 0 w 68"/>
                  <a:gd name="T35" fmla="*/ 107 h 107"/>
                  <a:gd name="T36" fmla="*/ 0 w 68"/>
                  <a:gd name="T37" fmla="*/ 99 h 107"/>
                  <a:gd name="T38" fmla="*/ 0 w 68"/>
                  <a:gd name="T39" fmla="*/ 83 h 10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8" h="107">
                    <a:moveTo>
                      <a:pt x="0" y="83"/>
                    </a:moveTo>
                    <a:lnTo>
                      <a:pt x="25" y="66"/>
                    </a:lnTo>
                    <a:lnTo>
                      <a:pt x="34" y="58"/>
                    </a:lnTo>
                    <a:lnTo>
                      <a:pt x="51" y="58"/>
                    </a:lnTo>
                    <a:lnTo>
                      <a:pt x="51" y="50"/>
                    </a:lnTo>
                    <a:lnTo>
                      <a:pt x="42" y="41"/>
                    </a:lnTo>
                    <a:lnTo>
                      <a:pt x="17" y="33"/>
                    </a:lnTo>
                    <a:lnTo>
                      <a:pt x="8" y="17"/>
                    </a:lnTo>
                    <a:lnTo>
                      <a:pt x="0" y="0"/>
                    </a:lnTo>
                    <a:lnTo>
                      <a:pt x="59" y="25"/>
                    </a:lnTo>
                    <a:lnTo>
                      <a:pt x="68" y="33"/>
                    </a:lnTo>
                    <a:lnTo>
                      <a:pt x="68" y="41"/>
                    </a:lnTo>
                    <a:lnTo>
                      <a:pt x="68" y="58"/>
                    </a:lnTo>
                    <a:lnTo>
                      <a:pt x="51" y="74"/>
                    </a:lnTo>
                    <a:lnTo>
                      <a:pt x="34" y="83"/>
                    </a:lnTo>
                    <a:lnTo>
                      <a:pt x="17" y="91"/>
                    </a:lnTo>
                    <a:lnTo>
                      <a:pt x="0" y="107"/>
                    </a:lnTo>
                    <a:lnTo>
                      <a:pt x="0" y="99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8" name="Freeform 119"/>
              <p:cNvSpPr>
                <a:spLocks/>
              </p:cNvSpPr>
              <p:nvPr/>
            </p:nvSpPr>
            <p:spPr bwMode="auto">
              <a:xfrm>
                <a:off x="11011" y="15658"/>
                <a:ext cx="34" cy="24"/>
              </a:xfrm>
              <a:custGeom>
                <a:avLst/>
                <a:gdLst>
                  <a:gd name="T0" fmla="*/ 0 w 34"/>
                  <a:gd name="T1" fmla="*/ 0 h 24"/>
                  <a:gd name="T2" fmla="*/ 8 w 34"/>
                  <a:gd name="T3" fmla="*/ 0 h 24"/>
                  <a:gd name="T4" fmla="*/ 17 w 34"/>
                  <a:gd name="T5" fmla="*/ 0 h 24"/>
                  <a:gd name="T6" fmla="*/ 34 w 34"/>
                  <a:gd name="T7" fmla="*/ 16 h 24"/>
                  <a:gd name="T8" fmla="*/ 34 w 34"/>
                  <a:gd name="T9" fmla="*/ 24 h 24"/>
                  <a:gd name="T10" fmla="*/ 0 w 34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4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34" y="16"/>
                    </a:lnTo>
                    <a:lnTo>
                      <a:pt x="3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9" name="Freeform 120"/>
              <p:cNvSpPr>
                <a:spLocks/>
              </p:cNvSpPr>
              <p:nvPr/>
            </p:nvSpPr>
            <p:spPr bwMode="auto">
              <a:xfrm>
                <a:off x="10110" y="15608"/>
                <a:ext cx="77" cy="74"/>
              </a:xfrm>
              <a:custGeom>
                <a:avLst/>
                <a:gdLst>
                  <a:gd name="T0" fmla="*/ 9 w 77"/>
                  <a:gd name="T1" fmla="*/ 0 h 74"/>
                  <a:gd name="T2" fmla="*/ 17 w 77"/>
                  <a:gd name="T3" fmla="*/ 0 h 74"/>
                  <a:gd name="T4" fmla="*/ 34 w 77"/>
                  <a:gd name="T5" fmla="*/ 0 h 74"/>
                  <a:gd name="T6" fmla="*/ 51 w 77"/>
                  <a:gd name="T7" fmla="*/ 8 h 74"/>
                  <a:gd name="T8" fmla="*/ 68 w 77"/>
                  <a:gd name="T9" fmla="*/ 41 h 74"/>
                  <a:gd name="T10" fmla="*/ 77 w 77"/>
                  <a:gd name="T11" fmla="*/ 74 h 74"/>
                  <a:gd name="T12" fmla="*/ 51 w 77"/>
                  <a:gd name="T13" fmla="*/ 58 h 74"/>
                  <a:gd name="T14" fmla="*/ 26 w 77"/>
                  <a:gd name="T15" fmla="*/ 41 h 74"/>
                  <a:gd name="T16" fmla="*/ 9 w 77"/>
                  <a:gd name="T17" fmla="*/ 41 h 74"/>
                  <a:gd name="T18" fmla="*/ 9 w 77"/>
                  <a:gd name="T19" fmla="*/ 25 h 74"/>
                  <a:gd name="T20" fmla="*/ 0 w 77"/>
                  <a:gd name="T21" fmla="*/ 17 h 74"/>
                  <a:gd name="T22" fmla="*/ 9 w 77"/>
                  <a:gd name="T23" fmla="*/ 0 h 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74">
                    <a:moveTo>
                      <a:pt x="9" y="0"/>
                    </a:moveTo>
                    <a:lnTo>
                      <a:pt x="17" y="0"/>
                    </a:lnTo>
                    <a:lnTo>
                      <a:pt x="34" y="0"/>
                    </a:lnTo>
                    <a:lnTo>
                      <a:pt x="51" y="8"/>
                    </a:lnTo>
                    <a:lnTo>
                      <a:pt x="68" y="41"/>
                    </a:lnTo>
                    <a:lnTo>
                      <a:pt x="77" y="74"/>
                    </a:lnTo>
                    <a:lnTo>
                      <a:pt x="51" y="58"/>
                    </a:lnTo>
                    <a:lnTo>
                      <a:pt x="26" y="41"/>
                    </a:lnTo>
                    <a:lnTo>
                      <a:pt x="9" y="41"/>
                    </a:lnTo>
                    <a:lnTo>
                      <a:pt x="9" y="25"/>
                    </a:lnTo>
                    <a:lnTo>
                      <a:pt x="0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Freeform 121"/>
              <p:cNvSpPr>
                <a:spLocks/>
              </p:cNvSpPr>
              <p:nvPr/>
            </p:nvSpPr>
            <p:spPr bwMode="auto">
              <a:xfrm>
                <a:off x="10348" y="15575"/>
                <a:ext cx="60" cy="99"/>
              </a:xfrm>
              <a:custGeom>
                <a:avLst/>
                <a:gdLst>
                  <a:gd name="T0" fmla="*/ 0 w 60"/>
                  <a:gd name="T1" fmla="*/ 91 h 99"/>
                  <a:gd name="T2" fmla="*/ 0 w 60"/>
                  <a:gd name="T3" fmla="*/ 83 h 99"/>
                  <a:gd name="T4" fmla="*/ 9 w 60"/>
                  <a:gd name="T5" fmla="*/ 74 h 99"/>
                  <a:gd name="T6" fmla="*/ 17 w 60"/>
                  <a:gd name="T7" fmla="*/ 66 h 99"/>
                  <a:gd name="T8" fmla="*/ 26 w 60"/>
                  <a:gd name="T9" fmla="*/ 58 h 99"/>
                  <a:gd name="T10" fmla="*/ 34 w 60"/>
                  <a:gd name="T11" fmla="*/ 33 h 99"/>
                  <a:gd name="T12" fmla="*/ 34 w 60"/>
                  <a:gd name="T13" fmla="*/ 25 h 99"/>
                  <a:gd name="T14" fmla="*/ 26 w 60"/>
                  <a:gd name="T15" fmla="*/ 8 h 99"/>
                  <a:gd name="T16" fmla="*/ 26 w 60"/>
                  <a:gd name="T17" fmla="*/ 8 h 99"/>
                  <a:gd name="T18" fmla="*/ 17 w 60"/>
                  <a:gd name="T19" fmla="*/ 0 h 99"/>
                  <a:gd name="T20" fmla="*/ 34 w 60"/>
                  <a:gd name="T21" fmla="*/ 0 h 99"/>
                  <a:gd name="T22" fmla="*/ 43 w 60"/>
                  <a:gd name="T23" fmla="*/ 0 h 99"/>
                  <a:gd name="T24" fmla="*/ 51 w 60"/>
                  <a:gd name="T25" fmla="*/ 25 h 99"/>
                  <a:gd name="T26" fmla="*/ 60 w 60"/>
                  <a:gd name="T27" fmla="*/ 50 h 99"/>
                  <a:gd name="T28" fmla="*/ 51 w 60"/>
                  <a:gd name="T29" fmla="*/ 74 h 99"/>
                  <a:gd name="T30" fmla="*/ 43 w 60"/>
                  <a:gd name="T31" fmla="*/ 91 h 99"/>
                  <a:gd name="T32" fmla="*/ 26 w 60"/>
                  <a:gd name="T33" fmla="*/ 99 h 99"/>
                  <a:gd name="T34" fmla="*/ 17 w 60"/>
                  <a:gd name="T35" fmla="*/ 99 h 99"/>
                  <a:gd name="T36" fmla="*/ 0 w 60"/>
                  <a:gd name="T37" fmla="*/ 99 h 99"/>
                  <a:gd name="T38" fmla="*/ 0 w 60"/>
                  <a:gd name="T39" fmla="*/ 91 h 9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0" h="99">
                    <a:moveTo>
                      <a:pt x="0" y="91"/>
                    </a:moveTo>
                    <a:lnTo>
                      <a:pt x="0" y="83"/>
                    </a:lnTo>
                    <a:lnTo>
                      <a:pt x="9" y="74"/>
                    </a:lnTo>
                    <a:lnTo>
                      <a:pt x="17" y="66"/>
                    </a:lnTo>
                    <a:lnTo>
                      <a:pt x="26" y="58"/>
                    </a:lnTo>
                    <a:lnTo>
                      <a:pt x="34" y="33"/>
                    </a:lnTo>
                    <a:lnTo>
                      <a:pt x="34" y="25"/>
                    </a:lnTo>
                    <a:lnTo>
                      <a:pt x="26" y="8"/>
                    </a:lnTo>
                    <a:lnTo>
                      <a:pt x="17" y="0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51" y="25"/>
                    </a:lnTo>
                    <a:lnTo>
                      <a:pt x="60" y="50"/>
                    </a:lnTo>
                    <a:lnTo>
                      <a:pt x="51" y="74"/>
                    </a:lnTo>
                    <a:lnTo>
                      <a:pt x="43" y="91"/>
                    </a:lnTo>
                    <a:lnTo>
                      <a:pt x="26" y="99"/>
                    </a:lnTo>
                    <a:lnTo>
                      <a:pt x="17" y="99"/>
                    </a:lnTo>
                    <a:lnTo>
                      <a:pt x="0" y="99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Freeform 122"/>
              <p:cNvSpPr>
                <a:spLocks/>
              </p:cNvSpPr>
              <p:nvPr/>
            </p:nvSpPr>
            <p:spPr bwMode="auto">
              <a:xfrm>
                <a:off x="10416" y="15575"/>
                <a:ext cx="60" cy="91"/>
              </a:xfrm>
              <a:custGeom>
                <a:avLst/>
                <a:gdLst>
                  <a:gd name="T0" fmla="*/ 0 w 60"/>
                  <a:gd name="T1" fmla="*/ 66 h 91"/>
                  <a:gd name="T2" fmla="*/ 0 w 60"/>
                  <a:gd name="T3" fmla="*/ 50 h 91"/>
                  <a:gd name="T4" fmla="*/ 9 w 60"/>
                  <a:gd name="T5" fmla="*/ 50 h 91"/>
                  <a:gd name="T6" fmla="*/ 17 w 60"/>
                  <a:gd name="T7" fmla="*/ 50 h 91"/>
                  <a:gd name="T8" fmla="*/ 26 w 60"/>
                  <a:gd name="T9" fmla="*/ 58 h 91"/>
                  <a:gd name="T10" fmla="*/ 26 w 60"/>
                  <a:gd name="T11" fmla="*/ 66 h 91"/>
                  <a:gd name="T12" fmla="*/ 34 w 60"/>
                  <a:gd name="T13" fmla="*/ 66 h 91"/>
                  <a:gd name="T14" fmla="*/ 43 w 60"/>
                  <a:gd name="T15" fmla="*/ 58 h 91"/>
                  <a:gd name="T16" fmla="*/ 34 w 60"/>
                  <a:gd name="T17" fmla="*/ 41 h 91"/>
                  <a:gd name="T18" fmla="*/ 17 w 60"/>
                  <a:gd name="T19" fmla="*/ 33 h 91"/>
                  <a:gd name="T20" fmla="*/ 9 w 60"/>
                  <a:gd name="T21" fmla="*/ 17 h 91"/>
                  <a:gd name="T22" fmla="*/ 0 w 60"/>
                  <a:gd name="T23" fmla="*/ 0 h 91"/>
                  <a:gd name="T24" fmla="*/ 17 w 60"/>
                  <a:gd name="T25" fmla="*/ 0 h 91"/>
                  <a:gd name="T26" fmla="*/ 26 w 60"/>
                  <a:gd name="T27" fmla="*/ 8 h 91"/>
                  <a:gd name="T28" fmla="*/ 51 w 60"/>
                  <a:gd name="T29" fmla="*/ 33 h 91"/>
                  <a:gd name="T30" fmla="*/ 60 w 60"/>
                  <a:gd name="T31" fmla="*/ 58 h 91"/>
                  <a:gd name="T32" fmla="*/ 60 w 60"/>
                  <a:gd name="T33" fmla="*/ 74 h 91"/>
                  <a:gd name="T34" fmla="*/ 51 w 60"/>
                  <a:gd name="T35" fmla="*/ 83 h 91"/>
                  <a:gd name="T36" fmla="*/ 34 w 60"/>
                  <a:gd name="T37" fmla="*/ 91 h 91"/>
                  <a:gd name="T38" fmla="*/ 26 w 60"/>
                  <a:gd name="T39" fmla="*/ 91 h 91"/>
                  <a:gd name="T40" fmla="*/ 9 w 60"/>
                  <a:gd name="T41" fmla="*/ 83 h 91"/>
                  <a:gd name="T42" fmla="*/ 0 w 60"/>
                  <a:gd name="T43" fmla="*/ 66 h 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0" h="91">
                    <a:moveTo>
                      <a:pt x="0" y="66"/>
                    </a:moveTo>
                    <a:lnTo>
                      <a:pt x="0" y="50"/>
                    </a:lnTo>
                    <a:lnTo>
                      <a:pt x="9" y="50"/>
                    </a:lnTo>
                    <a:lnTo>
                      <a:pt x="17" y="50"/>
                    </a:lnTo>
                    <a:lnTo>
                      <a:pt x="26" y="58"/>
                    </a:lnTo>
                    <a:lnTo>
                      <a:pt x="26" y="66"/>
                    </a:lnTo>
                    <a:lnTo>
                      <a:pt x="34" y="66"/>
                    </a:lnTo>
                    <a:lnTo>
                      <a:pt x="43" y="58"/>
                    </a:lnTo>
                    <a:lnTo>
                      <a:pt x="34" y="41"/>
                    </a:lnTo>
                    <a:lnTo>
                      <a:pt x="17" y="33"/>
                    </a:lnTo>
                    <a:lnTo>
                      <a:pt x="9" y="17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6" y="8"/>
                    </a:lnTo>
                    <a:lnTo>
                      <a:pt x="51" y="33"/>
                    </a:lnTo>
                    <a:lnTo>
                      <a:pt x="60" y="58"/>
                    </a:lnTo>
                    <a:lnTo>
                      <a:pt x="60" y="74"/>
                    </a:lnTo>
                    <a:lnTo>
                      <a:pt x="51" y="83"/>
                    </a:lnTo>
                    <a:lnTo>
                      <a:pt x="34" y="91"/>
                    </a:lnTo>
                    <a:lnTo>
                      <a:pt x="26" y="91"/>
                    </a:lnTo>
                    <a:lnTo>
                      <a:pt x="9" y="8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Freeform 123"/>
              <p:cNvSpPr>
                <a:spLocks/>
              </p:cNvSpPr>
              <p:nvPr/>
            </p:nvSpPr>
            <p:spPr bwMode="auto">
              <a:xfrm>
                <a:off x="9439" y="15641"/>
                <a:ext cx="34" cy="25"/>
              </a:xfrm>
              <a:custGeom>
                <a:avLst/>
                <a:gdLst>
                  <a:gd name="T0" fmla="*/ 0 w 34"/>
                  <a:gd name="T1" fmla="*/ 8 h 25"/>
                  <a:gd name="T2" fmla="*/ 0 w 34"/>
                  <a:gd name="T3" fmla="*/ 0 h 25"/>
                  <a:gd name="T4" fmla="*/ 9 w 34"/>
                  <a:gd name="T5" fmla="*/ 0 h 25"/>
                  <a:gd name="T6" fmla="*/ 26 w 34"/>
                  <a:gd name="T7" fmla="*/ 8 h 25"/>
                  <a:gd name="T8" fmla="*/ 34 w 34"/>
                  <a:gd name="T9" fmla="*/ 17 h 25"/>
                  <a:gd name="T10" fmla="*/ 34 w 34"/>
                  <a:gd name="T11" fmla="*/ 17 h 25"/>
                  <a:gd name="T12" fmla="*/ 34 w 34"/>
                  <a:gd name="T13" fmla="*/ 25 h 25"/>
                  <a:gd name="T14" fmla="*/ 17 w 34"/>
                  <a:gd name="T15" fmla="*/ 17 h 25"/>
                  <a:gd name="T16" fmla="*/ 0 w 34"/>
                  <a:gd name="T17" fmla="*/ 8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25">
                    <a:moveTo>
                      <a:pt x="0" y="8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26" y="8"/>
                    </a:lnTo>
                    <a:lnTo>
                      <a:pt x="34" y="17"/>
                    </a:lnTo>
                    <a:lnTo>
                      <a:pt x="34" y="25"/>
                    </a:lnTo>
                    <a:lnTo>
                      <a:pt x="17" y="1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Freeform 124"/>
              <p:cNvSpPr>
                <a:spLocks/>
              </p:cNvSpPr>
              <p:nvPr/>
            </p:nvSpPr>
            <p:spPr bwMode="auto">
              <a:xfrm>
                <a:off x="10883" y="15583"/>
                <a:ext cx="170" cy="66"/>
              </a:xfrm>
              <a:custGeom>
                <a:avLst/>
                <a:gdLst>
                  <a:gd name="T0" fmla="*/ 102 w 170"/>
                  <a:gd name="T1" fmla="*/ 50 h 66"/>
                  <a:gd name="T2" fmla="*/ 111 w 170"/>
                  <a:gd name="T3" fmla="*/ 66 h 66"/>
                  <a:gd name="T4" fmla="*/ 60 w 170"/>
                  <a:gd name="T5" fmla="*/ 42 h 66"/>
                  <a:gd name="T6" fmla="*/ 26 w 170"/>
                  <a:gd name="T7" fmla="*/ 42 h 66"/>
                  <a:gd name="T8" fmla="*/ 0 w 170"/>
                  <a:gd name="T9" fmla="*/ 42 h 66"/>
                  <a:gd name="T10" fmla="*/ 0 w 170"/>
                  <a:gd name="T11" fmla="*/ 33 h 66"/>
                  <a:gd name="T12" fmla="*/ 0 w 170"/>
                  <a:gd name="T13" fmla="*/ 25 h 66"/>
                  <a:gd name="T14" fmla="*/ 9 w 170"/>
                  <a:gd name="T15" fmla="*/ 9 h 66"/>
                  <a:gd name="T16" fmla="*/ 26 w 170"/>
                  <a:gd name="T17" fmla="*/ 0 h 66"/>
                  <a:gd name="T18" fmla="*/ 60 w 170"/>
                  <a:gd name="T19" fmla="*/ 0 h 66"/>
                  <a:gd name="T20" fmla="*/ 94 w 170"/>
                  <a:gd name="T21" fmla="*/ 0 h 66"/>
                  <a:gd name="T22" fmla="*/ 128 w 170"/>
                  <a:gd name="T23" fmla="*/ 0 h 66"/>
                  <a:gd name="T24" fmla="*/ 136 w 170"/>
                  <a:gd name="T25" fmla="*/ 0 h 66"/>
                  <a:gd name="T26" fmla="*/ 145 w 170"/>
                  <a:gd name="T27" fmla="*/ 0 h 66"/>
                  <a:gd name="T28" fmla="*/ 145 w 170"/>
                  <a:gd name="T29" fmla="*/ 9 h 66"/>
                  <a:gd name="T30" fmla="*/ 111 w 170"/>
                  <a:gd name="T31" fmla="*/ 9 h 66"/>
                  <a:gd name="T32" fmla="*/ 102 w 170"/>
                  <a:gd name="T33" fmla="*/ 9 h 66"/>
                  <a:gd name="T34" fmla="*/ 85 w 170"/>
                  <a:gd name="T35" fmla="*/ 17 h 66"/>
                  <a:gd name="T36" fmla="*/ 85 w 170"/>
                  <a:gd name="T37" fmla="*/ 33 h 66"/>
                  <a:gd name="T38" fmla="*/ 85 w 170"/>
                  <a:gd name="T39" fmla="*/ 33 h 66"/>
                  <a:gd name="T40" fmla="*/ 94 w 170"/>
                  <a:gd name="T41" fmla="*/ 42 h 66"/>
                  <a:gd name="T42" fmla="*/ 128 w 170"/>
                  <a:gd name="T43" fmla="*/ 50 h 66"/>
                  <a:gd name="T44" fmla="*/ 170 w 170"/>
                  <a:gd name="T45" fmla="*/ 66 h 66"/>
                  <a:gd name="T46" fmla="*/ 162 w 170"/>
                  <a:gd name="T47" fmla="*/ 66 h 66"/>
                  <a:gd name="T48" fmla="*/ 136 w 170"/>
                  <a:gd name="T49" fmla="*/ 58 h 66"/>
                  <a:gd name="T50" fmla="*/ 119 w 170"/>
                  <a:gd name="T51" fmla="*/ 50 h 66"/>
                  <a:gd name="T52" fmla="*/ 102 w 170"/>
                  <a:gd name="T53" fmla="*/ 50 h 6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0" h="66">
                    <a:moveTo>
                      <a:pt x="102" y="50"/>
                    </a:moveTo>
                    <a:lnTo>
                      <a:pt x="111" y="66"/>
                    </a:lnTo>
                    <a:lnTo>
                      <a:pt x="60" y="42"/>
                    </a:lnTo>
                    <a:lnTo>
                      <a:pt x="26" y="42"/>
                    </a:lnTo>
                    <a:lnTo>
                      <a:pt x="0" y="42"/>
                    </a:lnTo>
                    <a:lnTo>
                      <a:pt x="0" y="33"/>
                    </a:lnTo>
                    <a:lnTo>
                      <a:pt x="0" y="25"/>
                    </a:lnTo>
                    <a:lnTo>
                      <a:pt x="9" y="9"/>
                    </a:lnTo>
                    <a:lnTo>
                      <a:pt x="26" y="0"/>
                    </a:lnTo>
                    <a:lnTo>
                      <a:pt x="60" y="0"/>
                    </a:lnTo>
                    <a:lnTo>
                      <a:pt x="94" y="0"/>
                    </a:lnTo>
                    <a:lnTo>
                      <a:pt x="128" y="0"/>
                    </a:lnTo>
                    <a:lnTo>
                      <a:pt x="136" y="0"/>
                    </a:lnTo>
                    <a:lnTo>
                      <a:pt x="145" y="0"/>
                    </a:lnTo>
                    <a:lnTo>
                      <a:pt x="145" y="9"/>
                    </a:lnTo>
                    <a:lnTo>
                      <a:pt x="111" y="9"/>
                    </a:lnTo>
                    <a:lnTo>
                      <a:pt x="102" y="9"/>
                    </a:lnTo>
                    <a:lnTo>
                      <a:pt x="85" y="17"/>
                    </a:lnTo>
                    <a:lnTo>
                      <a:pt x="85" y="33"/>
                    </a:lnTo>
                    <a:lnTo>
                      <a:pt x="94" y="42"/>
                    </a:lnTo>
                    <a:lnTo>
                      <a:pt x="128" y="50"/>
                    </a:lnTo>
                    <a:lnTo>
                      <a:pt x="170" y="66"/>
                    </a:lnTo>
                    <a:lnTo>
                      <a:pt x="162" y="66"/>
                    </a:lnTo>
                    <a:lnTo>
                      <a:pt x="136" y="58"/>
                    </a:lnTo>
                    <a:lnTo>
                      <a:pt x="119" y="50"/>
                    </a:lnTo>
                    <a:lnTo>
                      <a:pt x="102" y="5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4" name="Freeform 125"/>
              <p:cNvSpPr>
                <a:spLocks/>
              </p:cNvSpPr>
              <p:nvPr/>
            </p:nvSpPr>
            <p:spPr bwMode="auto">
              <a:xfrm>
                <a:off x="9592" y="15616"/>
                <a:ext cx="26" cy="25"/>
              </a:xfrm>
              <a:custGeom>
                <a:avLst/>
                <a:gdLst>
                  <a:gd name="T0" fmla="*/ 0 w 26"/>
                  <a:gd name="T1" fmla="*/ 9 h 25"/>
                  <a:gd name="T2" fmla="*/ 0 w 26"/>
                  <a:gd name="T3" fmla="*/ 0 h 25"/>
                  <a:gd name="T4" fmla="*/ 9 w 26"/>
                  <a:gd name="T5" fmla="*/ 0 h 25"/>
                  <a:gd name="T6" fmla="*/ 17 w 26"/>
                  <a:gd name="T7" fmla="*/ 0 h 25"/>
                  <a:gd name="T8" fmla="*/ 17 w 26"/>
                  <a:gd name="T9" fmla="*/ 0 h 25"/>
                  <a:gd name="T10" fmla="*/ 26 w 26"/>
                  <a:gd name="T11" fmla="*/ 9 h 25"/>
                  <a:gd name="T12" fmla="*/ 26 w 26"/>
                  <a:gd name="T13" fmla="*/ 17 h 25"/>
                  <a:gd name="T14" fmla="*/ 17 w 26"/>
                  <a:gd name="T15" fmla="*/ 25 h 25"/>
                  <a:gd name="T16" fmla="*/ 0 w 26"/>
                  <a:gd name="T17" fmla="*/ 25 h 25"/>
                  <a:gd name="T18" fmla="*/ 0 w 26"/>
                  <a:gd name="T19" fmla="*/ 9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5">
                    <a:moveTo>
                      <a:pt x="0" y="9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6" y="9"/>
                    </a:lnTo>
                    <a:lnTo>
                      <a:pt x="26" y="17"/>
                    </a:lnTo>
                    <a:lnTo>
                      <a:pt x="17" y="25"/>
                    </a:lnTo>
                    <a:lnTo>
                      <a:pt x="0" y="2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Freeform 126"/>
              <p:cNvSpPr>
                <a:spLocks/>
              </p:cNvSpPr>
              <p:nvPr/>
            </p:nvSpPr>
            <p:spPr bwMode="auto">
              <a:xfrm>
                <a:off x="9397" y="15608"/>
                <a:ext cx="34" cy="33"/>
              </a:xfrm>
              <a:custGeom>
                <a:avLst/>
                <a:gdLst>
                  <a:gd name="T0" fmla="*/ 0 w 34"/>
                  <a:gd name="T1" fmla="*/ 17 h 33"/>
                  <a:gd name="T2" fmla="*/ 8 w 34"/>
                  <a:gd name="T3" fmla="*/ 8 h 33"/>
                  <a:gd name="T4" fmla="*/ 25 w 34"/>
                  <a:gd name="T5" fmla="*/ 0 h 33"/>
                  <a:gd name="T6" fmla="*/ 25 w 34"/>
                  <a:gd name="T7" fmla="*/ 8 h 33"/>
                  <a:gd name="T8" fmla="*/ 34 w 34"/>
                  <a:gd name="T9" fmla="*/ 8 h 33"/>
                  <a:gd name="T10" fmla="*/ 25 w 34"/>
                  <a:gd name="T11" fmla="*/ 33 h 33"/>
                  <a:gd name="T12" fmla="*/ 8 w 34"/>
                  <a:gd name="T13" fmla="*/ 25 h 33"/>
                  <a:gd name="T14" fmla="*/ 0 w 34"/>
                  <a:gd name="T15" fmla="*/ 17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33">
                    <a:moveTo>
                      <a:pt x="0" y="17"/>
                    </a:moveTo>
                    <a:lnTo>
                      <a:pt x="8" y="8"/>
                    </a:lnTo>
                    <a:lnTo>
                      <a:pt x="25" y="0"/>
                    </a:lnTo>
                    <a:lnTo>
                      <a:pt x="25" y="8"/>
                    </a:lnTo>
                    <a:lnTo>
                      <a:pt x="34" y="8"/>
                    </a:lnTo>
                    <a:lnTo>
                      <a:pt x="25" y="33"/>
                    </a:lnTo>
                    <a:lnTo>
                      <a:pt x="8" y="2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Freeform 127"/>
              <p:cNvSpPr>
                <a:spLocks/>
              </p:cNvSpPr>
              <p:nvPr/>
            </p:nvSpPr>
            <p:spPr bwMode="auto">
              <a:xfrm>
                <a:off x="9465" y="15608"/>
                <a:ext cx="42" cy="33"/>
              </a:xfrm>
              <a:custGeom>
                <a:avLst/>
                <a:gdLst>
                  <a:gd name="T0" fmla="*/ 0 w 42"/>
                  <a:gd name="T1" fmla="*/ 17 h 33"/>
                  <a:gd name="T2" fmla="*/ 17 w 42"/>
                  <a:gd name="T3" fmla="*/ 0 h 33"/>
                  <a:gd name="T4" fmla="*/ 25 w 42"/>
                  <a:gd name="T5" fmla="*/ 0 h 33"/>
                  <a:gd name="T6" fmla="*/ 34 w 42"/>
                  <a:gd name="T7" fmla="*/ 0 h 33"/>
                  <a:gd name="T8" fmla="*/ 42 w 42"/>
                  <a:gd name="T9" fmla="*/ 8 h 33"/>
                  <a:gd name="T10" fmla="*/ 42 w 42"/>
                  <a:gd name="T11" fmla="*/ 25 h 33"/>
                  <a:gd name="T12" fmla="*/ 34 w 42"/>
                  <a:gd name="T13" fmla="*/ 25 h 33"/>
                  <a:gd name="T14" fmla="*/ 25 w 42"/>
                  <a:gd name="T15" fmla="*/ 33 h 33"/>
                  <a:gd name="T16" fmla="*/ 17 w 42"/>
                  <a:gd name="T17" fmla="*/ 25 h 33"/>
                  <a:gd name="T18" fmla="*/ 0 w 42"/>
                  <a:gd name="T19" fmla="*/ 17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" h="33">
                    <a:moveTo>
                      <a:pt x="0" y="17"/>
                    </a:moveTo>
                    <a:lnTo>
                      <a:pt x="17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8"/>
                    </a:lnTo>
                    <a:lnTo>
                      <a:pt x="42" y="25"/>
                    </a:lnTo>
                    <a:lnTo>
                      <a:pt x="34" y="25"/>
                    </a:lnTo>
                    <a:lnTo>
                      <a:pt x="25" y="33"/>
                    </a:lnTo>
                    <a:lnTo>
                      <a:pt x="17" y="2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Freeform 128"/>
              <p:cNvSpPr>
                <a:spLocks/>
              </p:cNvSpPr>
              <p:nvPr/>
            </p:nvSpPr>
            <p:spPr bwMode="auto">
              <a:xfrm>
                <a:off x="9354" y="15625"/>
                <a:ext cx="17" cy="8"/>
              </a:xfrm>
              <a:custGeom>
                <a:avLst/>
                <a:gdLst>
                  <a:gd name="T0" fmla="*/ 0 w 17"/>
                  <a:gd name="T1" fmla="*/ 8 h 8"/>
                  <a:gd name="T2" fmla="*/ 0 w 17"/>
                  <a:gd name="T3" fmla="*/ 0 h 8"/>
                  <a:gd name="T4" fmla="*/ 0 w 17"/>
                  <a:gd name="T5" fmla="*/ 0 h 8"/>
                  <a:gd name="T6" fmla="*/ 17 w 17"/>
                  <a:gd name="T7" fmla="*/ 0 h 8"/>
                  <a:gd name="T8" fmla="*/ 17 w 17"/>
                  <a:gd name="T9" fmla="*/ 8 h 8"/>
                  <a:gd name="T10" fmla="*/ 9 w 17"/>
                  <a:gd name="T11" fmla="*/ 8 h 8"/>
                  <a:gd name="T12" fmla="*/ 0 w 17"/>
                  <a:gd name="T13" fmla="*/ 8 h 8"/>
                  <a:gd name="T14" fmla="*/ 0 w 17"/>
                  <a:gd name="T15" fmla="*/ 8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8"/>
                    </a:lnTo>
                    <a:lnTo>
                      <a:pt x="9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Freeform 129"/>
              <p:cNvSpPr>
                <a:spLocks/>
              </p:cNvSpPr>
              <p:nvPr/>
            </p:nvSpPr>
            <p:spPr bwMode="auto">
              <a:xfrm>
                <a:off x="11011" y="15608"/>
                <a:ext cx="34" cy="8"/>
              </a:xfrm>
              <a:custGeom>
                <a:avLst/>
                <a:gdLst>
                  <a:gd name="T0" fmla="*/ 0 w 34"/>
                  <a:gd name="T1" fmla="*/ 8 h 8"/>
                  <a:gd name="T2" fmla="*/ 17 w 34"/>
                  <a:gd name="T3" fmla="*/ 0 h 8"/>
                  <a:gd name="T4" fmla="*/ 25 w 34"/>
                  <a:gd name="T5" fmla="*/ 0 h 8"/>
                  <a:gd name="T6" fmla="*/ 34 w 34"/>
                  <a:gd name="T7" fmla="*/ 8 h 8"/>
                  <a:gd name="T8" fmla="*/ 17 w 34"/>
                  <a:gd name="T9" fmla="*/ 8 h 8"/>
                  <a:gd name="T10" fmla="*/ 0 w 34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8">
                    <a:moveTo>
                      <a:pt x="0" y="8"/>
                    </a:moveTo>
                    <a:lnTo>
                      <a:pt x="17" y="0"/>
                    </a:lnTo>
                    <a:lnTo>
                      <a:pt x="25" y="0"/>
                    </a:lnTo>
                    <a:lnTo>
                      <a:pt x="34" y="8"/>
                    </a:lnTo>
                    <a:lnTo>
                      <a:pt x="17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9" name="Freeform 130"/>
              <p:cNvSpPr>
                <a:spLocks/>
              </p:cNvSpPr>
              <p:nvPr/>
            </p:nvSpPr>
            <p:spPr bwMode="auto">
              <a:xfrm>
                <a:off x="9439" y="15592"/>
                <a:ext cx="34" cy="16"/>
              </a:xfrm>
              <a:custGeom>
                <a:avLst/>
                <a:gdLst>
                  <a:gd name="T0" fmla="*/ 0 w 34"/>
                  <a:gd name="T1" fmla="*/ 8 h 16"/>
                  <a:gd name="T2" fmla="*/ 17 w 34"/>
                  <a:gd name="T3" fmla="*/ 0 h 16"/>
                  <a:gd name="T4" fmla="*/ 26 w 34"/>
                  <a:gd name="T5" fmla="*/ 0 h 16"/>
                  <a:gd name="T6" fmla="*/ 34 w 34"/>
                  <a:gd name="T7" fmla="*/ 0 h 16"/>
                  <a:gd name="T8" fmla="*/ 26 w 34"/>
                  <a:gd name="T9" fmla="*/ 16 h 16"/>
                  <a:gd name="T10" fmla="*/ 9 w 34"/>
                  <a:gd name="T11" fmla="*/ 16 h 16"/>
                  <a:gd name="T12" fmla="*/ 9 w 34"/>
                  <a:gd name="T13" fmla="*/ 16 h 16"/>
                  <a:gd name="T14" fmla="*/ 0 w 34"/>
                  <a:gd name="T15" fmla="*/ 8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16">
                    <a:moveTo>
                      <a:pt x="0" y="8"/>
                    </a:moveTo>
                    <a:lnTo>
                      <a:pt x="17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26" y="16"/>
                    </a:lnTo>
                    <a:lnTo>
                      <a:pt x="9" y="1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Freeform 131"/>
              <p:cNvSpPr>
                <a:spLocks/>
              </p:cNvSpPr>
              <p:nvPr/>
            </p:nvSpPr>
            <p:spPr bwMode="auto">
              <a:xfrm>
                <a:off x="10399" y="15518"/>
                <a:ext cx="119" cy="57"/>
              </a:xfrm>
              <a:custGeom>
                <a:avLst/>
                <a:gdLst>
                  <a:gd name="T0" fmla="*/ 0 w 119"/>
                  <a:gd name="T1" fmla="*/ 33 h 57"/>
                  <a:gd name="T2" fmla="*/ 0 w 119"/>
                  <a:gd name="T3" fmla="*/ 24 h 57"/>
                  <a:gd name="T4" fmla="*/ 0 w 119"/>
                  <a:gd name="T5" fmla="*/ 24 h 57"/>
                  <a:gd name="T6" fmla="*/ 17 w 119"/>
                  <a:gd name="T7" fmla="*/ 24 h 57"/>
                  <a:gd name="T8" fmla="*/ 26 w 119"/>
                  <a:gd name="T9" fmla="*/ 24 h 57"/>
                  <a:gd name="T10" fmla="*/ 51 w 119"/>
                  <a:gd name="T11" fmla="*/ 41 h 57"/>
                  <a:gd name="T12" fmla="*/ 77 w 119"/>
                  <a:gd name="T13" fmla="*/ 41 h 57"/>
                  <a:gd name="T14" fmla="*/ 85 w 119"/>
                  <a:gd name="T15" fmla="*/ 41 h 57"/>
                  <a:gd name="T16" fmla="*/ 93 w 119"/>
                  <a:gd name="T17" fmla="*/ 33 h 57"/>
                  <a:gd name="T18" fmla="*/ 85 w 119"/>
                  <a:gd name="T19" fmla="*/ 24 h 57"/>
                  <a:gd name="T20" fmla="*/ 77 w 119"/>
                  <a:gd name="T21" fmla="*/ 16 h 57"/>
                  <a:gd name="T22" fmla="*/ 68 w 119"/>
                  <a:gd name="T23" fmla="*/ 16 h 57"/>
                  <a:gd name="T24" fmla="*/ 60 w 119"/>
                  <a:gd name="T25" fmla="*/ 16 h 57"/>
                  <a:gd name="T26" fmla="*/ 60 w 119"/>
                  <a:gd name="T27" fmla="*/ 8 h 57"/>
                  <a:gd name="T28" fmla="*/ 60 w 119"/>
                  <a:gd name="T29" fmla="*/ 0 h 57"/>
                  <a:gd name="T30" fmla="*/ 77 w 119"/>
                  <a:gd name="T31" fmla="*/ 0 h 57"/>
                  <a:gd name="T32" fmla="*/ 93 w 119"/>
                  <a:gd name="T33" fmla="*/ 0 h 57"/>
                  <a:gd name="T34" fmla="*/ 110 w 119"/>
                  <a:gd name="T35" fmla="*/ 16 h 57"/>
                  <a:gd name="T36" fmla="*/ 119 w 119"/>
                  <a:gd name="T37" fmla="*/ 33 h 57"/>
                  <a:gd name="T38" fmla="*/ 110 w 119"/>
                  <a:gd name="T39" fmla="*/ 49 h 57"/>
                  <a:gd name="T40" fmla="*/ 102 w 119"/>
                  <a:gd name="T41" fmla="*/ 57 h 57"/>
                  <a:gd name="T42" fmla="*/ 77 w 119"/>
                  <a:gd name="T43" fmla="*/ 57 h 57"/>
                  <a:gd name="T44" fmla="*/ 43 w 119"/>
                  <a:gd name="T45" fmla="*/ 49 h 57"/>
                  <a:gd name="T46" fmla="*/ 0 w 119"/>
                  <a:gd name="T47" fmla="*/ 33 h 5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9" h="57">
                    <a:moveTo>
                      <a:pt x="0" y="33"/>
                    </a:moveTo>
                    <a:lnTo>
                      <a:pt x="0" y="24"/>
                    </a:lnTo>
                    <a:lnTo>
                      <a:pt x="17" y="24"/>
                    </a:lnTo>
                    <a:lnTo>
                      <a:pt x="26" y="24"/>
                    </a:lnTo>
                    <a:lnTo>
                      <a:pt x="51" y="41"/>
                    </a:lnTo>
                    <a:lnTo>
                      <a:pt x="77" y="41"/>
                    </a:lnTo>
                    <a:lnTo>
                      <a:pt x="85" y="41"/>
                    </a:lnTo>
                    <a:lnTo>
                      <a:pt x="93" y="33"/>
                    </a:lnTo>
                    <a:lnTo>
                      <a:pt x="85" y="24"/>
                    </a:lnTo>
                    <a:lnTo>
                      <a:pt x="77" y="16"/>
                    </a:lnTo>
                    <a:lnTo>
                      <a:pt x="68" y="16"/>
                    </a:lnTo>
                    <a:lnTo>
                      <a:pt x="60" y="16"/>
                    </a:lnTo>
                    <a:lnTo>
                      <a:pt x="60" y="8"/>
                    </a:lnTo>
                    <a:lnTo>
                      <a:pt x="60" y="0"/>
                    </a:lnTo>
                    <a:lnTo>
                      <a:pt x="77" y="0"/>
                    </a:lnTo>
                    <a:lnTo>
                      <a:pt x="93" y="0"/>
                    </a:lnTo>
                    <a:lnTo>
                      <a:pt x="110" y="16"/>
                    </a:lnTo>
                    <a:lnTo>
                      <a:pt x="119" y="33"/>
                    </a:lnTo>
                    <a:lnTo>
                      <a:pt x="110" y="49"/>
                    </a:lnTo>
                    <a:lnTo>
                      <a:pt x="102" y="57"/>
                    </a:lnTo>
                    <a:lnTo>
                      <a:pt x="77" y="57"/>
                    </a:lnTo>
                    <a:lnTo>
                      <a:pt x="43" y="49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Freeform 132"/>
              <p:cNvSpPr>
                <a:spLocks/>
              </p:cNvSpPr>
              <p:nvPr/>
            </p:nvSpPr>
            <p:spPr bwMode="auto">
              <a:xfrm>
                <a:off x="10637" y="15485"/>
                <a:ext cx="93" cy="82"/>
              </a:xfrm>
              <a:custGeom>
                <a:avLst/>
                <a:gdLst>
                  <a:gd name="T0" fmla="*/ 8 w 93"/>
                  <a:gd name="T1" fmla="*/ 57 h 82"/>
                  <a:gd name="T2" fmla="*/ 0 w 93"/>
                  <a:gd name="T3" fmla="*/ 41 h 82"/>
                  <a:gd name="T4" fmla="*/ 8 w 93"/>
                  <a:gd name="T5" fmla="*/ 16 h 82"/>
                  <a:gd name="T6" fmla="*/ 25 w 93"/>
                  <a:gd name="T7" fmla="*/ 8 h 82"/>
                  <a:gd name="T8" fmla="*/ 51 w 93"/>
                  <a:gd name="T9" fmla="*/ 0 h 82"/>
                  <a:gd name="T10" fmla="*/ 68 w 93"/>
                  <a:gd name="T11" fmla="*/ 0 h 82"/>
                  <a:gd name="T12" fmla="*/ 85 w 93"/>
                  <a:gd name="T13" fmla="*/ 8 h 82"/>
                  <a:gd name="T14" fmla="*/ 93 w 93"/>
                  <a:gd name="T15" fmla="*/ 33 h 82"/>
                  <a:gd name="T16" fmla="*/ 85 w 93"/>
                  <a:gd name="T17" fmla="*/ 41 h 82"/>
                  <a:gd name="T18" fmla="*/ 76 w 93"/>
                  <a:gd name="T19" fmla="*/ 49 h 82"/>
                  <a:gd name="T20" fmla="*/ 68 w 93"/>
                  <a:gd name="T21" fmla="*/ 49 h 82"/>
                  <a:gd name="T22" fmla="*/ 68 w 93"/>
                  <a:gd name="T23" fmla="*/ 33 h 82"/>
                  <a:gd name="T24" fmla="*/ 68 w 93"/>
                  <a:gd name="T25" fmla="*/ 24 h 82"/>
                  <a:gd name="T26" fmla="*/ 59 w 93"/>
                  <a:gd name="T27" fmla="*/ 16 h 82"/>
                  <a:gd name="T28" fmla="*/ 51 w 93"/>
                  <a:gd name="T29" fmla="*/ 16 h 82"/>
                  <a:gd name="T30" fmla="*/ 42 w 93"/>
                  <a:gd name="T31" fmla="*/ 24 h 82"/>
                  <a:gd name="T32" fmla="*/ 34 w 93"/>
                  <a:gd name="T33" fmla="*/ 33 h 82"/>
                  <a:gd name="T34" fmla="*/ 25 w 93"/>
                  <a:gd name="T35" fmla="*/ 49 h 82"/>
                  <a:gd name="T36" fmla="*/ 34 w 93"/>
                  <a:gd name="T37" fmla="*/ 57 h 82"/>
                  <a:gd name="T38" fmla="*/ 34 w 93"/>
                  <a:gd name="T39" fmla="*/ 57 h 82"/>
                  <a:gd name="T40" fmla="*/ 51 w 93"/>
                  <a:gd name="T41" fmla="*/ 57 h 82"/>
                  <a:gd name="T42" fmla="*/ 51 w 93"/>
                  <a:gd name="T43" fmla="*/ 57 h 82"/>
                  <a:gd name="T44" fmla="*/ 59 w 93"/>
                  <a:gd name="T45" fmla="*/ 57 h 82"/>
                  <a:gd name="T46" fmla="*/ 59 w 93"/>
                  <a:gd name="T47" fmla="*/ 74 h 82"/>
                  <a:gd name="T48" fmla="*/ 51 w 93"/>
                  <a:gd name="T49" fmla="*/ 74 h 82"/>
                  <a:gd name="T50" fmla="*/ 42 w 93"/>
                  <a:gd name="T51" fmla="*/ 82 h 82"/>
                  <a:gd name="T52" fmla="*/ 25 w 93"/>
                  <a:gd name="T53" fmla="*/ 82 h 82"/>
                  <a:gd name="T54" fmla="*/ 17 w 93"/>
                  <a:gd name="T55" fmla="*/ 74 h 82"/>
                  <a:gd name="T56" fmla="*/ 8 w 93"/>
                  <a:gd name="T57" fmla="*/ 57 h 8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3" h="82">
                    <a:moveTo>
                      <a:pt x="8" y="57"/>
                    </a:moveTo>
                    <a:lnTo>
                      <a:pt x="0" y="41"/>
                    </a:lnTo>
                    <a:lnTo>
                      <a:pt x="8" y="16"/>
                    </a:lnTo>
                    <a:lnTo>
                      <a:pt x="25" y="8"/>
                    </a:lnTo>
                    <a:lnTo>
                      <a:pt x="51" y="0"/>
                    </a:lnTo>
                    <a:lnTo>
                      <a:pt x="68" y="0"/>
                    </a:lnTo>
                    <a:lnTo>
                      <a:pt x="85" y="8"/>
                    </a:lnTo>
                    <a:lnTo>
                      <a:pt x="93" y="33"/>
                    </a:lnTo>
                    <a:lnTo>
                      <a:pt x="85" y="41"/>
                    </a:lnTo>
                    <a:lnTo>
                      <a:pt x="76" y="49"/>
                    </a:lnTo>
                    <a:lnTo>
                      <a:pt x="68" y="49"/>
                    </a:lnTo>
                    <a:lnTo>
                      <a:pt x="68" y="33"/>
                    </a:lnTo>
                    <a:lnTo>
                      <a:pt x="68" y="24"/>
                    </a:lnTo>
                    <a:lnTo>
                      <a:pt x="59" y="16"/>
                    </a:lnTo>
                    <a:lnTo>
                      <a:pt x="51" y="16"/>
                    </a:lnTo>
                    <a:lnTo>
                      <a:pt x="42" y="24"/>
                    </a:lnTo>
                    <a:lnTo>
                      <a:pt x="34" y="33"/>
                    </a:lnTo>
                    <a:lnTo>
                      <a:pt x="25" y="49"/>
                    </a:lnTo>
                    <a:lnTo>
                      <a:pt x="34" y="57"/>
                    </a:lnTo>
                    <a:lnTo>
                      <a:pt x="51" y="57"/>
                    </a:lnTo>
                    <a:lnTo>
                      <a:pt x="59" y="57"/>
                    </a:lnTo>
                    <a:lnTo>
                      <a:pt x="59" y="74"/>
                    </a:lnTo>
                    <a:lnTo>
                      <a:pt x="51" y="74"/>
                    </a:lnTo>
                    <a:lnTo>
                      <a:pt x="42" y="82"/>
                    </a:lnTo>
                    <a:lnTo>
                      <a:pt x="25" y="82"/>
                    </a:lnTo>
                    <a:lnTo>
                      <a:pt x="17" y="74"/>
                    </a:lnTo>
                    <a:lnTo>
                      <a:pt x="8" y="57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Freeform 133"/>
              <p:cNvSpPr>
                <a:spLocks/>
              </p:cNvSpPr>
              <p:nvPr/>
            </p:nvSpPr>
            <p:spPr bwMode="auto">
              <a:xfrm>
                <a:off x="10968" y="14025"/>
                <a:ext cx="26" cy="1534"/>
              </a:xfrm>
              <a:custGeom>
                <a:avLst/>
                <a:gdLst>
                  <a:gd name="T0" fmla="*/ 0 w 26"/>
                  <a:gd name="T1" fmla="*/ 1526 h 1534"/>
                  <a:gd name="T2" fmla="*/ 9 w 26"/>
                  <a:gd name="T3" fmla="*/ 83 h 1534"/>
                  <a:gd name="T4" fmla="*/ 9 w 26"/>
                  <a:gd name="T5" fmla="*/ 41 h 1534"/>
                  <a:gd name="T6" fmla="*/ 9 w 26"/>
                  <a:gd name="T7" fmla="*/ 17 h 1534"/>
                  <a:gd name="T8" fmla="*/ 17 w 26"/>
                  <a:gd name="T9" fmla="*/ 0 h 1534"/>
                  <a:gd name="T10" fmla="*/ 26 w 26"/>
                  <a:gd name="T11" fmla="*/ 91 h 1534"/>
                  <a:gd name="T12" fmla="*/ 17 w 26"/>
                  <a:gd name="T13" fmla="*/ 1534 h 1534"/>
                  <a:gd name="T14" fmla="*/ 9 w 26"/>
                  <a:gd name="T15" fmla="*/ 1534 h 1534"/>
                  <a:gd name="T16" fmla="*/ 0 w 26"/>
                  <a:gd name="T17" fmla="*/ 1534 h 1534"/>
                  <a:gd name="T18" fmla="*/ 0 w 26"/>
                  <a:gd name="T19" fmla="*/ 1526 h 15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1534">
                    <a:moveTo>
                      <a:pt x="0" y="1526"/>
                    </a:moveTo>
                    <a:lnTo>
                      <a:pt x="9" y="83"/>
                    </a:lnTo>
                    <a:lnTo>
                      <a:pt x="9" y="41"/>
                    </a:lnTo>
                    <a:lnTo>
                      <a:pt x="9" y="17"/>
                    </a:lnTo>
                    <a:lnTo>
                      <a:pt x="17" y="0"/>
                    </a:lnTo>
                    <a:lnTo>
                      <a:pt x="26" y="91"/>
                    </a:lnTo>
                    <a:lnTo>
                      <a:pt x="17" y="1534"/>
                    </a:lnTo>
                    <a:lnTo>
                      <a:pt x="9" y="1534"/>
                    </a:lnTo>
                    <a:lnTo>
                      <a:pt x="0" y="1534"/>
                    </a:lnTo>
                    <a:lnTo>
                      <a:pt x="0" y="1526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Freeform 134"/>
              <p:cNvSpPr>
                <a:spLocks/>
              </p:cNvSpPr>
              <p:nvPr/>
            </p:nvSpPr>
            <p:spPr bwMode="auto">
              <a:xfrm>
                <a:off x="11011" y="13984"/>
                <a:ext cx="25" cy="1575"/>
              </a:xfrm>
              <a:custGeom>
                <a:avLst/>
                <a:gdLst>
                  <a:gd name="T0" fmla="*/ 0 w 25"/>
                  <a:gd name="T1" fmla="*/ 0 h 1575"/>
                  <a:gd name="T2" fmla="*/ 25 w 25"/>
                  <a:gd name="T3" fmla="*/ 8 h 1575"/>
                  <a:gd name="T4" fmla="*/ 25 w 25"/>
                  <a:gd name="T5" fmla="*/ 16 h 1575"/>
                  <a:gd name="T6" fmla="*/ 25 w 25"/>
                  <a:gd name="T7" fmla="*/ 25 h 1575"/>
                  <a:gd name="T8" fmla="*/ 25 w 25"/>
                  <a:gd name="T9" fmla="*/ 49 h 1575"/>
                  <a:gd name="T10" fmla="*/ 25 w 25"/>
                  <a:gd name="T11" fmla="*/ 74 h 1575"/>
                  <a:gd name="T12" fmla="*/ 25 w 25"/>
                  <a:gd name="T13" fmla="*/ 107 h 1575"/>
                  <a:gd name="T14" fmla="*/ 25 w 25"/>
                  <a:gd name="T15" fmla="*/ 148 h 1575"/>
                  <a:gd name="T16" fmla="*/ 25 w 25"/>
                  <a:gd name="T17" fmla="*/ 198 h 1575"/>
                  <a:gd name="T18" fmla="*/ 25 w 25"/>
                  <a:gd name="T19" fmla="*/ 247 h 1575"/>
                  <a:gd name="T20" fmla="*/ 25 w 25"/>
                  <a:gd name="T21" fmla="*/ 305 h 1575"/>
                  <a:gd name="T22" fmla="*/ 25 w 25"/>
                  <a:gd name="T23" fmla="*/ 371 h 1575"/>
                  <a:gd name="T24" fmla="*/ 25 w 25"/>
                  <a:gd name="T25" fmla="*/ 503 h 1575"/>
                  <a:gd name="T26" fmla="*/ 25 w 25"/>
                  <a:gd name="T27" fmla="*/ 643 h 1575"/>
                  <a:gd name="T28" fmla="*/ 25 w 25"/>
                  <a:gd name="T29" fmla="*/ 783 h 1575"/>
                  <a:gd name="T30" fmla="*/ 25 w 25"/>
                  <a:gd name="T31" fmla="*/ 923 h 1575"/>
                  <a:gd name="T32" fmla="*/ 25 w 25"/>
                  <a:gd name="T33" fmla="*/ 1064 h 1575"/>
                  <a:gd name="T34" fmla="*/ 25 w 25"/>
                  <a:gd name="T35" fmla="*/ 1195 h 1575"/>
                  <a:gd name="T36" fmla="*/ 17 w 25"/>
                  <a:gd name="T37" fmla="*/ 1253 h 1575"/>
                  <a:gd name="T38" fmla="*/ 17 w 25"/>
                  <a:gd name="T39" fmla="*/ 1311 h 1575"/>
                  <a:gd name="T40" fmla="*/ 17 w 25"/>
                  <a:gd name="T41" fmla="*/ 1369 h 1575"/>
                  <a:gd name="T42" fmla="*/ 17 w 25"/>
                  <a:gd name="T43" fmla="*/ 1418 h 1575"/>
                  <a:gd name="T44" fmla="*/ 17 w 25"/>
                  <a:gd name="T45" fmla="*/ 1451 h 1575"/>
                  <a:gd name="T46" fmla="*/ 17 w 25"/>
                  <a:gd name="T47" fmla="*/ 1492 h 1575"/>
                  <a:gd name="T48" fmla="*/ 17 w 25"/>
                  <a:gd name="T49" fmla="*/ 1517 h 1575"/>
                  <a:gd name="T50" fmla="*/ 17 w 25"/>
                  <a:gd name="T51" fmla="*/ 1542 h 1575"/>
                  <a:gd name="T52" fmla="*/ 17 w 25"/>
                  <a:gd name="T53" fmla="*/ 1550 h 1575"/>
                  <a:gd name="T54" fmla="*/ 17 w 25"/>
                  <a:gd name="T55" fmla="*/ 1558 h 1575"/>
                  <a:gd name="T56" fmla="*/ 0 w 25"/>
                  <a:gd name="T57" fmla="*/ 1575 h 1575"/>
                  <a:gd name="T58" fmla="*/ 0 w 25"/>
                  <a:gd name="T59" fmla="*/ 1567 h 1575"/>
                  <a:gd name="T60" fmla="*/ 0 w 25"/>
                  <a:gd name="T61" fmla="*/ 1550 h 1575"/>
                  <a:gd name="T62" fmla="*/ 0 w 25"/>
                  <a:gd name="T63" fmla="*/ 1534 h 1575"/>
                  <a:gd name="T64" fmla="*/ 0 w 25"/>
                  <a:gd name="T65" fmla="*/ 1501 h 1575"/>
                  <a:gd name="T66" fmla="*/ 0 w 25"/>
                  <a:gd name="T67" fmla="*/ 1468 h 1575"/>
                  <a:gd name="T68" fmla="*/ 0 w 25"/>
                  <a:gd name="T69" fmla="*/ 1426 h 1575"/>
                  <a:gd name="T70" fmla="*/ 0 w 25"/>
                  <a:gd name="T71" fmla="*/ 1377 h 1575"/>
                  <a:gd name="T72" fmla="*/ 0 w 25"/>
                  <a:gd name="T73" fmla="*/ 1327 h 1575"/>
                  <a:gd name="T74" fmla="*/ 0 w 25"/>
                  <a:gd name="T75" fmla="*/ 1270 h 1575"/>
                  <a:gd name="T76" fmla="*/ 0 w 25"/>
                  <a:gd name="T77" fmla="*/ 1204 h 1575"/>
                  <a:gd name="T78" fmla="*/ 0 w 25"/>
                  <a:gd name="T79" fmla="*/ 1072 h 1575"/>
                  <a:gd name="T80" fmla="*/ 0 w 25"/>
                  <a:gd name="T81" fmla="*/ 932 h 1575"/>
                  <a:gd name="T82" fmla="*/ 0 w 25"/>
                  <a:gd name="T83" fmla="*/ 783 h 1575"/>
                  <a:gd name="T84" fmla="*/ 0 w 25"/>
                  <a:gd name="T85" fmla="*/ 635 h 1575"/>
                  <a:gd name="T86" fmla="*/ 0 w 25"/>
                  <a:gd name="T87" fmla="*/ 495 h 1575"/>
                  <a:gd name="T88" fmla="*/ 0 w 25"/>
                  <a:gd name="T89" fmla="*/ 363 h 1575"/>
                  <a:gd name="T90" fmla="*/ 0 w 25"/>
                  <a:gd name="T91" fmla="*/ 305 h 1575"/>
                  <a:gd name="T92" fmla="*/ 0 w 25"/>
                  <a:gd name="T93" fmla="*/ 239 h 1575"/>
                  <a:gd name="T94" fmla="*/ 0 w 25"/>
                  <a:gd name="T95" fmla="*/ 190 h 1575"/>
                  <a:gd name="T96" fmla="*/ 0 w 25"/>
                  <a:gd name="T97" fmla="*/ 140 h 1575"/>
                  <a:gd name="T98" fmla="*/ 0 w 25"/>
                  <a:gd name="T99" fmla="*/ 99 h 1575"/>
                  <a:gd name="T100" fmla="*/ 0 w 25"/>
                  <a:gd name="T101" fmla="*/ 66 h 1575"/>
                  <a:gd name="T102" fmla="*/ 0 w 25"/>
                  <a:gd name="T103" fmla="*/ 33 h 1575"/>
                  <a:gd name="T104" fmla="*/ 0 w 25"/>
                  <a:gd name="T105" fmla="*/ 16 h 1575"/>
                  <a:gd name="T106" fmla="*/ 0 w 25"/>
                  <a:gd name="T107" fmla="*/ 0 h 1575"/>
                  <a:gd name="T108" fmla="*/ 0 w 25"/>
                  <a:gd name="T109" fmla="*/ 0 h 15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5" h="1575">
                    <a:moveTo>
                      <a:pt x="0" y="0"/>
                    </a:moveTo>
                    <a:lnTo>
                      <a:pt x="25" y="8"/>
                    </a:lnTo>
                    <a:lnTo>
                      <a:pt x="25" y="16"/>
                    </a:lnTo>
                    <a:lnTo>
                      <a:pt x="25" y="25"/>
                    </a:lnTo>
                    <a:lnTo>
                      <a:pt x="25" y="49"/>
                    </a:lnTo>
                    <a:lnTo>
                      <a:pt x="25" y="74"/>
                    </a:lnTo>
                    <a:lnTo>
                      <a:pt x="25" y="107"/>
                    </a:lnTo>
                    <a:lnTo>
                      <a:pt x="25" y="148"/>
                    </a:lnTo>
                    <a:lnTo>
                      <a:pt x="25" y="198"/>
                    </a:lnTo>
                    <a:lnTo>
                      <a:pt x="25" y="247"/>
                    </a:lnTo>
                    <a:lnTo>
                      <a:pt x="25" y="305"/>
                    </a:lnTo>
                    <a:lnTo>
                      <a:pt x="25" y="371"/>
                    </a:lnTo>
                    <a:lnTo>
                      <a:pt x="25" y="503"/>
                    </a:lnTo>
                    <a:lnTo>
                      <a:pt x="25" y="643"/>
                    </a:lnTo>
                    <a:lnTo>
                      <a:pt x="25" y="783"/>
                    </a:lnTo>
                    <a:lnTo>
                      <a:pt x="25" y="923"/>
                    </a:lnTo>
                    <a:lnTo>
                      <a:pt x="25" y="1064"/>
                    </a:lnTo>
                    <a:lnTo>
                      <a:pt x="25" y="1195"/>
                    </a:lnTo>
                    <a:lnTo>
                      <a:pt x="17" y="1253"/>
                    </a:lnTo>
                    <a:lnTo>
                      <a:pt x="17" y="1311"/>
                    </a:lnTo>
                    <a:lnTo>
                      <a:pt x="17" y="1369"/>
                    </a:lnTo>
                    <a:lnTo>
                      <a:pt x="17" y="1418"/>
                    </a:lnTo>
                    <a:lnTo>
                      <a:pt x="17" y="1451"/>
                    </a:lnTo>
                    <a:lnTo>
                      <a:pt x="17" y="1492"/>
                    </a:lnTo>
                    <a:lnTo>
                      <a:pt x="17" y="1517"/>
                    </a:lnTo>
                    <a:lnTo>
                      <a:pt x="17" y="1542"/>
                    </a:lnTo>
                    <a:lnTo>
                      <a:pt x="17" y="1550"/>
                    </a:lnTo>
                    <a:lnTo>
                      <a:pt x="17" y="1558"/>
                    </a:lnTo>
                    <a:lnTo>
                      <a:pt x="0" y="1575"/>
                    </a:lnTo>
                    <a:lnTo>
                      <a:pt x="0" y="1567"/>
                    </a:lnTo>
                    <a:lnTo>
                      <a:pt x="0" y="1550"/>
                    </a:lnTo>
                    <a:lnTo>
                      <a:pt x="0" y="1534"/>
                    </a:lnTo>
                    <a:lnTo>
                      <a:pt x="0" y="1501"/>
                    </a:lnTo>
                    <a:lnTo>
                      <a:pt x="0" y="1468"/>
                    </a:lnTo>
                    <a:lnTo>
                      <a:pt x="0" y="1426"/>
                    </a:lnTo>
                    <a:lnTo>
                      <a:pt x="0" y="1377"/>
                    </a:lnTo>
                    <a:lnTo>
                      <a:pt x="0" y="1327"/>
                    </a:lnTo>
                    <a:lnTo>
                      <a:pt x="0" y="1270"/>
                    </a:lnTo>
                    <a:lnTo>
                      <a:pt x="0" y="1204"/>
                    </a:lnTo>
                    <a:lnTo>
                      <a:pt x="0" y="1072"/>
                    </a:lnTo>
                    <a:lnTo>
                      <a:pt x="0" y="932"/>
                    </a:lnTo>
                    <a:lnTo>
                      <a:pt x="0" y="783"/>
                    </a:lnTo>
                    <a:lnTo>
                      <a:pt x="0" y="635"/>
                    </a:lnTo>
                    <a:lnTo>
                      <a:pt x="0" y="495"/>
                    </a:lnTo>
                    <a:lnTo>
                      <a:pt x="0" y="363"/>
                    </a:lnTo>
                    <a:lnTo>
                      <a:pt x="0" y="305"/>
                    </a:lnTo>
                    <a:lnTo>
                      <a:pt x="0" y="239"/>
                    </a:lnTo>
                    <a:lnTo>
                      <a:pt x="0" y="190"/>
                    </a:lnTo>
                    <a:lnTo>
                      <a:pt x="0" y="140"/>
                    </a:lnTo>
                    <a:lnTo>
                      <a:pt x="0" y="99"/>
                    </a:lnTo>
                    <a:lnTo>
                      <a:pt x="0" y="66"/>
                    </a:lnTo>
                    <a:lnTo>
                      <a:pt x="0" y="33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4" name="Freeform 135"/>
              <p:cNvSpPr>
                <a:spLocks/>
              </p:cNvSpPr>
              <p:nvPr/>
            </p:nvSpPr>
            <p:spPr bwMode="auto">
              <a:xfrm>
                <a:off x="10314" y="15443"/>
                <a:ext cx="153" cy="91"/>
              </a:xfrm>
              <a:custGeom>
                <a:avLst/>
                <a:gdLst>
                  <a:gd name="T0" fmla="*/ 26 w 153"/>
                  <a:gd name="T1" fmla="*/ 83 h 91"/>
                  <a:gd name="T2" fmla="*/ 34 w 153"/>
                  <a:gd name="T3" fmla="*/ 58 h 91"/>
                  <a:gd name="T4" fmla="*/ 34 w 153"/>
                  <a:gd name="T5" fmla="*/ 50 h 91"/>
                  <a:gd name="T6" fmla="*/ 34 w 153"/>
                  <a:gd name="T7" fmla="*/ 33 h 91"/>
                  <a:gd name="T8" fmla="*/ 34 w 153"/>
                  <a:gd name="T9" fmla="*/ 33 h 91"/>
                  <a:gd name="T10" fmla="*/ 26 w 153"/>
                  <a:gd name="T11" fmla="*/ 33 h 91"/>
                  <a:gd name="T12" fmla="*/ 17 w 153"/>
                  <a:gd name="T13" fmla="*/ 33 h 91"/>
                  <a:gd name="T14" fmla="*/ 9 w 153"/>
                  <a:gd name="T15" fmla="*/ 42 h 91"/>
                  <a:gd name="T16" fmla="*/ 9 w 153"/>
                  <a:gd name="T17" fmla="*/ 42 h 91"/>
                  <a:gd name="T18" fmla="*/ 0 w 153"/>
                  <a:gd name="T19" fmla="*/ 33 h 91"/>
                  <a:gd name="T20" fmla="*/ 9 w 153"/>
                  <a:gd name="T21" fmla="*/ 17 h 91"/>
                  <a:gd name="T22" fmla="*/ 17 w 153"/>
                  <a:gd name="T23" fmla="*/ 9 h 91"/>
                  <a:gd name="T24" fmla="*/ 26 w 153"/>
                  <a:gd name="T25" fmla="*/ 9 h 91"/>
                  <a:gd name="T26" fmla="*/ 34 w 153"/>
                  <a:gd name="T27" fmla="*/ 9 h 91"/>
                  <a:gd name="T28" fmla="*/ 43 w 153"/>
                  <a:gd name="T29" fmla="*/ 17 h 91"/>
                  <a:gd name="T30" fmla="*/ 51 w 153"/>
                  <a:gd name="T31" fmla="*/ 25 h 91"/>
                  <a:gd name="T32" fmla="*/ 51 w 153"/>
                  <a:gd name="T33" fmla="*/ 42 h 91"/>
                  <a:gd name="T34" fmla="*/ 51 w 153"/>
                  <a:gd name="T35" fmla="*/ 66 h 91"/>
                  <a:gd name="T36" fmla="*/ 85 w 153"/>
                  <a:gd name="T37" fmla="*/ 58 h 91"/>
                  <a:gd name="T38" fmla="*/ 119 w 153"/>
                  <a:gd name="T39" fmla="*/ 58 h 91"/>
                  <a:gd name="T40" fmla="*/ 128 w 153"/>
                  <a:gd name="T41" fmla="*/ 42 h 91"/>
                  <a:gd name="T42" fmla="*/ 128 w 153"/>
                  <a:gd name="T43" fmla="*/ 33 h 91"/>
                  <a:gd name="T44" fmla="*/ 128 w 153"/>
                  <a:gd name="T45" fmla="*/ 25 h 91"/>
                  <a:gd name="T46" fmla="*/ 119 w 153"/>
                  <a:gd name="T47" fmla="*/ 17 h 91"/>
                  <a:gd name="T48" fmla="*/ 111 w 153"/>
                  <a:gd name="T49" fmla="*/ 25 h 91"/>
                  <a:gd name="T50" fmla="*/ 102 w 153"/>
                  <a:gd name="T51" fmla="*/ 33 h 91"/>
                  <a:gd name="T52" fmla="*/ 94 w 153"/>
                  <a:gd name="T53" fmla="*/ 33 h 91"/>
                  <a:gd name="T54" fmla="*/ 85 w 153"/>
                  <a:gd name="T55" fmla="*/ 33 h 91"/>
                  <a:gd name="T56" fmla="*/ 85 w 153"/>
                  <a:gd name="T57" fmla="*/ 25 h 91"/>
                  <a:gd name="T58" fmla="*/ 94 w 153"/>
                  <a:gd name="T59" fmla="*/ 17 h 91"/>
                  <a:gd name="T60" fmla="*/ 102 w 153"/>
                  <a:gd name="T61" fmla="*/ 9 h 91"/>
                  <a:gd name="T62" fmla="*/ 119 w 153"/>
                  <a:gd name="T63" fmla="*/ 0 h 91"/>
                  <a:gd name="T64" fmla="*/ 128 w 153"/>
                  <a:gd name="T65" fmla="*/ 0 h 91"/>
                  <a:gd name="T66" fmla="*/ 145 w 153"/>
                  <a:gd name="T67" fmla="*/ 9 h 91"/>
                  <a:gd name="T68" fmla="*/ 153 w 153"/>
                  <a:gd name="T69" fmla="*/ 17 h 91"/>
                  <a:gd name="T70" fmla="*/ 153 w 153"/>
                  <a:gd name="T71" fmla="*/ 42 h 91"/>
                  <a:gd name="T72" fmla="*/ 145 w 153"/>
                  <a:gd name="T73" fmla="*/ 58 h 91"/>
                  <a:gd name="T74" fmla="*/ 119 w 153"/>
                  <a:gd name="T75" fmla="*/ 75 h 91"/>
                  <a:gd name="T76" fmla="*/ 102 w 153"/>
                  <a:gd name="T77" fmla="*/ 83 h 91"/>
                  <a:gd name="T78" fmla="*/ 77 w 153"/>
                  <a:gd name="T79" fmla="*/ 83 h 91"/>
                  <a:gd name="T80" fmla="*/ 51 w 153"/>
                  <a:gd name="T81" fmla="*/ 83 h 91"/>
                  <a:gd name="T82" fmla="*/ 51 w 153"/>
                  <a:gd name="T83" fmla="*/ 75 h 91"/>
                  <a:gd name="T84" fmla="*/ 34 w 153"/>
                  <a:gd name="T85" fmla="*/ 83 h 91"/>
                  <a:gd name="T86" fmla="*/ 34 w 153"/>
                  <a:gd name="T87" fmla="*/ 91 h 91"/>
                  <a:gd name="T88" fmla="*/ 26 w 153"/>
                  <a:gd name="T89" fmla="*/ 83 h 9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53" h="91">
                    <a:moveTo>
                      <a:pt x="26" y="83"/>
                    </a:moveTo>
                    <a:lnTo>
                      <a:pt x="34" y="58"/>
                    </a:lnTo>
                    <a:lnTo>
                      <a:pt x="34" y="50"/>
                    </a:lnTo>
                    <a:lnTo>
                      <a:pt x="34" y="33"/>
                    </a:lnTo>
                    <a:lnTo>
                      <a:pt x="26" y="33"/>
                    </a:lnTo>
                    <a:lnTo>
                      <a:pt x="17" y="33"/>
                    </a:lnTo>
                    <a:lnTo>
                      <a:pt x="9" y="42"/>
                    </a:lnTo>
                    <a:lnTo>
                      <a:pt x="0" y="33"/>
                    </a:lnTo>
                    <a:lnTo>
                      <a:pt x="9" y="17"/>
                    </a:lnTo>
                    <a:lnTo>
                      <a:pt x="17" y="9"/>
                    </a:lnTo>
                    <a:lnTo>
                      <a:pt x="26" y="9"/>
                    </a:lnTo>
                    <a:lnTo>
                      <a:pt x="34" y="9"/>
                    </a:lnTo>
                    <a:lnTo>
                      <a:pt x="43" y="17"/>
                    </a:lnTo>
                    <a:lnTo>
                      <a:pt x="51" y="25"/>
                    </a:lnTo>
                    <a:lnTo>
                      <a:pt x="51" y="42"/>
                    </a:lnTo>
                    <a:lnTo>
                      <a:pt x="51" y="66"/>
                    </a:lnTo>
                    <a:lnTo>
                      <a:pt x="85" y="58"/>
                    </a:lnTo>
                    <a:lnTo>
                      <a:pt x="119" y="58"/>
                    </a:lnTo>
                    <a:lnTo>
                      <a:pt x="128" y="42"/>
                    </a:lnTo>
                    <a:lnTo>
                      <a:pt x="128" y="33"/>
                    </a:lnTo>
                    <a:lnTo>
                      <a:pt x="128" y="25"/>
                    </a:lnTo>
                    <a:lnTo>
                      <a:pt x="119" y="17"/>
                    </a:lnTo>
                    <a:lnTo>
                      <a:pt x="111" y="25"/>
                    </a:lnTo>
                    <a:lnTo>
                      <a:pt x="102" y="33"/>
                    </a:lnTo>
                    <a:lnTo>
                      <a:pt x="94" y="33"/>
                    </a:lnTo>
                    <a:lnTo>
                      <a:pt x="85" y="33"/>
                    </a:lnTo>
                    <a:lnTo>
                      <a:pt x="85" y="25"/>
                    </a:lnTo>
                    <a:lnTo>
                      <a:pt x="94" y="17"/>
                    </a:lnTo>
                    <a:lnTo>
                      <a:pt x="102" y="9"/>
                    </a:lnTo>
                    <a:lnTo>
                      <a:pt x="119" y="0"/>
                    </a:lnTo>
                    <a:lnTo>
                      <a:pt x="128" y="0"/>
                    </a:lnTo>
                    <a:lnTo>
                      <a:pt x="145" y="9"/>
                    </a:lnTo>
                    <a:lnTo>
                      <a:pt x="153" y="17"/>
                    </a:lnTo>
                    <a:lnTo>
                      <a:pt x="153" y="42"/>
                    </a:lnTo>
                    <a:lnTo>
                      <a:pt x="145" y="58"/>
                    </a:lnTo>
                    <a:lnTo>
                      <a:pt x="119" y="75"/>
                    </a:lnTo>
                    <a:lnTo>
                      <a:pt x="102" y="83"/>
                    </a:lnTo>
                    <a:lnTo>
                      <a:pt x="77" y="83"/>
                    </a:lnTo>
                    <a:lnTo>
                      <a:pt x="51" y="83"/>
                    </a:lnTo>
                    <a:lnTo>
                      <a:pt x="51" y="75"/>
                    </a:lnTo>
                    <a:lnTo>
                      <a:pt x="34" y="83"/>
                    </a:lnTo>
                    <a:lnTo>
                      <a:pt x="34" y="91"/>
                    </a:lnTo>
                    <a:lnTo>
                      <a:pt x="26" y="83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5" name="Freeform 136"/>
              <p:cNvSpPr>
                <a:spLocks/>
              </p:cNvSpPr>
              <p:nvPr/>
            </p:nvSpPr>
            <p:spPr bwMode="auto">
              <a:xfrm>
                <a:off x="10603" y="15443"/>
                <a:ext cx="59" cy="58"/>
              </a:xfrm>
              <a:custGeom>
                <a:avLst/>
                <a:gdLst>
                  <a:gd name="T0" fmla="*/ 25 w 59"/>
                  <a:gd name="T1" fmla="*/ 58 h 58"/>
                  <a:gd name="T2" fmla="*/ 8 w 59"/>
                  <a:gd name="T3" fmla="*/ 17 h 58"/>
                  <a:gd name="T4" fmla="*/ 0 w 59"/>
                  <a:gd name="T5" fmla="*/ 9 h 58"/>
                  <a:gd name="T6" fmla="*/ 0 w 59"/>
                  <a:gd name="T7" fmla="*/ 0 h 58"/>
                  <a:gd name="T8" fmla="*/ 0 w 59"/>
                  <a:gd name="T9" fmla="*/ 0 h 58"/>
                  <a:gd name="T10" fmla="*/ 34 w 59"/>
                  <a:gd name="T11" fmla="*/ 9 h 58"/>
                  <a:gd name="T12" fmla="*/ 59 w 59"/>
                  <a:gd name="T13" fmla="*/ 25 h 58"/>
                  <a:gd name="T14" fmla="*/ 59 w 59"/>
                  <a:gd name="T15" fmla="*/ 33 h 58"/>
                  <a:gd name="T16" fmla="*/ 51 w 59"/>
                  <a:gd name="T17" fmla="*/ 33 h 58"/>
                  <a:gd name="T18" fmla="*/ 42 w 59"/>
                  <a:gd name="T19" fmla="*/ 50 h 58"/>
                  <a:gd name="T20" fmla="*/ 34 w 59"/>
                  <a:gd name="T21" fmla="*/ 58 h 58"/>
                  <a:gd name="T22" fmla="*/ 25 w 59"/>
                  <a:gd name="T23" fmla="*/ 58 h 58"/>
                  <a:gd name="T24" fmla="*/ 25 w 59"/>
                  <a:gd name="T25" fmla="*/ 58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9" h="58">
                    <a:moveTo>
                      <a:pt x="25" y="58"/>
                    </a:moveTo>
                    <a:lnTo>
                      <a:pt x="8" y="1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34" y="9"/>
                    </a:lnTo>
                    <a:lnTo>
                      <a:pt x="59" y="25"/>
                    </a:lnTo>
                    <a:lnTo>
                      <a:pt x="59" y="33"/>
                    </a:lnTo>
                    <a:lnTo>
                      <a:pt x="51" y="33"/>
                    </a:lnTo>
                    <a:lnTo>
                      <a:pt x="42" y="50"/>
                    </a:lnTo>
                    <a:lnTo>
                      <a:pt x="34" y="58"/>
                    </a:lnTo>
                    <a:lnTo>
                      <a:pt x="25" y="58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6" name="Freeform 137"/>
              <p:cNvSpPr>
                <a:spLocks/>
              </p:cNvSpPr>
              <p:nvPr/>
            </p:nvSpPr>
            <p:spPr bwMode="auto">
              <a:xfrm>
                <a:off x="10416" y="15262"/>
                <a:ext cx="127" cy="132"/>
              </a:xfrm>
              <a:custGeom>
                <a:avLst/>
                <a:gdLst>
                  <a:gd name="T0" fmla="*/ 0 w 127"/>
                  <a:gd name="T1" fmla="*/ 115 h 132"/>
                  <a:gd name="T2" fmla="*/ 0 w 127"/>
                  <a:gd name="T3" fmla="*/ 107 h 132"/>
                  <a:gd name="T4" fmla="*/ 9 w 127"/>
                  <a:gd name="T5" fmla="*/ 99 h 132"/>
                  <a:gd name="T6" fmla="*/ 26 w 127"/>
                  <a:gd name="T7" fmla="*/ 74 h 132"/>
                  <a:gd name="T8" fmla="*/ 68 w 127"/>
                  <a:gd name="T9" fmla="*/ 33 h 132"/>
                  <a:gd name="T10" fmla="*/ 110 w 127"/>
                  <a:gd name="T11" fmla="*/ 0 h 132"/>
                  <a:gd name="T12" fmla="*/ 119 w 127"/>
                  <a:gd name="T13" fmla="*/ 8 h 132"/>
                  <a:gd name="T14" fmla="*/ 127 w 127"/>
                  <a:gd name="T15" fmla="*/ 16 h 132"/>
                  <a:gd name="T16" fmla="*/ 110 w 127"/>
                  <a:gd name="T17" fmla="*/ 41 h 132"/>
                  <a:gd name="T18" fmla="*/ 85 w 127"/>
                  <a:gd name="T19" fmla="*/ 74 h 132"/>
                  <a:gd name="T20" fmla="*/ 26 w 127"/>
                  <a:gd name="T21" fmla="*/ 124 h 132"/>
                  <a:gd name="T22" fmla="*/ 17 w 127"/>
                  <a:gd name="T23" fmla="*/ 132 h 132"/>
                  <a:gd name="T24" fmla="*/ 9 w 127"/>
                  <a:gd name="T25" fmla="*/ 132 h 132"/>
                  <a:gd name="T26" fmla="*/ 0 w 127"/>
                  <a:gd name="T27" fmla="*/ 115 h 1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7" h="132">
                    <a:moveTo>
                      <a:pt x="0" y="115"/>
                    </a:moveTo>
                    <a:lnTo>
                      <a:pt x="0" y="107"/>
                    </a:lnTo>
                    <a:lnTo>
                      <a:pt x="9" y="99"/>
                    </a:lnTo>
                    <a:lnTo>
                      <a:pt x="26" y="74"/>
                    </a:lnTo>
                    <a:lnTo>
                      <a:pt x="68" y="33"/>
                    </a:lnTo>
                    <a:lnTo>
                      <a:pt x="110" y="0"/>
                    </a:lnTo>
                    <a:lnTo>
                      <a:pt x="119" y="8"/>
                    </a:lnTo>
                    <a:lnTo>
                      <a:pt x="127" y="16"/>
                    </a:lnTo>
                    <a:lnTo>
                      <a:pt x="110" y="41"/>
                    </a:lnTo>
                    <a:lnTo>
                      <a:pt x="85" y="74"/>
                    </a:lnTo>
                    <a:lnTo>
                      <a:pt x="26" y="124"/>
                    </a:lnTo>
                    <a:lnTo>
                      <a:pt x="17" y="132"/>
                    </a:lnTo>
                    <a:lnTo>
                      <a:pt x="9" y="132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7" name="Freeform 138"/>
              <p:cNvSpPr>
                <a:spLocks/>
              </p:cNvSpPr>
              <p:nvPr/>
            </p:nvSpPr>
            <p:spPr bwMode="auto">
              <a:xfrm>
                <a:off x="10679" y="15254"/>
                <a:ext cx="60" cy="107"/>
              </a:xfrm>
              <a:custGeom>
                <a:avLst/>
                <a:gdLst>
                  <a:gd name="T0" fmla="*/ 0 w 60"/>
                  <a:gd name="T1" fmla="*/ 90 h 107"/>
                  <a:gd name="T2" fmla="*/ 0 w 60"/>
                  <a:gd name="T3" fmla="*/ 74 h 107"/>
                  <a:gd name="T4" fmla="*/ 0 w 60"/>
                  <a:gd name="T5" fmla="*/ 49 h 107"/>
                  <a:gd name="T6" fmla="*/ 9 w 60"/>
                  <a:gd name="T7" fmla="*/ 49 h 107"/>
                  <a:gd name="T8" fmla="*/ 9 w 60"/>
                  <a:gd name="T9" fmla="*/ 74 h 107"/>
                  <a:gd name="T10" fmla="*/ 17 w 60"/>
                  <a:gd name="T11" fmla="*/ 82 h 107"/>
                  <a:gd name="T12" fmla="*/ 26 w 60"/>
                  <a:gd name="T13" fmla="*/ 82 h 107"/>
                  <a:gd name="T14" fmla="*/ 34 w 60"/>
                  <a:gd name="T15" fmla="*/ 82 h 107"/>
                  <a:gd name="T16" fmla="*/ 43 w 60"/>
                  <a:gd name="T17" fmla="*/ 74 h 107"/>
                  <a:gd name="T18" fmla="*/ 34 w 60"/>
                  <a:gd name="T19" fmla="*/ 57 h 107"/>
                  <a:gd name="T20" fmla="*/ 26 w 60"/>
                  <a:gd name="T21" fmla="*/ 41 h 107"/>
                  <a:gd name="T22" fmla="*/ 9 w 60"/>
                  <a:gd name="T23" fmla="*/ 8 h 107"/>
                  <a:gd name="T24" fmla="*/ 9 w 60"/>
                  <a:gd name="T25" fmla="*/ 0 h 107"/>
                  <a:gd name="T26" fmla="*/ 17 w 60"/>
                  <a:gd name="T27" fmla="*/ 0 h 107"/>
                  <a:gd name="T28" fmla="*/ 34 w 60"/>
                  <a:gd name="T29" fmla="*/ 24 h 107"/>
                  <a:gd name="T30" fmla="*/ 51 w 60"/>
                  <a:gd name="T31" fmla="*/ 49 h 107"/>
                  <a:gd name="T32" fmla="*/ 60 w 60"/>
                  <a:gd name="T33" fmla="*/ 74 h 107"/>
                  <a:gd name="T34" fmla="*/ 51 w 60"/>
                  <a:gd name="T35" fmla="*/ 99 h 107"/>
                  <a:gd name="T36" fmla="*/ 43 w 60"/>
                  <a:gd name="T37" fmla="*/ 107 h 107"/>
                  <a:gd name="T38" fmla="*/ 26 w 60"/>
                  <a:gd name="T39" fmla="*/ 107 h 107"/>
                  <a:gd name="T40" fmla="*/ 9 w 60"/>
                  <a:gd name="T41" fmla="*/ 99 h 107"/>
                  <a:gd name="T42" fmla="*/ 0 w 60"/>
                  <a:gd name="T43" fmla="*/ 90 h 10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0" h="107">
                    <a:moveTo>
                      <a:pt x="0" y="90"/>
                    </a:moveTo>
                    <a:lnTo>
                      <a:pt x="0" y="74"/>
                    </a:lnTo>
                    <a:lnTo>
                      <a:pt x="0" y="49"/>
                    </a:lnTo>
                    <a:lnTo>
                      <a:pt x="9" y="49"/>
                    </a:lnTo>
                    <a:lnTo>
                      <a:pt x="9" y="74"/>
                    </a:lnTo>
                    <a:lnTo>
                      <a:pt x="17" y="82"/>
                    </a:lnTo>
                    <a:lnTo>
                      <a:pt x="26" y="82"/>
                    </a:lnTo>
                    <a:lnTo>
                      <a:pt x="34" y="82"/>
                    </a:lnTo>
                    <a:lnTo>
                      <a:pt x="43" y="74"/>
                    </a:lnTo>
                    <a:lnTo>
                      <a:pt x="34" y="57"/>
                    </a:lnTo>
                    <a:lnTo>
                      <a:pt x="26" y="41"/>
                    </a:lnTo>
                    <a:lnTo>
                      <a:pt x="9" y="8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34" y="24"/>
                    </a:lnTo>
                    <a:lnTo>
                      <a:pt x="51" y="49"/>
                    </a:lnTo>
                    <a:lnTo>
                      <a:pt x="60" y="74"/>
                    </a:lnTo>
                    <a:lnTo>
                      <a:pt x="51" y="99"/>
                    </a:lnTo>
                    <a:lnTo>
                      <a:pt x="43" y="107"/>
                    </a:lnTo>
                    <a:lnTo>
                      <a:pt x="26" y="107"/>
                    </a:lnTo>
                    <a:lnTo>
                      <a:pt x="9" y="9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8" name="Freeform 139"/>
              <p:cNvSpPr>
                <a:spLocks/>
              </p:cNvSpPr>
              <p:nvPr/>
            </p:nvSpPr>
            <p:spPr bwMode="auto">
              <a:xfrm>
                <a:off x="10425" y="15270"/>
                <a:ext cx="59" cy="50"/>
              </a:xfrm>
              <a:custGeom>
                <a:avLst/>
                <a:gdLst>
                  <a:gd name="T0" fmla="*/ 0 w 59"/>
                  <a:gd name="T1" fmla="*/ 50 h 50"/>
                  <a:gd name="T2" fmla="*/ 51 w 59"/>
                  <a:gd name="T3" fmla="*/ 0 h 50"/>
                  <a:gd name="T4" fmla="*/ 59 w 59"/>
                  <a:gd name="T5" fmla="*/ 0 h 50"/>
                  <a:gd name="T6" fmla="*/ 34 w 59"/>
                  <a:gd name="T7" fmla="*/ 33 h 50"/>
                  <a:gd name="T8" fmla="*/ 17 w 59"/>
                  <a:gd name="T9" fmla="*/ 41 h 50"/>
                  <a:gd name="T10" fmla="*/ 0 w 59"/>
                  <a:gd name="T11" fmla="*/ 50 h 50"/>
                  <a:gd name="T12" fmla="*/ 0 w 59"/>
                  <a:gd name="T13" fmla="*/ 5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" h="50">
                    <a:moveTo>
                      <a:pt x="0" y="50"/>
                    </a:moveTo>
                    <a:lnTo>
                      <a:pt x="51" y="0"/>
                    </a:lnTo>
                    <a:lnTo>
                      <a:pt x="59" y="0"/>
                    </a:lnTo>
                    <a:lnTo>
                      <a:pt x="34" y="33"/>
                    </a:lnTo>
                    <a:lnTo>
                      <a:pt x="17" y="41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Freeform 140"/>
              <p:cNvSpPr>
                <a:spLocks/>
              </p:cNvSpPr>
              <p:nvPr/>
            </p:nvSpPr>
            <p:spPr bwMode="auto">
              <a:xfrm>
                <a:off x="10739" y="15262"/>
                <a:ext cx="93" cy="58"/>
              </a:xfrm>
              <a:custGeom>
                <a:avLst/>
                <a:gdLst>
                  <a:gd name="T0" fmla="*/ 0 w 93"/>
                  <a:gd name="T1" fmla="*/ 8 h 58"/>
                  <a:gd name="T2" fmla="*/ 0 w 93"/>
                  <a:gd name="T3" fmla="*/ 0 h 58"/>
                  <a:gd name="T4" fmla="*/ 8 w 93"/>
                  <a:gd name="T5" fmla="*/ 0 h 58"/>
                  <a:gd name="T6" fmla="*/ 34 w 93"/>
                  <a:gd name="T7" fmla="*/ 25 h 58"/>
                  <a:gd name="T8" fmla="*/ 51 w 93"/>
                  <a:gd name="T9" fmla="*/ 33 h 58"/>
                  <a:gd name="T10" fmla="*/ 59 w 93"/>
                  <a:gd name="T11" fmla="*/ 33 h 58"/>
                  <a:gd name="T12" fmla="*/ 68 w 93"/>
                  <a:gd name="T13" fmla="*/ 33 h 58"/>
                  <a:gd name="T14" fmla="*/ 76 w 93"/>
                  <a:gd name="T15" fmla="*/ 25 h 58"/>
                  <a:gd name="T16" fmla="*/ 68 w 93"/>
                  <a:gd name="T17" fmla="*/ 16 h 58"/>
                  <a:gd name="T18" fmla="*/ 59 w 93"/>
                  <a:gd name="T19" fmla="*/ 16 h 58"/>
                  <a:gd name="T20" fmla="*/ 59 w 93"/>
                  <a:gd name="T21" fmla="*/ 8 h 58"/>
                  <a:gd name="T22" fmla="*/ 68 w 93"/>
                  <a:gd name="T23" fmla="*/ 0 h 58"/>
                  <a:gd name="T24" fmla="*/ 76 w 93"/>
                  <a:gd name="T25" fmla="*/ 0 h 58"/>
                  <a:gd name="T26" fmla="*/ 93 w 93"/>
                  <a:gd name="T27" fmla="*/ 16 h 58"/>
                  <a:gd name="T28" fmla="*/ 93 w 93"/>
                  <a:gd name="T29" fmla="*/ 33 h 58"/>
                  <a:gd name="T30" fmla="*/ 93 w 93"/>
                  <a:gd name="T31" fmla="*/ 41 h 58"/>
                  <a:gd name="T32" fmla="*/ 85 w 93"/>
                  <a:gd name="T33" fmla="*/ 58 h 58"/>
                  <a:gd name="T34" fmla="*/ 76 w 93"/>
                  <a:gd name="T35" fmla="*/ 58 h 58"/>
                  <a:gd name="T36" fmla="*/ 51 w 93"/>
                  <a:gd name="T37" fmla="*/ 58 h 58"/>
                  <a:gd name="T38" fmla="*/ 25 w 93"/>
                  <a:gd name="T39" fmla="*/ 41 h 58"/>
                  <a:gd name="T40" fmla="*/ 17 w 93"/>
                  <a:gd name="T41" fmla="*/ 25 h 58"/>
                  <a:gd name="T42" fmla="*/ 0 w 93"/>
                  <a:gd name="T43" fmla="*/ 8 h 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3" h="58">
                    <a:moveTo>
                      <a:pt x="0" y="8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34" y="25"/>
                    </a:lnTo>
                    <a:lnTo>
                      <a:pt x="51" y="33"/>
                    </a:lnTo>
                    <a:lnTo>
                      <a:pt x="59" y="33"/>
                    </a:lnTo>
                    <a:lnTo>
                      <a:pt x="68" y="33"/>
                    </a:lnTo>
                    <a:lnTo>
                      <a:pt x="76" y="25"/>
                    </a:lnTo>
                    <a:lnTo>
                      <a:pt x="68" y="16"/>
                    </a:lnTo>
                    <a:lnTo>
                      <a:pt x="59" y="16"/>
                    </a:lnTo>
                    <a:lnTo>
                      <a:pt x="59" y="8"/>
                    </a:lnTo>
                    <a:lnTo>
                      <a:pt x="68" y="0"/>
                    </a:lnTo>
                    <a:lnTo>
                      <a:pt x="76" y="0"/>
                    </a:lnTo>
                    <a:lnTo>
                      <a:pt x="93" y="16"/>
                    </a:lnTo>
                    <a:lnTo>
                      <a:pt x="93" y="33"/>
                    </a:lnTo>
                    <a:lnTo>
                      <a:pt x="93" y="41"/>
                    </a:lnTo>
                    <a:lnTo>
                      <a:pt x="85" y="58"/>
                    </a:lnTo>
                    <a:lnTo>
                      <a:pt x="76" y="58"/>
                    </a:lnTo>
                    <a:lnTo>
                      <a:pt x="51" y="58"/>
                    </a:lnTo>
                    <a:lnTo>
                      <a:pt x="25" y="41"/>
                    </a:lnTo>
                    <a:lnTo>
                      <a:pt x="17" y="2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" name="Freeform 141"/>
              <p:cNvSpPr>
                <a:spLocks/>
              </p:cNvSpPr>
              <p:nvPr/>
            </p:nvSpPr>
            <p:spPr bwMode="auto">
              <a:xfrm>
                <a:off x="10085" y="15270"/>
                <a:ext cx="25" cy="50"/>
              </a:xfrm>
              <a:custGeom>
                <a:avLst/>
                <a:gdLst>
                  <a:gd name="T0" fmla="*/ 0 w 25"/>
                  <a:gd name="T1" fmla="*/ 0 h 50"/>
                  <a:gd name="T2" fmla="*/ 17 w 25"/>
                  <a:gd name="T3" fmla="*/ 8 h 50"/>
                  <a:gd name="T4" fmla="*/ 25 w 25"/>
                  <a:gd name="T5" fmla="*/ 17 h 50"/>
                  <a:gd name="T6" fmla="*/ 25 w 25"/>
                  <a:gd name="T7" fmla="*/ 50 h 50"/>
                  <a:gd name="T8" fmla="*/ 0 w 25"/>
                  <a:gd name="T9" fmla="*/ 25 h 50"/>
                  <a:gd name="T10" fmla="*/ 0 w 25"/>
                  <a:gd name="T11" fmla="*/ 17 h 50"/>
                  <a:gd name="T12" fmla="*/ 0 w 25"/>
                  <a:gd name="T13" fmla="*/ 8 h 50"/>
                  <a:gd name="T14" fmla="*/ 0 w 25"/>
                  <a:gd name="T15" fmla="*/ 0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50">
                    <a:moveTo>
                      <a:pt x="0" y="0"/>
                    </a:moveTo>
                    <a:lnTo>
                      <a:pt x="17" y="8"/>
                    </a:lnTo>
                    <a:lnTo>
                      <a:pt x="25" y="17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1" name="Freeform 142"/>
              <p:cNvSpPr>
                <a:spLocks/>
              </p:cNvSpPr>
              <p:nvPr/>
            </p:nvSpPr>
            <p:spPr bwMode="auto">
              <a:xfrm>
                <a:off x="10603" y="15221"/>
                <a:ext cx="68" cy="90"/>
              </a:xfrm>
              <a:custGeom>
                <a:avLst/>
                <a:gdLst>
                  <a:gd name="T0" fmla="*/ 0 w 68"/>
                  <a:gd name="T1" fmla="*/ 82 h 90"/>
                  <a:gd name="T2" fmla="*/ 0 w 68"/>
                  <a:gd name="T3" fmla="*/ 74 h 90"/>
                  <a:gd name="T4" fmla="*/ 0 w 68"/>
                  <a:gd name="T5" fmla="*/ 57 h 90"/>
                  <a:gd name="T6" fmla="*/ 0 w 68"/>
                  <a:gd name="T7" fmla="*/ 41 h 90"/>
                  <a:gd name="T8" fmla="*/ 8 w 68"/>
                  <a:gd name="T9" fmla="*/ 33 h 90"/>
                  <a:gd name="T10" fmla="*/ 17 w 68"/>
                  <a:gd name="T11" fmla="*/ 33 h 90"/>
                  <a:gd name="T12" fmla="*/ 17 w 68"/>
                  <a:gd name="T13" fmla="*/ 41 h 90"/>
                  <a:gd name="T14" fmla="*/ 17 w 68"/>
                  <a:gd name="T15" fmla="*/ 57 h 90"/>
                  <a:gd name="T16" fmla="*/ 17 w 68"/>
                  <a:gd name="T17" fmla="*/ 74 h 90"/>
                  <a:gd name="T18" fmla="*/ 25 w 68"/>
                  <a:gd name="T19" fmla="*/ 74 h 90"/>
                  <a:gd name="T20" fmla="*/ 34 w 68"/>
                  <a:gd name="T21" fmla="*/ 74 h 90"/>
                  <a:gd name="T22" fmla="*/ 51 w 68"/>
                  <a:gd name="T23" fmla="*/ 57 h 90"/>
                  <a:gd name="T24" fmla="*/ 51 w 68"/>
                  <a:gd name="T25" fmla="*/ 33 h 90"/>
                  <a:gd name="T26" fmla="*/ 51 w 68"/>
                  <a:gd name="T27" fmla="*/ 0 h 90"/>
                  <a:gd name="T28" fmla="*/ 59 w 68"/>
                  <a:gd name="T29" fmla="*/ 0 h 90"/>
                  <a:gd name="T30" fmla="*/ 59 w 68"/>
                  <a:gd name="T31" fmla="*/ 0 h 90"/>
                  <a:gd name="T32" fmla="*/ 68 w 68"/>
                  <a:gd name="T33" fmla="*/ 16 h 90"/>
                  <a:gd name="T34" fmla="*/ 68 w 68"/>
                  <a:gd name="T35" fmla="*/ 41 h 90"/>
                  <a:gd name="T36" fmla="*/ 68 w 68"/>
                  <a:gd name="T37" fmla="*/ 57 h 90"/>
                  <a:gd name="T38" fmla="*/ 59 w 68"/>
                  <a:gd name="T39" fmla="*/ 82 h 90"/>
                  <a:gd name="T40" fmla="*/ 42 w 68"/>
                  <a:gd name="T41" fmla="*/ 90 h 90"/>
                  <a:gd name="T42" fmla="*/ 34 w 68"/>
                  <a:gd name="T43" fmla="*/ 90 h 90"/>
                  <a:gd name="T44" fmla="*/ 17 w 68"/>
                  <a:gd name="T45" fmla="*/ 90 h 90"/>
                  <a:gd name="T46" fmla="*/ 0 w 68"/>
                  <a:gd name="T47" fmla="*/ 82 h 9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8" h="90">
                    <a:moveTo>
                      <a:pt x="0" y="82"/>
                    </a:moveTo>
                    <a:lnTo>
                      <a:pt x="0" y="74"/>
                    </a:lnTo>
                    <a:lnTo>
                      <a:pt x="0" y="57"/>
                    </a:lnTo>
                    <a:lnTo>
                      <a:pt x="0" y="41"/>
                    </a:lnTo>
                    <a:lnTo>
                      <a:pt x="8" y="33"/>
                    </a:lnTo>
                    <a:lnTo>
                      <a:pt x="17" y="33"/>
                    </a:lnTo>
                    <a:lnTo>
                      <a:pt x="17" y="41"/>
                    </a:lnTo>
                    <a:lnTo>
                      <a:pt x="17" y="57"/>
                    </a:lnTo>
                    <a:lnTo>
                      <a:pt x="17" y="74"/>
                    </a:lnTo>
                    <a:lnTo>
                      <a:pt x="25" y="74"/>
                    </a:lnTo>
                    <a:lnTo>
                      <a:pt x="34" y="74"/>
                    </a:lnTo>
                    <a:lnTo>
                      <a:pt x="51" y="57"/>
                    </a:lnTo>
                    <a:lnTo>
                      <a:pt x="51" y="33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8" y="16"/>
                    </a:lnTo>
                    <a:lnTo>
                      <a:pt x="68" y="41"/>
                    </a:lnTo>
                    <a:lnTo>
                      <a:pt x="68" y="57"/>
                    </a:lnTo>
                    <a:lnTo>
                      <a:pt x="59" y="82"/>
                    </a:lnTo>
                    <a:lnTo>
                      <a:pt x="42" y="90"/>
                    </a:lnTo>
                    <a:lnTo>
                      <a:pt x="34" y="90"/>
                    </a:lnTo>
                    <a:lnTo>
                      <a:pt x="17" y="9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2" name="Freeform 143"/>
              <p:cNvSpPr>
                <a:spLocks/>
              </p:cNvSpPr>
              <p:nvPr/>
            </p:nvSpPr>
            <p:spPr bwMode="auto">
              <a:xfrm>
                <a:off x="10000" y="14866"/>
                <a:ext cx="459" cy="437"/>
              </a:xfrm>
              <a:custGeom>
                <a:avLst/>
                <a:gdLst>
                  <a:gd name="T0" fmla="*/ 0 w 459"/>
                  <a:gd name="T1" fmla="*/ 412 h 437"/>
                  <a:gd name="T2" fmla="*/ 25 w 459"/>
                  <a:gd name="T3" fmla="*/ 412 h 437"/>
                  <a:gd name="T4" fmla="*/ 51 w 459"/>
                  <a:gd name="T5" fmla="*/ 396 h 437"/>
                  <a:gd name="T6" fmla="*/ 68 w 459"/>
                  <a:gd name="T7" fmla="*/ 297 h 437"/>
                  <a:gd name="T8" fmla="*/ 136 w 459"/>
                  <a:gd name="T9" fmla="*/ 239 h 437"/>
                  <a:gd name="T10" fmla="*/ 229 w 459"/>
                  <a:gd name="T11" fmla="*/ 248 h 437"/>
                  <a:gd name="T12" fmla="*/ 331 w 459"/>
                  <a:gd name="T13" fmla="*/ 322 h 437"/>
                  <a:gd name="T14" fmla="*/ 246 w 459"/>
                  <a:gd name="T15" fmla="*/ 190 h 437"/>
                  <a:gd name="T16" fmla="*/ 238 w 459"/>
                  <a:gd name="T17" fmla="*/ 124 h 437"/>
                  <a:gd name="T18" fmla="*/ 289 w 459"/>
                  <a:gd name="T19" fmla="*/ 66 h 437"/>
                  <a:gd name="T20" fmla="*/ 365 w 459"/>
                  <a:gd name="T21" fmla="*/ 50 h 437"/>
                  <a:gd name="T22" fmla="*/ 433 w 459"/>
                  <a:gd name="T23" fmla="*/ 25 h 437"/>
                  <a:gd name="T24" fmla="*/ 416 w 459"/>
                  <a:gd name="T25" fmla="*/ 25 h 437"/>
                  <a:gd name="T26" fmla="*/ 416 w 459"/>
                  <a:gd name="T27" fmla="*/ 8 h 437"/>
                  <a:gd name="T28" fmla="*/ 450 w 459"/>
                  <a:gd name="T29" fmla="*/ 0 h 437"/>
                  <a:gd name="T30" fmla="*/ 450 w 459"/>
                  <a:gd name="T31" fmla="*/ 33 h 437"/>
                  <a:gd name="T32" fmla="*/ 408 w 459"/>
                  <a:gd name="T33" fmla="*/ 66 h 437"/>
                  <a:gd name="T34" fmla="*/ 382 w 459"/>
                  <a:gd name="T35" fmla="*/ 83 h 437"/>
                  <a:gd name="T36" fmla="*/ 408 w 459"/>
                  <a:gd name="T37" fmla="*/ 124 h 437"/>
                  <a:gd name="T38" fmla="*/ 391 w 459"/>
                  <a:gd name="T39" fmla="*/ 173 h 437"/>
                  <a:gd name="T40" fmla="*/ 323 w 459"/>
                  <a:gd name="T41" fmla="*/ 173 h 437"/>
                  <a:gd name="T42" fmla="*/ 314 w 459"/>
                  <a:gd name="T43" fmla="*/ 149 h 437"/>
                  <a:gd name="T44" fmla="*/ 348 w 459"/>
                  <a:gd name="T45" fmla="*/ 157 h 437"/>
                  <a:gd name="T46" fmla="*/ 365 w 459"/>
                  <a:gd name="T47" fmla="*/ 124 h 437"/>
                  <a:gd name="T48" fmla="*/ 306 w 459"/>
                  <a:gd name="T49" fmla="*/ 99 h 437"/>
                  <a:gd name="T50" fmla="*/ 263 w 459"/>
                  <a:gd name="T51" fmla="*/ 149 h 437"/>
                  <a:gd name="T52" fmla="*/ 280 w 459"/>
                  <a:gd name="T53" fmla="*/ 231 h 437"/>
                  <a:gd name="T54" fmla="*/ 314 w 459"/>
                  <a:gd name="T55" fmla="*/ 256 h 437"/>
                  <a:gd name="T56" fmla="*/ 289 w 459"/>
                  <a:gd name="T57" fmla="*/ 190 h 437"/>
                  <a:gd name="T58" fmla="*/ 297 w 459"/>
                  <a:gd name="T59" fmla="*/ 206 h 437"/>
                  <a:gd name="T60" fmla="*/ 348 w 459"/>
                  <a:gd name="T61" fmla="*/ 297 h 437"/>
                  <a:gd name="T62" fmla="*/ 416 w 459"/>
                  <a:gd name="T63" fmla="*/ 429 h 437"/>
                  <a:gd name="T64" fmla="*/ 246 w 459"/>
                  <a:gd name="T65" fmla="*/ 297 h 437"/>
                  <a:gd name="T66" fmla="*/ 195 w 459"/>
                  <a:gd name="T67" fmla="*/ 272 h 437"/>
                  <a:gd name="T68" fmla="*/ 280 w 459"/>
                  <a:gd name="T69" fmla="*/ 297 h 437"/>
                  <a:gd name="T70" fmla="*/ 221 w 459"/>
                  <a:gd name="T71" fmla="*/ 256 h 437"/>
                  <a:gd name="T72" fmla="*/ 136 w 459"/>
                  <a:gd name="T73" fmla="*/ 264 h 437"/>
                  <a:gd name="T74" fmla="*/ 110 w 459"/>
                  <a:gd name="T75" fmla="*/ 322 h 437"/>
                  <a:gd name="T76" fmla="*/ 153 w 459"/>
                  <a:gd name="T77" fmla="*/ 346 h 437"/>
                  <a:gd name="T78" fmla="*/ 178 w 459"/>
                  <a:gd name="T79" fmla="*/ 305 h 437"/>
                  <a:gd name="T80" fmla="*/ 195 w 459"/>
                  <a:gd name="T81" fmla="*/ 330 h 437"/>
                  <a:gd name="T82" fmla="*/ 178 w 459"/>
                  <a:gd name="T83" fmla="*/ 388 h 437"/>
                  <a:gd name="T84" fmla="*/ 110 w 459"/>
                  <a:gd name="T85" fmla="*/ 396 h 437"/>
                  <a:gd name="T86" fmla="*/ 85 w 459"/>
                  <a:gd name="T87" fmla="*/ 355 h 437"/>
                  <a:gd name="T88" fmla="*/ 68 w 459"/>
                  <a:gd name="T89" fmla="*/ 363 h 437"/>
                  <a:gd name="T90" fmla="*/ 68 w 459"/>
                  <a:gd name="T91" fmla="*/ 404 h 437"/>
                  <a:gd name="T92" fmla="*/ 34 w 459"/>
                  <a:gd name="T93" fmla="*/ 437 h 43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59" h="437">
                    <a:moveTo>
                      <a:pt x="0" y="429"/>
                    </a:moveTo>
                    <a:lnTo>
                      <a:pt x="0" y="421"/>
                    </a:lnTo>
                    <a:lnTo>
                      <a:pt x="0" y="412"/>
                    </a:lnTo>
                    <a:lnTo>
                      <a:pt x="17" y="404"/>
                    </a:lnTo>
                    <a:lnTo>
                      <a:pt x="25" y="404"/>
                    </a:lnTo>
                    <a:lnTo>
                      <a:pt x="25" y="412"/>
                    </a:lnTo>
                    <a:lnTo>
                      <a:pt x="34" y="421"/>
                    </a:lnTo>
                    <a:lnTo>
                      <a:pt x="42" y="412"/>
                    </a:lnTo>
                    <a:lnTo>
                      <a:pt x="51" y="396"/>
                    </a:lnTo>
                    <a:lnTo>
                      <a:pt x="51" y="363"/>
                    </a:lnTo>
                    <a:lnTo>
                      <a:pt x="51" y="330"/>
                    </a:lnTo>
                    <a:lnTo>
                      <a:pt x="68" y="297"/>
                    </a:lnTo>
                    <a:lnTo>
                      <a:pt x="85" y="272"/>
                    </a:lnTo>
                    <a:lnTo>
                      <a:pt x="110" y="248"/>
                    </a:lnTo>
                    <a:lnTo>
                      <a:pt x="136" y="239"/>
                    </a:lnTo>
                    <a:lnTo>
                      <a:pt x="170" y="231"/>
                    </a:lnTo>
                    <a:lnTo>
                      <a:pt x="195" y="231"/>
                    </a:lnTo>
                    <a:lnTo>
                      <a:pt x="229" y="248"/>
                    </a:lnTo>
                    <a:lnTo>
                      <a:pt x="280" y="272"/>
                    </a:lnTo>
                    <a:lnTo>
                      <a:pt x="323" y="322"/>
                    </a:lnTo>
                    <a:lnTo>
                      <a:pt x="331" y="322"/>
                    </a:lnTo>
                    <a:lnTo>
                      <a:pt x="331" y="313"/>
                    </a:lnTo>
                    <a:lnTo>
                      <a:pt x="272" y="231"/>
                    </a:lnTo>
                    <a:lnTo>
                      <a:pt x="246" y="190"/>
                    </a:lnTo>
                    <a:lnTo>
                      <a:pt x="238" y="165"/>
                    </a:lnTo>
                    <a:lnTo>
                      <a:pt x="238" y="140"/>
                    </a:lnTo>
                    <a:lnTo>
                      <a:pt x="238" y="124"/>
                    </a:lnTo>
                    <a:lnTo>
                      <a:pt x="246" y="99"/>
                    </a:lnTo>
                    <a:lnTo>
                      <a:pt x="263" y="83"/>
                    </a:lnTo>
                    <a:lnTo>
                      <a:pt x="289" y="66"/>
                    </a:lnTo>
                    <a:lnTo>
                      <a:pt x="306" y="58"/>
                    </a:lnTo>
                    <a:lnTo>
                      <a:pt x="323" y="58"/>
                    </a:lnTo>
                    <a:lnTo>
                      <a:pt x="365" y="50"/>
                    </a:lnTo>
                    <a:lnTo>
                      <a:pt x="408" y="50"/>
                    </a:lnTo>
                    <a:lnTo>
                      <a:pt x="425" y="41"/>
                    </a:lnTo>
                    <a:lnTo>
                      <a:pt x="433" y="25"/>
                    </a:lnTo>
                    <a:lnTo>
                      <a:pt x="433" y="17"/>
                    </a:lnTo>
                    <a:lnTo>
                      <a:pt x="416" y="25"/>
                    </a:lnTo>
                    <a:lnTo>
                      <a:pt x="408" y="25"/>
                    </a:lnTo>
                    <a:lnTo>
                      <a:pt x="416" y="8"/>
                    </a:lnTo>
                    <a:lnTo>
                      <a:pt x="425" y="0"/>
                    </a:lnTo>
                    <a:lnTo>
                      <a:pt x="442" y="0"/>
                    </a:lnTo>
                    <a:lnTo>
                      <a:pt x="450" y="0"/>
                    </a:lnTo>
                    <a:lnTo>
                      <a:pt x="450" y="8"/>
                    </a:lnTo>
                    <a:lnTo>
                      <a:pt x="459" y="17"/>
                    </a:lnTo>
                    <a:lnTo>
                      <a:pt x="450" y="33"/>
                    </a:lnTo>
                    <a:lnTo>
                      <a:pt x="433" y="50"/>
                    </a:lnTo>
                    <a:lnTo>
                      <a:pt x="416" y="58"/>
                    </a:lnTo>
                    <a:lnTo>
                      <a:pt x="408" y="66"/>
                    </a:lnTo>
                    <a:lnTo>
                      <a:pt x="365" y="74"/>
                    </a:lnTo>
                    <a:lnTo>
                      <a:pt x="374" y="83"/>
                    </a:lnTo>
                    <a:lnTo>
                      <a:pt x="382" y="83"/>
                    </a:lnTo>
                    <a:lnTo>
                      <a:pt x="399" y="91"/>
                    </a:lnTo>
                    <a:lnTo>
                      <a:pt x="408" y="107"/>
                    </a:lnTo>
                    <a:lnTo>
                      <a:pt x="408" y="124"/>
                    </a:lnTo>
                    <a:lnTo>
                      <a:pt x="416" y="140"/>
                    </a:lnTo>
                    <a:lnTo>
                      <a:pt x="408" y="157"/>
                    </a:lnTo>
                    <a:lnTo>
                      <a:pt x="391" y="173"/>
                    </a:lnTo>
                    <a:lnTo>
                      <a:pt x="374" y="182"/>
                    </a:lnTo>
                    <a:lnTo>
                      <a:pt x="348" y="182"/>
                    </a:lnTo>
                    <a:lnTo>
                      <a:pt x="323" y="173"/>
                    </a:lnTo>
                    <a:lnTo>
                      <a:pt x="314" y="165"/>
                    </a:lnTo>
                    <a:lnTo>
                      <a:pt x="314" y="157"/>
                    </a:lnTo>
                    <a:lnTo>
                      <a:pt x="314" y="149"/>
                    </a:lnTo>
                    <a:lnTo>
                      <a:pt x="331" y="157"/>
                    </a:lnTo>
                    <a:lnTo>
                      <a:pt x="340" y="157"/>
                    </a:lnTo>
                    <a:lnTo>
                      <a:pt x="348" y="157"/>
                    </a:lnTo>
                    <a:lnTo>
                      <a:pt x="365" y="140"/>
                    </a:lnTo>
                    <a:lnTo>
                      <a:pt x="365" y="132"/>
                    </a:lnTo>
                    <a:lnTo>
                      <a:pt x="365" y="124"/>
                    </a:lnTo>
                    <a:lnTo>
                      <a:pt x="340" y="99"/>
                    </a:lnTo>
                    <a:lnTo>
                      <a:pt x="323" y="99"/>
                    </a:lnTo>
                    <a:lnTo>
                      <a:pt x="306" y="99"/>
                    </a:lnTo>
                    <a:lnTo>
                      <a:pt x="297" y="107"/>
                    </a:lnTo>
                    <a:lnTo>
                      <a:pt x="280" y="116"/>
                    </a:lnTo>
                    <a:lnTo>
                      <a:pt x="263" y="149"/>
                    </a:lnTo>
                    <a:lnTo>
                      <a:pt x="263" y="182"/>
                    </a:lnTo>
                    <a:lnTo>
                      <a:pt x="272" y="206"/>
                    </a:lnTo>
                    <a:lnTo>
                      <a:pt x="280" y="231"/>
                    </a:lnTo>
                    <a:lnTo>
                      <a:pt x="306" y="256"/>
                    </a:lnTo>
                    <a:lnTo>
                      <a:pt x="306" y="264"/>
                    </a:lnTo>
                    <a:lnTo>
                      <a:pt x="314" y="256"/>
                    </a:lnTo>
                    <a:lnTo>
                      <a:pt x="306" y="239"/>
                    </a:lnTo>
                    <a:lnTo>
                      <a:pt x="297" y="215"/>
                    </a:lnTo>
                    <a:lnTo>
                      <a:pt x="289" y="190"/>
                    </a:lnTo>
                    <a:lnTo>
                      <a:pt x="280" y="165"/>
                    </a:lnTo>
                    <a:lnTo>
                      <a:pt x="289" y="157"/>
                    </a:lnTo>
                    <a:lnTo>
                      <a:pt x="297" y="206"/>
                    </a:lnTo>
                    <a:lnTo>
                      <a:pt x="306" y="231"/>
                    </a:lnTo>
                    <a:lnTo>
                      <a:pt x="323" y="256"/>
                    </a:lnTo>
                    <a:lnTo>
                      <a:pt x="348" y="297"/>
                    </a:lnTo>
                    <a:lnTo>
                      <a:pt x="382" y="330"/>
                    </a:lnTo>
                    <a:lnTo>
                      <a:pt x="450" y="388"/>
                    </a:lnTo>
                    <a:lnTo>
                      <a:pt x="416" y="429"/>
                    </a:lnTo>
                    <a:lnTo>
                      <a:pt x="323" y="346"/>
                    </a:lnTo>
                    <a:lnTo>
                      <a:pt x="280" y="313"/>
                    </a:lnTo>
                    <a:lnTo>
                      <a:pt x="246" y="297"/>
                    </a:lnTo>
                    <a:lnTo>
                      <a:pt x="221" y="289"/>
                    </a:lnTo>
                    <a:lnTo>
                      <a:pt x="170" y="280"/>
                    </a:lnTo>
                    <a:lnTo>
                      <a:pt x="195" y="272"/>
                    </a:lnTo>
                    <a:lnTo>
                      <a:pt x="221" y="280"/>
                    </a:lnTo>
                    <a:lnTo>
                      <a:pt x="272" y="297"/>
                    </a:lnTo>
                    <a:lnTo>
                      <a:pt x="280" y="297"/>
                    </a:lnTo>
                    <a:lnTo>
                      <a:pt x="263" y="280"/>
                    </a:lnTo>
                    <a:lnTo>
                      <a:pt x="246" y="272"/>
                    </a:lnTo>
                    <a:lnTo>
                      <a:pt x="221" y="256"/>
                    </a:lnTo>
                    <a:lnTo>
                      <a:pt x="195" y="256"/>
                    </a:lnTo>
                    <a:lnTo>
                      <a:pt x="161" y="256"/>
                    </a:lnTo>
                    <a:lnTo>
                      <a:pt x="136" y="264"/>
                    </a:lnTo>
                    <a:lnTo>
                      <a:pt x="119" y="289"/>
                    </a:lnTo>
                    <a:lnTo>
                      <a:pt x="110" y="305"/>
                    </a:lnTo>
                    <a:lnTo>
                      <a:pt x="110" y="322"/>
                    </a:lnTo>
                    <a:lnTo>
                      <a:pt x="119" y="338"/>
                    </a:lnTo>
                    <a:lnTo>
                      <a:pt x="136" y="346"/>
                    </a:lnTo>
                    <a:lnTo>
                      <a:pt x="153" y="346"/>
                    </a:lnTo>
                    <a:lnTo>
                      <a:pt x="161" y="338"/>
                    </a:lnTo>
                    <a:lnTo>
                      <a:pt x="170" y="330"/>
                    </a:lnTo>
                    <a:lnTo>
                      <a:pt x="178" y="305"/>
                    </a:lnTo>
                    <a:lnTo>
                      <a:pt x="187" y="313"/>
                    </a:lnTo>
                    <a:lnTo>
                      <a:pt x="195" y="330"/>
                    </a:lnTo>
                    <a:lnTo>
                      <a:pt x="195" y="355"/>
                    </a:lnTo>
                    <a:lnTo>
                      <a:pt x="187" y="371"/>
                    </a:lnTo>
                    <a:lnTo>
                      <a:pt x="178" y="388"/>
                    </a:lnTo>
                    <a:lnTo>
                      <a:pt x="161" y="396"/>
                    </a:lnTo>
                    <a:lnTo>
                      <a:pt x="127" y="404"/>
                    </a:lnTo>
                    <a:lnTo>
                      <a:pt x="110" y="396"/>
                    </a:lnTo>
                    <a:lnTo>
                      <a:pt x="85" y="379"/>
                    </a:lnTo>
                    <a:lnTo>
                      <a:pt x="85" y="371"/>
                    </a:lnTo>
                    <a:lnTo>
                      <a:pt x="85" y="355"/>
                    </a:lnTo>
                    <a:lnTo>
                      <a:pt x="76" y="346"/>
                    </a:lnTo>
                    <a:lnTo>
                      <a:pt x="68" y="346"/>
                    </a:lnTo>
                    <a:lnTo>
                      <a:pt x="68" y="363"/>
                    </a:lnTo>
                    <a:lnTo>
                      <a:pt x="68" y="371"/>
                    </a:lnTo>
                    <a:lnTo>
                      <a:pt x="68" y="388"/>
                    </a:lnTo>
                    <a:lnTo>
                      <a:pt x="68" y="404"/>
                    </a:lnTo>
                    <a:lnTo>
                      <a:pt x="59" y="429"/>
                    </a:lnTo>
                    <a:lnTo>
                      <a:pt x="51" y="437"/>
                    </a:lnTo>
                    <a:lnTo>
                      <a:pt x="34" y="437"/>
                    </a:lnTo>
                    <a:lnTo>
                      <a:pt x="17" y="437"/>
                    </a:lnTo>
                    <a:lnTo>
                      <a:pt x="0" y="429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3" name="Freeform 144"/>
              <p:cNvSpPr>
                <a:spLocks/>
              </p:cNvSpPr>
              <p:nvPr/>
            </p:nvSpPr>
            <p:spPr bwMode="auto">
              <a:xfrm>
                <a:off x="10637" y="1527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8 w 8"/>
                  <a:gd name="T7" fmla="*/ 0 h 1"/>
                  <a:gd name="T8" fmla="*/ 8 w 8"/>
                  <a:gd name="T9" fmla="*/ 0 h 1"/>
                  <a:gd name="T10" fmla="*/ 0 w 8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4" name="Freeform 145"/>
              <p:cNvSpPr>
                <a:spLocks/>
              </p:cNvSpPr>
              <p:nvPr/>
            </p:nvSpPr>
            <p:spPr bwMode="auto">
              <a:xfrm>
                <a:off x="10756" y="15196"/>
                <a:ext cx="85" cy="58"/>
              </a:xfrm>
              <a:custGeom>
                <a:avLst/>
                <a:gdLst>
                  <a:gd name="T0" fmla="*/ 0 w 85"/>
                  <a:gd name="T1" fmla="*/ 49 h 58"/>
                  <a:gd name="T2" fmla="*/ 25 w 85"/>
                  <a:gd name="T3" fmla="*/ 41 h 58"/>
                  <a:gd name="T4" fmla="*/ 68 w 85"/>
                  <a:gd name="T5" fmla="*/ 0 h 58"/>
                  <a:gd name="T6" fmla="*/ 76 w 85"/>
                  <a:gd name="T7" fmla="*/ 8 h 58"/>
                  <a:gd name="T8" fmla="*/ 85 w 85"/>
                  <a:gd name="T9" fmla="*/ 16 h 58"/>
                  <a:gd name="T10" fmla="*/ 76 w 85"/>
                  <a:gd name="T11" fmla="*/ 41 h 58"/>
                  <a:gd name="T12" fmla="*/ 68 w 85"/>
                  <a:gd name="T13" fmla="*/ 58 h 58"/>
                  <a:gd name="T14" fmla="*/ 51 w 85"/>
                  <a:gd name="T15" fmla="*/ 58 h 58"/>
                  <a:gd name="T16" fmla="*/ 34 w 85"/>
                  <a:gd name="T17" fmla="*/ 58 h 58"/>
                  <a:gd name="T18" fmla="*/ 0 w 85"/>
                  <a:gd name="T19" fmla="*/ 58 h 58"/>
                  <a:gd name="T20" fmla="*/ 0 w 85"/>
                  <a:gd name="T21" fmla="*/ 49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5" h="58">
                    <a:moveTo>
                      <a:pt x="0" y="49"/>
                    </a:moveTo>
                    <a:lnTo>
                      <a:pt x="25" y="41"/>
                    </a:lnTo>
                    <a:lnTo>
                      <a:pt x="68" y="0"/>
                    </a:lnTo>
                    <a:lnTo>
                      <a:pt x="76" y="8"/>
                    </a:lnTo>
                    <a:lnTo>
                      <a:pt x="85" y="16"/>
                    </a:lnTo>
                    <a:lnTo>
                      <a:pt x="76" y="41"/>
                    </a:lnTo>
                    <a:lnTo>
                      <a:pt x="68" y="58"/>
                    </a:lnTo>
                    <a:lnTo>
                      <a:pt x="51" y="58"/>
                    </a:lnTo>
                    <a:lnTo>
                      <a:pt x="34" y="58"/>
                    </a:lnTo>
                    <a:lnTo>
                      <a:pt x="0" y="5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5" name="Freeform 146"/>
              <p:cNvSpPr>
                <a:spLocks/>
              </p:cNvSpPr>
              <p:nvPr/>
            </p:nvSpPr>
            <p:spPr bwMode="auto">
              <a:xfrm>
                <a:off x="10272" y="15196"/>
                <a:ext cx="8" cy="41"/>
              </a:xfrm>
              <a:custGeom>
                <a:avLst/>
                <a:gdLst>
                  <a:gd name="T0" fmla="*/ 0 w 8"/>
                  <a:gd name="T1" fmla="*/ 0 h 41"/>
                  <a:gd name="T2" fmla="*/ 0 w 8"/>
                  <a:gd name="T3" fmla="*/ 0 h 41"/>
                  <a:gd name="T4" fmla="*/ 8 w 8"/>
                  <a:gd name="T5" fmla="*/ 8 h 41"/>
                  <a:gd name="T6" fmla="*/ 8 w 8"/>
                  <a:gd name="T7" fmla="*/ 16 h 41"/>
                  <a:gd name="T8" fmla="*/ 8 w 8"/>
                  <a:gd name="T9" fmla="*/ 33 h 41"/>
                  <a:gd name="T10" fmla="*/ 0 w 8"/>
                  <a:gd name="T11" fmla="*/ 41 h 41"/>
                  <a:gd name="T12" fmla="*/ 0 w 8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41">
                    <a:moveTo>
                      <a:pt x="0" y="0"/>
                    </a:moveTo>
                    <a:lnTo>
                      <a:pt x="0" y="0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8" y="33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6" name="Freeform 147"/>
              <p:cNvSpPr>
                <a:spLocks/>
              </p:cNvSpPr>
              <p:nvPr/>
            </p:nvSpPr>
            <p:spPr bwMode="auto">
              <a:xfrm>
                <a:off x="10594" y="15163"/>
                <a:ext cx="94" cy="49"/>
              </a:xfrm>
              <a:custGeom>
                <a:avLst/>
                <a:gdLst>
                  <a:gd name="T0" fmla="*/ 0 w 94"/>
                  <a:gd name="T1" fmla="*/ 41 h 49"/>
                  <a:gd name="T2" fmla="*/ 0 w 94"/>
                  <a:gd name="T3" fmla="*/ 25 h 49"/>
                  <a:gd name="T4" fmla="*/ 9 w 94"/>
                  <a:gd name="T5" fmla="*/ 16 h 49"/>
                  <a:gd name="T6" fmla="*/ 26 w 94"/>
                  <a:gd name="T7" fmla="*/ 0 h 49"/>
                  <a:gd name="T8" fmla="*/ 26 w 94"/>
                  <a:gd name="T9" fmla="*/ 0 h 49"/>
                  <a:gd name="T10" fmla="*/ 43 w 94"/>
                  <a:gd name="T11" fmla="*/ 0 h 49"/>
                  <a:gd name="T12" fmla="*/ 51 w 94"/>
                  <a:gd name="T13" fmla="*/ 8 h 49"/>
                  <a:gd name="T14" fmla="*/ 43 w 94"/>
                  <a:gd name="T15" fmla="*/ 8 h 49"/>
                  <a:gd name="T16" fmla="*/ 26 w 94"/>
                  <a:gd name="T17" fmla="*/ 16 h 49"/>
                  <a:gd name="T18" fmla="*/ 26 w 94"/>
                  <a:gd name="T19" fmla="*/ 25 h 49"/>
                  <a:gd name="T20" fmla="*/ 26 w 94"/>
                  <a:gd name="T21" fmla="*/ 33 h 49"/>
                  <a:gd name="T22" fmla="*/ 43 w 94"/>
                  <a:gd name="T23" fmla="*/ 33 h 49"/>
                  <a:gd name="T24" fmla="*/ 60 w 94"/>
                  <a:gd name="T25" fmla="*/ 25 h 49"/>
                  <a:gd name="T26" fmla="*/ 85 w 94"/>
                  <a:gd name="T27" fmla="*/ 0 h 49"/>
                  <a:gd name="T28" fmla="*/ 94 w 94"/>
                  <a:gd name="T29" fmla="*/ 0 h 49"/>
                  <a:gd name="T30" fmla="*/ 94 w 94"/>
                  <a:gd name="T31" fmla="*/ 8 h 49"/>
                  <a:gd name="T32" fmla="*/ 94 w 94"/>
                  <a:gd name="T33" fmla="*/ 8 h 49"/>
                  <a:gd name="T34" fmla="*/ 85 w 94"/>
                  <a:gd name="T35" fmla="*/ 25 h 49"/>
                  <a:gd name="T36" fmla="*/ 77 w 94"/>
                  <a:gd name="T37" fmla="*/ 41 h 49"/>
                  <a:gd name="T38" fmla="*/ 60 w 94"/>
                  <a:gd name="T39" fmla="*/ 49 h 49"/>
                  <a:gd name="T40" fmla="*/ 43 w 94"/>
                  <a:gd name="T41" fmla="*/ 49 h 49"/>
                  <a:gd name="T42" fmla="*/ 17 w 94"/>
                  <a:gd name="T43" fmla="*/ 49 h 49"/>
                  <a:gd name="T44" fmla="*/ 0 w 94"/>
                  <a:gd name="T45" fmla="*/ 41 h 4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94" h="49">
                    <a:moveTo>
                      <a:pt x="0" y="41"/>
                    </a:moveTo>
                    <a:lnTo>
                      <a:pt x="0" y="25"/>
                    </a:lnTo>
                    <a:lnTo>
                      <a:pt x="9" y="16"/>
                    </a:lnTo>
                    <a:lnTo>
                      <a:pt x="26" y="0"/>
                    </a:lnTo>
                    <a:lnTo>
                      <a:pt x="43" y="0"/>
                    </a:lnTo>
                    <a:lnTo>
                      <a:pt x="51" y="8"/>
                    </a:lnTo>
                    <a:lnTo>
                      <a:pt x="43" y="8"/>
                    </a:lnTo>
                    <a:lnTo>
                      <a:pt x="26" y="16"/>
                    </a:lnTo>
                    <a:lnTo>
                      <a:pt x="26" y="25"/>
                    </a:lnTo>
                    <a:lnTo>
                      <a:pt x="26" y="33"/>
                    </a:lnTo>
                    <a:lnTo>
                      <a:pt x="43" y="33"/>
                    </a:lnTo>
                    <a:lnTo>
                      <a:pt x="60" y="25"/>
                    </a:lnTo>
                    <a:lnTo>
                      <a:pt x="85" y="0"/>
                    </a:lnTo>
                    <a:lnTo>
                      <a:pt x="94" y="0"/>
                    </a:lnTo>
                    <a:lnTo>
                      <a:pt x="94" y="8"/>
                    </a:lnTo>
                    <a:lnTo>
                      <a:pt x="85" y="25"/>
                    </a:lnTo>
                    <a:lnTo>
                      <a:pt x="77" y="41"/>
                    </a:lnTo>
                    <a:lnTo>
                      <a:pt x="60" y="49"/>
                    </a:lnTo>
                    <a:lnTo>
                      <a:pt x="43" y="49"/>
                    </a:lnTo>
                    <a:lnTo>
                      <a:pt x="17" y="4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7" name="Freeform 148"/>
              <p:cNvSpPr>
                <a:spLocks/>
              </p:cNvSpPr>
              <p:nvPr/>
            </p:nvSpPr>
            <p:spPr bwMode="auto">
              <a:xfrm>
                <a:off x="10892" y="1518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8" name="Freeform 149"/>
              <p:cNvSpPr>
                <a:spLocks/>
              </p:cNvSpPr>
              <p:nvPr/>
            </p:nvSpPr>
            <p:spPr bwMode="auto">
              <a:xfrm>
                <a:off x="10654" y="15105"/>
                <a:ext cx="59" cy="50"/>
              </a:xfrm>
              <a:custGeom>
                <a:avLst/>
                <a:gdLst>
                  <a:gd name="T0" fmla="*/ 0 w 59"/>
                  <a:gd name="T1" fmla="*/ 25 h 50"/>
                  <a:gd name="T2" fmla="*/ 0 w 59"/>
                  <a:gd name="T3" fmla="*/ 17 h 50"/>
                  <a:gd name="T4" fmla="*/ 8 w 59"/>
                  <a:gd name="T5" fmla="*/ 0 h 50"/>
                  <a:gd name="T6" fmla="*/ 17 w 59"/>
                  <a:gd name="T7" fmla="*/ 0 h 50"/>
                  <a:gd name="T8" fmla="*/ 17 w 59"/>
                  <a:gd name="T9" fmla="*/ 9 h 50"/>
                  <a:gd name="T10" fmla="*/ 17 w 59"/>
                  <a:gd name="T11" fmla="*/ 17 h 50"/>
                  <a:gd name="T12" fmla="*/ 17 w 59"/>
                  <a:gd name="T13" fmla="*/ 25 h 50"/>
                  <a:gd name="T14" fmla="*/ 17 w 59"/>
                  <a:gd name="T15" fmla="*/ 33 h 50"/>
                  <a:gd name="T16" fmla="*/ 25 w 59"/>
                  <a:gd name="T17" fmla="*/ 33 h 50"/>
                  <a:gd name="T18" fmla="*/ 34 w 59"/>
                  <a:gd name="T19" fmla="*/ 25 h 50"/>
                  <a:gd name="T20" fmla="*/ 42 w 59"/>
                  <a:gd name="T21" fmla="*/ 17 h 50"/>
                  <a:gd name="T22" fmla="*/ 51 w 59"/>
                  <a:gd name="T23" fmla="*/ 17 h 50"/>
                  <a:gd name="T24" fmla="*/ 59 w 59"/>
                  <a:gd name="T25" fmla="*/ 25 h 50"/>
                  <a:gd name="T26" fmla="*/ 51 w 59"/>
                  <a:gd name="T27" fmla="*/ 33 h 50"/>
                  <a:gd name="T28" fmla="*/ 42 w 59"/>
                  <a:gd name="T29" fmla="*/ 41 h 50"/>
                  <a:gd name="T30" fmla="*/ 17 w 59"/>
                  <a:gd name="T31" fmla="*/ 50 h 50"/>
                  <a:gd name="T32" fmla="*/ 8 w 59"/>
                  <a:gd name="T33" fmla="*/ 50 h 50"/>
                  <a:gd name="T34" fmla="*/ 8 w 59"/>
                  <a:gd name="T35" fmla="*/ 41 h 50"/>
                  <a:gd name="T36" fmla="*/ 0 w 59"/>
                  <a:gd name="T37" fmla="*/ 25 h 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9" h="50">
                    <a:moveTo>
                      <a:pt x="0" y="25"/>
                    </a:moveTo>
                    <a:lnTo>
                      <a:pt x="0" y="17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17" y="9"/>
                    </a:lnTo>
                    <a:lnTo>
                      <a:pt x="17" y="17"/>
                    </a:lnTo>
                    <a:lnTo>
                      <a:pt x="17" y="25"/>
                    </a:lnTo>
                    <a:lnTo>
                      <a:pt x="17" y="33"/>
                    </a:lnTo>
                    <a:lnTo>
                      <a:pt x="25" y="33"/>
                    </a:lnTo>
                    <a:lnTo>
                      <a:pt x="34" y="25"/>
                    </a:lnTo>
                    <a:lnTo>
                      <a:pt x="42" y="17"/>
                    </a:lnTo>
                    <a:lnTo>
                      <a:pt x="51" y="17"/>
                    </a:lnTo>
                    <a:lnTo>
                      <a:pt x="59" y="25"/>
                    </a:lnTo>
                    <a:lnTo>
                      <a:pt x="51" y="33"/>
                    </a:lnTo>
                    <a:lnTo>
                      <a:pt x="42" y="41"/>
                    </a:lnTo>
                    <a:lnTo>
                      <a:pt x="17" y="50"/>
                    </a:lnTo>
                    <a:lnTo>
                      <a:pt x="8" y="50"/>
                    </a:lnTo>
                    <a:lnTo>
                      <a:pt x="8" y="4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9" name="Freeform 150"/>
              <p:cNvSpPr>
                <a:spLocks/>
              </p:cNvSpPr>
              <p:nvPr/>
            </p:nvSpPr>
            <p:spPr bwMode="auto">
              <a:xfrm>
                <a:off x="10357" y="15130"/>
                <a:ext cx="25" cy="16"/>
              </a:xfrm>
              <a:custGeom>
                <a:avLst/>
                <a:gdLst>
                  <a:gd name="T0" fmla="*/ 0 w 25"/>
                  <a:gd name="T1" fmla="*/ 8 h 16"/>
                  <a:gd name="T2" fmla="*/ 0 w 25"/>
                  <a:gd name="T3" fmla="*/ 0 h 16"/>
                  <a:gd name="T4" fmla="*/ 8 w 25"/>
                  <a:gd name="T5" fmla="*/ 0 h 16"/>
                  <a:gd name="T6" fmla="*/ 25 w 25"/>
                  <a:gd name="T7" fmla="*/ 0 h 16"/>
                  <a:gd name="T8" fmla="*/ 25 w 25"/>
                  <a:gd name="T9" fmla="*/ 8 h 16"/>
                  <a:gd name="T10" fmla="*/ 17 w 25"/>
                  <a:gd name="T11" fmla="*/ 16 h 16"/>
                  <a:gd name="T12" fmla="*/ 8 w 25"/>
                  <a:gd name="T13" fmla="*/ 16 h 16"/>
                  <a:gd name="T14" fmla="*/ 0 w 25"/>
                  <a:gd name="T15" fmla="*/ 8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16">
                    <a:moveTo>
                      <a:pt x="0" y="8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25" y="0"/>
                    </a:lnTo>
                    <a:lnTo>
                      <a:pt x="25" y="8"/>
                    </a:lnTo>
                    <a:lnTo>
                      <a:pt x="17" y="16"/>
                    </a:lnTo>
                    <a:lnTo>
                      <a:pt x="8" y="1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0" name="Freeform 151"/>
              <p:cNvSpPr>
                <a:spLocks/>
              </p:cNvSpPr>
              <p:nvPr/>
            </p:nvSpPr>
            <p:spPr bwMode="auto">
              <a:xfrm>
                <a:off x="10476" y="14042"/>
                <a:ext cx="458" cy="1080"/>
              </a:xfrm>
              <a:custGeom>
                <a:avLst/>
                <a:gdLst>
                  <a:gd name="T0" fmla="*/ 0 w 458"/>
                  <a:gd name="T1" fmla="*/ 1072 h 1080"/>
                  <a:gd name="T2" fmla="*/ 33 w 458"/>
                  <a:gd name="T3" fmla="*/ 1055 h 1080"/>
                  <a:gd name="T4" fmla="*/ 76 w 458"/>
                  <a:gd name="T5" fmla="*/ 1039 h 1080"/>
                  <a:gd name="T6" fmla="*/ 118 w 458"/>
                  <a:gd name="T7" fmla="*/ 1014 h 1080"/>
                  <a:gd name="T8" fmla="*/ 152 w 458"/>
                  <a:gd name="T9" fmla="*/ 989 h 1080"/>
                  <a:gd name="T10" fmla="*/ 186 w 458"/>
                  <a:gd name="T11" fmla="*/ 964 h 1080"/>
                  <a:gd name="T12" fmla="*/ 220 w 458"/>
                  <a:gd name="T13" fmla="*/ 931 h 1080"/>
                  <a:gd name="T14" fmla="*/ 246 w 458"/>
                  <a:gd name="T15" fmla="*/ 890 h 1080"/>
                  <a:gd name="T16" fmla="*/ 263 w 458"/>
                  <a:gd name="T17" fmla="*/ 857 h 1080"/>
                  <a:gd name="T18" fmla="*/ 280 w 458"/>
                  <a:gd name="T19" fmla="*/ 816 h 1080"/>
                  <a:gd name="T20" fmla="*/ 297 w 458"/>
                  <a:gd name="T21" fmla="*/ 750 h 1080"/>
                  <a:gd name="T22" fmla="*/ 305 w 458"/>
                  <a:gd name="T23" fmla="*/ 676 h 1080"/>
                  <a:gd name="T24" fmla="*/ 305 w 458"/>
                  <a:gd name="T25" fmla="*/ 536 h 1080"/>
                  <a:gd name="T26" fmla="*/ 441 w 458"/>
                  <a:gd name="T27" fmla="*/ 536 h 1080"/>
                  <a:gd name="T28" fmla="*/ 450 w 458"/>
                  <a:gd name="T29" fmla="*/ 519 h 1080"/>
                  <a:gd name="T30" fmla="*/ 450 w 458"/>
                  <a:gd name="T31" fmla="*/ 49 h 1080"/>
                  <a:gd name="T32" fmla="*/ 450 w 458"/>
                  <a:gd name="T33" fmla="*/ 0 h 1080"/>
                  <a:gd name="T34" fmla="*/ 458 w 458"/>
                  <a:gd name="T35" fmla="*/ 0 h 1080"/>
                  <a:gd name="T36" fmla="*/ 458 w 458"/>
                  <a:gd name="T37" fmla="*/ 99 h 1080"/>
                  <a:gd name="T38" fmla="*/ 458 w 458"/>
                  <a:gd name="T39" fmla="*/ 544 h 1080"/>
                  <a:gd name="T40" fmla="*/ 390 w 458"/>
                  <a:gd name="T41" fmla="*/ 552 h 1080"/>
                  <a:gd name="T42" fmla="*/ 331 w 458"/>
                  <a:gd name="T43" fmla="*/ 552 h 1080"/>
                  <a:gd name="T44" fmla="*/ 331 w 458"/>
                  <a:gd name="T45" fmla="*/ 560 h 1080"/>
                  <a:gd name="T46" fmla="*/ 331 w 458"/>
                  <a:gd name="T47" fmla="*/ 651 h 1080"/>
                  <a:gd name="T48" fmla="*/ 322 w 458"/>
                  <a:gd name="T49" fmla="*/ 742 h 1080"/>
                  <a:gd name="T50" fmla="*/ 305 w 458"/>
                  <a:gd name="T51" fmla="*/ 791 h 1080"/>
                  <a:gd name="T52" fmla="*/ 288 w 458"/>
                  <a:gd name="T53" fmla="*/ 832 h 1080"/>
                  <a:gd name="T54" fmla="*/ 271 w 458"/>
                  <a:gd name="T55" fmla="*/ 874 h 1080"/>
                  <a:gd name="T56" fmla="*/ 254 w 458"/>
                  <a:gd name="T57" fmla="*/ 915 h 1080"/>
                  <a:gd name="T58" fmla="*/ 203 w 458"/>
                  <a:gd name="T59" fmla="*/ 973 h 1080"/>
                  <a:gd name="T60" fmla="*/ 144 w 458"/>
                  <a:gd name="T61" fmla="*/ 1022 h 1080"/>
                  <a:gd name="T62" fmla="*/ 110 w 458"/>
                  <a:gd name="T63" fmla="*/ 1039 h 1080"/>
                  <a:gd name="T64" fmla="*/ 76 w 458"/>
                  <a:gd name="T65" fmla="*/ 1055 h 1080"/>
                  <a:gd name="T66" fmla="*/ 42 w 458"/>
                  <a:gd name="T67" fmla="*/ 1072 h 1080"/>
                  <a:gd name="T68" fmla="*/ 8 w 458"/>
                  <a:gd name="T69" fmla="*/ 1080 h 1080"/>
                  <a:gd name="T70" fmla="*/ 0 w 458"/>
                  <a:gd name="T71" fmla="*/ 1072 h 10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58" h="1080">
                    <a:moveTo>
                      <a:pt x="0" y="1072"/>
                    </a:moveTo>
                    <a:lnTo>
                      <a:pt x="33" y="1055"/>
                    </a:lnTo>
                    <a:lnTo>
                      <a:pt x="76" y="1039"/>
                    </a:lnTo>
                    <a:lnTo>
                      <a:pt x="118" y="1014"/>
                    </a:lnTo>
                    <a:lnTo>
                      <a:pt x="152" y="989"/>
                    </a:lnTo>
                    <a:lnTo>
                      <a:pt x="186" y="964"/>
                    </a:lnTo>
                    <a:lnTo>
                      <a:pt x="220" y="931"/>
                    </a:lnTo>
                    <a:lnTo>
                      <a:pt x="246" y="890"/>
                    </a:lnTo>
                    <a:lnTo>
                      <a:pt x="263" y="857"/>
                    </a:lnTo>
                    <a:lnTo>
                      <a:pt x="280" y="816"/>
                    </a:lnTo>
                    <a:lnTo>
                      <a:pt x="297" y="750"/>
                    </a:lnTo>
                    <a:lnTo>
                      <a:pt x="305" y="676"/>
                    </a:lnTo>
                    <a:lnTo>
                      <a:pt x="305" y="536"/>
                    </a:lnTo>
                    <a:lnTo>
                      <a:pt x="441" y="536"/>
                    </a:lnTo>
                    <a:lnTo>
                      <a:pt x="450" y="519"/>
                    </a:lnTo>
                    <a:lnTo>
                      <a:pt x="450" y="49"/>
                    </a:lnTo>
                    <a:lnTo>
                      <a:pt x="450" y="0"/>
                    </a:lnTo>
                    <a:lnTo>
                      <a:pt x="458" y="0"/>
                    </a:lnTo>
                    <a:lnTo>
                      <a:pt x="458" y="99"/>
                    </a:lnTo>
                    <a:lnTo>
                      <a:pt x="458" y="544"/>
                    </a:lnTo>
                    <a:lnTo>
                      <a:pt x="390" y="552"/>
                    </a:lnTo>
                    <a:lnTo>
                      <a:pt x="331" y="552"/>
                    </a:lnTo>
                    <a:lnTo>
                      <a:pt x="331" y="560"/>
                    </a:lnTo>
                    <a:lnTo>
                      <a:pt x="331" y="651"/>
                    </a:lnTo>
                    <a:lnTo>
                      <a:pt x="322" y="742"/>
                    </a:lnTo>
                    <a:lnTo>
                      <a:pt x="305" y="791"/>
                    </a:lnTo>
                    <a:lnTo>
                      <a:pt x="288" y="832"/>
                    </a:lnTo>
                    <a:lnTo>
                      <a:pt x="271" y="874"/>
                    </a:lnTo>
                    <a:lnTo>
                      <a:pt x="254" y="915"/>
                    </a:lnTo>
                    <a:lnTo>
                      <a:pt x="203" y="973"/>
                    </a:lnTo>
                    <a:lnTo>
                      <a:pt x="144" y="1022"/>
                    </a:lnTo>
                    <a:lnTo>
                      <a:pt x="110" y="1039"/>
                    </a:lnTo>
                    <a:lnTo>
                      <a:pt x="76" y="1055"/>
                    </a:lnTo>
                    <a:lnTo>
                      <a:pt x="42" y="1072"/>
                    </a:lnTo>
                    <a:lnTo>
                      <a:pt x="8" y="1080"/>
                    </a:lnTo>
                    <a:lnTo>
                      <a:pt x="0" y="1072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1" name="Freeform 152"/>
              <p:cNvSpPr>
                <a:spLocks/>
              </p:cNvSpPr>
              <p:nvPr/>
            </p:nvSpPr>
            <p:spPr bwMode="auto">
              <a:xfrm>
                <a:off x="10331" y="13984"/>
                <a:ext cx="569" cy="1130"/>
              </a:xfrm>
              <a:custGeom>
                <a:avLst/>
                <a:gdLst>
                  <a:gd name="T0" fmla="*/ 0 w 569"/>
                  <a:gd name="T1" fmla="*/ 1097 h 1130"/>
                  <a:gd name="T2" fmla="*/ 0 w 569"/>
                  <a:gd name="T3" fmla="*/ 1088 h 1130"/>
                  <a:gd name="T4" fmla="*/ 51 w 569"/>
                  <a:gd name="T5" fmla="*/ 1088 h 1130"/>
                  <a:gd name="T6" fmla="*/ 102 w 569"/>
                  <a:gd name="T7" fmla="*/ 1072 h 1130"/>
                  <a:gd name="T8" fmla="*/ 153 w 569"/>
                  <a:gd name="T9" fmla="*/ 1055 h 1130"/>
                  <a:gd name="T10" fmla="*/ 204 w 569"/>
                  <a:gd name="T11" fmla="*/ 1039 h 1130"/>
                  <a:gd name="T12" fmla="*/ 246 w 569"/>
                  <a:gd name="T13" fmla="*/ 1006 h 1130"/>
                  <a:gd name="T14" fmla="*/ 289 w 569"/>
                  <a:gd name="T15" fmla="*/ 981 h 1130"/>
                  <a:gd name="T16" fmla="*/ 323 w 569"/>
                  <a:gd name="T17" fmla="*/ 940 h 1130"/>
                  <a:gd name="T18" fmla="*/ 348 w 569"/>
                  <a:gd name="T19" fmla="*/ 890 h 1130"/>
                  <a:gd name="T20" fmla="*/ 365 w 569"/>
                  <a:gd name="T21" fmla="*/ 849 h 1130"/>
                  <a:gd name="T22" fmla="*/ 382 w 569"/>
                  <a:gd name="T23" fmla="*/ 808 h 1130"/>
                  <a:gd name="T24" fmla="*/ 391 w 569"/>
                  <a:gd name="T25" fmla="*/ 717 h 1130"/>
                  <a:gd name="T26" fmla="*/ 391 w 569"/>
                  <a:gd name="T27" fmla="*/ 544 h 1130"/>
                  <a:gd name="T28" fmla="*/ 535 w 569"/>
                  <a:gd name="T29" fmla="*/ 536 h 1130"/>
                  <a:gd name="T30" fmla="*/ 535 w 569"/>
                  <a:gd name="T31" fmla="*/ 536 h 1130"/>
                  <a:gd name="T32" fmla="*/ 535 w 569"/>
                  <a:gd name="T33" fmla="*/ 264 h 1130"/>
                  <a:gd name="T34" fmla="*/ 544 w 569"/>
                  <a:gd name="T35" fmla="*/ 8 h 1130"/>
                  <a:gd name="T36" fmla="*/ 544 w 569"/>
                  <a:gd name="T37" fmla="*/ 0 h 1130"/>
                  <a:gd name="T38" fmla="*/ 552 w 569"/>
                  <a:gd name="T39" fmla="*/ 0 h 1130"/>
                  <a:gd name="T40" fmla="*/ 561 w 569"/>
                  <a:gd name="T41" fmla="*/ 0 h 1130"/>
                  <a:gd name="T42" fmla="*/ 569 w 569"/>
                  <a:gd name="T43" fmla="*/ 16 h 1130"/>
                  <a:gd name="T44" fmla="*/ 569 w 569"/>
                  <a:gd name="T45" fmla="*/ 25 h 1130"/>
                  <a:gd name="T46" fmla="*/ 569 w 569"/>
                  <a:gd name="T47" fmla="*/ 66 h 1130"/>
                  <a:gd name="T48" fmla="*/ 569 w 569"/>
                  <a:gd name="T49" fmla="*/ 569 h 1130"/>
                  <a:gd name="T50" fmla="*/ 569 w 569"/>
                  <a:gd name="T51" fmla="*/ 577 h 1130"/>
                  <a:gd name="T52" fmla="*/ 433 w 569"/>
                  <a:gd name="T53" fmla="*/ 577 h 1130"/>
                  <a:gd name="T54" fmla="*/ 433 w 569"/>
                  <a:gd name="T55" fmla="*/ 585 h 1130"/>
                  <a:gd name="T56" fmla="*/ 433 w 569"/>
                  <a:gd name="T57" fmla="*/ 651 h 1130"/>
                  <a:gd name="T58" fmla="*/ 433 w 569"/>
                  <a:gd name="T59" fmla="*/ 717 h 1130"/>
                  <a:gd name="T60" fmla="*/ 425 w 569"/>
                  <a:gd name="T61" fmla="*/ 783 h 1130"/>
                  <a:gd name="T62" fmla="*/ 408 w 569"/>
                  <a:gd name="T63" fmla="*/ 849 h 1130"/>
                  <a:gd name="T64" fmla="*/ 382 w 569"/>
                  <a:gd name="T65" fmla="*/ 907 h 1130"/>
                  <a:gd name="T66" fmla="*/ 357 w 569"/>
                  <a:gd name="T67" fmla="*/ 965 h 1130"/>
                  <a:gd name="T68" fmla="*/ 306 w 569"/>
                  <a:gd name="T69" fmla="*/ 1014 h 1130"/>
                  <a:gd name="T70" fmla="*/ 280 w 569"/>
                  <a:gd name="T71" fmla="*/ 1039 h 1130"/>
                  <a:gd name="T72" fmla="*/ 255 w 569"/>
                  <a:gd name="T73" fmla="*/ 1055 h 1130"/>
                  <a:gd name="T74" fmla="*/ 221 w 569"/>
                  <a:gd name="T75" fmla="*/ 1072 h 1130"/>
                  <a:gd name="T76" fmla="*/ 195 w 569"/>
                  <a:gd name="T77" fmla="*/ 1088 h 1130"/>
                  <a:gd name="T78" fmla="*/ 128 w 569"/>
                  <a:gd name="T79" fmla="*/ 1113 h 1130"/>
                  <a:gd name="T80" fmla="*/ 9 w 569"/>
                  <a:gd name="T81" fmla="*/ 1130 h 1130"/>
                  <a:gd name="T82" fmla="*/ 0 w 569"/>
                  <a:gd name="T83" fmla="*/ 1097 h 113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69" h="1130">
                    <a:moveTo>
                      <a:pt x="0" y="1097"/>
                    </a:moveTo>
                    <a:lnTo>
                      <a:pt x="0" y="1088"/>
                    </a:lnTo>
                    <a:lnTo>
                      <a:pt x="51" y="1088"/>
                    </a:lnTo>
                    <a:lnTo>
                      <a:pt x="102" y="1072"/>
                    </a:lnTo>
                    <a:lnTo>
                      <a:pt x="153" y="1055"/>
                    </a:lnTo>
                    <a:lnTo>
                      <a:pt x="204" y="1039"/>
                    </a:lnTo>
                    <a:lnTo>
                      <a:pt x="246" y="1006"/>
                    </a:lnTo>
                    <a:lnTo>
                      <a:pt x="289" y="981"/>
                    </a:lnTo>
                    <a:lnTo>
                      <a:pt x="323" y="940"/>
                    </a:lnTo>
                    <a:lnTo>
                      <a:pt x="348" y="890"/>
                    </a:lnTo>
                    <a:lnTo>
                      <a:pt x="365" y="849"/>
                    </a:lnTo>
                    <a:lnTo>
                      <a:pt x="382" y="808"/>
                    </a:lnTo>
                    <a:lnTo>
                      <a:pt x="391" y="717"/>
                    </a:lnTo>
                    <a:lnTo>
                      <a:pt x="391" y="544"/>
                    </a:lnTo>
                    <a:lnTo>
                      <a:pt x="535" y="536"/>
                    </a:lnTo>
                    <a:lnTo>
                      <a:pt x="535" y="264"/>
                    </a:lnTo>
                    <a:lnTo>
                      <a:pt x="544" y="8"/>
                    </a:lnTo>
                    <a:lnTo>
                      <a:pt x="544" y="0"/>
                    </a:lnTo>
                    <a:lnTo>
                      <a:pt x="552" y="0"/>
                    </a:lnTo>
                    <a:lnTo>
                      <a:pt x="561" y="0"/>
                    </a:lnTo>
                    <a:lnTo>
                      <a:pt x="569" y="16"/>
                    </a:lnTo>
                    <a:lnTo>
                      <a:pt x="569" y="25"/>
                    </a:lnTo>
                    <a:lnTo>
                      <a:pt x="569" y="66"/>
                    </a:lnTo>
                    <a:lnTo>
                      <a:pt x="569" y="569"/>
                    </a:lnTo>
                    <a:lnTo>
                      <a:pt x="569" y="577"/>
                    </a:lnTo>
                    <a:lnTo>
                      <a:pt x="433" y="577"/>
                    </a:lnTo>
                    <a:lnTo>
                      <a:pt x="433" y="585"/>
                    </a:lnTo>
                    <a:lnTo>
                      <a:pt x="433" y="651"/>
                    </a:lnTo>
                    <a:lnTo>
                      <a:pt x="433" y="717"/>
                    </a:lnTo>
                    <a:lnTo>
                      <a:pt x="425" y="783"/>
                    </a:lnTo>
                    <a:lnTo>
                      <a:pt x="408" y="849"/>
                    </a:lnTo>
                    <a:lnTo>
                      <a:pt x="382" y="907"/>
                    </a:lnTo>
                    <a:lnTo>
                      <a:pt x="357" y="965"/>
                    </a:lnTo>
                    <a:lnTo>
                      <a:pt x="306" y="1014"/>
                    </a:lnTo>
                    <a:lnTo>
                      <a:pt x="280" y="1039"/>
                    </a:lnTo>
                    <a:lnTo>
                      <a:pt x="255" y="1055"/>
                    </a:lnTo>
                    <a:lnTo>
                      <a:pt x="221" y="1072"/>
                    </a:lnTo>
                    <a:lnTo>
                      <a:pt x="195" y="1088"/>
                    </a:lnTo>
                    <a:lnTo>
                      <a:pt x="128" y="1113"/>
                    </a:lnTo>
                    <a:lnTo>
                      <a:pt x="9" y="1130"/>
                    </a:lnTo>
                    <a:lnTo>
                      <a:pt x="0" y="109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2" name="Freeform 153"/>
              <p:cNvSpPr>
                <a:spLocks/>
              </p:cNvSpPr>
              <p:nvPr/>
            </p:nvSpPr>
            <p:spPr bwMode="auto">
              <a:xfrm>
                <a:off x="10212" y="15064"/>
                <a:ext cx="34" cy="33"/>
              </a:xfrm>
              <a:custGeom>
                <a:avLst/>
                <a:gdLst>
                  <a:gd name="T0" fmla="*/ 0 w 34"/>
                  <a:gd name="T1" fmla="*/ 17 h 33"/>
                  <a:gd name="T2" fmla="*/ 0 w 34"/>
                  <a:gd name="T3" fmla="*/ 8 h 33"/>
                  <a:gd name="T4" fmla="*/ 0 w 34"/>
                  <a:gd name="T5" fmla="*/ 0 h 33"/>
                  <a:gd name="T6" fmla="*/ 9 w 34"/>
                  <a:gd name="T7" fmla="*/ 0 h 33"/>
                  <a:gd name="T8" fmla="*/ 17 w 34"/>
                  <a:gd name="T9" fmla="*/ 0 h 33"/>
                  <a:gd name="T10" fmla="*/ 34 w 34"/>
                  <a:gd name="T11" fmla="*/ 33 h 33"/>
                  <a:gd name="T12" fmla="*/ 17 w 34"/>
                  <a:gd name="T13" fmla="*/ 33 h 33"/>
                  <a:gd name="T14" fmla="*/ 0 w 34"/>
                  <a:gd name="T15" fmla="*/ 17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33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34" y="33"/>
                    </a:lnTo>
                    <a:lnTo>
                      <a:pt x="17" y="33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3" name="Freeform 154"/>
              <p:cNvSpPr>
                <a:spLocks/>
              </p:cNvSpPr>
              <p:nvPr/>
            </p:nvSpPr>
            <p:spPr bwMode="auto">
              <a:xfrm>
                <a:off x="10059" y="14907"/>
                <a:ext cx="170" cy="174"/>
              </a:xfrm>
              <a:custGeom>
                <a:avLst/>
                <a:gdLst>
                  <a:gd name="T0" fmla="*/ 0 w 170"/>
                  <a:gd name="T1" fmla="*/ 149 h 174"/>
                  <a:gd name="T2" fmla="*/ 26 w 170"/>
                  <a:gd name="T3" fmla="*/ 132 h 174"/>
                  <a:gd name="T4" fmla="*/ 43 w 170"/>
                  <a:gd name="T5" fmla="*/ 132 h 174"/>
                  <a:gd name="T6" fmla="*/ 60 w 170"/>
                  <a:gd name="T7" fmla="*/ 141 h 174"/>
                  <a:gd name="T8" fmla="*/ 77 w 170"/>
                  <a:gd name="T9" fmla="*/ 141 h 174"/>
                  <a:gd name="T10" fmla="*/ 85 w 170"/>
                  <a:gd name="T11" fmla="*/ 141 h 174"/>
                  <a:gd name="T12" fmla="*/ 94 w 170"/>
                  <a:gd name="T13" fmla="*/ 141 h 174"/>
                  <a:gd name="T14" fmla="*/ 102 w 170"/>
                  <a:gd name="T15" fmla="*/ 132 h 174"/>
                  <a:gd name="T16" fmla="*/ 102 w 170"/>
                  <a:gd name="T17" fmla="*/ 132 h 174"/>
                  <a:gd name="T18" fmla="*/ 60 w 170"/>
                  <a:gd name="T19" fmla="*/ 116 h 174"/>
                  <a:gd name="T20" fmla="*/ 51 w 170"/>
                  <a:gd name="T21" fmla="*/ 99 h 174"/>
                  <a:gd name="T22" fmla="*/ 43 w 170"/>
                  <a:gd name="T23" fmla="*/ 83 h 174"/>
                  <a:gd name="T24" fmla="*/ 26 w 170"/>
                  <a:gd name="T25" fmla="*/ 33 h 174"/>
                  <a:gd name="T26" fmla="*/ 51 w 170"/>
                  <a:gd name="T27" fmla="*/ 33 h 174"/>
                  <a:gd name="T28" fmla="*/ 68 w 170"/>
                  <a:gd name="T29" fmla="*/ 42 h 174"/>
                  <a:gd name="T30" fmla="*/ 85 w 170"/>
                  <a:gd name="T31" fmla="*/ 50 h 174"/>
                  <a:gd name="T32" fmla="*/ 102 w 170"/>
                  <a:gd name="T33" fmla="*/ 66 h 174"/>
                  <a:gd name="T34" fmla="*/ 111 w 170"/>
                  <a:gd name="T35" fmla="*/ 75 h 174"/>
                  <a:gd name="T36" fmla="*/ 119 w 170"/>
                  <a:gd name="T37" fmla="*/ 91 h 174"/>
                  <a:gd name="T38" fmla="*/ 119 w 170"/>
                  <a:gd name="T39" fmla="*/ 99 h 174"/>
                  <a:gd name="T40" fmla="*/ 128 w 170"/>
                  <a:gd name="T41" fmla="*/ 108 h 174"/>
                  <a:gd name="T42" fmla="*/ 136 w 170"/>
                  <a:gd name="T43" fmla="*/ 108 h 174"/>
                  <a:gd name="T44" fmla="*/ 128 w 170"/>
                  <a:gd name="T45" fmla="*/ 75 h 174"/>
                  <a:gd name="T46" fmla="*/ 128 w 170"/>
                  <a:gd name="T47" fmla="*/ 50 h 174"/>
                  <a:gd name="T48" fmla="*/ 136 w 170"/>
                  <a:gd name="T49" fmla="*/ 17 h 174"/>
                  <a:gd name="T50" fmla="*/ 153 w 170"/>
                  <a:gd name="T51" fmla="*/ 0 h 174"/>
                  <a:gd name="T52" fmla="*/ 162 w 170"/>
                  <a:gd name="T53" fmla="*/ 9 h 174"/>
                  <a:gd name="T54" fmla="*/ 170 w 170"/>
                  <a:gd name="T55" fmla="*/ 25 h 174"/>
                  <a:gd name="T56" fmla="*/ 170 w 170"/>
                  <a:gd name="T57" fmla="*/ 50 h 174"/>
                  <a:gd name="T58" fmla="*/ 162 w 170"/>
                  <a:gd name="T59" fmla="*/ 108 h 174"/>
                  <a:gd name="T60" fmla="*/ 162 w 170"/>
                  <a:gd name="T61" fmla="*/ 124 h 174"/>
                  <a:gd name="T62" fmla="*/ 153 w 170"/>
                  <a:gd name="T63" fmla="*/ 141 h 174"/>
                  <a:gd name="T64" fmla="*/ 145 w 170"/>
                  <a:gd name="T65" fmla="*/ 141 h 174"/>
                  <a:gd name="T66" fmla="*/ 136 w 170"/>
                  <a:gd name="T67" fmla="*/ 141 h 174"/>
                  <a:gd name="T68" fmla="*/ 128 w 170"/>
                  <a:gd name="T69" fmla="*/ 141 h 174"/>
                  <a:gd name="T70" fmla="*/ 128 w 170"/>
                  <a:gd name="T71" fmla="*/ 157 h 174"/>
                  <a:gd name="T72" fmla="*/ 128 w 170"/>
                  <a:gd name="T73" fmla="*/ 165 h 174"/>
                  <a:gd name="T74" fmla="*/ 77 w 170"/>
                  <a:gd name="T75" fmla="*/ 174 h 174"/>
                  <a:gd name="T76" fmla="*/ 60 w 170"/>
                  <a:gd name="T77" fmla="*/ 174 h 174"/>
                  <a:gd name="T78" fmla="*/ 34 w 170"/>
                  <a:gd name="T79" fmla="*/ 174 h 174"/>
                  <a:gd name="T80" fmla="*/ 0 w 170"/>
                  <a:gd name="T81" fmla="*/ 149 h 17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70" h="174">
                    <a:moveTo>
                      <a:pt x="0" y="149"/>
                    </a:moveTo>
                    <a:lnTo>
                      <a:pt x="26" y="132"/>
                    </a:lnTo>
                    <a:lnTo>
                      <a:pt x="43" y="132"/>
                    </a:lnTo>
                    <a:lnTo>
                      <a:pt x="60" y="141"/>
                    </a:lnTo>
                    <a:lnTo>
                      <a:pt x="77" y="141"/>
                    </a:lnTo>
                    <a:lnTo>
                      <a:pt x="85" y="141"/>
                    </a:lnTo>
                    <a:lnTo>
                      <a:pt x="94" y="141"/>
                    </a:lnTo>
                    <a:lnTo>
                      <a:pt x="102" y="132"/>
                    </a:lnTo>
                    <a:lnTo>
                      <a:pt x="60" y="116"/>
                    </a:lnTo>
                    <a:lnTo>
                      <a:pt x="51" y="99"/>
                    </a:lnTo>
                    <a:lnTo>
                      <a:pt x="43" y="83"/>
                    </a:lnTo>
                    <a:lnTo>
                      <a:pt x="26" y="33"/>
                    </a:lnTo>
                    <a:lnTo>
                      <a:pt x="51" y="33"/>
                    </a:lnTo>
                    <a:lnTo>
                      <a:pt x="68" y="42"/>
                    </a:lnTo>
                    <a:lnTo>
                      <a:pt x="85" y="50"/>
                    </a:lnTo>
                    <a:lnTo>
                      <a:pt x="102" y="66"/>
                    </a:lnTo>
                    <a:lnTo>
                      <a:pt x="111" y="75"/>
                    </a:lnTo>
                    <a:lnTo>
                      <a:pt x="119" y="91"/>
                    </a:lnTo>
                    <a:lnTo>
                      <a:pt x="119" y="99"/>
                    </a:lnTo>
                    <a:lnTo>
                      <a:pt x="128" y="108"/>
                    </a:lnTo>
                    <a:lnTo>
                      <a:pt x="136" y="108"/>
                    </a:lnTo>
                    <a:lnTo>
                      <a:pt x="128" y="75"/>
                    </a:lnTo>
                    <a:lnTo>
                      <a:pt x="128" y="50"/>
                    </a:lnTo>
                    <a:lnTo>
                      <a:pt x="136" y="17"/>
                    </a:lnTo>
                    <a:lnTo>
                      <a:pt x="153" y="0"/>
                    </a:lnTo>
                    <a:lnTo>
                      <a:pt x="162" y="9"/>
                    </a:lnTo>
                    <a:lnTo>
                      <a:pt x="170" y="25"/>
                    </a:lnTo>
                    <a:lnTo>
                      <a:pt x="170" y="50"/>
                    </a:lnTo>
                    <a:lnTo>
                      <a:pt x="162" y="108"/>
                    </a:lnTo>
                    <a:lnTo>
                      <a:pt x="162" y="124"/>
                    </a:lnTo>
                    <a:lnTo>
                      <a:pt x="153" y="141"/>
                    </a:lnTo>
                    <a:lnTo>
                      <a:pt x="145" y="141"/>
                    </a:lnTo>
                    <a:lnTo>
                      <a:pt x="136" y="141"/>
                    </a:lnTo>
                    <a:lnTo>
                      <a:pt x="128" y="141"/>
                    </a:lnTo>
                    <a:lnTo>
                      <a:pt x="128" y="157"/>
                    </a:lnTo>
                    <a:lnTo>
                      <a:pt x="128" y="165"/>
                    </a:lnTo>
                    <a:lnTo>
                      <a:pt x="77" y="174"/>
                    </a:lnTo>
                    <a:lnTo>
                      <a:pt x="60" y="174"/>
                    </a:lnTo>
                    <a:lnTo>
                      <a:pt x="34" y="174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4" name="Freeform 155"/>
              <p:cNvSpPr>
                <a:spLocks/>
              </p:cNvSpPr>
              <p:nvPr/>
            </p:nvSpPr>
            <p:spPr bwMode="auto">
              <a:xfrm>
                <a:off x="10764" y="14973"/>
                <a:ext cx="77" cy="75"/>
              </a:xfrm>
              <a:custGeom>
                <a:avLst/>
                <a:gdLst>
                  <a:gd name="T0" fmla="*/ 17 w 77"/>
                  <a:gd name="T1" fmla="*/ 50 h 75"/>
                  <a:gd name="T2" fmla="*/ 0 w 77"/>
                  <a:gd name="T3" fmla="*/ 25 h 75"/>
                  <a:gd name="T4" fmla="*/ 0 w 77"/>
                  <a:gd name="T5" fmla="*/ 9 h 75"/>
                  <a:gd name="T6" fmla="*/ 17 w 77"/>
                  <a:gd name="T7" fmla="*/ 0 h 75"/>
                  <a:gd name="T8" fmla="*/ 26 w 77"/>
                  <a:gd name="T9" fmla="*/ 9 h 75"/>
                  <a:gd name="T10" fmla="*/ 51 w 77"/>
                  <a:gd name="T11" fmla="*/ 25 h 75"/>
                  <a:gd name="T12" fmla="*/ 77 w 77"/>
                  <a:gd name="T13" fmla="*/ 75 h 75"/>
                  <a:gd name="T14" fmla="*/ 77 w 77"/>
                  <a:gd name="T15" fmla="*/ 75 h 75"/>
                  <a:gd name="T16" fmla="*/ 51 w 77"/>
                  <a:gd name="T17" fmla="*/ 58 h 75"/>
                  <a:gd name="T18" fmla="*/ 17 w 77"/>
                  <a:gd name="T19" fmla="*/ 50 h 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7" h="75">
                    <a:moveTo>
                      <a:pt x="17" y="50"/>
                    </a:moveTo>
                    <a:lnTo>
                      <a:pt x="0" y="25"/>
                    </a:lnTo>
                    <a:lnTo>
                      <a:pt x="0" y="9"/>
                    </a:lnTo>
                    <a:lnTo>
                      <a:pt x="17" y="0"/>
                    </a:lnTo>
                    <a:lnTo>
                      <a:pt x="26" y="9"/>
                    </a:lnTo>
                    <a:lnTo>
                      <a:pt x="51" y="25"/>
                    </a:lnTo>
                    <a:lnTo>
                      <a:pt x="77" y="75"/>
                    </a:lnTo>
                    <a:lnTo>
                      <a:pt x="51" y="58"/>
                    </a:lnTo>
                    <a:lnTo>
                      <a:pt x="17" y="5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5" name="Freeform 156"/>
              <p:cNvSpPr>
                <a:spLocks/>
              </p:cNvSpPr>
              <p:nvPr/>
            </p:nvSpPr>
            <p:spPr bwMode="auto">
              <a:xfrm>
                <a:off x="10425" y="14949"/>
                <a:ext cx="34" cy="33"/>
              </a:xfrm>
              <a:custGeom>
                <a:avLst/>
                <a:gdLst>
                  <a:gd name="T0" fmla="*/ 0 w 34"/>
                  <a:gd name="T1" fmla="*/ 8 h 33"/>
                  <a:gd name="T2" fmla="*/ 8 w 34"/>
                  <a:gd name="T3" fmla="*/ 0 h 33"/>
                  <a:gd name="T4" fmla="*/ 17 w 34"/>
                  <a:gd name="T5" fmla="*/ 0 h 33"/>
                  <a:gd name="T6" fmla="*/ 34 w 34"/>
                  <a:gd name="T7" fmla="*/ 24 h 33"/>
                  <a:gd name="T8" fmla="*/ 25 w 34"/>
                  <a:gd name="T9" fmla="*/ 33 h 33"/>
                  <a:gd name="T10" fmla="*/ 8 w 34"/>
                  <a:gd name="T11" fmla="*/ 33 h 33"/>
                  <a:gd name="T12" fmla="*/ 0 w 34"/>
                  <a:gd name="T13" fmla="*/ 8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33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34" y="24"/>
                    </a:lnTo>
                    <a:lnTo>
                      <a:pt x="25" y="33"/>
                    </a:lnTo>
                    <a:lnTo>
                      <a:pt x="8" y="3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6" name="Freeform 157"/>
              <p:cNvSpPr>
                <a:spLocks/>
              </p:cNvSpPr>
              <p:nvPr/>
            </p:nvSpPr>
            <p:spPr bwMode="auto">
              <a:xfrm>
                <a:off x="10756" y="14462"/>
                <a:ext cx="34" cy="25"/>
              </a:xfrm>
              <a:custGeom>
                <a:avLst/>
                <a:gdLst>
                  <a:gd name="T0" fmla="*/ 0 w 34"/>
                  <a:gd name="T1" fmla="*/ 25 h 25"/>
                  <a:gd name="T2" fmla="*/ 8 w 34"/>
                  <a:gd name="T3" fmla="*/ 8 h 25"/>
                  <a:gd name="T4" fmla="*/ 17 w 34"/>
                  <a:gd name="T5" fmla="*/ 0 h 25"/>
                  <a:gd name="T6" fmla="*/ 25 w 34"/>
                  <a:gd name="T7" fmla="*/ 8 h 25"/>
                  <a:gd name="T8" fmla="*/ 34 w 34"/>
                  <a:gd name="T9" fmla="*/ 17 h 25"/>
                  <a:gd name="T10" fmla="*/ 25 w 34"/>
                  <a:gd name="T11" fmla="*/ 25 h 25"/>
                  <a:gd name="T12" fmla="*/ 17 w 34"/>
                  <a:gd name="T13" fmla="*/ 25 h 25"/>
                  <a:gd name="T14" fmla="*/ 8 w 34"/>
                  <a:gd name="T15" fmla="*/ 25 h 25"/>
                  <a:gd name="T16" fmla="*/ 0 w 34"/>
                  <a:gd name="T17" fmla="*/ 25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25">
                    <a:moveTo>
                      <a:pt x="0" y="25"/>
                    </a:moveTo>
                    <a:lnTo>
                      <a:pt x="8" y="8"/>
                    </a:lnTo>
                    <a:lnTo>
                      <a:pt x="17" y="0"/>
                    </a:lnTo>
                    <a:lnTo>
                      <a:pt x="25" y="8"/>
                    </a:lnTo>
                    <a:lnTo>
                      <a:pt x="34" y="17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8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7" name="Freeform 158"/>
              <p:cNvSpPr>
                <a:spLocks/>
              </p:cNvSpPr>
              <p:nvPr/>
            </p:nvSpPr>
            <p:spPr bwMode="auto">
              <a:xfrm>
                <a:off x="10722" y="14380"/>
                <a:ext cx="110" cy="57"/>
              </a:xfrm>
              <a:custGeom>
                <a:avLst/>
                <a:gdLst>
                  <a:gd name="T0" fmla="*/ 0 w 110"/>
                  <a:gd name="T1" fmla="*/ 0 h 57"/>
                  <a:gd name="T2" fmla="*/ 17 w 110"/>
                  <a:gd name="T3" fmla="*/ 8 h 57"/>
                  <a:gd name="T4" fmla="*/ 34 w 110"/>
                  <a:gd name="T5" fmla="*/ 16 h 57"/>
                  <a:gd name="T6" fmla="*/ 59 w 110"/>
                  <a:gd name="T7" fmla="*/ 33 h 57"/>
                  <a:gd name="T8" fmla="*/ 76 w 110"/>
                  <a:gd name="T9" fmla="*/ 16 h 57"/>
                  <a:gd name="T10" fmla="*/ 85 w 110"/>
                  <a:gd name="T11" fmla="*/ 8 h 57"/>
                  <a:gd name="T12" fmla="*/ 93 w 110"/>
                  <a:gd name="T13" fmla="*/ 0 h 57"/>
                  <a:gd name="T14" fmla="*/ 110 w 110"/>
                  <a:gd name="T15" fmla="*/ 0 h 57"/>
                  <a:gd name="T16" fmla="*/ 93 w 110"/>
                  <a:gd name="T17" fmla="*/ 16 h 57"/>
                  <a:gd name="T18" fmla="*/ 85 w 110"/>
                  <a:gd name="T19" fmla="*/ 41 h 57"/>
                  <a:gd name="T20" fmla="*/ 68 w 110"/>
                  <a:gd name="T21" fmla="*/ 57 h 57"/>
                  <a:gd name="T22" fmla="*/ 59 w 110"/>
                  <a:gd name="T23" fmla="*/ 57 h 57"/>
                  <a:gd name="T24" fmla="*/ 42 w 110"/>
                  <a:gd name="T25" fmla="*/ 57 h 57"/>
                  <a:gd name="T26" fmla="*/ 17 w 110"/>
                  <a:gd name="T27" fmla="*/ 33 h 57"/>
                  <a:gd name="T28" fmla="*/ 0 w 110"/>
                  <a:gd name="T29" fmla="*/ 0 h 5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0" h="57">
                    <a:moveTo>
                      <a:pt x="0" y="0"/>
                    </a:moveTo>
                    <a:lnTo>
                      <a:pt x="17" y="8"/>
                    </a:lnTo>
                    <a:lnTo>
                      <a:pt x="34" y="16"/>
                    </a:lnTo>
                    <a:lnTo>
                      <a:pt x="59" y="33"/>
                    </a:lnTo>
                    <a:lnTo>
                      <a:pt x="76" y="16"/>
                    </a:lnTo>
                    <a:lnTo>
                      <a:pt x="85" y="8"/>
                    </a:lnTo>
                    <a:lnTo>
                      <a:pt x="93" y="0"/>
                    </a:lnTo>
                    <a:lnTo>
                      <a:pt x="110" y="0"/>
                    </a:lnTo>
                    <a:lnTo>
                      <a:pt x="93" y="16"/>
                    </a:lnTo>
                    <a:lnTo>
                      <a:pt x="85" y="41"/>
                    </a:lnTo>
                    <a:lnTo>
                      <a:pt x="68" y="57"/>
                    </a:lnTo>
                    <a:lnTo>
                      <a:pt x="59" y="57"/>
                    </a:lnTo>
                    <a:lnTo>
                      <a:pt x="42" y="57"/>
                    </a:lnTo>
                    <a:lnTo>
                      <a:pt x="17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Freeform 159"/>
              <p:cNvSpPr>
                <a:spLocks/>
              </p:cNvSpPr>
              <p:nvPr/>
            </p:nvSpPr>
            <p:spPr bwMode="auto">
              <a:xfrm>
                <a:off x="10756" y="14347"/>
                <a:ext cx="42" cy="41"/>
              </a:xfrm>
              <a:custGeom>
                <a:avLst/>
                <a:gdLst>
                  <a:gd name="T0" fmla="*/ 0 w 42"/>
                  <a:gd name="T1" fmla="*/ 24 h 41"/>
                  <a:gd name="T2" fmla="*/ 8 w 42"/>
                  <a:gd name="T3" fmla="*/ 8 h 41"/>
                  <a:gd name="T4" fmla="*/ 17 w 42"/>
                  <a:gd name="T5" fmla="*/ 0 h 41"/>
                  <a:gd name="T6" fmla="*/ 25 w 42"/>
                  <a:gd name="T7" fmla="*/ 8 h 41"/>
                  <a:gd name="T8" fmla="*/ 42 w 42"/>
                  <a:gd name="T9" fmla="*/ 16 h 41"/>
                  <a:gd name="T10" fmla="*/ 34 w 42"/>
                  <a:gd name="T11" fmla="*/ 24 h 41"/>
                  <a:gd name="T12" fmla="*/ 34 w 42"/>
                  <a:gd name="T13" fmla="*/ 33 h 41"/>
                  <a:gd name="T14" fmla="*/ 17 w 42"/>
                  <a:gd name="T15" fmla="*/ 41 h 41"/>
                  <a:gd name="T16" fmla="*/ 8 w 42"/>
                  <a:gd name="T17" fmla="*/ 33 h 41"/>
                  <a:gd name="T18" fmla="*/ 8 w 42"/>
                  <a:gd name="T19" fmla="*/ 33 h 41"/>
                  <a:gd name="T20" fmla="*/ 0 w 42"/>
                  <a:gd name="T21" fmla="*/ 2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" h="41">
                    <a:moveTo>
                      <a:pt x="0" y="24"/>
                    </a:moveTo>
                    <a:lnTo>
                      <a:pt x="8" y="8"/>
                    </a:lnTo>
                    <a:lnTo>
                      <a:pt x="17" y="0"/>
                    </a:lnTo>
                    <a:lnTo>
                      <a:pt x="25" y="8"/>
                    </a:lnTo>
                    <a:lnTo>
                      <a:pt x="42" y="16"/>
                    </a:lnTo>
                    <a:lnTo>
                      <a:pt x="34" y="24"/>
                    </a:lnTo>
                    <a:lnTo>
                      <a:pt x="34" y="33"/>
                    </a:lnTo>
                    <a:lnTo>
                      <a:pt x="17" y="41"/>
                    </a:lnTo>
                    <a:lnTo>
                      <a:pt x="8" y="3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9" name="Freeform 160"/>
              <p:cNvSpPr>
                <a:spLocks/>
              </p:cNvSpPr>
              <p:nvPr/>
            </p:nvSpPr>
            <p:spPr bwMode="auto">
              <a:xfrm>
                <a:off x="10730" y="14330"/>
                <a:ext cx="26" cy="33"/>
              </a:xfrm>
              <a:custGeom>
                <a:avLst/>
                <a:gdLst>
                  <a:gd name="T0" fmla="*/ 0 w 26"/>
                  <a:gd name="T1" fmla="*/ 25 h 33"/>
                  <a:gd name="T2" fmla="*/ 9 w 26"/>
                  <a:gd name="T3" fmla="*/ 8 h 33"/>
                  <a:gd name="T4" fmla="*/ 17 w 26"/>
                  <a:gd name="T5" fmla="*/ 0 h 33"/>
                  <a:gd name="T6" fmla="*/ 26 w 26"/>
                  <a:gd name="T7" fmla="*/ 0 h 33"/>
                  <a:gd name="T8" fmla="*/ 26 w 26"/>
                  <a:gd name="T9" fmla="*/ 8 h 33"/>
                  <a:gd name="T10" fmla="*/ 26 w 26"/>
                  <a:gd name="T11" fmla="*/ 17 h 33"/>
                  <a:gd name="T12" fmla="*/ 9 w 26"/>
                  <a:gd name="T13" fmla="*/ 33 h 33"/>
                  <a:gd name="T14" fmla="*/ 0 w 26"/>
                  <a:gd name="T15" fmla="*/ 25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0" y="25"/>
                    </a:moveTo>
                    <a:lnTo>
                      <a:pt x="9" y="8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26" y="8"/>
                    </a:lnTo>
                    <a:lnTo>
                      <a:pt x="26" y="17"/>
                    </a:lnTo>
                    <a:lnTo>
                      <a:pt x="9" y="3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Freeform 161"/>
              <p:cNvSpPr>
                <a:spLocks/>
              </p:cNvSpPr>
              <p:nvPr/>
            </p:nvSpPr>
            <p:spPr bwMode="auto">
              <a:xfrm>
                <a:off x="10790" y="14322"/>
                <a:ext cx="25" cy="33"/>
              </a:xfrm>
              <a:custGeom>
                <a:avLst/>
                <a:gdLst>
                  <a:gd name="T0" fmla="*/ 8 w 25"/>
                  <a:gd name="T1" fmla="*/ 0 h 33"/>
                  <a:gd name="T2" fmla="*/ 8 w 25"/>
                  <a:gd name="T3" fmla="*/ 0 h 33"/>
                  <a:gd name="T4" fmla="*/ 17 w 25"/>
                  <a:gd name="T5" fmla="*/ 16 h 33"/>
                  <a:gd name="T6" fmla="*/ 25 w 25"/>
                  <a:gd name="T7" fmla="*/ 33 h 33"/>
                  <a:gd name="T8" fmla="*/ 17 w 25"/>
                  <a:gd name="T9" fmla="*/ 33 h 33"/>
                  <a:gd name="T10" fmla="*/ 8 w 25"/>
                  <a:gd name="T11" fmla="*/ 16 h 33"/>
                  <a:gd name="T12" fmla="*/ 0 w 25"/>
                  <a:gd name="T13" fmla="*/ 8 h 33"/>
                  <a:gd name="T14" fmla="*/ 8 w 25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33">
                    <a:moveTo>
                      <a:pt x="8" y="0"/>
                    </a:moveTo>
                    <a:lnTo>
                      <a:pt x="8" y="0"/>
                    </a:lnTo>
                    <a:lnTo>
                      <a:pt x="17" y="16"/>
                    </a:lnTo>
                    <a:lnTo>
                      <a:pt x="25" y="33"/>
                    </a:lnTo>
                    <a:lnTo>
                      <a:pt x="17" y="33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" name="Freeform 162"/>
              <p:cNvSpPr>
                <a:spLocks/>
              </p:cNvSpPr>
              <p:nvPr/>
            </p:nvSpPr>
            <p:spPr bwMode="auto">
              <a:xfrm>
                <a:off x="10764" y="14289"/>
                <a:ext cx="17" cy="25"/>
              </a:xfrm>
              <a:custGeom>
                <a:avLst/>
                <a:gdLst>
                  <a:gd name="T0" fmla="*/ 0 w 17"/>
                  <a:gd name="T1" fmla="*/ 16 h 25"/>
                  <a:gd name="T2" fmla="*/ 0 w 17"/>
                  <a:gd name="T3" fmla="*/ 8 h 25"/>
                  <a:gd name="T4" fmla="*/ 9 w 17"/>
                  <a:gd name="T5" fmla="*/ 0 h 25"/>
                  <a:gd name="T6" fmla="*/ 17 w 17"/>
                  <a:gd name="T7" fmla="*/ 8 h 25"/>
                  <a:gd name="T8" fmla="*/ 17 w 17"/>
                  <a:gd name="T9" fmla="*/ 16 h 25"/>
                  <a:gd name="T10" fmla="*/ 9 w 17"/>
                  <a:gd name="T11" fmla="*/ 25 h 25"/>
                  <a:gd name="T12" fmla="*/ 0 w 17"/>
                  <a:gd name="T13" fmla="*/ 25 h 25"/>
                  <a:gd name="T14" fmla="*/ 0 w 17"/>
                  <a:gd name="T15" fmla="*/ 16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25">
                    <a:moveTo>
                      <a:pt x="0" y="16"/>
                    </a:moveTo>
                    <a:lnTo>
                      <a:pt x="0" y="8"/>
                    </a:lnTo>
                    <a:lnTo>
                      <a:pt x="9" y="0"/>
                    </a:lnTo>
                    <a:lnTo>
                      <a:pt x="17" y="8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0" y="25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" name="Freeform 163"/>
              <p:cNvSpPr>
                <a:spLocks/>
              </p:cNvSpPr>
              <p:nvPr/>
            </p:nvSpPr>
            <p:spPr bwMode="auto">
              <a:xfrm>
                <a:off x="10756" y="14248"/>
                <a:ext cx="25" cy="16"/>
              </a:xfrm>
              <a:custGeom>
                <a:avLst/>
                <a:gdLst>
                  <a:gd name="T0" fmla="*/ 0 w 25"/>
                  <a:gd name="T1" fmla="*/ 8 h 16"/>
                  <a:gd name="T2" fmla="*/ 8 w 25"/>
                  <a:gd name="T3" fmla="*/ 0 h 16"/>
                  <a:gd name="T4" fmla="*/ 17 w 25"/>
                  <a:gd name="T5" fmla="*/ 0 h 16"/>
                  <a:gd name="T6" fmla="*/ 25 w 25"/>
                  <a:gd name="T7" fmla="*/ 8 h 16"/>
                  <a:gd name="T8" fmla="*/ 17 w 25"/>
                  <a:gd name="T9" fmla="*/ 16 h 16"/>
                  <a:gd name="T10" fmla="*/ 8 w 25"/>
                  <a:gd name="T11" fmla="*/ 16 h 16"/>
                  <a:gd name="T12" fmla="*/ 0 w 25"/>
                  <a:gd name="T13" fmla="*/ 8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16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8"/>
                    </a:lnTo>
                    <a:lnTo>
                      <a:pt x="17" y="16"/>
                    </a:lnTo>
                    <a:lnTo>
                      <a:pt x="8" y="1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" name="Freeform 164"/>
              <p:cNvSpPr>
                <a:spLocks/>
              </p:cNvSpPr>
              <p:nvPr/>
            </p:nvSpPr>
            <p:spPr bwMode="auto">
              <a:xfrm>
                <a:off x="10892" y="13926"/>
                <a:ext cx="119" cy="107"/>
              </a:xfrm>
              <a:custGeom>
                <a:avLst/>
                <a:gdLst>
                  <a:gd name="T0" fmla="*/ 0 w 119"/>
                  <a:gd name="T1" fmla="*/ 25 h 107"/>
                  <a:gd name="T2" fmla="*/ 0 w 119"/>
                  <a:gd name="T3" fmla="*/ 0 h 107"/>
                  <a:gd name="T4" fmla="*/ 0 w 119"/>
                  <a:gd name="T5" fmla="*/ 0 h 107"/>
                  <a:gd name="T6" fmla="*/ 8 w 119"/>
                  <a:gd name="T7" fmla="*/ 0 h 107"/>
                  <a:gd name="T8" fmla="*/ 8 w 119"/>
                  <a:gd name="T9" fmla="*/ 8 h 107"/>
                  <a:gd name="T10" fmla="*/ 25 w 119"/>
                  <a:gd name="T11" fmla="*/ 41 h 107"/>
                  <a:gd name="T12" fmla="*/ 34 w 119"/>
                  <a:gd name="T13" fmla="*/ 58 h 107"/>
                  <a:gd name="T14" fmla="*/ 51 w 119"/>
                  <a:gd name="T15" fmla="*/ 74 h 107"/>
                  <a:gd name="T16" fmla="*/ 59 w 119"/>
                  <a:gd name="T17" fmla="*/ 74 h 107"/>
                  <a:gd name="T18" fmla="*/ 76 w 119"/>
                  <a:gd name="T19" fmla="*/ 74 h 107"/>
                  <a:gd name="T20" fmla="*/ 110 w 119"/>
                  <a:gd name="T21" fmla="*/ 0 h 107"/>
                  <a:gd name="T22" fmla="*/ 119 w 119"/>
                  <a:gd name="T23" fmla="*/ 8 h 107"/>
                  <a:gd name="T24" fmla="*/ 110 w 119"/>
                  <a:gd name="T25" fmla="*/ 17 h 107"/>
                  <a:gd name="T26" fmla="*/ 110 w 119"/>
                  <a:gd name="T27" fmla="*/ 25 h 107"/>
                  <a:gd name="T28" fmla="*/ 93 w 119"/>
                  <a:gd name="T29" fmla="*/ 66 h 107"/>
                  <a:gd name="T30" fmla="*/ 68 w 119"/>
                  <a:gd name="T31" fmla="*/ 107 h 107"/>
                  <a:gd name="T32" fmla="*/ 42 w 119"/>
                  <a:gd name="T33" fmla="*/ 91 h 107"/>
                  <a:gd name="T34" fmla="*/ 25 w 119"/>
                  <a:gd name="T35" fmla="*/ 74 h 107"/>
                  <a:gd name="T36" fmla="*/ 0 w 119"/>
                  <a:gd name="T37" fmla="*/ 25 h 10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9" h="107">
                    <a:moveTo>
                      <a:pt x="0" y="25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25" y="41"/>
                    </a:lnTo>
                    <a:lnTo>
                      <a:pt x="34" y="58"/>
                    </a:lnTo>
                    <a:lnTo>
                      <a:pt x="51" y="74"/>
                    </a:lnTo>
                    <a:lnTo>
                      <a:pt x="59" y="74"/>
                    </a:lnTo>
                    <a:lnTo>
                      <a:pt x="76" y="74"/>
                    </a:lnTo>
                    <a:lnTo>
                      <a:pt x="110" y="0"/>
                    </a:lnTo>
                    <a:lnTo>
                      <a:pt x="119" y="8"/>
                    </a:lnTo>
                    <a:lnTo>
                      <a:pt x="110" y="17"/>
                    </a:lnTo>
                    <a:lnTo>
                      <a:pt x="110" y="25"/>
                    </a:lnTo>
                    <a:lnTo>
                      <a:pt x="93" y="66"/>
                    </a:lnTo>
                    <a:lnTo>
                      <a:pt x="68" y="107"/>
                    </a:lnTo>
                    <a:lnTo>
                      <a:pt x="42" y="91"/>
                    </a:lnTo>
                    <a:lnTo>
                      <a:pt x="25" y="74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" name="Freeform 165"/>
              <p:cNvSpPr>
                <a:spLocks/>
              </p:cNvSpPr>
              <p:nvPr/>
            </p:nvSpPr>
            <p:spPr bwMode="auto">
              <a:xfrm>
                <a:off x="10917" y="13860"/>
                <a:ext cx="68" cy="116"/>
              </a:xfrm>
              <a:custGeom>
                <a:avLst/>
                <a:gdLst>
                  <a:gd name="T0" fmla="*/ 9 w 68"/>
                  <a:gd name="T1" fmla="*/ 83 h 116"/>
                  <a:gd name="T2" fmla="*/ 0 w 68"/>
                  <a:gd name="T3" fmla="*/ 58 h 116"/>
                  <a:gd name="T4" fmla="*/ 0 w 68"/>
                  <a:gd name="T5" fmla="*/ 41 h 116"/>
                  <a:gd name="T6" fmla="*/ 17 w 68"/>
                  <a:gd name="T7" fmla="*/ 33 h 116"/>
                  <a:gd name="T8" fmla="*/ 26 w 68"/>
                  <a:gd name="T9" fmla="*/ 33 h 116"/>
                  <a:gd name="T10" fmla="*/ 26 w 68"/>
                  <a:gd name="T11" fmla="*/ 25 h 116"/>
                  <a:gd name="T12" fmla="*/ 34 w 68"/>
                  <a:gd name="T13" fmla="*/ 9 h 116"/>
                  <a:gd name="T14" fmla="*/ 43 w 68"/>
                  <a:gd name="T15" fmla="*/ 0 h 116"/>
                  <a:gd name="T16" fmla="*/ 43 w 68"/>
                  <a:gd name="T17" fmla="*/ 0 h 116"/>
                  <a:gd name="T18" fmla="*/ 43 w 68"/>
                  <a:gd name="T19" fmla="*/ 17 h 116"/>
                  <a:gd name="T20" fmla="*/ 51 w 68"/>
                  <a:gd name="T21" fmla="*/ 25 h 116"/>
                  <a:gd name="T22" fmla="*/ 68 w 68"/>
                  <a:gd name="T23" fmla="*/ 50 h 116"/>
                  <a:gd name="T24" fmla="*/ 51 w 68"/>
                  <a:gd name="T25" fmla="*/ 83 h 116"/>
                  <a:gd name="T26" fmla="*/ 34 w 68"/>
                  <a:gd name="T27" fmla="*/ 116 h 116"/>
                  <a:gd name="T28" fmla="*/ 26 w 68"/>
                  <a:gd name="T29" fmla="*/ 116 h 116"/>
                  <a:gd name="T30" fmla="*/ 17 w 68"/>
                  <a:gd name="T31" fmla="*/ 99 h 116"/>
                  <a:gd name="T32" fmla="*/ 9 w 68"/>
                  <a:gd name="T33" fmla="*/ 83 h 1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116">
                    <a:moveTo>
                      <a:pt x="9" y="83"/>
                    </a:moveTo>
                    <a:lnTo>
                      <a:pt x="0" y="58"/>
                    </a:lnTo>
                    <a:lnTo>
                      <a:pt x="0" y="41"/>
                    </a:lnTo>
                    <a:lnTo>
                      <a:pt x="17" y="33"/>
                    </a:lnTo>
                    <a:lnTo>
                      <a:pt x="26" y="33"/>
                    </a:lnTo>
                    <a:lnTo>
                      <a:pt x="26" y="25"/>
                    </a:lnTo>
                    <a:lnTo>
                      <a:pt x="34" y="9"/>
                    </a:lnTo>
                    <a:lnTo>
                      <a:pt x="43" y="0"/>
                    </a:lnTo>
                    <a:lnTo>
                      <a:pt x="43" y="17"/>
                    </a:lnTo>
                    <a:lnTo>
                      <a:pt x="51" y="25"/>
                    </a:lnTo>
                    <a:lnTo>
                      <a:pt x="68" y="50"/>
                    </a:lnTo>
                    <a:lnTo>
                      <a:pt x="51" y="83"/>
                    </a:lnTo>
                    <a:lnTo>
                      <a:pt x="34" y="116"/>
                    </a:lnTo>
                    <a:lnTo>
                      <a:pt x="26" y="116"/>
                    </a:lnTo>
                    <a:lnTo>
                      <a:pt x="17" y="99"/>
                    </a:lnTo>
                    <a:lnTo>
                      <a:pt x="9" y="83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" name="Freeform 166"/>
              <p:cNvSpPr>
                <a:spLocks/>
              </p:cNvSpPr>
              <p:nvPr/>
            </p:nvSpPr>
            <p:spPr bwMode="auto">
              <a:xfrm>
                <a:off x="11028" y="13934"/>
                <a:ext cx="34" cy="42"/>
              </a:xfrm>
              <a:custGeom>
                <a:avLst/>
                <a:gdLst>
                  <a:gd name="T0" fmla="*/ 0 w 34"/>
                  <a:gd name="T1" fmla="*/ 25 h 42"/>
                  <a:gd name="T2" fmla="*/ 0 w 34"/>
                  <a:gd name="T3" fmla="*/ 9 h 42"/>
                  <a:gd name="T4" fmla="*/ 8 w 34"/>
                  <a:gd name="T5" fmla="*/ 0 h 42"/>
                  <a:gd name="T6" fmla="*/ 25 w 34"/>
                  <a:gd name="T7" fmla="*/ 0 h 42"/>
                  <a:gd name="T8" fmla="*/ 34 w 34"/>
                  <a:gd name="T9" fmla="*/ 17 h 42"/>
                  <a:gd name="T10" fmla="*/ 34 w 34"/>
                  <a:gd name="T11" fmla="*/ 25 h 42"/>
                  <a:gd name="T12" fmla="*/ 34 w 34"/>
                  <a:gd name="T13" fmla="*/ 25 h 42"/>
                  <a:gd name="T14" fmla="*/ 17 w 34"/>
                  <a:gd name="T15" fmla="*/ 42 h 42"/>
                  <a:gd name="T16" fmla="*/ 8 w 34"/>
                  <a:gd name="T17" fmla="*/ 33 h 42"/>
                  <a:gd name="T18" fmla="*/ 0 w 34"/>
                  <a:gd name="T19" fmla="*/ 25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4" h="42">
                    <a:moveTo>
                      <a:pt x="0" y="25"/>
                    </a:moveTo>
                    <a:lnTo>
                      <a:pt x="0" y="9"/>
                    </a:lnTo>
                    <a:lnTo>
                      <a:pt x="8" y="0"/>
                    </a:lnTo>
                    <a:lnTo>
                      <a:pt x="25" y="0"/>
                    </a:lnTo>
                    <a:lnTo>
                      <a:pt x="34" y="17"/>
                    </a:lnTo>
                    <a:lnTo>
                      <a:pt x="34" y="25"/>
                    </a:lnTo>
                    <a:lnTo>
                      <a:pt x="17" y="42"/>
                    </a:lnTo>
                    <a:lnTo>
                      <a:pt x="8" y="3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" name="Freeform 167"/>
              <p:cNvSpPr>
                <a:spLocks/>
              </p:cNvSpPr>
              <p:nvPr/>
            </p:nvSpPr>
            <p:spPr bwMode="auto">
              <a:xfrm>
                <a:off x="10841" y="13934"/>
                <a:ext cx="25" cy="33"/>
              </a:xfrm>
              <a:custGeom>
                <a:avLst/>
                <a:gdLst>
                  <a:gd name="T0" fmla="*/ 0 w 25"/>
                  <a:gd name="T1" fmla="*/ 25 h 33"/>
                  <a:gd name="T2" fmla="*/ 8 w 25"/>
                  <a:gd name="T3" fmla="*/ 17 h 33"/>
                  <a:gd name="T4" fmla="*/ 17 w 25"/>
                  <a:gd name="T5" fmla="*/ 0 h 33"/>
                  <a:gd name="T6" fmla="*/ 25 w 25"/>
                  <a:gd name="T7" fmla="*/ 9 h 33"/>
                  <a:gd name="T8" fmla="*/ 25 w 25"/>
                  <a:gd name="T9" fmla="*/ 17 h 33"/>
                  <a:gd name="T10" fmla="*/ 25 w 25"/>
                  <a:gd name="T11" fmla="*/ 25 h 33"/>
                  <a:gd name="T12" fmla="*/ 25 w 25"/>
                  <a:gd name="T13" fmla="*/ 33 h 33"/>
                  <a:gd name="T14" fmla="*/ 8 w 25"/>
                  <a:gd name="T15" fmla="*/ 33 h 33"/>
                  <a:gd name="T16" fmla="*/ 0 w 25"/>
                  <a:gd name="T17" fmla="*/ 25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33">
                    <a:moveTo>
                      <a:pt x="0" y="25"/>
                    </a:moveTo>
                    <a:lnTo>
                      <a:pt x="8" y="17"/>
                    </a:lnTo>
                    <a:lnTo>
                      <a:pt x="17" y="0"/>
                    </a:lnTo>
                    <a:lnTo>
                      <a:pt x="25" y="9"/>
                    </a:lnTo>
                    <a:lnTo>
                      <a:pt x="25" y="17"/>
                    </a:lnTo>
                    <a:lnTo>
                      <a:pt x="25" y="25"/>
                    </a:lnTo>
                    <a:lnTo>
                      <a:pt x="25" y="33"/>
                    </a:lnTo>
                    <a:lnTo>
                      <a:pt x="8" y="3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" name="Freeform 168"/>
              <p:cNvSpPr>
                <a:spLocks/>
              </p:cNvSpPr>
              <p:nvPr/>
            </p:nvSpPr>
            <p:spPr bwMode="auto">
              <a:xfrm>
                <a:off x="10968" y="13662"/>
                <a:ext cx="111" cy="256"/>
              </a:xfrm>
              <a:custGeom>
                <a:avLst/>
                <a:gdLst>
                  <a:gd name="T0" fmla="*/ 77 w 111"/>
                  <a:gd name="T1" fmla="*/ 223 h 256"/>
                  <a:gd name="T2" fmla="*/ 68 w 111"/>
                  <a:gd name="T3" fmla="*/ 223 h 256"/>
                  <a:gd name="T4" fmla="*/ 60 w 111"/>
                  <a:gd name="T5" fmla="*/ 248 h 256"/>
                  <a:gd name="T6" fmla="*/ 43 w 111"/>
                  <a:gd name="T7" fmla="*/ 248 h 256"/>
                  <a:gd name="T8" fmla="*/ 60 w 111"/>
                  <a:gd name="T9" fmla="*/ 207 h 256"/>
                  <a:gd name="T10" fmla="*/ 60 w 111"/>
                  <a:gd name="T11" fmla="*/ 182 h 256"/>
                  <a:gd name="T12" fmla="*/ 43 w 111"/>
                  <a:gd name="T13" fmla="*/ 174 h 256"/>
                  <a:gd name="T14" fmla="*/ 43 w 111"/>
                  <a:gd name="T15" fmla="*/ 198 h 256"/>
                  <a:gd name="T16" fmla="*/ 26 w 111"/>
                  <a:gd name="T17" fmla="*/ 223 h 256"/>
                  <a:gd name="T18" fmla="*/ 17 w 111"/>
                  <a:gd name="T19" fmla="*/ 207 h 256"/>
                  <a:gd name="T20" fmla="*/ 60 w 111"/>
                  <a:gd name="T21" fmla="*/ 141 h 256"/>
                  <a:gd name="T22" fmla="*/ 60 w 111"/>
                  <a:gd name="T23" fmla="*/ 108 h 256"/>
                  <a:gd name="T24" fmla="*/ 43 w 111"/>
                  <a:gd name="T25" fmla="*/ 141 h 256"/>
                  <a:gd name="T26" fmla="*/ 17 w 111"/>
                  <a:gd name="T27" fmla="*/ 174 h 256"/>
                  <a:gd name="T28" fmla="*/ 0 w 111"/>
                  <a:gd name="T29" fmla="*/ 174 h 256"/>
                  <a:gd name="T30" fmla="*/ 60 w 111"/>
                  <a:gd name="T31" fmla="*/ 75 h 256"/>
                  <a:gd name="T32" fmla="*/ 60 w 111"/>
                  <a:gd name="T33" fmla="*/ 33 h 256"/>
                  <a:gd name="T34" fmla="*/ 26 w 111"/>
                  <a:gd name="T35" fmla="*/ 91 h 256"/>
                  <a:gd name="T36" fmla="*/ 0 w 111"/>
                  <a:gd name="T37" fmla="*/ 132 h 256"/>
                  <a:gd name="T38" fmla="*/ 17 w 111"/>
                  <a:gd name="T39" fmla="*/ 99 h 256"/>
                  <a:gd name="T40" fmla="*/ 26 w 111"/>
                  <a:gd name="T41" fmla="*/ 75 h 256"/>
                  <a:gd name="T42" fmla="*/ 17 w 111"/>
                  <a:gd name="T43" fmla="*/ 50 h 256"/>
                  <a:gd name="T44" fmla="*/ 9 w 111"/>
                  <a:gd name="T45" fmla="*/ 33 h 256"/>
                  <a:gd name="T46" fmla="*/ 17 w 111"/>
                  <a:gd name="T47" fmla="*/ 17 h 256"/>
                  <a:gd name="T48" fmla="*/ 34 w 111"/>
                  <a:gd name="T49" fmla="*/ 0 h 256"/>
                  <a:gd name="T50" fmla="*/ 68 w 111"/>
                  <a:gd name="T51" fmla="*/ 9 h 256"/>
                  <a:gd name="T52" fmla="*/ 77 w 111"/>
                  <a:gd name="T53" fmla="*/ 25 h 256"/>
                  <a:gd name="T54" fmla="*/ 85 w 111"/>
                  <a:gd name="T55" fmla="*/ 75 h 256"/>
                  <a:gd name="T56" fmla="*/ 68 w 111"/>
                  <a:gd name="T57" fmla="*/ 174 h 256"/>
                  <a:gd name="T58" fmla="*/ 85 w 111"/>
                  <a:gd name="T59" fmla="*/ 223 h 256"/>
                  <a:gd name="T60" fmla="*/ 111 w 111"/>
                  <a:gd name="T61" fmla="*/ 256 h 256"/>
                  <a:gd name="T62" fmla="*/ 94 w 111"/>
                  <a:gd name="T63" fmla="*/ 256 h 256"/>
                  <a:gd name="T64" fmla="*/ 85 w 111"/>
                  <a:gd name="T65" fmla="*/ 239 h 2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1" h="256">
                    <a:moveTo>
                      <a:pt x="85" y="239"/>
                    </a:moveTo>
                    <a:lnTo>
                      <a:pt x="77" y="223"/>
                    </a:lnTo>
                    <a:lnTo>
                      <a:pt x="68" y="223"/>
                    </a:lnTo>
                    <a:lnTo>
                      <a:pt x="60" y="231"/>
                    </a:lnTo>
                    <a:lnTo>
                      <a:pt x="60" y="248"/>
                    </a:lnTo>
                    <a:lnTo>
                      <a:pt x="43" y="248"/>
                    </a:lnTo>
                    <a:lnTo>
                      <a:pt x="51" y="231"/>
                    </a:lnTo>
                    <a:lnTo>
                      <a:pt x="60" y="207"/>
                    </a:lnTo>
                    <a:lnTo>
                      <a:pt x="60" y="190"/>
                    </a:lnTo>
                    <a:lnTo>
                      <a:pt x="60" y="182"/>
                    </a:lnTo>
                    <a:lnTo>
                      <a:pt x="51" y="165"/>
                    </a:lnTo>
                    <a:lnTo>
                      <a:pt x="43" y="174"/>
                    </a:lnTo>
                    <a:lnTo>
                      <a:pt x="43" y="182"/>
                    </a:lnTo>
                    <a:lnTo>
                      <a:pt x="43" y="198"/>
                    </a:lnTo>
                    <a:lnTo>
                      <a:pt x="34" y="215"/>
                    </a:lnTo>
                    <a:lnTo>
                      <a:pt x="26" y="223"/>
                    </a:lnTo>
                    <a:lnTo>
                      <a:pt x="17" y="223"/>
                    </a:lnTo>
                    <a:lnTo>
                      <a:pt x="17" y="207"/>
                    </a:lnTo>
                    <a:lnTo>
                      <a:pt x="43" y="165"/>
                    </a:lnTo>
                    <a:lnTo>
                      <a:pt x="60" y="141"/>
                    </a:lnTo>
                    <a:lnTo>
                      <a:pt x="60" y="108"/>
                    </a:lnTo>
                    <a:lnTo>
                      <a:pt x="51" y="108"/>
                    </a:lnTo>
                    <a:lnTo>
                      <a:pt x="43" y="141"/>
                    </a:lnTo>
                    <a:lnTo>
                      <a:pt x="26" y="165"/>
                    </a:lnTo>
                    <a:lnTo>
                      <a:pt x="17" y="174"/>
                    </a:lnTo>
                    <a:lnTo>
                      <a:pt x="0" y="182"/>
                    </a:lnTo>
                    <a:lnTo>
                      <a:pt x="0" y="174"/>
                    </a:lnTo>
                    <a:lnTo>
                      <a:pt x="43" y="108"/>
                    </a:lnTo>
                    <a:lnTo>
                      <a:pt x="60" y="75"/>
                    </a:lnTo>
                    <a:lnTo>
                      <a:pt x="60" y="42"/>
                    </a:lnTo>
                    <a:lnTo>
                      <a:pt x="60" y="33"/>
                    </a:lnTo>
                    <a:lnTo>
                      <a:pt x="51" y="42"/>
                    </a:lnTo>
                    <a:lnTo>
                      <a:pt x="26" y="91"/>
                    </a:lnTo>
                    <a:lnTo>
                      <a:pt x="17" y="116"/>
                    </a:lnTo>
                    <a:lnTo>
                      <a:pt x="0" y="132"/>
                    </a:lnTo>
                    <a:lnTo>
                      <a:pt x="0" y="108"/>
                    </a:lnTo>
                    <a:lnTo>
                      <a:pt x="17" y="99"/>
                    </a:lnTo>
                    <a:lnTo>
                      <a:pt x="26" y="83"/>
                    </a:lnTo>
                    <a:lnTo>
                      <a:pt x="26" y="75"/>
                    </a:lnTo>
                    <a:lnTo>
                      <a:pt x="26" y="66"/>
                    </a:lnTo>
                    <a:lnTo>
                      <a:pt x="17" y="50"/>
                    </a:lnTo>
                    <a:lnTo>
                      <a:pt x="9" y="42"/>
                    </a:lnTo>
                    <a:lnTo>
                      <a:pt x="9" y="33"/>
                    </a:lnTo>
                    <a:lnTo>
                      <a:pt x="9" y="25"/>
                    </a:lnTo>
                    <a:lnTo>
                      <a:pt x="17" y="17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68" y="9"/>
                    </a:lnTo>
                    <a:lnTo>
                      <a:pt x="77" y="17"/>
                    </a:lnTo>
                    <a:lnTo>
                      <a:pt x="77" y="25"/>
                    </a:lnTo>
                    <a:lnTo>
                      <a:pt x="85" y="50"/>
                    </a:lnTo>
                    <a:lnTo>
                      <a:pt x="85" y="75"/>
                    </a:lnTo>
                    <a:lnTo>
                      <a:pt x="68" y="124"/>
                    </a:lnTo>
                    <a:lnTo>
                      <a:pt x="68" y="174"/>
                    </a:lnTo>
                    <a:lnTo>
                      <a:pt x="68" y="198"/>
                    </a:lnTo>
                    <a:lnTo>
                      <a:pt x="85" y="223"/>
                    </a:lnTo>
                    <a:lnTo>
                      <a:pt x="94" y="239"/>
                    </a:lnTo>
                    <a:lnTo>
                      <a:pt x="111" y="256"/>
                    </a:lnTo>
                    <a:lnTo>
                      <a:pt x="102" y="256"/>
                    </a:lnTo>
                    <a:lnTo>
                      <a:pt x="94" y="256"/>
                    </a:lnTo>
                    <a:lnTo>
                      <a:pt x="85" y="248"/>
                    </a:lnTo>
                    <a:lnTo>
                      <a:pt x="85" y="239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" name="Freeform 169"/>
              <p:cNvSpPr>
                <a:spLocks/>
              </p:cNvSpPr>
              <p:nvPr/>
            </p:nvSpPr>
            <p:spPr bwMode="auto">
              <a:xfrm>
                <a:off x="10849" y="13654"/>
                <a:ext cx="111" cy="264"/>
              </a:xfrm>
              <a:custGeom>
                <a:avLst/>
                <a:gdLst>
                  <a:gd name="T0" fmla="*/ 0 w 111"/>
                  <a:gd name="T1" fmla="*/ 264 h 264"/>
                  <a:gd name="T2" fmla="*/ 17 w 111"/>
                  <a:gd name="T3" fmla="*/ 239 h 264"/>
                  <a:gd name="T4" fmla="*/ 26 w 111"/>
                  <a:gd name="T5" fmla="*/ 223 h 264"/>
                  <a:gd name="T6" fmla="*/ 34 w 111"/>
                  <a:gd name="T7" fmla="*/ 198 h 264"/>
                  <a:gd name="T8" fmla="*/ 34 w 111"/>
                  <a:gd name="T9" fmla="*/ 173 h 264"/>
                  <a:gd name="T10" fmla="*/ 17 w 111"/>
                  <a:gd name="T11" fmla="*/ 74 h 264"/>
                  <a:gd name="T12" fmla="*/ 17 w 111"/>
                  <a:gd name="T13" fmla="*/ 50 h 264"/>
                  <a:gd name="T14" fmla="*/ 26 w 111"/>
                  <a:gd name="T15" fmla="*/ 33 h 264"/>
                  <a:gd name="T16" fmla="*/ 34 w 111"/>
                  <a:gd name="T17" fmla="*/ 17 h 264"/>
                  <a:gd name="T18" fmla="*/ 43 w 111"/>
                  <a:gd name="T19" fmla="*/ 8 h 264"/>
                  <a:gd name="T20" fmla="*/ 68 w 111"/>
                  <a:gd name="T21" fmla="*/ 0 h 264"/>
                  <a:gd name="T22" fmla="*/ 111 w 111"/>
                  <a:gd name="T23" fmla="*/ 41 h 264"/>
                  <a:gd name="T24" fmla="*/ 111 w 111"/>
                  <a:gd name="T25" fmla="*/ 41 h 264"/>
                  <a:gd name="T26" fmla="*/ 102 w 111"/>
                  <a:gd name="T27" fmla="*/ 41 h 264"/>
                  <a:gd name="T28" fmla="*/ 85 w 111"/>
                  <a:gd name="T29" fmla="*/ 50 h 264"/>
                  <a:gd name="T30" fmla="*/ 77 w 111"/>
                  <a:gd name="T31" fmla="*/ 66 h 264"/>
                  <a:gd name="T32" fmla="*/ 77 w 111"/>
                  <a:gd name="T33" fmla="*/ 74 h 264"/>
                  <a:gd name="T34" fmla="*/ 77 w 111"/>
                  <a:gd name="T35" fmla="*/ 91 h 264"/>
                  <a:gd name="T36" fmla="*/ 85 w 111"/>
                  <a:gd name="T37" fmla="*/ 99 h 264"/>
                  <a:gd name="T38" fmla="*/ 94 w 111"/>
                  <a:gd name="T39" fmla="*/ 107 h 264"/>
                  <a:gd name="T40" fmla="*/ 94 w 111"/>
                  <a:gd name="T41" fmla="*/ 149 h 264"/>
                  <a:gd name="T42" fmla="*/ 85 w 111"/>
                  <a:gd name="T43" fmla="*/ 132 h 264"/>
                  <a:gd name="T44" fmla="*/ 77 w 111"/>
                  <a:gd name="T45" fmla="*/ 124 h 264"/>
                  <a:gd name="T46" fmla="*/ 68 w 111"/>
                  <a:gd name="T47" fmla="*/ 99 h 264"/>
                  <a:gd name="T48" fmla="*/ 51 w 111"/>
                  <a:gd name="T49" fmla="*/ 41 h 264"/>
                  <a:gd name="T50" fmla="*/ 43 w 111"/>
                  <a:gd name="T51" fmla="*/ 41 h 264"/>
                  <a:gd name="T52" fmla="*/ 43 w 111"/>
                  <a:gd name="T53" fmla="*/ 50 h 264"/>
                  <a:gd name="T54" fmla="*/ 34 w 111"/>
                  <a:gd name="T55" fmla="*/ 66 h 264"/>
                  <a:gd name="T56" fmla="*/ 43 w 111"/>
                  <a:gd name="T57" fmla="*/ 91 h 264"/>
                  <a:gd name="T58" fmla="*/ 60 w 111"/>
                  <a:gd name="T59" fmla="*/ 132 h 264"/>
                  <a:gd name="T60" fmla="*/ 77 w 111"/>
                  <a:gd name="T61" fmla="*/ 157 h 264"/>
                  <a:gd name="T62" fmla="*/ 94 w 111"/>
                  <a:gd name="T63" fmla="*/ 182 h 264"/>
                  <a:gd name="T64" fmla="*/ 94 w 111"/>
                  <a:gd name="T65" fmla="*/ 190 h 264"/>
                  <a:gd name="T66" fmla="*/ 94 w 111"/>
                  <a:gd name="T67" fmla="*/ 190 h 264"/>
                  <a:gd name="T68" fmla="*/ 77 w 111"/>
                  <a:gd name="T69" fmla="*/ 190 h 264"/>
                  <a:gd name="T70" fmla="*/ 68 w 111"/>
                  <a:gd name="T71" fmla="*/ 173 h 264"/>
                  <a:gd name="T72" fmla="*/ 51 w 111"/>
                  <a:gd name="T73" fmla="*/ 149 h 264"/>
                  <a:gd name="T74" fmla="*/ 43 w 111"/>
                  <a:gd name="T75" fmla="*/ 149 h 264"/>
                  <a:gd name="T76" fmla="*/ 43 w 111"/>
                  <a:gd name="T77" fmla="*/ 165 h 264"/>
                  <a:gd name="T78" fmla="*/ 51 w 111"/>
                  <a:gd name="T79" fmla="*/ 190 h 264"/>
                  <a:gd name="T80" fmla="*/ 77 w 111"/>
                  <a:gd name="T81" fmla="*/ 215 h 264"/>
                  <a:gd name="T82" fmla="*/ 77 w 111"/>
                  <a:gd name="T83" fmla="*/ 231 h 264"/>
                  <a:gd name="T84" fmla="*/ 68 w 111"/>
                  <a:gd name="T85" fmla="*/ 231 h 264"/>
                  <a:gd name="T86" fmla="*/ 60 w 111"/>
                  <a:gd name="T87" fmla="*/ 223 h 264"/>
                  <a:gd name="T88" fmla="*/ 51 w 111"/>
                  <a:gd name="T89" fmla="*/ 215 h 264"/>
                  <a:gd name="T90" fmla="*/ 51 w 111"/>
                  <a:gd name="T91" fmla="*/ 206 h 264"/>
                  <a:gd name="T92" fmla="*/ 43 w 111"/>
                  <a:gd name="T93" fmla="*/ 198 h 264"/>
                  <a:gd name="T94" fmla="*/ 43 w 111"/>
                  <a:gd name="T95" fmla="*/ 215 h 264"/>
                  <a:gd name="T96" fmla="*/ 43 w 111"/>
                  <a:gd name="T97" fmla="*/ 231 h 264"/>
                  <a:gd name="T98" fmla="*/ 51 w 111"/>
                  <a:gd name="T99" fmla="*/ 239 h 264"/>
                  <a:gd name="T100" fmla="*/ 43 w 111"/>
                  <a:gd name="T101" fmla="*/ 247 h 264"/>
                  <a:gd name="T102" fmla="*/ 43 w 111"/>
                  <a:gd name="T103" fmla="*/ 256 h 264"/>
                  <a:gd name="T104" fmla="*/ 26 w 111"/>
                  <a:gd name="T105" fmla="*/ 247 h 264"/>
                  <a:gd name="T106" fmla="*/ 17 w 111"/>
                  <a:gd name="T107" fmla="*/ 256 h 264"/>
                  <a:gd name="T108" fmla="*/ 9 w 111"/>
                  <a:gd name="T109" fmla="*/ 264 h 264"/>
                  <a:gd name="T110" fmla="*/ 0 w 111"/>
                  <a:gd name="T111" fmla="*/ 264 h 26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1" h="264">
                    <a:moveTo>
                      <a:pt x="0" y="264"/>
                    </a:moveTo>
                    <a:lnTo>
                      <a:pt x="17" y="239"/>
                    </a:lnTo>
                    <a:lnTo>
                      <a:pt x="26" y="223"/>
                    </a:lnTo>
                    <a:lnTo>
                      <a:pt x="34" y="198"/>
                    </a:lnTo>
                    <a:lnTo>
                      <a:pt x="34" y="173"/>
                    </a:lnTo>
                    <a:lnTo>
                      <a:pt x="17" y="74"/>
                    </a:lnTo>
                    <a:lnTo>
                      <a:pt x="17" y="50"/>
                    </a:lnTo>
                    <a:lnTo>
                      <a:pt x="26" y="33"/>
                    </a:lnTo>
                    <a:lnTo>
                      <a:pt x="34" y="17"/>
                    </a:lnTo>
                    <a:lnTo>
                      <a:pt x="43" y="8"/>
                    </a:lnTo>
                    <a:lnTo>
                      <a:pt x="68" y="0"/>
                    </a:lnTo>
                    <a:lnTo>
                      <a:pt x="111" y="41"/>
                    </a:lnTo>
                    <a:lnTo>
                      <a:pt x="102" y="41"/>
                    </a:lnTo>
                    <a:lnTo>
                      <a:pt x="85" y="50"/>
                    </a:lnTo>
                    <a:lnTo>
                      <a:pt x="77" y="66"/>
                    </a:lnTo>
                    <a:lnTo>
                      <a:pt x="77" y="74"/>
                    </a:lnTo>
                    <a:lnTo>
                      <a:pt x="77" y="91"/>
                    </a:lnTo>
                    <a:lnTo>
                      <a:pt x="85" y="99"/>
                    </a:lnTo>
                    <a:lnTo>
                      <a:pt x="94" y="107"/>
                    </a:lnTo>
                    <a:lnTo>
                      <a:pt x="94" y="149"/>
                    </a:lnTo>
                    <a:lnTo>
                      <a:pt x="85" y="132"/>
                    </a:lnTo>
                    <a:lnTo>
                      <a:pt x="77" y="124"/>
                    </a:lnTo>
                    <a:lnTo>
                      <a:pt x="68" y="99"/>
                    </a:lnTo>
                    <a:lnTo>
                      <a:pt x="51" y="41"/>
                    </a:lnTo>
                    <a:lnTo>
                      <a:pt x="43" y="41"/>
                    </a:lnTo>
                    <a:lnTo>
                      <a:pt x="43" y="50"/>
                    </a:lnTo>
                    <a:lnTo>
                      <a:pt x="34" y="66"/>
                    </a:lnTo>
                    <a:lnTo>
                      <a:pt x="43" y="91"/>
                    </a:lnTo>
                    <a:lnTo>
                      <a:pt x="60" y="132"/>
                    </a:lnTo>
                    <a:lnTo>
                      <a:pt x="77" y="157"/>
                    </a:lnTo>
                    <a:lnTo>
                      <a:pt x="94" y="182"/>
                    </a:lnTo>
                    <a:lnTo>
                      <a:pt x="94" y="190"/>
                    </a:lnTo>
                    <a:lnTo>
                      <a:pt x="77" y="190"/>
                    </a:lnTo>
                    <a:lnTo>
                      <a:pt x="68" y="173"/>
                    </a:lnTo>
                    <a:lnTo>
                      <a:pt x="51" y="149"/>
                    </a:lnTo>
                    <a:lnTo>
                      <a:pt x="43" y="149"/>
                    </a:lnTo>
                    <a:lnTo>
                      <a:pt x="43" y="165"/>
                    </a:lnTo>
                    <a:lnTo>
                      <a:pt x="51" y="190"/>
                    </a:lnTo>
                    <a:lnTo>
                      <a:pt x="77" y="215"/>
                    </a:lnTo>
                    <a:lnTo>
                      <a:pt x="77" y="231"/>
                    </a:lnTo>
                    <a:lnTo>
                      <a:pt x="68" y="231"/>
                    </a:lnTo>
                    <a:lnTo>
                      <a:pt x="60" y="223"/>
                    </a:lnTo>
                    <a:lnTo>
                      <a:pt x="51" y="215"/>
                    </a:lnTo>
                    <a:lnTo>
                      <a:pt x="51" y="206"/>
                    </a:lnTo>
                    <a:lnTo>
                      <a:pt x="43" y="198"/>
                    </a:lnTo>
                    <a:lnTo>
                      <a:pt x="43" y="215"/>
                    </a:lnTo>
                    <a:lnTo>
                      <a:pt x="43" y="231"/>
                    </a:lnTo>
                    <a:lnTo>
                      <a:pt x="51" y="239"/>
                    </a:lnTo>
                    <a:lnTo>
                      <a:pt x="43" y="247"/>
                    </a:lnTo>
                    <a:lnTo>
                      <a:pt x="43" y="256"/>
                    </a:lnTo>
                    <a:lnTo>
                      <a:pt x="26" y="247"/>
                    </a:lnTo>
                    <a:lnTo>
                      <a:pt x="17" y="256"/>
                    </a:lnTo>
                    <a:lnTo>
                      <a:pt x="9" y="26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Freeform 170"/>
              <p:cNvSpPr>
                <a:spLocks/>
              </p:cNvSpPr>
              <p:nvPr/>
            </p:nvSpPr>
            <p:spPr bwMode="auto">
              <a:xfrm>
                <a:off x="10934" y="13621"/>
                <a:ext cx="51" cy="50"/>
              </a:xfrm>
              <a:custGeom>
                <a:avLst/>
                <a:gdLst>
                  <a:gd name="T0" fmla="*/ 0 w 51"/>
                  <a:gd name="T1" fmla="*/ 0 h 50"/>
                  <a:gd name="T2" fmla="*/ 51 w 51"/>
                  <a:gd name="T3" fmla="*/ 0 h 50"/>
                  <a:gd name="T4" fmla="*/ 51 w 51"/>
                  <a:gd name="T5" fmla="*/ 8 h 50"/>
                  <a:gd name="T6" fmla="*/ 51 w 51"/>
                  <a:gd name="T7" fmla="*/ 25 h 50"/>
                  <a:gd name="T8" fmla="*/ 34 w 51"/>
                  <a:gd name="T9" fmla="*/ 50 h 50"/>
                  <a:gd name="T10" fmla="*/ 34 w 51"/>
                  <a:gd name="T11" fmla="*/ 50 h 50"/>
                  <a:gd name="T12" fmla="*/ 26 w 51"/>
                  <a:gd name="T13" fmla="*/ 50 h 50"/>
                  <a:gd name="T14" fmla="*/ 17 w 51"/>
                  <a:gd name="T15" fmla="*/ 41 h 50"/>
                  <a:gd name="T16" fmla="*/ 9 w 51"/>
                  <a:gd name="T17" fmla="*/ 25 h 50"/>
                  <a:gd name="T18" fmla="*/ 0 w 51"/>
                  <a:gd name="T19" fmla="*/ 8 h 50"/>
                  <a:gd name="T20" fmla="*/ 0 w 51"/>
                  <a:gd name="T21" fmla="*/ 0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1" h="50">
                    <a:moveTo>
                      <a:pt x="0" y="0"/>
                    </a:moveTo>
                    <a:lnTo>
                      <a:pt x="51" y="0"/>
                    </a:lnTo>
                    <a:lnTo>
                      <a:pt x="51" y="8"/>
                    </a:lnTo>
                    <a:lnTo>
                      <a:pt x="51" y="25"/>
                    </a:lnTo>
                    <a:lnTo>
                      <a:pt x="34" y="50"/>
                    </a:lnTo>
                    <a:lnTo>
                      <a:pt x="26" y="50"/>
                    </a:lnTo>
                    <a:lnTo>
                      <a:pt x="17" y="41"/>
                    </a:lnTo>
                    <a:lnTo>
                      <a:pt x="9" y="25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" name="Freeform 171"/>
              <p:cNvSpPr>
                <a:spLocks/>
              </p:cNvSpPr>
              <p:nvPr/>
            </p:nvSpPr>
            <p:spPr bwMode="auto">
              <a:xfrm>
                <a:off x="10917" y="13588"/>
                <a:ext cx="94" cy="8"/>
              </a:xfrm>
              <a:custGeom>
                <a:avLst/>
                <a:gdLst>
                  <a:gd name="T0" fmla="*/ 0 w 94"/>
                  <a:gd name="T1" fmla="*/ 8 h 8"/>
                  <a:gd name="T2" fmla="*/ 0 w 94"/>
                  <a:gd name="T3" fmla="*/ 8 h 8"/>
                  <a:gd name="T4" fmla="*/ 43 w 94"/>
                  <a:gd name="T5" fmla="*/ 0 h 8"/>
                  <a:gd name="T6" fmla="*/ 68 w 94"/>
                  <a:gd name="T7" fmla="*/ 0 h 8"/>
                  <a:gd name="T8" fmla="*/ 94 w 94"/>
                  <a:gd name="T9" fmla="*/ 8 h 8"/>
                  <a:gd name="T10" fmla="*/ 94 w 94"/>
                  <a:gd name="T11" fmla="*/ 8 h 8"/>
                  <a:gd name="T12" fmla="*/ 43 w 94"/>
                  <a:gd name="T13" fmla="*/ 8 h 8"/>
                  <a:gd name="T14" fmla="*/ 17 w 94"/>
                  <a:gd name="T15" fmla="*/ 8 h 8"/>
                  <a:gd name="T16" fmla="*/ 0 w 94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4" h="8">
                    <a:moveTo>
                      <a:pt x="0" y="8"/>
                    </a:moveTo>
                    <a:lnTo>
                      <a:pt x="0" y="8"/>
                    </a:lnTo>
                    <a:lnTo>
                      <a:pt x="43" y="0"/>
                    </a:lnTo>
                    <a:lnTo>
                      <a:pt x="68" y="0"/>
                    </a:lnTo>
                    <a:lnTo>
                      <a:pt x="94" y="8"/>
                    </a:lnTo>
                    <a:lnTo>
                      <a:pt x="43" y="8"/>
                    </a:lnTo>
                    <a:lnTo>
                      <a:pt x="17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" name="Freeform 172"/>
              <p:cNvSpPr>
                <a:spLocks/>
              </p:cNvSpPr>
              <p:nvPr/>
            </p:nvSpPr>
            <p:spPr bwMode="auto">
              <a:xfrm>
                <a:off x="10883" y="13530"/>
                <a:ext cx="153" cy="42"/>
              </a:xfrm>
              <a:custGeom>
                <a:avLst/>
                <a:gdLst>
                  <a:gd name="T0" fmla="*/ 0 w 153"/>
                  <a:gd name="T1" fmla="*/ 25 h 42"/>
                  <a:gd name="T2" fmla="*/ 0 w 153"/>
                  <a:gd name="T3" fmla="*/ 9 h 42"/>
                  <a:gd name="T4" fmla="*/ 9 w 153"/>
                  <a:gd name="T5" fmla="*/ 0 h 42"/>
                  <a:gd name="T6" fmla="*/ 145 w 153"/>
                  <a:gd name="T7" fmla="*/ 0 h 42"/>
                  <a:gd name="T8" fmla="*/ 153 w 153"/>
                  <a:gd name="T9" fmla="*/ 17 h 42"/>
                  <a:gd name="T10" fmla="*/ 153 w 153"/>
                  <a:gd name="T11" fmla="*/ 25 h 42"/>
                  <a:gd name="T12" fmla="*/ 145 w 153"/>
                  <a:gd name="T13" fmla="*/ 42 h 42"/>
                  <a:gd name="T14" fmla="*/ 17 w 153"/>
                  <a:gd name="T15" fmla="*/ 42 h 42"/>
                  <a:gd name="T16" fmla="*/ 0 w 153"/>
                  <a:gd name="T17" fmla="*/ 33 h 42"/>
                  <a:gd name="T18" fmla="*/ 0 w 153"/>
                  <a:gd name="T19" fmla="*/ 25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3" h="42">
                    <a:moveTo>
                      <a:pt x="0" y="25"/>
                    </a:moveTo>
                    <a:lnTo>
                      <a:pt x="0" y="9"/>
                    </a:lnTo>
                    <a:lnTo>
                      <a:pt x="9" y="0"/>
                    </a:lnTo>
                    <a:lnTo>
                      <a:pt x="145" y="0"/>
                    </a:lnTo>
                    <a:lnTo>
                      <a:pt x="153" y="17"/>
                    </a:lnTo>
                    <a:lnTo>
                      <a:pt x="153" y="25"/>
                    </a:lnTo>
                    <a:lnTo>
                      <a:pt x="145" y="42"/>
                    </a:lnTo>
                    <a:lnTo>
                      <a:pt x="17" y="42"/>
                    </a:lnTo>
                    <a:lnTo>
                      <a:pt x="0" y="3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" name="Freeform 173"/>
              <p:cNvSpPr>
                <a:spLocks/>
              </p:cNvSpPr>
              <p:nvPr/>
            </p:nvSpPr>
            <p:spPr bwMode="auto">
              <a:xfrm>
                <a:off x="10909" y="13497"/>
                <a:ext cx="93" cy="9"/>
              </a:xfrm>
              <a:custGeom>
                <a:avLst/>
                <a:gdLst>
                  <a:gd name="T0" fmla="*/ 0 w 93"/>
                  <a:gd name="T1" fmla="*/ 0 h 9"/>
                  <a:gd name="T2" fmla="*/ 51 w 93"/>
                  <a:gd name="T3" fmla="*/ 0 h 9"/>
                  <a:gd name="T4" fmla="*/ 93 w 93"/>
                  <a:gd name="T5" fmla="*/ 0 h 9"/>
                  <a:gd name="T6" fmla="*/ 93 w 93"/>
                  <a:gd name="T7" fmla="*/ 9 h 9"/>
                  <a:gd name="T8" fmla="*/ 51 w 93"/>
                  <a:gd name="T9" fmla="*/ 9 h 9"/>
                  <a:gd name="T10" fmla="*/ 0 w 93"/>
                  <a:gd name="T11" fmla="*/ 9 h 9"/>
                  <a:gd name="T12" fmla="*/ 0 w 93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3" h="9">
                    <a:moveTo>
                      <a:pt x="0" y="0"/>
                    </a:moveTo>
                    <a:lnTo>
                      <a:pt x="51" y="0"/>
                    </a:lnTo>
                    <a:lnTo>
                      <a:pt x="93" y="0"/>
                    </a:lnTo>
                    <a:lnTo>
                      <a:pt x="93" y="9"/>
                    </a:lnTo>
                    <a:lnTo>
                      <a:pt x="51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76" name="Picture 1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705" y="2470474"/>
            <a:ext cx="36576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" name="TextBox 176"/>
          <p:cNvSpPr txBox="1"/>
          <p:nvPr/>
        </p:nvSpPr>
        <p:spPr>
          <a:xfrm>
            <a:off x="775675" y="4184974"/>
            <a:ext cx="4330480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133" kern="0" dirty="0" err="1">
                <a:solidFill>
                  <a:srgbClr val="000000"/>
                </a:solidFill>
                <a:latin typeface="Akronism" pitchFamily="2" charset="0"/>
                <a:cs typeface="Arial"/>
                <a:sym typeface="Arial"/>
              </a:rPr>
              <a:t>Gv:Lê</a:t>
            </a:r>
            <a:r>
              <a:rPr lang="en-US" sz="2133" kern="0" dirty="0">
                <a:solidFill>
                  <a:srgbClr val="000000"/>
                </a:solidFill>
                <a:latin typeface="Akronism" pitchFamily="2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Akronism" pitchFamily="2" charset="0"/>
                <a:cs typeface="Arial"/>
                <a:sym typeface="Arial"/>
              </a:rPr>
              <a:t>Nguyên</a:t>
            </a:r>
            <a:r>
              <a:rPr lang="en-US" sz="2133" kern="0" dirty="0">
                <a:solidFill>
                  <a:srgbClr val="000000"/>
                </a:solidFill>
                <a:latin typeface="Akronism" pitchFamily="2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Akronism" pitchFamily="2" charset="0"/>
                <a:cs typeface="Arial"/>
                <a:sym typeface="Arial"/>
              </a:rPr>
              <a:t>Thạch</a:t>
            </a:r>
            <a:endParaRPr lang="en-US" sz="2133" kern="0" dirty="0">
              <a:solidFill>
                <a:srgbClr val="000000"/>
              </a:solidFill>
              <a:latin typeface="Akronism" pitchFamily="2" charset="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2133" kern="0" dirty="0" err="1">
                <a:solidFill>
                  <a:srgbClr val="000000"/>
                </a:solidFill>
                <a:latin typeface="Akronism" pitchFamily="2" charset="0"/>
                <a:cs typeface="Arial"/>
                <a:sym typeface="Arial"/>
              </a:rPr>
              <a:t>Tổ</a:t>
            </a:r>
            <a:r>
              <a:rPr lang="en-US" sz="2133" kern="0" dirty="0">
                <a:solidFill>
                  <a:srgbClr val="000000"/>
                </a:solidFill>
                <a:latin typeface="Akronism" pitchFamily="2" charset="0"/>
                <a:cs typeface="Arial"/>
                <a:sym typeface="Arial"/>
              </a:rPr>
              <a:t> :</a:t>
            </a:r>
            <a:r>
              <a:rPr lang="en-US" sz="2133" kern="0" dirty="0" err="1">
                <a:solidFill>
                  <a:srgbClr val="000000"/>
                </a:solidFill>
                <a:latin typeface="Akronism" pitchFamily="2" charset="0"/>
                <a:cs typeface="Arial"/>
                <a:sym typeface="Arial"/>
              </a:rPr>
              <a:t>Toán</a:t>
            </a:r>
            <a:r>
              <a:rPr lang="en-US" sz="2133" kern="0" dirty="0">
                <a:solidFill>
                  <a:srgbClr val="000000"/>
                </a:solidFill>
                <a:latin typeface="Akronism" pitchFamily="2" charset="0"/>
                <a:cs typeface="Arial"/>
                <a:sym typeface="Arial"/>
              </a:rPr>
              <a:t>- Tin- </a:t>
            </a:r>
            <a:r>
              <a:rPr lang="en-US" sz="2133" kern="0" dirty="0" err="1">
                <a:solidFill>
                  <a:srgbClr val="000000"/>
                </a:solidFill>
                <a:latin typeface="Akronism" pitchFamily="2" charset="0"/>
                <a:cs typeface="Arial"/>
                <a:sym typeface="Arial"/>
              </a:rPr>
              <a:t>Nghệ</a:t>
            </a:r>
            <a:r>
              <a:rPr lang="en-US" sz="2133" kern="0" dirty="0">
                <a:solidFill>
                  <a:srgbClr val="000000"/>
                </a:solidFill>
                <a:latin typeface="Akronism" pitchFamily="2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Akronism" pitchFamily="2" charset="0"/>
                <a:cs typeface="Arial"/>
                <a:sym typeface="Arial"/>
              </a:rPr>
              <a:t>Thuật</a:t>
            </a:r>
            <a:endParaRPr lang="en-US" sz="2133" kern="0" dirty="0">
              <a:solidFill>
                <a:srgbClr val="000000"/>
              </a:solidFill>
              <a:latin typeface="Akronism" pitchFamily="2" charset="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2133" kern="0" dirty="0" err="1">
                <a:solidFill>
                  <a:srgbClr val="000000"/>
                </a:solidFill>
                <a:latin typeface="Akronism" pitchFamily="2" charset="0"/>
                <a:cs typeface="Arial"/>
                <a:sym typeface="Arial"/>
              </a:rPr>
              <a:t>Năm</a:t>
            </a:r>
            <a:r>
              <a:rPr lang="en-US" sz="2133" kern="0" dirty="0">
                <a:solidFill>
                  <a:srgbClr val="000000"/>
                </a:solidFill>
                <a:latin typeface="Akronism" pitchFamily="2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Akronism" pitchFamily="2" charset="0"/>
                <a:cs typeface="Arial"/>
                <a:sym typeface="Arial"/>
              </a:rPr>
              <a:t>học</a:t>
            </a:r>
            <a:r>
              <a:rPr lang="en-US" sz="2133" kern="0" dirty="0">
                <a:solidFill>
                  <a:srgbClr val="000000"/>
                </a:solidFill>
                <a:latin typeface="Akronism" pitchFamily="2" charset="0"/>
                <a:cs typeface="Arial"/>
                <a:sym typeface="Arial"/>
              </a:rPr>
              <a:t> : 2024-2025</a:t>
            </a:r>
            <a:endParaRPr lang="en-US" sz="2133" kern="0" dirty="0">
              <a:solidFill>
                <a:srgbClr val="000000"/>
              </a:solidFill>
              <a:latin typeface="Akronism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781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AEB359-DF50-0E40-EB0F-1E7A5B9ECF72}"/>
              </a:ext>
            </a:extLst>
          </p:cNvPr>
          <p:cNvSpPr txBox="1"/>
          <p:nvPr/>
        </p:nvSpPr>
        <p:spPr>
          <a:xfrm>
            <a:off x="2480982" y="501505"/>
            <a:ext cx="723003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36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Tính chất của căn bậc hai</a:t>
            </a:r>
            <a:endParaRPr lang="en-VN" sz="3600" dirty="0">
              <a:solidFill>
                <a:srgbClr val="00B0F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D2D7D1-15E0-0CF9-B3F0-DC791751EC96}"/>
                  </a:ext>
                </a:extLst>
              </p:cNvPr>
              <p:cNvSpPr txBox="1"/>
              <p:nvPr/>
            </p:nvSpPr>
            <p:spPr>
              <a:xfrm>
                <a:off x="1075763" y="1998333"/>
                <a:ext cx="10172217" cy="14664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 và so sánh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trong mỗi trường 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sau: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					 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=−3</m:t>
                    </m:r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D2D7D1-15E0-0CF9-B3F0-DC791751E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63" y="1998333"/>
                <a:ext cx="10172217" cy="1466492"/>
              </a:xfrm>
              <a:prstGeom prst="rect">
                <a:avLst/>
              </a:prstGeom>
              <a:blipFill>
                <a:blip r:embed="rId2"/>
                <a:stretch>
                  <a:fillRect l="-1247" b="-1120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B64693F-BF30-2D0C-6856-996B55B3F934}"/>
              </a:ext>
            </a:extLst>
          </p:cNvPr>
          <p:cNvSpPr txBox="1"/>
          <p:nvPr/>
        </p:nvSpPr>
        <p:spPr>
          <a:xfrm>
            <a:off x="875439" y="1475113"/>
            <a:ext cx="490272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 động 2 (SGK – tr.45)</a:t>
            </a:r>
            <a:endParaRPr lang="en-VN" sz="28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962731-8E6B-8C15-8DA8-72FA197050C5}"/>
                  </a:ext>
                </a:extLst>
              </p:cNvPr>
              <p:cNvSpPr txBox="1"/>
              <p:nvPr/>
            </p:nvSpPr>
            <p:spPr>
              <a:xfrm>
                <a:off x="1075763" y="3464825"/>
                <a:ext cx="4011258" cy="29760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8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có:</a:t>
                </a:r>
                <a:endParaRPr lang="en-VN" sz="2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vi-VN" sz="28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8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rad>
                    <m:r>
                      <a:rPr lang="vi-VN" sz="28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vi-VN" sz="28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8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28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8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8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8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VN" sz="2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962731-8E6B-8C15-8DA8-72FA19705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63" y="3464825"/>
                <a:ext cx="4011258" cy="2976071"/>
              </a:xfrm>
              <a:prstGeom prst="rect">
                <a:avLst/>
              </a:prstGeom>
              <a:blipFill>
                <a:blip r:embed="rId3"/>
                <a:stretch>
                  <a:fillRect l="-3155" b="-466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C7E38D-02E4-8D8B-38CF-B8059DB98243}"/>
                  </a:ext>
                </a:extLst>
              </p:cNvPr>
              <p:cNvSpPr txBox="1"/>
              <p:nvPr/>
            </p:nvSpPr>
            <p:spPr>
              <a:xfrm>
                <a:off x="7104981" y="3429000"/>
                <a:ext cx="4360545" cy="30280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8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=−3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có:</a:t>
                </a:r>
                <a:endParaRPr lang="en-VN" sz="2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8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800" i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vi-VN" sz="28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8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rad>
                    <m:r>
                      <a:rPr lang="vi-VN" sz="28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  <m:r>
                      <a:rPr lang="vi-VN" sz="28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8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28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8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8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8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=−3</m:t>
                    </m:r>
                  </m:oMath>
                </a14:m>
                <a:endParaRPr lang="en-VN" sz="2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C7E38D-02E4-8D8B-38CF-B8059DB98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981" y="3429000"/>
                <a:ext cx="4360545" cy="3028008"/>
              </a:xfrm>
              <a:prstGeom prst="rect">
                <a:avLst/>
              </a:prstGeom>
              <a:blipFill>
                <a:blip r:embed="rId4"/>
                <a:stretch>
                  <a:fillRect l="-2907" b="-460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740446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1BAC94-4943-AD1D-C486-B8D0CC735748}"/>
              </a:ext>
            </a:extLst>
          </p:cNvPr>
          <p:cNvSpPr txBox="1"/>
          <p:nvPr/>
        </p:nvSpPr>
        <p:spPr>
          <a:xfrm>
            <a:off x="2264292" y="361764"/>
            <a:ext cx="200407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D20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D91359B-8866-40DE-1C4B-1F2851ABA11C}"/>
                  </a:ext>
                </a:extLst>
              </p:cNvPr>
              <p:cNvSpPr txBox="1"/>
              <p:nvPr/>
            </p:nvSpPr>
            <p:spPr>
              <a:xfrm>
                <a:off x="5016918" y="329575"/>
                <a:ext cx="5389245" cy="6491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3200" i="1" smtClean="0">
                            <a:solidFill>
                              <a:srgbClr val="D20C67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3200" i="1">
                                <a:solidFill>
                                  <a:srgbClr val="D20C67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3200" i="0">
                                <a:solidFill>
                                  <a:srgbClr val="D20C67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3200" i="0">
                                <a:solidFill>
                                  <a:srgbClr val="D20C67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3200" i="0">
                        <a:solidFill>
                          <a:srgbClr val="D20C67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VN" sz="3200" i="1">
                            <a:solidFill>
                              <a:srgbClr val="D20C67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3200" i="0">
                            <a:solidFill>
                              <a:srgbClr val="D20C67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srgbClr val="D20C67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với mọi số thực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i="0">
                        <a:solidFill>
                          <a:srgbClr val="D20C67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endParaRPr lang="en-VN" sz="3200" dirty="0">
                  <a:solidFill>
                    <a:srgbClr val="D20C67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D91359B-8866-40DE-1C4B-1F2851ABA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918" y="329575"/>
                <a:ext cx="5389245" cy="649152"/>
              </a:xfrm>
              <a:prstGeom prst="rect">
                <a:avLst/>
              </a:prstGeom>
              <a:blipFill>
                <a:blip r:embed="rId2"/>
                <a:stretch>
                  <a:fillRect t="-1887" b="-2641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084AC9-450A-DFF9-2F33-1607CCFDEE8A}"/>
                  </a:ext>
                </a:extLst>
              </p:cNvPr>
              <p:cNvSpPr txBox="1"/>
              <p:nvPr/>
            </p:nvSpPr>
            <p:spPr>
              <a:xfrm>
                <a:off x="1248250" y="1171295"/>
                <a:ext cx="9695499" cy="2021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					Không sử dụng MTCT, tính: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vi-VN" sz="28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1−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vi-VN" sz="28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800" i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VN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28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vi-VN" sz="2800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800" i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vi-VN" sz="2800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  <m:r>
                      <a:rPr lang="vi-VN" sz="28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084AC9-450A-DFF9-2F33-1607CCFDE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250" y="1171295"/>
                <a:ext cx="9695499" cy="2021323"/>
              </a:xfrm>
              <a:prstGeom prst="rect">
                <a:avLst/>
              </a:prstGeom>
              <a:blipFill>
                <a:blip r:embed="rId3"/>
                <a:stretch>
                  <a:fillRect l="-1309" b="-62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8450E8F-3CC2-59FD-DF77-303CAE610546}"/>
              </a:ext>
            </a:extLst>
          </p:cNvPr>
          <p:cNvSpPr txBox="1"/>
          <p:nvPr/>
        </p:nvSpPr>
        <p:spPr>
          <a:xfrm>
            <a:off x="977457" y="1273264"/>
            <a:ext cx="403946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3 (SGK – tr.46)</a:t>
            </a:r>
            <a:endParaRPr lang="en-VN" sz="28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FE09D4-D3B4-EB9D-90CA-11A0568442F6}"/>
                  </a:ext>
                </a:extLst>
              </p:cNvPr>
              <p:cNvSpPr txBox="1"/>
              <p:nvPr/>
            </p:nvSpPr>
            <p:spPr>
              <a:xfrm>
                <a:off x="1069345" y="3118812"/>
                <a:ext cx="10943750" cy="3545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VN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giải</a:t>
                </a:r>
              </a:p>
              <a:p>
                <a:pPr>
                  <a:lnSpc>
                    <a:spcPct val="150000"/>
                  </a:lnSpc>
                </a:pPr>
                <a:r>
                  <a:rPr lang="en-V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800" i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VN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28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vi-VN" sz="2800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VN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nên 1 -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VN" sz="2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28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vi-VN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V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										= </a:t>
                </a:r>
                <a:r>
                  <a:rPr lang="en-V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V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+ (1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VN" sz="28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8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VN" sz="28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VN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V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800" i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vi-VN" sz="2800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3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vi-VN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+ 3 = 3 + 3 = </a:t>
                </a:r>
                <a:r>
                  <a:rPr lang="en-V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FE09D4-D3B4-EB9D-90CA-11A056844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345" y="3118812"/>
                <a:ext cx="10943750" cy="3545907"/>
              </a:xfrm>
              <a:prstGeom prst="rect">
                <a:avLst/>
              </a:prstGeom>
              <a:blipFill>
                <a:blip r:embed="rId4"/>
                <a:stretch>
                  <a:fillRect l="-1114" b="-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71339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31578E-B044-5FF7-019F-C64B60849AFF}"/>
              </a:ext>
            </a:extLst>
          </p:cNvPr>
          <p:cNvSpPr txBox="1"/>
          <p:nvPr/>
        </p:nvSpPr>
        <p:spPr>
          <a:xfrm>
            <a:off x="798553" y="778306"/>
            <a:ext cx="462821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3 (SGK – tr.46)</a:t>
            </a:r>
            <a:endParaRPr lang="en-VN" sz="28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D8DDC6-A94E-1F58-F72A-69E030A235C9}"/>
                  </a:ext>
                </a:extLst>
              </p:cNvPr>
              <p:cNvSpPr txBox="1"/>
              <p:nvPr/>
            </p:nvSpPr>
            <p:spPr>
              <a:xfrm>
                <a:off x="1018815" y="1301526"/>
                <a:ext cx="10154369" cy="42549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Không sử dụng MTCT, tính: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8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−5</m:t>
                                </m:r>
                              </m:e>
                            </m:d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VN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2800" i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  <m:r>
                                  <a:rPr lang="vi-VN" sz="28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So sánh </a:t>
                </a:r>
                <a14:m>
                  <m:oMath xmlns:m="http://schemas.openxmlformats.org/officeDocument/2006/math"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bằng hai cách: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Sử dụng MTCT;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Sử dụng tính chất của căn bậc hai số học đã học ở lớp 7: Nếu </a:t>
                </a:r>
                <a14:m>
                  <m:oMath xmlns:m="http://schemas.openxmlformats.org/officeDocument/2006/math"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0≤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ra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D8DDC6-A94E-1F58-F72A-69E030A23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815" y="1301526"/>
                <a:ext cx="10154369" cy="4254947"/>
              </a:xfrm>
              <a:prstGeom prst="rect">
                <a:avLst/>
              </a:prstGeom>
              <a:blipFill>
                <a:blip r:embed="rId2"/>
                <a:stretch>
                  <a:fillRect l="-1250" r="-1250" b="-297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382509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1912DD-EB3E-D055-9F0A-014A12907DD4}"/>
              </a:ext>
            </a:extLst>
          </p:cNvPr>
          <p:cNvSpPr txBox="1"/>
          <p:nvPr/>
        </p:nvSpPr>
        <p:spPr>
          <a:xfrm>
            <a:off x="5364870" y="352524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55685A-F975-2EAA-6EF8-211B13447F38}"/>
              </a:ext>
            </a:extLst>
          </p:cNvPr>
          <p:cNvSpPr txBox="1"/>
          <p:nvPr/>
        </p:nvSpPr>
        <p:spPr>
          <a:xfrm>
            <a:off x="932621" y="1026967"/>
            <a:ext cx="6112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</a:t>
            </a:r>
            <a:endParaRPr lang="en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EFC63F-BB9D-281B-DD97-511112F22D6D}"/>
                  </a:ext>
                </a:extLst>
              </p:cNvPr>
              <p:cNvSpPr txBox="1"/>
              <p:nvPr/>
            </p:nvSpPr>
            <p:spPr>
              <a:xfrm>
                <a:off x="1765808" y="1026967"/>
                <a:ext cx="3351205" cy="5795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just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d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8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EFC63F-BB9D-281B-DD97-511112F22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808" y="1026967"/>
                <a:ext cx="3351205" cy="579518"/>
              </a:xfrm>
              <a:prstGeom prst="rect">
                <a:avLst/>
              </a:prstGeom>
              <a:blipFill>
                <a:blip r:embed="rId2"/>
                <a:stretch>
                  <a:fillRect l="-3409" b="-2553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96226B3-A7B4-7863-2809-9556E5AFF2F8}"/>
              </a:ext>
            </a:extLst>
          </p:cNvPr>
          <p:cNvSpPr txBox="1"/>
          <p:nvPr/>
        </p:nvSpPr>
        <p:spPr>
          <a:xfrm>
            <a:off x="932620" y="3093401"/>
            <a:ext cx="6112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vi-VN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96A940-B5FC-47D8-3DC4-2CCBB6E05D38}"/>
              </a:ext>
            </a:extLst>
          </p:cNvPr>
          <p:cNvSpPr txBox="1"/>
          <p:nvPr/>
        </p:nvSpPr>
        <p:spPr>
          <a:xfrm>
            <a:off x="1543877" y="3024408"/>
            <a:ext cx="609268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 1: Sử dụng máy tính cầm tay:</a:t>
            </a:r>
            <a:endParaRPr lang="en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566F83-A0C2-8AEA-37E9-52A1FFBB4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701" y="3238261"/>
            <a:ext cx="3343679" cy="12616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5882AB-BFC3-AC43-E3C0-F20BED9244D7}"/>
                  </a:ext>
                </a:extLst>
              </p:cNvPr>
              <p:cNvSpPr txBox="1"/>
              <p:nvPr/>
            </p:nvSpPr>
            <p:spPr>
              <a:xfrm>
                <a:off x="3241964" y="3968153"/>
                <a:ext cx="2854036" cy="563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thấy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3&lt;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5882AB-BFC3-AC43-E3C0-F20BED924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964" y="3968153"/>
                <a:ext cx="2854036" cy="563744"/>
              </a:xfrm>
              <a:prstGeom prst="rect">
                <a:avLst/>
              </a:prstGeom>
              <a:blipFill>
                <a:blip r:embed="rId4"/>
                <a:stretch>
                  <a:fillRect l="-4425" t="-4444" b="-2888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C250596-5E57-4F07-030B-F9F56A53BC1B}"/>
              </a:ext>
            </a:extLst>
          </p:cNvPr>
          <p:cNvSpPr txBox="1"/>
          <p:nvPr/>
        </p:nvSpPr>
        <p:spPr>
          <a:xfrm>
            <a:off x="932620" y="5145014"/>
            <a:ext cx="50175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 2: Sử dụng tính chất:</a:t>
            </a:r>
            <a:endParaRPr lang="en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D33FA61-9516-CA48-FA96-6CA1DC124898}"/>
                  </a:ext>
                </a:extLst>
              </p:cNvPr>
              <p:cNvSpPr txBox="1"/>
              <p:nvPr/>
            </p:nvSpPr>
            <p:spPr>
              <a:xfrm>
                <a:off x="5876047" y="4924184"/>
                <a:ext cx="5017583" cy="1488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3=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rad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rad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3&lt;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D33FA61-9516-CA48-FA96-6CA1DC124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047" y="4924184"/>
                <a:ext cx="5017583" cy="1488100"/>
              </a:xfrm>
              <a:prstGeom prst="rect">
                <a:avLst/>
              </a:prstGeom>
              <a:blipFill>
                <a:blip r:embed="rId5"/>
                <a:stretch>
                  <a:fillRect l="-2525" b="-1016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99DA73-02B5-0A2C-44D8-2A52E1A6B843}"/>
                  </a:ext>
                </a:extLst>
              </p:cNvPr>
              <p:cNvSpPr txBox="1"/>
              <p:nvPr/>
            </p:nvSpPr>
            <p:spPr>
              <a:xfrm>
                <a:off x="6538021" y="1045089"/>
                <a:ext cx="3693633" cy="6141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just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−5</m:t>
                                </m:r>
                              </m:e>
                            </m:d>
                          </m:e>
                          <m:sup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e>
                    </m:d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8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99DA73-02B5-0A2C-44D8-2A52E1A6B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021" y="1045089"/>
                <a:ext cx="3693633" cy="614142"/>
              </a:xfrm>
              <a:prstGeom prst="rect">
                <a:avLst/>
              </a:prstGeom>
              <a:blipFill>
                <a:blip r:embed="rId6"/>
                <a:stretch>
                  <a:fillRect l="-3093" b="-2040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3083EF-4473-8259-51A6-48A2F4BABF0D}"/>
                  </a:ext>
                </a:extLst>
              </p:cNvPr>
              <p:cNvSpPr txBox="1"/>
              <p:nvPr/>
            </p:nvSpPr>
            <p:spPr>
              <a:xfrm>
                <a:off x="1051858" y="1828577"/>
                <a:ext cx="9283148" cy="969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just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VN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  <m:r>
                                  <a:rPr lang="vi-VN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3083EF-4473-8259-51A6-48A2F4BAB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858" y="1828577"/>
                <a:ext cx="9283148" cy="969176"/>
              </a:xfrm>
              <a:prstGeom prst="rect">
                <a:avLst/>
              </a:prstGeom>
              <a:blipFill>
                <a:blip r:embed="rId7"/>
                <a:stretch>
                  <a:fillRect l="-1231" r="-821" b="-129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26082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1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>
            <a:extLst>
              <a:ext uri="{FF2B5EF4-FFF2-40B4-BE49-F238E27FC236}">
                <a16:creationId xmlns:a16="http://schemas.microsoft.com/office/drawing/2014/main" id="{E169460A-8BD6-A461-57D5-922D204BE107}"/>
              </a:ext>
            </a:extLst>
          </p:cNvPr>
          <p:cNvSpPr/>
          <p:nvPr/>
        </p:nvSpPr>
        <p:spPr>
          <a:xfrm>
            <a:off x="3050242" y="392756"/>
            <a:ext cx="6091516" cy="950454"/>
          </a:xfrm>
          <a:prstGeom prst="snip2DiagRect">
            <a:avLst/>
          </a:prstGeom>
          <a:solidFill>
            <a:srgbClr val="FFF4AF"/>
          </a:solidFill>
          <a:ln>
            <a:solidFill>
              <a:srgbClr val="FFC00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2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 THỨC BẬC HAI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1B46B75-C63B-7F32-B48A-853DE630DEEE}"/>
                  </a:ext>
                </a:extLst>
              </p:cNvPr>
              <p:cNvSpPr txBox="1"/>
              <p:nvPr/>
            </p:nvSpPr>
            <p:spPr>
              <a:xfrm>
                <a:off x="980043" y="2275669"/>
                <a:ext cx="10857084" cy="1305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 biểu thức tính độ dài cạnh huyền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của tam giác vuông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biết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 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AC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1B46B75-C63B-7F32-B48A-853DE630D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43" y="2275669"/>
                <a:ext cx="10857084" cy="1305101"/>
              </a:xfrm>
              <a:prstGeom prst="rect">
                <a:avLst/>
              </a:prstGeom>
              <a:blipFill>
                <a:blip r:embed="rId2"/>
                <a:stretch>
                  <a:fillRect l="-1168" r="-1051" b="-1262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A13F1F-70FC-2974-AFAF-01EEA84A9B2C}"/>
                  </a:ext>
                </a:extLst>
              </p:cNvPr>
              <p:cNvSpPr txBox="1"/>
              <p:nvPr/>
            </p:nvSpPr>
            <p:spPr>
              <a:xfrm>
                <a:off x="2254653" y="3429000"/>
                <a:ext cx="7682694" cy="29875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Bài giải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Theo định lí Pythagore trong </a:t>
                </a:r>
                <a14:m>
                  <m:oMath xmlns:m="http://schemas.openxmlformats.org/officeDocument/2006/math"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</m:t>
                    </m:r>
                    <m:sSup>
                      <m:sSup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 ra</a:t>
                </a:r>
                <a:r>
                  <a:rPr lang="vi-VN" sz="2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BC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+9</m:t>
                        </m:r>
                      </m:e>
                    </m:rad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A13F1F-70FC-2974-AFAF-01EEA84A9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653" y="3429000"/>
                <a:ext cx="7682694" cy="2987549"/>
              </a:xfrm>
              <a:prstGeom prst="rect">
                <a:avLst/>
              </a:prstGeom>
              <a:blipFill>
                <a:blip r:embed="rId3"/>
                <a:stretch>
                  <a:fillRect l="-1667" r="-397" b="-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97B34CB-E757-4C84-B6F8-51BE9256F275}"/>
              </a:ext>
            </a:extLst>
          </p:cNvPr>
          <p:cNvSpPr txBox="1"/>
          <p:nvPr/>
        </p:nvSpPr>
        <p:spPr>
          <a:xfrm>
            <a:off x="736135" y="1568076"/>
            <a:ext cx="462821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 động 3 (SGK – tr.46)</a:t>
            </a:r>
            <a:endParaRPr lang="en-VN" sz="28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27837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87125C-E018-9DC6-EC0C-9FA39079A44B}"/>
                  </a:ext>
                </a:extLst>
              </p:cNvPr>
              <p:cNvSpPr txBox="1"/>
              <p:nvPr/>
            </p:nvSpPr>
            <p:spPr>
              <a:xfrm>
                <a:off x="908309" y="3094492"/>
                <a:ext cx="10425438" cy="2627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Căn thức bậc hai là biểu thức có dạng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trong đó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một biểu thức đại số.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được gọi là biểu thức lấy căn hoặc biểu thức dưới dấu căn.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87125C-E018-9DC6-EC0C-9FA39079A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09" y="3094492"/>
                <a:ext cx="10425438" cy="2627771"/>
              </a:xfrm>
              <a:prstGeom prst="rect">
                <a:avLst/>
              </a:prstGeom>
              <a:blipFill>
                <a:blip r:embed="rId2"/>
                <a:stretch>
                  <a:fillRect l="-1217" r="-1217" b="-528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258F08E-3220-18AA-236C-ED384EB06D4C}"/>
              </a:ext>
            </a:extLst>
          </p:cNvPr>
          <p:cNvSpPr txBox="1"/>
          <p:nvPr/>
        </p:nvSpPr>
        <p:spPr>
          <a:xfrm>
            <a:off x="908309" y="936194"/>
            <a:ext cx="170431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D20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1A8D64-BDD9-D1EC-7E7E-7BEA78A4AB1D}"/>
                  </a:ext>
                </a:extLst>
              </p:cNvPr>
              <p:cNvSpPr txBox="1"/>
              <p:nvPr/>
            </p:nvSpPr>
            <p:spPr>
              <a:xfrm>
                <a:off x="2785310" y="513802"/>
                <a:ext cx="8901363" cy="14478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 thức nhận được trong </a:t>
                </a:r>
                <a:r>
                  <a:rPr lang="vi-VN" sz="2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Hoạt động 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 có dạng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trong đó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một biểu thức đại số.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1A8D64-BDD9-D1EC-7E7E-7BEA78A4A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310" y="513802"/>
                <a:ext cx="8901363" cy="1447897"/>
              </a:xfrm>
              <a:prstGeom prst="rect">
                <a:avLst/>
              </a:prstGeom>
              <a:blipFill>
                <a:blip r:embed="rId3"/>
                <a:stretch>
                  <a:fillRect l="-1438" r="-1370" b="-5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22B485A-582E-0DA7-A260-0AEB492DD2FE}"/>
              </a:ext>
            </a:extLst>
          </p:cNvPr>
          <p:cNvSpPr txBox="1"/>
          <p:nvPr/>
        </p:nvSpPr>
        <p:spPr>
          <a:xfrm>
            <a:off x="4935361" y="2483385"/>
            <a:ext cx="230063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D20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nghĩa</a:t>
            </a:r>
          </a:p>
        </p:txBody>
      </p:sp>
    </p:spTree>
    <p:extLst>
      <p:ext uri="{BB962C8B-B14F-4D97-AF65-F5344CB8AC3E}">
        <p14:creationId xmlns:p14="http://schemas.microsoft.com/office/powerpoint/2010/main" val="52862741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5691B4-897E-FA8B-1455-87186C1BF243}"/>
                  </a:ext>
                </a:extLst>
              </p:cNvPr>
              <p:cNvSpPr txBox="1"/>
              <p:nvPr/>
            </p:nvSpPr>
            <p:spPr>
              <a:xfrm>
                <a:off x="1071678" y="212696"/>
                <a:ext cx="10048643" cy="21682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							Cho biểu thức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rad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Tính giá trị của biểu thức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tính được giá trị của biểu thức không? Vì sao?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5691B4-897E-FA8B-1455-87186C1BF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678" y="212696"/>
                <a:ext cx="10048643" cy="2168222"/>
              </a:xfrm>
              <a:prstGeom prst="rect">
                <a:avLst/>
              </a:prstGeom>
              <a:blipFill>
                <a:blip r:embed="rId2"/>
                <a:stretch>
                  <a:fillRect l="-1263" r="-126" b="-697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6FF2B3-2B63-A36F-0C73-BA0489AF92E9}"/>
                  </a:ext>
                </a:extLst>
              </p:cNvPr>
              <p:cNvSpPr txBox="1"/>
              <p:nvPr/>
            </p:nvSpPr>
            <p:spPr>
              <a:xfrm>
                <a:off x="1071678" y="2220421"/>
                <a:ext cx="10335461" cy="4485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Bài giải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vào biểu thức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được:</a:t>
                </a:r>
                <a:r>
                  <a:rPr lang="en-VN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vi-VN" sz="28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2.5−1</m:t>
                        </m:r>
                      </m:e>
                    </m:rad>
                    <m:r>
                      <a:rPr lang="vi-VN" sz="28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rad>
                    <m:r>
                      <a:rPr lang="vi-VN" sz="28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=3 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vào biểu thức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được:</a:t>
                </a:r>
                <a:r>
                  <a:rPr lang="en-VN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vi-VN" sz="28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2.0−1</m:t>
                        </m:r>
                      </m:e>
                    </m:rad>
                    <m:r>
                      <a:rPr lang="vi-VN" sz="28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 ra</a:t>
                </a:r>
                <a:r>
                  <a:rPr lang="vi-VN" sz="2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</a:t>
                </a:r>
                <a:r>
                  <a:rPr lang="vi-VN" sz="2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hông 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tồn tại, vì không có căn bậc hai của một số âm.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Do vậy,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 tính được giá trị biểu thức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6FF2B3-2B63-A36F-0C73-BA0489AF9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678" y="2220421"/>
                <a:ext cx="10335461" cy="4485395"/>
              </a:xfrm>
              <a:prstGeom prst="rect">
                <a:avLst/>
              </a:prstGeom>
              <a:blipFill>
                <a:blip r:embed="rId3"/>
                <a:stretch>
                  <a:fillRect l="-1239" b="-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B0099F0-7ED3-E9E5-0625-1900F83DC1D9}"/>
              </a:ext>
            </a:extLst>
          </p:cNvPr>
          <p:cNvSpPr txBox="1"/>
          <p:nvPr/>
        </p:nvSpPr>
        <p:spPr>
          <a:xfrm>
            <a:off x="784860" y="337756"/>
            <a:ext cx="462821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 động 4 (SGK – tr.46)</a:t>
            </a:r>
            <a:endParaRPr lang="en-VN" sz="28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3216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AD2F53-46EE-03A9-ECF4-08040A7E0F82}"/>
                  </a:ext>
                </a:extLst>
              </p:cNvPr>
              <p:cNvSpPr txBox="1"/>
              <p:nvPr/>
            </p:nvSpPr>
            <p:spPr>
              <a:xfrm>
                <a:off x="1041358" y="1285080"/>
                <a:ext cx="10617242" cy="30619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32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</m:oMath>
                </a14:m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xác định 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lấy giá trị không âm và ta thường viết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3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Ta nói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3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điều kiện xác định (hay điều kiện có nghĩa) của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32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</m:oMath>
                </a14:m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VN" sz="32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AD2F53-46EE-03A9-ECF4-08040A7E0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358" y="1285080"/>
                <a:ext cx="10617242" cy="3061928"/>
              </a:xfrm>
              <a:prstGeom prst="rect">
                <a:avLst/>
              </a:prstGeom>
              <a:blipFill>
                <a:blip r:embed="rId2"/>
                <a:stretch>
                  <a:fillRect l="-1434" r="-1314" b="-537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AFDA1C1-287F-A69D-ECD8-B540771FB371}"/>
              </a:ext>
            </a:extLst>
          </p:cNvPr>
          <p:cNvSpPr txBox="1"/>
          <p:nvPr/>
        </p:nvSpPr>
        <p:spPr>
          <a:xfrm>
            <a:off x="4201416" y="700305"/>
            <a:ext cx="378020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D20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kiện xác định</a:t>
            </a:r>
          </a:p>
        </p:txBody>
      </p:sp>
    </p:spTree>
    <p:extLst>
      <p:ext uri="{BB962C8B-B14F-4D97-AF65-F5344CB8AC3E}">
        <p14:creationId xmlns:p14="http://schemas.microsoft.com/office/powerpoint/2010/main" val="108239811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1B90FC-298E-A63D-99EE-6D48D664AF6C}"/>
                  </a:ext>
                </a:extLst>
              </p:cNvPr>
              <p:cNvSpPr txBox="1"/>
              <p:nvPr/>
            </p:nvSpPr>
            <p:spPr>
              <a:xfrm>
                <a:off x="830581" y="375379"/>
                <a:ext cx="8804235" cy="216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						Xét căn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rad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Tìm điều kiện xác định của căn thức.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Tính giá trị của căn thức đã cho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1B90FC-298E-A63D-99EE-6D48D664A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1" y="375379"/>
                <a:ext cx="8804235" cy="2160720"/>
              </a:xfrm>
              <a:prstGeom prst="rect">
                <a:avLst/>
              </a:prstGeom>
              <a:blipFill>
                <a:blip r:embed="rId2"/>
                <a:stretch>
                  <a:fillRect l="-1441" b="-701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3EAA68-AAD6-A0CA-45C6-8F9556545079}"/>
                  </a:ext>
                </a:extLst>
              </p:cNvPr>
              <p:cNvSpPr txBox="1"/>
              <p:nvPr/>
            </p:nvSpPr>
            <p:spPr>
              <a:xfrm>
                <a:off x="830580" y="3098332"/>
                <a:ext cx="10917471" cy="787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Điều kiện xác định của căn thức là 2x + 1 </a:t>
                </a:r>
                <a14:m>
                  <m:oMath xmlns:m="http://schemas.openxmlformats.org/officeDocument/2006/math">
                    <m:r>
                      <a:rPr lang="en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0 hay x </a:t>
                </a:r>
                <a14:m>
                  <m:oMath xmlns:m="http://schemas.openxmlformats.org/officeDocument/2006/math">
                    <m:r>
                      <a:rPr lang="en-VN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VN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3EAA68-AAD6-A0CA-45C6-8F9556545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" y="3098332"/>
                <a:ext cx="10917471" cy="787716"/>
              </a:xfrm>
              <a:prstGeom prst="rect">
                <a:avLst/>
              </a:prstGeom>
              <a:blipFill>
                <a:blip r:embed="rId3"/>
                <a:stretch>
                  <a:fillRect l="-1163" b="-634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7D178D1-37BC-E06B-608F-71670F65E574}"/>
              </a:ext>
            </a:extLst>
          </p:cNvPr>
          <p:cNvSpPr txBox="1"/>
          <p:nvPr/>
        </p:nvSpPr>
        <p:spPr>
          <a:xfrm>
            <a:off x="830581" y="493695"/>
            <a:ext cx="424434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4 (SGK – tr.47)</a:t>
            </a:r>
            <a:endParaRPr lang="en-VN" sz="28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86BE5D-12BA-A0F8-D6AD-2C2B08817E48}"/>
              </a:ext>
            </a:extLst>
          </p:cNvPr>
          <p:cNvSpPr txBox="1"/>
          <p:nvPr/>
        </p:nvSpPr>
        <p:spPr>
          <a:xfrm>
            <a:off x="5364870" y="2580840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04D2AE-03C1-0024-6C8C-0F49628ECF62}"/>
                  </a:ext>
                </a:extLst>
              </p:cNvPr>
              <p:cNvSpPr txBox="1"/>
              <p:nvPr/>
            </p:nvSpPr>
            <p:spPr>
              <a:xfrm>
                <a:off x="830580" y="3886048"/>
                <a:ext cx="10400637" cy="2694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V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Tại x = 0 (thoả mãn điều kiện xác định) căn thức có giá trị là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. 0+1</m:t>
                        </m:r>
                      </m:e>
                    </m:rad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Tại x = 4 (thoả mãn điều kiện xác định) căn thức có giá trị là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. 4+1</m:t>
                        </m:r>
                      </m:e>
                    </m:rad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3.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04D2AE-03C1-0024-6C8C-0F49628EC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" y="3886048"/>
                <a:ext cx="10400637" cy="2694392"/>
              </a:xfrm>
              <a:prstGeom prst="rect">
                <a:avLst/>
              </a:prstGeom>
              <a:blipFill>
                <a:blip r:embed="rId4"/>
                <a:stretch>
                  <a:fillRect l="-1220" b="-563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63232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70BFE0-35D7-D528-9C27-BBA1607DD54A}"/>
                  </a:ext>
                </a:extLst>
              </p:cNvPr>
              <p:cNvSpPr txBox="1"/>
              <p:nvPr/>
            </p:nvSpPr>
            <p:spPr>
              <a:xfrm>
                <a:off x="5471549" y="201742"/>
                <a:ext cx="6560898" cy="2172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căn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5−2</m:t>
                        </m:r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rad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Tìm điều kiện xác định của căn thức.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Tính giá trị của căn thức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70BFE0-35D7-D528-9C27-BBA1607DD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549" y="201742"/>
                <a:ext cx="6560898" cy="2172774"/>
              </a:xfrm>
              <a:prstGeom prst="rect">
                <a:avLst/>
              </a:prstGeom>
              <a:blipFill>
                <a:blip r:embed="rId2"/>
                <a:stretch>
                  <a:fillRect l="-2128" b="-635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DB6BBC-6647-98E4-51C3-9391B11B3F33}"/>
                  </a:ext>
                </a:extLst>
              </p:cNvPr>
              <p:cNvSpPr txBox="1"/>
              <p:nvPr/>
            </p:nvSpPr>
            <p:spPr>
              <a:xfrm>
                <a:off x="1623391" y="3190798"/>
                <a:ext cx="8945217" cy="32102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5−2</m:t>
                        </m:r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ra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Điều kiện xác định: </a:t>
                </a:r>
                <a14:m>
                  <m:oMath xmlns:m="http://schemas.openxmlformats.org/officeDocument/2006/math">
                    <m: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5−2</m:t>
                    </m:r>
                    <m:r>
                      <m:rPr>
                        <m:sty m:val="p"/>
                      </m:rP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5≥2</m:t>
                    </m:r>
                    <m:r>
                      <m:rPr>
                        <m:sty m:val="p"/>
                      </m:rP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28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(thỏa mãn điều kiện) căn thức có giá trị: </a:t>
                </a: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5−2.2</m:t>
                        </m:r>
                      </m:e>
                    </m:ra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ra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DB6BBC-6647-98E4-51C3-9391B11B3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391" y="3190798"/>
                <a:ext cx="8945217" cy="3210238"/>
              </a:xfrm>
              <a:prstGeom prst="rect">
                <a:avLst/>
              </a:prstGeom>
              <a:blipFill>
                <a:blip r:embed="rId3"/>
                <a:stretch>
                  <a:fillRect l="-141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FDAE42D-B95E-295B-D857-E64758F9A7E2}"/>
              </a:ext>
            </a:extLst>
          </p:cNvPr>
          <p:cNvSpPr txBox="1"/>
          <p:nvPr/>
        </p:nvSpPr>
        <p:spPr>
          <a:xfrm>
            <a:off x="810614" y="351759"/>
            <a:ext cx="451675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4 (SGK – tr.47)</a:t>
            </a:r>
            <a:endParaRPr lang="en-VN" sz="28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F32D69-734F-F256-153F-F4C503915396}"/>
              </a:ext>
            </a:extLst>
          </p:cNvPr>
          <p:cNvSpPr txBox="1"/>
          <p:nvPr/>
        </p:nvSpPr>
        <p:spPr>
          <a:xfrm>
            <a:off x="5364869" y="2589627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367196060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FF9721-F3FF-EBE2-2D7C-2850167AF6AE}"/>
              </a:ext>
            </a:extLst>
          </p:cNvPr>
          <p:cNvSpPr/>
          <p:nvPr/>
        </p:nvSpPr>
        <p:spPr>
          <a:xfrm>
            <a:off x="3783106" y="430307"/>
            <a:ext cx="4625788" cy="1048870"/>
          </a:xfrm>
          <a:prstGeom prst="roundRect">
            <a:avLst/>
          </a:prstGeom>
          <a:solidFill>
            <a:srgbClr val="FFF4AF"/>
          </a:solidFill>
          <a:ln>
            <a:solidFill>
              <a:srgbClr val="FFC0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75DA3C-CC7B-24C7-383B-57D6D1E84EC3}"/>
                  </a:ext>
                </a:extLst>
              </p:cNvPr>
              <p:cNvSpPr txBox="1"/>
              <p:nvPr/>
            </p:nvSpPr>
            <p:spPr>
              <a:xfrm>
                <a:off x="648260" y="1951127"/>
                <a:ext cx="10895480" cy="2955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 vật lí, quãng đường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vi-VN" sz="3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(tính bằng mét) của một vật rơi tự do được cho bởi công thức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=4,9</m:t>
                    </m:r>
                    <m:sSup>
                      <m:sSupPr>
                        <m:ctrlPr>
                          <a:rPr lang="en-VN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3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trong đó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vi-VN" sz="3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thời gian rơi (tính bằng giây). Hỏi sau bao nhiêu giây thì vật sẽ chạm đất nếu thả rơi tự do từ độ cao 122,5 mét?</a:t>
                </a:r>
                <a:endParaRPr lang="en-VN" sz="32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75DA3C-CC7B-24C7-383B-57D6D1E84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60" y="1951127"/>
                <a:ext cx="10895480" cy="2955746"/>
              </a:xfrm>
              <a:prstGeom prst="rect">
                <a:avLst/>
              </a:prstGeom>
              <a:blipFill>
                <a:blip r:embed="rId2"/>
                <a:stretch>
                  <a:fillRect l="-1395" r="-1395" b="-555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124954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E348EC-361E-AF0E-7E17-A934FC2A1B55}"/>
                  </a:ext>
                </a:extLst>
              </p:cNvPr>
              <p:cNvSpPr txBox="1"/>
              <p:nvPr/>
            </p:nvSpPr>
            <p:spPr>
              <a:xfrm>
                <a:off x="3304458" y="693830"/>
                <a:ext cx="5574118" cy="6570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b="1" dirty="0">
                    <a:solidFill>
                      <a:srgbClr val="D20C67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Hằng đẳng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3200" b="1" i="1">
                            <a:solidFill>
                              <a:srgbClr val="D20C67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3200" b="1" i="1">
                                <a:solidFill>
                                  <a:srgbClr val="D20C67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200" b="1" i="1">
                                <a:solidFill>
                                  <a:srgbClr val="D20C67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vi-VN" sz="3200" b="1" i="1">
                                <a:solidFill>
                                  <a:srgbClr val="D20C67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3200" b="1" i="1">
                        <a:solidFill>
                          <a:srgbClr val="D20C67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VN" sz="3200" b="1" i="1">
                            <a:solidFill>
                              <a:srgbClr val="D20C67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b="1" i="1">
                            <a:solidFill>
                              <a:srgbClr val="D20C67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</m:oMath>
                </a14:m>
                <a:endParaRPr lang="en-VN" sz="3200" b="1" dirty="0">
                  <a:solidFill>
                    <a:srgbClr val="D20C67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E348EC-361E-AF0E-7E17-A934FC2A1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458" y="693830"/>
                <a:ext cx="5574118" cy="657039"/>
              </a:xfrm>
              <a:prstGeom prst="rect">
                <a:avLst/>
              </a:prstGeom>
              <a:blipFill>
                <a:blip r:embed="rId2"/>
                <a:stretch>
                  <a:fillRect b="-2830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0C5363-477D-AC42-892D-D02D819C9991}"/>
                  </a:ext>
                </a:extLst>
              </p:cNvPr>
              <p:cNvSpPr txBox="1"/>
              <p:nvPr/>
            </p:nvSpPr>
            <p:spPr>
              <a:xfrm>
                <a:off x="990547" y="1698686"/>
                <a:ext cx="10201940" cy="34606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Tương tự như căn bậc hai của một số thực không âm, 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một biểu thức, ta cũng có:</a:t>
                </a:r>
                <a:endParaRPr lang="en-VN" sz="32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• 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32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có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32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  <m:r>
                      <a:rPr lang="vi-VN" sz="3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VN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VN" sz="3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sty m:val="p"/>
                                  </m:rPr>
                                  <a:rPr lang="vi-VN" sz="3200" i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vi-VN" sz="32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3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</a:t>
                </a:r>
                <a:endParaRPr lang="en-VN" sz="32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•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32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32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32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32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d>
                  </m:oMath>
                </a14:m>
                <a:endParaRPr lang="en-VN" sz="32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0C5363-477D-AC42-892D-D02D819C9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47" y="1698686"/>
                <a:ext cx="10201940" cy="3460627"/>
              </a:xfrm>
              <a:prstGeom prst="rect">
                <a:avLst/>
              </a:prstGeom>
              <a:blipFill>
                <a:blip r:embed="rId3"/>
                <a:stretch>
                  <a:fillRect l="-1491" r="-1491" b="-438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50642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B36521F-6D0A-0F03-EB9C-C7D1E5139CA2}"/>
                  </a:ext>
                </a:extLst>
              </p:cNvPr>
              <p:cNvSpPr txBox="1"/>
              <p:nvPr/>
            </p:nvSpPr>
            <p:spPr>
              <a:xfrm>
                <a:off x="815163" y="458084"/>
                <a:ext cx="10353572" cy="15964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						   Rút gọn các biểu thức sau: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VN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2800" i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1−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2800" i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vi-VN" sz="28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1−2</m:t>
                        </m:r>
                        <m:r>
                          <m:rPr>
                            <m:sty m:val="p"/>
                          </m:rPr>
                          <a:rPr lang="vi-VN" sz="28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28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800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2800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&gt;2</m:t>
                    </m:r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B36521F-6D0A-0F03-EB9C-C7D1E5139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63" y="458084"/>
                <a:ext cx="10353572" cy="1596463"/>
              </a:xfrm>
              <a:prstGeom prst="rect">
                <a:avLst/>
              </a:prstGeom>
              <a:blipFill>
                <a:blip r:embed="rId2"/>
                <a:stretch>
                  <a:fillRect l="-1225" b="-714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120D024-1E1B-5B2C-AC8E-CFF5F6BABC6F}"/>
              </a:ext>
            </a:extLst>
          </p:cNvPr>
          <p:cNvSpPr txBox="1"/>
          <p:nvPr/>
        </p:nvSpPr>
        <p:spPr>
          <a:xfrm>
            <a:off x="1023265" y="458084"/>
            <a:ext cx="451675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5 (SGK – tr.47)</a:t>
            </a:r>
            <a:endParaRPr lang="en-VN" sz="28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6C0DE1-8D0B-F4B0-D86A-9BA9877AEF57}"/>
              </a:ext>
            </a:extLst>
          </p:cNvPr>
          <p:cNvSpPr txBox="1"/>
          <p:nvPr/>
        </p:nvSpPr>
        <p:spPr>
          <a:xfrm>
            <a:off x="5364870" y="2054547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089C87-6B5F-BD08-3ADE-936D9142DA4B}"/>
                  </a:ext>
                </a:extLst>
              </p:cNvPr>
              <p:cNvSpPr txBox="1"/>
              <p:nvPr/>
            </p:nvSpPr>
            <p:spPr>
              <a:xfrm>
                <a:off x="815163" y="2719875"/>
                <a:ext cx="9866692" cy="684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Từ giả thiết x &lt; 0 suy ra 1 – x &gt; 0. Do đó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VN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VN" sz="28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2800" i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1−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2800" i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vi-VN" sz="280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V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1 – x</a:t>
                </a:r>
                <a:endParaRPr lang="en-V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089C87-6B5F-BD08-3ADE-936D9142D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63" y="2719875"/>
                <a:ext cx="9866692" cy="684803"/>
              </a:xfrm>
              <a:prstGeom prst="rect">
                <a:avLst/>
              </a:prstGeom>
              <a:blipFill>
                <a:blip r:embed="rId3"/>
                <a:stretch>
                  <a:fillRect l="-1287" r="-129" b="-1636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12D48D-EFC7-AE10-8C8E-3569F0F22EA6}"/>
                  </a:ext>
                </a:extLst>
              </p:cNvPr>
              <p:cNvSpPr txBox="1"/>
              <p:nvPr/>
            </p:nvSpPr>
            <p:spPr>
              <a:xfrm>
                <a:off x="815163" y="3546786"/>
                <a:ext cx="11168735" cy="2950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V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Áp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hằng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đẳng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hằng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đẳng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có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1−2</m:t>
                        </m:r>
                        <m:r>
                          <m:rPr>
                            <m:sty m:val="p"/>
                          </m:rPr>
                          <a:rPr lang="vi-VN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VN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vi-VN" sz="2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(1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vi-VN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2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1 −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</m:oMath>
                </a14:m>
                <a:endParaRPr lang="en-V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Do giả thiết </a:t>
                </a:r>
                <a:r>
                  <a:rPr lang="en-VN" sz="280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2800">
                    <a:latin typeface="Arial" panose="020B0604020202020204" pitchFamily="34" charset="0"/>
                    <a:cs typeface="Arial" panose="020B0604020202020204" pitchFamily="34" charset="0"/>
                  </a:rPr>
                  <a:t>&gt;</a:t>
                </a:r>
                <a:r>
                  <a:rPr lang="en-VN" sz="28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2 suy ra 1 – x &lt; 0 nên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2800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1 −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-(1 – x) = x – 1.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Vì 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1−2</m:t>
                        </m:r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VN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V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(1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vi-VN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V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V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 – 1 </a:t>
                </a: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với x &gt; 2.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12D48D-EFC7-AE10-8C8E-3569F0F22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63" y="3546786"/>
                <a:ext cx="11168735" cy="2950423"/>
              </a:xfrm>
              <a:prstGeom prst="rect">
                <a:avLst/>
              </a:prstGeom>
              <a:blipFill>
                <a:blip r:embed="rId4"/>
                <a:stretch>
                  <a:fillRect l="-1146" r="-1092" b="-1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014934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41838C-3E2A-3567-47F6-FA8F2ED268FF}"/>
                  </a:ext>
                </a:extLst>
              </p:cNvPr>
              <p:cNvSpPr txBox="1"/>
              <p:nvPr/>
            </p:nvSpPr>
            <p:spPr>
              <a:xfrm>
                <a:off x="831273" y="496665"/>
                <a:ext cx="11360727" cy="1527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					a) Rút gọn biểu thức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</m:e>
                    </m:ra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&lt;0</m:t>
                        </m:r>
                      </m:e>
                    </m:d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Rút gọn và tính giá trị của biểu thức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=−2,5</m:t>
                    </m:r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41838C-3E2A-3567-47F6-FA8F2ED26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3" y="496665"/>
                <a:ext cx="11360727" cy="1527598"/>
              </a:xfrm>
              <a:prstGeom prst="rect">
                <a:avLst/>
              </a:prstGeom>
              <a:blipFill>
                <a:blip r:embed="rId2"/>
                <a:stretch>
                  <a:fillRect l="-1116" b="-983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11578C-355D-934B-93F3-6313691EF1CA}"/>
                  </a:ext>
                </a:extLst>
              </p:cNvPr>
              <p:cNvSpPr txBox="1"/>
              <p:nvPr/>
            </p:nvSpPr>
            <p:spPr>
              <a:xfrm>
                <a:off x="1744192" y="2809093"/>
                <a:ext cx="8703609" cy="3202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</m:e>
                    </m:ra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</m:e>
                    </m:ra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VN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800" i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vi-VN" sz="2800" i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Suy ra: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</m:e>
                    </m:ra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8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28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</m:e>
                    </m:rad>
                    <m:r>
                      <a:rPr lang="vi-VN" sz="28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8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vi-VN" sz="28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11578C-355D-934B-93F3-6313691EF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192" y="2809093"/>
                <a:ext cx="8703609" cy="3202736"/>
              </a:xfrm>
              <a:prstGeom prst="rect">
                <a:avLst/>
              </a:prstGeom>
              <a:blipFill>
                <a:blip r:embed="rId3"/>
                <a:stretch>
                  <a:fillRect l="-1458" b="-395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F17068D-F6D0-8357-8CF9-2AFE4FBE7FFB}"/>
              </a:ext>
            </a:extLst>
          </p:cNvPr>
          <p:cNvSpPr txBox="1"/>
          <p:nvPr/>
        </p:nvSpPr>
        <p:spPr>
          <a:xfrm>
            <a:off x="339445" y="584561"/>
            <a:ext cx="451675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5 (SGK – tr.48)</a:t>
            </a:r>
            <a:endParaRPr lang="en-VN" sz="28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65CB66-0336-3FA5-978B-3A8ABAA4A325}"/>
              </a:ext>
            </a:extLst>
          </p:cNvPr>
          <p:cNvSpPr txBox="1"/>
          <p:nvPr/>
        </p:nvSpPr>
        <p:spPr>
          <a:xfrm>
            <a:off x="4853606" y="2285873"/>
            <a:ext cx="2484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133620866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11578C-355D-934B-93F3-6313691EF1CA}"/>
                  </a:ext>
                </a:extLst>
              </p:cNvPr>
              <p:cNvSpPr txBox="1"/>
              <p:nvPr/>
            </p:nvSpPr>
            <p:spPr>
              <a:xfrm>
                <a:off x="1658469" y="528061"/>
                <a:ext cx="7771281" cy="5213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b)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=−2,5</m:t>
                    </m:r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800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2800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vi-VN" sz="2800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=−2,5</m:t>
                    </m:r>
                  </m:oMath>
                </a14:m>
                <a:r>
                  <a:rPr lang="fr-FR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fr-FR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2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−1&lt;0 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có: 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+1−2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=−2,5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vào biểu thức rút gọn, ta được: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−2,5</m:t>
                        </m:r>
                      </m:e>
                    </m: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+1=</m:t>
                    </m:r>
                    <m: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3,5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11578C-355D-934B-93F3-6313691EF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469" y="528061"/>
                <a:ext cx="7771281" cy="5213863"/>
              </a:xfrm>
              <a:prstGeom prst="rect">
                <a:avLst/>
              </a:prstGeom>
              <a:blipFill>
                <a:blip r:embed="rId2"/>
                <a:stretch>
                  <a:fillRect l="-163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02133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E3EBCA-8DC0-05B7-6026-ECA46F6DDBE2}"/>
                  </a:ext>
                </a:extLst>
              </p:cNvPr>
              <p:cNvSpPr txBox="1"/>
              <p:nvPr/>
            </p:nvSpPr>
            <p:spPr>
              <a:xfrm>
                <a:off x="889820" y="1022406"/>
                <a:ext cx="10412360" cy="44213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Trở lại tình huống mở đầu: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Viết công thức tính thời gian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(giây) cần thiết để vật rơi được quãng đường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(mét)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Sử dụng công thức tìm được trong câu a, hãy trả lời câu hỏi trong tình huống mở đầu.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E3EBCA-8DC0-05B7-6026-ECA46F6DD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820" y="1022406"/>
                <a:ext cx="10412360" cy="4421339"/>
              </a:xfrm>
              <a:prstGeom prst="rect">
                <a:avLst/>
              </a:prstGeom>
              <a:blipFill>
                <a:blip r:embed="rId2"/>
                <a:stretch>
                  <a:fillRect l="-1220" r="-1341" b="-286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D037810-FB45-A71B-D3F2-60189AD1DC0D}"/>
              </a:ext>
            </a:extLst>
          </p:cNvPr>
          <p:cNvSpPr txBox="1"/>
          <p:nvPr/>
        </p:nvSpPr>
        <p:spPr>
          <a:xfrm>
            <a:off x="273057" y="499186"/>
            <a:ext cx="412864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 (SGK – tr.48)</a:t>
            </a:r>
            <a:endParaRPr lang="en-VN" sz="28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54723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B1950A-B205-46A7-A9FA-05E6440538E9}"/>
                  </a:ext>
                </a:extLst>
              </p:cNvPr>
              <p:cNvSpPr txBox="1"/>
              <p:nvPr/>
            </p:nvSpPr>
            <p:spPr>
              <a:xfrm>
                <a:off x="727165" y="1083486"/>
                <a:ext cx="11199223" cy="48601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ông thức tính thời gian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(giây) 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=4,9</m:t>
                    </m:r>
                    <m:sSup>
                      <m:sSup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vi-VN" sz="28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num>
                          <m:den>
                            <m:r>
                              <a:rPr lang="vi-VN" sz="28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4,9</m:t>
                            </m:r>
                          </m:den>
                        </m:f>
                      </m:e>
                    </m:rad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Vì được thả rơi từ độ cao 122,5 m đến khi chạm đất, 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=122,5</m:t>
                    </m:r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Thời gian để vật chạm đất là: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122,5</m:t>
                            </m:r>
                          </m:num>
                          <m:den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4,9</m:t>
                            </m:r>
                          </m:den>
                        </m:f>
                      </m:e>
                    </m:ra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35</m:t>
                        </m:r>
                      </m:num>
                      <m:den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(giây)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B1950A-B205-46A7-A9FA-05E644053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65" y="1083486"/>
                <a:ext cx="11199223" cy="4860113"/>
              </a:xfrm>
              <a:prstGeom prst="rect">
                <a:avLst/>
              </a:prstGeom>
              <a:blipFill>
                <a:blip r:embed="rId2"/>
                <a:stretch>
                  <a:fillRect l="-1134" r="-34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BAB237A-62BF-DC8A-E842-900865EF11C0}"/>
              </a:ext>
            </a:extLst>
          </p:cNvPr>
          <p:cNvSpPr txBox="1"/>
          <p:nvPr/>
        </p:nvSpPr>
        <p:spPr>
          <a:xfrm>
            <a:off x="5364870" y="475723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172159403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69A6B23-825E-4D75-5259-1D1F3C92245B}"/>
              </a:ext>
            </a:extLst>
          </p:cNvPr>
          <p:cNvSpPr txBox="1"/>
          <p:nvPr/>
        </p:nvSpPr>
        <p:spPr>
          <a:xfrm>
            <a:off x="4041589" y="3881735"/>
            <a:ext cx="41088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5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388E58-F573-5978-9C6D-D7F94051A483}"/>
              </a:ext>
            </a:extLst>
          </p:cNvPr>
          <p:cNvSpPr/>
          <p:nvPr/>
        </p:nvSpPr>
        <p:spPr>
          <a:xfrm>
            <a:off x="5025188" y="1528011"/>
            <a:ext cx="2141621" cy="1900989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96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57761343"/>
      </p:ext>
    </p:extLst>
  </p:cSld>
  <p:clrMapOvr>
    <a:masterClrMapping/>
  </p:clrMapOvr>
  <p:transition spd="med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9C6659-488C-037B-ADAE-55FF41FAC5EA}"/>
              </a:ext>
            </a:extLst>
          </p:cNvPr>
          <p:cNvSpPr txBox="1"/>
          <p:nvPr/>
        </p:nvSpPr>
        <p:spPr>
          <a:xfrm>
            <a:off x="3785110" y="510363"/>
            <a:ext cx="462177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D20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trắc nghiệm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42F7B0-649E-E713-3361-F7402DE3876A}"/>
                  </a:ext>
                </a:extLst>
              </p:cNvPr>
              <p:cNvSpPr txBox="1"/>
              <p:nvPr/>
            </p:nvSpPr>
            <p:spPr>
              <a:xfrm>
                <a:off x="782378" y="1374046"/>
                <a:ext cx="10627242" cy="41099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ctr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b="1" dirty="0">
                    <a:solidFill>
                      <a:srgbClr val="FF0D87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1.</a:t>
                </a:r>
                <a:r>
                  <a:rPr lang="vi-VN" sz="3200" dirty="0">
                    <a:solidFill>
                      <a:srgbClr val="FF0D87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 căn bậc hai của </a:t>
                </a:r>
                <a14:m>
                  <m:oMath xmlns:m="http://schemas.openxmlformats.org/officeDocument/2006/math">
                    <m:r>
                      <a:rPr lang="vi-VN" sz="3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R="30480" algn="ctr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(Làm tròn đến chữ số thập phân thứ nhất)</a:t>
                </a:r>
                <a:endParaRPr lang="en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R="30480"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	A. 2,2</a:t>
                </a:r>
                <a:r>
                  <a:rPr lang="en-VN" sz="3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				</a:t>
                </a: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2,3</a:t>
                </a:r>
                <a:endParaRPr lang="en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R="30480"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	C. 2,1</a:t>
                </a:r>
                <a:r>
                  <a:rPr lang="en-VN" sz="3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				</a:t>
                </a: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2,0</a:t>
                </a:r>
                <a:endParaRPr lang="en-VN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42F7B0-649E-E713-3361-F7402DE38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78" y="1374046"/>
                <a:ext cx="10627242" cy="4109908"/>
              </a:xfrm>
              <a:prstGeom prst="rect">
                <a:avLst/>
              </a:prstGeom>
              <a:blipFill>
                <a:blip r:embed="rId2"/>
                <a:stretch>
                  <a:fillRect b="-369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2CE793C-C70F-C3AC-B422-486BDBD91083}"/>
              </a:ext>
            </a:extLst>
          </p:cNvPr>
          <p:cNvSpPr txBox="1"/>
          <p:nvPr/>
        </p:nvSpPr>
        <p:spPr>
          <a:xfrm>
            <a:off x="3146153" y="3721396"/>
            <a:ext cx="127791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2,2</a:t>
            </a:r>
            <a:endParaRPr lang="en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3192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64C4572-180F-CEAC-A689-3498FC4DE302}"/>
                  </a:ext>
                </a:extLst>
              </p:cNvPr>
              <p:cNvSpPr txBox="1"/>
              <p:nvPr/>
            </p:nvSpPr>
            <p:spPr>
              <a:xfrm>
                <a:off x="351760" y="978196"/>
                <a:ext cx="11488479" cy="42529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vi-VN" sz="3200" b="1" dirty="0">
                    <a:solidFill>
                      <a:srgbClr val="FF0D87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2.</a:t>
                </a:r>
                <a:r>
                  <a:rPr lang="vi-VN" sz="3200" dirty="0">
                    <a:solidFill>
                      <a:srgbClr val="FF0D87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Tìm điều kiện xác định của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vi-VN" sz="3200" i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3200" i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rad>
                  </m:oMath>
                </a14:m>
                <a:endParaRPr lang="en-VN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R="30480"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	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32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≥2</m:t>
                    </m:r>
                  </m:oMath>
                </a14:m>
                <a:r>
                  <a:rPr lang="en-VN" sz="32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VN" sz="3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				</a:t>
                </a: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600" i="0"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3600" i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VN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600" i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VN" sz="32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R="30480"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	C.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6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36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≥−</m:t>
                    </m:r>
                    <m:f>
                      <m:fPr>
                        <m:ctrlPr>
                          <a:rPr lang="en-VN" sz="36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6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6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VN" sz="32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VN" sz="3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			</a:t>
                </a: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i="0"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3200" i="0">
                        <a:latin typeface="Cambria Math" panose="02040503050406030204" pitchFamily="18" charset="0"/>
                      </a:rPr>
                      <m:t>≥−2</m:t>
                    </m:r>
                  </m:oMath>
                </a14:m>
                <a:r>
                  <a:rPr lang="en-VN" sz="32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64C4572-180F-CEAC-A689-3498FC4DE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60" y="978196"/>
                <a:ext cx="11488479" cy="4252959"/>
              </a:xfrm>
              <a:prstGeom prst="rect">
                <a:avLst/>
              </a:prstGeom>
              <a:blipFill>
                <a:blip r:embed="rId2"/>
                <a:stretch>
                  <a:fillRect b="-59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3C7489-E8D0-FE22-91A3-332D51706F37}"/>
                  </a:ext>
                </a:extLst>
              </p:cNvPr>
              <p:cNvSpPr txBox="1"/>
              <p:nvPr/>
            </p:nvSpPr>
            <p:spPr>
              <a:xfrm>
                <a:off x="7760684" y="2659713"/>
                <a:ext cx="1755609" cy="88992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vi-VN" sz="32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36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vi-VN" sz="36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VN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3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VN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3C7489-E8D0-FE22-91A3-332D51706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684" y="2659713"/>
                <a:ext cx="1755609" cy="889924"/>
              </a:xfrm>
              <a:prstGeom prst="rect">
                <a:avLst/>
              </a:prstGeom>
              <a:blipFill>
                <a:blip r:embed="rId3"/>
                <a:stretch>
                  <a:fillRect l="-8633" r="-719" b="-704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3987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2A8002-35BD-6982-438A-E6C629F3A07F}"/>
                  </a:ext>
                </a:extLst>
              </p:cNvPr>
              <p:cNvSpPr txBox="1"/>
              <p:nvPr/>
            </p:nvSpPr>
            <p:spPr>
              <a:xfrm>
                <a:off x="547577" y="1302488"/>
                <a:ext cx="11096846" cy="3330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vi-VN" sz="3200" b="1" dirty="0">
                    <a:solidFill>
                      <a:srgbClr val="FF0D87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3.</a:t>
                </a:r>
                <a:r>
                  <a:rPr lang="vi-VN" sz="3200" dirty="0">
                    <a:solidFill>
                      <a:srgbClr val="FF0D87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Tính giá trị của biểu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3200" i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32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3200" i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vi-V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i="0"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3200" i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VN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R="30480"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	A. </a:t>
                </a:r>
                <a14:m>
                  <m:oMath xmlns:m="http://schemas.openxmlformats.org/officeDocument/2006/math">
                    <m:r>
                      <a:rPr lang="vi-VN" sz="32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VN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74</m:t>
                        </m:r>
                      </m:e>
                    </m:rad>
                  </m:oMath>
                </a14:m>
                <a:r>
                  <a:rPr lang="en-VN" sz="3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				</a:t>
                </a: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0">
                            <a:latin typeface="Cambria Math" panose="02040503050406030204" pitchFamily="18" charset="0"/>
                          </a:rPr>
                          <m:t>75</m:t>
                        </m:r>
                      </m:e>
                    </m:rad>
                  </m:oMath>
                </a14:m>
                <a:r>
                  <a:rPr lang="en-VN" sz="32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R="30480"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	C.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32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74</m:t>
                        </m:r>
                      </m:e>
                    </m:rad>
                  </m:oMath>
                </a14:m>
                <a:r>
                  <a:rPr lang="en-VN" sz="32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VN" sz="3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					</a:t>
                </a: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3200" i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VN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0">
                            <a:latin typeface="Cambria Math" panose="02040503050406030204" pitchFamily="18" charset="0"/>
                          </a:rPr>
                          <m:t>75</m:t>
                        </m:r>
                      </m:e>
                    </m:rad>
                  </m:oMath>
                </a14:m>
                <a:r>
                  <a:rPr lang="en-VN" sz="32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2A8002-35BD-6982-438A-E6C629F3A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77" y="1302488"/>
                <a:ext cx="11096846" cy="3330655"/>
              </a:xfrm>
              <a:prstGeom prst="rect">
                <a:avLst/>
              </a:prstGeom>
              <a:blipFill>
                <a:blip r:embed="rId2"/>
                <a:stretch>
                  <a:fillRect b="-494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DBC0C9-0EDB-FC5A-05B3-0F147CA381FC}"/>
                  </a:ext>
                </a:extLst>
              </p:cNvPr>
              <p:cNvSpPr txBox="1"/>
              <p:nvPr/>
            </p:nvSpPr>
            <p:spPr>
              <a:xfrm>
                <a:off x="2890973" y="4001495"/>
                <a:ext cx="1468864" cy="63164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vi-VN" sz="32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𝟕𝟒</m:t>
                        </m:r>
                      </m:e>
                    </m:rad>
                  </m:oMath>
                </a14:m>
                <a:endParaRPr lang="en-VN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DBC0C9-0EDB-FC5A-05B3-0F147CA38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973" y="4001495"/>
                <a:ext cx="1468864" cy="631648"/>
              </a:xfrm>
              <a:prstGeom prst="rect">
                <a:avLst/>
              </a:prstGeom>
              <a:blipFill>
                <a:blip r:embed="rId3"/>
                <a:stretch>
                  <a:fillRect l="-10256" t="-3922" r="-1709" b="-2941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183548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D52431-1DA7-1DEC-7693-5CA2682BC64B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AE4198-2DED-EC60-BE10-6B541EC0031A}"/>
              </a:ext>
            </a:extLst>
          </p:cNvPr>
          <p:cNvSpPr txBox="1"/>
          <p:nvPr/>
        </p:nvSpPr>
        <p:spPr>
          <a:xfrm>
            <a:off x="272931" y="563002"/>
            <a:ext cx="11646138" cy="2691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6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III. </a:t>
            </a:r>
          </a:p>
          <a:p>
            <a:pPr algn="ctr">
              <a:lnSpc>
                <a:spcPct val="150000"/>
              </a:lnSpc>
            </a:pPr>
            <a:r>
              <a:rPr lang="en-VN" sz="6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 BẬC HAI VÀ CĂN BẬC BA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A7356C-64BE-5C39-B9B5-BBB3F47B16CE}"/>
              </a:ext>
            </a:extLst>
          </p:cNvPr>
          <p:cNvSpPr txBox="1"/>
          <p:nvPr/>
        </p:nvSpPr>
        <p:spPr>
          <a:xfrm>
            <a:off x="1196433" y="3428999"/>
            <a:ext cx="9799133" cy="2691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60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7: CĂN BẬC HAI VÀ CĂN THỨC BẬC HAI</a:t>
            </a:r>
          </a:p>
        </p:txBody>
      </p:sp>
    </p:spTree>
    <p:extLst>
      <p:ext uri="{BB962C8B-B14F-4D97-AF65-F5344CB8AC3E}">
        <p14:creationId xmlns:p14="http://schemas.microsoft.com/office/powerpoint/2010/main" val="3668893220"/>
      </p:ext>
    </p:extLst>
  </p:cSld>
  <p:clrMapOvr>
    <a:masterClrMapping/>
  </p:clrMapOvr>
  <p:transition spd="med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2AC0B0A-7648-311E-A6B2-DA6A5FEFDD2D}"/>
                  </a:ext>
                </a:extLst>
              </p:cNvPr>
              <p:cNvSpPr txBox="1"/>
              <p:nvPr/>
            </p:nvSpPr>
            <p:spPr>
              <a:xfrm>
                <a:off x="1915189" y="621214"/>
                <a:ext cx="8361622" cy="41640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vi-VN" sz="3200" b="1" dirty="0">
                    <a:solidFill>
                      <a:srgbClr val="FF0D87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4.</a:t>
                </a:r>
                <a:r>
                  <a:rPr lang="vi-VN" sz="3200" dirty="0">
                    <a:solidFill>
                      <a:srgbClr val="FF0D87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3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</a:t>
                </a:r>
                <a:r>
                  <a:rPr lang="vi-VN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ìm điều kiện xác định của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6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VN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vi-VN" sz="36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vi-VN" sz="36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36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rad>
                  </m:oMath>
                </a14:m>
                <a:r>
                  <a:rPr lang="en-VN" sz="3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endParaRPr lang="vi-VN" sz="3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32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en-VN" sz="32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VN" sz="3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					</a:t>
                </a: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i="0"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3200" i="0"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en-VN" sz="32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200000"/>
                  </a:lnSpc>
                </a:pP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C.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32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vi-VN" sz="32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32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≠1</m:t>
                    </m:r>
                  </m:oMath>
                </a14:m>
                <a:r>
                  <a:rPr lang="en-VN" sz="32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VN" sz="3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			</a:t>
                </a: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i="0"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3200" i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VN" sz="32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2AC0B0A-7648-311E-A6B2-DA6A5FEFD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189" y="621214"/>
                <a:ext cx="8361622" cy="4164025"/>
              </a:xfrm>
              <a:prstGeom prst="rect">
                <a:avLst/>
              </a:prstGeom>
              <a:blipFill>
                <a:blip r:embed="rId2"/>
                <a:stretch>
                  <a:fillRect b="-364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BA74D6-7175-2975-34E2-7D6F44A28CEF}"/>
                  </a:ext>
                </a:extLst>
              </p:cNvPr>
              <p:cNvSpPr txBox="1"/>
              <p:nvPr/>
            </p:nvSpPr>
            <p:spPr>
              <a:xfrm>
                <a:off x="8313578" y="4044025"/>
                <a:ext cx="1715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vi-VN" sz="32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vi-VN" sz="3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VN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BA74D6-7175-2975-34E2-7D6F44A28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578" y="4044025"/>
                <a:ext cx="1715919" cy="584775"/>
              </a:xfrm>
              <a:prstGeom prst="rect">
                <a:avLst/>
              </a:prstGeom>
              <a:blipFill>
                <a:blip r:embed="rId3"/>
                <a:stretch>
                  <a:fillRect l="-8824" t="-12766" r="-1471" b="-3191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93597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ED118B-4516-6CCD-4813-A86EBD638E29}"/>
                  </a:ext>
                </a:extLst>
              </p:cNvPr>
              <p:cNvSpPr txBox="1"/>
              <p:nvPr/>
            </p:nvSpPr>
            <p:spPr>
              <a:xfrm>
                <a:off x="898007" y="1858025"/>
                <a:ext cx="10755277" cy="31419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vi-VN" sz="3200" b="1" dirty="0">
                    <a:solidFill>
                      <a:srgbClr val="FF0D87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5.</a:t>
                </a:r>
                <a:r>
                  <a:rPr lang="vi-VN" sz="3200" dirty="0">
                    <a:solidFill>
                      <a:srgbClr val="FF0D87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Rút gọn biểu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3200" i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32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3200" i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m:rPr>
                            <m:sty m:val="p"/>
                          </m:rPr>
                          <a:rPr lang="vi-VN" sz="3200" i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3200" i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vi-V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i="0"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3200" i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vi-V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được:</a:t>
                </a:r>
              </a:p>
              <a:p>
                <a:pPr>
                  <a:lnSpc>
                    <a:spcPct val="200000"/>
                  </a:lnSpc>
                </a:pP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A. 1 – x</a:t>
                </a:r>
                <a:r>
                  <a:rPr lang="en-VN" sz="32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VN" sz="3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				</a:t>
                </a: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x - 1</a:t>
                </a:r>
                <a:endParaRPr lang="en-VN" sz="320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C. </a:t>
                </a:r>
                <a:r>
                  <a:rPr lang="en-VN" sz="3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 + 1									</a:t>
                </a: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-1 + x</a:t>
                </a:r>
                <a:endParaRPr lang="en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ED118B-4516-6CCD-4813-A86EBD638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007" y="1858025"/>
                <a:ext cx="10755277" cy="3141950"/>
              </a:xfrm>
              <a:prstGeom prst="rect">
                <a:avLst/>
              </a:prstGeom>
              <a:blipFill>
                <a:blip r:embed="rId2"/>
                <a:stretch>
                  <a:fillRect l="-472" r="-472" b="-564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0AB1D69-1C72-7AF0-CE68-04E06180264D}"/>
              </a:ext>
            </a:extLst>
          </p:cNvPr>
          <p:cNvSpPr txBox="1"/>
          <p:nvPr/>
        </p:nvSpPr>
        <p:spPr>
          <a:xfrm>
            <a:off x="2231755" y="3429000"/>
            <a:ext cx="161935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1 – x</a:t>
            </a:r>
            <a:endParaRPr lang="en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97983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B067A7-5FE9-5FBA-7143-D7054A664F4D}"/>
                  </a:ext>
                </a:extLst>
              </p:cNvPr>
              <p:cNvSpPr txBox="1"/>
              <p:nvPr/>
            </p:nvSpPr>
            <p:spPr>
              <a:xfrm>
                <a:off x="735400" y="3515498"/>
                <a:ext cx="10998248" cy="21019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Căn bậc hai của </a:t>
                </a:r>
                <a14:m>
                  <m:oMath xmlns:m="http://schemas.openxmlformats.org/officeDocument/2006/math"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24,5 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 </a:t>
                </a:r>
                <a14:m>
                  <m:oMath xmlns:m="http://schemas.openxmlformats.org/officeDocument/2006/math"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4,95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−4,95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4,95</m:t>
                        </m:r>
                      </m:e>
                      <m: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−4,95</m:t>
                            </m:r>
                          </m:e>
                        </m:d>
                      </m:e>
                      <m: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24,5</m:t>
                    </m:r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Căn bậc hai của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0,95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−0,95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0,95</m:t>
                        </m:r>
                      </m:e>
                      <m: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−0,95</m:t>
                            </m:r>
                          </m:e>
                        </m:d>
                      </m:e>
                      <m: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0,9</m:t>
                    </m:r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B067A7-5FE9-5FBA-7143-D7054A664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00" y="3515498"/>
                <a:ext cx="10998248" cy="2101986"/>
              </a:xfrm>
              <a:prstGeom prst="rect">
                <a:avLst/>
              </a:prstGeom>
              <a:blipFill>
                <a:blip r:embed="rId2"/>
                <a:stretch>
                  <a:fillRect l="-1153" b="-179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6DB7BA4-3C7E-C8AD-756E-85FDE78946E6}"/>
              </a:ext>
            </a:extLst>
          </p:cNvPr>
          <p:cNvSpPr txBox="1"/>
          <p:nvPr/>
        </p:nvSpPr>
        <p:spPr>
          <a:xfrm>
            <a:off x="458352" y="514062"/>
            <a:ext cx="346960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3.1 (SGK – tr.48)</a:t>
            </a:r>
            <a:endParaRPr lang="en-VN" sz="28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E3CB61-9174-501D-E120-ADF435878BCA}"/>
                  </a:ext>
                </a:extLst>
              </p:cNvPr>
              <p:cNvSpPr txBox="1"/>
              <p:nvPr/>
            </p:nvSpPr>
            <p:spPr>
              <a:xfrm>
                <a:off x="735399" y="527961"/>
                <a:ext cx="10998249" cy="1820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		        Tìm căn bậc hai của mỗi số sau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(làm tròn đến chữ số thập phân thứ hai):	 	a) 24,5 ;		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6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V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E3CB61-9174-501D-E120-ADF435878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99" y="527961"/>
                <a:ext cx="10998249" cy="1820627"/>
              </a:xfrm>
              <a:prstGeom prst="rect">
                <a:avLst/>
              </a:prstGeom>
              <a:blipFill>
                <a:blip r:embed="rId3"/>
                <a:stretch>
                  <a:fillRect l="-1153" b="-277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6E37C9A-6B47-506B-143B-DA7FF2B0159D}"/>
              </a:ext>
            </a:extLst>
          </p:cNvPr>
          <p:cNvSpPr txBox="1"/>
          <p:nvPr/>
        </p:nvSpPr>
        <p:spPr>
          <a:xfrm>
            <a:off x="5364870" y="2670433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111404024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DE0D24-98C9-3733-8E96-FCFF0807414E}"/>
                  </a:ext>
                </a:extLst>
              </p:cNvPr>
              <p:cNvSpPr txBox="1"/>
              <p:nvPr/>
            </p:nvSpPr>
            <p:spPr>
              <a:xfrm>
                <a:off x="845529" y="2722722"/>
                <a:ext cx="10893390" cy="35911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* Điều kiện xác định: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+10≥0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≥−10</m:t>
                    </m:r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* 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(thỏa mãn điều kiện) vào biểu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+10</m:t>
                        </m:r>
                      </m:e>
                    </m:ra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được: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−1+10</m:t>
                        </m:r>
                      </m:e>
                    </m:ra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ra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điều kiện xác định của biểu thức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≥−10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giá trị của biểu thức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DE0D24-98C9-3733-8E96-FCFF08074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29" y="2722722"/>
                <a:ext cx="10893390" cy="3591111"/>
              </a:xfrm>
              <a:prstGeom prst="rect">
                <a:avLst/>
              </a:prstGeom>
              <a:blipFill>
                <a:blip r:embed="rId2"/>
                <a:stretch>
                  <a:fillRect l="-1164" r="-1164" b="-352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EB25838-FDE1-2AF2-EDFB-E9A72655FCF5}"/>
              </a:ext>
            </a:extLst>
          </p:cNvPr>
          <p:cNvSpPr txBox="1"/>
          <p:nvPr/>
        </p:nvSpPr>
        <p:spPr>
          <a:xfrm>
            <a:off x="359498" y="637629"/>
            <a:ext cx="346960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3.3 (SGK – tr.48)</a:t>
            </a:r>
            <a:endParaRPr lang="en-VN" sz="28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C4BA41-B910-1A8B-8BF3-636F7DCB0641}"/>
                  </a:ext>
                </a:extLst>
              </p:cNvPr>
              <p:cNvSpPr txBox="1"/>
              <p:nvPr/>
            </p:nvSpPr>
            <p:spPr>
              <a:xfrm>
                <a:off x="4066524" y="480598"/>
                <a:ext cx="7425259" cy="1360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Tìm điều kiện xác định của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+10</m:t>
                        </m:r>
                      </m:e>
                    </m:rad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tính giá trị của căn thức tại x = -1.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C4BA41-B910-1A8B-8BF3-636F7DCB0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524" y="480598"/>
                <a:ext cx="7425259" cy="1360501"/>
              </a:xfrm>
              <a:prstGeom prst="rect">
                <a:avLst/>
              </a:prstGeom>
              <a:blipFill>
                <a:blip r:embed="rId3"/>
                <a:stretch>
                  <a:fillRect l="-1709" r="-1709" b="-1203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3A4E4CC-F787-8567-A016-026865DDAE52}"/>
              </a:ext>
            </a:extLst>
          </p:cNvPr>
          <p:cNvSpPr txBox="1"/>
          <p:nvPr/>
        </p:nvSpPr>
        <p:spPr>
          <a:xfrm flipH="1">
            <a:off x="4983892" y="2020300"/>
            <a:ext cx="222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398156079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61FFD0-8717-3A28-537D-E1A89259D634}"/>
              </a:ext>
            </a:extLst>
          </p:cNvPr>
          <p:cNvSpPr txBox="1"/>
          <p:nvPr/>
        </p:nvSpPr>
        <p:spPr>
          <a:xfrm>
            <a:off x="3044273" y="637342"/>
            <a:ext cx="346960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3.4 (SGK – tr.48)</a:t>
            </a:r>
            <a:endParaRPr lang="en-VN" sz="32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9371D9-0ECA-C189-4B27-76E245F3CB4E}"/>
                  </a:ext>
                </a:extLst>
              </p:cNvPr>
              <p:cNvSpPr txBox="1"/>
              <p:nvPr/>
            </p:nvSpPr>
            <p:spPr>
              <a:xfrm>
                <a:off x="1689382" y="1222117"/>
                <a:ext cx="3089692" cy="4300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lnSpc>
                    <a:spcPct val="2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32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5,1</m:t>
                            </m:r>
                          </m:e>
                          <m: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VN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lnSpc>
                    <a:spcPct val="250000"/>
                  </a:lnSpc>
                  <a:buFont typeface="Arial" panose="020B0604020202020204" pitchFamily="34" charset="0"/>
                  <a:buChar char="•"/>
                </a:pPr>
                <a:r>
                  <a:rPr lang="en-V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32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−4,9</m:t>
                                </m:r>
                              </m:e>
                            </m:d>
                          </m:e>
                          <m: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VN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lnSpc>
                    <a:spcPct val="2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vi-VN" sz="32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VN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−0,001</m:t>
                                </m:r>
                              </m:e>
                            </m:d>
                          </m:e>
                          <m: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VN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9371D9-0ECA-C189-4B27-76E245F3C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382" y="1222117"/>
                <a:ext cx="3089692" cy="4300793"/>
              </a:xfrm>
              <a:prstGeom prst="rect">
                <a:avLst/>
              </a:prstGeom>
              <a:blipFill>
                <a:blip r:embed="rId2"/>
                <a:stretch>
                  <a:fillRect l="-4490" b="-295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A80AA24-C42F-534D-5870-D919D8438246}"/>
              </a:ext>
            </a:extLst>
          </p:cNvPr>
          <p:cNvSpPr txBox="1"/>
          <p:nvPr/>
        </p:nvSpPr>
        <p:spPr>
          <a:xfrm>
            <a:off x="6746694" y="637343"/>
            <a:ext cx="13530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3200" dirty="0">
                <a:latin typeface="Arial" panose="020B0604020202020204" pitchFamily="34" charset="0"/>
                <a:cs typeface="Arial" panose="020B0604020202020204" pitchFamily="34" charset="0"/>
              </a:rPr>
              <a:t>Tính 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0D1C69-BDF6-E4B5-9434-EF1B4B73B97A}"/>
              </a:ext>
            </a:extLst>
          </p:cNvPr>
          <p:cNvSpPr txBox="1"/>
          <p:nvPr/>
        </p:nvSpPr>
        <p:spPr>
          <a:xfrm>
            <a:off x="3535529" y="1913350"/>
            <a:ext cx="124354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5,1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A1402C-C822-3D6B-04D3-B8DC703C4620}"/>
                  </a:ext>
                </a:extLst>
              </p:cNvPr>
              <p:cNvSpPr txBox="1"/>
              <p:nvPr/>
            </p:nvSpPr>
            <p:spPr>
              <a:xfrm>
                <a:off x="4237766" y="3372513"/>
                <a:ext cx="3089692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VN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32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vi-VN" sz="32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32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VN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4,9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A1402C-C822-3D6B-04D3-B8DC703C4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766" y="3372513"/>
                <a:ext cx="3089692" cy="584775"/>
              </a:xfrm>
              <a:prstGeom prst="rect">
                <a:avLst/>
              </a:prstGeom>
              <a:blipFill>
                <a:blip r:embed="rId3"/>
                <a:stretch>
                  <a:fillRect l="-4918" t="-12766" b="-3191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61D454-5B92-AE3A-8895-A5BFDDAA21C6}"/>
                  </a:ext>
                </a:extLst>
              </p:cNvPr>
              <p:cNvSpPr txBox="1"/>
              <p:nvPr/>
            </p:nvSpPr>
            <p:spPr>
              <a:xfrm>
                <a:off x="4969029" y="4833598"/>
                <a:ext cx="4568865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VN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vi-VN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𝟎𝟎𝟏</m:t>
                        </m:r>
                      </m:e>
                    </m:d>
                  </m:oMath>
                </a14:m>
                <a:r>
                  <a:rPr lang="en-VN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-0,001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61D454-5B92-AE3A-8895-A5BFDDAA2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029" y="4833598"/>
                <a:ext cx="4568865" cy="584775"/>
              </a:xfrm>
              <a:prstGeom prst="rect">
                <a:avLst/>
              </a:prstGeom>
              <a:blipFill>
                <a:blip r:embed="rId4"/>
                <a:stretch>
                  <a:fillRect l="-3324" t="-12766" b="-3191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210502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9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69A6B23-825E-4D75-5259-1D1F3C92245B}"/>
              </a:ext>
            </a:extLst>
          </p:cNvPr>
          <p:cNvSpPr txBox="1"/>
          <p:nvPr/>
        </p:nvSpPr>
        <p:spPr>
          <a:xfrm>
            <a:off x="4157005" y="3761420"/>
            <a:ext cx="3877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5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388E58-F573-5978-9C6D-D7F94051A483}"/>
              </a:ext>
            </a:extLst>
          </p:cNvPr>
          <p:cNvSpPr/>
          <p:nvPr/>
        </p:nvSpPr>
        <p:spPr>
          <a:xfrm>
            <a:off x="5025188" y="1528011"/>
            <a:ext cx="2141621" cy="1900989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96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02390128"/>
      </p:ext>
    </p:extLst>
  </p:cSld>
  <p:clrMapOvr>
    <a:masterClrMapping/>
  </p:clrMapOvr>
  <p:transition spd="med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DD3CCF7-C27A-7FDE-22F8-4BC841AA716A}"/>
                  </a:ext>
                </a:extLst>
              </p:cNvPr>
              <p:cNvSpPr txBox="1"/>
              <p:nvPr/>
            </p:nvSpPr>
            <p:spPr>
              <a:xfrm>
                <a:off x="1064005" y="3429000"/>
                <a:ext cx="10703923" cy="2690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tr</m:t>
                        </m:r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ò</m:t>
                        </m:r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π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 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π</m:t>
                        </m:r>
                      </m:den>
                    </m:f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π</m:t>
                            </m:r>
                          </m:den>
                        </m:f>
                      </m:e>
                    </m:ra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 độ chính xác 0,005 thì đường kính của ô đất là: </a:t>
                </a:r>
                <a14:m>
                  <m:oMath xmlns:m="http://schemas.openxmlformats.org/officeDocument/2006/math"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2.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π</m:t>
                            </m:r>
                          </m:den>
                        </m:f>
                      </m:e>
                    </m:ra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1,6 </m:t>
                    </m:r>
                    <m:r>
                      <m:rPr>
                        <m:sty m:val="p"/>
                      </m:rP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DD3CCF7-C27A-7FDE-22F8-4BC841AA7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005" y="3429000"/>
                <a:ext cx="10703923" cy="2690288"/>
              </a:xfrm>
              <a:prstGeom prst="rect">
                <a:avLst/>
              </a:prstGeom>
              <a:blipFill>
                <a:blip r:embed="rId2"/>
                <a:stretch>
                  <a:fillRect l="-130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05DB9D0-868C-5193-D3D0-387ED94DF718}"/>
              </a:ext>
            </a:extLst>
          </p:cNvPr>
          <p:cNvSpPr txBox="1"/>
          <p:nvPr/>
        </p:nvSpPr>
        <p:spPr>
          <a:xfrm>
            <a:off x="478768" y="319576"/>
            <a:ext cx="346960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3.2 (SGK – tr.48)</a:t>
            </a:r>
            <a:endParaRPr lang="en-VN" sz="28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431435-83FA-9B39-EBA1-5C9B5D485349}"/>
              </a:ext>
            </a:extLst>
          </p:cNvPr>
          <p:cNvSpPr txBox="1"/>
          <p:nvPr/>
        </p:nvSpPr>
        <p:spPr>
          <a:xfrm>
            <a:off x="894519" y="907049"/>
            <a:ext cx="10873409" cy="195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Để chuẩn bị trồng cây trên vỉa hè, người ta để lại những ô đất hình tròn có diện tích khoảng 2 m</a:t>
            </a:r>
            <a:r>
              <a:rPr lang="en-VN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. Em hãy ước lượng (với độ chính xác 0,005) đường kính của các ô đất đó khoảng bao nhiêu mét?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22CF09-0F63-2938-A54C-7F19B41D3D97}"/>
              </a:ext>
            </a:extLst>
          </p:cNvPr>
          <p:cNvSpPr txBox="1"/>
          <p:nvPr/>
        </p:nvSpPr>
        <p:spPr>
          <a:xfrm>
            <a:off x="5600093" y="3167390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278657036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FCB76C-4E31-7CF1-E284-771F93565460}"/>
                  </a:ext>
                </a:extLst>
              </p:cNvPr>
              <p:cNvSpPr txBox="1"/>
              <p:nvPr/>
            </p:nvSpPr>
            <p:spPr>
              <a:xfrm>
                <a:off x="1483896" y="2771135"/>
                <a:ext cx="6673516" cy="3532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8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VN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2800" i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2−</m:t>
                        </m:r>
                        <m:rad>
                          <m:radPr>
                            <m:degHide m:val="on"/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e>
                    </m:d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2=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2−</m:t>
                        </m:r>
                        <m:rad>
                          <m:radPr>
                            <m:degHide m:val="on"/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e>
                    </m: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8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VN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2800" i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vi-VN" sz="28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FCB76C-4E31-7CF1-E284-771F93565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896" y="2771135"/>
                <a:ext cx="6673516" cy="3532827"/>
              </a:xfrm>
              <a:prstGeom prst="rect">
                <a:avLst/>
              </a:prstGeom>
              <a:blipFill>
                <a:blip r:embed="rId2"/>
                <a:stretch>
                  <a:fillRect l="-170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73248FE-8F58-0BD3-2A1B-6C27380CAA73}"/>
              </a:ext>
            </a:extLst>
          </p:cNvPr>
          <p:cNvSpPr txBox="1"/>
          <p:nvPr/>
        </p:nvSpPr>
        <p:spPr>
          <a:xfrm>
            <a:off x="454705" y="557122"/>
            <a:ext cx="346960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3.5 (SGK – tr.48)</a:t>
            </a:r>
            <a:endParaRPr lang="en-VN" sz="28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5AC44E-7632-1101-E1B8-044FDAA4A9FB}"/>
                  </a:ext>
                </a:extLst>
              </p:cNvPr>
              <p:cNvSpPr txBox="1"/>
              <p:nvPr/>
            </p:nvSpPr>
            <p:spPr>
              <a:xfrm>
                <a:off x="745958" y="388680"/>
                <a:ext cx="10991337" cy="1944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				Rút gọn các biểu thức sau:</a:t>
                </a:r>
              </a:p>
              <a:p>
                <a:pPr>
                  <a:lnSpc>
                    <a:spcPct val="150000"/>
                  </a:lnSpc>
                </a:pP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VN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vi-VN" sz="2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r>
                  <a:rPr lang="en-VN" sz="2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ra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&lt;2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V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5AC44E-7632-1101-E1B8-044FDAA4A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58" y="388680"/>
                <a:ext cx="10991337" cy="1944378"/>
              </a:xfrm>
              <a:prstGeom prst="rect">
                <a:avLst/>
              </a:prstGeom>
              <a:blipFill>
                <a:blip r:embed="rId3"/>
                <a:stretch>
                  <a:fillRect l="-1153" b="-64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A976575-DD9B-8A1C-F25E-90AAB72046AB}"/>
              </a:ext>
            </a:extLst>
          </p:cNvPr>
          <p:cNvSpPr txBox="1"/>
          <p:nvPr/>
        </p:nvSpPr>
        <p:spPr>
          <a:xfrm>
            <a:off x="5364870" y="2509525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71829872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FCB76C-4E31-7CF1-E284-771F93565460}"/>
                  </a:ext>
                </a:extLst>
              </p:cNvPr>
              <p:cNvSpPr txBox="1"/>
              <p:nvPr/>
            </p:nvSpPr>
            <p:spPr>
              <a:xfrm>
                <a:off x="1002631" y="207460"/>
                <a:ext cx="9609221" cy="3081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d>
                      <m:dPr>
                        <m:begChr m:val="|"/>
                        <m:endChr m:val="|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vì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d>
                      <m:dPr>
                        <m:begChr m:val="|"/>
                        <m:endChr m:val="|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+1=3.</m:t>
                    </m:r>
                    <m:d>
                      <m:d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+1=−3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+1=−4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+1=−4</m:t>
                    </m:r>
                    <m:r>
                      <m:rPr>
                        <m:sty m:val="p"/>
                      </m:rP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FCB76C-4E31-7CF1-E284-771F93565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31" y="207460"/>
                <a:ext cx="9609221" cy="3081613"/>
              </a:xfrm>
              <a:prstGeom prst="rect">
                <a:avLst/>
              </a:prstGeom>
              <a:blipFill>
                <a:blip r:embed="rId2"/>
                <a:stretch>
                  <a:fillRect l="-1268" b="-1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E92F9B-D4C5-03F5-E771-E66CC3B30960}"/>
                  </a:ext>
                </a:extLst>
              </p:cNvPr>
              <p:cNvSpPr txBox="1"/>
              <p:nvPr/>
            </p:nvSpPr>
            <p:spPr>
              <a:xfrm>
                <a:off x="1002631" y="3429000"/>
                <a:ext cx="7162801" cy="31030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ra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&lt;2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vi-VN" sz="28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vi-VN" sz="28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vì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&lt;2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−2&lt;0</m:t>
                    </m:r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=2−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ra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2−</m:t>
                    </m:r>
                    <m:r>
                      <m:rPr>
                        <m:sty m:val="p"/>
                      </m:rP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E92F9B-D4C5-03F5-E771-E66CC3B30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31" y="3429000"/>
                <a:ext cx="7162801" cy="3103029"/>
              </a:xfrm>
              <a:prstGeom prst="rect">
                <a:avLst/>
              </a:prstGeom>
              <a:blipFill>
                <a:blip r:embed="rId3"/>
                <a:stretch>
                  <a:fillRect l="-1593" b="-408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48364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918CED-0121-35F7-BEAB-CE6A41BA8EFA}"/>
                  </a:ext>
                </a:extLst>
              </p:cNvPr>
              <p:cNvSpPr txBox="1"/>
              <p:nvPr/>
            </p:nvSpPr>
            <p:spPr>
              <a:xfrm>
                <a:off x="1010050" y="2390012"/>
                <a:ext cx="10171900" cy="45651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7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7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7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7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7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1+2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VN" sz="27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2700" i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vi-VN" sz="27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7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VN" sz="2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7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7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7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1−2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VN" sz="27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2700" i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vi-VN" sz="27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7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VN" sz="2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7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1+2</m:t>
                        </m:r>
                        <m:rad>
                          <m:radPr>
                            <m:degHide m:val="on"/>
                            <m:ctrlPr>
                              <a:rPr lang="en-VN" sz="27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7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vi-VN" sz="27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VN" sz="2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7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1−2</m:t>
                        </m:r>
                        <m:rad>
                          <m:radPr>
                            <m:degHide m:val="on"/>
                            <m:ctrlPr>
                              <a:rPr lang="en-VN" sz="27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7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</m:oMath>
                </a14:m>
                <a:r>
                  <a:rPr lang="vi-VN" sz="2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VN" sz="27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vi-VN" sz="27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1+2</m:t>
                    </m:r>
                    <m:rad>
                      <m:radPr>
                        <m:degHide m:val="on"/>
                        <m:ctrlPr>
                          <a:rPr lang="en-VN" sz="2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7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vi-VN" sz="27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vi-VN" sz="2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2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7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1+2</m:t>
                        </m:r>
                        <m:rad>
                          <m:radPr>
                            <m:degHide m:val="on"/>
                            <m:ctrlPr>
                              <a:rPr lang="en-VN" sz="27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7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vi-VN" sz="27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=1+2</m:t>
                    </m:r>
                    <m:rad>
                      <m:radPr>
                        <m:degHide m:val="on"/>
                        <m:ctrlPr>
                          <a:rPr lang="en-VN" sz="2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7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VN" sz="27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vi-VN" sz="27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1=</m:t>
                    </m:r>
                    <m:rad>
                      <m:radPr>
                        <m:degHide m:val="on"/>
                        <m:ctrlPr>
                          <a:rPr lang="en-VN" sz="2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7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rad>
                    <m:r>
                      <a:rPr lang="vi-VN" sz="27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&lt;2</m:t>
                    </m:r>
                    <m:rad>
                      <m:radPr>
                        <m:degHide m:val="on"/>
                        <m:ctrlPr>
                          <a:rPr lang="en-VN" sz="2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7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2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27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1−2</m:t>
                    </m:r>
                    <m:rad>
                      <m:radPr>
                        <m:degHide m:val="on"/>
                        <m:ctrlPr>
                          <a:rPr lang="en-VN" sz="2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7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vi-VN" sz="27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vi-VN" sz="2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2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7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1−2</m:t>
                        </m:r>
                        <m:rad>
                          <m:radPr>
                            <m:degHide m:val="on"/>
                            <m:ctrlPr>
                              <a:rPr lang="en-VN" sz="27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7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vi-VN" sz="27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VN" sz="2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7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vi-VN" sz="27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en-VN" sz="27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7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 ra</a:t>
                </a:r>
                <a:r>
                  <a:rPr lang="vi-VN" sz="27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2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7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1+2</m:t>
                        </m:r>
                        <m:rad>
                          <m:radPr>
                            <m:degHide m:val="on"/>
                            <m:ctrlPr>
                              <a:rPr lang="en-VN" sz="27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7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vi-VN" sz="27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VN" sz="2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7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1−2</m:t>
                        </m:r>
                        <m:rad>
                          <m:radPr>
                            <m:degHide m:val="on"/>
                            <m:ctrlPr>
                              <a:rPr lang="en-VN" sz="27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7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vi-VN" sz="27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=1+2</m:t>
                    </m:r>
                    <m:rad>
                      <m:radPr>
                        <m:degHide m:val="on"/>
                        <m:ctrlPr>
                          <a:rPr lang="en-VN" sz="2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7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vi-VN" sz="27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VN" sz="2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7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VN" sz="27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7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vi-VN" sz="27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vi-VN" sz="27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VN" sz="27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biểu thức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7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2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giá trị là số nguyên.</a:t>
                </a:r>
                <a:endParaRPr lang="en-VN" sz="27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918CED-0121-35F7-BEAB-CE6A41BA8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50" y="2390012"/>
                <a:ext cx="10171900" cy="4565160"/>
              </a:xfrm>
              <a:prstGeom prst="rect">
                <a:avLst/>
              </a:prstGeom>
              <a:blipFill>
                <a:blip r:embed="rId2"/>
                <a:stretch>
                  <a:fillRect l="-1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6C2B7CB-F7C4-71AC-1EED-E0E14DDF3446}"/>
              </a:ext>
            </a:extLst>
          </p:cNvPr>
          <p:cNvSpPr txBox="1"/>
          <p:nvPr/>
        </p:nvSpPr>
        <p:spPr>
          <a:xfrm>
            <a:off x="567602" y="306464"/>
            <a:ext cx="346960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7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3.6 (SGK – tr.48)</a:t>
            </a:r>
            <a:endParaRPr lang="en-VN" sz="27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D12F22-A87D-B1A1-03BE-B147B9597672}"/>
              </a:ext>
            </a:extLst>
          </p:cNvPr>
          <p:cNvSpPr txBox="1"/>
          <p:nvPr/>
        </p:nvSpPr>
        <p:spPr>
          <a:xfrm>
            <a:off x="5364870" y="2128402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502FAF-731C-2063-AFAA-6027D3E92824}"/>
                  </a:ext>
                </a:extLst>
              </p:cNvPr>
              <p:cNvSpPr txBox="1"/>
              <p:nvPr/>
            </p:nvSpPr>
            <p:spPr>
              <a:xfrm flipH="1">
                <a:off x="1010050" y="184024"/>
                <a:ext cx="10171900" cy="1944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VN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			Không dùng MTCT, chứng tỏ biểu thức A có giá trị là số nguyên: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7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7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7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7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700" i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1+2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VN" sz="27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27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vi-VN" sz="2700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7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VN" sz="2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7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7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700" i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1−2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VN" sz="27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27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vi-VN" sz="2700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VN" sz="2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502FAF-731C-2063-AFAA-6027D3E92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10050" y="184024"/>
                <a:ext cx="10171900" cy="1944378"/>
              </a:xfrm>
              <a:prstGeom prst="rect">
                <a:avLst/>
              </a:prstGeom>
              <a:blipFill>
                <a:blip r:embed="rId3"/>
                <a:stretch>
                  <a:fillRect l="-1122" r="-87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014967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69A6B23-825E-4D75-5259-1D1F3C92245B}"/>
              </a:ext>
            </a:extLst>
          </p:cNvPr>
          <p:cNvSpPr txBox="1"/>
          <p:nvPr/>
        </p:nvSpPr>
        <p:spPr>
          <a:xfrm>
            <a:off x="1831050" y="3881735"/>
            <a:ext cx="85298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5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THÀNH KIẾN THỨC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388E58-F573-5978-9C6D-D7F94051A483}"/>
              </a:ext>
            </a:extLst>
          </p:cNvPr>
          <p:cNvSpPr/>
          <p:nvPr/>
        </p:nvSpPr>
        <p:spPr>
          <a:xfrm>
            <a:off x="5025188" y="1528011"/>
            <a:ext cx="2141621" cy="1900989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96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59267933"/>
      </p:ext>
    </p:extLst>
  </p:cSld>
  <p:clrMapOvr>
    <a:masterClrMapping/>
  </p:clrMapOvr>
  <p:transition spd="med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68BA027-92EE-5D24-9823-9A168931A157}"/>
              </a:ext>
            </a:extLst>
          </p:cNvPr>
          <p:cNvSpPr/>
          <p:nvPr/>
        </p:nvSpPr>
        <p:spPr>
          <a:xfrm>
            <a:off x="2277035" y="484095"/>
            <a:ext cx="7637929" cy="1048870"/>
          </a:xfrm>
          <a:prstGeom prst="roundRect">
            <a:avLst/>
          </a:prstGeom>
          <a:solidFill>
            <a:srgbClr val="FFF4AF"/>
          </a:solidFill>
          <a:ln>
            <a:solidFill>
              <a:srgbClr val="FFC0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E9FB3E-232C-1FD4-5251-130D1240DABE}"/>
              </a:ext>
            </a:extLst>
          </p:cNvPr>
          <p:cNvSpPr txBox="1"/>
          <p:nvPr/>
        </p:nvSpPr>
        <p:spPr>
          <a:xfrm>
            <a:off x="1086379" y="1792025"/>
            <a:ext cx="10019239" cy="4032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32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SBT.</a:t>
            </a:r>
            <a:endParaRPr lang="en-VN" sz="32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vi-VN" sz="3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Khai căn bậc hai với phép nhân và phép chia</a:t>
            </a:r>
            <a:r>
              <a:rPr lang="pt-BR" sz="3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n-VN" sz="3200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37316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BEA8D5-5778-22C8-0116-4F5C313578B5}"/>
              </a:ext>
            </a:extLst>
          </p:cNvPr>
          <p:cNvSpPr txBox="1"/>
          <p:nvPr/>
        </p:nvSpPr>
        <p:spPr>
          <a:xfrm>
            <a:off x="845474" y="1191688"/>
            <a:ext cx="10501052" cy="447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6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TRÂN TRỌNG CẢM ƠN SỰ QUAN TÂM THEO DÕI CỦA CÁC EM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1EE96E-9C18-BCBE-A736-3D43DDC17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095" y="5561045"/>
            <a:ext cx="1058846" cy="106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9411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>
            <a:extLst>
              <a:ext uri="{FF2B5EF4-FFF2-40B4-BE49-F238E27FC236}">
                <a16:creationId xmlns:a16="http://schemas.microsoft.com/office/drawing/2014/main" id="{E6E423D6-7902-6DDD-9ECD-6ECED8B7748E}"/>
              </a:ext>
            </a:extLst>
          </p:cNvPr>
          <p:cNvSpPr/>
          <p:nvPr/>
        </p:nvSpPr>
        <p:spPr>
          <a:xfrm>
            <a:off x="3554506" y="361220"/>
            <a:ext cx="5082988" cy="952618"/>
          </a:xfrm>
          <a:prstGeom prst="snip2DiagRect">
            <a:avLst/>
          </a:prstGeom>
          <a:solidFill>
            <a:srgbClr val="FFF4AF"/>
          </a:solidFill>
          <a:ln>
            <a:solidFill>
              <a:srgbClr val="FFC00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2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 BẬC HAI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E6ABF8-2C1C-BD13-3CE5-4DB749BA1CDA}"/>
              </a:ext>
            </a:extLst>
          </p:cNvPr>
          <p:cNvSpPr txBox="1"/>
          <p:nvPr/>
        </p:nvSpPr>
        <p:spPr>
          <a:xfrm>
            <a:off x="1466319" y="1754422"/>
            <a:ext cx="9259359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36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Tìm hiểu khái niệm căn bậc hai</a:t>
            </a:r>
            <a:endParaRPr lang="en-VN" sz="3600" dirty="0">
              <a:solidFill>
                <a:srgbClr val="00B0F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42476B-1BDC-BE71-3483-CF0E7EEE2D28}"/>
              </a:ext>
            </a:extLst>
          </p:cNvPr>
          <p:cNvSpPr txBox="1"/>
          <p:nvPr/>
        </p:nvSpPr>
        <p:spPr>
          <a:xfrm>
            <a:off x="4761514" y="3167390"/>
            <a:ext cx="6479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 các số thực sao cho x</a:t>
            </a:r>
            <a:r>
              <a:rPr lang="vi-VN" sz="2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vi-VN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49</a:t>
            </a:r>
            <a:endParaRPr lang="en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17DC10-DEAD-715F-A1FC-89EA29C304B1}"/>
                  </a:ext>
                </a:extLst>
              </p:cNvPr>
              <p:cNvSpPr txBox="1"/>
              <p:nvPr/>
            </p:nvSpPr>
            <p:spPr>
              <a:xfrm>
                <a:off x="3187670" y="3909644"/>
                <a:ext cx="5816656" cy="1681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en-VN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giải</a:t>
                </a:r>
              </a:p>
              <a:p>
                <a:pPr algn="ctr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=7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=−7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vi-VN" sz="2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−7</m:t>
                            </m:r>
                          </m:e>
                        </m:d>
                      </m:e>
                      <m:sup>
                        <m:r>
                          <a:rPr lang="vi-VN" sz="2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=49</m:t>
                    </m:r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17DC10-DEAD-715F-A1FC-89EA29C30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670" y="3909644"/>
                <a:ext cx="5816656" cy="1681999"/>
              </a:xfrm>
              <a:prstGeom prst="rect">
                <a:avLst/>
              </a:prstGeom>
              <a:blipFill>
                <a:blip r:embed="rId2"/>
                <a:stretch>
                  <a:fillRect r="-218" b="-895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EDC9C3D6-3CD6-234A-C4F2-6148DB1DC9F7}"/>
              </a:ext>
            </a:extLst>
          </p:cNvPr>
          <p:cNvSpPr txBox="1"/>
          <p:nvPr/>
        </p:nvSpPr>
        <p:spPr>
          <a:xfrm>
            <a:off x="524153" y="3167390"/>
            <a:ext cx="451860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1 (SGK – tr.45)</a:t>
            </a:r>
          </a:p>
        </p:txBody>
      </p:sp>
    </p:spTree>
    <p:extLst>
      <p:ext uri="{BB962C8B-B14F-4D97-AF65-F5344CB8AC3E}">
        <p14:creationId xmlns:p14="http://schemas.microsoft.com/office/powerpoint/2010/main" val="396159992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1BF4EF-7149-4946-9BE3-B43D06ABF573}"/>
                  </a:ext>
                </a:extLst>
              </p:cNvPr>
              <p:cNvSpPr txBox="1"/>
              <p:nvPr/>
            </p:nvSpPr>
            <p:spPr>
              <a:xfrm>
                <a:off x="741060" y="1020678"/>
                <a:ext cx="10709873" cy="14782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Căn bậc hai của số thực không âm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số thực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sao cho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VN" sz="32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1BF4EF-7149-4946-9BE3-B43D06ABF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60" y="1020678"/>
                <a:ext cx="10709873" cy="1478290"/>
              </a:xfrm>
              <a:prstGeom prst="rect">
                <a:avLst/>
              </a:prstGeom>
              <a:blipFill>
                <a:blip r:embed="rId2"/>
                <a:stretch>
                  <a:fillRect l="-1422" r="-142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8D3D75-1BB4-CE2A-C0BF-C7CD53B54F35}"/>
                  </a:ext>
                </a:extLst>
              </p:cNvPr>
              <p:cNvSpPr txBox="1"/>
              <p:nvPr/>
            </p:nvSpPr>
            <p:spPr>
              <a:xfrm>
                <a:off x="741060" y="3083743"/>
                <a:ext cx="10709873" cy="3123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 âm không có căn bậc hai;</a:t>
                </a:r>
                <a:endParaRPr lang="en-VN" sz="32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 0 có một căn bậc hai duy nhất là 0;</a:t>
                </a:r>
                <a:endParaRPr lang="en-VN" sz="32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 dương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đúng hai căn bậc hai đối nhau là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(căn bậc hai số học của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và </a:t>
                </a:r>
                <a14:m>
                  <m:oMath xmlns:m="http://schemas.openxmlformats.org/officeDocument/2006/math"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VN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VN" sz="32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8D3D75-1BB4-CE2A-C0BF-C7CD53B54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60" y="3083743"/>
                <a:ext cx="10709873" cy="3123932"/>
              </a:xfrm>
              <a:prstGeom prst="rect">
                <a:avLst/>
              </a:prstGeom>
              <a:blipFill>
                <a:blip r:embed="rId3"/>
                <a:stretch>
                  <a:fillRect l="-1303" b="-526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ED2B82C-C387-B017-0897-FE413E578B3D}"/>
              </a:ext>
            </a:extLst>
          </p:cNvPr>
          <p:cNvSpPr txBox="1"/>
          <p:nvPr/>
        </p:nvSpPr>
        <p:spPr>
          <a:xfrm>
            <a:off x="5024230" y="435903"/>
            <a:ext cx="214353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D20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 niệm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06B660-C55C-CD88-7E88-4F8A7038BC31}"/>
              </a:ext>
            </a:extLst>
          </p:cNvPr>
          <p:cNvSpPr txBox="1"/>
          <p:nvPr/>
        </p:nvSpPr>
        <p:spPr>
          <a:xfrm>
            <a:off x="5138842" y="2498968"/>
            <a:ext cx="191430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D20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</a:p>
        </p:txBody>
      </p:sp>
    </p:spTree>
    <p:extLst>
      <p:ext uri="{BB962C8B-B14F-4D97-AF65-F5344CB8AC3E}">
        <p14:creationId xmlns:p14="http://schemas.microsoft.com/office/powerpoint/2010/main" val="273432324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B2AA2C-14AC-3969-28A8-558E6B80E502}"/>
              </a:ext>
            </a:extLst>
          </p:cNvPr>
          <p:cNvSpPr txBox="1"/>
          <p:nvPr/>
        </p:nvSpPr>
        <p:spPr>
          <a:xfrm>
            <a:off x="5703767" y="471706"/>
            <a:ext cx="48088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Tìm căn bậc hai </a:t>
            </a:r>
            <a:r>
              <a:rPr lang="vi-VN" sz="2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 sz="2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81</a:t>
            </a:r>
            <a:r>
              <a:rPr lang="vi-VN" sz="2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8E6FE2-7154-13DF-2452-00DB2D7F3A71}"/>
                  </a:ext>
                </a:extLst>
              </p:cNvPr>
              <p:cNvSpPr txBox="1"/>
              <p:nvPr/>
            </p:nvSpPr>
            <p:spPr>
              <a:xfrm>
                <a:off x="843557" y="966857"/>
                <a:ext cx="10500385" cy="1742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en-VN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giải</a:t>
                </a:r>
              </a:p>
              <a:p>
                <a:pPr algn="ctr">
                  <a:lnSpc>
                    <a:spcPct val="200000"/>
                  </a:lnSpc>
                </a:pP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Ta có căn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81</m:t>
                        </m:r>
                      </m:e>
                    </m:rad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9 nên 81 có hai căn bậc hai là </a:t>
                </a:r>
                <a:r>
                  <a:rPr lang="en-V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en-V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-9</a:t>
                </a: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8E6FE2-7154-13DF-2452-00DB2D7F3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57" y="966857"/>
                <a:ext cx="10500385" cy="1742593"/>
              </a:xfrm>
              <a:prstGeom prst="rect">
                <a:avLst/>
              </a:prstGeom>
              <a:blipFill>
                <a:blip r:embed="rId2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82B0542-093D-B868-498E-523959B3A845}"/>
              </a:ext>
            </a:extLst>
          </p:cNvPr>
          <p:cNvSpPr txBox="1"/>
          <p:nvPr/>
        </p:nvSpPr>
        <p:spPr>
          <a:xfrm>
            <a:off x="1254727" y="465733"/>
            <a:ext cx="361772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1 (SGK – tr.45)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436026-0773-ACB1-ED76-3D7D42707AE6}"/>
              </a:ext>
            </a:extLst>
          </p:cNvPr>
          <p:cNvSpPr txBox="1"/>
          <p:nvPr/>
        </p:nvSpPr>
        <p:spPr>
          <a:xfrm>
            <a:off x="5252426" y="3681167"/>
            <a:ext cx="60915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căn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121</a:t>
            </a:r>
            <a:endParaRPr lang="en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84F0D7-A0BA-5846-0656-1C3ADF7978F2}"/>
              </a:ext>
            </a:extLst>
          </p:cNvPr>
          <p:cNvSpPr txBox="1"/>
          <p:nvPr/>
        </p:nvSpPr>
        <p:spPr>
          <a:xfrm>
            <a:off x="1072157" y="3681167"/>
            <a:ext cx="444006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 (SGK – tr.45)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01BE225-97BE-68B9-B19A-4E77B5DC6625}"/>
                  </a:ext>
                </a:extLst>
              </p:cNvPr>
              <p:cNvSpPr txBox="1"/>
              <p:nvPr/>
            </p:nvSpPr>
            <p:spPr>
              <a:xfrm>
                <a:off x="843557" y="4148551"/>
                <a:ext cx="10500385" cy="18216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giải</a:t>
                </a:r>
                <a:endParaRPr lang="en-VN" sz="2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121</m:t>
                        </m:r>
                      </m:e>
                    </m:rad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=11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121 có hai căn bậc hai là </a:t>
                </a:r>
                <a:r>
                  <a:rPr lang="vi-VN" sz="2800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11</a:t>
                </a:r>
                <a:r>
                  <a:rPr lang="vi-VN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-11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01BE225-97BE-68B9-B19A-4E77B5DC6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57" y="4148551"/>
                <a:ext cx="10500385" cy="1821653"/>
              </a:xfrm>
              <a:prstGeom prst="rect">
                <a:avLst/>
              </a:prstGeom>
              <a:blipFill>
                <a:blip r:embed="rId3"/>
                <a:stretch>
                  <a:fillRect b="-902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76350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81B132-0AC5-CEDA-82B9-6ED8B38881AA}"/>
              </a:ext>
            </a:extLst>
          </p:cNvPr>
          <p:cNvSpPr txBox="1"/>
          <p:nvPr/>
        </p:nvSpPr>
        <p:spPr>
          <a:xfrm>
            <a:off x="995154" y="273558"/>
            <a:ext cx="10765538" cy="16516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6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Tính căn bậc hai của một số bằng máy tính cầm tay</a:t>
            </a:r>
            <a:endParaRPr lang="en-VN" sz="3600" dirty="0">
              <a:solidFill>
                <a:srgbClr val="00B0F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90017-DCF6-DBB0-12D5-14DCF8B4C6E8}"/>
              </a:ext>
            </a:extLst>
          </p:cNvPr>
          <p:cNvSpPr txBox="1"/>
          <p:nvPr/>
        </p:nvSpPr>
        <p:spPr>
          <a:xfrm>
            <a:off x="995154" y="2284880"/>
            <a:ext cx="336818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2</a:t>
            </a:r>
            <a:r>
              <a:rPr lang="vi-VN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(SGK – tr.45)</a:t>
            </a:r>
            <a:endParaRPr lang="en-VN" sz="24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648038-01F7-32A8-6C2B-0439EF669446}"/>
              </a:ext>
            </a:extLst>
          </p:cNvPr>
          <p:cNvSpPr txBox="1"/>
          <p:nvPr/>
        </p:nvSpPr>
        <p:spPr>
          <a:xfrm>
            <a:off x="4459523" y="2133735"/>
            <a:ext cx="7301169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 dụng MTCT, tính căn bậc hai của 11,1 (làm tròn đến chữ số thập phân thứ hai).</a:t>
            </a:r>
            <a:endParaRPr lang="en-VN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25395C-7CBD-EF3B-F863-3F635A6E2C6B}"/>
              </a:ext>
            </a:extLst>
          </p:cNvPr>
          <p:cNvSpPr txBox="1"/>
          <p:nvPr/>
        </p:nvSpPr>
        <p:spPr>
          <a:xfrm>
            <a:off x="5457043" y="3307538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5A724F-4B3D-D39D-C4A1-D0FD2E21EE7A}"/>
                  </a:ext>
                </a:extLst>
              </p:cNvPr>
              <p:cNvSpPr txBox="1"/>
              <p:nvPr/>
            </p:nvSpPr>
            <p:spPr>
              <a:xfrm>
                <a:off x="1072181" y="3815902"/>
                <a:ext cx="10611484" cy="2818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Bấm các phím 								           màn hình hiện kết quả là 3,33166625.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Làm tròn kết quả đến chữ số thập phân thứ hai ta được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11,1</m:t>
                        </m:r>
                      </m:e>
                    </m:rad>
                  </m:oMath>
                </a14:m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V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3,33.</a:t>
                </a:r>
              </a:p>
              <a:p>
                <a:pPr>
                  <a:lnSpc>
                    <a:spcPct val="150000"/>
                  </a:lnSpc>
                </a:pPr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Vậy căn bậc hai của 11,1 (làm tròn đến chữ số thập phân thứ hai) là </a:t>
                </a:r>
                <a:r>
                  <a:rPr lang="en-V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3,33</a:t>
                </a:r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en-V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-3,33</a:t>
                </a:r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5A724F-4B3D-D39D-C4A1-D0FD2E21E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181" y="3815902"/>
                <a:ext cx="10611484" cy="2818785"/>
              </a:xfrm>
              <a:prstGeom prst="rect">
                <a:avLst/>
              </a:prstGeom>
              <a:blipFill>
                <a:blip r:embed="rId2"/>
                <a:stretch>
                  <a:fillRect l="-956" r="-358" b="-358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A05FCEE2-C400-EAEB-BE2F-456149588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062" y="3986837"/>
            <a:ext cx="653555" cy="381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42D84D-F179-0562-E1DF-C4AD9A8D7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798" y="3986837"/>
            <a:ext cx="551891" cy="381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9E15B7-5054-388E-ED5F-64398F961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288" y="3986837"/>
            <a:ext cx="553033" cy="3812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75E105-F186-923A-8506-E2016DC78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8919" y="3986837"/>
            <a:ext cx="551891" cy="3837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C337A9-FEAF-0BED-92F3-BF67EEE49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7662" y="3986837"/>
            <a:ext cx="549744" cy="3793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8315C6-FD97-D291-1400-61AA7B1A9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4258" y="3986836"/>
            <a:ext cx="557916" cy="3793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FD71934-8B7F-B380-010E-03CD6BCA02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9026" y="3986836"/>
            <a:ext cx="557916" cy="40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7641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49A056-9059-4A06-DC2D-B5265ADB93B8}"/>
                  </a:ext>
                </a:extLst>
              </p:cNvPr>
              <p:cNvSpPr txBox="1"/>
              <p:nvPr/>
            </p:nvSpPr>
            <p:spPr>
              <a:xfrm>
                <a:off x="1045079" y="1214925"/>
                <a:ext cx="10101841" cy="15690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Sử dụng MTCT, tính căn bậc hai của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(làm tròn đến chữ số thập phân thứ hai).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49A056-9059-4A06-DC2D-B5265ADB9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79" y="1214925"/>
                <a:ext cx="10101841" cy="1569019"/>
              </a:xfrm>
              <a:prstGeom prst="rect">
                <a:avLst/>
              </a:prstGeom>
              <a:blipFill>
                <a:blip r:embed="rId2"/>
                <a:stretch>
                  <a:fillRect l="-1256" r="-1256" b="-960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FC4FF747-7E28-D112-B87A-3C546658BF5D}"/>
              </a:ext>
            </a:extLst>
          </p:cNvPr>
          <p:cNvSpPr txBox="1"/>
          <p:nvPr/>
        </p:nvSpPr>
        <p:spPr>
          <a:xfrm>
            <a:off x="789414" y="691705"/>
            <a:ext cx="490272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2 (SGK – tr.45)</a:t>
            </a:r>
            <a:endParaRPr lang="en-VN" sz="28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2A8E3D-E45F-DC06-F2AC-E62D9E0F9BD6}"/>
              </a:ext>
            </a:extLst>
          </p:cNvPr>
          <p:cNvSpPr txBox="1"/>
          <p:nvPr/>
        </p:nvSpPr>
        <p:spPr>
          <a:xfrm>
            <a:off x="5364869" y="2932298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7D8B8D6-1873-DABA-FD25-CD35A373A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79" y="3741084"/>
            <a:ext cx="3567495" cy="13469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C308D40-653E-A2EC-E25B-17C7C2D5551F}"/>
                  </a:ext>
                </a:extLst>
              </p:cNvPr>
              <p:cNvSpPr txBox="1"/>
              <p:nvPr/>
            </p:nvSpPr>
            <p:spPr>
              <a:xfrm>
                <a:off x="4788050" y="3486227"/>
                <a:ext cx="6614536" cy="29652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Làm tròn đến chữ số thập phân thứ hai, ta được:</a:t>
                </a:r>
                <a:r>
                  <a:rPr lang="en-VN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</m:den>
                        </m:f>
                      </m:e>
                    </m:rad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≈0,80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căn bậc hai của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</a:t>
                </a:r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0,8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-0,8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C308D40-653E-A2EC-E25B-17C7C2D55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50" y="3486227"/>
                <a:ext cx="6614536" cy="2965299"/>
              </a:xfrm>
              <a:prstGeom prst="rect">
                <a:avLst/>
              </a:prstGeom>
              <a:blipFill>
                <a:blip r:embed="rId4"/>
                <a:stretch>
                  <a:fillRect l="-1721" r="-1721" b="-170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335043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15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rop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1291</TotalTime>
  <Words>1015</Words>
  <Application>Microsoft Office PowerPoint</Application>
  <PresentationFormat>Widescreen</PresentationFormat>
  <Paragraphs>241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Akronism</vt:lpstr>
      <vt:lpstr>Arial</vt:lpstr>
      <vt:lpstr>Calibri</vt:lpstr>
      <vt:lpstr>Cambria Math</vt:lpstr>
      <vt:lpstr>Franklin Gothic Book</vt:lpstr>
      <vt:lpstr>Franklin Gothic Medium</vt:lpstr>
      <vt:lpstr>Times New Roman</vt:lpstr>
      <vt:lpstr>Tunga</vt:lpstr>
      <vt:lpstr>Verdana</vt:lpstr>
      <vt:lpstr>Wingdings</vt:lpstr>
      <vt:lpstr>Crop</vt:lpstr>
      <vt:lpstr>Angles</vt:lpstr>
      <vt:lpstr>UỶ BAN NHÂN DÂN HUYỆN LÝ SƠN TRƯỜNG THCS AN HẢI   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UỶ BAN NHÂN DÂN HUYỆN LÝ SƠN TRƯỜNG THCS AN HẢI    </dc:title>
  <dc:creator>tailieugiaovien.edu.vn</dc:creator>
  <cp:lastModifiedBy>Admin</cp:lastModifiedBy>
  <cp:revision>4</cp:revision>
  <dcterms:created xsi:type="dcterms:W3CDTF">2024-08-16T07:05:31Z</dcterms:created>
  <dcterms:modified xsi:type="dcterms:W3CDTF">2024-11-30T14:08:44Z</dcterms:modified>
</cp:coreProperties>
</file>