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90" r:id="rId3"/>
  </p:sldMasterIdLst>
  <p:notesMasterIdLst>
    <p:notesMasterId r:id="rId64"/>
  </p:notesMasterIdLst>
  <p:sldIdLst>
    <p:sldId id="405" r:id="rId4"/>
    <p:sldId id="259" r:id="rId5"/>
    <p:sldId id="261" r:id="rId6"/>
    <p:sldId id="260" r:id="rId7"/>
    <p:sldId id="258" r:id="rId8"/>
    <p:sldId id="257" r:id="rId9"/>
    <p:sldId id="353" r:id="rId10"/>
    <p:sldId id="263" r:id="rId11"/>
    <p:sldId id="354" r:id="rId12"/>
    <p:sldId id="276" r:id="rId13"/>
    <p:sldId id="355" r:id="rId14"/>
    <p:sldId id="356" r:id="rId15"/>
    <p:sldId id="357" r:id="rId16"/>
    <p:sldId id="358" r:id="rId17"/>
    <p:sldId id="359" r:id="rId18"/>
    <p:sldId id="278" r:id="rId19"/>
    <p:sldId id="363" r:id="rId20"/>
    <p:sldId id="364" r:id="rId21"/>
    <p:sldId id="365" r:id="rId22"/>
    <p:sldId id="366" r:id="rId23"/>
    <p:sldId id="367" r:id="rId24"/>
    <p:sldId id="369" r:id="rId25"/>
    <p:sldId id="370" r:id="rId26"/>
    <p:sldId id="371" r:id="rId27"/>
    <p:sldId id="372" r:id="rId28"/>
    <p:sldId id="373" r:id="rId29"/>
    <p:sldId id="374" r:id="rId30"/>
    <p:sldId id="375" r:id="rId31"/>
    <p:sldId id="376" r:id="rId32"/>
    <p:sldId id="275" r:id="rId33"/>
    <p:sldId id="277" r:id="rId34"/>
    <p:sldId id="377" r:id="rId35"/>
    <p:sldId id="279" r:id="rId36"/>
    <p:sldId id="378" r:id="rId37"/>
    <p:sldId id="281" r:id="rId38"/>
    <p:sldId id="360" r:id="rId39"/>
    <p:sldId id="379" r:id="rId40"/>
    <p:sldId id="381" r:id="rId41"/>
    <p:sldId id="282" r:id="rId42"/>
    <p:sldId id="382" r:id="rId43"/>
    <p:sldId id="383" r:id="rId44"/>
    <p:sldId id="384" r:id="rId45"/>
    <p:sldId id="385" r:id="rId46"/>
    <p:sldId id="386" r:id="rId47"/>
    <p:sldId id="387" r:id="rId48"/>
    <p:sldId id="286" r:id="rId49"/>
    <p:sldId id="390" r:id="rId50"/>
    <p:sldId id="391" r:id="rId51"/>
    <p:sldId id="292" r:id="rId52"/>
    <p:sldId id="393" r:id="rId53"/>
    <p:sldId id="394" r:id="rId54"/>
    <p:sldId id="396" r:id="rId55"/>
    <p:sldId id="397" r:id="rId56"/>
    <p:sldId id="398" r:id="rId57"/>
    <p:sldId id="399" r:id="rId58"/>
    <p:sldId id="400" r:id="rId59"/>
    <p:sldId id="401" r:id="rId60"/>
    <p:sldId id="402" r:id="rId61"/>
    <p:sldId id="403" r:id="rId62"/>
    <p:sldId id="271" r:id="rId63"/>
  </p:sldIdLst>
  <p:sldSz cx="9144000" cy="5143500" type="screen16x9"/>
  <p:notesSz cx="6858000" cy="9144000"/>
  <p:embeddedFontLst>
    <p:embeddedFont>
      <p:font typeface="Verdana" panose="020B0604030504040204" pitchFamily="34" charset="0"/>
      <p:regular r:id="rId65"/>
      <p:bold r:id="rId66"/>
      <p:italic r:id="rId67"/>
      <p:boldItalic r:id="rId68"/>
    </p:embeddedFont>
    <p:embeddedFont>
      <p:font typeface="Akronism" pitchFamily="2" charset="0"/>
      <p:regular r:id="rId69"/>
    </p:embeddedFont>
    <p:embeddedFont>
      <p:font typeface="Calibri" panose="020F0502020204030204" pitchFamily="34" charset="0"/>
      <p:regular r:id="rId70"/>
      <p:bold r:id="rId71"/>
      <p:italic r:id="rId72"/>
      <p:boldItalic r:id="rId73"/>
    </p:embeddedFont>
    <p:embeddedFont>
      <p:font typeface="Anaheim" panose="020B0604020202020204" charset="0"/>
      <p:regular r:id="rId74"/>
    </p:embeddedFont>
    <p:embeddedFont>
      <p:font typeface="Darker Grotesque Black" panose="020B0604020202020204" charset="0"/>
      <p:bold r:id="rId75"/>
    </p:embeddedFont>
    <p:embeddedFont>
      <p:font typeface="Paytone One" panose="020B0604020202020204" charset="0"/>
      <p:regular r:id="rId76"/>
    </p:embeddedFont>
    <p:embeddedFont>
      <p:font typeface="Nunito Light" panose="020B0604020202020204" charset="0"/>
      <p:regular r:id="rId77"/>
      <p:italic r:id="rId78"/>
    </p:embeddedFont>
    <p:embeddedFont>
      <p:font typeface="Franklin Gothic Medium" panose="020B0603020102020204" pitchFamily="34" charset="0"/>
      <p:regular r:id="rId79"/>
      <p:italic r:id="rId80"/>
    </p:embeddedFont>
    <p:embeddedFont>
      <p:font typeface="Malgun Gothic" panose="020B0503020000020004" pitchFamily="34" charset="-127"/>
      <p:regular r:id="rId81"/>
      <p:bold r:id="rId82"/>
    </p:embeddedFont>
    <p:embeddedFont>
      <p:font typeface="Cambria Math" panose="02040503050406030204" pitchFamily="18" charset="0"/>
      <p:regular r:id="rId83"/>
    </p:embeddedFont>
    <p:embeddedFont>
      <p:font typeface="Montserrat Medium" panose="020B0604020202020204" charset="0"/>
      <p:regular r:id="rId84"/>
      <p:bold r:id="rId85"/>
      <p:italic r:id="rId86"/>
      <p:boldItalic r:id="rId87"/>
    </p:embeddedFont>
    <p:embeddedFont>
      <p:font typeface="Franklin Gothic Book" panose="020B0503020102020204" pitchFamily="34" charset="0"/>
      <p:regular r:id="rId88"/>
      <p: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F6B301-74E7-4DFB-BD30-C50222782895}">
  <a:tblStyle styleId="{4BF6B301-74E7-4DFB-BD30-C502227828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3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4.fntdata"/><Relationship Id="rId84" Type="http://schemas.openxmlformats.org/officeDocument/2006/relationships/font" Target="fonts/font20.fntdata"/><Relationship Id="rId89" Type="http://schemas.openxmlformats.org/officeDocument/2006/relationships/font" Target="fonts/font25.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2.xml"/><Relationship Id="rId90"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font" Target="fonts/font21.fntdata"/><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font" Target="fonts/font24.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font" Target="fonts/font22.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2.fntdata"/><Relationship Id="rId7" Type="http://schemas.openxmlformats.org/officeDocument/2006/relationships/slide" Target="slides/slide4.xml"/><Relationship Id="rId71" Type="http://schemas.openxmlformats.org/officeDocument/2006/relationships/font" Target="fonts/font7.fntdata"/><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2.fntdata"/><Relationship Id="rId87" Type="http://schemas.openxmlformats.org/officeDocument/2006/relationships/font" Target="fonts/font23.fntdata"/><Relationship Id="rId61" Type="http://schemas.openxmlformats.org/officeDocument/2006/relationships/slide" Target="slides/slide58.xml"/><Relationship Id="rId82" Type="http://schemas.openxmlformats.org/officeDocument/2006/relationships/font" Target="fonts/font18.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4bfd1f47c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24bfd1f47c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6806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30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162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075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9385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8971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9099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0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58019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9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4c00d40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4c00d40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40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434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02498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0580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211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880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43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8313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83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38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526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11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812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43103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57294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16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050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159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419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649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84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125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389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074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043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86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021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44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435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37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2019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70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508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953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8445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9807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1206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273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3895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237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76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2993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26" y="0"/>
            <a:ext cx="9144403" cy="51609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txBox="1">
            <a:spLocks noGrp="1"/>
          </p:cNvSpPr>
          <p:nvPr>
            <p:ph type="ctrTitle"/>
          </p:nvPr>
        </p:nvSpPr>
        <p:spPr>
          <a:xfrm>
            <a:off x="2209925" y="1567200"/>
            <a:ext cx="4724100" cy="2009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50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Tree>
    <p:extLst>
      <p:ext uri="{BB962C8B-B14F-4D97-AF65-F5344CB8AC3E}">
        <p14:creationId xmlns:p14="http://schemas.microsoft.com/office/powerpoint/2010/main" val="2685322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p14="http://schemas.microsoft.com/office/powerpoint/2010/main" val="330777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39429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866311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06935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1"/>
        <p:cNvGrpSpPr/>
        <p:nvPr/>
      </p:nvGrpSpPr>
      <p:grpSpPr>
        <a:xfrm>
          <a:off x="0" y="0"/>
          <a:ext cx="0" cy="0"/>
          <a:chOff x="0" y="0"/>
          <a:chExt cx="0" cy="0"/>
        </a:xfrm>
      </p:grpSpPr>
      <p:grpSp>
        <p:nvGrpSpPr>
          <p:cNvPr id="222" name="Google Shape;222;p8"/>
          <p:cNvGrpSpPr/>
          <p:nvPr/>
        </p:nvGrpSpPr>
        <p:grpSpPr>
          <a:xfrm>
            <a:off x="-126" y="0"/>
            <a:ext cx="9144403" cy="5160900"/>
            <a:chOff x="-126" y="0"/>
            <a:chExt cx="9144403" cy="5160900"/>
          </a:xfrm>
        </p:grpSpPr>
        <p:grpSp>
          <p:nvGrpSpPr>
            <p:cNvPr id="223" name="Google Shape;223;p8"/>
            <p:cNvGrpSpPr/>
            <p:nvPr/>
          </p:nvGrpSpPr>
          <p:grpSpPr>
            <a:xfrm>
              <a:off x="537813" y="0"/>
              <a:ext cx="8068500" cy="5160900"/>
              <a:chOff x="529238" y="0"/>
              <a:chExt cx="8068500" cy="5160900"/>
            </a:xfrm>
          </p:grpSpPr>
          <p:cxnSp>
            <p:nvCxnSpPr>
              <p:cNvPr id="224" name="Google Shape;224;p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5" name="Google Shape;225;p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40" name="Google Shape;240;p8"/>
            <p:cNvGrpSpPr/>
            <p:nvPr/>
          </p:nvGrpSpPr>
          <p:grpSpPr>
            <a:xfrm>
              <a:off x="-126" y="389750"/>
              <a:ext cx="9144403" cy="4364000"/>
              <a:chOff x="-25975" y="537900"/>
              <a:chExt cx="9195900" cy="4364000"/>
            </a:xfrm>
          </p:grpSpPr>
          <p:cxnSp>
            <p:nvCxnSpPr>
              <p:cNvPr id="241" name="Google Shape;241;p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50" name="Google Shape;250;p8"/>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8"/>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txBox="1">
            <a:spLocks noGrp="1"/>
          </p:cNvSpPr>
          <p:nvPr>
            <p:ph type="ctrTitle"/>
          </p:nvPr>
        </p:nvSpPr>
        <p:spPr>
          <a:xfrm>
            <a:off x="2116188" y="1591350"/>
            <a:ext cx="4911600" cy="196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4000"/>
              <a:buNone/>
              <a:defRPr sz="4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329886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1793731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64634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2252453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350173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153805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4168215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2"/>
        <p:cNvGrpSpPr/>
        <p:nvPr/>
      </p:nvGrpSpPr>
      <p:grpSpPr>
        <a:xfrm>
          <a:off x="0" y="0"/>
          <a:ext cx="0" cy="0"/>
          <a:chOff x="0" y="0"/>
          <a:chExt cx="0" cy="0"/>
        </a:xfrm>
      </p:grpSpPr>
      <p:grpSp>
        <p:nvGrpSpPr>
          <p:cNvPr id="473" name="Google Shape;473;p17"/>
          <p:cNvGrpSpPr/>
          <p:nvPr/>
        </p:nvGrpSpPr>
        <p:grpSpPr>
          <a:xfrm>
            <a:off x="-126" y="0"/>
            <a:ext cx="9144403" cy="5160900"/>
            <a:chOff x="-126" y="0"/>
            <a:chExt cx="9144403" cy="5160900"/>
          </a:xfrm>
        </p:grpSpPr>
        <p:grpSp>
          <p:nvGrpSpPr>
            <p:cNvPr id="474" name="Google Shape;474;p17"/>
            <p:cNvGrpSpPr/>
            <p:nvPr/>
          </p:nvGrpSpPr>
          <p:grpSpPr>
            <a:xfrm>
              <a:off x="537813" y="0"/>
              <a:ext cx="8068500" cy="5160900"/>
              <a:chOff x="529238" y="0"/>
              <a:chExt cx="8068500" cy="5160900"/>
            </a:xfrm>
          </p:grpSpPr>
          <p:cxnSp>
            <p:nvCxnSpPr>
              <p:cNvPr id="475" name="Google Shape;475;p1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1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1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1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1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1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1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1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3" name="Google Shape;483;p1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4" name="Google Shape;484;p1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1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1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1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1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1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1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91" name="Google Shape;491;p17"/>
            <p:cNvGrpSpPr/>
            <p:nvPr/>
          </p:nvGrpSpPr>
          <p:grpSpPr>
            <a:xfrm>
              <a:off x="-126" y="389750"/>
              <a:ext cx="9144403" cy="4364000"/>
              <a:chOff x="-25975" y="537900"/>
              <a:chExt cx="9195900" cy="4364000"/>
            </a:xfrm>
          </p:grpSpPr>
          <p:cxnSp>
            <p:nvCxnSpPr>
              <p:cNvPr id="492" name="Google Shape;492;p1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1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1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1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1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1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1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1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00" name="Google Shape;500;p1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01" name="Google Shape;501;p17"/>
          <p:cNvGrpSpPr/>
          <p:nvPr/>
        </p:nvGrpSpPr>
        <p:grpSpPr>
          <a:xfrm>
            <a:off x="335150" y="335350"/>
            <a:ext cx="8626143" cy="4619943"/>
            <a:chOff x="335150" y="335350"/>
            <a:chExt cx="8626143" cy="4619943"/>
          </a:xfrm>
        </p:grpSpPr>
        <p:sp>
          <p:nvSpPr>
            <p:cNvPr id="502" name="Google Shape;502;p1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05" name="Google Shape;505;p17"/>
          <p:cNvSpPr txBox="1">
            <a:spLocks noGrp="1"/>
          </p:cNvSpPr>
          <p:nvPr>
            <p:ph type="subTitle" idx="1"/>
          </p:nvPr>
        </p:nvSpPr>
        <p:spPr>
          <a:xfrm>
            <a:off x="4842224" y="2319525"/>
            <a:ext cx="3273900" cy="15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solidFill>
                  <a:srgbClr val="0E2A47"/>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06" name="Google Shape;506;p17"/>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07" name="Google Shape;507;p17"/>
          <p:cNvSpPr/>
          <p:nvPr/>
        </p:nvSpPr>
        <p:spPr>
          <a:xfrm>
            <a:off x="224233" y="2043175"/>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7"/>
          <p:cNvSpPr txBox="1">
            <a:spLocks noGrp="1"/>
          </p:cNvSpPr>
          <p:nvPr>
            <p:ph type="ctrTitle" idx="2"/>
          </p:nvPr>
        </p:nvSpPr>
        <p:spPr>
          <a:xfrm>
            <a:off x="4842225" y="1587575"/>
            <a:ext cx="3273900" cy="79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191919"/>
              </a:buClr>
              <a:buSzPts val="2200"/>
              <a:buNone/>
              <a:defRPr sz="2200"/>
            </a:lvl1pPr>
            <a:lvl2pPr lvl="1" rtl="0">
              <a:lnSpc>
                <a:spcPct val="100000"/>
              </a:lnSpc>
              <a:spcBef>
                <a:spcPts val="0"/>
              </a:spcBef>
              <a:spcAft>
                <a:spcPts val="0"/>
              </a:spcAft>
              <a:buClr>
                <a:srgbClr val="191919"/>
              </a:buClr>
              <a:buSzPts val="2200"/>
              <a:buNone/>
              <a:defRPr sz="2200">
                <a:solidFill>
                  <a:srgbClr val="191919"/>
                </a:solidFill>
              </a:defRPr>
            </a:lvl2pPr>
            <a:lvl3pPr lvl="2" rtl="0">
              <a:lnSpc>
                <a:spcPct val="100000"/>
              </a:lnSpc>
              <a:spcBef>
                <a:spcPts val="0"/>
              </a:spcBef>
              <a:spcAft>
                <a:spcPts val="0"/>
              </a:spcAft>
              <a:buClr>
                <a:srgbClr val="191919"/>
              </a:buClr>
              <a:buSzPts val="2200"/>
              <a:buNone/>
              <a:defRPr sz="2200">
                <a:solidFill>
                  <a:srgbClr val="191919"/>
                </a:solidFill>
              </a:defRPr>
            </a:lvl3pPr>
            <a:lvl4pPr lvl="3" rtl="0">
              <a:lnSpc>
                <a:spcPct val="100000"/>
              </a:lnSpc>
              <a:spcBef>
                <a:spcPts val="0"/>
              </a:spcBef>
              <a:spcAft>
                <a:spcPts val="0"/>
              </a:spcAft>
              <a:buClr>
                <a:srgbClr val="191919"/>
              </a:buClr>
              <a:buSzPts val="2200"/>
              <a:buNone/>
              <a:defRPr sz="2200">
                <a:solidFill>
                  <a:srgbClr val="191919"/>
                </a:solidFill>
              </a:defRPr>
            </a:lvl4pPr>
            <a:lvl5pPr lvl="4" rtl="0">
              <a:lnSpc>
                <a:spcPct val="100000"/>
              </a:lnSpc>
              <a:spcBef>
                <a:spcPts val="0"/>
              </a:spcBef>
              <a:spcAft>
                <a:spcPts val="0"/>
              </a:spcAft>
              <a:buClr>
                <a:srgbClr val="191919"/>
              </a:buClr>
              <a:buSzPts val="2200"/>
              <a:buNone/>
              <a:defRPr sz="2200">
                <a:solidFill>
                  <a:srgbClr val="191919"/>
                </a:solidFill>
              </a:defRPr>
            </a:lvl5pPr>
            <a:lvl6pPr lvl="5" rtl="0">
              <a:lnSpc>
                <a:spcPct val="100000"/>
              </a:lnSpc>
              <a:spcBef>
                <a:spcPts val="0"/>
              </a:spcBef>
              <a:spcAft>
                <a:spcPts val="0"/>
              </a:spcAft>
              <a:buClr>
                <a:srgbClr val="191919"/>
              </a:buClr>
              <a:buSzPts val="2200"/>
              <a:buNone/>
              <a:defRPr sz="2200">
                <a:solidFill>
                  <a:srgbClr val="191919"/>
                </a:solidFill>
              </a:defRPr>
            </a:lvl6pPr>
            <a:lvl7pPr lvl="6" rtl="0">
              <a:lnSpc>
                <a:spcPct val="100000"/>
              </a:lnSpc>
              <a:spcBef>
                <a:spcPts val="0"/>
              </a:spcBef>
              <a:spcAft>
                <a:spcPts val="0"/>
              </a:spcAft>
              <a:buClr>
                <a:srgbClr val="191919"/>
              </a:buClr>
              <a:buSzPts val="2200"/>
              <a:buNone/>
              <a:defRPr sz="2200">
                <a:solidFill>
                  <a:srgbClr val="191919"/>
                </a:solidFill>
              </a:defRPr>
            </a:lvl7pPr>
            <a:lvl8pPr lvl="7" rtl="0">
              <a:lnSpc>
                <a:spcPct val="100000"/>
              </a:lnSpc>
              <a:spcBef>
                <a:spcPts val="0"/>
              </a:spcBef>
              <a:spcAft>
                <a:spcPts val="0"/>
              </a:spcAft>
              <a:buClr>
                <a:srgbClr val="191919"/>
              </a:buClr>
              <a:buSzPts val="2200"/>
              <a:buNone/>
              <a:defRPr sz="2200">
                <a:solidFill>
                  <a:srgbClr val="191919"/>
                </a:solidFill>
              </a:defRPr>
            </a:lvl8pPr>
            <a:lvl9pPr lvl="8" rtl="0">
              <a:lnSpc>
                <a:spcPct val="100000"/>
              </a:lnSpc>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70356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8249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678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4781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4247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5" name="Freeform 4"/>
          <p:cNvSpPr/>
          <p:nvPr/>
        </p:nvSpPr>
        <p:spPr>
          <a:xfrm>
            <a:off x="-1588" y="0"/>
            <a:ext cx="9145588" cy="51435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ctrTitle"/>
          </p:nvPr>
        </p:nvSpPr>
        <p:spPr>
          <a:xfrm rot="19140000">
            <a:off x="817115" y="1297803"/>
            <a:ext cx="5648623" cy="903230"/>
          </a:xfrm>
        </p:spPr>
        <p:txBody>
          <a:bodyPr bIns="9144" anchor="b"/>
          <a:lstStyle>
            <a:lvl1pPr>
              <a:defRPr sz="24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9" y="1853194"/>
            <a:ext cx="6511131" cy="246944"/>
          </a:xfrm>
        </p:spPr>
        <p:txBody>
          <a:bodyPr tIns="9144">
            <a:normAutofit/>
          </a:bodyPr>
          <a:lstStyle>
            <a:lvl1pPr marL="0" indent="0" algn="l">
              <a:buNone/>
              <a:defRPr kumimoji="0" lang="en-US" sz="1050" b="0" i="0" u="none" strike="noStrike" kern="1200" cap="all" spc="300" normalizeH="0" baseline="0" noProof="0" dirty="0" smtClean="0">
                <a:ln>
                  <a:noFill/>
                </a:ln>
                <a:solidFill>
                  <a:schemeClr val="tx1"/>
                </a:solidFill>
                <a:effectLst/>
                <a:uLnTx/>
                <a:uFillTx/>
                <a:latin typeface="+mn-lt"/>
                <a:ea typeface="+mj-ea"/>
                <a:cs typeface="Tunga" pitchFamily="2"/>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7" name="Footer Placeholder 4"/>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8" name="Slide Number Placeholder 5"/>
          <p:cNvSpPr>
            <a:spLocks noGrp="1"/>
          </p:cNvSpPr>
          <p:nvPr>
            <p:ph type="sldNum" sz="quarter" idx="12"/>
          </p:nvPr>
        </p:nvSpPr>
        <p:spPr/>
        <p:txBody>
          <a:bodyPr/>
          <a:lstStyle>
            <a:lvl1pPr>
              <a:defRPr smtClean="0"/>
            </a:lvl1pPr>
          </a:lstStyle>
          <a:p>
            <a:pPr defTabSz="685800" eaLnBrk="0" fontAlgn="base" hangingPunct="0">
              <a:spcBef>
                <a:spcPct val="0"/>
              </a:spcBef>
              <a:spcAft>
                <a:spcPct val="0"/>
              </a:spcAft>
              <a:buClrTx/>
              <a:defRPr/>
            </a:pPr>
            <a:fld id="{B55DC0C7-8EE8-4948-B3D2-30AD66071713}"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2420718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5" name="Footer Placeholder 4"/>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6" name="Slide Number Placeholder 5"/>
          <p:cNvSpPr>
            <a:spLocks noGrp="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84293889-78A4-40C7-BE39-3FBD26D7F616}"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1058811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0"/>
            <a:ext cx="9145588" cy="51435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5" name="Right Triangle 4"/>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819399" y="1295054"/>
            <a:ext cx="5650992" cy="905632"/>
          </a:xfrm>
        </p:spPr>
        <p:txBody>
          <a:bodyPr bIns="9144" anchor="b"/>
          <a:lstStyle>
            <a:lvl1pPr algn="l">
              <a:defRPr kumimoji="0" lang="en-US" sz="24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ormAutofit/>
          </a:bodyPr>
          <a:lstStyle>
            <a:lvl1pPr marL="0" indent="0">
              <a:buNone/>
              <a:defRPr kumimoji="0" lang="en-US" sz="1050" b="0" i="0" u="none" strike="noStrike" kern="1200" cap="all" spc="300" normalizeH="0" baseline="0" noProof="0" dirty="0" smtClean="0">
                <a:ln>
                  <a:noFill/>
                </a:ln>
                <a:solidFill>
                  <a:schemeClr val="tx1"/>
                </a:solidFill>
                <a:effectLst/>
                <a:uLnTx/>
                <a:uFillTx/>
                <a:latin typeface="+mn-lt"/>
                <a:ea typeface="+mj-ea"/>
                <a:cs typeface="Tunga" pitchFamily="2"/>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7" name="Footer Placeholder 4"/>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8" name="Slide Number Placeholder 5"/>
          <p:cNvSpPr>
            <a:spLocks noGrp="1"/>
          </p:cNvSpPr>
          <p:nvPr>
            <p:ph type="sldNum" sz="quarter" idx="12"/>
          </p:nvPr>
        </p:nvSpPr>
        <p:spPr/>
        <p:txBody>
          <a:bodyPr/>
          <a:lstStyle>
            <a:lvl1pPr>
              <a:defRPr smtClean="0"/>
            </a:lvl1pPr>
          </a:lstStyle>
          <a:p>
            <a:pPr defTabSz="685800" eaLnBrk="0" fontAlgn="base" hangingPunct="0">
              <a:spcBef>
                <a:spcPct val="0"/>
              </a:spcBef>
              <a:spcAft>
                <a:spcPct val="0"/>
              </a:spcAft>
              <a:buClrTx/>
              <a:defRPr/>
            </a:pPr>
            <a:fld id="{6C26885A-40AA-4BFC-9F39-0600978656AF}"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1548306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6" name="Footer Placeholder 4"/>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7" name="Slide Number Placeholder 5"/>
          <p:cNvSpPr>
            <a:spLocks noGrp="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1ED6E6DC-474C-460E-B56B-E2C1E7474896}"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4288291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05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05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8" name="Footer Placeholder 4"/>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9" name="Slide Number Placeholder 5"/>
          <p:cNvSpPr>
            <a:spLocks noGrp="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5E4B9B56-9BD1-42D9-B5DA-7EC8A3362917}"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975648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4" name="Footer Placeholder 4"/>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5" name="Slide Number Placeholder 5"/>
          <p:cNvSpPr>
            <a:spLocks noGrp="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F3EBE5A4-435B-4458-8CD2-6998BA7FBD6C}"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3488551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3" name="Footer Placeholder 4"/>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4" name="Slide Number Placeholder 5"/>
          <p:cNvSpPr>
            <a:spLocks noGrp="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02DAEEFE-11C7-44F7-BB16-517273D8A841}"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4179759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p:cNvSpPr/>
          <p:nvPr/>
        </p:nvSpPr>
        <p:spPr>
          <a:xfrm rot="5400000">
            <a:off x="1290638" y="-1290638"/>
            <a:ext cx="51435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784930" y="1182079"/>
            <a:ext cx="5212080" cy="817070"/>
          </a:xfrm>
        </p:spPr>
        <p:txBody>
          <a:bodyPr bIns="0" anchor="b"/>
          <a:lstStyle>
            <a:lvl1pPr algn="l">
              <a:defRPr kumimoji="0" lang="en-US" sz="21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5" y="1964185"/>
            <a:ext cx="3807779" cy="249351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050" b="1" kern="1200" dirty="0" smtClean="0">
                <a:solidFill>
                  <a:srgbClr val="FFFFFF"/>
                </a:solidFill>
                <a:latin typeface="+mn-lt"/>
                <a:ea typeface="+mn-ea"/>
                <a:cs typeface="+mn-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8" name="Footer Placeholder 5"/>
          <p:cNvSpPr>
            <a:spLocks noGrp="1"/>
          </p:cNvSpPr>
          <p:nvPr>
            <p:ph type="ftr" sz="quarter" idx="11"/>
          </p:nvPr>
        </p:nvSpPr>
        <p:spPr/>
        <p:txBody>
          <a:bodyPr/>
          <a:lstStyle>
            <a:lvl1pPr>
              <a:defRPr>
                <a:solidFill>
                  <a:srgbClr val="434342"/>
                </a:solidFill>
              </a:defRPr>
            </a:lvl1pPr>
          </a:lstStyle>
          <a:p>
            <a:pPr defTabSz="685800" eaLnBrk="0" fontAlgn="base" hangingPunct="0">
              <a:spcBef>
                <a:spcPct val="0"/>
              </a:spcBef>
              <a:spcAft>
                <a:spcPct val="0"/>
              </a:spcAft>
              <a:buClrTx/>
              <a:defRPr/>
            </a:pPr>
            <a:endParaRPr lang="en-US" kern="1200">
              <a:ea typeface="+mn-ea"/>
              <a:cs typeface="+mn-cs"/>
            </a:endParaRPr>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rgbClr val="434342"/>
                </a:solidFill>
              </a:defRPr>
            </a:lvl1pPr>
          </a:lstStyle>
          <a:p>
            <a:pPr defTabSz="685800" eaLnBrk="0" fontAlgn="base" hangingPunct="0">
              <a:spcBef>
                <a:spcPct val="0"/>
              </a:spcBef>
              <a:spcAft>
                <a:spcPct val="0"/>
              </a:spcAft>
              <a:buClrTx/>
              <a:defRPr/>
            </a:pPr>
            <a:fld id="{32D9FBF8-23D1-4F18-9EA6-E59AC3DD85D3}"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25862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Freeform 5"/>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1" name="Picture Placeholder 10"/>
          <p:cNvSpPr>
            <a:spLocks noGrp="1"/>
          </p:cNvSpPr>
          <p:nvPr>
            <p:ph type="pic" sz="quarter" idx="14"/>
          </p:nvPr>
        </p:nvSpPr>
        <p:spPr>
          <a:xfrm>
            <a:off x="2028828"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288127"/>
            <a:ext cx="5486400" cy="650583"/>
          </a:xfrm>
        </p:spPr>
        <p:txBody>
          <a:bodyPr anchor="b"/>
          <a:lstStyle>
            <a:lvl1pPr algn="l">
              <a:defRPr sz="21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2" y="1635397"/>
            <a:ext cx="6096545" cy="555498"/>
          </a:xfrm>
        </p:spPr>
        <p:txBody>
          <a:bodyPr/>
          <a:lstStyle>
            <a:lvl1pPr marL="0" indent="0">
              <a:buNone/>
              <a:defRPr sz="10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8" name="Footer Placeholder 5"/>
          <p:cNvSpPr>
            <a:spLocks noGrp="1"/>
          </p:cNvSpPr>
          <p:nvPr>
            <p:ph type="ftr" sz="quarter" idx="16"/>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9" name="Slide Number Placeholder 6"/>
          <p:cNvSpPr>
            <a:spLocks noGrp="1"/>
          </p:cNvSpPr>
          <p:nvPr>
            <p:ph type="sldNum" sz="quarter" idx="17"/>
          </p:nvPr>
        </p:nvSpPr>
        <p:spPr/>
        <p:txBody>
          <a:bodyPr/>
          <a:lstStyle>
            <a:lvl1pPr>
              <a:defRPr smtClean="0"/>
            </a:lvl1pPr>
          </a:lstStyle>
          <a:p>
            <a:pPr defTabSz="685800" eaLnBrk="0" fontAlgn="base" hangingPunct="0">
              <a:spcBef>
                <a:spcPct val="0"/>
              </a:spcBef>
              <a:spcAft>
                <a:spcPct val="0"/>
              </a:spcAft>
              <a:buClrTx/>
              <a:defRPr/>
            </a:pPr>
            <a:fld id="{98B628D0-A83C-4A41-A44F-A290771EC97B}"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3170888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5" name="Footer Placeholder 4"/>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6" name="Slide Number Placeholder 5"/>
          <p:cNvSpPr>
            <a:spLocks noGrp="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162733C2-32F8-46E2-A135-23DDAFFB7C1E}"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1619175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5" name="Footer Placeholder 4"/>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en-US" kern="1200">
              <a:ea typeface="+mn-ea"/>
              <a:cs typeface="+mn-cs"/>
            </a:endParaRPr>
          </a:p>
        </p:txBody>
      </p:sp>
      <p:sp>
        <p:nvSpPr>
          <p:cNvPr id="6" name="Slide Number Placeholder 5"/>
          <p:cNvSpPr>
            <a:spLocks noGrp="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2B852F0D-E5EB-4484-959A-4CD26E1BF57E}"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1072294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4"/>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vi-VN" kern="1200">
              <a:ea typeface="+mn-ea"/>
              <a:cs typeface="+mn-cs"/>
            </a:endParaRPr>
          </a:p>
        </p:txBody>
      </p:sp>
      <p:sp>
        <p:nvSpPr>
          <p:cNvPr id="4" name="Footer Placeholder 17"/>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vi-VN" kern="1200">
              <a:ea typeface="+mn-ea"/>
              <a:cs typeface="+mn-cs"/>
            </a:endParaRPr>
          </a:p>
        </p:txBody>
      </p:sp>
      <p:sp>
        <p:nvSpPr>
          <p:cNvPr id="5" name="Slide Number Placeholder 4"/>
          <p:cNvSpPr>
            <a:spLocks noGrp="1"/>
          </p:cNvSpPr>
          <p:nvPr>
            <p:ph type="sldNum" sz="quarter" idx="12"/>
          </p:nvPr>
        </p:nvSpPr>
        <p:spPr/>
        <p:txBody>
          <a:bodyPr/>
          <a:lstStyle>
            <a:lvl1pPr>
              <a:defRPr smtClean="0"/>
            </a:lvl1pPr>
          </a:lstStyle>
          <a:p>
            <a:pPr defTabSz="685800" eaLnBrk="0" fontAlgn="base" hangingPunct="0">
              <a:spcBef>
                <a:spcPct val="0"/>
              </a:spcBef>
              <a:spcAft>
                <a:spcPct val="0"/>
              </a:spcAft>
              <a:buClrTx/>
              <a:defRPr/>
            </a:pPr>
            <a:fld id="{C3ADAEC8-CE71-431F-8300-ACBD7B4E4A7D}" type="slidenum">
              <a:rPr lang="vi-VN" altLang="en-US" kern="1200" smtClean="0">
                <a:ea typeface="+mn-ea"/>
                <a:cs typeface="+mn-cs"/>
              </a:rPr>
              <a:pPr defTabSz="685800" eaLnBrk="0" fontAlgn="base" hangingPunct="0">
                <a:spcBef>
                  <a:spcPct val="0"/>
                </a:spcBef>
                <a:spcAft>
                  <a:spcPct val="0"/>
                </a:spcAft>
                <a:buClrTx/>
                <a:defRPr/>
              </a:pPr>
              <a:t>‹#›</a:t>
            </a:fld>
            <a:endParaRPr lang="vi-VN" altLang="en-US" kern="1200">
              <a:ea typeface="+mn-ea"/>
              <a:cs typeface="+mn-cs"/>
            </a:endParaRPr>
          </a:p>
        </p:txBody>
      </p:sp>
    </p:spTree>
    <p:extLst>
      <p:ext uri="{BB962C8B-B14F-4D97-AF65-F5344CB8AC3E}">
        <p14:creationId xmlns:p14="http://schemas.microsoft.com/office/powerpoint/2010/main" val="4014007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8"/>
            <a:ext cx="8229600" cy="857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0151"/>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1"/>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2953943"/>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2953943"/>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defTabSz="685800" eaLnBrk="0" fontAlgn="base" hangingPunct="0">
              <a:spcBef>
                <a:spcPct val="0"/>
              </a:spcBef>
              <a:spcAft>
                <a:spcPct val="0"/>
              </a:spcAft>
              <a:buClrTx/>
              <a:defRPr/>
            </a:pPr>
            <a:endParaRPr lang="vi-VN" kern="1200">
              <a:ea typeface="+mn-ea"/>
              <a:cs typeface="+mn-cs"/>
            </a:endParaRPr>
          </a:p>
        </p:txBody>
      </p:sp>
      <p:sp>
        <p:nvSpPr>
          <p:cNvPr id="8" name="Footer Placeholder 17"/>
          <p:cNvSpPr>
            <a:spLocks noGrp="1"/>
          </p:cNvSpPr>
          <p:nvPr>
            <p:ph type="ftr" sz="quarter" idx="11"/>
          </p:nvPr>
        </p:nvSpPr>
        <p:spPr/>
        <p:txBody>
          <a:bodyPr/>
          <a:lstStyle>
            <a:lvl1pPr>
              <a:defRPr/>
            </a:lvl1pPr>
          </a:lstStyle>
          <a:p>
            <a:pPr defTabSz="685800" eaLnBrk="0" fontAlgn="base" hangingPunct="0">
              <a:spcBef>
                <a:spcPct val="0"/>
              </a:spcBef>
              <a:spcAft>
                <a:spcPct val="0"/>
              </a:spcAft>
              <a:buClrTx/>
              <a:defRPr/>
            </a:pPr>
            <a:endParaRPr lang="vi-VN" kern="1200">
              <a:ea typeface="+mn-ea"/>
              <a:cs typeface="+mn-cs"/>
            </a:endParaRPr>
          </a:p>
        </p:txBody>
      </p:sp>
      <p:sp>
        <p:nvSpPr>
          <p:cNvPr id="9" name="Slide Number Placeholder 4"/>
          <p:cNvSpPr>
            <a:spLocks noGrp="1"/>
          </p:cNvSpPr>
          <p:nvPr>
            <p:ph type="sldNum" sz="quarter" idx="12"/>
          </p:nvPr>
        </p:nvSpPr>
        <p:spPr/>
        <p:txBody>
          <a:bodyPr/>
          <a:lstStyle>
            <a:lvl1pPr>
              <a:defRPr smtClean="0"/>
            </a:lvl1pPr>
          </a:lstStyle>
          <a:p>
            <a:pPr defTabSz="685800" eaLnBrk="0" fontAlgn="base" hangingPunct="0">
              <a:spcBef>
                <a:spcPct val="0"/>
              </a:spcBef>
              <a:spcAft>
                <a:spcPct val="0"/>
              </a:spcAft>
              <a:buClrTx/>
              <a:defRPr/>
            </a:pPr>
            <a:fld id="{2610F375-55AC-4543-9EC6-899E61894C41}" type="slidenum">
              <a:rPr lang="vi-VN" altLang="en-US" kern="1200" smtClean="0">
                <a:ea typeface="+mn-ea"/>
                <a:cs typeface="+mn-cs"/>
              </a:rPr>
              <a:pPr defTabSz="685800" eaLnBrk="0" fontAlgn="base" hangingPunct="0">
                <a:spcBef>
                  <a:spcPct val="0"/>
                </a:spcBef>
                <a:spcAft>
                  <a:spcPct val="0"/>
                </a:spcAft>
                <a:buClrTx/>
                <a:defRPr/>
              </a:pPr>
              <a:t>‹#›</a:t>
            </a:fld>
            <a:endParaRPr lang="vi-VN" altLang="en-US" kern="1200">
              <a:ea typeface="+mn-ea"/>
              <a:cs typeface="+mn-cs"/>
            </a:endParaRPr>
          </a:p>
        </p:txBody>
      </p:sp>
    </p:spTree>
    <p:extLst>
      <p:ext uri="{BB962C8B-B14F-4D97-AF65-F5344CB8AC3E}">
        <p14:creationId xmlns:p14="http://schemas.microsoft.com/office/powerpoint/2010/main" val="402134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 id="2147483659" r:id="rId9"/>
    <p:sldLayoutId id="2147483661" r:id="rId10"/>
    <p:sldLayoutId id="2147483664" r:id="rId11"/>
    <p:sldLayoutId id="2147483665" r:id="rId12"/>
    <p:sldLayoutId id="2147483667" r:id="rId13"/>
    <p:sldLayoutId id="214748366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75690452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3787378"/>
            <a:ext cx="3575050" cy="1356122"/>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Freeform 7"/>
          <p:cNvSpPr/>
          <p:nvPr/>
        </p:nvSpPr>
        <p:spPr>
          <a:xfrm>
            <a:off x="-1588" y="3787378"/>
            <a:ext cx="9145588" cy="135612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Placeholder 1"/>
          <p:cNvSpPr>
            <a:spLocks noGrp="1"/>
          </p:cNvSpPr>
          <p:nvPr>
            <p:ph type="title"/>
          </p:nvPr>
        </p:nvSpPr>
        <p:spPr>
          <a:xfrm>
            <a:off x="822326" y="275035"/>
            <a:ext cx="7521575" cy="4107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197" name="Text Placeholder 2"/>
          <p:cNvSpPr>
            <a:spLocks noGrp="1"/>
          </p:cNvSpPr>
          <p:nvPr>
            <p:ph type="body" idx="1"/>
          </p:nvPr>
        </p:nvSpPr>
        <p:spPr bwMode="auto">
          <a:xfrm>
            <a:off x="822326" y="825104"/>
            <a:ext cx="7521575" cy="268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201613" y="4401741"/>
            <a:ext cx="2176462" cy="151209"/>
          </a:xfrm>
          <a:prstGeom prst="rect">
            <a:avLst/>
          </a:prstGeom>
        </p:spPr>
        <p:txBody>
          <a:bodyPr vert="horz" lIns="91440" tIns="45720" rIns="91440" bIns="45720" rtlCol="0" anchor="ctr"/>
          <a:lstStyle>
            <a:lvl1pPr algn="l">
              <a:defRPr sz="900" b="0">
                <a:solidFill>
                  <a:srgbClr val="FFFFFF"/>
                </a:solidFill>
                <a:latin typeface="Verdana" panose="020B0604030504040204" pitchFamily="34" charset="0"/>
              </a:defRPr>
            </a:lvl1pPr>
          </a:lstStyle>
          <a:p>
            <a:pPr defTabSz="685800" eaLnBrk="0" fontAlgn="base" hangingPunct="0">
              <a:spcBef>
                <a:spcPct val="0"/>
              </a:spcBef>
              <a:spcAft>
                <a:spcPct val="0"/>
              </a:spcAft>
              <a:buClrTx/>
              <a:defRPr/>
            </a:pPr>
            <a:endParaRPr lang="en-US" kern="1200">
              <a:ea typeface="+mn-ea"/>
              <a:cs typeface="+mn-cs"/>
            </a:endParaRPr>
          </a:p>
        </p:txBody>
      </p:sp>
      <p:sp>
        <p:nvSpPr>
          <p:cNvPr id="5" name="Footer Placeholder 4"/>
          <p:cNvSpPr>
            <a:spLocks noGrp="1"/>
          </p:cNvSpPr>
          <p:nvPr>
            <p:ph type="ftr" sz="quarter" idx="3"/>
          </p:nvPr>
        </p:nvSpPr>
        <p:spPr>
          <a:xfrm>
            <a:off x="3517900" y="4713685"/>
            <a:ext cx="4724400" cy="205978"/>
          </a:xfrm>
          <a:prstGeom prst="rect">
            <a:avLst/>
          </a:prstGeom>
        </p:spPr>
        <p:txBody>
          <a:bodyPr vert="horz" lIns="91440" tIns="45720" rIns="91440" bIns="45720" rtlCol="0" anchor="ctr"/>
          <a:lstStyle>
            <a:lvl1pPr algn="r">
              <a:defRPr sz="750" b="0" cap="all" spc="150" baseline="0">
                <a:solidFill>
                  <a:srgbClr val="FFFFFF"/>
                </a:solidFill>
                <a:latin typeface="Verdana" panose="020B0604030504040204" pitchFamily="34" charset="0"/>
              </a:defRPr>
            </a:lvl1pPr>
          </a:lstStyle>
          <a:p>
            <a:pPr defTabSz="685800" eaLnBrk="0" fontAlgn="base" hangingPunct="0">
              <a:spcBef>
                <a:spcPct val="0"/>
              </a:spcBef>
              <a:spcAft>
                <a:spcPct val="0"/>
              </a:spcAft>
              <a:buClrTx/>
              <a:defRPr/>
            </a:pPr>
            <a:endParaRPr lang="en-US" kern="1200">
              <a:ea typeface="+mn-ea"/>
              <a:cs typeface="+mn-cs"/>
            </a:endParaRPr>
          </a:p>
        </p:txBody>
      </p:sp>
      <p:sp>
        <p:nvSpPr>
          <p:cNvPr id="6" name="Slide Number Placeholder 5"/>
          <p:cNvSpPr>
            <a:spLocks noGrp="1"/>
          </p:cNvSpPr>
          <p:nvPr>
            <p:ph type="sldNum" sz="quarter" idx="4"/>
          </p:nvPr>
        </p:nvSpPr>
        <p:spPr>
          <a:xfrm>
            <a:off x="8401050" y="4627960"/>
            <a:ext cx="503238" cy="377428"/>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200" b="0" smtClean="0">
                <a:solidFill>
                  <a:srgbClr val="FFFFFF"/>
                </a:solidFill>
                <a:latin typeface="Verdana" panose="020B0604030504040204" pitchFamily="34" charset="0"/>
              </a:defRPr>
            </a:lvl1pPr>
          </a:lstStyle>
          <a:p>
            <a:pPr defTabSz="685800" eaLnBrk="0" fontAlgn="base" hangingPunct="0">
              <a:spcBef>
                <a:spcPct val="0"/>
              </a:spcBef>
              <a:spcAft>
                <a:spcPct val="0"/>
              </a:spcAft>
              <a:buClrTx/>
              <a:defRPr/>
            </a:pPr>
            <a:fld id="{E5E6B14D-BF41-4BE9-910E-09BA2B68D223}" type="slidenum">
              <a:rPr lang="en-US" altLang="en-US" kern="1200" smtClean="0">
                <a:ea typeface="+mn-ea"/>
                <a:cs typeface="+mn-cs"/>
              </a:rPr>
              <a:pPr defTabSz="685800" eaLnBrk="0" fontAlgn="base" hangingPunct="0">
                <a:spcBef>
                  <a:spcPct val="0"/>
                </a:spcBef>
                <a:spcAft>
                  <a:spcPct val="0"/>
                </a:spcAft>
                <a:buClrTx/>
                <a:defRPr/>
              </a:pPr>
              <a:t>‹#›</a:t>
            </a:fld>
            <a:endParaRPr lang="en-US" altLang="en-US" kern="1200">
              <a:ea typeface="+mn-ea"/>
              <a:cs typeface="+mn-cs"/>
            </a:endParaRPr>
          </a:p>
        </p:txBody>
      </p:sp>
    </p:spTree>
    <p:extLst>
      <p:ext uri="{BB962C8B-B14F-4D97-AF65-F5344CB8AC3E}">
        <p14:creationId xmlns:p14="http://schemas.microsoft.com/office/powerpoint/2010/main" val="15628203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0" fontAlgn="base" hangingPunct="0">
        <a:spcBef>
          <a:spcPct val="0"/>
        </a:spcBef>
        <a:spcAft>
          <a:spcPct val="0"/>
        </a:spcAft>
        <a:defRPr sz="2100" kern="1200" cap="all">
          <a:solidFill>
            <a:schemeClr val="tx1"/>
          </a:solidFill>
          <a:latin typeface="+mj-lt"/>
          <a:ea typeface="+mj-ea"/>
          <a:cs typeface="+mj-cs"/>
        </a:defRPr>
      </a:lvl1pPr>
      <a:lvl2pPr algn="l" rtl="0" eaLnBrk="0" fontAlgn="base" hangingPunct="0">
        <a:spcBef>
          <a:spcPct val="0"/>
        </a:spcBef>
        <a:spcAft>
          <a:spcPct val="0"/>
        </a:spcAft>
        <a:defRPr sz="2100">
          <a:solidFill>
            <a:schemeClr val="tx1"/>
          </a:solidFill>
          <a:latin typeface="Franklin Gothic Medium" pitchFamily="34" charset="0"/>
        </a:defRPr>
      </a:lvl2pPr>
      <a:lvl3pPr algn="l" rtl="0" eaLnBrk="0" fontAlgn="base" hangingPunct="0">
        <a:spcBef>
          <a:spcPct val="0"/>
        </a:spcBef>
        <a:spcAft>
          <a:spcPct val="0"/>
        </a:spcAft>
        <a:defRPr sz="2100">
          <a:solidFill>
            <a:schemeClr val="tx1"/>
          </a:solidFill>
          <a:latin typeface="Franklin Gothic Medium" pitchFamily="34" charset="0"/>
        </a:defRPr>
      </a:lvl3pPr>
      <a:lvl4pPr algn="l" rtl="0" eaLnBrk="0" fontAlgn="base" hangingPunct="0">
        <a:spcBef>
          <a:spcPct val="0"/>
        </a:spcBef>
        <a:spcAft>
          <a:spcPct val="0"/>
        </a:spcAft>
        <a:defRPr sz="2100">
          <a:solidFill>
            <a:schemeClr val="tx1"/>
          </a:solidFill>
          <a:latin typeface="Franklin Gothic Medium" pitchFamily="34" charset="0"/>
        </a:defRPr>
      </a:lvl4pPr>
      <a:lvl5pPr algn="l" rtl="0" eaLnBrk="0" fontAlgn="base" hangingPunct="0">
        <a:spcBef>
          <a:spcPct val="0"/>
        </a:spcBef>
        <a:spcAft>
          <a:spcPct val="0"/>
        </a:spcAft>
        <a:defRPr sz="2100">
          <a:solidFill>
            <a:schemeClr val="tx1"/>
          </a:solidFill>
          <a:latin typeface="Franklin Gothic Medium" pitchFamily="34" charset="0"/>
        </a:defRPr>
      </a:lvl5pPr>
      <a:lvl6pPr marL="342900" algn="l" rtl="0" fontAlgn="base">
        <a:spcBef>
          <a:spcPct val="0"/>
        </a:spcBef>
        <a:spcAft>
          <a:spcPct val="0"/>
        </a:spcAft>
        <a:defRPr sz="2100">
          <a:solidFill>
            <a:schemeClr val="tx1"/>
          </a:solidFill>
          <a:latin typeface="Franklin Gothic Medium" pitchFamily="34" charset="0"/>
        </a:defRPr>
      </a:lvl6pPr>
      <a:lvl7pPr marL="685800" algn="l" rtl="0" fontAlgn="base">
        <a:spcBef>
          <a:spcPct val="0"/>
        </a:spcBef>
        <a:spcAft>
          <a:spcPct val="0"/>
        </a:spcAft>
        <a:defRPr sz="2100">
          <a:solidFill>
            <a:schemeClr val="tx1"/>
          </a:solidFill>
          <a:latin typeface="Franklin Gothic Medium" pitchFamily="34" charset="0"/>
        </a:defRPr>
      </a:lvl7pPr>
      <a:lvl8pPr marL="1028700" algn="l" rtl="0" fontAlgn="base">
        <a:spcBef>
          <a:spcPct val="0"/>
        </a:spcBef>
        <a:spcAft>
          <a:spcPct val="0"/>
        </a:spcAft>
        <a:defRPr sz="2100">
          <a:solidFill>
            <a:schemeClr val="tx1"/>
          </a:solidFill>
          <a:latin typeface="Franklin Gothic Medium" pitchFamily="34" charset="0"/>
        </a:defRPr>
      </a:lvl8pPr>
      <a:lvl9pPr marL="1371600" algn="l" rtl="0" fontAlgn="base">
        <a:spcBef>
          <a:spcPct val="0"/>
        </a:spcBef>
        <a:spcAft>
          <a:spcPct val="0"/>
        </a:spcAft>
        <a:defRPr sz="2100">
          <a:solidFill>
            <a:schemeClr val="tx1"/>
          </a:solidFill>
          <a:latin typeface="Franklin Gothic Medium" pitchFamily="34" charset="0"/>
        </a:defRPr>
      </a:lvl9pPr>
    </p:titleStyle>
    <p:bodyStyle>
      <a:lvl1pPr marL="257175" indent="-257175" algn="l" rtl="0" eaLnBrk="0" fontAlgn="base" hangingPunct="0">
        <a:spcBef>
          <a:spcPts val="600"/>
        </a:spcBef>
        <a:spcAft>
          <a:spcPct val="0"/>
        </a:spcAft>
        <a:buFont typeface="Arial" panose="020B0604020202020204" pitchFamily="34" charset="0"/>
        <a:defRPr sz="1200" b="1" kern="1200">
          <a:solidFill>
            <a:schemeClr val="tx1"/>
          </a:solidFill>
          <a:latin typeface="+mn-lt"/>
          <a:ea typeface="+mn-ea"/>
          <a:cs typeface="+mn-cs"/>
        </a:defRPr>
      </a:lvl1pPr>
      <a:lvl2pPr marL="129779" indent="-129779" algn="l" rtl="0" eaLnBrk="0" fontAlgn="base" hangingPunct="0">
        <a:spcBef>
          <a:spcPts val="225"/>
        </a:spcBef>
        <a:spcAft>
          <a:spcPct val="0"/>
        </a:spcAft>
        <a:buClr>
          <a:schemeClr val="accent2"/>
        </a:buClr>
        <a:buFont typeface="Wingdings" panose="05000000000000000000" pitchFamily="2" charset="2"/>
        <a:buChar char="§"/>
        <a:defRPr sz="1200" kern="1200">
          <a:solidFill>
            <a:schemeClr val="tx1"/>
          </a:solidFill>
          <a:latin typeface="+mn-lt"/>
          <a:ea typeface="+mn-ea"/>
          <a:cs typeface="+mn-cs"/>
        </a:defRPr>
      </a:lvl2pPr>
      <a:lvl3pPr marL="301229" indent="-122635" algn="l" rtl="0" eaLnBrk="0" fontAlgn="base" hangingPunct="0">
        <a:spcBef>
          <a:spcPts val="225"/>
        </a:spcBef>
        <a:spcAft>
          <a:spcPct val="0"/>
        </a:spcAft>
        <a:buClr>
          <a:schemeClr val="accent2"/>
        </a:buClr>
        <a:buFont typeface="Wingdings" panose="05000000000000000000" pitchFamily="2" charset="2"/>
        <a:buChar char="§"/>
        <a:defRPr sz="1200" kern="1200">
          <a:solidFill>
            <a:schemeClr val="tx1"/>
          </a:solidFill>
          <a:latin typeface="+mn-lt"/>
          <a:ea typeface="+mn-ea"/>
          <a:cs typeface="+mn-cs"/>
        </a:defRPr>
      </a:lvl3pPr>
      <a:lvl4pPr marL="472679" indent="-122635" algn="l" rtl="0" eaLnBrk="0" fontAlgn="base" hangingPunct="0">
        <a:spcBef>
          <a:spcPts val="225"/>
        </a:spcBef>
        <a:spcAft>
          <a:spcPct val="0"/>
        </a:spcAft>
        <a:buClr>
          <a:schemeClr val="accent2"/>
        </a:buClr>
        <a:buFont typeface="Wingdings" panose="05000000000000000000" pitchFamily="2" charset="2"/>
        <a:buChar char="§"/>
        <a:defRPr sz="1200" kern="1200">
          <a:solidFill>
            <a:schemeClr val="tx1"/>
          </a:solidFill>
          <a:latin typeface="+mn-lt"/>
          <a:ea typeface="+mn-ea"/>
          <a:cs typeface="+mn-cs"/>
        </a:defRPr>
      </a:lvl4pPr>
      <a:lvl5pPr marL="644129" indent="-129779" algn="l" rtl="0" eaLnBrk="0" fontAlgn="base" hangingPunct="0">
        <a:spcBef>
          <a:spcPts val="225"/>
        </a:spcBef>
        <a:spcAft>
          <a:spcPct val="0"/>
        </a:spcAft>
        <a:buClr>
          <a:schemeClr val="accent2"/>
        </a:buClr>
        <a:buFont typeface="Wingdings" panose="05000000000000000000" pitchFamily="2" charset="2"/>
        <a:buChar char="§"/>
        <a:defRPr sz="1200" kern="1200">
          <a:solidFill>
            <a:schemeClr val="tx1"/>
          </a:solidFill>
          <a:latin typeface="+mn-lt"/>
          <a:ea typeface="+mn-ea"/>
          <a:cs typeface="+mn-cs"/>
        </a:defRPr>
      </a:lvl5pPr>
      <a:lvl6pPr marL="822960" indent="-130302"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6pPr>
      <a:lvl7pPr marL="1014984" indent="-123444"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7pPr>
      <a:lvl8pPr marL="1186434" indent="-123444"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8pPr>
      <a:lvl9pPr marL="1344168" indent="-123444"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30.png"/><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3.wdp"/><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0.png"/><Relationship Id="rId5" Type="http://schemas.microsoft.com/office/2007/relationships/hdphoto" Target="../media/hdphoto2.wdp"/><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8.png"/><Relationship Id="rId5" Type="http://schemas.openxmlformats.org/officeDocument/2006/relationships/image" Target="../media/image71.png"/><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3.png"/><Relationship Id="rId5" Type="http://schemas.openxmlformats.org/officeDocument/2006/relationships/image" Target="../media/image58.png"/><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5" Type="http://schemas.openxmlformats.org/officeDocument/2006/relationships/image" Target="../media/image58.png"/><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5.png"/><Relationship Id="rId5" Type="http://schemas.openxmlformats.org/officeDocument/2006/relationships/image" Target="../media/image58.png"/><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6.png"/><Relationship Id="rId5" Type="http://schemas.openxmlformats.org/officeDocument/2006/relationships/image" Target="../media/image58.png"/><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7.png"/><Relationship Id="rId5" Type="http://schemas.openxmlformats.org/officeDocument/2006/relationships/image" Target="../media/image58.png"/><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11.xml"/><Relationship Id="rId5" Type="http://schemas.openxmlformats.org/officeDocument/2006/relationships/image" Target="../media/image92.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94.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4.xml"/><Relationship Id="rId1" Type="http://schemas.openxmlformats.org/officeDocument/2006/relationships/slideLayout" Target="../slideLayouts/slideLayout11.xml"/><Relationship Id="rId5" Type="http://schemas.openxmlformats.org/officeDocument/2006/relationships/image" Target="../media/image96.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10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0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6" y="275035"/>
            <a:ext cx="7521575" cy="639365"/>
          </a:xfrm>
        </p:spPr>
        <p:txBody>
          <a:bodyPr/>
          <a:lstStyle/>
          <a:p>
            <a:pPr lvl="0" algn="ctr" defTabSz="685800">
              <a:tabLst>
                <a:tab pos="1042988" algn="l"/>
              </a:tabLst>
            </a:pPr>
            <a:r>
              <a:rPr lang="en-US" sz="1400" dirty="0" smtClean="0">
                <a:latin typeface="Times New Roman" panose="02020603050405020304" pitchFamily="18" charset="0"/>
                <a:cs typeface="Times New Roman" panose="02020603050405020304" pitchFamily="18" charset="0"/>
              </a:rPr>
              <a:t>UỶ BAN NHÂN DÂN HUYỆN LÝ SƠN</a:t>
            </a:r>
            <a:br>
              <a:rPr lang="en-US" sz="1400" dirty="0" smtClean="0">
                <a:latin typeface="Times New Roman" panose="02020603050405020304" pitchFamily="18" charset="0"/>
                <a:cs typeface="Times New Roman" panose="02020603050405020304" pitchFamily="18" charset="0"/>
              </a:rPr>
            </a:br>
            <a:r>
              <a:rPr lang="en-US" sz="1400" b="1" dirty="0" smtClean="0">
                <a:latin typeface="Times New Roman" panose="02020603050405020304" pitchFamily="18" charset="0"/>
                <a:cs typeface="Times New Roman" panose="02020603050405020304" pitchFamily="18" charset="0"/>
              </a:rPr>
              <a:t>TRƯỜNG THCS AN HẢI</a:t>
            </a:r>
            <a:br>
              <a:rPr lang="en-US" sz="1400" b="1" dirty="0" smtClean="0">
                <a:latin typeface="Times New Roman" panose="02020603050405020304" pitchFamily="18" charset="0"/>
                <a:cs typeface="Times New Roman" panose="02020603050405020304" pitchFamily="18" charset="0"/>
              </a:rPr>
            </a:br>
            <a:r>
              <a:rPr lang="nl-NL" altLang="en-US" sz="1800" cap="none" dirty="0">
                <a:solidFill>
                  <a:srgbClr val="000000"/>
                </a:solidFill>
                <a:latin typeface="Arial"/>
                <a:ea typeface="+mn-ea"/>
                <a:cs typeface="Arial"/>
                <a:sym typeface="Wingdings" panose="05000000000000000000" pitchFamily="2" charset="2"/>
              </a:rPr>
              <a:t></a:t>
            </a:r>
            <a:r>
              <a:rPr lang="nl-NL" altLang="en-US" sz="1800" cap="none" dirty="0">
                <a:solidFill>
                  <a:srgbClr val="000000"/>
                </a:solidFill>
                <a:latin typeface="Arial"/>
                <a:ea typeface="+mn-ea"/>
                <a:cs typeface="Arial"/>
                <a:sym typeface="Arial"/>
              </a:rPr>
              <a:t> </a:t>
            </a:r>
            <a:r>
              <a:rPr lang="nl-NL" altLang="en-US" sz="1800" cap="none" dirty="0">
                <a:solidFill>
                  <a:srgbClr val="000000"/>
                </a:solidFill>
                <a:latin typeface="Arial"/>
                <a:ea typeface="+mn-ea"/>
                <a:cs typeface="Arial"/>
                <a:sym typeface="Wingdings" panose="05000000000000000000" pitchFamily="2" charset="2"/>
              </a:rPr>
              <a:t></a:t>
            </a:r>
            <a:r>
              <a:rPr lang="nl-NL" altLang="en-US" sz="1800" cap="none" dirty="0">
                <a:solidFill>
                  <a:srgbClr val="000000"/>
                </a:solidFill>
                <a:latin typeface="Arial"/>
                <a:ea typeface="+mn-ea"/>
                <a:cs typeface="Arial"/>
                <a:sym typeface="Arial"/>
              </a:rPr>
              <a:t> </a:t>
            </a:r>
            <a:r>
              <a:rPr lang="nl-NL" altLang="en-US" sz="1800" cap="none" dirty="0">
                <a:solidFill>
                  <a:srgbClr val="000000"/>
                </a:solidFill>
                <a:latin typeface="Arial"/>
                <a:ea typeface="+mn-ea"/>
                <a:cs typeface="Arial"/>
                <a:sym typeface="Wingdings" panose="05000000000000000000" pitchFamily="2" charset="2"/>
              </a:rPr>
              <a:t></a:t>
            </a:r>
            <a:r>
              <a:rPr lang="en-US" altLang="en-US" sz="1800" cap="none" dirty="0">
                <a:solidFill>
                  <a:srgbClr val="000000"/>
                </a:solidFill>
                <a:latin typeface="Arial"/>
                <a:ea typeface="+mn-ea"/>
                <a:cs typeface="Arial"/>
                <a:sym typeface="Wingdings" panose="05000000000000000000" pitchFamily="2" charset="2"/>
              </a:rPr>
              <a:t/>
            </a:r>
            <a:br>
              <a:rPr lang="en-US" altLang="en-US" sz="1800" cap="none" dirty="0">
                <a:solidFill>
                  <a:srgbClr val="000000"/>
                </a:solidFill>
                <a:latin typeface="Arial"/>
                <a:ea typeface="+mn-ea"/>
                <a:cs typeface="Arial"/>
                <a:sym typeface="Wingdings" panose="05000000000000000000" pitchFamily="2" charset="2"/>
              </a:rPr>
            </a:br>
            <a:endParaRPr lang="en-US" sz="1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301707" y="994218"/>
            <a:ext cx="4817344" cy="923330"/>
          </a:xfrm>
          <a:prstGeom prst="rect">
            <a:avLst/>
          </a:prstGeom>
          <a:noFill/>
        </p:spPr>
        <p:txBody>
          <a:bodyPr wrap="none" lIns="91440" tIns="45720" rIns="91440" bIns="45720">
            <a:spAutoFit/>
          </a:bodyPr>
          <a:lstStyle/>
          <a:p>
            <a:pPr lvl="0" algn="ctr" defTabSz="685800" eaLnBrk="0" fontAlgn="base" hangingPunct="0">
              <a:spcBef>
                <a:spcPct val="0"/>
              </a:spcBef>
              <a:spcAft>
                <a:spcPct val="0"/>
              </a:spcAft>
              <a:buClrTx/>
            </a:pPr>
            <a:r>
              <a:rPr lang="en-US" sz="2700" b="1" kern="1200" dirty="0">
                <a:latin typeface="Times New Roman" panose="02020603050405020304" pitchFamily="18" charset="0"/>
                <a:ea typeface="+mn-ea"/>
              </a:rPr>
              <a:t>CHÀO MỪNG CÁC EM ĐẾN </a:t>
            </a:r>
            <a:endParaRPr lang="en-US" sz="2700" b="1" kern="1200" dirty="0" smtClean="0">
              <a:latin typeface="Times New Roman" panose="02020603050405020304" pitchFamily="18" charset="0"/>
              <a:ea typeface="+mn-ea"/>
            </a:endParaRPr>
          </a:p>
          <a:p>
            <a:pPr lvl="0" algn="ctr" defTabSz="685800" eaLnBrk="0" fontAlgn="base" hangingPunct="0">
              <a:spcBef>
                <a:spcPct val="0"/>
              </a:spcBef>
              <a:spcAft>
                <a:spcPct val="0"/>
              </a:spcAft>
              <a:buClrTx/>
            </a:pPr>
            <a:r>
              <a:rPr lang="en-US" sz="2700" b="1" kern="1200" dirty="0" smtClean="0">
                <a:latin typeface="Times New Roman" panose="02020603050405020304" pitchFamily="18" charset="0"/>
                <a:ea typeface="+mn-ea"/>
              </a:rPr>
              <a:t>VỚI </a:t>
            </a:r>
            <a:r>
              <a:rPr lang="en-US" sz="2700" b="1" kern="1200" dirty="0">
                <a:latin typeface="Times New Roman" panose="02020603050405020304" pitchFamily="18" charset="0"/>
                <a:ea typeface="+mn-ea"/>
              </a:rPr>
              <a:t>TIẾT HỌC HÔM </a:t>
            </a:r>
            <a:r>
              <a:rPr lang="en-US" sz="2700" b="1" kern="1200" dirty="0" smtClean="0">
                <a:latin typeface="Times New Roman" panose="02020603050405020304" pitchFamily="18" charset="0"/>
                <a:ea typeface="+mn-ea"/>
              </a:rPr>
              <a:t>NAY</a:t>
            </a:r>
            <a:endParaRPr lang="en-US" sz="2700" b="1" kern="1200" dirty="0">
              <a:latin typeface="Times New Roman" panose="02020603050405020304" pitchFamily="18" charset="0"/>
              <a:ea typeface="+mn-ea"/>
            </a:endParaRPr>
          </a:p>
        </p:txBody>
      </p:sp>
      <p:grpSp>
        <p:nvGrpSpPr>
          <p:cNvPr id="6" name="Group 2"/>
          <p:cNvGrpSpPr>
            <a:grpSpLocks/>
          </p:cNvGrpSpPr>
          <p:nvPr/>
        </p:nvGrpSpPr>
        <p:grpSpPr bwMode="auto">
          <a:xfrm>
            <a:off x="-97992" y="0"/>
            <a:ext cx="9362209" cy="5131594"/>
            <a:chOff x="1481" y="972"/>
            <a:chExt cx="9366" cy="14816"/>
          </a:xfrm>
        </p:grpSpPr>
        <p:sp>
          <p:nvSpPr>
            <p:cNvPr id="7" name="Rectangle 3"/>
            <p:cNvSpPr>
              <a:spLocks noChangeArrowheads="1"/>
            </p:cNvSpPr>
            <p:nvPr/>
          </p:nvSpPr>
          <p:spPr bwMode="auto">
            <a:xfrm>
              <a:off x="1606" y="1070"/>
              <a:ext cx="9074" cy="14570"/>
            </a:xfrm>
            <a:prstGeom prst="rect">
              <a:avLst/>
            </a:prstGeom>
            <a:noFill/>
            <a:ln w="76200" cmpd="tri">
              <a:solidFill>
                <a:srgbClr val="0000FF"/>
              </a:solidFill>
              <a:miter lim="800000"/>
              <a:headEnd/>
              <a:tailEnd/>
            </a:ln>
            <a:effectLst>
              <a:outerShdw dist="53882" dir="2700000" algn="ctr" rotWithShape="0">
                <a:srgbClr val="C0C0C0"/>
              </a:outerShdw>
            </a:effectLst>
            <a:extLst>
              <a:ext uri="{909E8E84-426E-40DD-AFC4-6F175D3DCCD1}">
                <a14:hiddenFill xmlns:a14="http://schemas.microsoft.com/office/drawing/2010/main">
                  <a:solidFill>
                    <a:srgbClr val="CCFFCC"/>
                  </a:solidFill>
                </a14:hiddenFill>
              </a:ext>
            </a:extLst>
          </p:spPr>
          <p:txBody>
            <a:bodyPr lIns="0" tIns="35719" rIns="0" bIns="35719"/>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defTabSz="685800" fontAlgn="base">
                <a:spcBef>
                  <a:spcPct val="0"/>
                </a:spcBef>
                <a:spcAft>
                  <a:spcPct val="0"/>
                </a:spcAft>
                <a:buClrTx/>
              </a:pPr>
              <a:endParaRPr lang="en-US" altLang="en-US" sz="1350" b="0" kern="1200">
                <a:solidFill>
                  <a:srgbClr val="000000"/>
                </a:solidFill>
                <a:ea typeface="+mn-ea"/>
                <a:cs typeface="+mn-cs"/>
              </a:endParaRPr>
            </a:p>
          </p:txBody>
        </p:sp>
        <p:grpSp>
          <p:nvGrpSpPr>
            <p:cNvPr id="8" name="Group 4"/>
            <p:cNvGrpSpPr>
              <a:grpSpLocks/>
            </p:cNvGrpSpPr>
            <p:nvPr/>
          </p:nvGrpSpPr>
          <p:grpSpPr bwMode="auto">
            <a:xfrm rot="10800000">
              <a:off x="1481" y="972"/>
              <a:ext cx="2798" cy="2788"/>
              <a:chOff x="8573" y="13497"/>
              <a:chExt cx="2514" cy="2416"/>
            </a:xfrm>
          </p:grpSpPr>
          <p:sp>
            <p:nvSpPr>
              <p:cNvPr id="93" name="Freeform 6"/>
              <p:cNvSpPr>
                <a:spLocks/>
              </p:cNvSpPr>
              <p:nvPr/>
            </p:nvSpPr>
            <p:spPr bwMode="auto">
              <a:xfrm>
                <a:off x="10722" y="15872"/>
                <a:ext cx="161" cy="41"/>
              </a:xfrm>
              <a:custGeom>
                <a:avLst/>
                <a:gdLst>
                  <a:gd name="T0" fmla="*/ 0 w 161"/>
                  <a:gd name="T1" fmla="*/ 8 h 41"/>
                  <a:gd name="T2" fmla="*/ 8 w 161"/>
                  <a:gd name="T3" fmla="*/ 0 h 41"/>
                  <a:gd name="T4" fmla="*/ 8 w 161"/>
                  <a:gd name="T5" fmla="*/ 0 h 41"/>
                  <a:gd name="T6" fmla="*/ 25 w 161"/>
                  <a:gd name="T7" fmla="*/ 8 h 41"/>
                  <a:gd name="T8" fmla="*/ 59 w 161"/>
                  <a:gd name="T9" fmla="*/ 17 h 41"/>
                  <a:gd name="T10" fmla="*/ 85 w 161"/>
                  <a:gd name="T11" fmla="*/ 25 h 41"/>
                  <a:gd name="T12" fmla="*/ 119 w 161"/>
                  <a:gd name="T13" fmla="*/ 25 h 41"/>
                  <a:gd name="T14" fmla="*/ 153 w 161"/>
                  <a:gd name="T15" fmla="*/ 17 h 41"/>
                  <a:gd name="T16" fmla="*/ 161 w 161"/>
                  <a:gd name="T17" fmla="*/ 25 h 41"/>
                  <a:gd name="T18" fmla="*/ 144 w 161"/>
                  <a:gd name="T19" fmla="*/ 33 h 41"/>
                  <a:gd name="T20" fmla="*/ 119 w 161"/>
                  <a:gd name="T21" fmla="*/ 41 h 41"/>
                  <a:gd name="T22" fmla="*/ 93 w 161"/>
                  <a:gd name="T23" fmla="*/ 41 h 41"/>
                  <a:gd name="T24" fmla="*/ 68 w 161"/>
                  <a:gd name="T25" fmla="*/ 33 h 41"/>
                  <a:gd name="T26" fmla="*/ 34 w 161"/>
                  <a:gd name="T27" fmla="*/ 25 h 41"/>
                  <a:gd name="T28" fmla="*/ 0 w 161"/>
                  <a:gd name="T29" fmla="*/ 8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1" h="41">
                    <a:moveTo>
                      <a:pt x="0" y="8"/>
                    </a:moveTo>
                    <a:lnTo>
                      <a:pt x="8" y="0"/>
                    </a:lnTo>
                    <a:lnTo>
                      <a:pt x="25" y="8"/>
                    </a:lnTo>
                    <a:lnTo>
                      <a:pt x="59" y="17"/>
                    </a:lnTo>
                    <a:lnTo>
                      <a:pt x="85" y="25"/>
                    </a:lnTo>
                    <a:lnTo>
                      <a:pt x="119" y="25"/>
                    </a:lnTo>
                    <a:lnTo>
                      <a:pt x="153" y="17"/>
                    </a:lnTo>
                    <a:lnTo>
                      <a:pt x="161" y="25"/>
                    </a:lnTo>
                    <a:lnTo>
                      <a:pt x="144" y="33"/>
                    </a:lnTo>
                    <a:lnTo>
                      <a:pt x="119" y="41"/>
                    </a:lnTo>
                    <a:lnTo>
                      <a:pt x="93" y="41"/>
                    </a:lnTo>
                    <a:lnTo>
                      <a:pt x="68" y="33"/>
                    </a:lnTo>
                    <a:lnTo>
                      <a:pt x="34" y="25"/>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94" name="Freeform 7"/>
              <p:cNvSpPr>
                <a:spLocks/>
              </p:cNvSpPr>
              <p:nvPr/>
            </p:nvSpPr>
            <p:spPr bwMode="auto">
              <a:xfrm>
                <a:off x="10815" y="15649"/>
                <a:ext cx="264" cy="248"/>
              </a:xfrm>
              <a:custGeom>
                <a:avLst/>
                <a:gdLst>
                  <a:gd name="T0" fmla="*/ 17 w 264"/>
                  <a:gd name="T1" fmla="*/ 165 h 248"/>
                  <a:gd name="T2" fmla="*/ 9 w 264"/>
                  <a:gd name="T3" fmla="*/ 141 h 248"/>
                  <a:gd name="T4" fmla="*/ 9 w 264"/>
                  <a:gd name="T5" fmla="*/ 124 h 248"/>
                  <a:gd name="T6" fmla="*/ 0 w 264"/>
                  <a:gd name="T7" fmla="*/ 75 h 248"/>
                  <a:gd name="T8" fmla="*/ 0 w 264"/>
                  <a:gd name="T9" fmla="*/ 66 h 248"/>
                  <a:gd name="T10" fmla="*/ 9 w 264"/>
                  <a:gd name="T11" fmla="*/ 75 h 248"/>
                  <a:gd name="T12" fmla="*/ 17 w 264"/>
                  <a:gd name="T13" fmla="*/ 116 h 248"/>
                  <a:gd name="T14" fmla="*/ 34 w 264"/>
                  <a:gd name="T15" fmla="*/ 149 h 248"/>
                  <a:gd name="T16" fmla="*/ 51 w 264"/>
                  <a:gd name="T17" fmla="*/ 182 h 248"/>
                  <a:gd name="T18" fmla="*/ 68 w 264"/>
                  <a:gd name="T19" fmla="*/ 190 h 248"/>
                  <a:gd name="T20" fmla="*/ 85 w 264"/>
                  <a:gd name="T21" fmla="*/ 207 h 248"/>
                  <a:gd name="T22" fmla="*/ 111 w 264"/>
                  <a:gd name="T23" fmla="*/ 223 h 248"/>
                  <a:gd name="T24" fmla="*/ 145 w 264"/>
                  <a:gd name="T25" fmla="*/ 231 h 248"/>
                  <a:gd name="T26" fmla="*/ 213 w 264"/>
                  <a:gd name="T27" fmla="*/ 240 h 248"/>
                  <a:gd name="T28" fmla="*/ 238 w 264"/>
                  <a:gd name="T29" fmla="*/ 231 h 248"/>
                  <a:gd name="T30" fmla="*/ 247 w 264"/>
                  <a:gd name="T31" fmla="*/ 231 h 248"/>
                  <a:gd name="T32" fmla="*/ 255 w 264"/>
                  <a:gd name="T33" fmla="*/ 223 h 248"/>
                  <a:gd name="T34" fmla="*/ 255 w 264"/>
                  <a:gd name="T35" fmla="*/ 190 h 248"/>
                  <a:gd name="T36" fmla="*/ 247 w 264"/>
                  <a:gd name="T37" fmla="*/ 165 h 248"/>
                  <a:gd name="T38" fmla="*/ 247 w 264"/>
                  <a:gd name="T39" fmla="*/ 141 h 248"/>
                  <a:gd name="T40" fmla="*/ 238 w 264"/>
                  <a:gd name="T41" fmla="*/ 108 h 248"/>
                  <a:gd name="T42" fmla="*/ 221 w 264"/>
                  <a:gd name="T43" fmla="*/ 83 h 248"/>
                  <a:gd name="T44" fmla="*/ 204 w 264"/>
                  <a:gd name="T45" fmla="*/ 66 h 248"/>
                  <a:gd name="T46" fmla="*/ 179 w 264"/>
                  <a:gd name="T47" fmla="*/ 42 h 248"/>
                  <a:gd name="T48" fmla="*/ 153 w 264"/>
                  <a:gd name="T49" fmla="*/ 25 h 248"/>
                  <a:gd name="T50" fmla="*/ 136 w 264"/>
                  <a:gd name="T51" fmla="*/ 17 h 248"/>
                  <a:gd name="T52" fmla="*/ 119 w 264"/>
                  <a:gd name="T53" fmla="*/ 9 h 248"/>
                  <a:gd name="T54" fmla="*/ 94 w 264"/>
                  <a:gd name="T55" fmla="*/ 9 h 248"/>
                  <a:gd name="T56" fmla="*/ 77 w 264"/>
                  <a:gd name="T57" fmla="*/ 0 h 248"/>
                  <a:gd name="T58" fmla="*/ 85 w 264"/>
                  <a:gd name="T59" fmla="*/ 0 h 248"/>
                  <a:gd name="T60" fmla="*/ 119 w 264"/>
                  <a:gd name="T61" fmla="*/ 0 h 248"/>
                  <a:gd name="T62" fmla="*/ 153 w 264"/>
                  <a:gd name="T63" fmla="*/ 9 h 248"/>
                  <a:gd name="T64" fmla="*/ 179 w 264"/>
                  <a:gd name="T65" fmla="*/ 25 h 248"/>
                  <a:gd name="T66" fmla="*/ 213 w 264"/>
                  <a:gd name="T67" fmla="*/ 42 h 248"/>
                  <a:gd name="T68" fmla="*/ 230 w 264"/>
                  <a:gd name="T69" fmla="*/ 66 h 248"/>
                  <a:gd name="T70" fmla="*/ 247 w 264"/>
                  <a:gd name="T71" fmla="*/ 91 h 248"/>
                  <a:gd name="T72" fmla="*/ 255 w 264"/>
                  <a:gd name="T73" fmla="*/ 116 h 248"/>
                  <a:gd name="T74" fmla="*/ 264 w 264"/>
                  <a:gd name="T75" fmla="*/ 141 h 248"/>
                  <a:gd name="T76" fmla="*/ 264 w 264"/>
                  <a:gd name="T77" fmla="*/ 190 h 248"/>
                  <a:gd name="T78" fmla="*/ 255 w 264"/>
                  <a:gd name="T79" fmla="*/ 248 h 248"/>
                  <a:gd name="T80" fmla="*/ 221 w 264"/>
                  <a:gd name="T81" fmla="*/ 248 h 248"/>
                  <a:gd name="T82" fmla="*/ 196 w 264"/>
                  <a:gd name="T83" fmla="*/ 248 h 248"/>
                  <a:gd name="T84" fmla="*/ 153 w 264"/>
                  <a:gd name="T85" fmla="*/ 248 h 248"/>
                  <a:gd name="T86" fmla="*/ 128 w 264"/>
                  <a:gd name="T87" fmla="*/ 240 h 248"/>
                  <a:gd name="T88" fmla="*/ 94 w 264"/>
                  <a:gd name="T89" fmla="*/ 231 h 248"/>
                  <a:gd name="T90" fmla="*/ 68 w 264"/>
                  <a:gd name="T91" fmla="*/ 215 h 248"/>
                  <a:gd name="T92" fmla="*/ 43 w 264"/>
                  <a:gd name="T93" fmla="*/ 190 h 248"/>
                  <a:gd name="T94" fmla="*/ 17 w 264"/>
                  <a:gd name="T95" fmla="*/ 165 h 2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 h="248">
                    <a:moveTo>
                      <a:pt x="17" y="165"/>
                    </a:moveTo>
                    <a:lnTo>
                      <a:pt x="9" y="141"/>
                    </a:lnTo>
                    <a:lnTo>
                      <a:pt x="9" y="124"/>
                    </a:lnTo>
                    <a:lnTo>
                      <a:pt x="0" y="75"/>
                    </a:lnTo>
                    <a:lnTo>
                      <a:pt x="0" y="66"/>
                    </a:lnTo>
                    <a:lnTo>
                      <a:pt x="9" y="75"/>
                    </a:lnTo>
                    <a:lnTo>
                      <a:pt x="17" y="116"/>
                    </a:lnTo>
                    <a:lnTo>
                      <a:pt x="34" y="149"/>
                    </a:lnTo>
                    <a:lnTo>
                      <a:pt x="51" y="182"/>
                    </a:lnTo>
                    <a:lnTo>
                      <a:pt x="68" y="190"/>
                    </a:lnTo>
                    <a:lnTo>
                      <a:pt x="85" y="207"/>
                    </a:lnTo>
                    <a:lnTo>
                      <a:pt x="111" y="223"/>
                    </a:lnTo>
                    <a:lnTo>
                      <a:pt x="145" y="231"/>
                    </a:lnTo>
                    <a:lnTo>
                      <a:pt x="213" y="240"/>
                    </a:lnTo>
                    <a:lnTo>
                      <a:pt x="238" y="231"/>
                    </a:lnTo>
                    <a:lnTo>
                      <a:pt x="247" y="231"/>
                    </a:lnTo>
                    <a:lnTo>
                      <a:pt x="255" y="223"/>
                    </a:lnTo>
                    <a:lnTo>
                      <a:pt x="255" y="190"/>
                    </a:lnTo>
                    <a:lnTo>
                      <a:pt x="247" y="165"/>
                    </a:lnTo>
                    <a:lnTo>
                      <a:pt x="247" y="141"/>
                    </a:lnTo>
                    <a:lnTo>
                      <a:pt x="238" y="108"/>
                    </a:lnTo>
                    <a:lnTo>
                      <a:pt x="221" y="83"/>
                    </a:lnTo>
                    <a:lnTo>
                      <a:pt x="204" y="66"/>
                    </a:lnTo>
                    <a:lnTo>
                      <a:pt x="179" y="42"/>
                    </a:lnTo>
                    <a:lnTo>
                      <a:pt x="153" y="25"/>
                    </a:lnTo>
                    <a:lnTo>
                      <a:pt x="136" y="17"/>
                    </a:lnTo>
                    <a:lnTo>
                      <a:pt x="119" y="9"/>
                    </a:lnTo>
                    <a:lnTo>
                      <a:pt x="94" y="9"/>
                    </a:lnTo>
                    <a:lnTo>
                      <a:pt x="77" y="0"/>
                    </a:lnTo>
                    <a:lnTo>
                      <a:pt x="85" y="0"/>
                    </a:lnTo>
                    <a:lnTo>
                      <a:pt x="119" y="0"/>
                    </a:lnTo>
                    <a:lnTo>
                      <a:pt x="153" y="9"/>
                    </a:lnTo>
                    <a:lnTo>
                      <a:pt x="179" y="25"/>
                    </a:lnTo>
                    <a:lnTo>
                      <a:pt x="213" y="42"/>
                    </a:lnTo>
                    <a:lnTo>
                      <a:pt x="230" y="66"/>
                    </a:lnTo>
                    <a:lnTo>
                      <a:pt x="247" y="91"/>
                    </a:lnTo>
                    <a:lnTo>
                      <a:pt x="255" y="116"/>
                    </a:lnTo>
                    <a:lnTo>
                      <a:pt x="264" y="141"/>
                    </a:lnTo>
                    <a:lnTo>
                      <a:pt x="264" y="190"/>
                    </a:lnTo>
                    <a:lnTo>
                      <a:pt x="255" y="248"/>
                    </a:lnTo>
                    <a:lnTo>
                      <a:pt x="221" y="248"/>
                    </a:lnTo>
                    <a:lnTo>
                      <a:pt x="196" y="248"/>
                    </a:lnTo>
                    <a:lnTo>
                      <a:pt x="153" y="248"/>
                    </a:lnTo>
                    <a:lnTo>
                      <a:pt x="128" y="240"/>
                    </a:lnTo>
                    <a:lnTo>
                      <a:pt x="94" y="231"/>
                    </a:lnTo>
                    <a:lnTo>
                      <a:pt x="68" y="215"/>
                    </a:lnTo>
                    <a:lnTo>
                      <a:pt x="43" y="190"/>
                    </a:lnTo>
                    <a:lnTo>
                      <a:pt x="17" y="16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95" name="Freeform 8"/>
              <p:cNvSpPr>
                <a:spLocks/>
              </p:cNvSpPr>
              <p:nvPr/>
            </p:nvSpPr>
            <p:spPr bwMode="auto">
              <a:xfrm>
                <a:off x="8726" y="15674"/>
                <a:ext cx="272" cy="215"/>
              </a:xfrm>
              <a:custGeom>
                <a:avLst/>
                <a:gdLst>
                  <a:gd name="T0" fmla="*/ 51 w 272"/>
                  <a:gd name="T1" fmla="*/ 182 h 215"/>
                  <a:gd name="T2" fmla="*/ 8 w 272"/>
                  <a:gd name="T3" fmla="*/ 165 h 215"/>
                  <a:gd name="T4" fmla="*/ 25 w 272"/>
                  <a:gd name="T5" fmla="*/ 132 h 215"/>
                  <a:gd name="T6" fmla="*/ 51 w 272"/>
                  <a:gd name="T7" fmla="*/ 107 h 215"/>
                  <a:gd name="T8" fmla="*/ 25 w 272"/>
                  <a:gd name="T9" fmla="*/ 74 h 215"/>
                  <a:gd name="T10" fmla="*/ 8 w 272"/>
                  <a:gd name="T11" fmla="*/ 41 h 215"/>
                  <a:gd name="T12" fmla="*/ 42 w 272"/>
                  <a:gd name="T13" fmla="*/ 25 h 215"/>
                  <a:gd name="T14" fmla="*/ 102 w 272"/>
                  <a:gd name="T15" fmla="*/ 17 h 215"/>
                  <a:gd name="T16" fmla="*/ 195 w 272"/>
                  <a:gd name="T17" fmla="*/ 25 h 215"/>
                  <a:gd name="T18" fmla="*/ 263 w 272"/>
                  <a:gd name="T19" fmla="*/ 0 h 215"/>
                  <a:gd name="T20" fmla="*/ 255 w 272"/>
                  <a:gd name="T21" fmla="*/ 17 h 215"/>
                  <a:gd name="T22" fmla="*/ 238 w 272"/>
                  <a:gd name="T23" fmla="*/ 25 h 215"/>
                  <a:gd name="T24" fmla="*/ 238 w 272"/>
                  <a:gd name="T25" fmla="*/ 41 h 215"/>
                  <a:gd name="T26" fmla="*/ 238 w 272"/>
                  <a:gd name="T27" fmla="*/ 50 h 215"/>
                  <a:gd name="T28" fmla="*/ 212 w 272"/>
                  <a:gd name="T29" fmla="*/ 33 h 215"/>
                  <a:gd name="T30" fmla="*/ 187 w 272"/>
                  <a:gd name="T31" fmla="*/ 33 h 215"/>
                  <a:gd name="T32" fmla="*/ 204 w 272"/>
                  <a:gd name="T33" fmla="*/ 50 h 215"/>
                  <a:gd name="T34" fmla="*/ 221 w 272"/>
                  <a:gd name="T35" fmla="*/ 74 h 215"/>
                  <a:gd name="T36" fmla="*/ 195 w 272"/>
                  <a:gd name="T37" fmla="*/ 74 h 215"/>
                  <a:gd name="T38" fmla="*/ 153 w 272"/>
                  <a:gd name="T39" fmla="*/ 41 h 215"/>
                  <a:gd name="T40" fmla="*/ 127 w 272"/>
                  <a:gd name="T41" fmla="*/ 41 h 215"/>
                  <a:gd name="T42" fmla="*/ 144 w 272"/>
                  <a:gd name="T43" fmla="*/ 58 h 215"/>
                  <a:gd name="T44" fmla="*/ 170 w 272"/>
                  <a:gd name="T45" fmla="*/ 83 h 215"/>
                  <a:gd name="T46" fmla="*/ 85 w 272"/>
                  <a:gd name="T47" fmla="*/ 41 h 215"/>
                  <a:gd name="T48" fmla="*/ 51 w 272"/>
                  <a:gd name="T49" fmla="*/ 33 h 215"/>
                  <a:gd name="T50" fmla="*/ 51 w 272"/>
                  <a:gd name="T51" fmla="*/ 50 h 215"/>
                  <a:gd name="T52" fmla="*/ 68 w 272"/>
                  <a:gd name="T53" fmla="*/ 50 h 215"/>
                  <a:gd name="T54" fmla="*/ 110 w 272"/>
                  <a:gd name="T55" fmla="*/ 66 h 215"/>
                  <a:gd name="T56" fmla="*/ 127 w 272"/>
                  <a:gd name="T57" fmla="*/ 99 h 215"/>
                  <a:gd name="T58" fmla="*/ 110 w 272"/>
                  <a:gd name="T59" fmla="*/ 91 h 215"/>
                  <a:gd name="T60" fmla="*/ 85 w 272"/>
                  <a:gd name="T61" fmla="*/ 74 h 215"/>
                  <a:gd name="T62" fmla="*/ 59 w 272"/>
                  <a:gd name="T63" fmla="*/ 99 h 215"/>
                  <a:gd name="T64" fmla="*/ 59 w 272"/>
                  <a:gd name="T65" fmla="*/ 132 h 215"/>
                  <a:gd name="T66" fmla="*/ 93 w 272"/>
                  <a:gd name="T67" fmla="*/ 132 h 215"/>
                  <a:gd name="T68" fmla="*/ 127 w 272"/>
                  <a:gd name="T69" fmla="*/ 116 h 215"/>
                  <a:gd name="T70" fmla="*/ 127 w 272"/>
                  <a:gd name="T71" fmla="*/ 132 h 215"/>
                  <a:gd name="T72" fmla="*/ 51 w 272"/>
                  <a:gd name="T73" fmla="*/ 157 h 215"/>
                  <a:gd name="T74" fmla="*/ 42 w 272"/>
                  <a:gd name="T75" fmla="*/ 173 h 215"/>
                  <a:gd name="T76" fmla="*/ 85 w 272"/>
                  <a:gd name="T77" fmla="*/ 173 h 215"/>
                  <a:gd name="T78" fmla="*/ 144 w 272"/>
                  <a:gd name="T79" fmla="*/ 140 h 215"/>
                  <a:gd name="T80" fmla="*/ 187 w 272"/>
                  <a:gd name="T81" fmla="*/ 124 h 215"/>
                  <a:gd name="T82" fmla="*/ 170 w 272"/>
                  <a:gd name="T83" fmla="*/ 140 h 215"/>
                  <a:gd name="T84" fmla="*/ 144 w 272"/>
                  <a:gd name="T85" fmla="*/ 157 h 215"/>
                  <a:gd name="T86" fmla="*/ 153 w 272"/>
                  <a:gd name="T87" fmla="*/ 165 h 215"/>
                  <a:gd name="T88" fmla="*/ 212 w 272"/>
                  <a:gd name="T89" fmla="*/ 124 h 215"/>
                  <a:gd name="T90" fmla="*/ 229 w 272"/>
                  <a:gd name="T91" fmla="*/ 132 h 215"/>
                  <a:gd name="T92" fmla="*/ 212 w 272"/>
                  <a:gd name="T93" fmla="*/ 149 h 215"/>
                  <a:gd name="T94" fmla="*/ 204 w 272"/>
                  <a:gd name="T95" fmla="*/ 173 h 215"/>
                  <a:gd name="T96" fmla="*/ 238 w 272"/>
                  <a:gd name="T97" fmla="*/ 157 h 215"/>
                  <a:gd name="T98" fmla="*/ 229 w 272"/>
                  <a:gd name="T99" fmla="*/ 182 h 215"/>
                  <a:gd name="T100" fmla="*/ 255 w 272"/>
                  <a:gd name="T101" fmla="*/ 190 h 215"/>
                  <a:gd name="T102" fmla="*/ 272 w 272"/>
                  <a:gd name="T103" fmla="*/ 206 h 215"/>
                  <a:gd name="T104" fmla="*/ 263 w 272"/>
                  <a:gd name="T105" fmla="*/ 215 h 215"/>
                  <a:gd name="T106" fmla="*/ 221 w 272"/>
                  <a:gd name="T107" fmla="*/ 182 h 215"/>
                  <a:gd name="T108" fmla="*/ 170 w 272"/>
                  <a:gd name="T109" fmla="*/ 173 h 215"/>
                  <a:gd name="T110" fmla="*/ 68 w 272"/>
                  <a:gd name="T111" fmla="*/ 182 h 2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2" h="215">
                    <a:moveTo>
                      <a:pt x="68" y="182"/>
                    </a:moveTo>
                    <a:lnTo>
                      <a:pt x="51" y="182"/>
                    </a:lnTo>
                    <a:lnTo>
                      <a:pt x="25" y="182"/>
                    </a:lnTo>
                    <a:lnTo>
                      <a:pt x="8" y="165"/>
                    </a:lnTo>
                    <a:lnTo>
                      <a:pt x="0" y="149"/>
                    </a:lnTo>
                    <a:lnTo>
                      <a:pt x="25" y="132"/>
                    </a:lnTo>
                    <a:lnTo>
                      <a:pt x="42" y="124"/>
                    </a:lnTo>
                    <a:lnTo>
                      <a:pt x="51" y="107"/>
                    </a:lnTo>
                    <a:lnTo>
                      <a:pt x="42" y="91"/>
                    </a:lnTo>
                    <a:lnTo>
                      <a:pt x="25" y="74"/>
                    </a:lnTo>
                    <a:lnTo>
                      <a:pt x="0" y="58"/>
                    </a:lnTo>
                    <a:lnTo>
                      <a:pt x="8" y="41"/>
                    </a:lnTo>
                    <a:lnTo>
                      <a:pt x="17" y="33"/>
                    </a:lnTo>
                    <a:lnTo>
                      <a:pt x="42" y="25"/>
                    </a:lnTo>
                    <a:lnTo>
                      <a:pt x="76" y="17"/>
                    </a:lnTo>
                    <a:lnTo>
                      <a:pt x="102" y="17"/>
                    </a:lnTo>
                    <a:lnTo>
                      <a:pt x="161" y="25"/>
                    </a:lnTo>
                    <a:lnTo>
                      <a:pt x="195" y="25"/>
                    </a:lnTo>
                    <a:lnTo>
                      <a:pt x="221" y="17"/>
                    </a:lnTo>
                    <a:lnTo>
                      <a:pt x="263" y="0"/>
                    </a:lnTo>
                    <a:lnTo>
                      <a:pt x="263" y="8"/>
                    </a:lnTo>
                    <a:lnTo>
                      <a:pt x="255" y="17"/>
                    </a:lnTo>
                    <a:lnTo>
                      <a:pt x="238" y="17"/>
                    </a:lnTo>
                    <a:lnTo>
                      <a:pt x="238" y="25"/>
                    </a:lnTo>
                    <a:lnTo>
                      <a:pt x="229" y="25"/>
                    </a:lnTo>
                    <a:lnTo>
                      <a:pt x="238" y="41"/>
                    </a:lnTo>
                    <a:lnTo>
                      <a:pt x="238" y="50"/>
                    </a:lnTo>
                    <a:lnTo>
                      <a:pt x="221" y="41"/>
                    </a:lnTo>
                    <a:lnTo>
                      <a:pt x="212" y="33"/>
                    </a:lnTo>
                    <a:lnTo>
                      <a:pt x="195" y="33"/>
                    </a:lnTo>
                    <a:lnTo>
                      <a:pt x="187" y="33"/>
                    </a:lnTo>
                    <a:lnTo>
                      <a:pt x="204" y="50"/>
                    </a:lnTo>
                    <a:lnTo>
                      <a:pt x="212" y="66"/>
                    </a:lnTo>
                    <a:lnTo>
                      <a:pt x="221" y="74"/>
                    </a:lnTo>
                    <a:lnTo>
                      <a:pt x="212" y="74"/>
                    </a:lnTo>
                    <a:lnTo>
                      <a:pt x="195" y="74"/>
                    </a:lnTo>
                    <a:lnTo>
                      <a:pt x="178" y="58"/>
                    </a:lnTo>
                    <a:lnTo>
                      <a:pt x="153" y="41"/>
                    </a:lnTo>
                    <a:lnTo>
                      <a:pt x="144" y="41"/>
                    </a:lnTo>
                    <a:lnTo>
                      <a:pt x="127" y="41"/>
                    </a:lnTo>
                    <a:lnTo>
                      <a:pt x="136" y="50"/>
                    </a:lnTo>
                    <a:lnTo>
                      <a:pt x="144" y="58"/>
                    </a:lnTo>
                    <a:lnTo>
                      <a:pt x="170" y="74"/>
                    </a:lnTo>
                    <a:lnTo>
                      <a:pt x="170" y="83"/>
                    </a:lnTo>
                    <a:lnTo>
                      <a:pt x="119" y="50"/>
                    </a:lnTo>
                    <a:lnTo>
                      <a:pt x="85" y="41"/>
                    </a:lnTo>
                    <a:lnTo>
                      <a:pt x="51" y="33"/>
                    </a:lnTo>
                    <a:lnTo>
                      <a:pt x="42" y="41"/>
                    </a:lnTo>
                    <a:lnTo>
                      <a:pt x="51" y="50"/>
                    </a:lnTo>
                    <a:lnTo>
                      <a:pt x="59" y="50"/>
                    </a:lnTo>
                    <a:lnTo>
                      <a:pt x="68" y="50"/>
                    </a:lnTo>
                    <a:lnTo>
                      <a:pt x="76" y="58"/>
                    </a:lnTo>
                    <a:lnTo>
                      <a:pt x="110" y="66"/>
                    </a:lnTo>
                    <a:lnTo>
                      <a:pt x="136" y="99"/>
                    </a:lnTo>
                    <a:lnTo>
                      <a:pt x="127" y="99"/>
                    </a:lnTo>
                    <a:lnTo>
                      <a:pt x="110" y="91"/>
                    </a:lnTo>
                    <a:lnTo>
                      <a:pt x="102" y="83"/>
                    </a:lnTo>
                    <a:lnTo>
                      <a:pt x="85" y="74"/>
                    </a:lnTo>
                    <a:lnTo>
                      <a:pt x="68" y="83"/>
                    </a:lnTo>
                    <a:lnTo>
                      <a:pt x="59" y="99"/>
                    </a:lnTo>
                    <a:lnTo>
                      <a:pt x="59" y="116"/>
                    </a:lnTo>
                    <a:lnTo>
                      <a:pt x="59" y="132"/>
                    </a:lnTo>
                    <a:lnTo>
                      <a:pt x="76" y="140"/>
                    </a:lnTo>
                    <a:lnTo>
                      <a:pt x="93" y="132"/>
                    </a:lnTo>
                    <a:lnTo>
                      <a:pt x="119" y="116"/>
                    </a:lnTo>
                    <a:lnTo>
                      <a:pt x="127" y="116"/>
                    </a:lnTo>
                    <a:lnTo>
                      <a:pt x="144" y="116"/>
                    </a:lnTo>
                    <a:lnTo>
                      <a:pt x="127" y="132"/>
                    </a:lnTo>
                    <a:lnTo>
                      <a:pt x="102" y="149"/>
                    </a:lnTo>
                    <a:lnTo>
                      <a:pt x="51" y="157"/>
                    </a:lnTo>
                    <a:lnTo>
                      <a:pt x="42" y="165"/>
                    </a:lnTo>
                    <a:lnTo>
                      <a:pt x="42" y="173"/>
                    </a:lnTo>
                    <a:lnTo>
                      <a:pt x="59" y="173"/>
                    </a:lnTo>
                    <a:lnTo>
                      <a:pt x="85" y="173"/>
                    </a:lnTo>
                    <a:lnTo>
                      <a:pt x="119" y="157"/>
                    </a:lnTo>
                    <a:lnTo>
                      <a:pt x="144" y="140"/>
                    </a:lnTo>
                    <a:lnTo>
                      <a:pt x="178" y="116"/>
                    </a:lnTo>
                    <a:lnTo>
                      <a:pt x="187" y="124"/>
                    </a:lnTo>
                    <a:lnTo>
                      <a:pt x="178" y="132"/>
                    </a:lnTo>
                    <a:lnTo>
                      <a:pt x="170" y="140"/>
                    </a:lnTo>
                    <a:lnTo>
                      <a:pt x="153" y="149"/>
                    </a:lnTo>
                    <a:lnTo>
                      <a:pt x="144" y="157"/>
                    </a:lnTo>
                    <a:lnTo>
                      <a:pt x="144" y="165"/>
                    </a:lnTo>
                    <a:lnTo>
                      <a:pt x="153" y="165"/>
                    </a:lnTo>
                    <a:lnTo>
                      <a:pt x="187" y="149"/>
                    </a:lnTo>
                    <a:lnTo>
                      <a:pt x="212" y="124"/>
                    </a:lnTo>
                    <a:lnTo>
                      <a:pt x="221" y="124"/>
                    </a:lnTo>
                    <a:lnTo>
                      <a:pt x="229" y="132"/>
                    </a:lnTo>
                    <a:lnTo>
                      <a:pt x="221" y="140"/>
                    </a:lnTo>
                    <a:lnTo>
                      <a:pt x="212" y="149"/>
                    </a:lnTo>
                    <a:lnTo>
                      <a:pt x="195" y="157"/>
                    </a:lnTo>
                    <a:lnTo>
                      <a:pt x="204" y="173"/>
                    </a:lnTo>
                    <a:lnTo>
                      <a:pt x="221" y="165"/>
                    </a:lnTo>
                    <a:lnTo>
                      <a:pt x="238" y="157"/>
                    </a:lnTo>
                    <a:lnTo>
                      <a:pt x="255" y="157"/>
                    </a:lnTo>
                    <a:lnTo>
                      <a:pt x="229" y="182"/>
                    </a:lnTo>
                    <a:lnTo>
                      <a:pt x="238" y="190"/>
                    </a:lnTo>
                    <a:lnTo>
                      <a:pt x="255" y="190"/>
                    </a:lnTo>
                    <a:lnTo>
                      <a:pt x="263" y="198"/>
                    </a:lnTo>
                    <a:lnTo>
                      <a:pt x="272" y="206"/>
                    </a:lnTo>
                    <a:lnTo>
                      <a:pt x="263" y="215"/>
                    </a:lnTo>
                    <a:lnTo>
                      <a:pt x="246" y="198"/>
                    </a:lnTo>
                    <a:lnTo>
                      <a:pt x="221" y="182"/>
                    </a:lnTo>
                    <a:lnTo>
                      <a:pt x="195" y="182"/>
                    </a:lnTo>
                    <a:lnTo>
                      <a:pt x="170" y="173"/>
                    </a:lnTo>
                    <a:lnTo>
                      <a:pt x="119" y="182"/>
                    </a:lnTo>
                    <a:lnTo>
                      <a:pt x="68" y="18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96" name="Freeform 9"/>
              <p:cNvSpPr>
                <a:spLocks/>
              </p:cNvSpPr>
              <p:nvPr/>
            </p:nvSpPr>
            <p:spPr bwMode="auto">
              <a:xfrm>
                <a:off x="9006" y="15847"/>
                <a:ext cx="34" cy="33"/>
              </a:xfrm>
              <a:custGeom>
                <a:avLst/>
                <a:gdLst>
                  <a:gd name="T0" fmla="*/ 0 w 34"/>
                  <a:gd name="T1" fmla="*/ 17 h 33"/>
                  <a:gd name="T2" fmla="*/ 9 w 34"/>
                  <a:gd name="T3" fmla="*/ 9 h 33"/>
                  <a:gd name="T4" fmla="*/ 17 w 34"/>
                  <a:gd name="T5" fmla="*/ 0 h 33"/>
                  <a:gd name="T6" fmla="*/ 26 w 34"/>
                  <a:gd name="T7" fmla="*/ 9 h 33"/>
                  <a:gd name="T8" fmla="*/ 34 w 34"/>
                  <a:gd name="T9" fmla="*/ 17 h 33"/>
                  <a:gd name="T10" fmla="*/ 34 w 34"/>
                  <a:gd name="T11" fmla="*/ 25 h 33"/>
                  <a:gd name="T12" fmla="*/ 26 w 34"/>
                  <a:gd name="T13" fmla="*/ 33 h 33"/>
                  <a:gd name="T14" fmla="*/ 9 w 34"/>
                  <a:gd name="T15" fmla="*/ 25 h 33"/>
                  <a:gd name="T16" fmla="*/ 0 w 34"/>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3">
                    <a:moveTo>
                      <a:pt x="0" y="17"/>
                    </a:moveTo>
                    <a:lnTo>
                      <a:pt x="9" y="9"/>
                    </a:lnTo>
                    <a:lnTo>
                      <a:pt x="17" y="0"/>
                    </a:lnTo>
                    <a:lnTo>
                      <a:pt x="26" y="9"/>
                    </a:lnTo>
                    <a:lnTo>
                      <a:pt x="34" y="17"/>
                    </a:lnTo>
                    <a:lnTo>
                      <a:pt x="34" y="25"/>
                    </a:lnTo>
                    <a:lnTo>
                      <a:pt x="26" y="33"/>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97" name="Freeform 10"/>
              <p:cNvSpPr>
                <a:spLocks/>
              </p:cNvSpPr>
              <p:nvPr/>
            </p:nvSpPr>
            <p:spPr bwMode="auto">
              <a:xfrm>
                <a:off x="9049" y="15839"/>
                <a:ext cx="1664" cy="25"/>
              </a:xfrm>
              <a:custGeom>
                <a:avLst/>
                <a:gdLst>
                  <a:gd name="T0" fmla="*/ 25 w 1664"/>
                  <a:gd name="T1" fmla="*/ 17 h 25"/>
                  <a:gd name="T2" fmla="*/ 0 w 1664"/>
                  <a:gd name="T3" fmla="*/ 0 h 25"/>
                  <a:gd name="T4" fmla="*/ 8 w 1664"/>
                  <a:gd name="T5" fmla="*/ 0 h 25"/>
                  <a:gd name="T6" fmla="*/ 17 w 1664"/>
                  <a:gd name="T7" fmla="*/ 0 h 25"/>
                  <a:gd name="T8" fmla="*/ 25 w 1664"/>
                  <a:gd name="T9" fmla="*/ 0 h 25"/>
                  <a:gd name="T10" fmla="*/ 51 w 1664"/>
                  <a:gd name="T11" fmla="*/ 0 h 25"/>
                  <a:gd name="T12" fmla="*/ 85 w 1664"/>
                  <a:gd name="T13" fmla="*/ 0 h 25"/>
                  <a:gd name="T14" fmla="*/ 119 w 1664"/>
                  <a:gd name="T15" fmla="*/ 0 h 25"/>
                  <a:gd name="T16" fmla="*/ 161 w 1664"/>
                  <a:gd name="T17" fmla="*/ 0 h 25"/>
                  <a:gd name="T18" fmla="*/ 212 w 1664"/>
                  <a:gd name="T19" fmla="*/ 0 h 25"/>
                  <a:gd name="T20" fmla="*/ 271 w 1664"/>
                  <a:gd name="T21" fmla="*/ 0 h 25"/>
                  <a:gd name="T22" fmla="*/ 331 w 1664"/>
                  <a:gd name="T23" fmla="*/ 0 h 25"/>
                  <a:gd name="T24" fmla="*/ 399 w 1664"/>
                  <a:gd name="T25" fmla="*/ 0 h 25"/>
                  <a:gd name="T26" fmla="*/ 535 w 1664"/>
                  <a:gd name="T27" fmla="*/ 0 h 25"/>
                  <a:gd name="T28" fmla="*/ 679 w 1664"/>
                  <a:gd name="T29" fmla="*/ 0 h 25"/>
                  <a:gd name="T30" fmla="*/ 840 w 1664"/>
                  <a:gd name="T31" fmla="*/ 0 h 25"/>
                  <a:gd name="T32" fmla="*/ 993 w 1664"/>
                  <a:gd name="T33" fmla="*/ 0 h 25"/>
                  <a:gd name="T34" fmla="*/ 1138 w 1664"/>
                  <a:gd name="T35" fmla="*/ 0 h 25"/>
                  <a:gd name="T36" fmla="*/ 1282 w 1664"/>
                  <a:gd name="T37" fmla="*/ 0 h 25"/>
                  <a:gd name="T38" fmla="*/ 1342 w 1664"/>
                  <a:gd name="T39" fmla="*/ 0 h 25"/>
                  <a:gd name="T40" fmla="*/ 1410 w 1664"/>
                  <a:gd name="T41" fmla="*/ 0 h 25"/>
                  <a:gd name="T42" fmla="*/ 1460 w 1664"/>
                  <a:gd name="T43" fmla="*/ 0 h 25"/>
                  <a:gd name="T44" fmla="*/ 1511 w 1664"/>
                  <a:gd name="T45" fmla="*/ 0 h 25"/>
                  <a:gd name="T46" fmla="*/ 1554 w 1664"/>
                  <a:gd name="T47" fmla="*/ 0 h 25"/>
                  <a:gd name="T48" fmla="*/ 1596 w 1664"/>
                  <a:gd name="T49" fmla="*/ 0 h 25"/>
                  <a:gd name="T50" fmla="*/ 1622 w 1664"/>
                  <a:gd name="T51" fmla="*/ 0 h 25"/>
                  <a:gd name="T52" fmla="*/ 1647 w 1664"/>
                  <a:gd name="T53" fmla="*/ 0 h 25"/>
                  <a:gd name="T54" fmla="*/ 1664 w 1664"/>
                  <a:gd name="T55" fmla="*/ 0 h 25"/>
                  <a:gd name="T56" fmla="*/ 1664 w 1664"/>
                  <a:gd name="T57" fmla="*/ 0 h 25"/>
                  <a:gd name="T58" fmla="*/ 1664 w 1664"/>
                  <a:gd name="T59" fmla="*/ 17 h 25"/>
                  <a:gd name="T60" fmla="*/ 1656 w 1664"/>
                  <a:gd name="T61" fmla="*/ 25 h 25"/>
                  <a:gd name="T62" fmla="*/ 25 w 1664"/>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4" h="25">
                    <a:moveTo>
                      <a:pt x="25" y="17"/>
                    </a:moveTo>
                    <a:lnTo>
                      <a:pt x="0" y="0"/>
                    </a:lnTo>
                    <a:lnTo>
                      <a:pt x="8" y="0"/>
                    </a:lnTo>
                    <a:lnTo>
                      <a:pt x="17" y="0"/>
                    </a:lnTo>
                    <a:lnTo>
                      <a:pt x="25" y="0"/>
                    </a:lnTo>
                    <a:lnTo>
                      <a:pt x="51" y="0"/>
                    </a:lnTo>
                    <a:lnTo>
                      <a:pt x="85" y="0"/>
                    </a:lnTo>
                    <a:lnTo>
                      <a:pt x="119" y="0"/>
                    </a:lnTo>
                    <a:lnTo>
                      <a:pt x="161" y="0"/>
                    </a:lnTo>
                    <a:lnTo>
                      <a:pt x="212" y="0"/>
                    </a:lnTo>
                    <a:lnTo>
                      <a:pt x="271" y="0"/>
                    </a:lnTo>
                    <a:lnTo>
                      <a:pt x="331" y="0"/>
                    </a:lnTo>
                    <a:lnTo>
                      <a:pt x="399" y="0"/>
                    </a:lnTo>
                    <a:lnTo>
                      <a:pt x="535" y="0"/>
                    </a:lnTo>
                    <a:lnTo>
                      <a:pt x="679" y="0"/>
                    </a:lnTo>
                    <a:lnTo>
                      <a:pt x="840" y="0"/>
                    </a:lnTo>
                    <a:lnTo>
                      <a:pt x="993" y="0"/>
                    </a:lnTo>
                    <a:lnTo>
                      <a:pt x="1138" y="0"/>
                    </a:lnTo>
                    <a:lnTo>
                      <a:pt x="1282" y="0"/>
                    </a:lnTo>
                    <a:lnTo>
                      <a:pt x="1342" y="0"/>
                    </a:lnTo>
                    <a:lnTo>
                      <a:pt x="1410" y="0"/>
                    </a:lnTo>
                    <a:lnTo>
                      <a:pt x="1460" y="0"/>
                    </a:lnTo>
                    <a:lnTo>
                      <a:pt x="1511" y="0"/>
                    </a:lnTo>
                    <a:lnTo>
                      <a:pt x="1554" y="0"/>
                    </a:lnTo>
                    <a:lnTo>
                      <a:pt x="1596" y="0"/>
                    </a:lnTo>
                    <a:lnTo>
                      <a:pt x="1622" y="0"/>
                    </a:lnTo>
                    <a:lnTo>
                      <a:pt x="1647" y="0"/>
                    </a:lnTo>
                    <a:lnTo>
                      <a:pt x="1664" y="0"/>
                    </a:lnTo>
                    <a:lnTo>
                      <a:pt x="1664" y="17"/>
                    </a:lnTo>
                    <a:lnTo>
                      <a:pt x="1656" y="25"/>
                    </a:lnTo>
                    <a:lnTo>
                      <a:pt x="25"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98" name="Freeform 11"/>
              <p:cNvSpPr>
                <a:spLocks/>
              </p:cNvSpPr>
              <p:nvPr/>
            </p:nvSpPr>
            <p:spPr bwMode="auto">
              <a:xfrm>
                <a:off x="10849" y="15682"/>
                <a:ext cx="187" cy="182"/>
              </a:xfrm>
              <a:custGeom>
                <a:avLst/>
                <a:gdLst>
                  <a:gd name="T0" fmla="*/ 145 w 187"/>
                  <a:gd name="T1" fmla="*/ 157 h 182"/>
                  <a:gd name="T2" fmla="*/ 153 w 187"/>
                  <a:gd name="T3" fmla="*/ 174 h 182"/>
                  <a:gd name="T4" fmla="*/ 128 w 187"/>
                  <a:gd name="T5" fmla="*/ 141 h 182"/>
                  <a:gd name="T6" fmla="*/ 119 w 187"/>
                  <a:gd name="T7" fmla="*/ 149 h 182"/>
                  <a:gd name="T8" fmla="*/ 111 w 187"/>
                  <a:gd name="T9" fmla="*/ 124 h 182"/>
                  <a:gd name="T10" fmla="*/ 94 w 187"/>
                  <a:gd name="T11" fmla="*/ 124 h 182"/>
                  <a:gd name="T12" fmla="*/ 77 w 187"/>
                  <a:gd name="T13" fmla="*/ 108 h 182"/>
                  <a:gd name="T14" fmla="*/ 68 w 187"/>
                  <a:gd name="T15" fmla="*/ 124 h 182"/>
                  <a:gd name="T16" fmla="*/ 60 w 187"/>
                  <a:gd name="T17" fmla="*/ 91 h 182"/>
                  <a:gd name="T18" fmla="*/ 51 w 187"/>
                  <a:gd name="T19" fmla="*/ 83 h 182"/>
                  <a:gd name="T20" fmla="*/ 34 w 187"/>
                  <a:gd name="T21" fmla="*/ 75 h 182"/>
                  <a:gd name="T22" fmla="*/ 17 w 187"/>
                  <a:gd name="T23" fmla="*/ 75 h 182"/>
                  <a:gd name="T24" fmla="*/ 26 w 187"/>
                  <a:gd name="T25" fmla="*/ 99 h 182"/>
                  <a:gd name="T26" fmla="*/ 26 w 187"/>
                  <a:gd name="T27" fmla="*/ 116 h 182"/>
                  <a:gd name="T28" fmla="*/ 0 w 187"/>
                  <a:gd name="T29" fmla="*/ 83 h 182"/>
                  <a:gd name="T30" fmla="*/ 0 w 187"/>
                  <a:gd name="T31" fmla="*/ 42 h 182"/>
                  <a:gd name="T32" fmla="*/ 51 w 187"/>
                  <a:gd name="T33" fmla="*/ 58 h 182"/>
                  <a:gd name="T34" fmla="*/ 60 w 187"/>
                  <a:gd name="T35" fmla="*/ 0 h 182"/>
                  <a:gd name="T36" fmla="*/ 128 w 187"/>
                  <a:gd name="T37" fmla="*/ 25 h 182"/>
                  <a:gd name="T38" fmla="*/ 102 w 187"/>
                  <a:gd name="T39" fmla="*/ 33 h 182"/>
                  <a:gd name="T40" fmla="*/ 85 w 187"/>
                  <a:gd name="T41" fmla="*/ 33 h 182"/>
                  <a:gd name="T42" fmla="*/ 94 w 187"/>
                  <a:gd name="T43" fmla="*/ 42 h 182"/>
                  <a:gd name="T44" fmla="*/ 153 w 187"/>
                  <a:gd name="T45" fmla="*/ 50 h 182"/>
                  <a:gd name="T46" fmla="*/ 136 w 187"/>
                  <a:gd name="T47" fmla="*/ 58 h 182"/>
                  <a:gd name="T48" fmla="*/ 119 w 187"/>
                  <a:gd name="T49" fmla="*/ 58 h 182"/>
                  <a:gd name="T50" fmla="*/ 111 w 187"/>
                  <a:gd name="T51" fmla="*/ 66 h 182"/>
                  <a:gd name="T52" fmla="*/ 119 w 187"/>
                  <a:gd name="T53" fmla="*/ 75 h 182"/>
                  <a:gd name="T54" fmla="*/ 128 w 187"/>
                  <a:gd name="T55" fmla="*/ 83 h 182"/>
                  <a:gd name="T56" fmla="*/ 170 w 187"/>
                  <a:gd name="T57" fmla="*/ 99 h 182"/>
                  <a:gd name="T58" fmla="*/ 187 w 187"/>
                  <a:gd name="T59" fmla="*/ 99 h 182"/>
                  <a:gd name="T60" fmla="*/ 153 w 187"/>
                  <a:gd name="T61" fmla="*/ 99 h 182"/>
                  <a:gd name="T62" fmla="*/ 136 w 187"/>
                  <a:gd name="T63" fmla="*/ 99 h 182"/>
                  <a:gd name="T64" fmla="*/ 136 w 187"/>
                  <a:gd name="T65" fmla="*/ 108 h 182"/>
                  <a:gd name="T66" fmla="*/ 187 w 187"/>
                  <a:gd name="T67" fmla="*/ 124 h 182"/>
                  <a:gd name="T68" fmla="*/ 179 w 187"/>
                  <a:gd name="T69" fmla="*/ 124 h 182"/>
                  <a:gd name="T70" fmla="*/ 145 w 187"/>
                  <a:gd name="T71" fmla="*/ 124 h 182"/>
                  <a:gd name="T72" fmla="*/ 145 w 187"/>
                  <a:gd name="T73" fmla="*/ 132 h 182"/>
                  <a:gd name="T74" fmla="*/ 179 w 187"/>
                  <a:gd name="T75" fmla="*/ 141 h 182"/>
                  <a:gd name="T76" fmla="*/ 187 w 187"/>
                  <a:gd name="T77" fmla="*/ 149 h 182"/>
                  <a:gd name="T78" fmla="*/ 179 w 187"/>
                  <a:gd name="T79" fmla="*/ 157 h 182"/>
                  <a:gd name="T80" fmla="*/ 187 w 187"/>
                  <a:gd name="T81" fmla="*/ 174 h 182"/>
                  <a:gd name="T82" fmla="*/ 187 w 187"/>
                  <a:gd name="T83" fmla="*/ 182 h 182"/>
                  <a:gd name="T84" fmla="*/ 170 w 187"/>
                  <a:gd name="T85" fmla="*/ 157 h 182"/>
                  <a:gd name="T86" fmla="*/ 153 w 187"/>
                  <a:gd name="T87" fmla="*/ 157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7" h="182">
                    <a:moveTo>
                      <a:pt x="153" y="157"/>
                    </a:moveTo>
                    <a:lnTo>
                      <a:pt x="145" y="157"/>
                    </a:lnTo>
                    <a:lnTo>
                      <a:pt x="153" y="165"/>
                    </a:lnTo>
                    <a:lnTo>
                      <a:pt x="153" y="174"/>
                    </a:lnTo>
                    <a:lnTo>
                      <a:pt x="145" y="157"/>
                    </a:lnTo>
                    <a:lnTo>
                      <a:pt x="128" y="141"/>
                    </a:lnTo>
                    <a:lnTo>
                      <a:pt x="119" y="141"/>
                    </a:lnTo>
                    <a:lnTo>
                      <a:pt x="119" y="149"/>
                    </a:lnTo>
                    <a:lnTo>
                      <a:pt x="111" y="132"/>
                    </a:lnTo>
                    <a:lnTo>
                      <a:pt x="111" y="124"/>
                    </a:lnTo>
                    <a:lnTo>
                      <a:pt x="102" y="124"/>
                    </a:lnTo>
                    <a:lnTo>
                      <a:pt x="94" y="124"/>
                    </a:lnTo>
                    <a:lnTo>
                      <a:pt x="77" y="108"/>
                    </a:lnTo>
                    <a:lnTo>
                      <a:pt x="68" y="116"/>
                    </a:lnTo>
                    <a:lnTo>
                      <a:pt x="68" y="124"/>
                    </a:lnTo>
                    <a:lnTo>
                      <a:pt x="68" y="108"/>
                    </a:lnTo>
                    <a:lnTo>
                      <a:pt x="60" y="91"/>
                    </a:lnTo>
                    <a:lnTo>
                      <a:pt x="51" y="83"/>
                    </a:lnTo>
                    <a:lnTo>
                      <a:pt x="43" y="83"/>
                    </a:lnTo>
                    <a:lnTo>
                      <a:pt x="34" y="75"/>
                    </a:lnTo>
                    <a:lnTo>
                      <a:pt x="26" y="66"/>
                    </a:lnTo>
                    <a:lnTo>
                      <a:pt x="17" y="75"/>
                    </a:lnTo>
                    <a:lnTo>
                      <a:pt x="17" y="83"/>
                    </a:lnTo>
                    <a:lnTo>
                      <a:pt x="26" y="99"/>
                    </a:lnTo>
                    <a:lnTo>
                      <a:pt x="26" y="108"/>
                    </a:lnTo>
                    <a:lnTo>
                      <a:pt x="26" y="116"/>
                    </a:lnTo>
                    <a:lnTo>
                      <a:pt x="17" y="99"/>
                    </a:lnTo>
                    <a:lnTo>
                      <a:pt x="0" y="83"/>
                    </a:lnTo>
                    <a:lnTo>
                      <a:pt x="0" y="50"/>
                    </a:lnTo>
                    <a:lnTo>
                      <a:pt x="0" y="42"/>
                    </a:lnTo>
                    <a:lnTo>
                      <a:pt x="34" y="58"/>
                    </a:lnTo>
                    <a:lnTo>
                      <a:pt x="51" y="58"/>
                    </a:lnTo>
                    <a:lnTo>
                      <a:pt x="60" y="58"/>
                    </a:lnTo>
                    <a:lnTo>
                      <a:pt x="60" y="0"/>
                    </a:lnTo>
                    <a:lnTo>
                      <a:pt x="94" y="0"/>
                    </a:lnTo>
                    <a:lnTo>
                      <a:pt x="128" y="25"/>
                    </a:lnTo>
                    <a:lnTo>
                      <a:pt x="119" y="33"/>
                    </a:lnTo>
                    <a:lnTo>
                      <a:pt x="102" y="33"/>
                    </a:lnTo>
                    <a:lnTo>
                      <a:pt x="85" y="33"/>
                    </a:lnTo>
                    <a:lnTo>
                      <a:pt x="85" y="42"/>
                    </a:lnTo>
                    <a:lnTo>
                      <a:pt x="94" y="42"/>
                    </a:lnTo>
                    <a:lnTo>
                      <a:pt x="145" y="42"/>
                    </a:lnTo>
                    <a:lnTo>
                      <a:pt x="153" y="50"/>
                    </a:lnTo>
                    <a:lnTo>
                      <a:pt x="145" y="58"/>
                    </a:lnTo>
                    <a:lnTo>
                      <a:pt x="136" y="58"/>
                    </a:lnTo>
                    <a:lnTo>
                      <a:pt x="128" y="58"/>
                    </a:lnTo>
                    <a:lnTo>
                      <a:pt x="119" y="58"/>
                    </a:lnTo>
                    <a:lnTo>
                      <a:pt x="111" y="58"/>
                    </a:lnTo>
                    <a:lnTo>
                      <a:pt x="111" y="66"/>
                    </a:lnTo>
                    <a:lnTo>
                      <a:pt x="119" y="75"/>
                    </a:lnTo>
                    <a:lnTo>
                      <a:pt x="128" y="83"/>
                    </a:lnTo>
                    <a:lnTo>
                      <a:pt x="136" y="91"/>
                    </a:lnTo>
                    <a:lnTo>
                      <a:pt x="170" y="99"/>
                    </a:lnTo>
                    <a:lnTo>
                      <a:pt x="187" y="99"/>
                    </a:lnTo>
                    <a:lnTo>
                      <a:pt x="170" y="99"/>
                    </a:lnTo>
                    <a:lnTo>
                      <a:pt x="153" y="99"/>
                    </a:lnTo>
                    <a:lnTo>
                      <a:pt x="136" y="91"/>
                    </a:lnTo>
                    <a:lnTo>
                      <a:pt x="136" y="99"/>
                    </a:lnTo>
                    <a:lnTo>
                      <a:pt x="128" y="108"/>
                    </a:lnTo>
                    <a:lnTo>
                      <a:pt x="136" y="108"/>
                    </a:lnTo>
                    <a:lnTo>
                      <a:pt x="153" y="116"/>
                    </a:lnTo>
                    <a:lnTo>
                      <a:pt x="187" y="124"/>
                    </a:lnTo>
                    <a:lnTo>
                      <a:pt x="179" y="124"/>
                    </a:lnTo>
                    <a:lnTo>
                      <a:pt x="153" y="116"/>
                    </a:lnTo>
                    <a:lnTo>
                      <a:pt x="145" y="124"/>
                    </a:lnTo>
                    <a:lnTo>
                      <a:pt x="136" y="124"/>
                    </a:lnTo>
                    <a:lnTo>
                      <a:pt x="145" y="132"/>
                    </a:lnTo>
                    <a:lnTo>
                      <a:pt x="153" y="132"/>
                    </a:lnTo>
                    <a:lnTo>
                      <a:pt x="179" y="141"/>
                    </a:lnTo>
                    <a:lnTo>
                      <a:pt x="187" y="141"/>
                    </a:lnTo>
                    <a:lnTo>
                      <a:pt x="187" y="149"/>
                    </a:lnTo>
                    <a:lnTo>
                      <a:pt x="179" y="157"/>
                    </a:lnTo>
                    <a:lnTo>
                      <a:pt x="187" y="165"/>
                    </a:lnTo>
                    <a:lnTo>
                      <a:pt x="187" y="174"/>
                    </a:lnTo>
                    <a:lnTo>
                      <a:pt x="187" y="182"/>
                    </a:lnTo>
                    <a:lnTo>
                      <a:pt x="179" y="174"/>
                    </a:lnTo>
                    <a:lnTo>
                      <a:pt x="170" y="157"/>
                    </a:lnTo>
                    <a:lnTo>
                      <a:pt x="162" y="157"/>
                    </a:lnTo>
                    <a:lnTo>
                      <a:pt x="153" y="157"/>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99" name="Freeform 12"/>
              <p:cNvSpPr>
                <a:spLocks/>
              </p:cNvSpPr>
              <p:nvPr/>
            </p:nvSpPr>
            <p:spPr bwMode="auto">
              <a:xfrm>
                <a:off x="10815" y="15823"/>
                <a:ext cx="34" cy="41"/>
              </a:xfrm>
              <a:custGeom>
                <a:avLst/>
                <a:gdLst>
                  <a:gd name="T0" fmla="*/ 0 w 34"/>
                  <a:gd name="T1" fmla="*/ 0 h 41"/>
                  <a:gd name="T2" fmla="*/ 34 w 34"/>
                  <a:gd name="T3" fmla="*/ 41 h 41"/>
                  <a:gd name="T4" fmla="*/ 17 w 34"/>
                  <a:gd name="T5" fmla="*/ 16 h 41"/>
                  <a:gd name="T6" fmla="*/ 0 w 34"/>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1">
                    <a:moveTo>
                      <a:pt x="0" y="0"/>
                    </a:moveTo>
                    <a:lnTo>
                      <a:pt x="34" y="41"/>
                    </a:lnTo>
                    <a:lnTo>
                      <a:pt x="17"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0" name="Freeform 13"/>
              <p:cNvSpPr>
                <a:spLocks/>
              </p:cNvSpPr>
              <p:nvPr/>
            </p:nvSpPr>
            <p:spPr bwMode="auto">
              <a:xfrm>
                <a:off x="10807" y="15847"/>
                <a:ext cx="8" cy="9"/>
              </a:xfrm>
              <a:custGeom>
                <a:avLst/>
                <a:gdLst>
                  <a:gd name="T0" fmla="*/ 0 w 8"/>
                  <a:gd name="T1" fmla="*/ 0 h 9"/>
                  <a:gd name="T2" fmla="*/ 0 w 8"/>
                  <a:gd name="T3" fmla="*/ 0 h 9"/>
                  <a:gd name="T4" fmla="*/ 8 w 8"/>
                  <a:gd name="T5" fmla="*/ 9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lnTo>
                      <a:pt x="0" y="0"/>
                    </a:lnTo>
                    <a:lnTo>
                      <a:pt x="8" y="9"/>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1" name="Freeform 14"/>
              <p:cNvSpPr>
                <a:spLocks/>
              </p:cNvSpPr>
              <p:nvPr/>
            </p:nvSpPr>
            <p:spPr bwMode="auto">
              <a:xfrm>
                <a:off x="8607" y="15707"/>
                <a:ext cx="34" cy="149"/>
              </a:xfrm>
              <a:custGeom>
                <a:avLst/>
                <a:gdLst>
                  <a:gd name="T0" fmla="*/ 8 w 34"/>
                  <a:gd name="T1" fmla="*/ 132 h 149"/>
                  <a:gd name="T2" fmla="*/ 0 w 34"/>
                  <a:gd name="T3" fmla="*/ 8 h 149"/>
                  <a:gd name="T4" fmla="*/ 0 w 34"/>
                  <a:gd name="T5" fmla="*/ 0 h 149"/>
                  <a:gd name="T6" fmla="*/ 8 w 34"/>
                  <a:gd name="T7" fmla="*/ 0 h 149"/>
                  <a:gd name="T8" fmla="*/ 25 w 34"/>
                  <a:gd name="T9" fmla="*/ 0 h 149"/>
                  <a:gd name="T10" fmla="*/ 34 w 34"/>
                  <a:gd name="T11" fmla="*/ 0 h 149"/>
                  <a:gd name="T12" fmla="*/ 34 w 34"/>
                  <a:gd name="T13" fmla="*/ 8 h 149"/>
                  <a:gd name="T14" fmla="*/ 34 w 34"/>
                  <a:gd name="T15" fmla="*/ 74 h 149"/>
                  <a:gd name="T16" fmla="*/ 34 w 34"/>
                  <a:gd name="T17" fmla="*/ 140 h 149"/>
                  <a:gd name="T18" fmla="*/ 25 w 34"/>
                  <a:gd name="T19" fmla="*/ 149 h 149"/>
                  <a:gd name="T20" fmla="*/ 17 w 34"/>
                  <a:gd name="T21" fmla="*/ 149 h 149"/>
                  <a:gd name="T22" fmla="*/ 8 w 34"/>
                  <a:gd name="T23" fmla="*/ 140 h 149"/>
                  <a:gd name="T24" fmla="*/ 8 w 34"/>
                  <a:gd name="T25" fmla="*/ 132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149">
                    <a:moveTo>
                      <a:pt x="8" y="132"/>
                    </a:moveTo>
                    <a:lnTo>
                      <a:pt x="0" y="8"/>
                    </a:lnTo>
                    <a:lnTo>
                      <a:pt x="0" y="0"/>
                    </a:lnTo>
                    <a:lnTo>
                      <a:pt x="8" y="0"/>
                    </a:lnTo>
                    <a:lnTo>
                      <a:pt x="25" y="0"/>
                    </a:lnTo>
                    <a:lnTo>
                      <a:pt x="34" y="0"/>
                    </a:lnTo>
                    <a:lnTo>
                      <a:pt x="34" y="8"/>
                    </a:lnTo>
                    <a:lnTo>
                      <a:pt x="34" y="74"/>
                    </a:lnTo>
                    <a:lnTo>
                      <a:pt x="34" y="140"/>
                    </a:lnTo>
                    <a:lnTo>
                      <a:pt x="25" y="149"/>
                    </a:lnTo>
                    <a:lnTo>
                      <a:pt x="17" y="149"/>
                    </a:lnTo>
                    <a:lnTo>
                      <a:pt x="8" y="140"/>
                    </a:lnTo>
                    <a:lnTo>
                      <a:pt x="8" y="13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2" name="Freeform 15"/>
              <p:cNvSpPr>
                <a:spLocks/>
              </p:cNvSpPr>
              <p:nvPr/>
            </p:nvSpPr>
            <p:spPr bwMode="auto">
              <a:xfrm>
                <a:off x="10747" y="15707"/>
                <a:ext cx="60" cy="149"/>
              </a:xfrm>
              <a:custGeom>
                <a:avLst/>
                <a:gdLst>
                  <a:gd name="T0" fmla="*/ 0 w 60"/>
                  <a:gd name="T1" fmla="*/ 140 h 149"/>
                  <a:gd name="T2" fmla="*/ 0 w 60"/>
                  <a:gd name="T3" fmla="*/ 124 h 149"/>
                  <a:gd name="T4" fmla="*/ 9 w 60"/>
                  <a:gd name="T5" fmla="*/ 107 h 149"/>
                  <a:gd name="T6" fmla="*/ 0 w 60"/>
                  <a:gd name="T7" fmla="*/ 66 h 149"/>
                  <a:gd name="T8" fmla="*/ 0 w 60"/>
                  <a:gd name="T9" fmla="*/ 33 h 149"/>
                  <a:gd name="T10" fmla="*/ 9 w 60"/>
                  <a:gd name="T11" fmla="*/ 8 h 149"/>
                  <a:gd name="T12" fmla="*/ 17 w 60"/>
                  <a:gd name="T13" fmla="*/ 0 h 149"/>
                  <a:gd name="T14" fmla="*/ 34 w 60"/>
                  <a:gd name="T15" fmla="*/ 0 h 149"/>
                  <a:gd name="T16" fmla="*/ 43 w 60"/>
                  <a:gd name="T17" fmla="*/ 0 h 149"/>
                  <a:gd name="T18" fmla="*/ 43 w 60"/>
                  <a:gd name="T19" fmla="*/ 17 h 149"/>
                  <a:gd name="T20" fmla="*/ 43 w 60"/>
                  <a:gd name="T21" fmla="*/ 41 h 149"/>
                  <a:gd name="T22" fmla="*/ 51 w 60"/>
                  <a:gd name="T23" fmla="*/ 58 h 149"/>
                  <a:gd name="T24" fmla="*/ 60 w 60"/>
                  <a:gd name="T25" fmla="*/ 83 h 149"/>
                  <a:gd name="T26" fmla="*/ 51 w 60"/>
                  <a:gd name="T27" fmla="*/ 74 h 149"/>
                  <a:gd name="T28" fmla="*/ 43 w 60"/>
                  <a:gd name="T29" fmla="*/ 66 h 149"/>
                  <a:gd name="T30" fmla="*/ 34 w 60"/>
                  <a:gd name="T31" fmla="*/ 66 h 149"/>
                  <a:gd name="T32" fmla="*/ 34 w 60"/>
                  <a:gd name="T33" fmla="*/ 83 h 149"/>
                  <a:gd name="T34" fmla="*/ 34 w 60"/>
                  <a:gd name="T35" fmla="*/ 99 h 149"/>
                  <a:gd name="T36" fmla="*/ 51 w 60"/>
                  <a:gd name="T37" fmla="*/ 124 h 149"/>
                  <a:gd name="T38" fmla="*/ 34 w 60"/>
                  <a:gd name="T39" fmla="*/ 99 h 149"/>
                  <a:gd name="T40" fmla="*/ 34 w 60"/>
                  <a:gd name="T41" fmla="*/ 91 h 149"/>
                  <a:gd name="T42" fmla="*/ 17 w 60"/>
                  <a:gd name="T43" fmla="*/ 83 h 149"/>
                  <a:gd name="T44" fmla="*/ 17 w 60"/>
                  <a:gd name="T45" fmla="*/ 91 h 149"/>
                  <a:gd name="T46" fmla="*/ 17 w 60"/>
                  <a:gd name="T47" fmla="*/ 99 h 149"/>
                  <a:gd name="T48" fmla="*/ 17 w 60"/>
                  <a:gd name="T49" fmla="*/ 116 h 149"/>
                  <a:gd name="T50" fmla="*/ 17 w 60"/>
                  <a:gd name="T51" fmla="*/ 116 h 149"/>
                  <a:gd name="T52" fmla="*/ 9 w 60"/>
                  <a:gd name="T53" fmla="*/ 116 h 149"/>
                  <a:gd name="T54" fmla="*/ 9 w 60"/>
                  <a:gd name="T55" fmla="*/ 132 h 149"/>
                  <a:gd name="T56" fmla="*/ 9 w 60"/>
                  <a:gd name="T57" fmla="*/ 140 h 149"/>
                  <a:gd name="T58" fmla="*/ 9 w 60"/>
                  <a:gd name="T59" fmla="*/ 149 h 149"/>
                  <a:gd name="T60" fmla="*/ 0 w 60"/>
                  <a:gd name="T61" fmla="*/ 149 h 149"/>
                  <a:gd name="T62" fmla="*/ 0 w 60"/>
                  <a:gd name="T63" fmla="*/ 14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149">
                    <a:moveTo>
                      <a:pt x="0" y="140"/>
                    </a:moveTo>
                    <a:lnTo>
                      <a:pt x="0" y="124"/>
                    </a:lnTo>
                    <a:lnTo>
                      <a:pt x="9" y="107"/>
                    </a:lnTo>
                    <a:lnTo>
                      <a:pt x="0" y="66"/>
                    </a:lnTo>
                    <a:lnTo>
                      <a:pt x="0" y="33"/>
                    </a:lnTo>
                    <a:lnTo>
                      <a:pt x="9" y="8"/>
                    </a:lnTo>
                    <a:lnTo>
                      <a:pt x="17" y="0"/>
                    </a:lnTo>
                    <a:lnTo>
                      <a:pt x="34" y="0"/>
                    </a:lnTo>
                    <a:lnTo>
                      <a:pt x="43" y="0"/>
                    </a:lnTo>
                    <a:lnTo>
                      <a:pt x="43" y="17"/>
                    </a:lnTo>
                    <a:lnTo>
                      <a:pt x="43" y="41"/>
                    </a:lnTo>
                    <a:lnTo>
                      <a:pt x="51" y="58"/>
                    </a:lnTo>
                    <a:lnTo>
                      <a:pt x="60" y="83"/>
                    </a:lnTo>
                    <a:lnTo>
                      <a:pt x="51" y="74"/>
                    </a:lnTo>
                    <a:lnTo>
                      <a:pt x="43" y="66"/>
                    </a:lnTo>
                    <a:lnTo>
                      <a:pt x="34" y="66"/>
                    </a:lnTo>
                    <a:lnTo>
                      <a:pt x="34" y="83"/>
                    </a:lnTo>
                    <a:lnTo>
                      <a:pt x="34" y="99"/>
                    </a:lnTo>
                    <a:lnTo>
                      <a:pt x="51" y="124"/>
                    </a:lnTo>
                    <a:lnTo>
                      <a:pt x="34" y="99"/>
                    </a:lnTo>
                    <a:lnTo>
                      <a:pt x="34" y="91"/>
                    </a:lnTo>
                    <a:lnTo>
                      <a:pt x="17" y="83"/>
                    </a:lnTo>
                    <a:lnTo>
                      <a:pt x="17" y="91"/>
                    </a:lnTo>
                    <a:lnTo>
                      <a:pt x="17" y="99"/>
                    </a:lnTo>
                    <a:lnTo>
                      <a:pt x="17" y="116"/>
                    </a:lnTo>
                    <a:lnTo>
                      <a:pt x="9" y="116"/>
                    </a:lnTo>
                    <a:lnTo>
                      <a:pt x="9" y="132"/>
                    </a:lnTo>
                    <a:lnTo>
                      <a:pt x="9" y="140"/>
                    </a:lnTo>
                    <a:lnTo>
                      <a:pt x="9" y="149"/>
                    </a:lnTo>
                    <a:lnTo>
                      <a:pt x="0" y="149"/>
                    </a:lnTo>
                    <a:lnTo>
                      <a:pt x="0" y="14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3" name="Freeform 16"/>
              <p:cNvSpPr>
                <a:spLocks/>
              </p:cNvSpPr>
              <p:nvPr/>
            </p:nvSpPr>
            <p:spPr bwMode="auto">
              <a:xfrm>
                <a:off x="10773" y="15839"/>
                <a:ext cx="8" cy="17"/>
              </a:xfrm>
              <a:custGeom>
                <a:avLst/>
                <a:gdLst>
                  <a:gd name="T0" fmla="*/ 0 w 8"/>
                  <a:gd name="T1" fmla="*/ 0 h 17"/>
                  <a:gd name="T2" fmla="*/ 8 w 8"/>
                  <a:gd name="T3" fmla="*/ 17 h 17"/>
                  <a:gd name="T4" fmla="*/ 0 w 8"/>
                  <a:gd name="T5" fmla="*/ 0 h 17"/>
                  <a:gd name="T6" fmla="*/ 0 w 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7">
                    <a:moveTo>
                      <a:pt x="0" y="0"/>
                    </a:moveTo>
                    <a:lnTo>
                      <a:pt x="8" y="17"/>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4" name="Freeform 17"/>
              <p:cNvSpPr>
                <a:spLocks/>
              </p:cNvSpPr>
              <p:nvPr/>
            </p:nvSpPr>
            <p:spPr bwMode="auto">
              <a:xfrm>
                <a:off x="10968" y="15831"/>
                <a:ext cx="9" cy="25"/>
              </a:xfrm>
              <a:custGeom>
                <a:avLst/>
                <a:gdLst>
                  <a:gd name="T0" fmla="*/ 0 w 9"/>
                  <a:gd name="T1" fmla="*/ 0 h 25"/>
                  <a:gd name="T2" fmla="*/ 9 w 9"/>
                  <a:gd name="T3" fmla="*/ 8 h 25"/>
                  <a:gd name="T4" fmla="*/ 9 w 9"/>
                  <a:gd name="T5" fmla="*/ 25 h 25"/>
                  <a:gd name="T6" fmla="*/ 0 w 9"/>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5">
                    <a:moveTo>
                      <a:pt x="0" y="0"/>
                    </a:moveTo>
                    <a:lnTo>
                      <a:pt x="9" y="8"/>
                    </a:lnTo>
                    <a:lnTo>
                      <a:pt x="9" y="25"/>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5" name="Freeform 18"/>
              <p:cNvSpPr>
                <a:spLocks/>
              </p:cNvSpPr>
              <p:nvPr/>
            </p:nvSpPr>
            <p:spPr bwMode="auto">
              <a:xfrm>
                <a:off x="10951" y="15831"/>
                <a:ext cx="1" cy="16"/>
              </a:xfrm>
              <a:custGeom>
                <a:avLst/>
                <a:gdLst>
                  <a:gd name="T0" fmla="*/ 0 w 1"/>
                  <a:gd name="T1" fmla="*/ 0 h 16"/>
                  <a:gd name="T2" fmla="*/ 0 w 1"/>
                  <a:gd name="T3" fmla="*/ 8 h 16"/>
                  <a:gd name="T4" fmla="*/ 0 w 1"/>
                  <a:gd name="T5" fmla="*/ 16 h 16"/>
                  <a:gd name="T6" fmla="*/ 0 w 1"/>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6">
                    <a:moveTo>
                      <a:pt x="0" y="0"/>
                    </a:moveTo>
                    <a:lnTo>
                      <a:pt x="0" y="8"/>
                    </a:lnTo>
                    <a:lnTo>
                      <a:pt x="0"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6" name="Freeform 19"/>
              <p:cNvSpPr>
                <a:spLocks/>
              </p:cNvSpPr>
              <p:nvPr/>
            </p:nvSpPr>
            <p:spPr bwMode="auto">
              <a:xfrm>
                <a:off x="8666" y="15732"/>
                <a:ext cx="9" cy="107"/>
              </a:xfrm>
              <a:custGeom>
                <a:avLst/>
                <a:gdLst>
                  <a:gd name="T0" fmla="*/ 0 w 9"/>
                  <a:gd name="T1" fmla="*/ 99 h 107"/>
                  <a:gd name="T2" fmla="*/ 0 w 9"/>
                  <a:gd name="T3" fmla="*/ 0 h 107"/>
                  <a:gd name="T4" fmla="*/ 0 w 9"/>
                  <a:gd name="T5" fmla="*/ 0 h 107"/>
                  <a:gd name="T6" fmla="*/ 9 w 9"/>
                  <a:gd name="T7" fmla="*/ 16 h 107"/>
                  <a:gd name="T8" fmla="*/ 9 w 9"/>
                  <a:gd name="T9" fmla="*/ 49 h 107"/>
                  <a:gd name="T10" fmla="*/ 9 w 9"/>
                  <a:gd name="T11" fmla="*/ 99 h 107"/>
                  <a:gd name="T12" fmla="*/ 0 w 9"/>
                  <a:gd name="T13" fmla="*/ 107 h 107"/>
                  <a:gd name="T14" fmla="*/ 0 w 9"/>
                  <a:gd name="T15" fmla="*/ 99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7">
                    <a:moveTo>
                      <a:pt x="0" y="99"/>
                    </a:moveTo>
                    <a:lnTo>
                      <a:pt x="0" y="0"/>
                    </a:lnTo>
                    <a:lnTo>
                      <a:pt x="9" y="16"/>
                    </a:lnTo>
                    <a:lnTo>
                      <a:pt x="9" y="49"/>
                    </a:lnTo>
                    <a:lnTo>
                      <a:pt x="9" y="99"/>
                    </a:lnTo>
                    <a:lnTo>
                      <a:pt x="0" y="107"/>
                    </a:lnTo>
                    <a:lnTo>
                      <a:pt x="0" y="9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7" name="Freeform 20"/>
              <p:cNvSpPr>
                <a:spLocks/>
              </p:cNvSpPr>
              <p:nvPr/>
            </p:nvSpPr>
            <p:spPr bwMode="auto">
              <a:xfrm>
                <a:off x="8573" y="15732"/>
                <a:ext cx="17" cy="99"/>
              </a:xfrm>
              <a:custGeom>
                <a:avLst/>
                <a:gdLst>
                  <a:gd name="T0" fmla="*/ 0 w 17"/>
                  <a:gd name="T1" fmla="*/ 8 h 99"/>
                  <a:gd name="T2" fmla="*/ 8 w 17"/>
                  <a:gd name="T3" fmla="*/ 0 h 99"/>
                  <a:gd name="T4" fmla="*/ 17 w 17"/>
                  <a:gd name="T5" fmla="*/ 8 h 99"/>
                  <a:gd name="T6" fmla="*/ 17 w 17"/>
                  <a:gd name="T7" fmla="*/ 91 h 99"/>
                  <a:gd name="T8" fmla="*/ 8 w 17"/>
                  <a:gd name="T9" fmla="*/ 99 h 99"/>
                  <a:gd name="T10" fmla="*/ 0 w 17"/>
                  <a:gd name="T11" fmla="*/ 91 h 99"/>
                  <a:gd name="T12" fmla="*/ 0 w 17"/>
                  <a:gd name="T13" fmla="*/ 8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9">
                    <a:moveTo>
                      <a:pt x="0" y="8"/>
                    </a:moveTo>
                    <a:lnTo>
                      <a:pt x="8" y="0"/>
                    </a:lnTo>
                    <a:lnTo>
                      <a:pt x="17" y="8"/>
                    </a:lnTo>
                    <a:lnTo>
                      <a:pt x="17" y="91"/>
                    </a:lnTo>
                    <a:lnTo>
                      <a:pt x="8" y="99"/>
                    </a:lnTo>
                    <a:lnTo>
                      <a:pt x="0" y="91"/>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8" name="Freeform 21"/>
              <p:cNvSpPr>
                <a:spLocks/>
              </p:cNvSpPr>
              <p:nvPr/>
            </p:nvSpPr>
            <p:spPr bwMode="auto">
              <a:xfrm>
                <a:off x="8998" y="15732"/>
                <a:ext cx="93" cy="99"/>
              </a:xfrm>
              <a:custGeom>
                <a:avLst/>
                <a:gdLst>
                  <a:gd name="T0" fmla="*/ 0 w 93"/>
                  <a:gd name="T1" fmla="*/ 91 h 99"/>
                  <a:gd name="T2" fmla="*/ 76 w 93"/>
                  <a:gd name="T3" fmla="*/ 41 h 99"/>
                  <a:gd name="T4" fmla="*/ 68 w 93"/>
                  <a:gd name="T5" fmla="*/ 33 h 99"/>
                  <a:gd name="T6" fmla="*/ 42 w 93"/>
                  <a:gd name="T7" fmla="*/ 16 h 99"/>
                  <a:gd name="T8" fmla="*/ 8 w 93"/>
                  <a:gd name="T9" fmla="*/ 8 h 99"/>
                  <a:gd name="T10" fmla="*/ 0 w 93"/>
                  <a:gd name="T11" fmla="*/ 0 h 99"/>
                  <a:gd name="T12" fmla="*/ 25 w 93"/>
                  <a:gd name="T13" fmla="*/ 8 h 99"/>
                  <a:gd name="T14" fmla="*/ 42 w 93"/>
                  <a:gd name="T15" fmla="*/ 16 h 99"/>
                  <a:gd name="T16" fmla="*/ 76 w 93"/>
                  <a:gd name="T17" fmla="*/ 33 h 99"/>
                  <a:gd name="T18" fmla="*/ 93 w 93"/>
                  <a:gd name="T19" fmla="*/ 41 h 99"/>
                  <a:gd name="T20" fmla="*/ 76 w 93"/>
                  <a:gd name="T21" fmla="*/ 66 h 99"/>
                  <a:gd name="T22" fmla="*/ 51 w 93"/>
                  <a:gd name="T23" fmla="*/ 74 h 99"/>
                  <a:gd name="T24" fmla="*/ 0 w 93"/>
                  <a:gd name="T25" fmla="*/ 99 h 99"/>
                  <a:gd name="T26" fmla="*/ 0 w 93"/>
                  <a:gd name="T27" fmla="*/ 9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9">
                    <a:moveTo>
                      <a:pt x="0" y="91"/>
                    </a:moveTo>
                    <a:lnTo>
                      <a:pt x="76" y="41"/>
                    </a:lnTo>
                    <a:lnTo>
                      <a:pt x="68" y="33"/>
                    </a:lnTo>
                    <a:lnTo>
                      <a:pt x="42" y="16"/>
                    </a:lnTo>
                    <a:lnTo>
                      <a:pt x="8" y="8"/>
                    </a:lnTo>
                    <a:lnTo>
                      <a:pt x="0" y="0"/>
                    </a:lnTo>
                    <a:lnTo>
                      <a:pt x="25" y="8"/>
                    </a:lnTo>
                    <a:lnTo>
                      <a:pt x="42" y="16"/>
                    </a:lnTo>
                    <a:lnTo>
                      <a:pt x="76" y="33"/>
                    </a:lnTo>
                    <a:lnTo>
                      <a:pt x="93" y="41"/>
                    </a:lnTo>
                    <a:lnTo>
                      <a:pt x="76" y="66"/>
                    </a:lnTo>
                    <a:lnTo>
                      <a:pt x="51" y="74"/>
                    </a:lnTo>
                    <a:lnTo>
                      <a:pt x="0" y="99"/>
                    </a:lnTo>
                    <a:lnTo>
                      <a:pt x="0" y="9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09" name="Freeform 22"/>
              <p:cNvSpPr>
                <a:spLocks/>
              </p:cNvSpPr>
              <p:nvPr/>
            </p:nvSpPr>
            <p:spPr bwMode="auto">
              <a:xfrm>
                <a:off x="10892" y="15806"/>
                <a:ext cx="8" cy="17"/>
              </a:xfrm>
              <a:custGeom>
                <a:avLst/>
                <a:gdLst>
                  <a:gd name="T0" fmla="*/ 8 w 8"/>
                  <a:gd name="T1" fmla="*/ 0 h 17"/>
                  <a:gd name="T2" fmla="*/ 8 w 8"/>
                  <a:gd name="T3" fmla="*/ 8 h 17"/>
                  <a:gd name="T4" fmla="*/ 8 w 8"/>
                  <a:gd name="T5" fmla="*/ 17 h 17"/>
                  <a:gd name="T6" fmla="*/ 0 w 8"/>
                  <a:gd name="T7" fmla="*/ 8 h 17"/>
                  <a:gd name="T8" fmla="*/ 8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0"/>
                    </a:moveTo>
                    <a:lnTo>
                      <a:pt x="8" y="8"/>
                    </a:lnTo>
                    <a:lnTo>
                      <a:pt x="8" y="17"/>
                    </a:lnTo>
                    <a:lnTo>
                      <a:pt x="0" y="8"/>
                    </a:lnTo>
                    <a:lnTo>
                      <a:pt x="8"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0" name="Freeform 23"/>
              <p:cNvSpPr>
                <a:spLocks/>
              </p:cNvSpPr>
              <p:nvPr/>
            </p:nvSpPr>
            <p:spPr bwMode="auto">
              <a:xfrm>
                <a:off x="9091" y="15806"/>
                <a:ext cx="1639" cy="17"/>
              </a:xfrm>
              <a:custGeom>
                <a:avLst/>
                <a:gdLst>
                  <a:gd name="T0" fmla="*/ 26 w 1639"/>
                  <a:gd name="T1" fmla="*/ 8 h 17"/>
                  <a:gd name="T2" fmla="*/ 0 w 1639"/>
                  <a:gd name="T3" fmla="*/ 0 h 17"/>
                  <a:gd name="T4" fmla="*/ 9 w 1639"/>
                  <a:gd name="T5" fmla="*/ 0 h 17"/>
                  <a:gd name="T6" fmla="*/ 51 w 1639"/>
                  <a:gd name="T7" fmla="*/ 0 h 17"/>
                  <a:gd name="T8" fmla="*/ 85 w 1639"/>
                  <a:gd name="T9" fmla="*/ 0 h 17"/>
                  <a:gd name="T10" fmla="*/ 136 w 1639"/>
                  <a:gd name="T11" fmla="*/ 0 h 17"/>
                  <a:gd name="T12" fmla="*/ 187 w 1639"/>
                  <a:gd name="T13" fmla="*/ 0 h 17"/>
                  <a:gd name="T14" fmla="*/ 238 w 1639"/>
                  <a:gd name="T15" fmla="*/ 0 h 17"/>
                  <a:gd name="T16" fmla="*/ 297 w 1639"/>
                  <a:gd name="T17" fmla="*/ 0 h 17"/>
                  <a:gd name="T18" fmla="*/ 416 w 1639"/>
                  <a:gd name="T19" fmla="*/ 0 h 17"/>
                  <a:gd name="T20" fmla="*/ 544 w 1639"/>
                  <a:gd name="T21" fmla="*/ 0 h 17"/>
                  <a:gd name="T22" fmla="*/ 680 w 1639"/>
                  <a:gd name="T23" fmla="*/ 0 h 17"/>
                  <a:gd name="T24" fmla="*/ 951 w 1639"/>
                  <a:gd name="T25" fmla="*/ 0 h 17"/>
                  <a:gd name="T26" fmla="*/ 1087 w 1639"/>
                  <a:gd name="T27" fmla="*/ 0 h 17"/>
                  <a:gd name="T28" fmla="*/ 1215 w 1639"/>
                  <a:gd name="T29" fmla="*/ 0 h 17"/>
                  <a:gd name="T30" fmla="*/ 1325 w 1639"/>
                  <a:gd name="T31" fmla="*/ 0 h 17"/>
                  <a:gd name="T32" fmla="*/ 1376 w 1639"/>
                  <a:gd name="T33" fmla="*/ 0 h 17"/>
                  <a:gd name="T34" fmla="*/ 1427 w 1639"/>
                  <a:gd name="T35" fmla="*/ 0 h 17"/>
                  <a:gd name="T36" fmla="*/ 1469 w 1639"/>
                  <a:gd name="T37" fmla="*/ 0 h 17"/>
                  <a:gd name="T38" fmla="*/ 1512 w 1639"/>
                  <a:gd name="T39" fmla="*/ 0 h 17"/>
                  <a:gd name="T40" fmla="*/ 1546 w 1639"/>
                  <a:gd name="T41" fmla="*/ 0 h 17"/>
                  <a:gd name="T42" fmla="*/ 1571 w 1639"/>
                  <a:gd name="T43" fmla="*/ 0 h 17"/>
                  <a:gd name="T44" fmla="*/ 1597 w 1639"/>
                  <a:gd name="T45" fmla="*/ 0 h 17"/>
                  <a:gd name="T46" fmla="*/ 1614 w 1639"/>
                  <a:gd name="T47" fmla="*/ 0 h 17"/>
                  <a:gd name="T48" fmla="*/ 1622 w 1639"/>
                  <a:gd name="T49" fmla="*/ 0 h 17"/>
                  <a:gd name="T50" fmla="*/ 1631 w 1639"/>
                  <a:gd name="T51" fmla="*/ 0 h 17"/>
                  <a:gd name="T52" fmla="*/ 1639 w 1639"/>
                  <a:gd name="T53" fmla="*/ 8 h 17"/>
                  <a:gd name="T54" fmla="*/ 1631 w 1639"/>
                  <a:gd name="T55" fmla="*/ 17 h 17"/>
                  <a:gd name="T56" fmla="*/ 1622 w 1639"/>
                  <a:gd name="T57" fmla="*/ 17 h 17"/>
                  <a:gd name="T58" fmla="*/ 1614 w 1639"/>
                  <a:gd name="T59" fmla="*/ 17 h 17"/>
                  <a:gd name="T60" fmla="*/ 1597 w 1639"/>
                  <a:gd name="T61" fmla="*/ 17 h 17"/>
                  <a:gd name="T62" fmla="*/ 1563 w 1639"/>
                  <a:gd name="T63" fmla="*/ 17 h 17"/>
                  <a:gd name="T64" fmla="*/ 1529 w 1639"/>
                  <a:gd name="T65" fmla="*/ 17 h 17"/>
                  <a:gd name="T66" fmla="*/ 1486 w 1639"/>
                  <a:gd name="T67" fmla="*/ 17 h 17"/>
                  <a:gd name="T68" fmla="*/ 1435 w 1639"/>
                  <a:gd name="T69" fmla="*/ 17 h 17"/>
                  <a:gd name="T70" fmla="*/ 1385 w 1639"/>
                  <a:gd name="T71" fmla="*/ 17 h 17"/>
                  <a:gd name="T72" fmla="*/ 1325 w 1639"/>
                  <a:gd name="T73" fmla="*/ 17 h 17"/>
                  <a:gd name="T74" fmla="*/ 1257 w 1639"/>
                  <a:gd name="T75" fmla="*/ 17 h 17"/>
                  <a:gd name="T76" fmla="*/ 1121 w 1639"/>
                  <a:gd name="T77" fmla="*/ 17 h 17"/>
                  <a:gd name="T78" fmla="*/ 977 w 1639"/>
                  <a:gd name="T79" fmla="*/ 17 h 17"/>
                  <a:gd name="T80" fmla="*/ 832 w 1639"/>
                  <a:gd name="T81" fmla="*/ 17 h 17"/>
                  <a:gd name="T82" fmla="*/ 680 w 1639"/>
                  <a:gd name="T83" fmla="*/ 17 h 17"/>
                  <a:gd name="T84" fmla="*/ 535 w 1639"/>
                  <a:gd name="T85" fmla="*/ 8 h 17"/>
                  <a:gd name="T86" fmla="*/ 399 w 1639"/>
                  <a:gd name="T87" fmla="*/ 8 h 17"/>
                  <a:gd name="T88" fmla="*/ 340 w 1639"/>
                  <a:gd name="T89" fmla="*/ 8 h 17"/>
                  <a:gd name="T90" fmla="*/ 280 w 1639"/>
                  <a:gd name="T91" fmla="*/ 8 h 17"/>
                  <a:gd name="T92" fmla="*/ 221 w 1639"/>
                  <a:gd name="T93" fmla="*/ 8 h 17"/>
                  <a:gd name="T94" fmla="*/ 178 w 1639"/>
                  <a:gd name="T95" fmla="*/ 8 h 17"/>
                  <a:gd name="T96" fmla="*/ 136 w 1639"/>
                  <a:gd name="T97" fmla="*/ 8 h 17"/>
                  <a:gd name="T98" fmla="*/ 102 w 1639"/>
                  <a:gd name="T99" fmla="*/ 8 h 17"/>
                  <a:gd name="T100" fmla="*/ 68 w 1639"/>
                  <a:gd name="T101" fmla="*/ 8 h 17"/>
                  <a:gd name="T102" fmla="*/ 51 w 1639"/>
                  <a:gd name="T103" fmla="*/ 8 h 17"/>
                  <a:gd name="T104" fmla="*/ 34 w 1639"/>
                  <a:gd name="T105" fmla="*/ 8 h 17"/>
                  <a:gd name="T106" fmla="*/ 26 w 1639"/>
                  <a:gd name="T107" fmla="*/ 8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39" h="17">
                    <a:moveTo>
                      <a:pt x="26" y="8"/>
                    </a:moveTo>
                    <a:lnTo>
                      <a:pt x="0" y="0"/>
                    </a:lnTo>
                    <a:lnTo>
                      <a:pt x="9" y="0"/>
                    </a:lnTo>
                    <a:lnTo>
                      <a:pt x="51" y="0"/>
                    </a:lnTo>
                    <a:lnTo>
                      <a:pt x="85" y="0"/>
                    </a:lnTo>
                    <a:lnTo>
                      <a:pt x="136" y="0"/>
                    </a:lnTo>
                    <a:lnTo>
                      <a:pt x="187" y="0"/>
                    </a:lnTo>
                    <a:lnTo>
                      <a:pt x="238" y="0"/>
                    </a:lnTo>
                    <a:lnTo>
                      <a:pt x="297" y="0"/>
                    </a:lnTo>
                    <a:lnTo>
                      <a:pt x="416" y="0"/>
                    </a:lnTo>
                    <a:lnTo>
                      <a:pt x="544" y="0"/>
                    </a:lnTo>
                    <a:lnTo>
                      <a:pt x="680" y="0"/>
                    </a:lnTo>
                    <a:lnTo>
                      <a:pt x="951" y="0"/>
                    </a:lnTo>
                    <a:lnTo>
                      <a:pt x="1087" y="0"/>
                    </a:lnTo>
                    <a:lnTo>
                      <a:pt x="1215" y="0"/>
                    </a:lnTo>
                    <a:lnTo>
                      <a:pt x="1325" y="0"/>
                    </a:lnTo>
                    <a:lnTo>
                      <a:pt x="1376" y="0"/>
                    </a:lnTo>
                    <a:lnTo>
                      <a:pt x="1427" y="0"/>
                    </a:lnTo>
                    <a:lnTo>
                      <a:pt x="1469" y="0"/>
                    </a:lnTo>
                    <a:lnTo>
                      <a:pt x="1512" y="0"/>
                    </a:lnTo>
                    <a:lnTo>
                      <a:pt x="1546" y="0"/>
                    </a:lnTo>
                    <a:lnTo>
                      <a:pt x="1571" y="0"/>
                    </a:lnTo>
                    <a:lnTo>
                      <a:pt x="1597" y="0"/>
                    </a:lnTo>
                    <a:lnTo>
                      <a:pt x="1614" y="0"/>
                    </a:lnTo>
                    <a:lnTo>
                      <a:pt x="1622" y="0"/>
                    </a:lnTo>
                    <a:lnTo>
                      <a:pt x="1631" y="0"/>
                    </a:lnTo>
                    <a:lnTo>
                      <a:pt x="1639" y="8"/>
                    </a:lnTo>
                    <a:lnTo>
                      <a:pt x="1631" y="17"/>
                    </a:lnTo>
                    <a:lnTo>
                      <a:pt x="1622" y="17"/>
                    </a:lnTo>
                    <a:lnTo>
                      <a:pt x="1614" y="17"/>
                    </a:lnTo>
                    <a:lnTo>
                      <a:pt x="1597" y="17"/>
                    </a:lnTo>
                    <a:lnTo>
                      <a:pt x="1563" y="17"/>
                    </a:lnTo>
                    <a:lnTo>
                      <a:pt x="1529" y="17"/>
                    </a:lnTo>
                    <a:lnTo>
                      <a:pt x="1486" y="17"/>
                    </a:lnTo>
                    <a:lnTo>
                      <a:pt x="1435" y="17"/>
                    </a:lnTo>
                    <a:lnTo>
                      <a:pt x="1385" y="17"/>
                    </a:lnTo>
                    <a:lnTo>
                      <a:pt x="1325" y="17"/>
                    </a:lnTo>
                    <a:lnTo>
                      <a:pt x="1257" y="17"/>
                    </a:lnTo>
                    <a:lnTo>
                      <a:pt x="1121" y="17"/>
                    </a:lnTo>
                    <a:lnTo>
                      <a:pt x="977" y="17"/>
                    </a:lnTo>
                    <a:lnTo>
                      <a:pt x="832" y="17"/>
                    </a:lnTo>
                    <a:lnTo>
                      <a:pt x="680" y="17"/>
                    </a:lnTo>
                    <a:lnTo>
                      <a:pt x="535" y="8"/>
                    </a:lnTo>
                    <a:lnTo>
                      <a:pt x="399" y="8"/>
                    </a:lnTo>
                    <a:lnTo>
                      <a:pt x="340" y="8"/>
                    </a:lnTo>
                    <a:lnTo>
                      <a:pt x="280" y="8"/>
                    </a:lnTo>
                    <a:lnTo>
                      <a:pt x="221" y="8"/>
                    </a:lnTo>
                    <a:lnTo>
                      <a:pt x="178" y="8"/>
                    </a:lnTo>
                    <a:lnTo>
                      <a:pt x="136" y="8"/>
                    </a:lnTo>
                    <a:lnTo>
                      <a:pt x="102" y="8"/>
                    </a:lnTo>
                    <a:lnTo>
                      <a:pt x="68" y="8"/>
                    </a:lnTo>
                    <a:lnTo>
                      <a:pt x="51" y="8"/>
                    </a:lnTo>
                    <a:lnTo>
                      <a:pt x="34" y="8"/>
                    </a:lnTo>
                    <a:lnTo>
                      <a:pt x="26" y="8"/>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1" name="Freeform 24"/>
              <p:cNvSpPr>
                <a:spLocks/>
              </p:cNvSpPr>
              <p:nvPr/>
            </p:nvSpPr>
            <p:spPr bwMode="auto">
              <a:xfrm>
                <a:off x="8700" y="15748"/>
                <a:ext cx="51" cy="58"/>
              </a:xfrm>
              <a:custGeom>
                <a:avLst/>
                <a:gdLst>
                  <a:gd name="T0" fmla="*/ 0 w 51"/>
                  <a:gd name="T1" fmla="*/ 0 h 58"/>
                  <a:gd name="T2" fmla="*/ 17 w 51"/>
                  <a:gd name="T3" fmla="*/ 0 h 58"/>
                  <a:gd name="T4" fmla="*/ 34 w 51"/>
                  <a:gd name="T5" fmla="*/ 9 h 58"/>
                  <a:gd name="T6" fmla="*/ 43 w 51"/>
                  <a:gd name="T7" fmla="*/ 17 h 58"/>
                  <a:gd name="T8" fmla="*/ 51 w 51"/>
                  <a:gd name="T9" fmla="*/ 25 h 58"/>
                  <a:gd name="T10" fmla="*/ 51 w 51"/>
                  <a:gd name="T11" fmla="*/ 33 h 58"/>
                  <a:gd name="T12" fmla="*/ 34 w 51"/>
                  <a:gd name="T13" fmla="*/ 42 h 58"/>
                  <a:gd name="T14" fmla="*/ 26 w 51"/>
                  <a:gd name="T15" fmla="*/ 50 h 58"/>
                  <a:gd name="T16" fmla="*/ 0 w 51"/>
                  <a:gd name="T17" fmla="*/ 58 h 58"/>
                  <a:gd name="T18" fmla="*/ 0 w 5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8">
                    <a:moveTo>
                      <a:pt x="0" y="0"/>
                    </a:moveTo>
                    <a:lnTo>
                      <a:pt x="17" y="0"/>
                    </a:lnTo>
                    <a:lnTo>
                      <a:pt x="34" y="9"/>
                    </a:lnTo>
                    <a:lnTo>
                      <a:pt x="43" y="17"/>
                    </a:lnTo>
                    <a:lnTo>
                      <a:pt x="51" y="25"/>
                    </a:lnTo>
                    <a:lnTo>
                      <a:pt x="51" y="33"/>
                    </a:lnTo>
                    <a:lnTo>
                      <a:pt x="34" y="42"/>
                    </a:lnTo>
                    <a:lnTo>
                      <a:pt x="26" y="50"/>
                    </a:lnTo>
                    <a:lnTo>
                      <a:pt x="0" y="5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2" name="Freeform 25"/>
              <p:cNvSpPr>
                <a:spLocks/>
              </p:cNvSpPr>
              <p:nvPr/>
            </p:nvSpPr>
            <p:spPr bwMode="auto">
              <a:xfrm>
                <a:off x="8930" y="15748"/>
                <a:ext cx="110" cy="58"/>
              </a:xfrm>
              <a:custGeom>
                <a:avLst/>
                <a:gdLst>
                  <a:gd name="T0" fmla="*/ 34 w 110"/>
                  <a:gd name="T1" fmla="*/ 42 h 58"/>
                  <a:gd name="T2" fmla="*/ 25 w 110"/>
                  <a:gd name="T3" fmla="*/ 33 h 58"/>
                  <a:gd name="T4" fmla="*/ 17 w 110"/>
                  <a:gd name="T5" fmla="*/ 33 h 58"/>
                  <a:gd name="T6" fmla="*/ 8 w 110"/>
                  <a:gd name="T7" fmla="*/ 25 h 58"/>
                  <a:gd name="T8" fmla="*/ 0 w 110"/>
                  <a:gd name="T9" fmla="*/ 25 h 58"/>
                  <a:gd name="T10" fmla="*/ 17 w 110"/>
                  <a:gd name="T11" fmla="*/ 25 h 58"/>
                  <a:gd name="T12" fmla="*/ 34 w 110"/>
                  <a:gd name="T13" fmla="*/ 17 h 58"/>
                  <a:gd name="T14" fmla="*/ 42 w 110"/>
                  <a:gd name="T15" fmla="*/ 0 h 58"/>
                  <a:gd name="T16" fmla="*/ 76 w 110"/>
                  <a:gd name="T17" fmla="*/ 9 h 58"/>
                  <a:gd name="T18" fmla="*/ 110 w 110"/>
                  <a:gd name="T19" fmla="*/ 25 h 58"/>
                  <a:gd name="T20" fmla="*/ 102 w 110"/>
                  <a:gd name="T21" fmla="*/ 42 h 58"/>
                  <a:gd name="T22" fmla="*/ 85 w 110"/>
                  <a:gd name="T23" fmla="*/ 42 h 58"/>
                  <a:gd name="T24" fmla="*/ 42 w 110"/>
                  <a:gd name="T25" fmla="*/ 58 h 58"/>
                  <a:gd name="T26" fmla="*/ 34 w 110"/>
                  <a:gd name="T27" fmla="*/ 42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58">
                    <a:moveTo>
                      <a:pt x="34" y="42"/>
                    </a:moveTo>
                    <a:lnTo>
                      <a:pt x="25" y="33"/>
                    </a:lnTo>
                    <a:lnTo>
                      <a:pt x="17" y="33"/>
                    </a:lnTo>
                    <a:lnTo>
                      <a:pt x="8" y="25"/>
                    </a:lnTo>
                    <a:lnTo>
                      <a:pt x="0" y="25"/>
                    </a:lnTo>
                    <a:lnTo>
                      <a:pt x="17" y="25"/>
                    </a:lnTo>
                    <a:lnTo>
                      <a:pt x="34" y="17"/>
                    </a:lnTo>
                    <a:lnTo>
                      <a:pt x="42" y="0"/>
                    </a:lnTo>
                    <a:lnTo>
                      <a:pt x="76" y="9"/>
                    </a:lnTo>
                    <a:lnTo>
                      <a:pt x="110" y="25"/>
                    </a:lnTo>
                    <a:lnTo>
                      <a:pt x="102" y="42"/>
                    </a:lnTo>
                    <a:lnTo>
                      <a:pt x="85" y="42"/>
                    </a:lnTo>
                    <a:lnTo>
                      <a:pt x="42" y="58"/>
                    </a:lnTo>
                    <a:lnTo>
                      <a:pt x="34" y="42"/>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3" name="Freeform 26"/>
              <p:cNvSpPr>
                <a:spLocks/>
              </p:cNvSpPr>
              <p:nvPr/>
            </p:nvSpPr>
            <p:spPr bwMode="auto">
              <a:xfrm>
                <a:off x="9754" y="14627"/>
                <a:ext cx="1197" cy="1163"/>
              </a:xfrm>
              <a:custGeom>
                <a:avLst/>
                <a:gdLst>
                  <a:gd name="T0" fmla="*/ 101 w 1197"/>
                  <a:gd name="T1" fmla="*/ 1146 h 1163"/>
                  <a:gd name="T2" fmla="*/ 59 w 1197"/>
                  <a:gd name="T3" fmla="*/ 1055 h 1163"/>
                  <a:gd name="T4" fmla="*/ 34 w 1197"/>
                  <a:gd name="T5" fmla="*/ 1072 h 1163"/>
                  <a:gd name="T6" fmla="*/ 195 w 1197"/>
                  <a:gd name="T7" fmla="*/ 1039 h 1163"/>
                  <a:gd name="T8" fmla="*/ 560 w 1197"/>
                  <a:gd name="T9" fmla="*/ 1138 h 1163"/>
                  <a:gd name="T10" fmla="*/ 433 w 1197"/>
                  <a:gd name="T11" fmla="*/ 940 h 1163"/>
                  <a:gd name="T12" fmla="*/ 543 w 1197"/>
                  <a:gd name="T13" fmla="*/ 627 h 1163"/>
                  <a:gd name="T14" fmla="*/ 543 w 1197"/>
                  <a:gd name="T15" fmla="*/ 684 h 1163"/>
                  <a:gd name="T16" fmla="*/ 603 w 1197"/>
                  <a:gd name="T17" fmla="*/ 643 h 1163"/>
                  <a:gd name="T18" fmla="*/ 611 w 1197"/>
                  <a:gd name="T19" fmla="*/ 775 h 1163"/>
                  <a:gd name="T20" fmla="*/ 458 w 1197"/>
                  <a:gd name="T21" fmla="*/ 907 h 1163"/>
                  <a:gd name="T22" fmla="*/ 475 w 1197"/>
                  <a:gd name="T23" fmla="*/ 924 h 1163"/>
                  <a:gd name="T24" fmla="*/ 543 w 1197"/>
                  <a:gd name="T25" fmla="*/ 891 h 1163"/>
                  <a:gd name="T26" fmla="*/ 526 w 1197"/>
                  <a:gd name="T27" fmla="*/ 866 h 1163"/>
                  <a:gd name="T28" fmla="*/ 560 w 1197"/>
                  <a:gd name="T29" fmla="*/ 825 h 1163"/>
                  <a:gd name="T30" fmla="*/ 688 w 1197"/>
                  <a:gd name="T31" fmla="*/ 800 h 1163"/>
                  <a:gd name="T32" fmla="*/ 772 w 1197"/>
                  <a:gd name="T33" fmla="*/ 899 h 1163"/>
                  <a:gd name="T34" fmla="*/ 730 w 1197"/>
                  <a:gd name="T35" fmla="*/ 1031 h 1163"/>
                  <a:gd name="T36" fmla="*/ 586 w 1197"/>
                  <a:gd name="T37" fmla="*/ 1064 h 1163"/>
                  <a:gd name="T38" fmla="*/ 603 w 1197"/>
                  <a:gd name="T39" fmla="*/ 956 h 1163"/>
                  <a:gd name="T40" fmla="*/ 526 w 1197"/>
                  <a:gd name="T41" fmla="*/ 1064 h 1163"/>
                  <a:gd name="T42" fmla="*/ 815 w 1197"/>
                  <a:gd name="T43" fmla="*/ 989 h 1163"/>
                  <a:gd name="T44" fmla="*/ 789 w 1197"/>
                  <a:gd name="T45" fmla="*/ 717 h 1163"/>
                  <a:gd name="T46" fmla="*/ 1087 w 1197"/>
                  <a:gd name="T47" fmla="*/ 742 h 1163"/>
                  <a:gd name="T48" fmla="*/ 1061 w 1197"/>
                  <a:gd name="T49" fmla="*/ 503 h 1163"/>
                  <a:gd name="T50" fmla="*/ 1019 w 1197"/>
                  <a:gd name="T51" fmla="*/ 594 h 1163"/>
                  <a:gd name="T52" fmla="*/ 1078 w 1197"/>
                  <a:gd name="T53" fmla="*/ 643 h 1163"/>
                  <a:gd name="T54" fmla="*/ 1010 w 1197"/>
                  <a:gd name="T55" fmla="*/ 693 h 1163"/>
                  <a:gd name="T56" fmla="*/ 917 w 1197"/>
                  <a:gd name="T57" fmla="*/ 742 h 1163"/>
                  <a:gd name="T58" fmla="*/ 832 w 1197"/>
                  <a:gd name="T59" fmla="*/ 627 h 1163"/>
                  <a:gd name="T60" fmla="*/ 866 w 1197"/>
                  <a:gd name="T61" fmla="*/ 519 h 1163"/>
                  <a:gd name="T62" fmla="*/ 1002 w 1197"/>
                  <a:gd name="T63" fmla="*/ 462 h 1163"/>
                  <a:gd name="T64" fmla="*/ 900 w 1197"/>
                  <a:gd name="T65" fmla="*/ 454 h 1163"/>
                  <a:gd name="T66" fmla="*/ 772 w 1197"/>
                  <a:gd name="T67" fmla="*/ 602 h 1163"/>
                  <a:gd name="T68" fmla="*/ 654 w 1197"/>
                  <a:gd name="T69" fmla="*/ 511 h 1163"/>
                  <a:gd name="T70" fmla="*/ 679 w 1197"/>
                  <a:gd name="T71" fmla="*/ 519 h 1163"/>
                  <a:gd name="T72" fmla="*/ 934 w 1197"/>
                  <a:gd name="T73" fmla="*/ 421 h 1163"/>
                  <a:gd name="T74" fmla="*/ 1163 w 1197"/>
                  <a:gd name="T75" fmla="*/ 552 h 1163"/>
                  <a:gd name="T76" fmla="*/ 1070 w 1197"/>
                  <a:gd name="T77" fmla="*/ 181 h 1163"/>
                  <a:gd name="T78" fmla="*/ 1087 w 1197"/>
                  <a:gd name="T79" fmla="*/ 25 h 1163"/>
                  <a:gd name="T80" fmla="*/ 1112 w 1197"/>
                  <a:gd name="T81" fmla="*/ 74 h 1163"/>
                  <a:gd name="T82" fmla="*/ 1172 w 1197"/>
                  <a:gd name="T83" fmla="*/ 17 h 1163"/>
                  <a:gd name="T84" fmla="*/ 1146 w 1197"/>
                  <a:gd name="T85" fmla="*/ 165 h 1163"/>
                  <a:gd name="T86" fmla="*/ 1146 w 1197"/>
                  <a:gd name="T87" fmla="*/ 379 h 1163"/>
                  <a:gd name="T88" fmla="*/ 1163 w 1197"/>
                  <a:gd name="T89" fmla="*/ 223 h 1163"/>
                  <a:gd name="T90" fmla="*/ 1070 w 1197"/>
                  <a:gd name="T91" fmla="*/ 289 h 1163"/>
                  <a:gd name="T92" fmla="*/ 1121 w 1197"/>
                  <a:gd name="T93" fmla="*/ 759 h 1163"/>
                  <a:gd name="T94" fmla="*/ 1189 w 1197"/>
                  <a:gd name="T95" fmla="*/ 849 h 1163"/>
                  <a:gd name="T96" fmla="*/ 1053 w 1197"/>
                  <a:gd name="T97" fmla="*/ 874 h 1163"/>
                  <a:gd name="T98" fmla="*/ 1138 w 1197"/>
                  <a:gd name="T99" fmla="*/ 849 h 1163"/>
                  <a:gd name="T100" fmla="*/ 781 w 1197"/>
                  <a:gd name="T101" fmla="*/ 742 h 1163"/>
                  <a:gd name="T102" fmla="*/ 891 w 1197"/>
                  <a:gd name="T103" fmla="*/ 1097 h 1163"/>
                  <a:gd name="T104" fmla="*/ 900 w 1197"/>
                  <a:gd name="T105" fmla="*/ 1014 h 1163"/>
                  <a:gd name="T106" fmla="*/ 917 w 1197"/>
                  <a:gd name="T107" fmla="*/ 1146 h 1163"/>
                  <a:gd name="T108" fmla="*/ 815 w 1197"/>
                  <a:gd name="T109" fmla="*/ 1022 h 1163"/>
                  <a:gd name="T110" fmla="*/ 628 w 1197"/>
                  <a:gd name="T111" fmla="*/ 1154 h 1163"/>
                  <a:gd name="T112" fmla="*/ 212 w 1197"/>
                  <a:gd name="T113" fmla="*/ 1072 h 1163"/>
                  <a:gd name="T114" fmla="*/ 280 w 1197"/>
                  <a:gd name="T115" fmla="*/ 1072 h 1163"/>
                  <a:gd name="T116" fmla="*/ 237 w 1197"/>
                  <a:gd name="T117" fmla="*/ 116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7" h="1163">
                    <a:moveTo>
                      <a:pt x="203" y="1138"/>
                    </a:moveTo>
                    <a:lnTo>
                      <a:pt x="195" y="1121"/>
                    </a:lnTo>
                    <a:lnTo>
                      <a:pt x="195" y="1097"/>
                    </a:lnTo>
                    <a:lnTo>
                      <a:pt x="203" y="1055"/>
                    </a:lnTo>
                    <a:lnTo>
                      <a:pt x="195" y="1047"/>
                    </a:lnTo>
                    <a:lnTo>
                      <a:pt x="195" y="1055"/>
                    </a:lnTo>
                    <a:lnTo>
                      <a:pt x="169" y="1097"/>
                    </a:lnTo>
                    <a:lnTo>
                      <a:pt x="152" y="1121"/>
                    </a:lnTo>
                    <a:lnTo>
                      <a:pt x="127" y="1138"/>
                    </a:lnTo>
                    <a:lnTo>
                      <a:pt x="101" y="1146"/>
                    </a:lnTo>
                    <a:lnTo>
                      <a:pt x="68" y="1146"/>
                    </a:lnTo>
                    <a:lnTo>
                      <a:pt x="42" y="1138"/>
                    </a:lnTo>
                    <a:lnTo>
                      <a:pt x="17" y="1130"/>
                    </a:lnTo>
                    <a:lnTo>
                      <a:pt x="8" y="1113"/>
                    </a:lnTo>
                    <a:lnTo>
                      <a:pt x="0" y="1105"/>
                    </a:lnTo>
                    <a:lnTo>
                      <a:pt x="0" y="1072"/>
                    </a:lnTo>
                    <a:lnTo>
                      <a:pt x="8" y="1064"/>
                    </a:lnTo>
                    <a:lnTo>
                      <a:pt x="17" y="1055"/>
                    </a:lnTo>
                    <a:lnTo>
                      <a:pt x="42" y="1055"/>
                    </a:lnTo>
                    <a:lnTo>
                      <a:pt x="59" y="1055"/>
                    </a:lnTo>
                    <a:lnTo>
                      <a:pt x="68" y="1064"/>
                    </a:lnTo>
                    <a:lnTo>
                      <a:pt x="68" y="1080"/>
                    </a:lnTo>
                    <a:lnTo>
                      <a:pt x="68" y="1088"/>
                    </a:lnTo>
                    <a:lnTo>
                      <a:pt x="51" y="1097"/>
                    </a:lnTo>
                    <a:lnTo>
                      <a:pt x="42" y="1097"/>
                    </a:lnTo>
                    <a:lnTo>
                      <a:pt x="34" y="1097"/>
                    </a:lnTo>
                    <a:lnTo>
                      <a:pt x="34" y="1088"/>
                    </a:lnTo>
                    <a:lnTo>
                      <a:pt x="34" y="1080"/>
                    </a:lnTo>
                    <a:lnTo>
                      <a:pt x="34" y="1072"/>
                    </a:lnTo>
                    <a:lnTo>
                      <a:pt x="17" y="1072"/>
                    </a:lnTo>
                    <a:lnTo>
                      <a:pt x="8" y="1088"/>
                    </a:lnTo>
                    <a:lnTo>
                      <a:pt x="17" y="1097"/>
                    </a:lnTo>
                    <a:lnTo>
                      <a:pt x="25" y="1113"/>
                    </a:lnTo>
                    <a:lnTo>
                      <a:pt x="34" y="1121"/>
                    </a:lnTo>
                    <a:lnTo>
                      <a:pt x="68" y="1113"/>
                    </a:lnTo>
                    <a:lnTo>
                      <a:pt x="93" y="1105"/>
                    </a:lnTo>
                    <a:lnTo>
                      <a:pt x="144" y="1072"/>
                    </a:lnTo>
                    <a:lnTo>
                      <a:pt x="195" y="1039"/>
                    </a:lnTo>
                    <a:lnTo>
                      <a:pt x="220" y="1022"/>
                    </a:lnTo>
                    <a:lnTo>
                      <a:pt x="246" y="1022"/>
                    </a:lnTo>
                    <a:lnTo>
                      <a:pt x="288" y="1022"/>
                    </a:lnTo>
                    <a:lnTo>
                      <a:pt x="322" y="1022"/>
                    </a:lnTo>
                    <a:lnTo>
                      <a:pt x="356" y="1039"/>
                    </a:lnTo>
                    <a:lnTo>
                      <a:pt x="390" y="1055"/>
                    </a:lnTo>
                    <a:lnTo>
                      <a:pt x="518" y="1130"/>
                    </a:lnTo>
                    <a:lnTo>
                      <a:pt x="535" y="1138"/>
                    </a:lnTo>
                    <a:lnTo>
                      <a:pt x="543" y="1138"/>
                    </a:lnTo>
                    <a:lnTo>
                      <a:pt x="560" y="1138"/>
                    </a:lnTo>
                    <a:lnTo>
                      <a:pt x="560" y="1130"/>
                    </a:lnTo>
                    <a:lnTo>
                      <a:pt x="552" y="1121"/>
                    </a:lnTo>
                    <a:lnTo>
                      <a:pt x="526" y="1113"/>
                    </a:lnTo>
                    <a:lnTo>
                      <a:pt x="509" y="1105"/>
                    </a:lnTo>
                    <a:lnTo>
                      <a:pt x="475" y="1072"/>
                    </a:lnTo>
                    <a:lnTo>
                      <a:pt x="450" y="1047"/>
                    </a:lnTo>
                    <a:lnTo>
                      <a:pt x="433" y="1006"/>
                    </a:lnTo>
                    <a:lnTo>
                      <a:pt x="433" y="973"/>
                    </a:lnTo>
                    <a:lnTo>
                      <a:pt x="433" y="940"/>
                    </a:lnTo>
                    <a:lnTo>
                      <a:pt x="450" y="899"/>
                    </a:lnTo>
                    <a:lnTo>
                      <a:pt x="467" y="866"/>
                    </a:lnTo>
                    <a:lnTo>
                      <a:pt x="518" y="800"/>
                    </a:lnTo>
                    <a:lnTo>
                      <a:pt x="569" y="734"/>
                    </a:lnTo>
                    <a:lnTo>
                      <a:pt x="586" y="693"/>
                    </a:lnTo>
                    <a:lnTo>
                      <a:pt x="586" y="676"/>
                    </a:lnTo>
                    <a:lnTo>
                      <a:pt x="586" y="651"/>
                    </a:lnTo>
                    <a:lnTo>
                      <a:pt x="569" y="643"/>
                    </a:lnTo>
                    <a:lnTo>
                      <a:pt x="552" y="627"/>
                    </a:lnTo>
                    <a:lnTo>
                      <a:pt x="543" y="627"/>
                    </a:lnTo>
                    <a:lnTo>
                      <a:pt x="526" y="635"/>
                    </a:lnTo>
                    <a:lnTo>
                      <a:pt x="526" y="643"/>
                    </a:lnTo>
                    <a:lnTo>
                      <a:pt x="526" y="651"/>
                    </a:lnTo>
                    <a:lnTo>
                      <a:pt x="543" y="651"/>
                    </a:lnTo>
                    <a:lnTo>
                      <a:pt x="552" y="651"/>
                    </a:lnTo>
                    <a:lnTo>
                      <a:pt x="552" y="660"/>
                    </a:lnTo>
                    <a:lnTo>
                      <a:pt x="552" y="668"/>
                    </a:lnTo>
                    <a:lnTo>
                      <a:pt x="552" y="676"/>
                    </a:lnTo>
                    <a:lnTo>
                      <a:pt x="543" y="684"/>
                    </a:lnTo>
                    <a:lnTo>
                      <a:pt x="535" y="684"/>
                    </a:lnTo>
                    <a:lnTo>
                      <a:pt x="526" y="684"/>
                    </a:lnTo>
                    <a:lnTo>
                      <a:pt x="509" y="668"/>
                    </a:lnTo>
                    <a:lnTo>
                      <a:pt x="509" y="643"/>
                    </a:lnTo>
                    <a:lnTo>
                      <a:pt x="518" y="635"/>
                    </a:lnTo>
                    <a:lnTo>
                      <a:pt x="526" y="627"/>
                    </a:lnTo>
                    <a:lnTo>
                      <a:pt x="543" y="618"/>
                    </a:lnTo>
                    <a:lnTo>
                      <a:pt x="560" y="610"/>
                    </a:lnTo>
                    <a:lnTo>
                      <a:pt x="569" y="618"/>
                    </a:lnTo>
                    <a:lnTo>
                      <a:pt x="603" y="643"/>
                    </a:lnTo>
                    <a:lnTo>
                      <a:pt x="620" y="668"/>
                    </a:lnTo>
                    <a:lnTo>
                      <a:pt x="620" y="693"/>
                    </a:lnTo>
                    <a:lnTo>
                      <a:pt x="620" y="709"/>
                    </a:lnTo>
                    <a:lnTo>
                      <a:pt x="611" y="726"/>
                    </a:lnTo>
                    <a:lnTo>
                      <a:pt x="594" y="734"/>
                    </a:lnTo>
                    <a:lnTo>
                      <a:pt x="603" y="742"/>
                    </a:lnTo>
                    <a:lnTo>
                      <a:pt x="611" y="742"/>
                    </a:lnTo>
                    <a:lnTo>
                      <a:pt x="620" y="742"/>
                    </a:lnTo>
                    <a:lnTo>
                      <a:pt x="620" y="750"/>
                    </a:lnTo>
                    <a:lnTo>
                      <a:pt x="611" y="775"/>
                    </a:lnTo>
                    <a:lnTo>
                      <a:pt x="594" y="783"/>
                    </a:lnTo>
                    <a:lnTo>
                      <a:pt x="552" y="800"/>
                    </a:lnTo>
                    <a:lnTo>
                      <a:pt x="543" y="816"/>
                    </a:lnTo>
                    <a:lnTo>
                      <a:pt x="535" y="825"/>
                    </a:lnTo>
                    <a:lnTo>
                      <a:pt x="535" y="833"/>
                    </a:lnTo>
                    <a:lnTo>
                      <a:pt x="501" y="849"/>
                    </a:lnTo>
                    <a:lnTo>
                      <a:pt x="492" y="858"/>
                    </a:lnTo>
                    <a:lnTo>
                      <a:pt x="484" y="874"/>
                    </a:lnTo>
                    <a:lnTo>
                      <a:pt x="484" y="891"/>
                    </a:lnTo>
                    <a:lnTo>
                      <a:pt x="458" y="907"/>
                    </a:lnTo>
                    <a:lnTo>
                      <a:pt x="450" y="932"/>
                    </a:lnTo>
                    <a:lnTo>
                      <a:pt x="450" y="948"/>
                    </a:lnTo>
                    <a:lnTo>
                      <a:pt x="458" y="965"/>
                    </a:lnTo>
                    <a:lnTo>
                      <a:pt x="467" y="973"/>
                    </a:lnTo>
                    <a:lnTo>
                      <a:pt x="475" y="965"/>
                    </a:lnTo>
                    <a:lnTo>
                      <a:pt x="475" y="956"/>
                    </a:lnTo>
                    <a:lnTo>
                      <a:pt x="475" y="948"/>
                    </a:lnTo>
                    <a:lnTo>
                      <a:pt x="467" y="940"/>
                    </a:lnTo>
                    <a:lnTo>
                      <a:pt x="475" y="932"/>
                    </a:lnTo>
                    <a:lnTo>
                      <a:pt x="475" y="924"/>
                    </a:lnTo>
                    <a:lnTo>
                      <a:pt x="484" y="915"/>
                    </a:lnTo>
                    <a:lnTo>
                      <a:pt x="492" y="915"/>
                    </a:lnTo>
                    <a:lnTo>
                      <a:pt x="501" y="915"/>
                    </a:lnTo>
                    <a:lnTo>
                      <a:pt x="509" y="907"/>
                    </a:lnTo>
                    <a:lnTo>
                      <a:pt x="509" y="899"/>
                    </a:lnTo>
                    <a:lnTo>
                      <a:pt x="509" y="907"/>
                    </a:lnTo>
                    <a:lnTo>
                      <a:pt x="518" y="907"/>
                    </a:lnTo>
                    <a:lnTo>
                      <a:pt x="535" y="882"/>
                    </a:lnTo>
                    <a:lnTo>
                      <a:pt x="543" y="891"/>
                    </a:lnTo>
                    <a:lnTo>
                      <a:pt x="543" y="899"/>
                    </a:lnTo>
                    <a:lnTo>
                      <a:pt x="535" y="915"/>
                    </a:lnTo>
                    <a:lnTo>
                      <a:pt x="535" y="924"/>
                    </a:lnTo>
                    <a:lnTo>
                      <a:pt x="543" y="932"/>
                    </a:lnTo>
                    <a:lnTo>
                      <a:pt x="552" y="924"/>
                    </a:lnTo>
                    <a:lnTo>
                      <a:pt x="560" y="907"/>
                    </a:lnTo>
                    <a:lnTo>
                      <a:pt x="560" y="891"/>
                    </a:lnTo>
                    <a:lnTo>
                      <a:pt x="552" y="866"/>
                    </a:lnTo>
                    <a:lnTo>
                      <a:pt x="543" y="866"/>
                    </a:lnTo>
                    <a:lnTo>
                      <a:pt x="526" y="866"/>
                    </a:lnTo>
                    <a:lnTo>
                      <a:pt x="509" y="874"/>
                    </a:lnTo>
                    <a:lnTo>
                      <a:pt x="509" y="899"/>
                    </a:lnTo>
                    <a:lnTo>
                      <a:pt x="501" y="891"/>
                    </a:lnTo>
                    <a:lnTo>
                      <a:pt x="501" y="882"/>
                    </a:lnTo>
                    <a:lnTo>
                      <a:pt x="509" y="866"/>
                    </a:lnTo>
                    <a:lnTo>
                      <a:pt x="518" y="858"/>
                    </a:lnTo>
                    <a:lnTo>
                      <a:pt x="535" y="858"/>
                    </a:lnTo>
                    <a:lnTo>
                      <a:pt x="543" y="849"/>
                    </a:lnTo>
                    <a:lnTo>
                      <a:pt x="552" y="833"/>
                    </a:lnTo>
                    <a:lnTo>
                      <a:pt x="560" y="825"/>
                    </a:lnTo>
                    <a:lnTo>
                      <a:pt x="569" y="825"/>
                    </a:lnTo>
                    <a:lnTo>
                      <a:pt x="586" y="808"/>
                    </a:lnTo>
                    <a:lnTo>
                      <a:pt x="594" y="808"/>
                    </a:lnTo>
                    <a:lnTo>
                      <a:pt x="611" y="816"/>
                    </a:lnTo>
                    <a:lnTo>
                      <a:pt x="628" y="825"/>
                    </a:lnTo>
                    <a:lnTo>
                      <a:pt x="637" y="825"/>
                    </a:lnTo>
                    <a:lnTo>
                      <a:pt x="654" y="808"/>
                    </a:lnTo>
                    <a:lnTo>
                      <a:pt x="671" y="800"/>
                    </a:lnTo>
                    <a:lnTo>
                      <a:pt x="688" y="800"/>
                    </a:lnTo>
                    <a:lnTo>
                      <a:pt x="713" y="800"/>
                    </a:lnTo>
                    <a:lnTo>
                      <a:pt x="722" y="816"/>
                    </a:lnTo>
                    <a:lnTo>
                      <a:pt x="730" y="825"/>
                    </a:lnTo>
                    <a:lnTo>
                      <a:pt x="730" y="858"/>
                    </a:lnTo>
                    <a:lnTo>
                      <a:pt x="722" y="866"/>
                    </a:lnTo>
                    <a:lnTo>
                      <a:pt x="722" y="874"/>
                    </a:lnTo>
                    <a:lnTo>
                      <a:pt x="730" y="874"/>
                    </a:lnTo>
                    <a:lnTo>
                      <a:pt x="738" y="874"/>
                    </a:lnTo>
                    <a:lnTo>
                      <a:pt x="755" y="874"/>
                    </a:lnTo>
                    <a:lnTo>
                      <a:pt x="772" y="899"/>
                    </a:lnTo>
                    <a:lnTo>
                      <a:pt x="781" y="915"/>
                    </a:lnTo>
                    <a:lnTo>
                      <a:pt x="781" y="932"/>
                    </a:lnTo>
                    <a:lnTo>
                      <a:pt x="772" y="948"/>
                    </a:lnTo>
                    <a:lnTo>
                      <a:pt x="755" y="956"/>
                    </a:lnTo>
                    <a:lnTo>
                      <a:pt x="747" y="965"/>
                    </a:lnTo>
                    <a:lnTo>
                      <a:pt x="730" y="965"/>
                    </a:lnTo>
                    <a:lnTo>
                      <a:pt x="738" y="989"/>
                    </a:lnTo>
                    <a:lnTo>
                      <a:pt x="747" y="1006"/>
                    </a:lnTo>
                    <a:lnTo>
                      <a:pt x="738" y="1022"/>
                    </a:lnTo>
                    <a:lnTo>
                      <a:pt x="730" y="1031"/>
                    </a:lnTo>
                    <a:lnTo>
                      <a:pt x="722" y="1039"/>
                    </a:lnTo>
                    <a:lnTo>
                      <a:pt x="705" y="1055"/>
                    </a:lnTo>
                    <a:lnTo>
                      <a:pt x="688" y="1055"/>
                    </a:lnTo>
                    <a:lnTo>
                      <a:pt x="671" y="1047"/>
                    </a:lnTo>
                    <a:lnTo>
                      <a:pt x="654" y="1039"/>
                    </a:lnTo>
                    <a:lnTo>
                      <a:pt x="637" y="1055"/>
                    </a:lnTo>
                    <a:lnTo>
                      <a:pt x="628" y="1064"/>
                    </a:lnTo>
                    <a:lnTo>
                      <a:pt x="620" y="1072"/>
                    </a:lnTo>
                    <a:lnTo>
                      <a:pt x="594" y="1072"/>
                    </a:lnTo>
                    <a:lnTo>
                      <a:pt x="586" y="1064"/>
                    </a:lnTo>
                    <a:lnTo>
                      <a:pt x="569" y="1055"/>
                    </a:lnTo>
                    <a:lnTo>
                      <a:pt x="552" y="1047"/>
                    </a:lnTo>
                    <a:lnTo>
                      <a:pt x="552" y="1031"/>
                    </a:lnTo>
                    <a:lnTo>
                      <a:pt x="560" y="1022"/>
                    </a:lnTo>
                    <a:lnTo>
                      <a:pt x="577" y="1022"/>
                    </a:lnTo>
                    <a:lnTo>
                      <a:pt x="586" y="1022"/>
                    </a:lnTo>
                    <a:lnTo>
                      <a:pt x="603" y="1006"/>
                    </a:lnTo>
                    <a:lnTo>
                      <a:pt x="611" y="998"/>
                    </a:lnTo>
                    <a:lnTo>
                      <a:pt x="611" y="973"/>
                    </a:lnTo>
                    <a:lnTo>
                      <a:pt x="603" y="956"/>
                    </a:lnTo>
                    <a:lnTo>
                      <a:pt x="594" y="948"/>
                    </a:lnTo>
                    <a:lnTo>
                      <a:pt x="586" y="940"/>
                    </a:lnTo>
                    <a:lnTo>
                      <a:pt x="560" y="940"/>
                    </a:lnTo>
                    <a:lnTo>
                      <a:pt x="543" y="948"/>
                    </a:lnTo>
                    <a:lnTo>
                      <a:pt x="526" y="956"/>
                    </a:lnTo>
                    <a:lnTo>
                      <a:pt x="518" y="973"/>
                    </a:lnTo>
                    <a:lnTo>
                      <a:pt x="509" y="989"/>
                    </a:lnTo>
                    <a:lnTo>
                      <a:pt x="509" y="1014"/>
                    </a:lnTo>
                    <a:lnTo>
                      <a:pt x="518" y="1039"/>
                    </a:lnTo>
                    <a:lnTo>
                      <a:pt x="526" y="1064"/>
                    </a:lnTo>
                    <a:lnTo>
                      <a:pt x="552" y="1088"/>
                    </a:lnTo>
                    <a:lnTo>
                      <a:pt x="586" y="1105"/>
                    </a:lnTo>
                    <a:lnTo>
                      <a:pt x="611" y="1113"/>
                    </a:lnTo>
                    <a:lnTo>
                      <a:pt x="645" y="1113"/>
                    </a:lnTo>
                    <a:lnTo>
                      <a:pt x="679" y="1105"/>
                    </a:lnTo>
                    <a:lnTo>
                      <a:pt x="738" y="1080"/>
                    </a:lnTo>
                    <a:lnTo>
                      <a:pt x="764" y="1055"/>
                    </a:lnTo>
                    <a:lnTo>
                      <a:pt x="781" y="1039"/>
                    </a:lnTo>
                    <a:lnTo>
                      <a:pt x="798" y="1014"/>
                    </a:lnTo>
                    <a:lnTo>
                      <a:pt x="815" y="989"/>
                    </a:lnTo>
                    <a:lnTo>
                      <a:pt x="815" y="956"/>
                    </a:lnTo>
                    <a:lnTo>
                      <a:pt x="823" y="932"/>
                    </a:lnTo>
                    <a:lnTo>
                      <a:pt x="815" y="899"/>
                    </a:lnTo>
                    <a:lnTo>
                      <a:pt x="815" y="866"/>
                    </a:lnTo>
                    <a:lnTo>
                      <a:pt x="798" y="841"/>
                    </a:lnTo>
                    <a:lnTo>
                      <a:pt x="781" y="808"/>
                    </a:lnTo>
                    <a:lnTo>
                      <a:pt x="747" y="759"/>
                    </a:lnTo>
                    <a:lnTo>
                      <a:pt x="755" y="742"/>
                    </a:lnTo>
                    <a:lnTo>
                      <a:pt x="764" y="734"/>
                    </a:lnTo>
                    <a:lnTo>
                      <a:pt x="789" y="717"/>
                    </a:lnTo>
                    <a:lnTo>
                      <a:pt x="840" y="750"/>
                    </a:lnTo>
                    <a:lnTo>
                      <a:pt x="866" y="767"/>
                    </a:lnTo>
                    <a:lnTo>
                      <a:pt x="883" y="783"/>
                    </a:lnTo>
                    <a:lnTo>
                      <a:pt x="908" y="783"/>
                    </a:lnTo>
                    <a:lnTo>
                      <a:pt x="942" y="792"/>
                    </a:lnTo>
                    <a:lnTo>
                      <a:pt x="968" y="792"/>
                    </a:lnTo>
                    <a:lnTo>
                      <a:pt x="993" y="783"/>
                    </a:lnTo>
                    <a:lnTo>
                      <a:pt x="1019" y="783"/>
                    </a:lnTo>
                    <a:lnTo>
                      <a:pt x="1044" y="775"/>
                    </a:lnTo>
                    <a:lnTo>
                      <a:pt x="1087" y="742"/>
                    </a:lnTo>
                    <a:lnTo>
                      <a:pt x="1121" y="701"/>
                    </a:lnTo>
                    <a:lnTo>
                      <a:pt x="1129" y="676"/>
                    </a:lnTo>
                    <a:lnTo>
                      <a:pt x="1138" y="651"/>
                    </a:lnTo>
                    <a:lnTo>
                      <a:pt x="1138" y="627"/>
                    </a:lnTo>
                    <a:lnTo>
                      <a:pt x="1138" y="602"/>
                    </a:lnTo>
                    <a:lnTo>
                      <a:pt x="1129" y="577"/>
                    </a:lnTo>
                    <a:lnTo>
                      <a:pt x="1121" y="552"/>
                    </a:lnTo>
                    <a:lnTo>
                      <a:pt x="1095" y="528"/>
                    </a:lnTo>
                    <a:lnTo>
                      <a:pt x="1078" y="511"/>
                    </a:lnTo>
                    <a:lnTo>
                      <a:pt x="1061" y="503"/>
                    </a:lnTo>
                    <a:lnTo>
                      <a:pt x="1044" y="503"/>
                    </a:lnTo>
                    <a:lnTo>
                      <a:pt x="1027" y="503"/>
                    </a:lnTo>
                    <a:lnTo>
                      <a:pt x="1010" y="511"/>
                    </a:lnTo>
                    <a:lnTo>
                      <a:pt x="993" y="519"/>
                    </a:lnTo>
                    <a:lnTo>
                      <a:pt x="985" y="544"/>
                    </a:lnTo>
                    <a:lnTo>
                      <a:pt x="976" y="552"/>
                    </a:lnTo>
                    <a:lnTo>
                      <a:pt x="976" y="561"/>
                    </a:lnTo>
                    <a:lnTo>
                      <a:pt x="985" y="585"/>
                    </a:lnTo>
                    <a:lnTo>
                      <a:pt x="1002" y="594"/>
                    </a:lnTo>
                    <a:lnTo>
                      <a:pt x="1019" y="594"/>
                    </a:lnTo>
                    <a:lnTo>
                      <a:pt x="1044" y="585"/>
                    </a:lnTo>
                    <a:lnTo>
                      <a:pt x="1053" y="577"/>
                    </a:lnTo>
                    <a:lnTo>
                      <a:pt x="1061" y="552"/>
                    </a:lnTo>
                    <a:lnTo>
                      <a:pt x="1078" y="561"/>
                    </a:lnTo>
                    <a:lnTo>
                      <a:pt x="1095" y="577"/>
                    </a:lnTo>
                    <a:lnTo>
                      <a:pt x="1104" y="594"/>
                    </a:lnTo>
                    <a:lnTo>
                      <a:pt x="1095" y="610"/>
                    </a:lnTo>
                    <a:lnTo>
                      <a:pt x="1078" y="627"/>
                    </a:lnTo>
                    <a:lnTo>
                      <a:pt x="1078" y="635"/>
                    </a:lnTo>
                    <a:lnTo>
                      <a:pt x="1078" y="643"/>
                    </a:lnTo>
                    <a:lnTo>
                      <a:pt x="1087" y="651"/>
                    </a:lnTo>
                    <a:lnTo>
                      <a:pt x="1095" y="660"/>
                    </a:lnTo>
                    <a:lnTo>
                      <a:pt x="1095" y="676"/>
                    </a:lnTo>
                    <a:lnTo>
                      <a:pt x="1087" y="693"/>
                    </a:lnTo>
                    <a:lnTo>
                      <a:pt x="1070" y="709"/>
                    </a:lnTo>
                    <a:lnTo>
                      <a:pt x="1053" y="709"/>
                    </a:lnTo>
                    <a:lnTo>
                      <a:pt x="1044" y="709"/>
                    </a:lnTo>
                    <a:lnTo>
                      <a:pt x="1027" y="709"/>
                    </a:lnTo>
                    <a:lnTo>
                      <a:pt x="1019" y="701"/>
                    </a:lnTo>
                    <a:lnTo>
                      <a:pt x="1010" y="693"/>
                    </a:lnTo>
                    <a:lnTo>
                      <a:pt x="1002" y="693"/>
                    </a:lnTo>
                    <a:lnTo>
                      <a:pt x="993" y="701"/>
                    </a:lnTo>
                    <a:lnTo>
                      <a:pt x="1002" y="717"/>
                    </a:lnTo>
                    <a:lnTo>
                      <a:pt x="993" y="726"/>
                    </a:lnTo>
                    <a:lnTo>
                      <a:pt x="976" y="750"/>
                    </a:lnTo>
                    <a:lnTo>
                      <a:pt x="968" y="759"/>
                    </a:lnTo>
                    <a:lnTo>
                      <a:pt x="951" y="767"/>
                    </a:lnTo>
                    <a:lnTo>
                      <a:pt x="942" y="759"/>
                    </a:lnTo>
                    <a:lnTo>
                      <a:pt x="925" y="759"/>
                    </a:lnTo>
                    <a:lnTo>
                      <a:pt x="917" y="742"/>
                    </a:lnTo>
                    <a:lnTo>
                      <a:pt x="908" y="734"/>
                    </a:lnTo>
                    <a:lnTo>
                      <a:pt x="900" y="709"/>
                    </a:lnTo>
                    <a:lnTo>
                      <a:pt x="891" y="701"/>
                    </a:lnTo>
                    <a:lnTo>
                      <a:pt x="883" y="701"/>
                    </a:lnTo>
                    <a:lnTo>
                      <a:pt x="866" y="701"/>
                    </a:lnTo>
                    <a:lnTo>
                      <a:pt x="840" y="693"/>
                    </a:lnTo>
                    <a:lnTo>
                      <a:pt x="823" y="668"/>
                    </a:lnTo>
                    <a:lnTo>
                      <a:pt x="823" y="660"/>
                    </a:lnTo>
                    <a:lnTo>
                      <a:pt x="823" y="651"/>
                    </a:lnTo>
                    <a:lnTo>
                      <a:pt x="832" y="627"/>
                    </a:lnTo>
                    <a:lnTo>
                      <a:pt x="849" y="610"/>
                    </a:lnTo>
                    <a:lnTo>
                      <a:pt x="849" y="602"/>
                    </a:lnTo>
                    <a:lnTo>
                      <a:pt x="840" y="585"/>
                    </a:lnTo>
                    <a:lnTo>
                      <a:pt x="832" y="577"/>
                    </a:lnTo>
                    <a:lnTo>
                      <a:pt x="832" y="561"/>
                    </a:lnTo>
                    <a:lnTo>
                      <a:pt x="832" y="544"/>
                    </a:lnTo>
                    <a:lnTo>
                      <a:pt x="849" y="528"/>
                    </a:lnTo>
                    <a:lnTo>
                      <a:pt x="857" y="519"/>
                    </a:lnTo>
                    <a:lnTo>
                      <a:pt x="866" y="519"/>
                    </a:lnTo>
                    <a:lnTo>
                      <a:pt x="883" y="519"/>
                    </a:lnTo>
                    <a:lnTo>
                      <a:pt x="883" y="511"/>
                    </a:lnTo>
                    <a:lnTo>
                      <a:pt x="891" y="487"/>
                    </a:lnTo>
                    <a:lnTo>
                      <a:pt x="908" y="470"/>
                    </a:lnTo>
                    <a:lnTo>
                      <a:pt x="925" y="470"/>
                    </a:lnTo>
                    <a:lnTo>
                      <a:pt x="942" y="470"/>
                    </a:lnTo>
                    <a:lnTo>
                      <a:pt x="959" y="454"/>
                    </a:lnTo>
                    <a:lnTo>
                      <a:pt x="976" y="454"/>
                    </a:lnTo>
                    <a:lnTo>
                      <a:pt x="985" y="454"/>
                    </a:lnTo>
                    <a:lnTo>
                      <a:pt x="1002" y="462"/>
                    </a:lnTo>
                    <a:lnTo>
                      <a:pt x="1002" y="470"/>
                    </a:lnTo>
                    <a:lnTo>
                      <a:pt x="1010" y="470"/>
                    </a:lnTo>
                    <a:lnTo>
                      <a:pt x="1010" y="454"/>
                    </a:lnTo>
                    <a:lnTo>
                      <a:pt x="1002" y="445"/>
                    </a:lnTo>
                    <a:lnTo>
                      <a:pt x="993" y="437"/>
                    </a:lnTo>
                    <a:lnTo>
                      <a:pt x="976" y="429"/>
                    </a:lnTo>
                    <a:lnTo>
                      <a:pt x="959" y="437"/>
                    </a:lnTo>
                    <a:lnTo>
                      <a:pt x="934" y="454"/>
                    </a:lnTo>
                    <a:lnTo>
                      <a:pt x="917" y="454"/>
                    </a:lnTo>
                    <a:lnTo>
                      <a:pt x="900" y="454"/>
                    </a:lnTo>
                    <a:lnTo>
                      <a:pt x="883" y="470"/>
                    </a:lnTo>
                    <a:lnTo>
                      <a:pt x="866" y="495"/>
                    </a:lnTo>
                    <a:lnTo>
                      <a:pt x="840" y="511"/>
                    </a:lnTo>
                    <a:lnTo>
                      <a:pt x="823" y="528"/>
                    </a:lnTo>
                    <a:lnTo>
                      <a:pt x="815" y="536"/>
                    </a:lnTo>
                    <a:lnTo>
                      <a:pt x="806" y="577"/>
                    </a:lnTo>
                    <a:lnTo>
                      <a:pt x="798" y="602"/>
                    </a:lnTo>
                    <a:lnTo>
                      <a:pt x="789" y="602"/>
                    </a:lnTo>
                    <a:lnTo>
                      <a:pt x="772" y="610"/>
                    </a:lnTo>
                    <a:lnTo>
                      <a:pt x="772" y="602"/>
                    </a:lnTo>
                    <a:lnTo>
                      <a:pt x="772" y="594"/>
                    </a:lnTo>
                    <a:lnTo>
                      <a:pt x="772" y="585"/>
                    </a:lnTo>
                    <a:lnTo>
                      <a:pt x="755" y="577"/>
                    </a:lnTo>
                    <a:lnTo>
                      <a:pt x="730" y="585"/>
                    </a:lnTo>
                    <a:lnTo>
                      <a:pt x="705" y="594"/>
                    </a:lnTo>
                    <a:lnTo>
                      <a:pt x="688" y="585"/>
                    </a:lnTo>
                    <a:lnTo>
                      <a:pt x="662" y="569"/>
                    </a:lnTo>
                    <a:lnTo>
                      <a:pt x="654" y="552"/>
                    </a:lnTo>
                    <a:lnTo>
                      <a:pt x="645" y="536"/>
                    </a:lnTo>
                    <a:lnTo>
                      <a:pt x="654" y="511"/>
                    </a:lnTo>
                    <a:lnTo>
                      <a:pt x="662" y="495"/>
                    </a:lnTo>
                    <a:lnTo>
                      <a:pt x="671" y="487"/>
                    </a:lnTo>
                    <a:lnTo>
                      <a:pt x="688" y="487"/>
                    </a:lnTo>
                    <a:lnTo>
                      <a:pt x="696" y="487"/>
                    </a:lnTo>
                    <a:lnTo>
                      <a:pt x="705" y="495"/>
                    </a:lnTo>
                    <a:lnTo>
                      <a:pt x="705" y="511"/>
                    </a:lnTo>
                    <a:lnTo>
                      <a:pt x="705" y="519"/>
                    </a:lnTo>
                    <a:lnTo>
                      <a:pt x="696" y="528"/>
                    </a:lnTo>
                    <a:lnTo>
                      <a:pt x="688" y="528"/>
                    </a:lnTo>
                    <a:lnTo>
                      <a:pt x="679" y="519"/>
                    </a:lnTo>
                    <a:lnTo>
                      <a:pt x="662" y="519"/>
                    </a:lnTo>
                    <a:lnTo>
                      <a:pt x="662" y="528"/>
                    </a:lnTo>
                    <a:lnTo>
                      <a:pt x="671" y="536"/>
                    </a:lnTo>
                    <a:lnTo>
                      <a:pt x="688" y="552"/>
                    </a:lnTo>
                    <a:lnTo>
                      <a:pt x="705" y="561"/>
                    </a:lnTo>
                    <a:lnTo>
                      <a:pt x="747" y="552"/>
                    </a:lnTo>
                    <a:lnTo>
                      <a:pt x="781" y="536"/>
                    </a:lnTo>
                    <a:lnTo>
                      <a:pt x="840" y="487"/>
                    </a:lnTo>
                    <a:lnTo>
                      <a:pt x="900" y="437"/>
                    </a:lnTo>
                    <a:lnTo>
                      <a:pt x="934" y="421"/>
                    </a:lnTo>
                    <a:lnTo>
                      <a:pt x="976" y="412"/>
                    </a:lnTo>
                    <a:lnTo>
                      <a:pt x="1019" y="421"/>
                    </a:lnTo>
                    <a:lnTo>
                      <a:pt x="1061" y="429"/>
                    </a:lnTo>
                    <a:lnTo>
                      <a:pt x="1095" y="454"/>
                    </a:lnTo>
                    <a:lnTo>
                      <a:pt x="1112" y="462"/>
                    </a:lnTo>
                    <a:lnTo>
                      <a:pt x="1129" y="487"/>
                    </a:lnTo>
                    <a:lnTo>
                      <a:pt x="1138" y="519"/>
                    </a:lnTo>
                    <a:lnTo>
                      <a:pt x="1146" y="552"/>
                    </a:lnTo>
                    <a:lnTo>
                      <a:pt x="1155" y="552"/>
                    </a:lnTo>
                    <a:lnTo>
                      <a:pt x="1163" y="552"/>
                    </a:lnTo>
                    <a:lnTo>
                      <a:pt x="1163" y="536"/>
                    </a:lnTo>
                    <a:lnTo>
                      <a:pt x="1163" y="519"/>
                    </a:lnTo>
                    <a:lnTo>
                      <a:pt x="1146" y="487"/>
                    </a:lnTo>
                    <a:lnTo>
                      <a:pt x="1129" y="445"/>
                    </a:lnTo>
                    <a:lnTo>
                      <a:pt x="1104" y="404"/>
                    </a:lnTo>
                    <a:lnTo>
                      <a:pt x="1053" y="330"/>
                    </a:lnTo>
                    <a:lnTo>
                      <a:pt x="1044" y="289"/>
                    </a:lnTo>
                    <a:lnTo>
                      <a:pt x="1044" y="256"/>
                    </a:lnTo>
                    <a:lnTo>
                      <a:pt x="1053" y="214"/>
                    </a:lnTo>
                    <a:lnTo>
                      <a:pt x="1070" y="181"/>
                    </a:lnTo>
                    <a:lnTo>
                      <a:pt x="1070" y="173"/>
                    </a:lnTo>
                    <a:lnTo>
                      <a:pt x="1129" y="107"/>
                    </a:lnTo>
                    <a:lnTo>
                      <a:pt x="1138" y="91"/>
                    </a:lnTo>
                    <a:lnTo>
                      <a:pt x="1146" y="66"/>
                    </a:lnTo>
                    <a:lnTo>
                      <a:pt x="1146" y="50"/>
                    </a:lnTo>
                    <a:lnTo>
                      <a:pt x="1146" y="25"/>
                    </a:lnTo>
                    <a:lnTo>
                      <a:pt x="1129" y="17"/>
                    </a:lnTo>
                    <a:lnTo>
                      <a:pt x="1121" y="17"/>
                    </a:lnTo>
                    <a:lnTo>
                      <a:pt x="1095" y="17"/>
                    </a:lnTo>
                    <a:lnTo>
                      <a:pt x="1087" y="25"/>
                    </a:lnTo>
                    <a:lnTo>
                      <a:pt x="1087" y="33"/>
                    </a:lnTo>
                    <a:lnTo>
                      <a:pt x="1087" y="41"/>
                    </a:lnTo>
                    <a:lnTo>
                      <a:pt x="1095" y="41"/>
                    </a:lnTo>
                    <a:lnTo>
                      <a:pt x="1112" y="41"/>
                    </a:lnTo>
                    <a:lnTo>
                      <a:pt x="1121" y="41"/>
                    </a:lnTo>
                    <a:lnTo>
                      <a:pt x="1121" y="50"/>
                    </a:lnTo>
                    <a:lnTo>
                      <a:pt x="1121" y="66"/>
                    </a:lnTo>
                    <a:lnTo>
                      <a:pt x="1112" y="74"/>
                    </a:lnTo>
                    <a:lnTo>
                      <a:pt x="1095" y="74"/>
                    </a:lnTo>
                    <a:lnTo>
                      <a:pt x="1078" y="58"/>
                    </a:lnTo>
                    <a:lnTo>
                      <a:pt x="1070" y="41"/>
                    </a:lnTo>
                    <a:lnTo>
                      <a:pt x="1070" y="25"/>
                    </a:lnTo>
                    <a:lnTo>
                      <a:pt x="1078" y="17"/>
                    </a:lnTo>
                    <a:lnTo>
                      <a:pt x="1095" y="8"/>
                    </a:lnTo>
                    <a:lnTo>
                      <a:pt x="1104" y="0"/>
                    </a:lnTo>
                    <a:lnTo>
                      <a:pt x="1121" y="0"/>
                    </a:lnTo>
                    <a:lnTo>
                      <a:pt x="1138" y="0"/>
                    </a:lnTo>
                    <a:lnTo>
                      <a:pt x="1172" y="17"/>
                    </a:lnTo>
                    <a:lnTo>
                      <a:pt x="1180" y="41"/>
                    </a:lnTo>
                    <a:lnTo>
                      <a:pt x="1189" y="66"/>
                    </a:lnTo>
                    <a:lnTo>
                      <a:pt x="1172" y="99"/>
                    </a:lnTo>
                    <a:lnTo>
                      <a:pt x="1155" y="124"/>
                    </a:lnTo>
                    <a:lnTo>
                      <a:pt x="1129" y="140"/>
                    </a:lnTo>
                    <a:lnTo>
                      <a:pt x="1104" y="157"/>
                    </a:lnTo>
                    <a:lnTo>
                      <a:pt x="1104" y="165"/>
                    </a:lnTo>
                    <a:lnTo>
                      <a:pt x="1112" y="173"/>
                    </a:lnTo>
                    <a:lnTo>
                      <a:pt x="1138" y="165"/>
                    </a:lnTo>
                    <a:lnTo>
                      <a:pt x="1146" y="165"/>
                    </a:lnTo>
                    <a:lnTo>
                      <a:pt x="1163" y="173"/>
                    </a:lnTo>
                    <a:lnTo>
                      <a:pt x="1180" y="181"/>
                    </a:lnTo>
                    <a:lnTo>
                      <a:pt x="1189" y="198"/>
                    </a:lnTo>
                    <a:lnTo>
                      <a:pt x="1197" y="223"/>
                    </a:lnTo>
                    <a:lnTo>
                      <a:pt x="1189" y="239"/>
                    </a:lnTo>
                    <a:lnTo>
                      <a:pt x="1180" y="272"/>
                    </a:lnTo>
                    <a:lnTo>
                      <a:pt x="1163" y="313"/>
                    </a:lnTo>
                    <a:lnTo>
                      <a:pt x="1146" y="346"/>
                    </a:lnTo>
                    <a:lnTo>
                      <a:pt x="1146" y="363"/>
                    </a:lnTo>
                    <a:lnTo>
                      <a:pt x="1146" y="379"/>
                    </a:lnTo>
                    <a:lnTo>
                      <a:pt x="1121" y="355"/>
                    </a:lnTo>
                    <a:lnTo>
                      <a:pt x="1112" y="322"/>
                    </a:lnTo>
                    <a:lnTo>
                      <a:pt x="1104" y="289"/>
                    </a:lnTo>
                    <a:lnTo>
                      <a:pt x="1095" y="256"/>
                    </a:lnTo>
                    <a:lnTo>
                      <a:pt x="1121" y="264"/>
                    </a:lnTo>
                    <a:lnTo>
                      <a:pt x="1138" y="264"/>
                    </a:lnTo>
                    <a:lnTo>
                      <a:pt x="1146" y="256"/>
                    </a:lnTo>
                    <a:lnTo>
                      <a:pt x="1155" y="247"/>
                    </a:lnTo>
                    <a:lnTo>
                      <a:pt x="1163" y="239"/>
                    </a:lnTo>
                    <a:lnTo>
                      <a:pt x="1163" y="223"/>
                    </a:lnTo>
                    <a:lnTo>
                      <a:pt x="1155" y="206"/>
                    </a:lnTo>
                    <a:lnTo>
                      <a:pt x="1146" y="198"/>
                    </a:lnTo>
                    <a:lnTo>
                      <a:pt x="1121" y="181"/>
                    </a:lnTo>
                    <a:lnTo>
                      <a:pt x="1112" y="181"/>
                    </a:lnTo>
                    <a:lnTo>
                      <a:pt x="1095" y="190"/>
                    </a:lnTo>
                    <a:lnTo>
                      <a:pt x="1078" y="206"/>
                    </a:lnTo>
                    <a:lnTo>
                      <a:pt x="1070" y="223"/>
                    </a:lnTo>
                    <a:lnTo>
                      <a:pt x="1061" y="247"/>
                    </a:lnTo>
                    <a:lnTo>
                      <a:pt x="1061" y="272"/>
                    </a:lnTo>
                    <a:lnTo>
                      <a:pt x="1070" y="289"/>
                    </a:lnTo>
                    <a:lnTo>
                      <a:pt x="1087" y="338"/>
                    </a:lnTo>
                    <a:lnTo>
                      <a:pt x="1104" y="379"/>
                    </a:lnTo>
                    <a:lnTo>
                      <a:pt x="1146" y="429"/>
                    </a:lnTo>
                    <a:lnTo>
                      <a:pt x="1172" y="487"/>
                    </a:lnTo>
                    <a:lnTo>
                      <a:pt x="1189" y="552"/>
                    </a:lnTo>
                    <a:lnTo>
                      <a:pt x="1189" y="618"/>
                    </a:lnTo>
                    <a:lnTo>
                      <a:pt x="1180" y="660"/>
                    </a:lnTo>
                    <a:lnTo>
                      <a:pt x="1172" y="693"/>
                    </a:lnTo>
                    <a:lnTo>
                      <a:pt x="1146" y="726"/>
                    </a:lnTo>
                    <a:lnTo>
                      <a:pt x="1121" y="759"/>
                    </a:lnTo>
                    <a:lnTo>
                      <a:pt x="1078" y="783"/>
                    </a:lnTo>
                    <a:lnTo>
                      <a:pt x="1078" y="792"/>
                    </a:lnTo>
                    <a:lnTo>
                      <a:pt x="1095" y="792"/>
                    </a:lnTo>
                    <a:lnTo>
                      <a:pt x="1112" y="792"/>
                    </a:lnTo>
                    <a:lnTo>
                      <a:pt x="1121" y="792"/>
                    </a:lnTo>
                    <a:lnTo>
                      <a:pt x="1146" y="800"/>
                    </a:lnTo>
                    <a:lnTo>
                      <a:pt x="1163" y="808"/>
                    </a:lnTo>
                    <a:lnTo>
                      <a:pt x="1180" y="833"/>
                    </a:lnTo>
                    <a:lnTo>
                      <a:pt x="1189" y="849"/>
                    </a:lnTo>
                    <a:lnTo>
                      <a:pt x="1189" y="882"/>
                    </a:lnTo>
                    <a:lnTo>
                      <a:pt x="1189" y="899"/>
                    </a:lnTo>
                    <a:lnTo>
                      <a:pt x="1180" y="907"/>
                    </a:lnTo>
                    <a:lnTo>
                      <a:pt x="1163" y="924"/>
                    </a:lnTo>
                    <a:lnTo>
                      <a:pt x="1155" y="932"/>
                    </a:lnTo>
                    <a:lnTo>
                      <a:pt x="1112" y="948"/>
                    </a:lnTo>
                    <a:lnTo>
                      <a:pt x="1087" y="940"/>
                    </a:lnTo>
                    <a:lnTo>
                      <a:pt x="1061" y="924"/>
                    </a:lnTo>
                    <a:lnTo>
                      <a:pt x="1053" y="899"/>
                    </a:lnTo>
                    <a:lnTo>
                      <a:pt x="1053" y="874"/>
                    </a:lnTo>
                    <a:lnTo>
                      <a:pt x="1070" y="858"/>
                    </a:lnTo>
                    <a:lnTo>
                      <a:pt x="1070" y="882"/>
                    </a:lnTo>
                    <a:lnTo>
                      <a:pt x="1078" y="891"/>
                    </a:lnTo>
                    <a:lnTo>
                      <a:pt x="1087" y="899"/>
                    </a:lnTo>
                    <a:lnTo>
                      <a:pt x="1095" y="907"/>
                    </a:lnTo>
                    <a:lnTo>
                      <a:pt x="1104" y="907"/>
                    </a:lnTo>
                    <a:lnTo>
                      <a:pt x="1121" y="899"/>
                    </a:lnTo>
                    <a:lnTo>
                      <a:pt x="1138" y="891"/>
                    </a:lnTo>
                    <a:lnTo>
                      <a:pt x="1146" y="866"/>
                    </a:lnTo>
                    <a:lnTo>
                      <a:pt x="1138" y="849"/>
                    </a:lnTo>
                    <a:lnTo>
                      <a:pt x="1121" y="833"/>
                    </a:lnTo>
                    <a:lnTo>
                      <a:pt x="1095" y="825"/>
                    </a:lnTo>
                    <a:lnTo>
                      <a:pt x="1070" y="816"/>
                    </a:lnTo>
                    <a:lnTo>
                      <a:pt x="1010" y="816"/>
                    </a:lnTo>
                    <a:lnTo>
                      <a:pt x="959" y="816"/>
                    </a:lnTo>
                    <a:lnTo>
                      <a:pt x="934" y="816"/>
                    </a:lnTo>
                    <a:lnTo>
                      <a:pt x="908" y="808"/>
                    </a:lnTo>
                    <a:lnTo>
                      <a:pt x="849" y="775"/>
                    </a:lnTo>
                    <a:lnTo>
                      <a:pt x="798" y="742"/>
                    </a:lnTo>
                    <a:lnTo>
                      <a:pt x="781" y="742"/>
                    </a:lnTo>
                    <a:lnTo>
                      <a:pt x="772" y="759"/>
                    </a:lnTo>
                    <a:lnTo>
                      <a:pt x="806" y="800"/>
                    </a:lnTo>
                    <a:lnTo>
                      <a:pt x="823" y="849"/>
                    </a:lnTo>
                    <a:lnTo>
                      <a:pt x="840" y="899"/>
                    </a:lnTo>
                    <a:lnTo>
                      <a:pt x="849" y="948"/>
                    </a:lnTo>
                    <a:lnTo>
                      <a:pt x="849" y="1031"/>
                    </a:lnTo>
                    <a:lnTo>
                      <a:pt x="849" y="1055"/>
                    </a:lnTo>
                    <a:lnTo>
                      <a:pt x="857" y="1072"/>
                    </a:lnTo>
                    <a:lnTo>
                      <a:pt x="874" y="1088"/>
                    </a:lnTo>
                    <a:lnTo>
                      <a:pt x="891" y="1097"/>
                    </a:lnTo>
                    <a:lnTo>
                      <a:pt x="917" y="1097"/>
                    </a:lnTo>
                    <a:lnTo>
                      <a:pt x="934" y="1088"/>
                    </a:lnTo>
                    <a:lnTo>
                      <a:pt x="942" y="1072"/>
                    </a:lnTo>
                    <a:lnTo>
                      <a:pt x="942" y="1055"/>
                    </a:lnTo>
                    <a:lnTo>
                      <a:pt x="942" y="1047"/>
                    </a:lnTo>
                    <a:lnTo>
                      <a:pt x="934" y="1031"/>
                    </a:lnTo>
                    <a:lnTo>
                      <a:pt x="908" y="1031"/>
                    </a:lnTo>
                    <a:lnTo>
                      <a:pt x="883" y="1039"/>
                    </a:lnTo>
                    <a:lnTo>
                      <a:pt x="891" y="1022"/>
                    </a:lnTo>
                    <a:lnTo>
                      <a:pt x="900" y="1014"/>
                    </a:lnTo>
                    <a:lnTo>
                      <a:pt x="917" y="1006"/>
                    </a:lnTo>
                    <a:lnTo>
                      <a:pt x="925" y="1006"/>
                    </a:lnTo>
                    <a:lnTo>
                      <a:pt x="951" y="1014"/>
                    </a:lnTo>
                    <a:lnTo>
                      <a:pt x="968" y="1031"/>
                    </a:lnTo>
                    <a:lnTo>
                      <a:pt x="976" y="1055"/>
                    </a:lnTo>
                    <a:lnTo>
                      <a:pt x="976" y="1080"/>
                    </a:lnTo>
                    <a:lnTo>
                      <a:pt x="976" y="1105"/>
                    </a:lnTo>
                    <a:lnTo>
                      <a:pt x="959" y="1121"/>
                    </a:lnTo>
                    <a:lnTo>
                      <a:pt x="934" y="1138"/>
                    </a:lnTo>
                    <a:lnTo>
                      <a:pt x="917" y="1146"/>
                    </a:lnTo>
                    <a:lnTo>
                      <a:pt x="891" y="1146"/>
                    </a:lnTo>
                    <a:lnTo>
                      <a:pt x="866" y="1146"/>
                    </a:lnTo>
                    <a:lnTo>
                      <a:pt x="849" y="1138"/>
                    </a:lnTo>
                    <a:lnTo>
                      <a:pt x="823" y="1113"/>
                    </a:lnTo>
                    <a:lnTo>
                      <a:pt x="815" y="1097"/>
                    </a:lnTo>
                    <a:lnTo>
                      <a:pt x="815" y="1080"/>
                    </a:lnTo>
                    <a:lnTo>
                      <a:pt x="815" y="1064"/>
                    </a:lnTo>
                    <a:lnTo>
                      <a:pt x="823" y="1031"/>
                    </a:lnTo>
                    <a:lnTo>
                      <a:pt x="815" y="1022"/>
                    </a:lnTo>
                    <a:lnTo>
                      <a:pt x="806" y="1039"/>
                    </a:lnTo>
                    <a:lnTo>
                      <a:pt x="798" y="1047"/>
                    </a:lnTo>
                    <a:lnTo>
                      <a:pt x="798" y="1064"/>
                    </a:lnTo>
                    <a:lnTo>
                      <a:pt x="781" y="1080"/>
                    </a:lnTo>
                    <a:lnTo>
                      <a:pt x="764" y="1105"/>
                    </a:lnTo>
                    <a:lnTo>
                      <a:pt x="738" y="1121"/>
                    </a:lnTo>
                    <a:lnTo>
                      <a:pt x="713" y="1138"/>
                    </a:lnTo>
                    <a:lnTo>
                      <a:pt x="688" y="1146"/>
                    </a:lnTo>
                    <a:lnTo>
                      <a:pt x="654" y="1154"/>
                    </a:lnTo>
                    <a:lnTo>
                      <a:pt x="628" y="1154"/>
                    </a:lnTo>
                    <a:lnTo>
                      <a:pt x="594" y="1154"/>
                    </a:lnTo>
                    <a:lnTo>
                      <a:pt x="569" y="1154"/>
                    </a:lnTo>
                    <a:lnTo>
                      <a:pt x="484" y="1121"/>
                    </a:lnTo>
                    <a:lnTo>
                      <a:pt x="407" y="1088"/>
                    </a:lnTo>
                    <a:lnTo>
                      <a:pt x="322" y="1047"/>
                    </a:lnTo>
                    <a:lnTo>
                      <a:pt x="280" y="1039"/>
                    </a:lnTo>
                    <a:lnTo>
                      <a:pt x="263" y="1039"/>
                    </a:lnTo>
                    <a:lnTo>
                      <a:pt x="237" y="1039"/>
                    </a:lnTo>
                    <a:lnTo>
                      <a:pt x="220" y="1055"/>
                    </a:lnTo>
                    <a:lnTo>
                      <a:pt x="212" y="1072"/>
                    </a:lnTo>
                    <a:lnTo>
                      <a:pt x="203" y="1088"/>
                    </a:lnTo>
                    <a:lnTo>
                      <a:pt x="212" y="1105"/>
                    </a:lnTo>
                    <a:lnTo>
                      <a:pt x="220" y="1113"/>
                    </a:lnTo>
                    <a:lnTo>
                      <a:pt x="229" y="1121"/>
                    </a:lnTo>
                    <a:lnTo>
                      <a:pt x="237" y="1121"/>
                    </a:lnTo>
                    <a:lnTo>
                      <a:pt x="254" y="1121"/>
                    </a:lnTo>
                    <a:lnTo>
                      <a:pt x="271" y="1113"/>
                    </a:lnTo>
                    <a:lnTo>
                      <a:pt x="280" y="1105"/>
                    </a:lnTo>
                    <a:lnTo>
                      <a:pt x="288" y="1097"/>
                    </a:lnTo>
                    <a:lnTo>
                      <a:pt x="280" y="1072"/>
                    </a:lnTo>
                    <a:lnTo>
                      <a:pt x="280" y="1064"/>
                    </a:lnTo>
                    <a:lnTo>
                      <a:pt x="314" y="1072"/>
                    </a:lnTo>
                    <a:lnTo>
                      <a:pt x="339" y="1080"/>
                    </a:lnTo>
                    <a:lnTo>
                      <a:pt x="399" y="1113"/>
                    </a:lnTo>
                    <a:lnTo>
                      <a:pt x="382" y="1113"/>
                    </a:lnTo>
                    <a:lnTo>
                      <a:pt x="365" y="1113"/>
                    </a:lnTo>
                    <a:lnTo>
                      <a:pt x="331" y="1130"/>
                    </a:lnTo>
                    <a:lnTo>
                      <a:pt x="288" y="1146"/>
                    </a:lnTo>
                    <a:lnTo>
                      <a:pt x="254" y="1163"/>
                    </a:lnTo>
                    <a:lnTo>
                      <a:pt x="237" y="1163"/>
                    </a:lnTo>
                    <a:lnTo>
                      <a:pt x="220" y="1154"/>
                    </a:lnTo>
                    <a:lnTo>
                      <a:pt x="203" y="113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4" name="Freeform 27"/>
              <p:cNvSpPr>
                <a:spLocks/>
              </p:cNvSpPr>
              <p:nvPr/>
            </p:nvSpPr>
            <p:spPr bwMode="auto">
              <a:xfrm>
                <a:off x="9100" y="15328"/>
                <a:ext cx="1163" cy="445"/>
              </a:xfrm>
              <a:custGeom>
                <a:avLst/>
                <a:gdLst>
                  <a:gd name="T0" fmla="*/ 8 w 1163"/>
                  <a:gd name="T1" fmla="*/ 437 h 445"/>
                  <a:gd name="T2" fmla="*/ 0 w 1163"/>
                  <a:gd name="T3" fmla="*/ 420 h 445"/>
                  <a:gd name="T4" fmla="*/ 127 w 1163"/>
                  <a:gd name="T5" fmla="*/ 420 h 445"/>
                  <a:gd name="T6" fmla="*/ 543 w 1163"/>
                  <a:gd name="T7" fmla="*/ 429 h 445"/>
                  <a:gd name="T8" fmla="*/ 603 w 1163"/>
                  <a:gd name="T9" fmla="*/ 420 h 445"/>
                  <a:gd name="T10" fmla="*/ 611 w 1163"/>
                  <a:gd name="T11" fmla="*/ 420 h 445"/>
                  <a:gd name="T12" fmla="*/ 611 w 1163"/>
                  <a:gd name="T13" fmla="*/ 313 h 445"/>
                  <a:gd name="T14" fmla="*/ 611 w 1163"/>
                  <a:gd name="T15" fmla="*/ 305 h 445"/>
                  <a:gd name="T16" fmla="*/ 739 w 1163"/>
                  <a:gd name="T17" fmla="*/ 305 h 445"/>
                  <a:gd name="T18" fmla="*/ 798 w 1163"/>
                  <a:gd name="T19" fmla="*/ 297 h 445"/>
                  <a:gd name="T20" fmla="*/ 849 w 1163"/>
                  <a:gd name="T21" fmla="*/ 288 h 445"/>
                  <a:gd name="T22" fmla="*/ 908 w 1163"/>
                  <a:gd name="T23" fmla="*/ 272 h 445"/>
                  <a:gd name="T24" fmla="*/ 959 w 1163"/>
                  <a:gd name="T25" fmla="*/ 247 h 445"/>
                  <a:gd name="T26" fmla="*/ 1010 w 1163"/>
                  <a:gd name="T27" fmla="*/ 214 h 445"/>
                  <a:gd name="T28" fmla="*/ 1053 w 1163"/>
                  <a:gd name="T29" fmla="*/ 181 h 445"/>
                  <a:gd name="T30" fmla="*/ 1087 w 1163"/>
                  <a:gd name="T31" fmla="*/ 140 h 445"/>
                  <a:gd name="T32" fmla="*/ 1121 w 1163"/>
                  <a:gd name="T33" fmla="*/ 91 h 445"/>
                  <a:gd name="T34" fmla="*/ 1155 w 1163"/>
                  <a:gd name="T35" fmla="*/ 0 h 445"/>
                  <a:gd name="T36" fmla="*/ 1163 w 1163"/>
                  <a:gd name="T37" fmla="*/ 8 h 445"/>
                  <a:gd name="T38" fmla="*/ 1163 w 1163"/>
                  <a:gd name="T39" fmla="*/ 25 h 445"/>
                  <a:gd name="T40" fmla="*/ 1155 w 1163"/>
                  <a:gd name="T41" fmla="*/ 49 h 445"/>
                  <a:gd name="T42" fmla="*/ 1146 w 1163"/>
                  <a:gd name="T43" fmla="*/ 91 h 445"/>
                  <a:gd name="T44" fmla="*/ 1121 w 1163"/>
                  <a:gd name="T45" fmla="*/ 124 h 445"/>
                  <a:gd name="T46" fmla="*/ 1087 w 1163"/>
                  <a:gd name="T47" fmla="*/ 165 h 445"/>
                  <a:gd name="T48" fmla="*/ 1061 w 1163"/>
                  <a:gd name="T49" fmla="*/ 198 h 445"/>
                  <a:gd name="T50" fmla="*/ 1027 w 1163"/>
                  <a:gd name="T51" fmla="*/ 231 h 445"/>
                  <a:gd name="T52" fmla="*/ 985 w 1163"/>
                  <a:gd name="T53" fmla="*/ 255 h 445"/>
                  <a:gd name="T54" fmla="*/ 942 w 1163"/>
                  <a:gd name="T55" fmla="*/ 280 h 445"/>
                  <a:gd name="T56" fmla="*/ 900 w 1163"/>
                  <a:gd name="T57" fmla="*/ 288 h 445"/>
                  <a:gd name="T58" fmla="*/ 823 w 1163"/>
                  <a:gd name="T59" fmla="*/ 313 h 445"/>
                  <a:gd name="T60" fmla="*/ 789 w 1163"/>
                  <a:gd name="T61" fmla="*/ 321 h 445"/>
                  <a:gd name="T62" fmla="*/ 747 w 1163"/>
                  <a:gd name="T63" fmla="*/ 321 h 445"/>
                  <a:gd name="T64" fmla="*/ 637 w 1163"/>
                  <a:gd name="T65" fmla="*/ 330 h 445"/>
                  <a:gd name="T66" fmla="*/ 628 w 1163"/>
                  <a:gd name="T67" fmla="*/ 338 h 445"/>
                  <a:gd name="T68" fmla="*/ 628 w 1163"/>
                  <a:gd name="T69" fmla="*/ 445 h 445"/>
                  <a:gd name="T70" fmla="*/ 8 w 1163"/>
                  <a:gd name="T71" fmla="*/ 437 h 4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63" h="445">
                    <a:moveTo>
                      <a:pt x="8" y="437"/>
                    </a:moveTo>
                    <a:lnTo>
                      <a:pt x="0" y="420"/>
                    </a:lnTo>
                    <a:lnTo>
                      <a:pt x="127" y="420"/>
                    </a:lnTo>
                    <a:lnTo>
                      <a:pt x="543" y="429"/>
                    </a:lnTo>
                    <a:lnTo>
                      <a:pt x="603" y="420"/>
                    </a:lnTo>
                    <a:lnTo>
                      <a:pt x="611" y="420"/>
                    </a:lnTo>
                    <a:lnTo>
                      <a:pt x="611" y="313"/>
                    </a:lnTo>
                    <a:lnTo>
                      <a:pt x="611" y="305"/>
                    </a:lnTo>
                    <a:lnTo>
                      <a:pt x="739" y="305"/>
                    </a:lnTo>
                    <a:lnTo>
                      <a:pt x="798" y="297"/>
                    </a:lnTo>
                    <a:lnTo>
                      <a:pt x="849" y="288"/>
                    </a:lnTo>
                    <a:lnTo>
                      <a:pt x="908" y="272"/>
                    </a:lnTo>
                    <a:lnTo>
                      <a:pt x="959" y="247"/>
                    </a:lnTo>
                    <a:lnTo>
                      <a:pt x="1010" y="214"/>
                    </a:lnTo>
                    <a:lnTo>
                      <a:pt x="1053" y="181"/>
                    </a:lnTo>
                    <a:lnTo>
                      <a:pt x="1087" y="140"/>
                    </a:lnTo>
                    <a:lnTo>
                      <a:pt x="1121" y="91"/>
                    </a:lnTo>
                    <a:lnTo>
                      <a:pt x="1155" y="0"/>
                    </a:lnTo>
                    <a:lnTo>
                      <a:pt x="1163" y="8"/>
                    </a:lnTo>
                    <a:lnTo>
                      <a:pt x="1163" y="25"/>
                    </a:lnTo>
                    <a:lnTo>
                      <a:pt x="1155" y="49"/>
                    </a:lnTo>
                    <a:lnTo>
                      <a:pt x="1146" y="91"/>
                    </a:lnTo>
                    <a:lnTo>
                      <a:pt x="1121" y="124"/>
                    </a:lnTo>
                    <a:lnTo>
                      <a:pt x="1087" y="165"/>
                    </a:lnTo>
                    <a:lnTo>
                      <a:pt x="1061" y="198"/>
                    </a:lnTo>
                    <a:lnTo>
                      <a:pt x="1027" y="231"/>
                    </a:lnTo>
                    <a:lnTo>
                      <a:pt x="985" y="255"/>
                    </a:lnTo>
                    <a:lnTo>
                      <a:pt x="942" y="280"/>
                    </a:lnTo>
                    <a:lnTo>
                      <a:pt x="900" y="288"/>
                    </a:lnTo>
                    <a:lnTo>
                      <a:pt x="823" y="313"/>
                    </a:lnTo>
                    <a:lnTo>
                      <a:pt x="789" y="321"/>
                    </a:lnTo>
                    <a:lnTo>
                      <a:pt x="747" y="321"/>
                    </a:lnTo>
                    <a:lnTo>
                      <a:pt x="637" y="330"/>
                    </a:lnTo>
                    <a:lnTo>
                      <a:pt x="628" y="338"/>
                    </a:lnTo>
                    <a:lnTo>
                      <a:pt x="628" y="445"/>
                    </a:lnTo>
                    <a:lnTo>
                      <a:pt x="8" y="43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5" name="Freeform 28"/>
              <p:cNvSpPr>
                <a:spLocks/>
              </p:cNvSpPr>
              <p:nvPr/>
            </p:nvSpPr>
            <p:spPr bwMode="auto">
              <a:xfrm>
                <a:off x="10994" y="15757"/>
                <a:ext cx="25" cy="8"/>
              </a:xfrm>
              <a:custGeom>
                <a:avLst/>
                <a:gdLst>
                  <a:gd name="T0" fmla="*/ 0 w 25"/>
                  <a:gd name="T1" fmla="*/ 0 h 8"/>
                  <a:gd name="T2" fmla="*/ 8 w 25"/>
                  <a:gd name="T3" fmla="*/ 0 h 8"/>
                  <a:gd name="T4" fmla="*/ 25 w 25"/>
                  <a:gd name="T5" fmla="*/ 0 h 8"/>
                  <a:gd name="T6" fmla="*/ 17 w 25"/>
                  <a:gd name="T7" fmla="*/ 8 h 8"/>
                  <a:gd name="T8" fmla="*/ 17 w 25"/>
                  <a:gd name="T9" fmla="*/ 8 h 8"/>
                  <a:gd name="T10" fmla="*/ 0 w 2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
                    <a:moveTo>
                      <a:pt x="0" y="0"/>
                    </a:moveTo>
                    <a:lnTo>
                      <a:pt x="8" y="0"/>
                    </a:lnTo>
                    <a:lnTo>
                      <a:pt x="25" y="0"/>
                    </a:lnTo>
                    <a:lnTo>
                      <a:pt x="17" y="8"/>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6" name="Freeform 29"/>
              <p:cNvSpPr>
                <a:spLocks/>
              </p:cNvSpPr>
              <p:nvPr/>
            </p:nvSpPr>
            <p:spPr bwMode="auto">
              <a:xfrm>
                <a:off x="9049" y="15179"/>
                <a:ext cx="1197" cy="561"/>
              </a:xfrm>
              <a:custGeom>
                <a:avLst/>
                <a:gdLst>
                  <a:gd name="T0" fmla="*/ 0 w 1197"/>
                  <a:gd name="T1" fmla="*/ 545 h 561"/>
                  <a:gd name="T2" fmla="*/ 8 w 1197"/>
                  <a:gd name="T3" fmla="*/ 528 h 561"/>
                  <a:gd name="T4" fmla="*/ 59 w 1197"/>
                  <a:gd name="T5" fmla="*/ 520 h 561"/>
                  <a:gd name="T6" fmla="*/ 603 w 1197"/>
                  <a:gd name="T7" fmla="*/ 528 h 561"/>
                  <a:gd name="T8" fmla="*/ 603 w 1197"/>
                  <a:gd name="T9" fmla="*/ 520 h 561"/>
                  <a:gd name="T10" fmla="*/ 611 w 1197"/>
                  <a:gd name="T11" fmla="*/ 404 h 561"/>
                  <a:gd name="T12" fmla="*/ 739 w 1197"/>
                  <a:gd name="T13" fmla="*/ 404 h 561"/>
                  <a:gd name="T14" fmla="*/ 806 w 1197"/>
                  <a:gd name="T15" fmla="*/ 396 h 561"/>
                  <a:gd name="T16" fmla="*/ 866 w 1197"/>
                  <a:gd name="T17" fmla="*/ 388 h 561"/>
                  <a:gd name="T18" fmla="*/ 925 w 1197"/>
                  <a:gd name="T19" fmla="*/ 372 h 561"/>
                  <a:gd name="T20" fmla="*/ 976 w 1197"/>
                  <a:gd name="T21" fmla="*/ 347 h 561"/>
                  <a:gd name="T22" fmla="*/ 1027 w 1197"/>
                  <a:gd name="T23" fmla="*/ 314 h 561"/>
                  <a:gd name="T24" fmla="*/ 1053 w 1197"/>
                  <a:gd name="T25" fmla="*/ 297 h 561"/>
                  <a:gd name="T26" fmla="*/ 1078 w 1197"/>
                  <a:gd name="T27" fmla="*/ 273 h 561"/>
                  <a:gd name="T28" fmla="*/ 1095 w 1197"/>
                  <a:gd name="T29" fmla="*/ 240 h 561"/>
                  <a:gd name="T30" fmla="*/ 1121 w 1197"/>
                  <a:gd name="T31" fmla="*/ 207 h 561"/>
                  <a:gd name="T32" fmla="*/ 1138 w 1197"/>
                  <a:gd name="T33" fmla="*/ 174 h 561"/>
                  <a:gd name="T34" fmla="*/ 1146 w 1197"/>
                  <a:gd name="T35" fmla="*/ 141 h 561"/>
                  <a:gd name="T36" fmla="*/ 1163 w 1197"/>
                  <a:gd name="T37" fmla="*/ 75 h 561"/>
                  <a:gd name="T38" fmla="*/ 1172 w 1197"/>
                  <a:gd name="T39" fmla="*/ 0 h 561"/>
                  <a:gd name="T40" fmla="*/ 1189 w 1197"/>
                  <a:gd name="T41" fmla="*/ 0 h 561"/>
                  <a:gd name="T42" fmla="*/ 1197 w 1197"/>
                  <a:gd name="T43" fmla="*/ 9 h 561"/>
                  <a:gd name="T44" fmla="*/ 1197 w 1197"/>
                  <a:gd name="T45" fmla="*/ 42 h 561"/>
                  <a:gd name="T46" fmla="*/ 1197 w 1197"/>
                  <a:gd name="T47" fmla="*/ 75 h 561"/>
                  <a:gd name="T48" fmla="*/ 1197 w 1197"/>
                  <a:gd name="T49" fmla="*/ 116 h 561"/>
                  <a:gd name="T50" fmla="*/ 1180 w 1197"/>
                  <a:gd name="T51" fmla="*/ 149 h 561"/>
                  <a:gd name="T52" fmla="*/ 1155 w 1197"/>
                  <a:gd name="T53" fmla="*/ 223 h 561"/>
                  <a:gd name="T54" fmla="*/ 1121 w 1197"/>
                  <a:gd name="T55" fmla="*/ 281 h 561"/>
                  <a:gd name="T56" fmla="*/ 1087 w 1197"/>
                  <a:gd name="T57" fmla="*/ 322 h 561"/>
                  <a:gd name="T58" fmla="*/ 1044 w 1197"/>
                  <a:gd name="T59" fmla="*/ 355 h 561"/>
                  <a:gd name="T60" fmla="*/ 1002 w 1197"/>
                  <a:gd name="T61" fmla="*/ 380 h 561"/>
                  <a:gd name="T62" fmla="*/ 959 w 1197"/>
                  <a:gd name="T63" fmla="*/ 404 h 561"/>
                  <a:gd name="T64" fmla="*/ 908 w 1197"/>
                  <a:gd name="T65" fmla="*/ 421 h 561"/>
                  <a:gd name="T66" fmla="*/ 866 w 1197"/>
                  <a:gd name="T67" fmla="*/ 429 h 561"/>
                  <a:gd name="T68" fmla="*/ 815 w 1197"/>
                  <a:gd name="T69" fmla="*/ 437 h 561"/>
                  <a:gd name="T70" fmla="*/ 764 w 1197"/>
                  <a:gd name="T71" fmla="*/ 437 h 561"/>
                  <a:gd name="T72" fmla="*/ 705 w 1197"/>
                  <a:gd name="T73" fmla="*/ 437 h 561"/>
                  <a:gd name="T74" fmla="*/ 654 w 1197"/>
                  <a:gd name="T75" fmla="*/ 437 h 561"/>
                  <a:gd name="T76" fmla="*/ 645 w 1197"/>
                  <a:gd name="T77" fmla="*/ 437 h 561"/>
                  <a:gd name="T78" fmla="*/ 645 w 1197"/>
                  <a:gd name="T79" fmla="*/ 561 h 561"/>
                  <a:gd name="T80" fmla="*/ 637 w 1197"/>
                  <a:gd name="T81" fmla="*/ 561 h 561"/>
                  <a:gd name="T82" fmla="*/ 8 w 1197"/>
                  <a:gd name="T83" fmla="*/ 553 h 561"/>
                  <a:gd name="T84" fmla="*/ 0 w 1197"/>
                  <a:gd name="T85" fmla="*/ 545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97" h="561">
                    <a:moveTo>
                      <a:pt x="0" y="545"/>
                    </a:moveTo>
                    <a:lnTo>
                      <a:pt x="8" y="528"/>
                    </a:lnTo>
                    <a:lnTo>
                      <a:pt x="59" y="520"/>
                    </a:lnTo>
                    <a:lnTo>
                      <a:pt x="603" y="528"/>
                    </a:lnTo>
                    <a:lnTo>
                      <a:pt x="603" y="520"/>
                    </a:lnTo>
                    <a:lnTo>
                      <a:pt x="611" y="404"/>
                    </a:lnTo>
                    <a:lnTo>
                      <a:pt x="739" y="404"/>
                    </a:lnTo>
                    <a:lnTo>
                      <a:pt x="806" y="396"/>
                    </a:lnTo>
                    <a:lnTo>
                      <a:pt x="866" y="388"/>
                    </a:lnTo>
                    <a:lnTo>
                      <a:pt x="925" y="372"/>
                    </a:lnTo>
                    <a:lnTo>
                      <a:pt x="976" y="347"/>
                    </a:lnTo>
                    <a:lnTo>
                      <a:pt x="1027" y="314"/>
                    </a:lnTo>
                    <a:lnTo>
                      <a:pt x="1053" y="297"/>
                    </a:lnTo>
                    <a:lnTo>
                      <a:pt x="1078" y="273"/>
                    </a:lnTo>
                    <a:lnTo>
                      <a:pt x="1095" y="240"/>
                    </a:lnTo>
                    <a:lnTo>
                      <a:pt x="1121" y="207"/>
                    </a:lnTo>
                    <a:lnTo>
                      <a:pt x="1138" y="174"/>
                    </a:lnTo>
                    <a:lnTo>
                      <a:pt x="1146" y="141"/>
                    </a:lnTo>
                    <a:lnTo>
                      <a:pt x="1163" y="75"/>
                    </a:lnTo>
                    <a:lnTo>
                      <a:pt x="1172" y="0"/>
                    </a:lnTo>
                    <a:lnTo>
                      <a:pt x="1189" y="0"/>
                    </a:lnTo>
                    <a:lnTo>
                      <a:pt x="1197" y="9"/>
                    </a:lnTo>
                    <a:lnTo>
                      <a:pt x="1197" y="42"/>
                    </a:lnTo>
                    <a:lnTo>
                      <a:pt x="1197" y="75"/>
                    </a:lnTo>
                    <a:lnTo>
                      <a:pt x="1197" y="116"/>
                    </a:lnTo>
                    <a:lnTo>
                      <a:pt x="1180" y="149"/>
                    </a:lnTo>
                    <a:lnTo>
                      <a:pt x="1155" y="223"/>
                    </a:lnTo>
                    <a:lnTo>
                      <a:pt x="1121" y="281"/>
                    </a:lnTo>
                    <a:lnTo>
                      <a:pt x="1087" y="322"/>
                    </a:lnTo>
                    <a:lnTo>
                      <a:pt x="1044" y="355"/>
                    </a:lnTo>
                    <a:lnTo>
                      <a:pt x="1002" y="380"/>
                    </a:lnTo>
                    <a:lnTo>
                      <a:pt x="959" y="404"/>
                    </a:lnTo>
                    <a:lnTo>
                      <a:pt x="908" y="421"/>
                    </a:lnTo>
                    <a:lnTo>
                      <a:pt x="866" y="429"/>
                    </a:lnTo>
                    <a:lnTo>
                      <a:pt x="815" y="437"/>
                    </a:lnTo>
                    <a:lnTo>
                      <a:pt x="764" y="437"/>
                    </a:lnTo>
                    <a:lnTo>
                      <a:pt x="705" y="437"/>
                    </a:lnTo>
                    <a:lnTo>
                      <a:pt x="654" y="437"/>
                    </a:lnTo>
                    <a:lnTo>
                      <a:pt x="645" y="437"/>
                    </a:lnTo>
                    <a:lnTo>
                      <a:pt x="645" y="561"/>
                    </a:lnTo>
                    <a:lnTo>
                      <a:pt x="637" y="561"/>
                    </a:lnTo>
                    <a:lnTo>
                      <a:pt x="8" y="553"/>
                    </a:lnTo>
                    <a:lnTo>
                      <a:pt x="0" y="54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7" name="Freeform 30"/>
              <p:cNvSpPr>
                <a:spLocks/>
              </p:cNvSpPr>
              <p:nvPr/>
            </p:nvSpPr>
            <p:spPr bwMode="auto">
              <a:xfrm>
                <a:off x="11053" y="15559"/>
                <a:ext cx="34" cy="156"/>
              </a:xfrm>
              <a:custGeom>
                <a:avLst/>
                <a:gdLst>
                  <a:gd name="T0" fmla="*/ 26 w 34"/>
                  <a:gd name="T1" fmla="*/ 123 h 156"/>
                  <a:gd name="T2" fmla="*/ 26 w 34"/>
                  <a:gd name="T3" fmla="*/ 90 h 156"/>
                  <a:gd name="T4" fmla="*/ 17 w 34"/>
                  <a:gd name="T5" fmla="*/ 57 h 156"/>
                  <a:gd name="T6" fmla="*/ 9 w 34"/>
                  <a:gd name="T7" fmla="*/ 33 h 156"/>
                  <a:gd name="T8" fmla="*/ 0 w 34"/>
                  <a:gd name="T9" fmla="*/ 8 h 156"/>
                  <a:gd name="T10" fmla="*/ 0 w 34"/>
                  <a:gd name="T11" fmla="*/ 0 h 156"/>
                  <a:gd name="T12" fmla="*/ 17 w 34"/>
                  <a:gd name="T13" fmla="*/ 33 h 156"/>
                  <a:gd name="T14" fmla="*/ 34 w 34"/>
                  <a:gd name="T15" fmla="*/ 66 h 156"/>
                  <a:gd name="T16" fmla="*/ 34 w 34"/>
                  <a:gd name="T17" fmla="*/ 107 h 156"/>
                  <a:gd name="T18" fmla="*/ 26 w 34"/>
                  <a:gd name="T19" fmla="*/ 148 h 156"/>
                  <a:gd name="T20" fmla="*/ 17 w 34"/>
                  <a:gd name="T21" fmla="*/ 156 h 156"/>
                  <a:gd name="T22" fmla="*/ 17 w 34"/>
                  <a:gd name="T23" fmla="*/ 148 h 156"/>
                  <a:gd name="T24" fmla="*/ 17 w 34"/>
                  <a:gd name="T25" fmla="*/ 140 h 156"/>
                  <a:gd name="T26" fmla="*/ 26 w 34"/>
                  <a:gd name="T27" fmla="*/ 123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156">
                    <a:moveTo>
                      <a:pt x="26" y="123"/>
                    </a:moveTo>
                    <a:lnTo>
                      <a:pt x="26" y="90"/>
                    </a:lnTo>
                    <a:lnTo>
                      <a:pt x="17" y="57"/>
                    </a:lnTo>
                    <a:lnTo>
                      <a:pt x="9" y="33"/>
                    </a:lnTo>
                    <a:lnTo>
                      <a:pt x="0" y="8"/>
                    </a:lnTo>
                    <a:lnTo>
                      <a:pt x="0" y="0"/>
                    </a:lnTo>
                    <a:lnTo>
                      <a:pt x="17" y="33"/>
                    </a:lnTo>
                    <a:lnTo>
                      <a:pt x="34" y="66"/>
                    </a:lnTo>
                    <a:lnTo>
                      <a:pt x="34" y="107"/>
                    </a:lnTo>
                    <a:lnTo>
                      <a:pt x="26" y="148"/>
                    </a:lnTo>
                    <a:lnTo>
                      <a:pt x="17" y="156"/>
                    </a:lnTo>
                    <a:lnTo>
                      <a:pt x="17" y="148"/>
                    </a:lnTo>
                    <a:lnTo>
                      <a:pt x="17" y="140"/>
                    </a:lnTo>
                    <a:lnTo>
                      <a:pt x="26" y="12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8" name="Freeform 31"/>
              <p:cNvSpPr>
                <a:spLocks/>
              </p:cNvSpPr>
              <p:nvPr/>
            </p:nvSpPr>
            <p:spPr bwMode="auto">
              <a:xfrm>
                <a:off x="10586" y="15419"/>
                <a:ext cx="306" cy="296"/>
              </a:xfrm>
              <a:custGeom>
                <a:avLst/>
                <a:gdLst>
                  <a:gd name="T0" fmla="*/ 212 w 306"/>
                  <a:gd name="T1" fmla="*/ 263 h 296"/>
                  <a:gd name="T2" fmla="*/ 221 w 306"/>
                  <a:gd name="T3" fmla="*/ 263 h 296"/>
                  <a:gd name="T4" fmla="*/ 229 w 306"/>
                  <a:gd name="T5" fmla="*/ 247 h 296"/>
                  <a:gd name="T6" fmla="*/ 178 w 306"/>
                  <a:gd name="T7" fmla="*/ 206 h 296"/>
                  <a:gd name="T8" fmla="*/ 178 w 306"/>
                  <a:gd name="T9" fmla="*/ 189 h 296"/>
                  <a:gd name="T10" fmla="*/ 212 w 306"/>
                  <a:gd name="T11" fmla="*/ 189 h 296"/>
                  <a:gd name="T12" fmla="*/ 246 w 306"/>
                  <a:gd name="T13" fmla="*/ 222 h 296"/>
                  <a:gd name="T14" fmla="*/ 263 w 306"/>
                  <a:gd name="T15" fmla="*/ 214 h 296"/>
                  <a:gd name="T16" fmla="*/ 221 w 306"/>
                  <a:gd name="T17" fmla="*/ 164 h 296"/>
                  <a:gd name="T18" fmla="*/ 178 w 306"/>
                  <a:gd name="T19" fmla="*/ 148 h 296"/>
                  <a:gd name="T20" fmla="*/ 153 w 306"/>
                  <a:gd name="T21" fmla="*/ 164 h 296"/>
                  <a:gd name="T22" fmla="*/ 144 w 306"/>
                  <a:gd name="T23" fmla="*/ 197 h 296"/>
                  <a:gd name="T24" fmla="*/ 204 w 306"/>
                  <a:gd name="T25" fmla="*/ 255 h 296"/>
                  <a:gd name="T26" fmla="*/ 161 w 306"/>
                  <a:gd name="T27" fmla="*/ 230 h 296"/>
                  <a:gd name="T28" fmla="*/ 136 w 306"/>
                  <a:gd name="T29" fmla="*/ 189 h 296"/>
                  <a:gd name="T30" fmla="*/ 136 w 306"/>
                  <a:gd name="T31" fmla="*/ 173 h 296"/>
                  <a:gd name="T32" fmla="*/ 127 w 306"/>
                  <a:gd name="T33" fmla="*/ 148 h 296"/>
                  <a:gd name="T34" fmla="*/ 93 w 306"/>
                  <a:gd name="T35" fmla="*/ 164 h 296"/>
                  <a:gd name="T36" fmla="*/ 59 w 306"/>
                  <a:gd name="T37" fmla="*/ 156 h 296"/>
                  <a:gd name="T38" fmla="*/ 34 w 306"/>
                  <a:gd name="T39" fmla="*/ 107 h 296"/>
                  <a:gd name="T40" fmla="*/ 17 w 306"/>
                  <a:gd name="T41" fmla="*/ 41 h 296"/>
                  <a:gd name="T42" fmla="*/ 59 w 306"/>
                  <a:gd name="T43" fmla="*/ 33 h 296"/>
                  <a:gd name="T44" fmla="*/ 153 w 306"/>
                  <a:gd name="T45" fmla="*/ 74 h 296"/>
                  <a:gd name="T46" fmla="*/ 161 w 306"/>
                  <a:gd name="T47" fmla="*/ 99 h 296"/>
                  <a:gd name="T48" fmla="*/ 153 w 306"/>
                  <a:gd name="T49" fmla="*/ 115 h 296"/>
                  <a:gd name="T50" fmla="*/ 153 w 306"/>
                  <a:gd name="T51" fmla="*/ 132 h 296"/>
                  <a:gd name="T52" fmla="*/ 170 w 306"/>
                  <a:gd name="T53" fmla="*/ 132 h 296"/>
                  <a:gd name="T54" fmla="*/ 212 w 306"/>
                  <a:gd name="T55" fmla="*/ 148 h 296"/>
                  <a:gd name="T56" fmla="*/ 272 w 306"/>
                  <a:gd name="T57" fmla="*/ 206 h 296"/>
                  <a:gd name="T58" fmla="*/ 306 w 306"/>
                  <a:gd name="T59" fmla="*/ 296 h 296"/>
                  <a:gd name="T60" fmla="*/ 246 w 306"/>
                  <a:gd name="T61" fmla="*/ 280 h 296"/>
                  <a:gd name="T62" fmla="*/ 204 w 306"/>
                  <a:gd name="T63" fmla="*/ 263 h 2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6" h="296">
                    <a:moveTo>
                      <a:pt x="204" y="263"/>
                    </a:moveTo>
                    <a:lnTo>
                      <a:pt x="212" y="263"/>
                    </a:lnTo>
                    <a:lnTo>
                      <a:pt x="221" y="263"/>
                    </a:lnTo>
                    <a:lnTo>
                      <a:pt x="229" y="255"/>
                    </a:lnTo>
                    <a:lnTo>
                      <a:pt x="229" y="247"/>
                    </a:lnTo>
                    <a:lnTo>
                      <a:pt x="195" y="230"/>
                    </a:lnTo>
                    <a:lnTo>
                      <a:pt x="178" y="206"/>
                    </a:lnTo>
                    <a:lnTo>
                      <a:pt x="178" y="197"/>
                    </a:lnTo>
                    <a:lnTo>
                      <a:pt x="178" y="189"/>
                    </a:lnTo>
                    <a:lnTo>
                      <a:pt x="195" y="181"/>
                    </a:lnTo>
                    <a:lnTo>
                      <a:pt x="212" y="189"/>
                    </a:lnTo>
                    <a:lnTo>
                      <a:pt x="229" y="197"/>
                    </a:lnTo>
                    <a:lnTo>
                      <a:pt x="246" y="222"/>
                    </a:lnTo>
                    <a:lnTo>
                      <a:pt x="263" y="222"/>
                    </a:lnTo>
                    <a:lnTo>
                      <a:pt x="263" y="214"/>
                    </a:lnTo>
                    <a:lnTo>
                      <a:pt x="238" y="173"/>
                    </a:lnTo>
                    <a:lnTo>
                      <a:pt x="221" y="164"/>
                    </a:lnTo>
                    <a:lnTo>
                      <a:pt x="204" y="148"/>
                    </a:lnTo>
                    <a:lnTo>
                      <a:pt x="178" y="148"/>
                    </a:lnTo>
                    <a:lnTo>
                      <a:pt x="161" y="156"/>
                    </a:lnTo>
                    <a:lnTo>
                      <a:pt x="153" y="164"/>
                    </a:lnTo>
                    <a:lnTo>
                      <a:pt x="153" y="173"/>
                    </a:lnTo>
                    <a:lnTo>
                      <a:pt x="144" y="197"/>
                    </a:lnTo>
                    <a:lnTo>
                      <a:pt x="170" y="230"/>
                    </a:lnTo>
                    <a:lnTo>
                      <a:pt x="204" y="255"/>
                    </a:lnTo>
                    <a:lnTo>
                      <a:pt x="178" y="247"/>
                    </a:lnTo>
                    <a:lnTo>
                      <a:pt x="161" y="230"/>
                    </a:lnTo>
                    <a:lnTo>
                      <a:pt x="144" y="214"/>
                    </a:lnTo>
                    <a:lnTo>
                      <a:pt x="136" y="189"/>
                    </a:lnTo>
                    <a:lnTo>
                      <a:pt x="136" y="181"/>
                    </a:lnTo>
                    <a:lnTo>
                      <a:pt x="136" y="173"/>
                    </a:lnTo>
                    <a:lnTo>
                      <a:pt x="136" y="156"/>
                    </a:lnTo>
                    <a:lnTo>
                      <a:pt x="127" y="148"/>
                    </a:lnTo>
                    <a:lnTo>
                      <a:pt x="102" y="164"/>
                    </a:lnTo>
                    <a:lnTo>
                      <a:pt x="93" y="164"/>
                    </a:lnTo>
                    <a:lnTo>
                      <a:pt x="76" y="164"/>
                    </a:lnTo>
                    <a:lnTo>
                      <a:pt x="59" y="156"/>
                    </a:lnTo>
                    <a:lnTo>
                      <a:pt x="51" y="148"/>
                    </a:lnTo>
                    <a:lnTo>
                      <a:pt x="34" y="107"/>
                    </a:lnTo>
                    <a:lnTo>
                      <a:pt x="34" y="82"/>
                    </a:lnTo>
                    <a:lnTo>
                      <a:pt x="17" y="41"/>
                    </a:lnTo>
                    <a:lnTo>
                      <a:pt x="0" y="0"/>
                    </a:lnTo>
                    <a:lnTo>
                      <a:pt x="59" y="33"/>
                    </a:lnTo>
                    <a:lnTo>
                      <a:pt x="136" y="57"/>
                    </a:lnTo>
                    <a:lnTo>
                      <a:pt x="153" y="74"/>
                    </a:lnTo>
                    <a:lnTo>
                      <a:pt x="153" y="82"/>
                    </a:lnTo>
                    <a:lnTo>
                      <a:pt x="161" y="99"/>
                    </a:lnTo>
                    <a:lnTo>
                      <a:pt x="161" y="107"/>
                    </a:lnTo>
                    <a:lnTo>
                      <a:pt x="153" y="115"/>
                    </a:lnTo>
                    <a:lnTo>
                      <a:pt x="153" y="132"/>
                    </a:lnTo>
                    <a:lnTo>
                      <a:pt x="161" y="140"/>
                    </a:lnTo>
                    <a:lnTo>
                      <a:pt x="170" y="132"/>
                    </a:lnTo>
                    <a:lnTo>
                      <a:pt x="187" y="132"/>
                    </a:lnTo>
                    <a:lnTo>
                      <a:pt x="212" y="148"/>
                    </a:lnTo>
                    <a:lnTo>
                      <a:pt x="246" y="181"/>
                    </a:lnTo>
                    <a:lnTo>
                      <a:pt x="272" y="206"/>
                    </a:lnTo>
                    <a:lnTo>
                      <a:pt x="280" y="230"/>
                    </a:lnTo>
                    <a:lnTo>
                      <a:pt x="306" y="296"/>
                    </a:lnTo>
                    <a:lnTo>
                      <a:pt x="246" y="280"/>
                    </a:lnTo>
                    <a:lnTo>
                      <a:pt x="221" y="272"/>
                    </a:lnTo>
                    <a:lnTo>
                      <a:pt x="204" y="26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9" name="Freeform 32"/>
              <p:cNvSpPr>
                <a:spLocks/>
              </p:cNvSpPr>
              <p:nvPr/>
            </p:nvSpPr>
            <p:spPr bwMode="auto">
              <a:xfrm>
                <a:off x="9006" y="15682"/>
                <a:ext cx="34" cy="25"/>
              </a:xfrm>
              <a:custGeom>
                <a:avLst/>
                <a:gdLst>
                  <a:gd name="T0" fmla="*/ 0 w 34"/>
                  <a:gd name="T1" fmla="*/ 17 h 25"/>
                  <a:gd name="T2" fmla="*/ 9 w 34"/>
                  <a:gd name="T3" fmla="*/ 0 h 25"/>
                  <a:gd name="T4" fmla="*/ 17 w 34"/>
                  <a:gd name="T5" fmla="*/ 0 h 25"/>
                  <a:gd name="T6" fmla="*/ 26 w 34"/>
                  <a:gd name="T7" fmla="*/ 0 h 25"/>
                  <a:gd name="T8" fmla="*/ 34 w 34"/>
                  <a:gd name="T9" fmla="*/ 9 h 25"/>
                  <a:gd name="T10" fmla="*/ 26 w 34"/>
                  <a:gd name="T11" fmla="*/ 17 h 25"/>
                  <a:gd name="T12" fmla="*/ 17 w 34"/>
                  <a:gd name="T13" fmla="*/ 25 h 25"/>
                  <a:gd name="T14" fmla="*/ 9 w 34"/>
                  <a:gd name="T15" fmla="*/ 25 h 25"/>
                  <a:gd name="T16" fmla="*/ 0 w 34"/>
                  <a:gd name="T17" fmla="*/ 1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17"/>
                    </a:moveTo>
                    <a:lnTo>
                      <a:pt x="9" y="0"/>
                    </a:lnTo>
                    <a:lnTo>
                      <a:pt x="17" y="0"/>
                    </a:lnTo>
                    <a:lnTo>
                      <a:pt x="26" y="0"/>
                    </a:lnTo>
                    <a:lnTo>
                      <a:pt x="34" y="9"/>
                    </a:lnTo>
                    <a:lnTo>
                      <a:pt x="26" y="17"/>
                    </a:lnTo>
                    <a:lnTo>
                      <a:pt x="17" y="25"/>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0" name="Freeform 33"/>
              <p:cNvSpPr>
                <a:spLocks/>
              </p:cNvSpPr>
              <p:nvPr/>
            </p:nvSpPr>
            <p:spPr bwMode="auto">
              <a:xfrm>
                <a:off x="9499" y="15575"/>
                <a:ext cx="68" cy="107"/>
              </a:xfrm>
              <a:custGeom>
                <a:avLst/>
                <a:gdLst>
                  <a:gd name="T0" fmla="*/ 0 w 68"/>
                  <a:gd name="T1" fmla="*/ 83 h 107"/>
                  <a:gd name="T2" fmla="*/ 25 w 68"/>
                  <a:gd name="T3" fmla="*/ 66 h 107"/>
                  <a:gd name="T4" fmla="*/ 34 w 68"/>
                  <a:gd name="T5" fmla="*/ 58 h 107"/>
                  <a:gd name="T6" fmla="*/ 51 w 68"/>
                  <a:gd name="T7" fmla="*/ 58 h 107"/>
                  <a:gd name="T8" fmla="*/ 51 w 68"/>
                  <a:gd name="T9" fmla="*/ 50 h 107"/>
                  <a:gd name="T10" fmla="*/ 42 w 68"/>
                  <a:gd name="T11" fmla="*/ 41 h 107"/>
                  <a:gd name="T12" fmla="*/ 17 w 68"/>
                  <a:gd name="T13" fmla="*/ 33 h 107"/>
                  <a:gd name="T14" fmla="*/ 8 w 68"/>
                  <a:gd name="T15" fmla="*/ 17 h 107"/>
                  <a:gd name="T16" fmla="*/ 0 w 68"/>
                  <a:gd name="T17" fmla="*/ 0 h 107"/>
                  <a:gd name="T18" fmla="*/ 0 w 68"/>
                  <a:gd name="T19" fmla="*/ 0 h 107"/>
                  <a:gd name="T20" fmla="*/ 59 w 68"/>
                  <a:gd name="T21" fmla="*/ 25 h 107"/>
                  <a:gd name="T22" fmla="*/ 68 w 68"/>
                  <a:gd name="T23" fmla="*/ 33 h 107"/>
                  <a:gd name="T24" fmla="*/ 68 w 68"/>
                  <a:gd name="T25" fmla="*/ 41 h 107"/>
                  <a:gd name="T26" fmla="*/ 68 w 68"/>
                  <a:gd name="T27" fmla="*/ 58 h 107"/>
                  <a:gd name="T28" fmla="*/ 51 w 68"/>
                  <a:gd name="T29" fmla="*/ 74 h 107"/>
                  <a:gd name="T30" fmla="*/ 34 w 68"/>
                  <a:gd name="T31" fmla="*/ 83 h 107"/>
                  <a:gd name="T32" fmla="*/ 17 w 68"/>
                  <a:gd name="T33" fmla="*/ 91 h 107"/>
                  <a:gd name="T34" fmla="*/ 0 w 68"/>
                  <a:gd name="T35" fmla="*/ 107 h 107"/>
                  <a:gd name="T36" fmla="*/ 0 w 68"/>
                  <a:gd name="T37" fmla="*/ 99 h 107"/>
                  <a:gd name="T38" fmla="*/ 0 w 68"/>
                  <a:gd name="T39" fmla="*/ 83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107">
                    <a:moveTo>
                      <a:pt x="0" y="83"/>
                    </a:moveTo>
                    <a:lnTo>
                      <a:pt x="25" y="66"/>
                    </a:lnTo>
                    <a:lnTo>
                      <a:pt x="34" y="58"/>
                    </a:lnTo>
                    <a:lnTo>
                      <a:pt x="51" y="58"/>
                    </a:lnTo>
                    <a:lnTo>
                      <a:pt x="51" y="50"/>
                    </a:lnTo>
                    <a:lnTo>
                      <a:pt x="42" y="41"/>
                    </a:lnTo>
                    <a:lnTo>
                      <a:pt x="17" y="33"/>
                    </a:lnTo>
                    <a:lnTo>
                      <a:pt x="8" y="17"/>
                    </a:lnTo>
                    <a:lnTo>
                      <a:pt x="0" y="0"/>
                    </a:lnTo>
                    <a:lnTo>
                      <a:pt x="59" y="25"/>
                    </a:lnTo>
                    <a:lnTo>
                      <a:pt x="68" y="33"/>
                    </a:lnTo>
                    <a:lnTo>
                      <a:pt x="68" y="41"/>
                    </a:lnTo>
                    <a:lnTo>
                      <a:pt x="68" y="58"/>
                    </a:lnTo>
                    <a:lnTo>
                      <a:pt x="51" y="74"/>
                    </a:lnTo>
                    <a:lnTo>
                      <a:pt x="34" y="83"/>
                    </a:lnTo>
                    <a:lnTo>
                      <a:pt x="17" y="91"/>
                    </a:lnTo>
                    <a:lnTo>
                      <a:pt x="0" y="107"/>
                    </a:lnTo>
                    <a:lnTo>
                      <a:pt x="0" y="99"/>
                    </a:lnTo>
                    <a:lnTo>
                      <a:pt x="0" y="8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1" name="Freeform 34"/>
              <p:cNvSpPr>
                <a:spLocks/>
              </p:cNvSpPr>
              <p:nvPr/>
            </p:nvSpPr>
            <p:spPr bwMode="auto">
              <a:xfrm>
                <a:off x="11011" y="15658"/>
                <a:ext cx="34" cy="24"/>
              </a:xfrm>
              <a:custGeom>
                <a:avLst/>
                <a:gdLst>
                  <a:gd name="T0" fmla="*/ 0 w 34"/>
                  <a:gd name="T1" fmla="*/ 0 h 24"/>
                  <a:gd name="T2" fmla="*/ 8 w 34"/>
                  <a:gd name="T3" fmla="*/ 0 h 24"/>
                  <a:gd name="T4" fmla="*/ 17 w 34"/>
                  <a:gd name="T5" fmla="*/ 0 h 24"/>
                  <a:gd name="T6" fmla="*/ 34 w 34"/>
                  <a:gd name="T7" fmla="*/ 16 h 24"/>
                  <a:gd name="T8" fmla="*/ 34 w 34"/>
                  <a:gd name="T9" fmla="*/ 24 h 24"/>
                  <a:gd name="T10" fmla="*/ 0 w 3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
                    <a:moveTo>
                      <a:pt x="0" y="0"/>
                    </a:moveTo>
                    <a:lnTo>
                      <a:pt x="8" y="0"/>
                    </a:lnTo>
                    <a:lnTo>
                      <a:pt x="17" y="0"/>
                    </a:lnTo>
                    <a:lnTo>
                      <a:pt x="34" y="16"/>
                    </a:lnTo>
                    <a:lnTo>
                      <a:pt x="34" y="24"/>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2" name="Freeform 35"/>
              <p:cNvSpPr>
                <a:spLocks/>
              </p:cNvSpPr>
              <p:nvPr/>
            </p:nvSpPr>
            <p:spPr bwMode="auto">
              <a:xfrm>
                <a:off x="10110" y="15608"/>
                <a:ext cx="77" cy="74"/>
              </a:xfrm>
              <a:custGeom>
                <a:avLst/>
                <a:gdLst>
                  <a:gd name="T0" fmla="*/ 9 w 77"/>
                  <a:gd name="T1" fmla="*/ 0 h 74"/>
                  <a:gd name="T2" fmla="*/ 17 w 77"/>
                  <a:gd name="T3" fmla="*/ 0 h 74"/>
                  <a:gd name="T4" fmla="*/ 34 w 77"/>
                  <a:gd name="T5" fmla="*/ 0 h 74"/>
                  <a:gd name="T6" fmla="*/ 51 w 77"/>
                  <a:gd name="T7" fmla="*/ 8 h 74"/>
                  <a:gd name="T8" fmla="*/ 68 w 77"/>
                  <a:gd name="T9" fmla="*/ 41 h 74"/>
                  <a:gd name="T10" fmla="*/ 77 w 77"/>
                  <a:gd name="T11" fmla="*/ 74 h 74"/>
                  <a:gd name="T12" fmla="*/ 51 w 77"/>
                  <a:gd name="T13" fmla="*/ 58 h 74"/>
                  <a:gd name="T14" fmla="*/ 26 w 77"/>
                  <a:gd name="T15" fmla="*/ 41 h 74"/>
                  <a:gd name="T16" fmla="*/ 9 w 77"/>
                  <a:gd name="T17" fmla="*/ 41 h 74"/>
                  <a:gd name="T18" fmla="*/ 9 w 77"/>
                  <a:gd name="T19" fmla="*/ 25 h 74"/>
                  <a:gd name="T20" fmla="*/ 0 w 77"/>
                  <a:gd name="T21" fmla="*/ 17 h 74"/>
                  <a:gd name="T22" fmla="*/ 9 w 77"/>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74">
                    <a:moveTo>
                      <a:pt x="9" y="0"/>
                    </a:moveTo>
                    <a:lnTo>
                      <a:pt x="17" y="0"/>
                    </a:lnTo>
                    <a:lnTo>
                      <a:pt x="34" y="0"/>
                    </a:lnTo>
                    <a:lnTo>
                      <a:pt x="51" y="8"/>
                    </a:lnTo>
                    <a:lnTo>
                      <a:pt x="68" y="41"/>
                    </a:lnTo>
                    <a:lnTo>
                      <a:pt x="77" y="74"/>
                    </a:lnTo>
                    <a:lnTo>
                      <a:pt x="51" y="58"/>
                    </a:lnTo>
                    <a:lnTo>
                      <a:pt x="26" y="41"/>
                    </a:lnTo>
                    <a:lnTo>
                      <a:pt x="9" y="41"/>
                    </a:lnTo>
                    <a:lnTo>
                      <a:pt x="9" y="25"/>
                    </a:lnTo>
                    <a:lnTo>
                      <a:pt x="0" y="17"/>
                    </a:lnTo>
                    <a:lnTo>
                      <a:pt x="9"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3" name="Freeform 36"/>
              <p:cNvSpPr>
                <a:spLocks/>
              </p:cNvSpPr>
              <p:nvPr/>
            </p:nvSpPr>
            <p:spPr bwMode="auto">
              <a:xfrm>
                <a:off x="10348" y="15575"/>
                <a:ext cx="60" cy="99"/>
              </a:xfrm>
              <a:custGeom>
                <a:avLst/>
                <a:gdLst>
                  <a:gd name="T0" fmla="*/ 0 w 60"/>
                  <a:gd name="T1" fmla="*/ 91 h 99"/>
                  <a:gd name="T2" fmla="*/ 0 w 60"/>
                  <a:gd name="T3" fmla="*/ 83 h 99"/>
                  <a:gd name="T4" fmla="*/ 9 w 60"/>
                  <a:gd name="T5" fmla="*/ 74 h 99"/>
                  <a:gd name="T6" fmla="*/ 17 w 60"/>
                  <a:gd name="T7" fmla="*/ 66 h 99"/>
                  <a:gd name="T8" fmla="*/ 26 w 60"/>
                  <a:gd name="T9" fmla="*/ 58 h 99"/>
                  <a:gd name="T10" fmla="*/ 34 w 60"/>
                  <a:gd name="T11" fmla="*/ 33 h 99"/>
                  <a:gd name="T12" fmla="*/ 34 w 60"/>
                  <a:gd name="T13" fmla="*/ 25 h 99"/>
                  <a:gd name="T14" fmla="*/ 26 w 60"/>
                  <a:gd name="T15" fmla="*/ 8 h 99"/>
                  <a:gd name="T16" fmla="*/ 26 w 60"/>
                  <a:gd name="T17" fmla="*/ 8 h 99"/>
                  <a:gd name="T18" fmla="*/ 17 w 60"/>
                  <a:gd name="T19" fmla="*/ 0 h 99"/>
                  <a:gd name="T20" fmla="*/ 34 w 60"/>
                  <a:gd name="T21" fmla="*/ 0 h 99"/>
                  <a:gd name="T22" fmla="*/ 43 w 60"/>
                  <a:gd name="T23" fmla="*/ 0 h 99"/>
                  <a:gd name="T24" fmla="*/ 51 w 60"/>
                  <a:gd name="T25" fmla="*/ 25 h 99"/>
                  <a:gd name="T26" fmla="*/ 60 w 60"/>
                  <a:gd name="T27" fmla="*/ 50 h 99"/>
                  <a:gd name="T28" fmla="*/ 51 w 60"/>
                  <a:gd name="T29" fmla="*/ 74 h 99"/>
                  <a:gd name="T30" fmla="*/ 43 w 60"/>
                  <a:gd name="T31" fmla="*/ 91 h 99"/>
                  <a:gd name="T32" fmla="*/ 26 w 60"/>
                  <a:gd name="T33" fmla="*/ 99 h 99"/>
                  <a:gd name="T34" fmla="*/ 17 w 60"/>
                  <a:gd name="T35" fmla="*/ 99 h 99"/>
                  <a:gd name="T36" fmla="*/ 0 w 60"/>
                  <a:gd name="T37" fmla="*/ 99 h 99"/>
                  <a:gd name="T38" fmla="*/ 0 w 60"/>
                  <a:gd name="T39" fmla="*/ 91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99">
                    <a:moveTo>
                      <a:pt x="0" y="91"/>
                    </a:moveTo>
                    <a:lnTo>
                      <a:pt x="0" y="83"/>
                    </a:lnTo>
                    <a:lnTo>
                      <a:pt x="9" y="74"/>
                    </a:lnTo>
                    <a:lnTo>
                      <a:pt x="17" y="66"/>
                    </a:lnTo>
                    <a:lnTo>
                      <a:pt x="26" y="58"/>
                    </a:lnTo>
                    <a:lnTo>
                      <a:pt x="34" y="33"/>
                    </a:lnTo>
                    <a:lnTo>
                      <a:pt x="34" y="25"/>
                    </a:lnTo>
                    <a:lnTo>
                      <a:pt x="26" y="8"/>
                    </a:lnTo>
                    <a:lnTo>
                      <a:pt x="17" y="0"/>
                    </a:lnTo>
                    <a:lnTo>
                      <a:pt x="34" y="0"/>
                    </a:lnTo>
                    <a:lnTo>
                      <a:pt x="43" y="0"/>
                    </a:lnTo>
                    <a:lnTo>
                      <a:pt x="51" y="25"/>
                    </a:lnTo>
                    <a:lnTo>
                      <a:pt x="60" y="50"/>
                    </a:lnTo>
                    <a:lnTo>
                      <a:pt x="51" y="74"/>
                    </a:lnTo>
                    <a:lnTo>
                      <a:pt x="43" y="91"/>
                    </a:lnTo>
                    <a:lnTo>
                      <a:pt x="26" y="99"/>
                    </a:lnTo>
                    <a:lnTo>
                      <a:pt x="17" y="99"/>
                    </a:lnTo>
                    <a:lnTo>
                      <a:pt x="0" y="99"/>
                    </a:lnTo>
                    <a:lnTo>
                      <a:pt x="0" y="91"/>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4" name="Freeform 37"/>
              <p:cNvSpPr>
                <a:spLocks/>
              </p:cNvSpPr>
              <p:nvPr/>
            </p:nvSpPr>
            <p:spPr bwMode="auto">
              <a:xfrm>
                <a:off x="10416" y="15575"/>
                <a:ext cx="60" cy="91"/>
              </a:xfrm>
              <a:custGeom>
                <a:avLst/>
                <a:gdLst>
                  <a:gd name="T0" fmla="*/ 0 w 60"/>
                  <a:gd name="T1" fmla="*/ 66 h 91"/>
                  <a:gd name="T2" fmla="*/ 0 w 60"/>
                  <a:gd name="T3" fmla="*/ 50 h 91"/>
                  <a:gd name="T4" fmla="*/ 9 w 60"/>
                  <a:gd name="T5" fmla="*/ 50 h 91"/>
                  <a:gd name="T6" fmla="*/ 17 w 60"/>
                  <a:gd name="T7" fmla="*/ 50 h 91"/>
                  <a:gd name="T8" fmla="*/ 26 w 60"/>
                  <a:gd name="T9" fmla="*/ 58 h 91"/>
                  <a:gd name="T10" fmla="*/ 26 w 60"/>
                  <a:gd name="T11" fmla="*/ 66 h 91"/>
                  <a:gd name="T12" fmla="*/ 34 w 60"/>
                  <a:gd name="T13" fmla="*/ 66 h 91"/>
                  <a:gd name="T14" fmla="*/ 43 w 60"/>
                  <a:gd name="T15" fmla="*/ 58 h 91"/>
                  <a:gd name="T16" fmla="*/ 34 w 60"/>
                  <a:gd name="T17" fmla="*/ 41 h 91"/>
                  <a:gd name="T18" fmla="*/ 17 w 60"/>
                  <a:gd name="T19" fmla="*/ 33 h 91"/>
                  <a:gd name="T20" fmla="*/ 9 w 60"/>
                  <a:gd name="T21" fmla="*/ 17 h 91"/>
                  <a:gd name="T22" fmla="*/ 0 w 60"/>
                  <a:gd name="T23" fmla="*/ 0 h 91"/>
                  <a:gd name="T24" fmla="*/ 17 w 60"/>
                  <a:gd name="T25" fmla="*/ 0 h 91"/>
                  <a:gd name="T26" fmla="*/ 26 w 60"/>
                  <a:gd name="T27" fmla="*/ 8 h 91"/>
                  <a:gd name="T28" fmla="*/ 51 w 60"/>
                  <a:gd name="T29" fmla="*/ 33 h 91"/>
                  <a:gd name="T30" fmla="*/ 60 w 60"/>
                  <a:gd name="T31" fmla="*/ 58 h 91"/>
                  <a:gd name="T32" fmla="*/ 60 w 60"/>
                  <a:gd name="T33" fmla="*/ 74 h 91"/>
                  <a:gd name="T34" fmla="*/ 51 w 60"/>
                  <a:gd name="T35" fmla="*/ 83 h 91"/>
                  <a:gd name="T36" fmla="*/ 34 w 60"/>
                  <a:gd name="T37" fmla="*/ 91 h 91"/>
                  <a:gd name="T38" fmla="*/ 26 w 60"/>
                  <a:gd name="T39" fmla="*/ 91 h 91"/>
                  <a:gd name="T40" fmla="*/ 9 w 60"/>
                  <a:gd name="T41" fmla="*/ 83 h 91"/>
                  <a:gd name="T42" fmla="*/ 0 w 60"/>
                  <a:gd name="T43" fmla="*/ 66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91">
                    <a:moveTo>
                      <a:pt x="0" y="66"/>
                    </a:moveTo>
                    <a:lnTo>
                      <a:pt x="0" y="50"/>
                    </a:lnTo>
                    <a:lnTo>
                      <a:pt x="9" y="50"/>
                    </a:lnTo>
                    <a:lnTo>
                      <a:pt x="17" y="50"/>
                    </a:lnTo>
                    <a:lnTo>
                      <a:pt x="26" y="58"/>
                    </a:lnTo>
                    <a:lnTo>
                      <a:pt x="26" y="66"/>
                    </a:lnTo>
                    <a:lnTo>
                      <a:pt x="34" y="66"/>
                    </a:lnTo>
                    <a:lnTo>
                      <a:pt x="43" y="58"/>
                    </a:lnTo>
                    <a:lnTo>
                      <a:pt x="34" y="41"/>
                    </a:lnTo>
                    <a:lnTo>
                      <a:pt x="17" y="33"/>
                    </a:lnTo>
                    <a:lnTo>
                      <a:pt x="9" y="17"/>
                    </a:lnTo>
                    <a:lnTo>
                      <a:pt x="0" y="0"/>
                    </a:lnTo>
                    <a:lnTo>
                      <a:pt x="17" y="0"/>
                    </a:lnTo>
                    <a:lnTo>
                      <a:pt x="26" y="8"/>
                    </a:lnTo>
                    <a:lnTo>
                      <a:pt x="51" y="33"/>
                    </a:lnTo>
                    <a:lnTo>
                      <a:pt x="60" y="58"/>
                    </a:lnTo>
                    <a:lnTo>
                      <a:pt x="60" y="74"/>
                    </a:lnTo>
                    <a:lnTo>
                      <a:pt x="51" y="83"/>
                    </a:lnTo>
                    <a:lnTo>
                      <a:pt x="34" y="91"/>
                    </a:lnTo>
                    <a:lnTo>
                      <a:pt x="26" y="91"/>
                    </a:lnTo>
                    <a:lnTo>
                      <a:pt x="9" y="83"/>
                    </a:lnTo>
                    <a:lnTo>
                      <a:pt x="0" y="66"/>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5" name="Freeform 38"/>
              <p:cNvSpPr>
                <a:spLocks/>
              </p:cNvSpPr>
              <p:nvPr/>
            </p:nvSpPr>
            <p:spPr bwMode="auto">
              <a:xfrm>
                <a:off x="9439" y="15641"/>
                <a:ext cx="34" cy="25"/>
              </a:xfrm>
              <a:custGeom>
                <a:avLst/>
                <a:gdLst>
                  <a:gd name="T0" fmla="*/ 0 w 34"/>
                  <a:gd name="T1" fmla="*/ 8 h 25"/>
                  <a:gd name="T2" fmla="*/ 0 w 34"/>
                  <a:gd name="T3" fmla="*/ 0 h 25"/>
                  <a:gd name="T4" fmla="*/ 9 w 34"/>
                  <a:gd name="T5" fmla="*/ 0 h 25"/>
                  <a:gd name="T6" fmla="*/ 26 w 34"/>
                  <a:gd name="T7" fmla="*/ 8 h 25"/>
                  <a:gd name="T8" fmla="*/ 34 w 34"/>
                  <a:gd name="T9" fmla="*/ 17 h 25"/>
                  <a:gd name="T10" fmla="*/ 34 w 34"/>
                  <a:gd name="T11" fmla="*/ 17 h 25"/>
                  <a:gd name="T12" fmla="*/ 34 w 34"/>
                  <a:gd name="T13" fmla="*/ 25 h 25"/>
                  <a:gd name="T14" fmla="*/ 17 w 34"/>
                  <a:gd name="T15" fmla="*/ 17 h 25"/>
                  <a:gd name="T16" fmla="*/ 0 w 34"/>
                  <a:gd name="T17" fmla="*/ 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8"/>
                    </a:moveTo>
                    <a:lnTo>
                      <a:pt x="0" y="0"/>
                    </a:lnTo>
                    <a:lnTo>
                      <a:pt x="9" y="0"/>
                    </a:lnTo>
                    <a:lnTo>
                      <a:pt x="26" y="8"/>
                    </a:lnTo>
                    <a:lnTo>
                      <a:pt x="34" y="17"/>
                    </a:lnTo>
                    <a:lnTo>
                      <a:pt x="34" y="25"/>
                    </a:lnTo>
                    <a:lnTo>
                      <a:pt x="17" y="17"/>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6" name="Freeform 39"/>
              <p:cNvSpPr>
                <a:spLocks/>
              </p:cNvSpPr>
              <p:nvPr/>
            </p:nvSpPr>
            <p:spPr bwMode="auto">
              <a:xfrm>
                <a:off x="10883" y="15583"/>
                <a:ext cx="170" cy="66"/>
              </a:xfrm>
              <a:custGeom>
                <a:avLst/>
                <a:gdLst>
                  <a:gd name="T0" fmla="*/ 102 w 170"/>
                  <a:gd name="T1" fmla="*/ 50 h 66"/>
                  <a:gd name="T2" fmla="*/ 111 w 170"/>
                  <a:gd name="T3" fmla="*/ 66 h 66"/>
                  <a:gd name="T4" fmla="*/ 60 w 170"/>
                  <a:gd name="T5" fmla="*/ 42 h 66"/>
                  <a:gd name="T6" fmla="*/ 26 w 170"/>
                  <a:gd name="T7" fmla="*/ 42 h 66"/>
                  <a:gd name="T8" fmla="*/ 0 w 170"/>
                  <a:gd name="T9" fmla="*/ 42 h 66"/>
                  <a:gd name="T10" fmla="*/ 0 w 170"/>
                  <a:gd name="T11" fmla="*/ 33 h 66"/>
                  <a:gd name="T12" fmla="*/ 0 w 170"/>
                  <a:gd name="T13" fmla="*/ 25 h 66"/>
                  <a:gd name="T14" fmla="*/ 9 w 170"/>
                  <a:gd name="T15" fmla="*/ 9 h 66"/>
                  <a:gd name="T16" fmla="*/ 26 w 170"/>
                  <a:gd name="T17" fmla="*/ 0 h 66"/>
                  <a:gd name="T18" fmla="*/ 60 w 170"/>
                  <a:gd name="T19" fmla="*/ 0 h 66"/>
                  <a:gd name="T20" fmla="*/ 94 w 170"/>
                  <a:gd name="T21" fmla="*/ 0 h 66"/>
                  <a:gd name="T22" fmla="*/ 128 w 170"/>
                  <a:gd name="T23" fmla="*/ 0 h 66"/>
                  <a:gd name="T24" fmla="*/ 136 w 170"/>
                  <a:gd name="T25" fmla="*/ 0 h 66"/>
                  <a:gd name="T26" fmla="*/ 145 w 170"/>
                  <a:gd name="T27" fmla="*/ 0 h 66"/>
                  <a:gd name="T28" fmla="*/ 145 w 170"/>
                  <a:gd name="T29" fmla="*/ 9 h 66"/>
                  <a:gd name="T30" fmla="*/ 111 w 170"/>
                  <a:gd name="T31" fmla="*/ 9 h 66"/>
                  <a:gd name="T32" fmla="*/ 102 w 170"/>
                  <a:gd name="T33" fmla="*/ 9 h 66"/>
                  <a:gd name="T34" fmla="*/ 85 w 170"/>
                  <a:gd name="T35" fmla="*/ 17 h 66"/>
                  <a:gd name="T36" fmla="*/ 85 w 170"/>
                  <a:gd name="T37" fmla="*/ 33 h 66"/>
                  <a:gd name="T38" fmla="*/ 85 w 170"/>
                  <a:gd name="T39" fmla="*/ 33 h 66"/>
                  <a:gd name="T40" fmla="*/ 94 w 170"/>
                  <a:gd name="T41" fmla="*/ 42 h 66"/>
                  <a:gd name="T42" fmla="*/ 128 w 170"/>
                  <a:gd name="T43" fmla="*/ 50 h 66"/>
                  <a:gd name="T44" fmla="*/ 170 w 170"/>
                  <a:gd name="T45" fmla="*/ 66 h 66"/>
                  <a:gd name="T46" fmla="*/ 162 w 170"/>
                  <a:gd name="T47" fmla="*/ 66 h 66"/>
                  <a:gd name="T48" fmla="*/ 136 w 170"/>
                  <a:gd name="T49" fmla="*/ 58 h 66"/>
                  <a:gd name="T50" fmla="*/ 119 w 170"/>
                  <a:gd name="T51" fmla="*/ 50 h 66"/>
                  <a:gd name="T52" fmla="*/ 102 w 170"/>
                  <a:gd name="T53" fmla="*/ 50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66">
                    <a:moveTo>
                      <a:pt x="102" y="50"/>
                    </a:moveTo>
                    <a:lnTo>
                      <a:pt x="111" y="66"/>
                    </a:lnTo>
                    <a:lnTo>
                      <a:pt x="60" y="42"/>
                    </a:lnTo>
                    <a:lnTo>
                      <a:pt x="26" y="42"/>
                    </a:lnTo>
                    <a:lnTo>
                      <a:pt x="0" y="42"/>
                    </a:lnTo>
                    <a:lnTo>
                      <a:pt x="0" y="33"/>
                    </a:lnTo>
                    <a:lnTo>
                      <a:pt x="0" y="25"/>
                    </a:lnTo>
                    <a:lnTo>
                      <a:pt x="9" y="9"/>
                    </a:lnTo>
                    <a:lnTo>
                      <a:pt x="26" y="0"/>
                    </a:lnTo>
                    <a:lnTo>
                      <a:pt x="60" y="0"/>
                    </a:lnTo>
                    <a:lnTo>
                      <a:pt x="94" y="0"/>
                    </a:lnTo>
                    <a:lnTo>
                      <a:pt x="128" y="0"/>
                    </a:lnTo>
                    <a:lnTo>
                      <a:pt x="136" y="0"/>
                    </a:lnTo>
                    <a:lnTo>
                      <a:pt x="145" y="0"/>
                    </a:lnTo>
                    <a:lnTo>
                      <a:pt x="145" y="9"/>
                    </a:lnTo>
                    <a:lnTo>
                      <a:pt x="111" y="9"/>
                    </a:lnTo>
                    <a:lnTo>
                      <a:pt x="102" y="9"/>
                    </a:lnTo>
                    <a:lnTo>
                      <a:pt x="85" y="17"/>
                    </a:lnTo>
                    <a:lnTo>
                      <a:pt x="85" y="33"/>
                    </a:lnTo>
                    <a:lnTo>
                      <a:pt x="94" y="42"/>
                    </a:lnTo>
                    <a:lnTo>
                      <a:pt x="128" y="50"/>
                    </a:lnTo>
                    <a:lnTo>
                      <a:pt x="170" y="66"/>
                    </a:lnTo>
                    <a:lnTo>
                      <a:pt x="162" y="66"/>
                    </a:lnTo>
                    <a:lnTo>
                      <a:pt x="136" y="58"/>
                    </a:lnTo>
                    <a:lnTo>
                      <a:pt x="119" y="50"/>
                    </a:lnTo>
                    <a:lnTo>
                      <a:pt x="102" y="5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7" name="Freeform 40"/>
              <p:cNvSpPr>
                <a:spLocks/>
              </p:cNvSpPr>
              <p:nvPr/>
            </p:nvSpPr>
            <p:spPr bwMode="auto">
              <a:xfrm>
                <a:off x="9592" y="15616"/>
                <a:ext cx="26" cy="25"/>
              </a:xfrm>
              <a:custGeom>
                <a:avLst/>
                <a:gdLst>
                  <a:gd name="T0" fmla="*/ 0 w 26"/>
                  <a:gd name="T1" fmla="*/ 9 h 25"/>
                  <a:gd name="T2" fmla="*/ 0 w 26"/>
                  <a:gd name="T3" fmla="*/ 0 h 25"/>
                  <a:gd name="T4" fmla="*/ 9 w 26"/>
                  <a:gd name="T5" fmla="*/ 0 h 25"/>
                  <a:gd name="T6" fmla="*/ 17 w 26"/>
                  <a:gd name="T7" fmla="*/ 0 h 25"/>
                  <a:gd name="T8" fmla="*/ 17 w 26"/>
                  <a:gd name="T9" fmla="*/ 0 h 25"/>
                  <a:gd name="T10" fmla="*/ 26 w 26"/>
                  <a:gd name="T11" fmla="*/ 9 h 25"/>
                  <a:gd name="T12" fmla="*/ 26 w 26"/>
                  <a:gd name="T13" fmla="*/ 17 h 25"/>
                  <a:gd name="T14" fmla="*/ 17 w 26"/>
                  <a:gd name="T15" fmla="*/ 25 h 25"/>
                  <a:gd name="T16" fmla="*/ 0 w 26"/>
                  <a:gd name="T17" fmla="*/ 25 h 25"/>
                  <a:gd name="T18" fmla="*/ 0 w 26"/>
                  <a:gd name="T19" fmla="*/ 9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5">
                    <a:moveTo>
                      <a:pt x="0" y="9"/>
                    </a:moveTo>
                    <a:lnTo>
                      <a:pt x="0" y="0"/>
                    </a:lnTo>
                    <a:lnTo>
                      <a:pt x="9" y="0"/>
                    </a:lnTo>
                    <a:lnTo>
                      <a:pt x="17" y="0"/>
                    </a:lnTo>
                    <a:lnTo>
                      <a:pt x="26" y="9"/>
                    </a:lnTo>
                    <a:lnTo>
                      <a:pt x="26" y="17"/>
                    </a:lnTo>
                    <a:lnTo>
                      <a:pt x="17" y="25"/>
                    </a:lnTo>
                    <a:lnTo>
                      <a:pt x="0" y="25"/>
                    </a:lnTo>
                    <a:lnTo>
                      <a:pt x="0" y="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8" name="Freeform 41"/>
              <p:cNvSpPr>
                <a:spLocks/>
              </p:cNvSpPr>
              <p:nvPr/>
            </p:nvSpPr>
            <p:spPr bwMode="auto">
              <a:xfrm>
                <a:off x="9397" y="15608"/>
                <a:ext cx="34" cy="33"/>
              </a:xfrm>
              <a:custGeom>
                <a:avLst/>
                <a:gdLst>
                  <a:gd name="T0" fmla="*/ 0 w 34"/>
                  <a:gd name="T1" fmla="*/ 17 h 33"/>
                  <a:gd name="T2" fmla="*/ 8 w 34"/>
                  <a:gd name="T3" fmla="*/ 8 h 33"/>
                  <a:gd name="T4" fmla="*/ 25 w 34"/>
                  <a:gd name="T5" fmla="*/ 0 h 33"/>
                  <a:gd name="T6" fmla="*/ 25 w 34"/>
                  <a:gd name="T7" fmla="*/ 8 h 33"/>
                  <a:gd name="T8" fmla="*/ 34 w 34"/>
                  <a:gd name="T9" fmla="*/ 8 h 33"/>
                  <a:gd name="T10" fmla="*/ 25 w 34"/>
                  <a:gd name="T11" fmla="*/ 33 h 33"/>
                  <a:gd name="T12" fmla="*/ 8 w 34"/>
                  <a:gd name="T13" fmla="*/ 25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8" y="8"/>
                    </a:lnTo>
                    <a:lnTo>
                      <a:pt x="25" y="0"/>
                    </a:lnTo>
                    <a:lnTo>
                      <a:pt x="25" y="8"/>
                    </a:lnTo>
                    <a:lnTo>
                      <a:pt x="34" y="8"/>
                    </a:lnTo>
                    <a:lnTo>
                      <a:pt x="25" y="33"/>
                    </a:lnTo>
                    <a:lnTo>
                      <a:pt x="8"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9" name="Freeform 42"/>
              <p:cNvSpPr>
                <a:spLocks/>
              </p:cNvSpPr>
              <p:nvPr/>
            </p:nvSpPr>
            <p:spPr bwMode="auto">
              <a:xfrm>
                <a:off x="9465" y="15608"/>
                <a:ext cx="42" cy="33"/>
              </a:xfrm>
              <a:custGeom>
                <a:avLst/>
                <a:gdLst>
                  <a:gd name="T0" fmla="*/ 0 w 42"/>
                  <a:gd name="T1" fmla="*/ 17 h 33"/>
                  <a:gd name="T2" fmla="*/ 17 w 42"/>
                  <a:gd name="T3" fmla="*/ 0 h 33"/>
                  <a:gd name="T4" fmla="*/ 25 w 42"/>
                  <a:gd name="T5" fmla="*/ 0 h 33"/>
                  <a:gd name="T6" fmla="*/ 34 w 42"/>
                  <a:gd name="T7" fmla="*/ 0 h 33"/>
                  <a:gd name="T8" fmla="*/ 42 w 42"/>
                  <a:gd name="T9" fmla="*/ 8 h 33"/>
                  <a:gd name="T10" fmla="*/ 42 w 42"/>
                  <a:gd name="T11" fmla="*/ 25 h 33"/>
                  <a:gd name="T12" fmla="*/ 34 w 42"/>
                  <a:gd name="T13" fmla="*/ 25 h 33"/>
                  <a:gd name="T14" fmla="*/ 25 w 42"/>
                  <a:gd name="T15" fmla="*/ 33 h 33"/>
                  <a:gd name="T16" fmla="*/ 17 w 42"/>
                  <a:gd name="T17" fmla="*/ 25 h 33"/>
                  <a:gd name="T18" fmla="*/ 0 w 42"/>
                  <a:gd name="T19" fmla="*/ 1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3">
                    <a:moveTo>
                      <a:pt x="0" y="17"/>
                    </a:moveTo>
                    <a:lnTo>
                      <a:pt x="17" y="0"/>
                    </a:lnTo>
                    <a:lnTo>
                      <a:pt x="25" y="0"/>
                    </a:lnTo>
                    <a:lnTo>
                      <a:pt x="34" y="0"/>
                    </a:lnTo>
                    <a:lnTo>
                      <a:pt x="42" y="8"/>
                    </a:lnTo>
                    <a:lnTo>
                      <a:pt x="42" y="25"/>
                    </a:lnTo>
                    <a:lnTo>
                      <a:pt x="34" y="25"/>
                    </a:lnTo>
                    <a:lnTo>
                      <a:pt x="25" y="33"/>
                    </a:lnTo>
                    <a:lnTo>
                      <a:pt x="17"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0" name="Freeform 43"/>
              <p:cNvSpPr>
                <a:spLocks/>
              </p:cNvSpPr>
              <p:nvPr/>
            </p:nvSpPr>
            <p:spPr bwMode="auto">
              <a:xfrm>
                <a:off x="9354" y="15625"/>
                <a:ext cx="17" cy="8"/>
              </a:xfrm>
              <a:custGeom>
                <a:avLst/>
                <a:gdLst>
                  <a:gd name="T0" fmla="*/ 0 w 17"/>
                  <a:gd name="T1" fmla="*/ 8 h 8"/>
                  <a:gd name="T2" fmla="*/ 0 w 17"/>
                  <a:gd name="T3" fmla="*/ 0 h 8"/>
                  <a:gd name="T4" fmla="*/ 0 w 17"/>
                  <a:gd name="T5" fmla="*/ 0 h 8"/>
                  <a:gd name="T6" fmla="*/ 17 w 17"/>
                  <a:gd name="T7" fmla="*/ 0 h 8"/>
                  <a:gd name="T8" fmla="*/ 17 w 17"/>
                  <a:gd name="T9" fmla="*/ 8 h 8"/>
                  <a:gd name="T10" fmla="*/ 9 w 17"/>
                  <a:gd name="T11" fmla="*/ 8 h 8"/>
                  <a:gd name="T12" fmla="*/ 0 w 17"/>
                  <a:gd name="T13" fmla="*/ 8 h 8"/>
                  <a:gd name="T14" fmla="*/ 0 w 17"/>
                  <a:gd name="T15" fmla="*/ 8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8">
                    <a:moveTo>
                      <a:pt x="0" y="8"/>
                    </a:moveTo>
                    <a:lnTo>
                      <a:pt x="0" y="0"/>
                    </a:lnTo>
                    <a:lnTo>
                      <a:pt x="17" y="0"/>
                    </a:lnTo>
                    <a:lnTo>
                      <a:pt x="17" y="8"/>
                    </a:lnTo>
                    <a:lnTo>
                      <a:pt x="9" y="8"/>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1" name="Freeform 44"/>
              <p:cNvSpPr>
                <a:spLocks/>
              </p:cNvSpPr>
              <p:nvPr/>
            </p:nvSpPr>
            <p:spPr bwMode="auto">
              <a:xfrm>
                <a:off x="11011" y="15608"/>
                <a:ext cx="34" cy="8"/>
              </a:xfrm>
              <a:custGeom>
                <a:avLst/>
                <a:gdLst>
                  <a:gd name="T0" fmla="*/ 0 w 34"/>
                  <a:gd name="T1" fmla="*/ 8 h 8"/>
                  <a:gd name="T2" fmla="*/ 17 w 34"/>
                  <a:gd name="T3" fmla="*/ 0 h 8"/>
                  <a:gd name="T4" fmla="*/ 25 w 34"/>
                  <a:gd name="T5" fmla="*/ 0 h 8"/>
                  <a:gd name="T6" fmla="*/ 34 w 34"/>
                  <a:gd name="T7" fmla="*/ 8 h 8"/>
                  <a:gd name="T8" fmla="*/ 17 w 34"/>
                  <a:gd name="T9" fmla="*/ 8 h 8"/>
                  <a:gd name="T10" fmla="*/ 0 w 34"/>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8">
                    <a:moveTo>
                      <a:pt x="0" y="8"/>
                    </a:moveTo>
                    <a:lnTo>
                      <a:pt x="17" y="0"/>
                    </a:lnTo>
                    <a:lnTo>
                      <a:pt x="25" y="0"/>
                    </a:lnTo>
                    <a:lnTo>
                      <a:pt x="34" y="8"/>
                    </a:lnTo>
                    <a:lnTo>
                      <a:pt x="17" y="8"/>
                    </a:lnTo>
                    <a:lnTo>
                      <a:pt x="0" y="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2" name="Freeform 45"/>
              <p:cNvSpPr>
                <a:spLocks/>
              </p:cNvSpPr>
              <p:nvPr/>
            </p:nvSpPr>
            <p:spPr bwMode="auto">
              <a:xfrm>
                <a:off x="9439" y="15592"/>
                <a:ext cx="34" cy="16"/>
              </a:xfrm>
              <a:custGeom>
                <a:avLst/>
                <a:gdLst>
                  <a:gd name="T0" fmla="*/ 0 w 34"/>
                  <a:gd name="T1" fmla="*/ 8 h 16"/>
                  <a:gd name="T2" fmla="*/ 17 w 34"/>
                  <a:gd name="T3" fmla="*/ 0 h 16"/>
                  <a:gd name="T4" fmla="*/ 26 w 34"/>
                  <a:gd name="T5" fmla="*/ 0 h 16"/>
                  <a:gd name="T6" fmla="*/ 34 w 34"/>
                  <a:gd name="T7" fmla="*/ 0 h 16"/>
                  <a:gd name="T8" fmla="*/ 26 w 34"/>
                  <a:gd name="T9" fmla="*/ 16 h 16"/>
                  <a:gd name="T10" fmla="*/ 9 w 34"/>
                  <a:gd name="T11" fmla="*/ 16 h 16"/>
                  <a:gd name="T12" fmla="*/ 9 w 34"/>
                  <a:gd name="T13" fmla="*/ 16 h 16"/>
                  <a:gd name="T14" fmla="*/ 0 w 34"/>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6">
                    <a:moveTo>
                      <a:pt x="0" y="8"/>
                    </a:moveTo>
                    <a:lnTo>
                      <a:pt x="17" y="0"/>
                    </a:lnTo>
                    <a:lnTo>
                      <a:pt x="26" y="0"/>
                    </a:lnTo>
                    <a:lnTo>
                      <a:pt x="34" y="0"/>
                    </a:lnTo>
                    <a:lnTo>
                      <a:pt x="26" y="16"/>
                    </a:lnTo>
                    <a:lnTo>
                      <a:pt x="9" y="16"/>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3" name="Freeform 46"/>
              <p:cNvSpPr>
                <a:spLocks/>
              </p:cNvSpPr>
              <p:nvPr/>
            </p:nvSpPr>
            <p:spPr bwMode="auto">
              <a:xfrm>
                <a:off x="10399" y="15518"/>
                <a:ext cx="119" cy="57"/>
              </a:xfrm>
              <a:custGeom>
                <a:avLst/>
                <a:gdLst>
                  <a:gd name="T0" fmla="*/ 0 w 119"/>
                  <a:gd name="T1" fmla="*/ 33 h 57"/>
                  <a:gd name="T2" fmla="*/ 0 w 119"/>
                  <a:gd name="T3" fmla="*/ 24 h 57"/>
                  <a:gd name="T4" fmla="*/ 0 w 119"/>
                  <a:gd name="T5" fmla="*/ 24 h 57"/>
                  <a:gd name="T6" fmla="*/ 17 w 119"/>
                  <a:gd name="T7" fmla="*/ 24 h 57"/>
                  <a:gd name="T8" fmla="*/ 26 w 119"/>
                  <a:gd name="T9" fmla="*/ 24 h 57"/>
                  <a:gd name="T10" fmla="*/ 51 w 119"/>
                  <a:gd name="T11" fmla="*/ 41 h 57"/>
                  <a:gd name="T12" fmla="*/ 77 w 119"/>
                  <a:gd name="T13" fmla="*/ 41 h 57"/>
                  <a:gd name="T14" fmla="*/ 85 w 119"/>
                  <a:gd name="T15" fmla="*/ 41 h 57"/>
                  <a:gd name="T16" fmla="*/ 93 w 119"/>
                  <a:gd name="T17" fmla="*/ 33 h 57"/>
                  <a:gd name="T18" fmla="*/ 85 w 119"/>
                  <a:gd name="T19" fmla="*/ 24 h 57"/>
                  <a:gd name="T20" fmla="*/ 77 w 119"/>
                  <a:gd name="T21" fmla="*/ 16 h 57"/>
                  <a:gd name="T22" fmla="*/ 68 w 119"/>
                  <a:gd name="T23" fmla="*/ 16 h 57"/>
                  <a:gd name="T24" fmla="*/ 60 w 119"/>
                  <a:gd name="T25" fmla="*/ 16 h 57"/>
                  <a:gd name="T26" fmla="*/ 60 w 119"/>
                  <a:gd name="T27" fmla="*/ 8 h 57"/>
                  <a:gd name="T28" fmla="*/ 60 w 119"/>
                  <a:gd name="T29" fmla="*/ 0 h 57"/>
                  <a:gd name="T30" fmla="*/ 77 w 119"/>
                  <a:gd name="T31" fmla="*/ 0 h 57"/>
                  <a:gd name="T32" fmla="*/ 93 w 119"/>
                  <a:gd name="T33" fmla="*/ 0 h 57"/>
                  <a:gd name="T34" fmla="*/ 110 w 119"/>
                  <a:gd name="T35" fmla="*/ 16 h 57"/>
                  <a:gd name="T36" fmla="*/ 119 w 119"/>
                  <a:gd name="T37" fmla="*/ 33 h 57"/>
                  <a:gd name="T38" fmla="*/ 110 w 119"/>
                  <a:gd name="T39" fmla="*/ 49 h 57"/>
                  <a:gd name="T40" fmla="*/ 102 w 119"/>
                  <a:gd name="T41" fmla="*/ 57 h 57"/>
                  <a:gd name="T42" fmla="*/ 77 w 119"/>
                  <a:gd name="T43" fmla="*/ 57 h 57"/>
                  <a:gd name="T44" fmla="*/ 43 w 119"/>
                  <a:gd name="T45" fmla="*/ 49 h 57"/>
                  <a:gd name="T46" fmla="*/ 0 w 119"/>
                  <a:gd name="T47" fmla="*/ 33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57">
                    <a:moveTo>
                      <a:pt x="0" y="33"/>
                    </a:moveTo>
                    <a:lnTo>
                      <a:pt x="0" y="24"/>
                    </a:lnTo>
                    <a:lnTo>
                      <a:pt x="17" y="24"/>
                    </a:lnTo>
                    <a:lnTo>
                      <a:pt x="26" y="24"/>
                    </a:lnTo>
                    <a:lnTo>
                      <a:pt x="51" y="41"/>
                    </a:lnTo>
                    <a:lnTo>
                      <a:pt x="77" y="41"/>
                    </a:lnTo>
                    <a:lnTo>
                      <a:pt x="85" y="41"/>
                    </a:lnTo>
                    <a:lnTo>
                      <a:pt x="93" y="33"/>
                    </a:lnTo>
                    <a:lnTo>
                      <a:pt x="85" y="24"/>
                    </a:lnTo>
                    <a:lnTo>
                      <a:pt x="77" y="16"/>
                    </a:lnTo>
                    <a:lnTo>
                      <a:pt x="68" y="16"/>
                    </a:lnTo>
                    <a:lnTo>
                      <a:pt x="60" y="16"/>
                    </a:lnTo>
                    <a:lnTo>
                      <a:pt x="60" y="8"/>
                    </a:lnTo>
                    <a:lnTo>
                      <a:pt x="60" y="0"/>
                    </a:lnTo>
                    <a:lnTo>
                      <a:pt x="77" y="0"/>
                    </a:lnTo>
                    <a:lnTo>
                      <a:pt x="93" y="0"/>
                    </a:lnTo>
                    <a:lnTo>
                      <a:pt x="110" y="16"/>
                    </a:lnTo>
                    <a:lnTo>
                      <a:pt x="119" y="33"/>
                    </a:lnTo>
                    <a:lnTo>
                      <a:pt x="110" y="49"/>
                    </a:lnTo>
                    <a:lnTo>
                      <a:pt x="102" y="57"/>
                    </a:lnTo>
                    <a:lnTo>
                      <a:pt x="77" y="57"/>
                    </a:lnTo>
                    <a:lnTo>
                      <a:pt x="43" y="49"/>
                    </a:lnTo>
                    <a:lnTo>
                      <a:pt x="0" y="33"/>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4" name="Freeform 47"/>
              <p:cNvSpPr>
                <a:spLocks/>
              </p:cNvSpPr>
              <p:nvPr/>
            </p:nvSpPr>
            <p:spPr bwMode="auto">
              <a:xfrm>
                <a:off x="10637" y="15485"/>
                <a:ext cx="93" cy="82"/>
              </a:xfrm>
              <a:custGeom>
                <a:avLst/>
                <a:gdLst>
                  <a:gd name="T0" fmla="*/ 8 w 93"/>
                  <a:gd name="T1" fmla="*/ 57 h 82"/>
                  <a:gd name="T2" fmla="*/ 0 w 93"/>
                  <a:gd name="T3" fmla="*/ 41 h 82"/>
                  <a:gd name="T4" fmla="*/ 8 w 93"/>
                  <a:gd name="T5" fmla="*/ 16 h 82"/>
                  <a:gd name="T6" fmla="*/ 25 w 93"/>
                  <a:gd name="T7" fmla="*/ 8 h 82"/>
                  <a:gd name="T8" fmla="*/ 51 w 93"/>
                  <a:gd name="T9" fmla="*/ 0 h 82"/>
                  <a:gd name="T10" fmla="*/ 68 w 93"/>
                  <a:gd name="T11" fmla="*/ 0 h 82"/>
                  <a:gd name="T12" fmla="*/ 85 w 93"/>
                  <a:gd name="T13" fmla="*/ 8 h 82"/>
                  <a:gd name="T14" fmla="*/ 93 w 93"/>
                  <a:gd name="T15" fmla="*/ 33 h 82"/>
                  <a:gd name="T16" fmla="*/ 85 w 93"/>
                  <a:gd name="T17" fmla="*/ 41 h 82"/>
                  <a:gd name="T18" fmla="*/ 76 w 93"/>
                  <a:gd name="T19" fmla="*/ 49 h 82"/>
                  <a:gd name="T20" fmla="*/ 68 w 93"/>
                  <a:gd name="T21" fmla="*/ 49 h 82"/>
                  <a:gd name="T22" fmla="*/ 68 w 93"/>
                  <a:gd name="T23" fmla="*/ 33 h 82"/>
                  <a:gd name="T24" fmla="*/ 68 w 93"/>
                  <a:gd name="T25" fmla="*/ 24 h 82"/>
                  <a:gd name="T26" fmla="*/ 59 w 93"/>
                  <a:gd name="T27" fmla="*/ 16 h 82"/>
                  <a:gd name="T28" fmla="*/ 51 w 93"/>
                  <a:gd name="T29" fmla="*/ 16 h 82"/>
                  <a:gd name="T30" fmla="*/ 42 w 93"/>
                  <a:gd name="T31" fmla="*/ 24 h 82"/>
                  <a:gd name="T32" fmla="*/ 34 w 93"/>
                  <a:gd name="T33" fmla="*/ 33 h 82"/>
                  <a:gd name="T34" fmla="*/ 25 w 93"/>
                  <a:gd name="T35" fmla="*/ 49 h 82"/>
                  <a:gd name="T36" fmla="*/ 34 w 93"/>
                  <a:gd name="T37" fmla="*/ 57 h 82"/>
                  <a:gd name="T38" fmla="*/ 34 w 93"/>
                  <a:gd name="T39" fmla="*/ 57 h 82"/>
                  <a:gd name="T40" fmla="*/ 51 w 93"/>
                  <a:gd name="T41" fmla="*/ 57 h 82"/>
                  <a:gd name="T42" fmla="*/ 51 w 93"/>
                  <a:gd name="T43" fmla="*/ 57 h 82"/>
                  <a:gd name="T44" fmla="*/ 59 w 93"/>
                  <a:gd name="T45" fmla="*/ 57 h 82"/>
                  <a:gd name="T46" fmla="*/ 59 w 93"/>
                  <a:gd name="T47" fmla="*/ 74 h 82"/>
                  <a:gd name="T48" fmla="*/ 51 w 93"/>
                  <a:gd name="T49" fmla="*/ 74 h 82"/>
                  <a:gd name="T50" fmla="*/ 42 w 93"/>
                  <a:gd name="T51" fmla="*/ 82 h 82"/>
                  <a:gd name="T52" fmla="*/ 25 w 93"/>
                  <a:gd name="T53" fmla="*/ 82 h 82"/>
                  <a:gd name="T54" fmla="*/ 17 w 93"/>
                  <a:gd name="T55" fmla="*/ 74 h 82"/>
                  <a:gd name="T56" fmla="*/ 8 w 93"/>
                  <a:gd name="T57" fmla="*/ 5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82">
                    <a:moveTo>
                      <a:pt x="8" y="57"/>
                    </a:moveTo>
                    <a:lnTo>
                      <a:pt x="0" y="41"/>
                    </a:lnTo>
                    <a:lnTo>
                      <a:pt x="8" y="16"/>
                    </a:lnTo>
                    <a:lnTo>
                      <a:pt x="25" y="8"/>
                    </a:lnTo>
                    <a:lnTo>
                      <a:pt x="51" y="0"/>
                    </a:lnTo>
                    <a:lnTo>
                      <a:pt x="68" y="0"/>
                    </a:lnTo>
                    <a:lnTo>
                      <a:pt x="85" y="8"/>
                    </a:lnTo>
                    <a:lnTo>
                      <a:pt x="93" y="33"/>
                    </a:lnTo>
                    <a:lnTo>
                      <a:pt x="85" y="41"/>
                    </a:lnTo>
                    <a:lnTo>
                      <a:pt x="76" y="49"/>
                    </a:lnTo>
                    <a:lnTo>
                      <a:pt x="68" y="49"/>
                    </a:lnTo>
                    <a:lnTo>
                      <a:pt x="68" y="33"/>
                    </a:lnTo>
                    <a:lnTo>
                      <a:pt x="68" y="24"/>
                    </a:lnTo>
                    <a:lnTo>
                      <a:pt x="59" y="16"/>
                    </a:lnTo>
                    <a:lnTo>
                      <a:pt x="51" y="16"/>
                    </a:lnTo>
                    <a:lnTo>
                      <a:pt x="42" y="24"/>
                    </a:lnTo>
                    <a:lnTo>
                      <a:pt x="34" y="33"/>
                    </a:lnTo>
                    <a:lnTo>
                      <a:pt x="25" y="49"/>
                    </a:lnTo>
                    <a:lnTo>
                      <a:pt x="34" y="57"/>
                    </a:lnTo>
                    <a:lnTo>
                      <a:pt x="51" y="57"/>
                    </a:lnTo>
                    <a:lnTo>
                      <a:pt x="59" y="57"/>
                    </a:lnTo>
                    <a:lnTo>
                      <a:pt x="59" y="74"/>
                    </a:lnTo>
                    <a:lnTo>
                      <a:pt x="51" y="74"/>
                    </a:lnTo>
                    <a:lnTo>
                      <a:pt x="42" y="82"/>
                    </a:lnTo>
                    <a:lnTo>
                      <a:pt x="25" y="82"/>
                    </a:lnTo>
                    <a:lnTo>
                      <a:pt x="17" y="74"/>
                    </a:lnTo>
                    <a:lnTo>
                      <a:pt x="8" y="57"/>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5" name="Freeform 48"/>
              <p:cNvSpPr>
                <a:spLocks/>
              </p:cNvSpPr>
              <p:nvPr/>
            </p:nvSpPr>
            <p:spPr bwMode="auto">
              <a:xfrm>
                <a:off x="10968" y="14025"/>
                <a:ext cx="26" cy="1534"/>
              </a:xfrm>
              <a:custGeom>
                <a:avLst/>
                <a:gdLst>
                  <a:gd name="T0" fmla="*/ 0 w 26"/>
                  <a:gd name="T1" fmla="*/ 1526 h 1534"/>
                  <a:gd name="T2" fmla="*/ 9 w 26"/>
                  <a:gd name="T3" fmla="*/ 83 h 1534"/>
                  <a:gd name="T4" fmla="*/ 9 w 26"/>
                  <a:gd name="T5" fmla="*/ 41 h 1534"/>
                  <a:gd name="T6" fmla="*/ 9 w 26"/>
                  <a:gd name="T7" fmla="*/ 17 h 1534"/>
                  <a:gd name="T8" fmla="*/ 17 w 26"/>
                  <a:gd name="T9" fmla="*/ 0 h 1534"/>
                  <a:gd name="T10" fmla="*/ 26 w 26"/>
                  <a:gd name="T11" fmla="*/ 91 h 1534"/>
                  <a:gd name="T12" fmla="*/ 17 w 26"/>
                  <a:gd name="T13" fmla="*/ 1534 h 1534"/>
                  <a:gd name="T14" fmla="*/ 9 w 26"/>
                  <a:gd name="T15" fmla="*/ 1534 h 1534"/>
                  <a:gd name="T16" fmla="*/ 0 w 26"/>
                  <a:gd name="T17" fmla="*/ 1534 h 1534"/>
                  <a:gd name="T18" fmla="*/ 0 w 26"/>
                  <a:gd name="T19" fmla="*/ 1526 h 1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534">
                    <a:moveTo>
                      <a:pt x="0" y="1526"/>
                    </a:moveTo>
                    <a:lnTo>
                      <a:pt x="9" y="83"/>
                    </a:lnTo>
                    <a:lnTo>
                      <a:pt x="9" y="41"/>
                    </a:lnTo>
                    <a:lnTo>
                      <a:pt x="9" y="17"/>
                    </a:lnTo>
                    <a:lnTo>
                      <a:pt x="17" y="0"/>
                    </a:lnTo>
                    <a:lnTo>
                      <a:pt x="26" y="91"/>
                    </a:lnTo>
                    <a:lnTo>
                      <a:pt x="17" y="1534"/>
                    </a:lnTo>
                    <a:lnTo>
                      <a:pt x="9" y="1534"/>
                    </a:lnTo>
                    <a:lnTo>
                      <a:pt x="0" y="1534"/>
                    </a:lnTo>
                    <a:lnTo>
                      <a:pt x="0" y="152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6" name="Freeform 49"/>
              <p:cNvSpPr>
                <a:spLocks/>
              </p:cNvSpPr>
              <p:nvPr/>
            </p:nvSpPr>
            <p:spPr bwMode="auto">
              <a:xfrm>
                <a:off x="11011" y="13984"/>
                <a:ext cx="25" cy="1575"/>
              </a:xfrm>
              <a:custGeom>
                <a:avLst/>
                <a:gdLst>
                  <a:gd name="T0" fmla="*/ 0 w 25"/>
                  <a:gd name="T1" fmla="*/ 0 h 1575"/>
                  <a:gd name="T2" fmla="*/ 25 w 25"/>
                  <a:gd name="T3" fmla="*/ 8 h 1575"/>
                  <a:gd name="T4" fmla="*/ 25 w 25"/>
                  <a:gd name="T5" fmla="*/ 16 h 1575"/>
                  <a:gd name="T6" fmla="*/ 25 w 25"/>
                  <a:gd name="T7" fmla="*/ 25 h 1575"/>
                  <a:gd name="T8" fmla="*/ 25 w 25"/>
                  <a:gd name="T9" fmla="*/ 49 h 1575"/>
                  <a:gd name="T10" fmla="*/ 25 w 25"/>
                  <a:gd name="T11" fmla="*/ 74 h 1575"/>
                  <a:gd name="T12" fmla="*/ 25 w 25"/>
                  <a:gd name="T13" fmla="*/ 107 h 1575"/>
                  <a:gd name="T14" fmla="*/ 25 w 25"/>
                  <a:gd name="T15" fmla="*/ 148 h 1575"/>
                  <a:gd name="T16" fmla="*/ 25 w 25"/>
                  <a:gd name="T17" fmla="*/ 198 h 1575"/>
                  <a:gd name="T18" fmla="*/ 25 w 25"/>
                  <a:gd name="T19" fmla="*/ 247 h 1575"/>
                  <a:gd name="T20" fmla="*/ 25 w 25"/>
                  <a:gd name="T21" fmla="*/ 305 h 1575"/>
                  <a:gd name="T22" fmla="*/ 25 w 25"/>
                  <a:gd name="T23" fmla="*/ 371 h 1575"/>
                  <a:gd name="T24" fmla="*/ 25 w 25"/>
                  <a:gd name="T25" fmla="*/ 503 h 1575"/>
                  <a:gd name="T26" fmla="*/ 25 w 25"/>
                  <a:gd name="T27" fmla="*/ 643 h 1575"/>
                  <a:gd name="T28" fmla="*/ 25 w 25"/>
                  <a:gd name="T29" fmla="*/ 783 h 1575"/>
                  <a:gd name="T30" fmla="*/ 25 w 25"/>
                  <a:gd name="T31" fmla="*/ 923 h 1575"/>
                  <a:gd name="T32" fmla="*/ 25 w 25"/>
                  <a:gd name="T33" fmla="*/ 1064 h 1575"/>
                  <a:gd name="T34" fmla="*/ 25 w 25"/>
                  <a:gd name="T35" fmla="*/ 1195 h 1575"/>
                  <a:gd name="T36" fmla="*/ 17 w 25"/>
                  <a:gd name="T37" fmla="*/ 1253 h 1575"/>
                  <a:gd name="T38" fmla="*/ 17 w 25"/>
                  <a:gd name="T39" fmla="*/ 1311 h 1575"/>
                  <a:gd name="T40" fmla="*/ 17 w 25"/>
                  <a:gd name="T41" fmla="*/ 1369 h 1575"/>
                  <a:gd name="T42" fmla="*/ 17 w 25"/>
                  <a:gd name="T43" fmla="*/ 1418 h 1575"/>
                  <a:gd name="T44" fmla="*/ 17 w 25"/>
                  <a:gd name="T45" fmla="*/ 1451 h 1575"/>
                  <a:gd name="T46" fmla="*/ 17 w 25"/>
                  <a:gd name="T47" fmla="*/ 1492 h 1575"/>
                  <a:gd name="T48" fmla="*/ 17 w 25"/>
                  <a:gd name="T49" fmla="*/ 1517 h 1575"/>
                  <a:gd name="T50" fmla="*/ 17 w 25"/>
                  <a:gd name="T51" fmla="*/ 1542 h 1575"/>
                  <a:gd name="T52" fmla="*/ 17 w 25"/>
                  <a:gd name="T53" fmla="*/ 1550 h 1575"/>
                  <a:gd name="T54" fmla="*/ 17 w 25"/>
                  <a:gd name="T55" fmla="*/ 1558 h 1575"/>
                  <a:gd name="T56" fmla="*/ 0 w 25"/>
                  <a:gd name="T57" fmla="*/ 1575 h 1575"/>
                  <a:gd name="T58" fmla="*/ 0 w 25"/>
                  <a:gd name="T59" fmla="*/ 1567 h 1575"/>
                  <a:gd name="T60" fmla="*/ 0 w 25"/>
                  <a:gd name="T61" fmla="*/ 1550 h 1575"/>
                  <a:gd name="T62" fmla="*/ 0 w 25"/>
                  <a:gd name="T63" fmla="*/ 1534 h 1575"/>
                  <a:gd name="T64" fmla="*/ 0 w 25"/>
                  <a:gd name="T65" fmla="*/ 1501 h 1575"/>
                  <a:gd name="T66" fmla="*/ 0 w 25"/>
                  <a:gd name="T67" fmla="*/ 1468 h 1575"/>
                  <a:gd name="T68" fmla="*/ 0 w 25"/>
                  <a:gd name="T69" fmla="*/ 1426 h 1575"/>
                  <a:gd name="T70" fmla="*/ 0 w 25"/>
                  <a:gd name="T71" fmla="*/ 1377 h 1575"/>
                  <a:gd name="T72" fmla="*/ 0 w 25"/>
                  <a:gd name="T73" fmla="*/ 1327 h 1575"/>
                  <a:gd name="T74" fmla="*/ 0 w 25"/>
                  <a:gd name="T75" fmla="*/ 1270 h 1575"/>
                  <a:gd name="T76" fmla="*/ 0 w 25"/>
                  <a:gd name="T77" fmla="*/ 1204 h 1575"/>
                  <a:gd name="T78" fmla="*/ 0 w 25"/>
                  <a:gd name="T79" fmla="*/ 1072 h 1575"/>
                  <a:gd name="T80" fmla="*/ 0 w 25"/>
                  <a:gd name="T81" fmla="*/ 932 h 1575"/>
                  <a:gd name="T82" fmla="*/ 0 w 25"/>
                  <a:gd name="T83" fmla="*/ 783 h 1575"/>
                  <a:gd name="T84" fmla="*/ 0 w 25"/>
                  <a:gd name="T85" fmla="*/ 635 h 1575"/>
                  <a:gd name="T86" fmla="*/ 0 w 25"/>
                  <a:gd name="T87" fmla="*/ 495 h 1575"/>
                  <a:gd name="T88" fmla="*/ 0 w 25"/>
                  <a:gd name="T89" fmla="*/ 363 h 1575"/>
                  <a:gd name="T90" fmla="*/ 0 w 25"/>
                  <a:gd name="T91" fmla="*/ 305 h 1575"/>
                  <a:gd name="T92" fmla="*/ 0 w 25"/>
                  <a:gd name="T93" fmla="*/ 239 h 1575"/>
                  <a:gd name="T94" fmla="*/ 0 w 25"/>
                  <a:gd name="T95" fmla="*/ 190 h 1575"/>
                  <a:gd name="T96" fmla="*/ 0 w 25"/>
                  <a:gd name="T97" fmla="*/ 140 h 1575"/>
                  <a:gd name="T98" fmla="*/ 0 w 25"/>
                  <a:gd name="T99" fmla="*/ 99 h 1575"/>
                  <a:gd name="T100" fmla="*/ 0 w 25"/>
                  <a:gd name="T101" fmla="*/ 66 h 1575"/>
                  <a:gd name="T102" fmla="*/ 0 w 25"/>
                  <a:gd name="T103" fmla="*/ 33 h 1575"/>
                  <a:gd name="T104" fmla="*/ 0 w 25"/>
                  <a:gd name="T105" fmla="*/ 16 h 1575"/>
                  <a:gd name="T106" fmla="*/ 0 w 25"/>
                  <a:gd name="T107" fmla="*/ 0 h 1575"/>
                  <a:gd name="T108" fmla="*/ 0 w 25"/>
                  <a:gd name="T109" fmla="*/ 0 h 15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 h="1575">
                    <a:moveTo>
                      <a:pt x="0" y="0"/>
                    </a:moveTo>
                    <a:lnTo>
                      <a:pt x="25" y="8"/>
                    </a:lnTo>
                    <a:lnTo>
                      <a:pt x="25" y="16"/>
                    </a:lnTo>
                    <a:lnTo>
                      <a:pt x="25" y="25"/>
                    </a:lnTo>
                    <a:lnTo>
                      <a:pt x="25" y="49"/>
                    </a:lnTo>
                    <a:lnTo>
                      <a:pt x="25" y="74"/>
                    </a:lnTo>
                    <a:lnTo>
                      <a:pt x="25" y="107"/>
                    </a:lnTo>
                    <a:lnTo>
                      <a:pt x="25" y="148"/>
                    </a:lnTo>
                    <a:lnTo>
                      <a:pt x="25" y="198"/>
                    </a:lnTo>
                    <a:lnTo>
                      <a:pt x="25" y="247"/>
                    </a:lnTo>
                    <a:lnTo>
                      <a:pt x="25" y="305"/>
                    </a:lnTo>
                    <a:lnTo>
                      <a:pt x="25" y="371"/>
                    </a:lnTo>
                    <a:lnTo>
                      <a:pt x="25" y="503"/>
                    </a:lnTo>
                    <a:lnTo>
                      <a:pt x="25" y="643"/>
                    </a:lnTo>
                    <a:lnTo>
                      <a:pt x="25" y="783"/>
                    </a:lnTo>
                    <a:lnTo>
                      <a:pt x="25" y="923"/>
                    </a:lnTo>
                    <a:lnTo>
                      <a:pt x="25" y="1064"/>
                    </a:lnTo>
                    <a:lnTo>
                      <a:pt x="25" y="1195"/>
                    </a:lnTo>
                    <a:lnTo>
                      <a:pt x="17" y="1253"/>
                    </a:lnTo>
                    <a:lnTo>
                      <a:pt x="17" y="1311"/>
                    </a:lnTo>
                    <a:lnTo>
                      <a:pt x="17" y="1369"/>
                    </a:lnTo>
                    <a:lnTo>
                      <a:pt x="17" y="1418"/>
                    </a:lnTo>
                    <a:lnTo>
                      <a:pt x="17" y="1451"/>
                    </a:lnTo>
                    <a:lnTo>
                      <a:pt x="17" y="1492"/>
                    </a:lnTo>
                    <a:lnTo>
                      <a:pt x="17" y="1517"/>
                    </a:lnTo>
                    <a:lnTo>
                      <a:pt x="17" y="1542"/>
                    </a:lnTo>
                    <a:lnTo>
                      <a:pt x="17" y="1550"/>
                    </a:lnTo>
                    <a:lnTo>
                      <a:pt x="17" y="1558"/>
                    </a:lnTo>
                    <a:lnTo>
                      <a:pt x="0" y="1575"/>
                    </a:lnTo>
                    <a:lnTo>
                      <a:pt x="0" y="1567"/>
                    </a:lnTo>
                    <a:lnTo>
                      <a:pt x="0" y="1550"/>
                    </a:lnTo>
                    <a:lnTo>
                      <a:pt x="0" y="1534"/>
                    </a:lnTo>
                    <a:lnTo>
                      <a:pt x="0" y="1501"/>
                    </a:lnTo>
                    <a:lnTo>
                      <a:pt x="0" y="1468"/>
                    </a:lnTo>
                    <a:lnTo>
                      <a:pt x="0" y="1426"/>
                    </a:lnTo>
                    <a:lnTo>
                      <a:pt x="0" y="1377"/>
                    </a:lnTo>
                    <a:lnTo>
                      <a:pt x="0" y="1327"/>
                    </a:lnTo>
                    <a:lnTo>
                      <a:pt x="0" y="1270"/>
                    </a:lnTo>
                    <a:lnTo>
                      <a:pt x="0" y="1204"/>
                    </a:lnTo>
                    <a:lnTo>
                      <a:pt x="0" y="1072"/>
                    </a:lnTo>
                    <a:lnTo>
                      <a:pt x="0" y="932"/>
                    </a:lnTo>
                    <a:lnTo>
                      <a:pt x="0" y="783"/>
                    </a:lnTo>
                    <a:lnTo>
                      <a:pt x="0" y="635"/>
                    </a:lnTo>
                    <a:lnTo>
                      <a:pt x="0" y="495"/>
                    </a:lnTo>
                    <a:lnTo>
                      <a:pt x="0" y="363"/>
                    </a:lnTo>
                    <a:lnTo>
                      <a:pt x="0" y="305"/>
                    </a:lnTo>
                    <a:lnTo>
                      <a:pt x="0" y="239"/>
                    </a:lnTo>
                    <a:lnTo>
                      <a:pt x="0" y="190"/>
                    </a:lnTo>
                    <a:lnTo>
                      <a:pt x="0" y="140"/>
                    </a:lnTo>
                    <a:lnTo>
                      <a:pt x="0" y="99"/>
                    </a:lnTo>
                    <a:lnTo>
                      <a:pt x="0" y="66"/>
                    </a:lnTo>
                    <a:lnTo>
                      <a:pt x="0" y="33"/>
                    </a:lnTo>
                    <a:lnTo>
                      <a:pt x="0" y="16"/>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7" name="Freeform 50"/>
              <p:cNvSpPr>
                <a:spLocks/>
              </p:cNvSpPr>
              <p:nvPr/>
            </p:nvSpPr>
            <p:spPr bwMode="auto">
              <a:xfrm>
                <a:off x="10314" y="15443"/>
                <a:ext cx="153" cy="91"/>
              </a:xfrm>
              <a:custGeom>
                <a:avLst/>
                <a:gdLst>
                  <a:gd name="T0" fmla="*/ 26 w 153"/>
                  <a:gd name="T1" fmla="*/ 83 h 91"/>
                  <a:gd name="T2" fmla="*/ 34 w 153"/>
                  <a:gd name="T3" fmla="*/ 58 h 91"/>
                  <a:gd name="T4" fmla="*/ 34 w 153"/>
                  <a:gd name="T5" fmla="*/ 50 h 91"/>
                  <a:gd name="T6" fmla="*/ 34 w 153"/>
                  <a:gd name="T7" fmla="*/ 33 h 91"/>
                  <a:gd name="T8" fmla="*/ 34 w 153"/>
                  <a:gd name="T9" fmla="*/ 33 h 91"/>
                  <a:gd name="T10" fmla="*/ 26 w 153"/>
                  <a:gd name="T11" fmla="*/ 33 h 91"/>
                  <a:gd name="T12" fmla="*/ 17 w 153"/>
                  <a:gd name="T13" fmla="*/ 33 h 91"/>
                  <a:gd name="T14" fmla="*/ 9 w 153"/>
                  <a:gd name="T15" fmla="*/ 42 h 91"/>
                  <a:gd name="T16" fmla="*/ 9 w 153"/>
                  <a:gd name="T17" fmla="*/ 42 h 91"/>
                  <a:gd name="T18" fmla="*/ 0 w 153"/>
                  <a:gd name="T19" fmla="*/ 33 h 91"/>
                  <a:gd name="T20" fmla="*/ 9 w 153"/>
                  <a:gd name="T21" fmla="*/ 17 h 91"/>
                  <a:gd name="T22" fmla="*/ 17 w 153"/>
                  <a:gd name="T23" fmla="*/ 9 h 91"/>
                  <a:gd name="T24" fmla="*/ 26 w 153"/>
                  <a:gd name="T25" fmla="*/ 9 h 91"/>
                  <a:gd name="T26" fmla="*/ 34 w 153"/>
                  <a:gd name="T27" fmla="*/ 9 h 91"/>
                  <a:gd name="T28" fmla="*/ 43 w 153"/>
                  <a:gd name="T29" fmla="*/ 17 h 91"/>
                  <a:gd name="T30" fmla="*/ 51 w 153"/>
                  <a:gd name="T31" fmla="*/ 25 h 91"/>
                  <a:gd name="T32" fmla="*/ 51 w 153"/>
                  <a:gd name="T33" fmla="*/ 42 h 91"/>
                  <a:gd name="T34" fmla="*/ 51 w 153"/>
                  <a:gd name="T35" fmla="*/ 66 h 91"/>
                  <a:gd name="T36" fmla="*/ 85 w 153"/>
                  <a:gd name="T37" fmla="*/ 58 h 91"/>
                  <a:gd name="T38" fmla="*/ 119 w 153"/>
                  <a:gd name="T39" fmla="*/ 58 h 91"/>
                  <a:gd name="T40" fmla="*/ 128 w 153"/>
                  <a:gd name="T41" fmla="*/ 42 h 91"/>
                  <a:gd name="T42" fmla="*/ 128 w 153"/>
                  <a:gd name="T43" fmla="*/ 33 h 91"/>
                  <a:gd name="T44" fmla="*/ 128 w 153"/>
                  <a:gd name="T45" fmla="*/ 25 h 91"/>
                  <a:gd name="T46" fmla="*/ 119 w 153"/>
                  <a:gd name="T47" fmla="*/ 17 h 91"/>
                  <a:gd name="T48" fmla="*/ 111 w 153"/>
                  <a:gd name="T49" fmla="*/ 25 h 91"/>
                  <a:gd name="T50" fmla="*/ 102 w 153"/>
                  <a:gd name="T51" fmla="*/ 33 h 91"/>
                  <a:gd name="T52" fmla="*/ 94 w 153"/>
                  <a:gd name="T53" fmla="*/ 33 h 91"/>
                  <a:gd name="T54" fmla="*/ 85 w 153"/>
                  <a:gd name="T55" fmla="*/ 33 h 91"/>
                  <a:gd name="T56" fmla="*/ 85 w 153"/>
                  <a:gd name="T57" fmla="*/ 25 h 91"/>
                  <a:gd name="T58" fmla="*/ 94 w 153"/>
                  <a:gd name="T59" fmla="*/ 17 h 91"/>
                  <a:gd name="T60" fmla="*/ 102 w 153"/>
                  <a:gd name="T61" fmla="*/ 9 h 91"/>
                  <a:gd name="T62" fmla="*/ 119 w 153"/>
                  <a:gd name="T63" fmla="*/ 0 h 91"/>
                  <a:gd name="T64" fmla="*/ 128 w 153"/>
                  <a:gd name="T65" fmla="*/ 0 h 91"/>
                  <a:gd name="T66" fmla="*/ 145 w 153"/>
                  <a:gd name="T67" fmla="*/ 9 h 91"/>
                  <a:gd name="T68" fmla="*/ 153 w 153"/>
                  <a:gd name="T69" fmla="*/ 17 h 91"/>
                  <a:gd name="T70" fmla="*/ 153 w 153"/>
                  <a:gd name="T71" fmla="*/ 42 h 91"/>
                  <a:gd name="T72" fmla="*/ 145 w 153"/>
                  <a:gd name="T73" fmla="*/ 58 h 91"/>
                  <a:gd name="T74" fmla="*/ 119 w 153"/>
                  <a:gd name="T75" fmla="*/ 75 h 91"/>
                  <a:gd name="T76" fmla="*/ 102 w 153"/>
                  <a:gd name="T77" fmla="*/ 83 h 91"/>
                  <a:gd name="T78" fmla="*/ 77 w 153"/>
                  <a:gd name="T79" fmla="*/ 83 h 91"/>
                  <a:gd name="T80" fmla="*/ 51 w 153"/>
                  <a:gd name="T81" fmla="*/ 83 h 91"/>
                  <a:gd name="T82" fmla="*/ 51 w 153"/>
                  <a:gd name="T83" fmla="*/ 75 h 91"/>
                  <a:gd name="T84" fmla="*/ 34 w 153"/>
                  <a:gd name="T85" fmla="*/ 83 h 91"/>
                  <a:gd name="T86" fmla="*/ 34 w 153"/>
                  <a:gd name="T87" fmla="*/ 91 h 91"/>
                  <a:gd name="T88" fmla="*/ 26 w 153"/>
                  <a:gd name="T89" fmla="*/ 83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 h="91">
                    <a:moveTo>
                      <a:pt x="26" y="83"/>
                    </a:moveTo>
                    <a:lnTo>
                      <a:pt x="34" y="58"/>
                    </a:lnTo>
                    <a:lnTo>
                      <a:pt x="34" y="50"/>
                    </a:lnTo>
                    <a:lnTo>
                      <a:pt x="34" y="33"/>
                    </a:lnTo>
                    <a:lnTo>
                      <a:pt x="26" y="33"/>
                    </a:lnTo>
                    <a:lnTo>
                      <a:pt x="17" y="33"/>
                    </a:lnTo>
                    <a:lnTo>
                      <a:pt x="9" y="42"/>
                    </a:lnTo>
                    <a:lnTo>
                      <a:pt x="0" y="33"/>
                    </a:lnTo>
                    <a:lnTo>
                      <a:pt x="9" y="17"/>
                    </a:lnTo>
                    <a:lnTo>
                      <a:pt x="17" y="9"/>
                    </a:lnTo>
                    <a:lnTo>
                      <a:pt x="26" y="9"/>
                    </a:lnTo>
                    <a:lnTo>
                      <a:pt x="34" y="9"/>
                    </a:lnTo>
                    <a:lnTo>
                      <a:pt x="43" y="17"/>
                    </a:lnTo>
                    <a:lnTo>
                      <a:pt x="51" y="25"/>
                    </a:lnTo>
                    <a:lnTo>
                      <a:pt x="51" y="42"/>
                    </a:lnTo>
                    <a:lnTo>
                      <a:pt x="51" y="66"/>
                    </a:lnTo>
                    <a:lnTo>
                      <a:pt x="85" y="58"/>
                    </a:lnTo>
                    <a:lnTo>
                      <a:pt x="119" y="58"/>
                    </a:lnTo>
                    <a:lnTo>
                      <a:pt x="128" y="42"/>
                    </a:lnTo>
                    <a:lnTo>
                      <a:pt x="128" y="33"/>
                    </a:lnTo>
                    <a:lnTo>
                      <a:pt x="128" y="25"/>
                    </a:lnTo>
                    <a:lnTo>
                      <a:pt x="119" y="17"/>
                    </a:lnTo>
                    <a:lnTo>
                      <a:pt x="111" y="25"/>
                    </a:lnTo>
                    <a:lnTo>
                      <a:pt x="102" y="33"/>
                    </a:lnTo>
                    <a:lnTo>
                      <a:pt x="94" y="33"/>
                    </a:lnTo>
                    <a:lnTo>
                      <a:pt x="85" y="33"/>
                    </a:lnTo>
                    <a:lnTo>
                      <a:pt x="85" y="25"/>
                    </a:lnTo>
                    <a:lnTo>
                      <a:pt x="94" y="17"/>
                    </a:lnTo>
                    <a:lnTo>
                      <a:pt x="102" y="9"/>
                    </a:lnTo>
                    <a:lnTo>
                      <a:pt x="119" y="0"/>
                    </a:lnTo>
                    <a:lnTo>
                      <a:pt x="128" y="0"/>
                    </a:lnTo>
                    <a:lnTo>
                      <a:pt x="145" y="9"/>
                    </a:lnTo>
                    <a:lnTo>
                      <a:pt x="153" y="17"/>
                    </a:lnTo>
                    <a:lnTo>
                      <a:pt x="153" y="42"/>
                    </a:lnTo>
                    <a:lnTo>
                      <a:pt x="145" y="58"/>
                    </a:lnTo>
                    <a:lnTo>
                      <a:pt x="119" y="75"/>
                    </a:lnTo>
                    <a:lnTo>
                      <a:pt x="102" y="83"/>
                    </a:lnTo>
                    <a:lnTo>
                      <a:pt x="77" y="83"/>
                    </a:lnTo>
                    <a:lnTo>
                      <a:pt x="51" y="83"/>
                    </a:lnTo>
                    <a:lnTo>
                      <a:pt x="51" y="75"/>
                    </a:lnTo>
                    <a:lnTo>
                      <a:pt x="34" y="83"/>
                    </a:lnTo>
                    <a:lnTo>
                      <a:pt x="34" y="91"/>
                    </a:lnTo>
                    <a:lnTo>
                      <a:pt x="26" y="83"/>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8" name="Freeform 51"/>
              <p:cNvSpPr>
                <a:spLocks/>
              </p:cNvSpPr>
              <p:nvPr/>
            </p:nvSpPr>
            <p:spPr bwMode="auto">
              <a:xfrm>
                <a:off x="10603" y="15443"/>
                <a:ext cx="59" cy="58"/>
              </a:xfrm>
              <a:custGeom>
                <a:avLst/>
                <a:gdLst>
                  <a:gd name="T0" fmla="*/ 25 w 59"/>
                  <a:gd name="T1" fmla="*/ 58 h 58"/>
                  <a:gd name="T2" fmla="*/ 8 w 59"/>
                  <a:gd name="T3" fmla="*/ 17 h 58"/>
                  <a:gd name="T4" fmla="*/ 0 w 59"/>
                  <a:gd name="T5" fmla="*/ 9 h 58"/>
                  <a:gd name="T6" fmla="*/ 0 w 59"/>
                  <a:gd name="T7" fmla="*/ 0 h 58"/>
                  <a:gd name="T8" fmla="*/ 0 w 59"/>
                  <a:gd name="T9" fmla="*/ 0 h 58"/>
                  <a:gd name="T10" fmla="*/ 34 w 59"/>
                  <a:gd name="T11" fmla="*/ 9 h 58"/>
                  <a:gd name="T12" fmla="*/ 59 w 59"/>
                  <a:gd name="T13" fmla="*/ 25 h 58"/>
                  <a:gd name="T14" fmla="*/ 59 w 59"/>
                  <a:gd name="T15" fmla="*/ 33 h 58"/>
                  <a:gd name="T16" fmla="*/ 51 w 59"/>
                  <a:gd name="T17" fmla="*/ 33 h 58"/>
                  <a:gd name="T18" fmla="*/ 42 w 59"/>
                  <a:gd name="T19" fmla="*/ 50 h 58"/>
                  <a:gd name="T20" fmla="*/ 34 w 59"/>
                  <a:gd name="T21" fmla="*/ 58 h 58"/>
                  <a:gd name="T22" fmla="*/ 25 w 59"/>
                  <a:gd name="T23" fmla="*/ 58 h 58"/>
                  <a:gd name="T24" fmla="*/ 25 w 5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8">
                    <a:moveTo>
                      <a:pt x="25" y="58"/>
                    </a:moveTo>
                    <a:lnTo>
                      <a:pt x="8" y="17"/>
                    </a:lnTo>
                    <a:lnTo>
                      <a:pt x="0" y="9"/>
                    </a:lnTo>
                    <a:lnTo>
                      <a:pt x="0" y="0"/>
                    </a:lnTo>
                    <a:lnTo>
                      <a:pt x="34" y="9"/>
                    </a:lnTo>
                    <a:lnTo>
                      <a:pt x="59" y="25"/>
                    </a:lnTo>
                    <a:lnTo>
                      <a:pt x="59" y="33"/>
                    </a:lnTo>
                    <a:lnTo>
                      <a:pt x="51" y="33"/>
                    </a:lnTo>
                    <a:lnTo>
                      <a:pt x="42" y="50"/>
                    </a:lnTo>
                    <a:lnTo>
                      <a:pt x="34" y="58"/>
                    </a:lnTo>
                    <a:lnTo>
                      <a:pt x="25" y="58"/>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9" name="Freeform 52"/>
              <p:cNvSpPr>
                <a:spLocks/>
              </p:cNvSpPr>
              <p:nvPr/>
            </p:nvSpPr>
            <p:spPr bwMode="auto">
              <a:xfrm>
                <a:off x="10416" y="15262"/>
                <a:ext cx="127" cy="132"/>
              </a:xfrm>
              <a:custGeom>
                <a:avLst/>
                <a:gdLst>
                  <a:gd name="T0" fmla="*/ 0 w 127"/>
                  <a:gd name="T1" fmla="*/ 115 h 132"/>
                  <a:gd name="T2" fmla="*/ 0 w 127"/>
                  <a:gd name="T3" fmla="*/ 107 h 132"/>
                  <a:gd name="T4" fmla="*/ 9 w 127"/>
                  <a:gd name="T5" fmla="*/ 99 h 132"/>
                  <a:gd name="T6" fmla="*/ 26 w 127"/>
                  <a:gd name="T7" fmla="*/ 74 h 132"/>
                  <a:gd name="T8" fmla="*/ 68 w 127"/>
                  <a:gd name="T9" fmla="*/ 33 h 132"/>
                  <a:gd name="T10" fmla="*/ 110 w 127"/>
                  <a:gd name="T11" fmla="*/ 0 h 132"/>
                  <a:gd name="T12" fmla="*/ 119 w 127"/>
                  <a:gd name="T13" fmla="*/ 8 h 132"/>
                  <a:gd name="T14" fmla="*/ 127 w 127"/>
                  <a:gd name="T15" fmla="*/ 16 h 132"/>
                  <a:gd name="T16" fmla="*/ 110 w 127"/>
                  <a:gd name="T17" fmla="*/ 41 h 132"/>
                  <a:gd name="T18" fmla="*/ 85 w 127"/>
                  <a:gd name="T19" fmla="*/ 74 h 132"/>
                  <a:gd name="T20" fmla="*/ 26 w 127"/>
                  <a:gd name="T21" fmla="*/ 124 h 132"/>
                  <a:gd name="T22" fmla="*/ 17 w 127"/>
                  <a:gd name="T23" fmla="*/ 132 h 132"/>
                  <a:gd name="T24" fmla="*/ 9 w 127"/>
                  <a:gd name="T25" fmla="*/ 132 h 132"/>
                  <a:gd name="T26" fmla="*/ 0 w 127"/>
                  <a:gd name="T27" fmla="*/ 115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32">
                    <a:moveTo>
                      <a:pt x="0" y="115"/>
                    </a:moveTo>
                    <a:lnTo>
                      <a:pt x="0" y="107"/>
                    </a:lnTo>
                    <a:lnTo>
                      <a:pt x="9" y="99"/>
                    </a:lnTo>
                    <a:lnTo>
                      <a:pt x="26" y="74"/>
                    </a:lnTo>
                    <a:lnTo>
                      <a:pt x="68" y="33"/>
                    </a:lnTo>
                    <a:lnTo>
                      <a:pt x="110" y="0"/>
                    </a:lnTo>
                    <a:lnTo>
                      <a:pt x="119" y="8"/>
                    </a:lnTo>
                    <a:lnTo>
                      <a:pt x="127" y="16"/>
                    </a:lnTo>
                    <a:lnTo>
                      <a:pt x="110" y="41"/>
                    </a:lnTo>
                    <a:lnTo>
                      <a:pt x="85" y="74"/>
                    </a:lnTo>
                    <a:lnTo>
                      <a:pt x="26" y="124"/>
                    </a:lnTo>
                    <a:lnTo>
                      <a:pt x="17" y="132"/>
                    </a:lnTo>
                    <a:lnTo>
                      <a:pt x="9" y="132"/>
                    </a:lnTo>
                    <a:lnTo>
                      <a:pt x="0" y="1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0" name="Freeform 53"/>
              <p:cNvSpPr>
                <a:spLocks/>
              </p:cNvSpPr>
              <p:nvPr/>
            </p:nvSpPr>
            <p:spPr bwMode="auto">
              <a:xfrm>
                <a:off x="10679" y="15254"/>
                <a:ext cx="60" cy="107"/>
              </a:xfrm>
              <a:custGeom>
                <a:avLst/>
                <a:gdLst>
                  <a:gd name="T0" fmla="*/ 0 w 60"/>
                  <a:gd name="T1" fmla="*/ 90 h 107"/>
                  <a:gd name="T2" fmla="*/ 0 w 60"/>
                  <a:gd name="T3" fmla="*/ 74 h 107"/>
                  <a:gd name="T4" fmla="*/ 0 w 60"/>
                  <a:gd name="T5" fmla="*/ 49 h 107"/>
                  <a:gd name="T6" fmla="*/ 9 w 60"/>
                  <a:gd name="T7" fmla="*/ 49 h 107"/>
                  <a:gd name="T8" fmla="*/ 9 w 60"/>
                  <a:gd name="T9" fmla="*/ 74 h 107"/>
                  <a:gd name="T10" fmla="*/ 17 w 60"/>
                  <a:gd name="T11" fmla="*/ 82 h 107"/>
                  <a:gd name="T12" fmla="*/ 26 w 60"/>
                  <a:gd name="T13" fmla="*/ 82 h 107"/>
                  <a:gd name="T14" fmla="*/ 34 w 60"/>
                  <a:gd name="T15" fmla="*/ 82 h 107"/>
                  <a:gd name="T16" fmla="*/ 43 w 60"/>
                  <a:gd name="T17" fmla="*/ 74 h 107"/>
                  <a:gd name="T18" fmla="*/ 34 w 60"/>
                  <a:gd name="T19" fmla="*/ 57 h 107"/>
                  <a:gd name="T20" fmla="*/ 26 w 60"/>
                  <a:gd name="T21" fmla="*/ 41 h 107"/>
                  <a:gd name="T22" fmla="*/ 9 w 60"/>
                  <a:gd name="T23" fmla="*/ 8 h 107"/>
                  <a:gd name="T24" fmla="*/ 9 w 60"/>
                  <a:gd name="T25" fmla="*/ 0 h 107"/>
                  <a:gd name="T26" fmla="*/ 17 w 60"/>
                  <a:gd name="T27" fmla="*/ 0 h 107"/>
                  <a:gd name="T28" fmla="*/ 34 w 60"/>
                  <a:gd name="T29" fmla="*/ 24 h 107"/>
                  <a:gd name="T30" fmla="*/ 51 w 60"/>
                  <a:gd name="T31" fmla="*/ 49 h 107"/>
                  <a:gd name="T32" fmla="*/ 60 w 60"/>
                  <a:gd name="T33" fmla="*/ 74 h 107"/>
                  <a:gd name="T34" fmla="*/ 51 w 60"/>
                  <a:gd name="T35" fmla="*/ 99 h 107"/>
                  <a:gd name="T36" fmla="*/ 43 w 60"/>
                  <a:gd name="T37" fmla="*/ 107 h 107"/>
                  <a:gd name="T38" fmla="*/ 26 w 60"/>
                  <a:gd name="T39" fmla="*/ 107 h 107"/>
                  <a:gd name="T40" fmla="*/ 9 w 60"/>
                  <a:gd name="T41" fmla="*/ 99 h 107"/>
                  <a:gd name="T42" fmla="*/ 0 w 60"/>
                  <a:gd name="T43" fmla="*/ 9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107">
                    <a:moveTo>
                      <a:pt x="0" y="90"/>
                    </a:moveTo>
                    <a:lnTo>
                      <a:pt x="0" y="74"/>
                    </a:lnTo>
                    <a:lnTo>
                      <a:pt x="0" y="49"/>
                    </a:lnTo>
                    <a:lnTo>
                      <a:pt x="9" y="49"/>
                    </a:lnTo>
                    <a:lnTo>
                      <a:pt x="9" y="74"/>
                    </a:lnTo>
                    <a:lnTo>
                      <a:pt x="17" y="82"/>
                    </a:lnTo>
                    <a:lnTo>
                      <a:pt x="26" y="82"/>
                    </a:lnTo>
                    <a:lnTo>
                      <a:pt x="34" y="82"/>
                    </a:lnTo>
                    <a:lnTo>
                      <a:pt x="43" y="74"/>
                    </a:lnTo>
                    <a:lnTo>
                      <a:pt x="34" y="57"/>
                    </a:lnTo>
                    <a:lnTo>
                      <a:pt x="26" y="41"/>
                    </a:lnTo>
                    <a:lnTo>
                      <a:pt x="9" y="8"/>
                    </a:lnTo>
                    <a:lnTo>
                      <a:pt x="9" y="0"/>
                    </a:lnTo>
                    <a:lnTo>
                      <a:pt x="17" y="0"/>
                    </a:lnTo>
                    <a:lnTo>
                      <a:pt x="34" y="24"/>
                    </a:lnTo>
                    <a:lnTo>
                      <a:pt x="51" y="49"/>
                    </a:lnTo>
                    <a:lnTo>
                      <a:pt x="60" y="74"/>
                    </a:lnTo>
                    <a:lnTo>
                      <a:pt x="51" y="99"/>
                    </a:lnTo>
                    <a:lnTo>
                      <a:pt x="43" y="107"/>
                    </a:lnTo>
                    <a:lnTo>
                      <a:pt x="26" y="107"/>
                    </a:lnTo>
                    <a:lnTo>
                      <a:pt x="9" y="99"/>
                    </a:lnTo>
                    <a:lnTo>
                      <a:pt x="0" y="90"/>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1" name="Freeform 54"/>
              <p:cNvSpPr>
                <a:spLocks/>
              </p:cNvSpPr>
              <p:nvPr/>
            </p:nvSpPr>
            <p:spPr bwMode="auto">
              <a:xfrm>
                <a:off x="10425" y="15270"/>
                <a:ext cx="59" cy="50"/>
              </a:xfrm>
              <a:custGeom>
                <a:avLst/>
                <a:gdLst>
                  <a:gd name="T0" fmla="*/ 0 w 59"/>
                  <a:gd name="T1" fmla="*/ 50 h 50"/>
                  <a:gd name="T2" fmla="*/ 51 w 59"/>
                  <a:gd name="T3" fmla="*/ 0 h 50"/>
                  <a:gd name="T4" fmla="*/ 59 w 59"/>
                  <a:gd name="T5" fmla="*/ 0 h 50"/>
                  <a:gd name="T6" fmla="*/ 34 w 59"/>
                  <a:gd name="T7" fmla="*/ 33 h 50"/>
                  <a:gd name="T8" fmla="*/ 17 w 59"/>
                  <a:gd name="T9" fmla="*/ 41 h 50"/>
                  <a:gd name="T10" fmla="*/ 0 w 59"/>
                  <a:gd name="T11" fmla="*/ 50 h 50"/>
                  <a:gd name="T12" fmla="*/ 0 w 59"/>
                  <a:gd name="T13" fmla="*/ 5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0" y="50"/>
                    </a:moveTo>
                    <a:lnTo>
                      <a:pt x="51" y="0"/>
                    </a:lnTo>
                    <a:lnTo>
                      <a:pt x="59" y="0"/>
                    </a:lnTo>
                    <a:lnTo>
                      <a:pt x="34" y="33"/>
                    </a:lnTo>
                    <a:lnTo>
                      <a:pt x="17" y="41"/>
                    </a:lnTo>
                    <a:lnTo>
                      <a:pt x="0" y="5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2" name="Freeform 55"/>
              <p:cNvSpPr>
                <a:spLocks/>
              </p:cNvSpPr>
              <p:nvPr/>
            </p:nvSpPr>
            <p:spPr bwMode="auto">
              <a:xfrm>
                <a:off x="10739" y="15262"/>
                <a:ext cx="93" cy="58"/>
              </a:xfrm>
              <a:custGeom>
                <a:avLst/>
                <a:gdLst>
                  <a:gd name="T0" fmla="*/ 0 w 93"/>
                  <a:gd name="T1" fmla="*/ 8 h 58"/>
                  <a:gd name="T2" fmla="*/ 0 w 93"/>
                  <a:gd name="T3" fmla="*/ 0 h 58"/>
                  <a:gd name="T4" fmla="*/ 8 w 93"/>
                  <a:gd name="T5" fmla="*/ 0 h 58"/>
                  <a:gd name="T6" fmla="*/ 34 w 93"/>
                  <a:gd name="T7" fmla="*/ 25 h 58"/>
                  <a:gd name="T8" fmla="*/ 51 w 93"/>
                  <a:gd name="T9" fmla="*/ 33 h 58"/>
                  <a:gd name="T10" fmla="*/ 59 w 93"/>
                  <a:gd name="T11" fmla="*/ 33 h 58"/>
                  <a:gd name="T12" fmla="*/ 68 w 93"/>
                  <a:gd name="T13" fmla="*/ 33 h 58"/>
                  <a:gd name="T14" fmla="*/ 76 w 93"/>
                  <a:gd name="T15" fmla="*/ 25 h 58"/>
                  <a:gd name="T16" fmla="*/ 68 w 93"/>
                  <a:gd name="T17" fmla="*/ 16 h 58"/>
                  <a:gd name="T18" fmla="*/ 59 w 93"/>
                  <a:gd name="T19" fmla="*/ 16 h 58"/>
                  <a:gd name="T20" fmla="*/ 59 w 93"/>
                  <a:gd name="T21" fmla="*/ 8 h 58"/>
                  <a:gd name="T22" fmla="*/ 68 w 93"/>
                  <a:gd name="T23" fmla="*/ 0 h 58"/>
                  <a:gd name="T24" fmla="*/ 76 w 93"/>
                  <a:gd name="T25" fmla="*/ 0 h 58"/>
                  <a:gd name="T26" fmla="*/ 93 w 93"/>
                  <a:gd name="T27" fmla="*/ 16 h 58"/>
                  <a:gd name="T28" fmla="*/ 93 w 93"/>
                  <a:gd name="T29" fmla="*/ 33 h 58"/>
                  <a:gd name="T30" fmla="*/ 93 w 93"/>
                  <a:gd name="T31" fmla="*/ 41 h 58"/>
                  <a:gd name="T32" fmla="*/ 85 w 93"/>
                  <a:gd name="T33" fmla="*/ 58 h 58"/>
                  <a:gd name="T34" fmla="*/ 76 w 93"/>
                  <a:gd name="T35" fmla="*/ 58 h 58"/>
                  <a:gd name="T36" fmla="*/ 51 w 93"/>
                  <a:gd name="T37" fmla="*/ 58 h 58"/>
                  <a:gd name="T38" fmla="*/ 25 w 93"/>
                  <a:gd name="T39" fmla="*/ 41 h 58"/>
                  <a:gd name="T40" fmla="*/ 17 w 93"/>
                  <a:gd name="T41" fmla="*/ 25 h 58"/>
                  <a:gd name="T42" fmla="*/ 0 w 93"/>
                  <a:gd name="T43" fmla="*/ 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58">
                    <a:moveTo>
                      <a:pt x="0" y="8"/>
                    </a:moveTo>
                    <a:lnTo>
                      <a:pt x="0" y="0"/>
                    </a:lnTo>
                    <a:lnTo>
                      <a:pt x="8" y="0"/>
                    </a:lnTo>
                    <a:lnTo>
                      <a:pt x="34" y="25"/>
                    </a:lnTo>
                    <a:lnTo>
                      <a:pt x="51" y="33"/>
                    </a:lnTo>
                    <a:lnTo>
                      <a:pt x="59" y="33"/>
                    </a:lnTo>
                    <a:lnTo>
                      <a:pt x="68" y="33"/>
                    </a:lnTo>
                    <a:lnTo>
                      <a:pt x="76" y="25"/>
                    </a:lnTo>
                    <a:lnTo>
                      <a:pt x="68" y="16"/>
                    </a:lnTo>
                    <a:lnTo>
                      <a:pt x="59" y="16"/>
                    </a:lnTo>
                    <a:lnTo>
                      <a:pt x="59" y="8"/>
                    </a:lnTo>
                    <a:lnTo>
                      <a:pt x="68" y="0"/>
                    </a:lnTo>
                    <a:lnTo>
                      <a:pt x="76" y="0"/>
                    </a:lnTo>
                    <a:lnTo>
                      <a:pt x="93" y="16"/>
                    </a:lnTo>
                    <a:lnTo>
                      <a:pt x="93" y="33"/>
                    </a:lnTo>
                    <a:lnTo>
                      <a:pt x="93" y="41"/>
                    </a:lnTo>
                    <a:lnTo>
                      <a:pt x="85" y="58"/>
                    </a:lnTo>
                    <a:lnTo>
                      <a:pt x="76" y="58"/>
                    </a:lnTo>
                    <a:lnTo>
                      <a:pt x="51" y="58"/>
                    </a:lnTo>
                    <a:lnTo>
                      <a:pt x="25" y="41"/>
                    </a:lnTo>
                    <a:lnTo>
                      <a:pt x="17" y="25"/>
                    </a:lnTo>
                    <a:lnTo>
                      <a:pt x="0" y="8"/>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3" name="Freeform 56"/>
              <p:cNvSpPr>
                <a:spLocks/>
              </p:cNvSpPr>
              <p:nvPr/>
            </p:nvSpPr>
            <p:spPr bwMode="auto">
              <a:xfrm>
                <a:off x="10085" y="15270"/>
                <a:ext cx="25" cy="50"/>
              </a:xfrm>
              <a:custGeom>
                <a:avLst/>
                <a:gdLst>
                  <a:gd name="T0" fmla="*/ 0 w 25"/>
                  <a:gd name="T1" fmla="*/ 0 h 50"/>
                  <a:gd name="T2" fmla="*/ 17 w 25"/>
                  <a:gd name="T3" fmla="*/ 8 h 50"/>
                  <a:gd name="T4" fmla="*/ 25 w 25"/>
                  <a:gd name="T5" fmla="*/ 17 h 50"/>
                  <a:gd name="T6" fmla="*/ 25 w 25"/>
                  <a:gd name="T7" fmla="*/ 50 h 50"/>
                  <a:gd name="T8" fmla="*/ 0 w 25"/>
                  <a:gd name="T9" fmla="*/ 25 h 50"/>
                  <a:gd name="T10" fmla="*/ 0 w 25"/>
                  <a:gd name="T11" fmla="*/ 17 h 50"/>
                  <a:gd name="T12" fmla="*/ 0 w 25"/>
                  <a:gd name="T13" fmla="*/ 8 h 50"/>
                  <a:gd name="T14" fmla="*/ 0 w 25"/>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0">
                    <a:moveTo>
                      <a:pt x="0" y="0"/>
                    </a:moveTo>
                    <a:lnTo>
                      <a:pt x="17" y="8"/>
                    </a:lnTo>
                    <a:lnTo>
                      <a:pt x="25" y="17"/>
                    </a:lnTo>
                    <a:lnTo>
                      <a:pt x="25" y="50"/>
                    </a:lnTo>
                    <a:lnTo>
                      <a:pt x="0" y="25"/>
                    </a:lnTo>
                    <a:lnTo>
                      <a:pt x="0" y="17"/>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4" name="Freeform 57"/>
              <p:cNvSpPr>
                <a:spLocks/>
              </p:cNvSpPr>
              <p:nvPr/>
            </p:nvSpPr>
            <p:spPr bwMode="auto">
              <a:xfrm>
                <a:off x="10603" y="15221"/>
                <a:ext cx="68" cy="90"/>
              </a:xfrm>
              <a:custGeom>
                <a:avLst/>
                <a:gdLst>
                  <a:gd name="T0" fmla="*/ 0 w 68"/>
                  <a:gd name="T1" fmla="*/ 82 h 90"/>
                  <a:gd name="T2" fmla="*/ 0 w 68"/>
                  <a:gd name="T3" fmla="*/ 74 h 90"/>
                  <a:gd name="T4" fmla="*/ 0 w 68"/>
                  <a:gd name="T5" fmla="*/ 57 h 90"/>
                  <a:gd name="T6" fmla="*/ 0 w 68"/>
                  <a:gd name="T7" fmla="*/ 41 h 90"/>
                  <a:gd name="T8" fmla="*/ 8 w 68"/>
                  <a:gd name="T9" fmla="*/ 33 h 90"/>
                  <a:gd name="T10" fmla="*/ 17 w 68"/>
                  <a:gd name="T11" fmla="*/ 33 h 90"/>
                  <a:gd name="T12" fmla="*/ 17 w 68"/>
                  <a:gd name="T13" fmla="*/ 41 h 90"/>
                  <a:gd name="T14" fmla="*/ 17 w 68"/>
                  <a:gd name="T15" fmla="*/ 57 h 90"/>
                  <a:gd name="T16" fmla="*/ 17 w 68"/>
                  <a:gd name="T17" fmla="*/ 74 h 90"/>
                  <a:gd name="T18" fmla="*/ 25 w 68"/>
                  <a:gd name="T19" fmla="*/ 74 h 90"/>
                  <a:gd name="T20" fmla="*/ 34 w 68"/>
                  <a:gd name="T21" fmla="*/ 74 h 90"/>
                  <a:gd name="T22" fmla="*/ 51 w 68"/>
                  <a:gd name="T23" fmla="*/ 57 h 90"/>
                  <a:gd name="T24" fmla="*/ 51 w 68"/>
                  <a:gd name="T25" fmla="*/ 33 h 90"/>
                  <a:gd name="T26" fmla="*/ 51 w 68"/>
                  <a:gd name="T27" fmla="*/ 0 h 90"/>
                  <a:gd name="T28" fmla="*/ 59 w 68"/>
                  <a:gd name="T29" fmla="*/ 0 h 90"/>
                  <a:gd name="T30" fmla="*/ 59 w 68"/>
                  <a:gd name="T31" fmla="*/ 0 h 90"/>
                  <a:gd name="T32" fmla="*/ 68 w 68"/>
                  <a:gd name="T33" fmla="*/ 16 h 90"/>
                  <a:gd name="T34" fmla="*/ 68 w 68"/>
                  <a:gd name="T35" fmla="*/ 41 h 90"/>
                  <a:gd name="T36" fmla="*/ 68 w 68"/>
                  <a:gd name="T37" fmla="*/ 57 h 90"/>
                  <a:gd name="T38" fmla="*/ 59 w 68"/>
                  <a:gd name="T39" fmla="*/ 82 h 90"/>
                  <a:gd name="T40" fmla="*/ 42 w 68"/>
                  <a:gd name="T41" fmla="*/ 90 h 90"/>
                  <a:gd name="T42" fmla="*/ 34 w 68"/>
                  <a:gd name="T43" fmla="*/ 90 h 90"/>
                  <a:gd name="T44" fmla="*/ 17 w 68"/>
                  <a:gd name="T45" fmla="*/ 90 h 90"/>
                  <a:gd name="T46" fmla="*/ 0 w 68"/>
                  <a:gd name="T47" fmla="*/ 82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90">
                    <a:moveTo>
                      <a:pt x="0" y="82"/>
                    </a:moveTo>
                    <a:lnTo>
                      <a:pt x="0" y="74"/>
                    </a:lnTo>
                    <a:lnTo>
                      <a:pt x="0" y="57"/>
                    </a:lnTo>
                    <a:lnTo>
                      <a:pt x="0" y="41"/>
                    </a:lnTo>
                    <a:lnTo>
                      <a:pt x="8" y="33"/>
                    </a:lnTo>
                    <a:lnTo>
                      <a:pt x="17" y="33"/>
                    </a:lnTo>
                    <a:lnTo>
                      <a:pt x="17" y="41"/>
                    </a:lnTo>
                    <a:lnTo>
                      <a:pt x="17" y="57"/>
                    </a:lnTo>
                    <a:lnTo>
                      <a:pt x="17" y="74"/>
                    </a:lnTo>
                    <a:lnTo>
                      <a:pt x="25" y="74"/>
                    </a:lnTo>
                    <a:lnTo>
                      <a:pt x="34" y="74"/>
                    </a:lnTo>
                    <a:lnTo>
                      <a:pt x="51" y="57"/>
                    </a:lnTo>
                    <a:lnTo>
                      <a:pt x="51" y="33"/>
                    </a:lnTo>
                    <a:lnTo>
                      <a:pt x="51" y="0"/>
                    </a:lnTo>
                    <a:lnTo>
                      <a:pt x="59" y="0"/>
                    </a:lnTo>
                    <a:lnTo>
                      <a:pt x="68" y="16"/>
                    </a:lnTo>
                    <a:lnTo>
                      <a:pt x="68" y="41"/>
                    </a:lnTo>
                    <a:lnTo>
                      <a:pt x="68" y="57"/>
                    </a:lnTo>
                    <a:lnTo>
                      <a:pt x="59" y="82"/>
                    </a:lnTo>
                    <a:lnTo>
                      <a:pt x="42" y="90"/>
                    </a:lnTo>
                    <a:lnTo>
                      <a:pt x="34" y="90"/>
                    </a:lnTo>
                    <a:lnTo>
                      <a:pt x="17" y="90"/>
                    </a:lnTo>
                    <a:lnTo>
                      <a:pt x="0" y="82"/>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5" name="Freeform 58"/>
              <p:cNvSpPr>
                <a:spLocks/>
              </p:cNvSpPr>
              <p:nvPr/>
            </p:nvSpPr>
            <p:spPr bwMode="auto">
              <a:xfrm>
                <a:off x="10000" y="14866"/>
                <a:ext cx="459" cy="437"/>
              </a:xfrm>
              <a:custGeom>
                <a:avLst/>
                <a:gdLst>
                  <a:gd name="T0" fmla="*/ 0 w 459"/>
                  <a:gd name="T1" fmla="*/ 412 h 437"/>
                  <a:gd name="T2" fmla="*/ 25 w 459"/>
                  <a:gd name="T3" fmla="*/ 412 h 437"/>
                  <a:gd name="T4" fmla="*/ 51 w 459"/>
                  <a:gd name="T5" fmla="*/ 396 h 437"/>
                  <a:gd name="T6" fmla="*/ 68 w 459"/>
                  <a:gd name="T7" fmla="*/ 297 h 437"/>
                  <a:gd name="T8" fmla="*/ 136 w 459"/>
                  <a:gd name="T9" fmla="*/ 239 h 437"/>
                  <a:gd name="T10" fmla="*/ 229 w 459"/>
                  <a:gd name="T11" fmla="*/ 248 h 437"/>
                  <a:gd name="T12" fmla="*/ 331 w 459"/>
                  <a:gd name="T13" fmla="*/ 322 h 437"/>
                  <a:gd name="T14" fmla="*/ 246 w 459"/>
                  <a:gd name="T15" fmla="*/ 190 h 437"/>
                  <a:gd name="T16" fmla="*/ 238 w 459"/>
                  <a:gd name="T17" fmla="*/ 124 h 437"/>
                  <a:gd name="T18" fmla="*/ 289 w 459"/>
                  <a:gd name="T19" fmla="*/ 66 h 437"/>
                  <a:gd name="T20" fmla="*/ 365 w 459"/>
                  <a:gd name="T21" fmla="*/ 50 h 437"/>
                  <a:gd name="T22" fmla="*/ 433 w 459"/>
                  <a:gd name="T23" fmla="*/ 25 h 437"/>
                  <a:gd name="T24" fmla="*/ 416 w 459"/>
                  <a:gd name="T25" fmla="*/ 25 h 437"/>
                  <a:gd name="T26" fmla="*/ 416 w 459"/>
                  <a:gd name="T27" fmla="*/ 8 h 437"/>
                  <a:gd name="T28" fmla="*/ 450 w 459"/>
                  <a:gd name="T29" fmla="*/ 0 h 437"/>
                  <a:gd name="T30" fmla="*/ 450 w 459"/>
                  <a:gd name="T31" fmla="*/ 33 h 437"/>
                  <a:gd name="T32" fmla="*/ 408 w 459"/>
                  <a:gd name="T33" fmla="*/ 66 h 437"/>
                  <a:gd name="T34" fmla="*/ 382 w 459"/>
                  <a:gd name="T35" fmla="*/ 83 h 437"/>
                  <a:gd name="T36" fmla="*/ 408 w 459"/>
                  <a:gd name="T37" fmla="*/ 124 h 437"/>
                  <a:gd name="T38" fmla="*/ 391 w 459"/>
                  <a:gd name="T39" fmla="*/ 173 h 437"/>
                  <a:gd name="T40" fmla="*/ 323 w 459"/>
                  <a:gd name="T41" fmla="*/ 173 h 437"/>
                  <a:gd name="T42" fmla="*/ 314 w 459"/>
                  <a:gd name="T43" fmla="*/ 149 h 437"/>
                  <a:gd name="T44" fmla="*/ 348 w 459"/>
                  <a:gd name="T45" fmla="*/ 157 h 437"/>
                  <a:gd name="T46" fmla="*/ 365 w 459"/>
                  <a:gd name="T47" fmla="*/ 124 h 437"/>
                  <a:gd name="T48" fmla="*/ 306 w 459"/>
                  <a:gd name="T49" fmla="*/ 99 h 437"/>
                  <a:gd name="T50" fmla="*/ 263 w 459"/>
                  <a:gd name="T51" fmla="*/ 149 h 437"/>
                  <a:gd name="T52" fmla="*/ 280 w 459"/>
                  <a:gd name="T53" fmla="*/ 231 h 437"/>
                  <a:gd name="T54" fmla="*/ 314 w 459"/>
                  <a:gd name="T55" fmla="*/ 256 h 437"/>
                  <a:gd name="T56" fmla="*/ 289 w 459"/>
                  <a:gd name="T57" fmla="*/ 190 h 437"/>
                  <a:gd name="T58" fmla="*/ 297 w 459"/>
                  <a:gd name="T59" fmla="*/ 206 h 437"/>
                  <a:gd name="T60" fmla="*/ 348 w 459"/>
                  <a:gd name="T61" fmla="*/ 297 h 437"/>
                  <a:gd name="T62" fmla="*/ 416 w 459"/>
                  <a:gd name="T63" fmla="*/ 429 h 437"/>
                  <a:gd name="T64" fmla="*/ 246 w 459"/>
                  <a:gd name="T65" fmla="*/ 297 h 437"/>
                  <a:gd name="T66" fmla="*/ 195 w 459"/>
                  <a:gd name="T67" fmla="*/ 272 h 437"/>
                  <a:gd name="T68" fmla="*/ 280 w 459"/>
                  <a:gd name="T69" fmla="*/ 297 h 437"/>
                  <a:gd name="T70" fmla="*/ 221 w 459"/>
                  <a:gd name="T71" fmla="*/ 256 h 437"/>
                  <a:gd name="T72" fmla="*/ 136 w 459"/>
                  <a:gd name="T73" fmla="*/ 264 h 437"/>
                  <a:gd name="T74" fmla="*/ 110 w 459"/>
                  <a:gd name="T75" fmla="*/ 322 h 437"/>
                  <a:gd name="T76" fmla="*/ 153 w 459"/>
                  <a:gd name="T77" fmla="*/ 346 h 437"/>
                  <a:gd name="T78" fmla="*/ 178 w 459"/>
                  <a:gd name="T79" fmla="*/ 305 h 437"/>
                  <a:gd name="T80" fmla="*/ 195 w 459"/>
                  <a:gd name="T81" fmla="*/ 330 h 437"/>
                  <a:gd name="T82" fmla="*/ 178 w 459"/>
                  <a:gd name="T83" fmla="*/ 388 h 437"/>
                  <a:gd name="T84" fmla="*/ 110 w 459"/>
                  <a:gd name="T85" fmla="*/ 396 h 437"/>
                  <a:gd name="T86" fmla="*/ 85 w 459"/>
                  <a:gd name="T87" fmla="*/ 355 h 437"/>
                  <a:gd name="T88" fmla="*/ 68 w 459"/>
                  <a:gd name="T89" fmla="*/ 363 h 437"/>
                  <a:gd name="T90" fmla="*/ 68 w 459"/>
                  <a:gd name="T91" fmla="*/ 404 h 437"/>
                  <a:gd name="T92" fmla="*/ 34 w 459"/>
                  <a:gd name="T93" fmla="*/ 437 h 4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437">
                    <a:moveTo>
                      <a:pt x="0" y="429"/>
                    </a:moveTo>
                    <a:lnTo>
                      <a:pt x="0" y="421"/>
                    </a:lnTo>
                    <a:lnTo>
                      <a:pt x="0" y="412"/>
                    </a:lnTo>
                    <a:lnTo>
                      <a:pt x="17" y="404"/>
                    </a:lnTo>
                    <a:lnTo>
                      <a:pt x="25" y="404"/>
                    </a:lnTo>
                    <a:lnTo>
                      <a:pt x="25" y="412"/>
                    </a:lnTo>
                    <a:lnTo>
                      <a:pt x="34" y="421"/>
                    </a:lnTo>
                    <a:lnTo>
                      <a:pt x="42" y="412"/>
                    </a:lnTo>
                    <a:lnTo>
                      <a:pt x="51" y="396"/>
                    </a:lnTo>
                    <a:lnTo>
                      <a:pt x="51" y="363"/>
                    </a:lnTo>
                    <a:lnTo>
                      <a:pt x="51" y="330"/>
                    </a:lnTo>
                    <a:lnTo>
                      <a:pt x="68" y="297"/>
                    </a:lnTo>
                    <a:lnTo>
                      <a:pt x="85" y="272"/>
                    </a:lnTo>
                    <a:lnTo>
                      <a:pt x="110" y="248"/>
                    </a:lnTo>
                    <a:lnTo>
                      <a:pt x="136" y="239"/>
                    </a:lnTo>
                    <a:lnTo>
                      <a:pt x="170" y="231"/>
                    </a:lnTo>
                    <a:lnTo>
                      <a:pt x="195" y="231"/>
                    </a:lnTo>
                    <a:lnTo>
                      <a:pt x="229" y="248"/>
                    </a:lnTo>
                    <a:lnTo>
                      <a:pt x="280" y="272"/>
                    </a:lnTo>
                    <a:lnTo>
                      <a:pt x="323" y="322"/>
                    </a:lnTo>
                    <a:lnTo>
                      <a:pt x="331" y="322"/>
                    </a:lnTo>
                    <a:lnTo>
                      <a:pt x="331" y="313"/>
                    </a:lnTo>
                    <a:lnTo>
                      <a:pt x="272" y="231"/>
                    </a:lnTo>
                    <a:lnTo>
                      <a:pt x="246" y="190"/>
                    </a:lnTo>
                    <a:lnTo>
                      <a:pt x="238" y="165"/>
                    </a:lnTo>
                    <a:lnTo>
                      <a:pt x="238" y="140"/>
                    </a:lnTo>
                    <a:lnTo>
                      <a:pt x="238" y="124"/>
                    </a:lnTo>
                    <a:lnTo>
                      <a:pt x="246" y="99"/>
                    </a:lnTo>
                    <a:lnTo>
                      <a:pt x="263" y="83"/>
                    </a:lnTo>
                    <a:lnTo>
                      <a:pt x="289" y="66"/>
                    </a:lnTo>
                    <a:lnTo>
                      <a:pt x="306" y="58"/>
                    </a:lnTo>
                    <a:lnTo>
                      <a:pt x="323" y="58"/>
                    </a:lnTo>
                    <a:lnTo>
                      <a:pt x="365" y="50"/>
                    </a:lnTo>
                    <a:lnTo>
                      <a:pt x="408" y="50"/>
                    </a:lnTo>
                    <a:lnTo>
                      <a:pt x="425" y="41"/>
                    </a:lnTo>
                    <a:lnTo>
                      <a:pt x="433" y="25"/>
                    </a:lnTo>
                    <a:lnTo>
                      <a:pt x="433" y="17"/>
                    </a:lnTo>
                    <a:lnTo>
                      <a:pt x="416" y="25"/>
                    </a:lnTo>
                    <a:lnTo>
                      <a:pt x="408" y="25"/>
                    </a:lnTo>
                    <a:lnTo>
                      <a:pt x="416" y="8"/>
                    </a:lnTo>
                    <a:lnTo>
                      <a:pt x="425" y="0"/>
                    </a:lnTo>
                    <a:lnTo>
                      <a:pt x="442" y="0"/>
                    </a:lnTo>
                    <a:lnTo>
                      <a:pt x="450" y="0"/>
                    </a:lnTo>
                    <a:lnTo>
                      <a:pt x="450" y="8"/>
                    </a:lnTo>
                    <a:lnTo>
                      <a:pt x="459" y="17"/>
                    </a:lnTo>
                    <a:lnTo>
                      <a:pt x="450" y="33"/>
                    </a:lnTo>
                    <a:lnTo>
                      <a:pt x="433" y="50"/>
                    </a:lnTo>
                    <a:lnTo>
                      <a:pt x="416" y="58"/>
                    </a:lnTo>
                    <a:lnTo>
                      <a:pt x="408" y="66"/>
                    </a:lnTo>
                    <a:lnTo>
                      <a:pt x="365" y="74"/>
                    </a:lnTo>
                    <a:lnTo>
                      <a:pt x="374" y="83"/>
                    </a:lnTo>
                    <a:lnTo>
                      <a:pt x="382" y="83"/>
                    </a:lnTo>
                    <a:lnTo>
                      <a:pt x="399" y="91"/>
                    </a:lnTo>
                    <a:lnTo>
                      <a:pt x="408" y="107"/>
                    </a:lnTo>
                    <a:lnTo>
                      <a:pt x="408" y="124"/>
                    </a:lnTo>
                    <a:lnTo>
                      <a:pt x="416" y="140"/>
                    </a:lnTo>
                    <a:lnTo>
                      <a:pt x="408" y="157"/>
                    </a:lnTo>
                    <a:lnTo>
                      <a:pt x="391" y="173"/>
                    </a:lnTo>
                    <a:lnTo>
                      <a:pt x="374" y="182"/>
                    </a:lnTo>
                    <a:lnTo>
                      <a:pt x="348" y="182"/>
                    </a:lnTo>
                    <a:lnTo>
                      <a:pt x="323" y="173"/>
                    </a:lnTo>
                    <a:lnTo>
                      <a:pt x="314" y="165"/>
                    </a:lnTo>
                    <a:lnTo>
                      <a:pt x="314" y="157"/>
                    </a:lnTo>
                    <a:lnTo>
                      <a:pt x="314" y="149"/>
                    </a:lnTo>
                    <a:lnTo>
                      <a:pt x="331" y="157"/>
                    </a:lnTo>
                    <a:lnTo>
                      <a:pt x="340" y="157"/>
                    </a:lnTo>
                    <a:lnTo>
                      <a:pt x="348" y="157"/>
                    </a:lnTo>
                    <a:lnTo>
                      <a:pt x="365" y="140"/>
                    </a:lnTo>
                    <a:lnTo>
                      <a:pt x="365" y="132"/>
                    </a:lnTo>
                    <a:lnTo>
                      <a:pt x="365" y="124"/>
                    </a:lnTo>
                    <a:lnTo>
                      <a:pt x="340" y="99"/>
                    </a:lnTo>
                    <a:lnTo>
                      <a:pt x="323" y="99"/>
                    </a:lnTo>
                    <a:lnTo>
                      <a:pt x="306" y="99"/>
                    </a:lnTo>
                    <a:lnTo>
                      <a:pt x="297" y="107"/>
                    </a:lnTo>
                    <a:lnTo>
                      <a:pt x="280" y="116"/>
                    </a:lnTo>
                    <a:lnTo>
                      <a:pt x="263" y="149"/>
                    </a:lnTo>
                    <a:lnTo>
                      <a:pt x="263" y="182"/>
                    </a:lnTo>
                    <a:lnTo>
                      <a:pt x="272" y="206"/>
                    </a:lnTo>
                    <a:lnTo>
                      <a:pt x="280" y="231"/>
                    </a:lnTo>
                    <a:lnTo>
                      <a:pt x="306" y="256"/>
                    </a:lnTo>
                    <a:lnTo>
                      <a:pt x="306" y="264"/>
                    </a:lnTo>
                    <a:lnTo>
                      <a:pt x="314" y="256"/>
                    </a:lnTo>
                    <a:lnTo>
                      <a:pt x="306" y="239"/>
                    </a:lnTo>
                    <a:lnTo>
                      <a:pt x="297" y="215"/>
                    </a:lnTo>
                    <a:lnTo>
                      <a:pt x="289" y="190"/>
                    </a:lnTo>
                    <a:lnTo>
                      <a:pt x="280" y="165"/>
                    </a:lnTo>
                    <a:lnTo>
                      <a:pt x="289" y="157"/>
                    </a:lnTo>
                    <a:lnTo>
                      <a:pt x="297" y="206"/>
                    </a:lnTo>
                    <a:lnTo>
                      <a:pt x="306" y="231"/>
                    </a:lnTo>
                    <a:lnTo>
                      <a:pt x="323" y="256"/>
                    </a:lnTo>
                    <a:lnTo>
                      <a:pt x="348" y="297"/>
                    </a:lnTo>
                    <a:lnTo>
                      <a:pt x="382" y="330"/>
                    </a:lnTo>
                    <a:lnTo>
                      <a:pt x="450" y="388"/>
                    </a:lnTo>
                    <a:lnTo>
                      <a:pt x="416" y="429"/>
                    </a:lnTo>
                    <a:lnTo>
                      <a:pt x="323" y="346"/>
                    </a:lnTo>
                    <a:lnTo>
                      <a:pt x="280" y="313"/>
                    </a:lnTo>
                    <a:lnTo>
                      <a:pt x="246" y="297"/>
                    </a:lnTo>
                    <a:lnTo>
                      <a:pt x="221" y="289"/>
                    </a:lnTo>
                    <a:lnTo>
                      <a:pt x="170" y="280"/>
                    </a:lnTo>
                    <a:lnTo>
                      <a:pt x="195" y="272"/>
                    </a:lnTo>
                    <a:lnTo>
                      <a:pt x="221" y="280"/>
                    </a:lnTo>
                    <a:lnTo>
                      <a:pt x="272" y="297"/>
                    </a:lnTo>
                    <a:lnTo>
                      <a:pt x="280" y="297"/>
                    </a:lnTo>
                    <a:lnTo>
                      <a:pt x="263" y="280"/>
                    </a:lnTo>
                    <a:lnTo>
                      <a:pt x="246" y="272"/>
                    </a:lnTo>
                    <a:lnTo>
                      <a:pt x="221" y="256"/>
                    </a:lnTo>
                    <a:lnTo>
                      <a:pt x="195" y="256"/>
                    </a:lnTo>
                    <a:lnTo>
                      <a:pt x="161" y="256"/>
                    </a:lnTo>
                    <a:lnTo>
                      <a:pt x="136" y="264"/>
                    </a:lnTo>
                    <a:lnTo>
                      <a:pt x="119" y="289"/>
                    </a:lnTo>
                    <a:lnTo>
                      <a:pt x="110" y="305"/>
                    </a:lnTo>
                    <a:lnTo>
                      <a:pt x="110" y="322"/>
                    </a:lnTo>
                    <a:lnTo>
                      <a:pt x="119" y="338"/>
                    </a:lnTo>
                    <a:lnTo>
                      <a:pt x="136" y="346"/>
                    </a:lnTo>
                    <a:lnTo>
                      <a:pt x="153" y="346"/>
                    </a:lnTo>
                    <a:lnTo>
                      <a:pt x="161" y="338"/>
                    </a:lnTo>
                    <a:lnTo>
                      <a:pt x="170" y="330"/>
                    </a:lnTo>
                    <a:lnTo>
                      <a:pt x="178" y="305"/>
                    </a:lnTo>
                    <a:lnTo>
                      <a:pt x="187" y="313"/>
                    </a:lnTo>
                    <a:lnTo>
                      <a:pt x="195" y="330"/>
                    </a:lnTo>
                    <a:lnTo>
                      <a:pt x="195" y="355"/>
                    </a:lnTo>
                    <a:lnTo>
                      <a:pt x="187" y="371"/>
                    </a:lnTo>
                    <a:lnTo>
                      <a:pt x="178" y="388"/>
                    </a:lnTo>
                    <a:lnTo>
                      <a:pt x="161" y="396"/>
                    </a:lnTo>
                    <a:lnTo>
                      <a:pt x="127" y="404"/>
                    </a:lnTo>
                    <a:lnTo>
                      <a:pt x="110" y="396"/>
                    </a:lnTo>
                    <a:lnTo>
                      <a:pt x="85" y="379"/>
                    </a:lnTo>
                    <a:lnTo>
                      <a:pt x="85" y="371"/>
                    </a:lnTo>
                    <a:lnTo>
                      <a:pt x="85" y="355"/>
                    </a:lnTo>
                    <a:lnTo>
                      <a:pt x="76" y="346"/>
                    </a:lnTo>
                    <a:lnTo>
                      <a:pt x="68" y="346"/>
                    </a:lnTo>
                    <a:lnTo>
                      <a:pt x="68" y="363"/>
                    </a:lnTo>
                    <a:lnTo>
                      <a:pt x="68" y="371"/>
                    </a:lnTo>
                    <a:lnTo>
                      <a:pt x="68" y="388"/>
                    </a:lnTo>
                    <a:lnTo>
                      <a:pt x="68" y="404"/>
                    </a:lnTo>
                    <a:lnTo>
                      <a:pt x="59" y="429"/>
                    </a:lnTo>
                    <a:lnTo>
                      <a:pt x="51" y="437"/>
                    </a:lnTo>
                    <a:lnTo>
                      <a:pt x="34" y="437"/>
                    </a:lnTo>
                    <a:lnTo>
                      <a:pt x="17" y="437"/>
                    </a:lnTo>
                    <a:lnTo>
                      <a:pt x="0" y="42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6" name="Freeform 59"/>
              <p:cNvSpPr>
                <a:spLocks/>
              </p:cNvSpPr>
              <p:nvPr/>
            </p:nvSpPr>
            <p:spPr bwMode="auto">
              <a:xfrm>
                <a:off x="10637" y="15270"/>
                <a:ext cx="8" cy="1"/>
              </a:xfrm>
              <a:custGeom>
                <a:avLst/>
                <a:gdLst>
                  <a:gd name="T0" fmla="*/ 0 w 8"/>
                  <a:gd name="T1" fmla="*/ 0 h 1"/>
                  <a:gd name="T2" fmla="*/ 0 w 8"/>
                  <a:gd name="T3" fmla="*/ 0 h 1"/>
                  <a:gd name="T4" fmla="*/ 8 w 8"/>
                  <a:gd name="T5" fmla="*/ 0 h 1"/>
                  <a:gd name="T6" fmla="*/ 8 w 8"/>
                  <a:gd name="T7" fmla="*/ 0 h 1"/>
                  <a:gd name="T8" fmla="*/ 8 w 8"/>
                  <a:gd name="T9" fmla="*/ 0 h 1"/>
                  <a:gd name="T10" fmla="*/ 0 w 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
                    <a:moveTo>
                      <a:pt x="0" y="0"/>
                    </a:moveTo>
                    <a:lnTo>
                      <a:pt x="0" y="0"/>
                    </a:lnTo>
                    <a:lnTo>
                      <a:pt x="8" y="0"/>
                    </a:lnTo>
                    <a:lnTo>
                      <a:pt x="0" y="0"/>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7" name="Freeform 60"/>
              <p:cNvSpPr>
                <a:spLocks/>
              </p:cNvSpPr>
              <p:nvPr/>
            </p:nvSpPr>
            <p:spPr bwMode="auto">
              <a:xfrm>
                <a:off x="10756" y="15196"/>
                <a:ext cx="85" cy="58"/>
              </a:xfrm>
              <a:custGeom>
                <a:avLst/>
                <a:gdLst>
                  <a:gd name="T0" fmla="*/ 0 w 85"/>
                  <a:gd name="T1" fmla="*/ 49 h 58"/>
                  <a:gd name="T2" fmla="*/ 25 w 85"/>
                  <a:gd name="T3" fmla="*/ 41 h 58"/>
                  <a:gd name="T4" fmla="*/ 68 w 85"/>
                  <a:gd name="T5" fmla="*/ 0 h 58"/>
                  <a:gd name="T6" fmla="*/ 76 w 85"/>
                  <a:gd name="T7" fmla="*/ 8 h 58"/>
                  <a:gd name="T8" fmla="*/ 85 w 85"/>
                  <a:gd name="T9" fmla="*/ 16 h 58"/>
                  <a:gd name="T10" fmla="*/ 76 w 85"/>
                  <a:gd name="T11" fmla="*/ 41 h 58"/>
                  <a:gd name="T12" fmla="*/ 68 w 85"/>
                  <a:gd name="T13" fmla="*/ 58 h 58"/>
                  <a:gd name="T14" fmla="*/ 51 w 85"/>
                  <a:gd name="T15" fmla="*/ 58 h 58"/>
                  <a:gd name="T16" fmla="*/ 34 w 85"/>
                  <a:gd name="T17" fmla="*/ 58 h 58"/>
                  <a:gd name="T18" fmla="*/ 0 w 85"/>
                  <a:gd name="T19" fmla="*/ 58 h 58"/>
                  <a:gd name="T20" fmla="*/ 0 w 85"/>
                  <a:gd name="T21" fmla="*/ 49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8">
                    <a:moveTo>
                      <a:pt x="0" y="49"/>
                    </a:moveTo>
                    <a:lnTo>
                      <a:pt x="25" y="41"/>
                    </a:lnTo>
                    <a:lnTo>
                      <a:pt x="68" y="0"/>
                    </a:lnTo>
                    <a:lnTo>
                      <a:pt x="76" y="8"/>
                    </a:lnTo>
                    <a:lnTo>
                      <a:pt x="85" y="16"/>
                    </a:lnTo>
                    <a:lnTo>
                      <a:pt x="76" y="41"/>
                    </a:lnTo>
                    <a:lnTo>
                      <a:pt x="68" y="58"/>
                    </a:lnTo>
                    <a:lnTo>
                      <a:pt x="51" y="58"/>
                    </a:lnTo>
                    <a:lnTo>
                      <a:pt x="34" y="58"/>
                    </a:lnTo>
                    <a:lnTo>
                      <a:pt x="0" y="58"/>
                    </a:lnTo>
                    <a:lnTo>
                      <a:pt x="0" y="49"/>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8" name="Freeform 61"/>
              <p:cNvSpPr>
                <a:spLocks/>
              </p:cNvSpPr>
              <p:nvPr/>
            </p:nvSpPr>
            <p:spPr bwMode="auto">
              <a:xfrm>
                <a:off x="10272" y="15196"/>
                <a:ext cx="8" cy="41"/>
              </a:xfrm>
              <a:custGeom>
                <a:avLst/>
                <a:gdLst>
                  <a:gd name="T0" fmla="*/ 0 w 8"/>
                  <a:gd name="T1" fmla="*/ 0 h 41"/>
                  <a:gd name="T2" fmla="*/ 0 w 8"/>
                  <a:gd name="T3" fmla="*/ 0 h 41"/>
                  <a:gd name="T4" fmla="*/ 8 w 8"/>
                  <a:gd name="T5" fmla="*/ 8 h 41"/>
                  <a:gd name="T6" fmla="*/ 8 w 8"/>
                  <a:gd name="T7" fmla="*/ 16 h 41"/>
                  <a:gd name="T8" fmla="*/ 8 w 8"/>
                  <a:gd name="T9" fmla="*/ 33 h 41"/>
                  <a:gd name="T10" fmla="*/ 0 w 8"/>
                  <a:gd name="T11" fmla="*/ 41 h 41"/>
                  <a:gd name="T12" fmla="*/ 0 w 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1">
                    <a:moveTo>
                      <a:pt x="0" y="0"/>
                    </a:moveTo>
                    <a:lnTo>
                      <a:pt x="0" y="0"/>
                    </a:lnTo>
                    <a:lnTo>
                      <a:pt x="8" y="8"/>
                    </a:lnTo>
                    <a:lnTo>
                      <a:pt x="8" y="16"/>
                    </a:lnTo>
                    <a:lnTo>
                      <a:pt x="8" y="33"/>
                    </a:lnTo>
                    <a:lnTo>
                      <a:pt x="0" y="41"/>
                    </a:lnTo>
                    <a:lnTo>
                      <a:pt x="0"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9" name="Freeform 62"/>
              <p:cNvSpPr>
                <a:spLocks/>
              </p:cNvSpPr>
              <p:nvPr/>
            </p:nvSpPr>
            <p:spPr bwMode="auto">
              <a:xfrm>
                <a:off x="10594" y="15163"/>
                <a:ext cx="94" cy="49"/>
              </a:xfrm>
              <a:custGeom>
                <a:avLst/>
                <a:gdLst>
                  <a:gd name="T0" fmla="*/ 0 w 94"/>
                  <a:gd name="T1" fmla="*/ 41 h 49"/>
                  <a:gd name="T2" fmla="*/ 0 w 94"/>
                  <a:gd name="T3" fmla="*/ 25 h 49"/>
                  <a:gd name="T4" fmla="*/ 9 w 94"/>
                  <a:gd name="T5" fmla="*/ 16 h 49"/>
                  <a:gd name="T6" fmla="*/ 26 w 94"/>
                  <a:gd name="T7" fmla="*/ 0 h 49"/>
                  <a:gd name="T8" fmla="*/ 26 w 94"/>
                  <a:gd name="T9" fmla="*/ 0 h 49"/>
                  <a:gd name="T10" fmla="*/ 43 w 94"/>
                  <a:gd name="T11" fmla="*/ 0 h 49"/>
                  <a:gd name="T12" fmla="*/ 51 w 94"/>
                  <a:gd name="T13" fmla="*/ 8 h 49"/>
                  <a:gd name="T14" fmla="*/ 43 w 94"/>
                  <a:gd name="T15" fmla="*/ 8 h 49"/>
                  <a:gd name="T16" fmla="*/ 26 w 94"/>
                  <a:gd name="T17" fmla="*/ 16 h 49"/>
                  <a:gd name="T18" fmla="*/ 26 w 94"/>
                  <a:gd name="T19" fmla="*/ 25 h 49"/>
                  <a:gd name="T20" fmla="*/ 26 w 94"/>
                  <a:gd name="T21" fmla="*/ 33 h 49"/>
                  <a:gd name="T22" fmla="*/ 43 w 94"/>
                  <a:gd name="T23" fmla="*/ 33 h 49"/>
                  <a:gd name="T24" fmla="*/ 60 w 94"/>
                  <a:gd name="T25" fmla="*/ 25 h 49"/>
                  <a:gd name="T26" fmla="*/ 85 w 94"/>
                  <a:gd name="T27" fmla="*/ 0 h 49"/>
                  <a:gd name="T28" fmla="*/ 94 w 94"/>
                  <a:gd name="T29" fmla="*/ 0 h 49"/>
                  <a:gd name="T30" fmla="*/ 94 w 94"/>
                  <a:gd name="T31" fmla="*/ 8 h 49"/>
                  <a:gd name="T32" fmla="*/ 94 w 94"/>
                  <a:gd name="T33" fmla="*/ 8 h 49"/>
                  <a:gd name="T34" fmla="*/ 85 w 94"/>
                  <a:gd name="T35" fmla="*/ 25 h 49"/>
                  <a:gd name="T36" fmla="*/ 77 w 94"/>
                  <a:gd name="T37" fmla="*/ 41 h 49"/>
                  <a:gd name="T38" fmla="*/ 60 w 94"/>
                  <a:gd name="T39" fmla="*/ 49 h 49"/>
                  <a:gd name="T40" fmla="*/ 43 w 94"/>
                  <a:gd name="T41" fmla="*/ 49 h 49"/>
                  <a:gd name="T42" fmla="*/ 17 w 94"/>
                  <a:gd name="T43" fmla="*/ 49 h 49"/>
                  <a:gd name="T44" fmla="*/ 0 w 94"/>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49">
                    <a:moveTo>
                      <a:pt x="0" y="41"/>
                    </a:moveTo>
                    <a:lnTo>
                      <a:pt x="0" y="25"/>
                    </a:lnTo>
                    <a:lnTo>
                      <a:pt x="9" y="16"/>
                    </a:lnTo>
                    <a:lnTo>
                      <a:pt x="26" y="0"/>
                    </a:lnTo>
                    <a:lnTo>
                      <a:pt x="43" y="0"/>
                    </a:lnTo>
                    <a:lnTo>
                      <a:pt x="51" y="8"/>
                    </a:lnTo>
                    <a:lnTo>
                      <a:pt x="43" y="8"/>
                    </a:lnTo>
                    <a:lnTo>
                      <a:pt x="26" y="16"/>
                    </a:lnTo>
                    <a:lnTo>
                      <a:pt x="26" y="25"/>
                    </a:lnTo>
                    <a:lnTo>
                      <a:pt x="26" y="33"/>
                    </a:lnTo>
                    <a:lnTo>
                      <a:pt x="43" y="33"/>
                    </a:lnTo>
                    <a:lnTo>
                      <a:pt x="60" y="25"/>
                    </a:lnTo>
                    <a:lnTo>
                      <a:pt x="85" y="0"/>
                    </a:lnTo>
                    <a:lnTo>
                      <a:pt x="94" y="0"/>
                    </a:lnTo>
                    <a:lnTo>
                      <a:pt x="94" y="8"/>
                    </a:lnTo>
                    <a:lnTo>
                      <a:pt x="85" y="25"/>
                    </a:lnTo>
                    <a:lnTo>
                      <a:pt x="77" y="41"/>
                    </a:lnTo>
                    <a:lnTo>
                      <a:pt x="60" y="49"/>
                    </a:lnTo>
                    <a:lnTo>
                      <a:pt x="43" y="49"/>
                    </a:lnTo>
                    <a:lnTo>
                      <a:pt x="17" y="49"/>
                    </a:lnTo>
                    <a:lnTo>
                      <a:pt x="0" y="41"/>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0" name="Freeform 63"/>
              <p:cNvSpPr>
                <a:spLocks/>
              </p:cNvSpPr>
              <p:nvPr/>
            </p:nvSpPr>
            <p:spPr bwMode="auto">
              <a:xfrm>
                <a:off x="10892" y="151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1" name="Freeform 64"/>
              <p:cNvSpPr>
                <a:spLocks/>
              </p:cNvSpPr>
              <p:nvPr/>
            </p:nvSpPr>
            <p:spPr bwMode="auto">
              <a:xfrm>
                <a:off x="10654" y="15105"/>
                <a:ext cx="59" cy="50"/>
              </a:xfrm>
              <a:custGeom>
                <a:avLst/>
                <a:gdLst>
                  <a:gd name="T0" fmla="*/ 0 w 59"/>
                  <a:gd name="T1" fmla="*/ 25 h 50"/>
                  <a:gd name="T2" fmla="*/ 0 w 59"/>
                  <a:gd name="T3" fmla="*/ 17 h 50"/>
                  <a:gd name="T4" fmla="*/ 8 w 59"/>
                  <a:gd name="T5" fmla="*/ 0 h 50"/>
                  <a:gd name="T6" fmla="*/ 17 w 59"/>
                  <a:gd name="T7" fmla="*/ 0 h 50"/>
                  <a:gd name="T8" fmla="*/ 17 w 59"/>
                  <a:gd name="T9" fmla="*/ 9 h 50"/>
                  <a:gd name="T10" fmla="*/ 17 w 59"/>
                  <a:gd name="T11" fmla="*/ 17 h 50"/>
                  <a:gd name="T12" fmla="*/ 17 w 59"/>
                  <a:gd name="T13" fmla="*/ 25 h 50"/>
                  <a:gd name="T14" fmla="*/ 17 w 59"/>
                  <a:gd name="T15" fmla="*/ 33 h 50"/>
                  <a:gd name="T16" fmla="*/ 25 w 59"/>
                  <a:gd name="T17" fmla="*/ 33 h 50"/>
                  <a:gd name="T18" fmla="*/ 34 w 59"/>
                  <a:gd name="T19" fmla="*/ 25 h 50"/>
                  <a:gd name="T20" fmla="*/ 42 w 59"/>
                  <a:gd name="T21" fmla="*/ 17 h 50"/>
                  <a:gd name="T22" fmla="*/ 51 w 59"/>
                  <a:gd name="T23" fmla="*/ 17 h 50"/>
                  <a:gd name="T24" fmla="*/ 59 w 59"/>
                  <a:gd name="T25" fmla="*/ 25 h 50"/>
                  <a:gd name="T26" fmla="*/ 51 w 59"/>
                  <a:gd name="T27" fmla="*/ 33 h 50"/>
                  <a:gd name="T28" fmla="*/ 42 w 59"/>
                  <a:gd name="T29" fmla="*/ 41 h 50"/>
                  <a:gd name="T30" fmla="*/ 17 w 59"/>
                  <a:gd name="T31" fmla="*/ 50 h 50"/>
                  <a:gd name="T32" fmla="*/ 8 w 59"/>
                  <a:gd name="T33" fmla="*/ 50 h 50"/>
                  <a:gd name="T34" fmla="*/ 8 w 59"/>
                  <a:gd name="T35" fmla="*/ 41 h 50"/>
                  <a:gd name="T36" fmla="*/ 0 w 59"/>
                  <a:gd name="T37" fmla="*/ 25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0">
                    <a:moveTo>
                      <a:pt x="0" y="25"/>
                    </a:moveTo>
                    <a:lnTo>
                      <a:pt x="0" y="17"/>
                    </a:lnTo>
                    <a:lnTo>
                      <a:pt x="8" y="0"/>
                    </a:lnTo>
                    <a:lnTo>
                      <a:pt x="17" y="0"/>
                    </a:lnTo>
                    <a:lnTo>
                      <a:pt x="17" y="9"/>
                    </a:lnTo>
                    <a:lnTo>
                      <a:pt x="17" y="17"/>
                    </a:lnTo>
                    <a:lnTo>
                      <a:pt x="17" y="25"/>
                    </a:lnTo>
                    <a:lnTo>
                      <a:pt x="17" y="33"/>
                    </a:lnTo>
                    <a:lnTo>
                      <a:pt x="25" y="33"/>
                    </a:lnTo>
                    <a:lnTo>
                      <a:pt x="34" y="25"/>
                    </a:lnTo>
                    <a:lnTo>
                      <a:pt x="42" y="17"/>
                    </a:lnTo>
                    <a:lnTo>
                      <a:pt x="51" y="17"/>
                    </a:lnTo>
                    <a:lnTo>
                      <a:pt x="59" y="25"/>
                    </a:lnTo>
                    <a:lnTo>
                      <a:pt x="51" y="33"/>
                    </a:lnTo>
                    <a:lnTo>
                      <a:pt x="42" y="41"/>
                    </a:lnTo>
                    <a:lnTo>
                      <a:pt x="17" y="50"/>
                    </a:lnTo>
                    <a:lnTo>
                      <a:pt x="8" y="50"/>
                    </a:lnTo>
                    <a:lnTo>
                      <a:pt x="8" y="41"/>
                    </a:lnTo>
                    <a:lnTo>
                      <a:pt x="0" y="25"/>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2" name="Freeform 65"/>
              <p:cNvSpPr>
                <a:spLocks/>
              </p:cNvSpPr>
              <p:nvPr/>
            </p:nvSpPr>
            <p:spPr bwMode="auto">
              <a:xfrm>
                <a:off x="10357" y="15130"/>
                <a:ext cx="25" cy="16"/>
              </a:xfrm>
              <a:custGeom>
                <a:avLst/>
                <a:gdLst>
                  <a:gd name="T0" fmla="*/ 0 w 25"/>
                  <a:gd name="T1" fmla="*/ 8 h 16"/>
                  <a:gd name="T2" fmla="*/ 0 w 25"/>
                  <a:gd name="T3" fmla="*/ 0 h 16"/>
                  <a:gd name="T4" fmla="*/ 8 w 25"/>
                  <a:gd name="T5" fmla="*/ 0 h 16"/>
                  <a:gd name="T6" fmla="*/ 25 w 25"/>
                  <a:gd name="T7" fmla="*/ 0 h 16"/>
                  <a:gd name="T8" fmla="*/ 25 w 25"/>
                  <a:gd name="T9" fmla="*/ 8 h 16"/>
                  <a:gd name="T10" fmla="*/ 17 w 25"/>
                  <a:gd name="T11" fmla="*/ 16 h 16"/>
                  <a:gd name="T12" fmla="*/ 8 w 25"/>
                  <a:gd name="T13" fmla="*/ 16 h 16"/>
                  <a:gd name="T14" fmla="*/ 0 w 25"/>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6">
                    <a:moveTo>
                      <a:pt x="0" y="8"/>
                    </a:moveTo>
                    <a:lnTo>
                      <a:pt x="0" y="0"/>
                    </a:lnTo>
                    <a:lnTo>
                      <a:pt x="8" y="0"/>
                    </a:lnTo>
                    <a:lnTo>
                      <a:pt x="25" y="0"/>
                    </a:lnTo>
                    <a:lnTo>
                      <a:pt x="25" y="8"/>
                    </a:lnTo>
                    <a:lnTo>
                      <a:pt x="17" y="16"/>
                    </a:lnTo>
                    <a:lnTo>
                      <a:pt x="8" y="16"/>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3" name="Freeform 66"/>
              <p:cNvSpPr>
                <a:spLocks/>
              </p:cNvSpPr>
              <p:nvPr/>
            </p:nvSpPr>
            <p:spPr bwMode="auto">
              <a:xfrm>
                <a:off x="10476" y="14042"/>
                <a:ext cx="458" cy="1080"/>
              </a:xfrm>
              <a:custGeom>
                <a:avLst/>
                <a:gdLst>
                  <a:gd name="T0" fmla="*/ 0 w 458"/>
                  <a:gd name="T1" fmla="*/ 1072 h 1080"/>
                  <a:gd name="T2" fmla="*/ 33 w 458"/>
                  <a:gd name="T3" fmla="*/ 1055 h 1080"/>
                  <a:gd name="T4" fmla="*/ 76 w 458"/>
                  <a:gd name="T5" fmla="*/ 1039 h 1080"/>
                  <a:gd name="T6" fmla="*/ 118 w 458"/>
                  <a:gd name="T7" fmla="*/ 1014 h 1080"/>
                  <a:gd name="T8" fmla="*/ 152 w 458"/>
                  <a:gd name="T9" fmla="*/ 989 h 1080"/>
                  <a:gd name="T10" fmla="*/ 186 w 458"/>
                  <a:gd name="T11" fmla="*/ 964 h 1080"/>
                  <a:gd name="T12" fmla="*/ 220 w 458"/>
                  <a:gd name="T13" fmla="*/ 931 h 1080"/>
                  <a:gd name="T14" fmla="*/ 246 w 458"/>
                  <a:gd name="T15" fmla="*/ 890 h 1080"/>
                  <a:gd name="T16" fmla="*/ 263 w 458"/>
                  <a:gd name="T17" fmla="*/ 857 h 1080"/>
                  <a:gd name="T18" fmla="*/ 280 w 458"/>
                  <a:gd name="T19" fmla="*/ 816 h 1080"/>
                  <a:gd name="T20" fmla="*/ 297 w 458"/>
                  <a:gd name="T21" fmla="*/ 750 h 1080"/>
                  <a:gd name="T22" fmla="*/ 305 w 458"/>
                  <a:gd name="T23" fmla="*/ 676 h 1080"/>
                  <a:gd name="T24" fmla="*/ 305 w 458"/>
                  <a:gd name="T25" fmla="*/ 536 h 1080"/>
                  <a:gd name="T26" fmla="*/ 441 w 458"/>
                  <a:gd name="T27" fmla="*/ 536 h 1080"/>
                  <a:gd name="T28" fmla="*/ 450 w 458"/>
                  <a:gd name="T29" fmla="*/ 519 h 1080"/>
                  <a:gd name="T30" fmla="*/ 450 w 458"/>
                  <a:gd name="T31" fmla="*/ 49 h 1080"/>
                  <a:gd name="T32" fmla="*/ 450 w 458"/>
                  <a:gd name="T33" fmla="*/ 0 h 1080"/>
                  <a:gd name="T34" fmla="*/ 458 w 458"/>
                  <a:gd name="T35" fmla="*/ 0 h 1080"/>
                  <a:gd name="T36" fmla="*/ 458 w 458"/>
                  <a:gd name="T37" fmla="*/ 99 h 1080"/>
                  <a:gd name="T38" fmla="*/ 458 w 458"/>
                  <a:gd name="T39" fmla="*/ 544 h 1080"/>
                  <a:gd name="T40" fmla="*/ 390 w 458"/>
                  <a:gd name="T41" fmla="*/ 552 h 1080"/>
                  <a:gd name="T42" fmla="*/ 331 w 458"/>
                  <a:gd name="T43" fmla="*/ 552 h 1080"/>
                  <a:gd name="T44" fmla="*/ 331 w 458"/>
                  <a:gd name="T45" fmla="*/ 560 h 1080"/>
                  <a:gd name="T46" fmla="*/ 331 w 458"/>
                  <a:gd name="T47" fmla="*/ 651 h 1080"/>
                  <a:gd name="T48" fmla="*/ 322 w 458"/>
                  <a:gd name="T49" fmla="*/ 742 h 1080"/>
                  <a:gd name="T50" fmla="*/ 305 w 458"/>
                  <a:gd name="T51" fmla="*/ 791 h 1080"/>
                  <a:gd name="T52" fmla="*/ 288 w 458"/>
                  <a:gd name="T53" fmla="*/ 832 h 1080"/>
                  <a:gd name="T54" fmla="*/ 271 w 458"/>
                  <a:gd name="T55" fmla="*/ 874 h 1080"/>
                  <a:gd name="T56" fmla="*/ 254 w 458"/>
                  <a:gd name="T57" fmla="*/ 915 h 1080"/>
                  <a:gd name="T58" fmla="*/ 203 w 458"/>
                  <a:gd name="T59" fmla="*/ 973 h 1080"/>
                  <a:gd name="T60" fmla="*/ 144 w 458"/>
                  <a:gd name="T61" fmla="*/ 1022 h 1080"/>
                  <a:gd name="T62" fmla="*/ 110 w 458"/>
                  <a:gd name="T63" fmla="*/ 1039 h 1080"/>
                  <a:gd name="T64" fmla="*/ 76 w 458"/>
                  <a:gd name="T65" fmla="*/ 1055 h 1080"/>
                  <a:gd name="T66" fmla="*/ 42 w 458"/>
                  <a:gd name="T67" fmla="*/ 1072 h 1080"/>
                  <a:gd name="T68" fmla="*/ 8 w 458"/>
                  <a:gd name="T69" fmla="*/ 1080 h 1080"/>
                  <a:gd name="T70" fmla="*/ 0 w 458"/>
                  <a:gd name="T71" fmla="*/ 1072 h 10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080">
                    <a:moveTo>
                      <a:pt x="0" y="1072"/>
                    </a:moveTo>
                    <a:lnTo>
                      <a:pt x="33" y="1055"/>
                    </a:lnTo>
                    <a:lnTo>
                      <a:pt x="76" y="1039"/>
                    </a:lnTo>
                    <a:lnTo>
                      <a:pt x="118" y="1014"/>
                    </a:lnTo>
                    <a:lnTo>
                      <a:pt x="152" y="989"/>
                    </a:lnTo>
                    <a:lnTo>
                      <a:pt x="186" y="964"/>
                    </a:lnTo>
                    <a:lnTo>
                      <a:pt x="220" y="931"/>
                    </a:lnTo>
                    <a:lnTo>
                      <a:pt x="246" y="890"/>
                    </a:lnTo>
                    <a:lnTo>
                      <a:pt x="263" y="857"/>
                    </a:lnTo>
                    <a:lnTo>
                      <a:pt x="280" y="816"/>
                    </a:lnTo>
                    <a:lnTo>
                      <a:pt x="297" y="750"/>
                    </a:lnTo>
                    <a:lnTo>
                      <a:pt x="305" y="676"/>
                    </a:lnTo>
                    <a:lnTo>
                      <a:pt x="305" y="536"/>
                    </a:lnTo>
                    <a:lnTo>
                      <a:pt x="441" y="536"/>
                    </a:lnTo>
                    <a:lnTo>
                      <a:pt x="450" y="519"/>
                    </a:lnTo>
                    <a:lnTo>
                      <a:pt x="450" y="49"/>
                    </a:lnTo>
                    <a:lnTo>
                      <a:pt x="450" y="0"/>
                    </a:lnTo>
                    <a:lnTo>
                      <a:pt x="458" y="0"/>
                    </a:lnTo>
                    <a:lnTo>
                      <a:pt x="458" y="99"/>
                    </a:lnTo>
                    <a:lnTo>
                      <a:pt x="458" y="544"/>
                    </a:lnTo>
                    <a:lnTo>
                      <a:pt x="390" y="552"/>
                    </a:lnTo>
                    <a:lnTo>
                      <a:pt x="331" y="552"/>
                    </a:lnTo>
                    <a:lnTo>
                      <a:pt x="331" y="560"/>
                    </a:lnTo>
                    <a:lnTo>
                      <a:pt x="331" y="651"/>
                    </a:lnTo>
                    <a:lnTo>
                      <a:pt x="322" y="742"/>
                    </a:lnTo>
                    <a:lnTo>
                      <a:pt x="305" y="791"/>
                    </a:lnTo>
                    <a:lnTo>
                      <a:pt x="288" y="832"/>
                    </a:lnTo>
                    <a:lnTo>
                      <a:pt x="271" y="874"/>
                    </a:lnTo>
                    <a:lnTo>
                      <a:pt x="254" y="915"/>
                    </a:lnTo>
                    <a:lnTo>
                      <a:pt x="203" y="973"/>
                    </a:lnTo>
                    <a:lnTo>
                      <a:pt x="144" y="1022"/>
                    </a:lnTo>
                    <a:lnTo>
                      <a:pt x="110" y="1039"/>
                    </a:lnTo>
                    <a:lnTo>
                      <a:pt x="76" y="1055"/>
                    </a:lnTo>
                    <a:lnTo>
                      <a:pt x="42" y="1072"/>
                    </a:lnTo>
                    <a:lnTo>
                      <a:pt x="8" y="1080"/>
                    </a:lnTo>
                    <a:lnTo>
                      <a:pt x="0" y="1072"/>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4" name="Freeform 67"/>
              <p:cNvSpPr>
                <a:spLocks/>
              </p:cNvSpPr>
              <p:nvPr/>
            </p:nvSpPr>
            <p:spPr bwMode="auto">
              <a:xfrm>
                <a:off x="10331" y="13984"/>
                <a:ext cx="569" cy="1130"/>
              </a:xfrm>
              <a:custGeom>
                <a:avLst/>
                <a:gdLst>
                  <a:gd name="T0" fmla="*/ 0 w 569"/>
                  <a:gd name="T1" fmla="*/ 1097 h 1130"/>
                  <a:gd name="T2" fmla="*/ 0 w 569"/>
                  <a:gd name="T3" fmla="*/ 1088 h 1130"/>
                  <a:gd name="T4" fmla="*/ 51 w 569"/>
                  <a:gd name="T5" fmla="*/ 1088 h 1130"/>
                  <a:gd name="T6" fmla="*/ 102 w 569"/>
                  <a:gd name="T7" fmla="*/ 1072 h 1130"/>
                  <a:gd name="T8" fmla="*/ 153 w 569"/>
                  <a:gd name="T9" fmla="*/ 1055 h 1130"/>
                  <a:gd name="T10" fmla="*/ 204 w 569"/>
                  <a:gd name="T11" fmla="*/ 1039 h 1130"/>
                  <a:gd name="T12" fmla="*/ 246 w 569"/>
                  <a:gd name="T13" fmla="*/ 1006 h 1130"/>
                  <a:gd name="T14" fmla="*/ 289 w 569"/>
                  <a:gd name="T15" fmla="*/ 981 h 1130"/>
                  <a:gd name="T16" fmla="*/ 323 w 569"/>
                  <a:gd name="T17" fmla="*/ 940 h 1130"/>
                  <a:gd name="T18" fmla="*/ 348 w 569"/>
                  <a:gd name="T19" fmla="*/ 890 h 1130"/>
                  <a:gd name="T20" fmla="*/ 365 w 569"/>
                  <a:gd name="T21" fmla="*/ 849 h 1130"/>
                  <a:gd name="T22" fmla="*/ 382 w 569"/>
                  <a:gd name="T23" fmla="*/ 808 h 1130"/>
                  <a:gd name="T24" fmla="*/ 391 w 569"/>
                  <a:gd name="T25" fmla="*/ 717 h 1130"/>
                  <a:gd name="T26" fmla="*/ 391 w 569"/>
                  <a:gd name="T27" fmla="*/ 544 h 1130"/>
                  <a:gd name="T28" fmla="*/ 535 w 569"/>
                  <a:gd name="T29" fmla="*/ 536 h 1130"/>
                  <a:gd name="T30" fmla="*/ 535 w 569"/>
                  <a:gd name="T31" fmla="*/ 536 h 1130"/>
                  <a:gd name="T32" fmla="*/ 535 w 569"/>
                  <a:gd name="T33" fmla="*/ 264 h 1130"/>
                  <a:gd name="T34" fmla="*/ 544 w 569"/>
                  <a:gd name="T35" fmla="*/ 8 h 1130"/>
                  <a:gd name="T36" fmla="*/ 544 w 569"/>
                  <a:gd name="T37" fmla="*/ 0 h 1130"/>
                  <a:gd name="T38" fmla="*/ 552 w 569"/>
                  <a:gd name="T39" fmla="*/ 0 h 1130"/>
                  <a:gd name="T40" fmla="*/ 561 w 569"/>
                  <a:gd name="T41" fmla="*/ 0 h 1130"/>
                  <a:gd name="T42" fmla="*/ 569 w 569"/>
                  <a:gd name="T43" fmla="*/ 16 h 1130"/>
                  <a:gd name="T44" fmla="*/ 569 w 569"/>
                  <a:gd name="T45" fmla="*/ 25 h 1130"/>
                  <a:gd name="T46" fmla="*/ 569 w 569"/>
                  <a:gd name="T47" fmla="*/ 66 h 1130"/>
                  <a:gd name="T48" fmla="*/ 569 w 569"/>
                  <a:gd name="T49" fmla="*/ 569 h 1130"/>
                  <a:gd name="T50" fmla="*/ 569 w 569"/>
                  <a:gd name="T51" fmla="*/ 577 h 1130"/>
                  <a:gd name="T52" fmla="*/ 433 w 569"/>
                  <a:gd name="T53" fmla="*/ 577 h 1130"/>
                  <a:gd name="T54" fmla="*/ 433 w 569"/>
                  <a:gd name="T55" fmla="*/ 585 h 1130"/>
                  <a:gd name="T56" fmla="*/ 433 w 569"/>
                  <a:gd name="T57" fmla="*/ 651 h 1130"/>
                  <a:gd name="T58" fmla="*/ 433 w 569"/>
                  <a:gd name="T59" fmla="*/ 717 h 1130"/>
                  <a:gd name="T60" fmla="*/ 425 w 569"/>
                  <a:gd name="T61" fmla="*/ 783 h 1130"/>
                  <a:gd name="T62" fmla="*/ 408 w 569"/>
                  <a:gd name="T63" fmla="*/ 849 h 1130"/>
                  <a:gd name="T64" fmla="*/ 382 w 569"/>
                  <a:gd name="T65" fmla="*/ 907 h 1130"/>
                  <a:gd name="T66" fmla="*/ 357 w 569"/>
                  <a:gd name="T67" fmla="*/ 965 h 1130"/>
                  <a:gd name="T68" fmla="*/ 306 w 569"/>
                  <a:gd name="T69" fmla="*/ 1014 h 1130"/>
                  <a:gd name="T70" fmla="*/ 280 w 569"/>
                  <a:gd name="T71" fmla="*/ 1039 h 1130"/>
                  <a:gd name="T72" fmla="*/ 255 w 569"/>
                  <a:gd name="T73" fmla="*/ 1055 h 1130"/>
                  <a:gd name="T74" fmla="*/ 221 w 569"/>
                  <a:gd name="T75" fmla="*/ 1072 h 1130"/>
                  <a:gd name="T76" fmla="*/ 195 w 569"/>
                  <a:gd name="T77" fmla="*/ 1088 h 1130"/>
                  <a:gd name="T78" fmla="*/ 128 w 569"/>
                  <a:gd name="T79" fmla="*/ 1113 h 1130"/>
                  <a:gd name="T80" fmla="*/ 9 w 569"/>
                  <a:gd name="T81" fmla="*/ 1130 h 1130"/>
                  <a:gd name="T82" fmla="*/ 0 w 569"/>
                  <a:gd name="T83" fmla="*/ 1097 h 1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9" h="1130">
                    <a:moveTo>
                      <a:pt x="0" y="1097"/>
                    </a:moveTo>
                    <a:lnTo>
                      <a:pt x="0" y="1088"/>
                    </a:lnTo>
                    <a:lnTo>
                      <a:pt x="51" y="1088"/>
                    </a:lnTo>
                    <a:lnTo>
                      <a:pt x="102" y="1072"/>
                    </a:lnTo>
                    <a:lnTo>
                      <a:pt x="153" y="1055"/>
                    </a:lnTo>
                    <a:lnTo>
                      <a:pt x="204" y="1039"/>
                    </a:lnTo>
                    <a:lnTo>
                      <a:pt x="246" y="1006"/>
                    </a:lnTo>
                    <a:lnTo>
                      <a:pt x="289" y="981"/>
                    </a:lnTo>
                    <a:lnTo>
                      <a:pt x="323" y="940"/>
                    </a:lnTo>
                    <a:lnTo>
                      <a:pt x="348" y="890"/>
                    </a:lnTo>
                    <a:lnTo>
                      <a:pt x="365" y="849"/>
                    </a:lnTo>
                    <a:lnTo>
                      <a:pt x="382" y="808"/>
                    </a:lnTo>
                    <a:lnTo>
                      <a:pt x="391" y="717"/>
                    </a:lnTo>
                    <a:lnTo>
                      <a:pt x="391" y="544"/>
                    </a:lnTo>
                    <a:lnTo>
                      <a:pt x="535" y="536"/>
                    </a:lnTo>
                    <a:lnTo>
                      <a:pt x="535" y="264"/>
                    </a:lnTo>
                    <a:lnTo>
                      <a:pt x="544" y="8"/>
                    </a:lnTo>
                    <a:lnTo>
                      <a:pt x="544" y="0"/>
                    </a:lnTo>
                    <a:lnTo>
                      <a:pt x="552" y="0"/>
                    </a:lnTo>
                    <a:lnTo>
                      <a:pt x="561" y="0"/>
                    </a:lnTo>
                    <a:lnTo>
                      <a:pt x="569" y="16"/>
                    </a:lnTo>
                    <a:lnTo>
                      <a:pt x="569" y="25"/>
                    </a:lnTo>
                    <a:lnTo>
                      <a:pt x="569" y="66"/>
                    </a:lnTo>
                    <a:lnTo>
                      <a:pt x="569" y="569"/>
                    </a:lnTo>
                    <a:lnTo>
                      <a:pt x="569" y="577"/>
                    </a:lnTo>
                    <a:lnTo>
                      <a:pt x="433" y="577"/>
                    </a:lnTo>
                    <a:lnTo>
                      <a:pt x="433" y="585"/>
                    </a:lnTo>
                    <a:lnTo>
                      <a:pt x="433" y="651"/>
                    </a:lnTo>
                    <a:lnTo>
                      <a:pt x="433" y="717"/>
                    </a:lnTo>
                    <a:lnTo>
                      <a:pt x="425" y="783"/>
                    </a:lnTo>
                    <a:lnTo>
                      <a:pt x="408" y="849"/>
                    </a:lnTo>
                    <a:lnTo>
                      <a:pt x="382" y="907"/>
                    </a:lnTo>
                    <a:lnTo>
                      <a:pt x="357" y="965"/>
                    </a:lnTo>
                    <a:lnTo>
                      <a:pt x="306" y="1014"/>
                    </a:lnTo>
                    <a:lnTo>
                      <a:pt x="280" y="1039"/>
                    </a:lnTo>
                    <a:lnTo>
                      <a:pt x="255" y="1055"/>
                    </a:lnTo>
                    <a:lnTo>
                      <a:pt x="221" y="1072"/>
                    </a:lnTo>
                    <a:lnTo>
                      <a:pt x="195" y="1088"/>
                    </a:lnTo>
                    <a:lnTo>
                      <a:pt x="128" y="1113"/>
                    </a:lnTo>
                    <a:lnTo>
                      <a:pt x="9" y="1130"/>
                    </a:lnTo>
                    <a:lnTo>
                      <a:pt x="0" y="109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5" name="Freeform 68"/>
              <p:cNvSpPr>
                <a:spLocks/>
              </p:cNvSpPr>
              <p:nvPr/>
            </p:nvSpPr>
            <p:spPr bwMode="auto">
              <a:xfrm>
                <a:off x="10212" y="15064"/>
                <a:ext cx="34" cy="33"/>
              </a:xfrm>
              <a:custGeom>
                <a:avLst/>
                <a:gdLst>
                  <a:gd name="T0" fmla="*/ 0 w 34"/>
                  <a:gd name="T1" fmla="*/ 17 h 33"/>
                  <a:gd name="T2" fmla="*/ 0 w 34"/>
                  <a:gd name="T3" fmla="*/ 8 h 33"/>
                  <a:gd name="T4" fmla="*/ 0 w 34"/>
                  <a:gd name="T5" fmla="*/ 0 h 33"/>
                  <a:gd name="T6" fmla="*/ 9 w 34"/>
                  <a:gd name="T7" fmla="*/ 0 h 33"/>
                  <a:gd name="T8" fmla="*/ 17 w 34"/>
                  <a:gd name="T9" fmla="*/ 0 h 33"/>
                  <a:gd name="T10" fmla="*/ 34 w 34"/>
                  <a:gd name="T11" fmla="*/ 33 h 33"/>
                  <a:gd name="T12" fmla="*/ 17 w 34"/>
                  <a:gd name="T13" fmla="*/ 33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0" y="8"/>
                    </a:lnTo>
                    <a:lnTo>
                      <a:pt x="0" y="0"/>
                    </a:lnTo>
                    <a:lnTo>
                      <a:pt x="9" y="0"/>
                    </a:lnTo>
                    <a:lnTo>
                      <a:pt x="17" y="0"/>
                    </a:lnTo>
                    <a:lnTo>
                      <a:pt x="34" y="33"/>
                    </a:lnTo>
                    <a:lnTo>
                      <a:pt x="17" y="33"/>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6" name="Freeform 69"/>
              <p:cNvSpPr>
                <a:spLocks/>
              </p:cNvSpPr>
              <p:nvPr/>
            </p:nvSpPr>
            <p:spPr bwMode="auto">
              <a:xfrm>
                <a:off x="10059" y="14907"/>
                <a:ext cx="170" cy="174"/>
              </a:xfrm>
              <a:custGeom>
                <a:avLst/>
                <a:gdLst>
                  <a:gd name="T0" fmla="*/ 0 w 170"/>
                  <a:gd name="T1" fmla="*/ 149 h 174"/>
                  <a:gd name="T2" fmla="*/ 26 w 170"/>
                  <a:gd name="T3" fmla="*/ 132 h 174"/>
                  <a:gd name="T4" fmla="*/ 43 w 170"/>
                  <a:gd name="T5" fmla="*/ 132 h 174"/>
                  <a:gd name="T6" fmla="*/ 60 w 170"/>
                  <a:gd name="T7" fmla="*/ 141 h 174"/>
                  <a:gd name="T8" fmla="*/ 77 w 170"/>
                  <a:gd name="T9" fmla="*/ 141 h 174"/>
                  <a:gd name="T10" fmla="*/ 85 w 170"/>
                  <a:gd name="T11" fmla="*/ 141 h 174"/>
                  <a:gd name="T12" fmla="*/ 94 w 170"/>
                  <a:gd name="T13" fmla="*/ 141 h 174"/>
                  <a:gd name="T14" fmla="*/ 102 w 170"/>
                  <a:gd name="T15" fmla="*/ 132 h 174"/>
                  <a:gd name="T16" fmla="*/ 102 w 170"/>
                  <a:gd name="T17" fmla="*/ 132 h 174"/>
                  <a:gd name="T18" fmla="*/ 60 w 170"/>
                  <a:gd name="T19" fmla="*/ 116 h 174"/>
                  <a:gd name="T20" fmla="*/ 51 w 170"/>
                  <a:gd name="T21" fmla="*/ 99 h 174"/>
                  <a:gd name="T22" fmla="*/ 43 w 170"/>
                  <a:gd name="T23" fmla="*/ 83 h 174"/>
                  <a:gd name="T24" fmla="*/ 26 w 170"/>
                  <a:gd name="T25" fmla="*/ 33 h 174"/>
                  <a:gd name="T26" fmla="*/ 51 w 170"/>
                  <a:gd name="T27" fmla="*/ 33 h 174"/>
                  <a:gd name="T28" fmla="*/ 68 w 170"/>
                  <a:gd name="T29" fmla="*/ 42 h 174"/>
                  <a:gd name="T30" fmla="*/ 85 w 170"/>
                  <a:gd name="T31" fmla="*/ 50 h 174"/>
                  <a:gd name="T32" fmla="*/ 102 w 170"/>
                  <a:gd name="T33" fmla="*/ 66 h 174"/>
                  <a:gd name="T34" fmla="*/ 111 w 170"/>
                  <a:gd name="T35" fmla="*/ 75 h 174"/>
                  <a:gd name="T36" fmla="*/ 119 w 170"/>
                  <a:gd name="T37" fmla="*/ 91 h 174"/>
                  <a:gd name="T38" fmla="*/ 119 w 170"/>
                  <a:gd name="T39" fmla="*/ 99 h 174"/>
                  <a:gd name="T40" fmla="*/ 128 w 170"/>
                  <a:gd name="T41" fmla="*/ 108 h 174"/>
                  <a:gd name="T42" fmla="*/ 136 w 170"/>
                  <a:gd name="T43" fmla="*/ 108 h 174"/>
                  <a:gd name="T44" fmla="*/ 128 w 170"/>
                  <a:gd name="T45" fmla="*/ 75 h 174"/>
                  <a:gd name="T46" fmla="*/ 128 w 170"/>
                  <a:gd name="T47" fmla="*/ 50 h 174"/>
                  <a:gd name="T48" fmla="*/ 136 w 170"/>
                  <a:gd name="T49" fmla="*/ 17 h 174"/>
                  <a:gd name="T50" fmla="*/ 153 w 170"/>
                  <a:gd name="T51" fmla="*/ 0 h 174"/>
                  <a:gd name="T52" fmla="*/ 162 w 170"/>
                  <a:gd name="T53" fmla="*/ 9 h 174"/>
                  <a:gd name="T54" fmla="*/ 170 w 170"/>
                  <a:gd name="T55" fmla="*/ 25 h 174"/>
                  <a:gd name="T56" fmla="*/ 170 w 170"/>
                  <a:gd name="T57" fmla="*/ 50 h 174"/>
                  <a:gd name="T58" fmla="*/ 162 w 170"/>
                  <a:gd name="T59" fmla="*/ 108 h 174"/>
                  <a:gd name="T60" fmla="*/ 162 w 170"/>
                  <a:gd name="T61" fmla="*/ 124 h 174"/>
                  <a:gd name="T62" fmla="*/ 153 w 170"/>
                  <a:gd name="T63" fmla="*/ 141 h 174"/>
                  <a:gd name="T64" fmla="*/ 145 w 170"/>
                  <a:gd name="T65" fmla="*/ 141 h 174"/>
                  <a:gd name="T66" fmla="*/ 136 w 170"/>
                  <a:gd name="T67" fmla="*/ 141 h 174"/>
                  <a:gd name="T68" fmla="*/ 128 w 170"/>
                  <a:gd name="T69" fmla="*/ 141 h 174"/>
                  <a:gd name="T70" fmla="*/ 128 w 170"/>
                  <a:gd name="T71" fmla="*/ 157 h 174"/>
                  <a:gd name="T72" fmla="*/ 128 w 170"/>
                  <a:gd name="T73" fmla="*/ 165 h 174"/>
                  <a:gd name="T74" fmla="*/ 77 w 170"/>
                  <a:gd name="T75" fmla="*/ 174 h 174"/>
                  <a:gd name="T76" fmla="*/ 60 w 170"/>
                  <a:gd name="T77" fmla="*/ 174 h 174"/>
                  <a:gd name="T78" fmla="*/ 34 w 170"/>
                  <a:gd name="T79" fmla="*/ 174 h 174"/>
                  <a:gd name="T80" fmla="*/ 0 w 170"/>
                  <a:gd name="T81" fmla="*/ 149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0" h="174">
                    <a:moveTo>
                      <a:pt x="0" y="149"/>
                    </a:moveTo>
                    <a:lnTo>
                      <a:pt x="26" y="132"/>
                    </a:lnTo>
                    <a:lnTo>
                      <a:pt x="43" y="132"/>
                    </a:lnTo>
                    <a:lnTo>
                      <a:pt x="60" y="141"/>
                    </a:lnTo>
                    <a:lnTo>
                      <a:pt x="77" y="141"/>
                    </a:lnTo>
                    <a:lnTo>
                      <a:pt x="85" y="141"/>
                    </a:lnTo>
                    <a:lnTo>
                      <a:pt x="94" y="141"/>
                    </a:lnTo>
                    <a:lnTo>
                      <a:pt x="102" y="132"/>
                    </a:lnTo>
                    <a:lnTo>
                      <a:pt x="60" y="116"/>
                    </a:lnTo>
                    <a:lnTo>
                      <a:pt x="51" y="99"/>
                    </a:lnTo>
                    <a:lnTo>
                      <a:pt x="43" y="83"/>
                    </a:lnTo>
                    <a:lnTo>
                      <a:pt x="26" y="33"/>
                    </a:lnTo>
                    <a:lnTo>
                      <a:pt x="51" y="33"/>
                    </a:lnTo>
                    <a:lnTo>
                      <a:pt x="68" y="42"/>
                    </a:lnTo>
                    <a:lnTo>
                      <a:pt x="85" y="50"/>
                    </a:lnTo>
                    <a:lnTo>
                      <a:pt x="102" y="66"/>
                    </a:lnTo>
                    <a:lnTo>
                      <a:pt x="111" y="75"/>
                    </a:lnTo>
                    <a:lnTo>
                      <a:pt x="119" y="91"/>
                    </a:lnTo>
                    <a:lnTo>
                      <a:pt x="119" y="99"/>
                    </a:lnTo>
                    <a:lnTo>
                      <a:pt x="128" y="108"/>
                    </a:lnTo>
                    <a:lnTo>
                      <a:pt x="136" y="108"/>
                    </a:lnTo>
                    <a:lnTo>
                      <a:pt x="128" y="75"/>
                    </a:lnTo>
                    <a:lnTo>
                      <a:pt x="128" y="50"/>
                    </a:lnTo>
                    <a:lnTo>
                      <a:pt x="136" y="17"/>
                    </a:lnTo>
                    <a:lnTo>
                      <a:pt x="153" y="0"/>
                    </a:lnTo>
                    <a:lnTo>
                      <a:pt x="162" y="9"/>
                    </a:lnTo>
                    <a:lnTo>
                      <a:pt x="170" y="25"/>
                    </a:lnTo>
                    <a:lnTo>
                      <a:pt x="170" y="50"/>
                    </a:lnTo>
                    <a:lnTo>
                      <a:pt x="162" y="108"/>
                    </a:lnTo>
                    <a:lnTo>
                      <a:pt x="162" y="124"/>
                    </a:lnTo>
                    <a:lnTo>
                      <a:pt x="153" y="141"/>
                    </a:lnTo>
                    <a:lnTo>
                      <a:pt x="145" y="141"/>
                    </a:lnTo>
                    <a:lnTo>
                      <a:pt x="136" y="141"/>
                    </a:lnTo>
                    <a:lnTo>
                      <a:pt x="128" y="141"/>
                    </a:lnTo>
                    <a:lnTo>
                      <a:pt x="128" y="157"/>
                    </a:lnTo>
                    <a:lnTo>
                      <a:pt x="128" y="165"/>
                    </a:lnTo>
                    <a:lnTo>
                      <a:pt x="77" y="174"/>
                    </a:lnTo>
                    <a:lnTo>
                      <a:pt x="60" y="174"/>
                    </a:lnTo>
                    <a:lnTo>
                      <a:pt x="34" y="174"/>
                    </a:lnTo>
                    <a:lnTo>
                      <a:pt x="0" y="14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7" name="Freeform 70"/>
              <p:cNvSpPr>
                <a:spLocks/>
              </p:cNvSpPr>
              <p:nvPr/>
            </p:nvSpPr>
            <p:spPr bwMode="auto">
              <a:xfrm>
                <a:off x="10764" y="14973"/>
                <a:ext cx="77" cy="75"/>
              </a:xfrm>
              <a:custGeom>
                <a:avLst/>
                <a:gdLst>
                  <a:gd name="T0" fmla="*/ 17 w 77"/>
                  <a:gd name="T1" fmla="*/ 50 h 75"/>
                  <a:gd name="T2" fmla="*/ 0 w 77"/>
                  <a:gd name="T3" fmla="*/ 25 h 75"/>
                  <a:gd name="T4" fmla="*/ 0 w 77"/>
                  <a:gd name="T5" fmla="*/ 9 h 75"/>
                  <a:gd name="T6" fmla="*/ 17 w 77"/>
                  <a:gd name="T7" fmla="*/ 0 h 75"/>
                  <a:gd name="T8" fmla="*/ 26 w 77"/>
                  <a:gd name="T9" fmla="*/ 9 h 75"/>
                  <a:gd name="T10" fmla="*/ 51 w 77"/>
                  <a:gd name="T11" fmla="*/ 25 h 75"/>
                  <a:gd name="T12" fmla="*/ 77 w 77"/>
                  <a:gd name="T13" fmla="*/ 75 h 75"/>
                  <a:gd name="T14" fmla="*/ 77 w 77"/>
                  <a:gd name="T15" fmla="*/ 75 h 75"/>
                  <a:gd name="T16" fmla="*/ 51 w 77"/>
                  <a:gd name="T17" fmla="*/ 58 h 75"/>
                  <a:gd name="T18" fmla="*/ 17 w 77"/>
                  <a:gd name="T19" fmla="*/ 5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5">
                    <a:moveTo>
                      <a:pt x="17" y="50"/>
                    </a:moveTo>
                    <a:lnTo>
                      <a:pt x="0" y="25"/>
                    </a:lnTo>
                    <a:lnTo>
                      <a:pt x="0" y="9"/>
                    </a:lnTo>
                    <a:lnTo>
                      <a:pt x="17" y="0"/>
                    </a:lnTo>
                    <a:lnTo>
                      <a:pt x="26" y="9"/>
                    </a:lnTo>
                    <a:lnTo>
                      <a:pt x="51" y="25"/>
                    </a:lnTo>
                    <a:lnTo>
                      <a:pt x="77" y="75"/>
                    </a:lnTo>
                    <a:lnTo>
                      <a:pt x="51" y="58"/>
                    </a:lnTo>
                    <a:lnTo>
                      <a:pt x="17" y="5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8" name="Freeform 71"/>
              <p:cNvSpPr>
                <a:spLocks/>
              </p:cNvSpPr>
              <p:nvPr/>
            </p:nvSpPr>
            <p:spPr bwMode="auto">
              <a:xfrm>
                <a:off x="10425" y="14949"/>
                <a:ext cx="34" cy="33"/>
              </a:xfrm>
              <a:custGeom>
                <a:avLst/>
                <a:gdLst>
                  <a:gd name="T0" fmla="*/ 0 w 34"/>
                  <a:gd name="T1" fmla="*/ 8 h 33"/>
                  <a:gd name="T2" fmla="*/ 8 w 34"/>
                  <a:gd name="T3" fmla="*/ 0 h 33"/>
                  <a:gd name="T4" fmla="*/ 17 w 34"/>
                  <a:gd name="T5" fmla="*/ 0 h 33"/>
                  <a:gd name="T6" fmla="*/ 34 w 34"/>
                  <a:gd name="T7" fmla="*/ 24 h 33"/>
                  <a:gd name="T8" fmla="*/ 25 w 34"/>
                  <a:gd name="T9" fmla="*/ 33 h 33"/>
                  <a:gd name="T10" fmla="*/ 8 w 34"/>
                  <a:gd name="T11" fmla="*/ 33 h 33"/>
                  <a:gd name="T12" fmla="*/ 0 w 34"/>
                  <a:gd name="T13" fmla="*/ 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8"/>
                    </a:moveTo>
                    <a:lnTo>
                      <a:pt x="8" y="0"/>
                    </a:lnTo>
                    <a:lnTo>
                      <a:pt x="17" y="0"/>
                    </a:lnTo>
                    <a:lnTo>
                      <a:pt x="34" y="24"/>
                    </a:lnTo>
                    <a:lnTo>
                      <a:pt x="25" y="33"/>
                    </a:lnTo>
                    <a:lnTo>
                      <a:pt x="8" y="33"/>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9" name="Freeform 72"/>
              <p:cNvSpPr>
                <a:spLocks/>
              </p:cNvSpPr>
              <p:nvPr/>
            </p:nvSpPr>
            <p:spPr bwMode="auto">
              <a:xfrm>
                <a:off x="10756" y="14462"/>
                <a:ext cx="34" cy="25"/>
              </a:xfrm>
              <a:custGeom>
                <a:avLst/>
                <a:gdLst>
                  <a:gd name="T0" fmla="*/ 0 w 34"/>
                  <a:gd name="T1" fmla="*/ 25 h 25"/>
                  <a:gd name="T2" fmla="*/ 8 w 34"/>
                  <a:gd name="T3" fmla="*/ 8 h 25"/>
                  <a:gd name="T4" fmla="*/ 17 w 34"/>
                  <a:gd name="T5" fmla="*/ 0 h 25"/>
                  <a:gd name="T6" fmla="*/ 25 w 34"/>
                  <a:gd name="T7" fmla="*/ 8 h 25"/>
                  <a:gd name="T8" fmla="*/ 34 w 34"/>
                  <a:gd name="T9" fmla="*/ 17 h 25"/>
                  <a:gd name="T10" fmla="*/ 25 w 34"/>
                  <a:gd name="T11" fmla="*/ 25 h 25"/>
                  <a:gd name="T12" fmla="*/ 17 w 34"/>
                  <a:gd name="T13" fmla="*/ 25 h 25"/>
                  <a:gd name="T14" fmla="*/ 8 w 34"/>
                  <a:gd name="T15" fmla="*/ 25 h 25"/>
                  <a:gd name="T16" fmla="*/ 0 w 3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25"/>
                    </a:moveTo>
                    <a:lnTo>
                      <a:pt x="8" y="8"/>
                    </a:lnTo>
                    <a:lnTo>
                      <a:pt x="17" y="0"/>
                    </a:lnTo>
                    <a:lnTo>
                      <a:pt x="25" y="8"/>
                    </a:lnTo>
                    <a:lnTo>
                      <a:pt x="34" y="17"/>
                    </a:lnTo>
                    <a:lnTo>
                      <a:pt x="25" y="25"/>
                    </a:lnTo>
                    <a:lnTo>
                      <a:pt x="17" y="25"/>
                    </a:lnTo>
                    <a:lnTo>
                      <a:pt x="8" y="25"/>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0" name="Freeform 73"/>
              <p:cNvSpPr>
                <a:spLocks/>
              </p:cNvSpPr>
              <p:nvPr/>
            </p:nvSpPr>
            <p:spPr bwMode="auto">
              <a:xfrm>
                <a:off x="10722" y="14380"/>
                <a:ext cx="110" cy="57"/>
              </a:xfrm>
              <a:custGeom>
                <a:avLst/>
                <a:gdLst>
                  <a:gd name="T0" fmla="*/ 0 w 110"/>
                  <a:gd name="T1" fmla="*/ 0 h 57"/>
                  <a:gd name="T2" fmla="*/ 17 w 110"/>
                  <a:gd name="T3" fmla="*/ 8 h 57"/>
                  <a:gd name="T4" fmla="*/ 34 w 110"/>
                  <a:gd name="T5" fmla="*/ 16 h 57"/>
                  <a:gd name="T6" fmla="*/ 59 w 110"/>
                  <a:gd name="T7" fmla="*/ 33 h 57"/>
                  <a:gd name="T8" fmla="*/ 76 w 110"/>
                  <a:gd name="T9" fmla="*/ 16 h 57"/>
                  <a:gd name="T10" fmla="*/ 85 w 110"/>
                  <a:gd name="T11" fmla="*/ 8 h 57"/>
                  <a:gd name="T12" fmla="*/ 93 w 110"/>
                  <a:gd name="T13" fmla="*/ 0 h 57"/>
                  <a:gd name="T14" fmla="*/ 110 w 110"/>
                  <a:gd name="T15" fmla="*/ 0 h 57"/>
                  <a:gd name="T16" fmla="*/ 93 w 110"/>
                  <a:gd name="T17" fmla="*/ 16 h 57"/>
                  <a:gd name="T18" fmla="*/ 85 w 110"/>
                  <a:gd name="T19" fmla="*/ 41 h 57"/>
                  <a:gd name="T20" fmla="*/ 68 w 110"/>
                  <a:gd name="T21" fmla="*/ 57 h 57"/>
                  <a:gd name="T22" fmla="*/ 59 w 110"/>
                  <a:gd name="T23" fmla="*/ 57 h 57"/>
                  <a:gd name="T24" fmla="*/ 42 w 110"/>
                  <a:gd name="T25" fmla="*/ 57 h 57"/>
                  <a:gd name="T26" fmla="*/ 17 w 110"/>
                  <a:gd name="T27" fmla="*/ 33 h 57"/>
                  <a:gd name="T28" fmla="*/ 0 w 110"/>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57">
                    <a:moveTo>
                      <a:pt x="0" y="0"/>
                    </a:moveTo>
                    <a:lnTo>
                      <a:pt x="17" y="8"/>
                    </a:lnTo>
                    <a:lnTo>
                      <a:pt x="34" y="16"/>
                    </a:lnTo>
                    <a:lnTo>
                      <a:pt x="59" y="33"/>
                    </a:lnTo>
                    <a:lnTo>
                      <a:pt x="76" y="16"/>
                    </a:lnTo>
                    <a:lnTo>
                      <a:pt x="85" y="8"/>
                    </a:lnTo>
                    <a:lnTo>
                      <a:pt x="93" y="0"/>
                    </a:lnTo>
                    <a:lnTo>
                      <a:pt x="110" y="0"/>
                    </a:lnTo>
                    <a:lnTo>
                      <a:pt x="93" y="16"/>
                    </a:lnTo>
                    <a:lnTo>
                      <a:pt x="85" y="41"/>
                    </a:lnTo>
                    <a:lnTo>
                      <a:pt x="68" y="57"/>
                    </a:lnTo>
                    <a:lnTo>
                      <a:pt x="59" y="57"/>
                    </a:lnTo>
                    <a:lnTo>
                      <a:pt x="42" y="57"/>
                    </a:lnTo>
                    <a:lnTo>
                      <a:pt x="17" y="33"/>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1" name="Freeform 74"/>
              <p:cNvSpPr>
                <a:spLocks/>
              </p:cNvSpPr>
              <p:nvPr/>
            </p:nvSpPr>
            <p:spPr bwMode="auto">
              <a:xfrm>
                <a:off x="10756" y="14347"/>
                <a:ext cx="42" cy="41"/>
              </a:xfrm>
              <a:custGeom>
                <a:avLst/>
                <a:gdLst>
                  <a:gd name="T0" fmla="*/ 0 w 42"/>
                  <a:gd name="T1" fmla="*/ 24 h 41"/>
                  <a:gd name="T2" fmla="*/ 8 w 42"/>
                  <a:gd name="T3" fmla="*/ 8 h 41"/>
                  <a:gd name="T4" fmla="*/ 17 w 42"/>
                  <a:gd name="T5" fmla="*/ 0 h 41"/>
                  <a:gd name="T6" fmla="*/ 25 w 42"/>
                  <a:gd name="T7" fmla="*/ 8 h 41"/>
                  <a:gd name="T8" fmla="*/ 42 w 42"/>
                  <a:gd name="T9" fmla="*/ 16 h 41"/>
                  <a:gd name="T10" fmla="*/ 34 w 42"/>
                  <a:gd name="T11" fmla="*/ 24 h 41"/>
                  <a:gd name="T12" fmla="*/ 34 w 42"/>
                  <a:gd name="T13" fmla="*/ 33 h 41"/>
                  <a:gd name="T14" fmla="*/ 17 w 42"/>
                  <a:gd name="T15" fmla="*/ 41 h 41"/>
                  <a:gd name="T16" fmla="*/ 8 w 42"/>
                  <a:gd name="T17" fmla="*/ 33 h 41"/>
                  <a:gd name="T18" fmla="*/ 8 w 42"/>
                  <a:gd name="T19" fmla="*/ 33 h 41"/>
                  <a:gd name="T20" fmla="*/ 0 w 42"/>
                  <a:gd name="T21" fmla="*/ 24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1">
                    <a:moveTo>
                      <a:pt x="0" y="24"/>
                    </a:moveTo>
                    <a:lnTo>
                      <a:pt x="8" y="8"/>
                    </a:lnTo>
                    <a:lnTo>
                      <a:pt x="17" y="0"/>
                    </a:lnTo>
                    <a:lnTo>
                      <a:pt x="25" y="8"/>
                    </a:lnTo>
                    <a:lnTo>
                      <a:pt x="42" y="16"/>
                    </a:lnTo>
                    <a:lnTo>
                      <a:pt x="34" y="24"/>
                    </a:lnTo>
                    <a:lnTo>
                      <a:pt x="34" y="33"/>
                    </a:lnTo>
                    <a:lnTo>
                      <a:pt x="17" y="41"/>
                    </a:lnTo>
                    <a:lnTo>
                      <a:pt x="8" y="33"/>
                    </a:lnTo>
                    <a:lnTo>
                      <a:pt x="0" y="24"/>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2" name="Freeform 75"/>
              <p:cNvSpPr>
                <a:spLocks/>
              </p:cNvSpPr>
              <p:nvPr/>
            </p:nvSpPr>
            <p:spPr bwMode="auto">
              <a:xfrm>
                <a:off x="10730" y="14330"/>
                <a:ext cx="26" cy="33"/>
              </a:xfrm>
              <a:custGeom>
                <a:avLst/>
                <a:gdLst>
                  <a:gd name="T0" fmla="*/ 0 w 26"/>
                  <a:gd name="T1" fmla="*/ 25 h 33"/>
                  <a:gd name="T2" fmla="*/ 9 w 26"/>
                  <a:gd name="T3" fmla="*/ 8 h 33"/>
                  <a:gd name="T4" fmla="*/ 17 w 26"/>
                  <a:gd name="T5" fmla="*/ 0 h 33"/>
                  <a:gd name="T6" fmla="*/ 26 w 26"/>
                  <a:gd name="T7" fmla="*/ 0 h 33"/>
                  <a:gd name="T8" fmla="*/ 26 w 26"/>
                  <a:gd name="T9" fmla="*/ 8 h 33"/>
                  <a:gd name="T10" fmla="*/ 26 w 26"/>
                  <a:gd name="T11" fmla="*/ 17 h 33"/>
                  <a:gd name="T12" fmla="*/ 9 w 26"/>
                  <a:gd name="T13" fmla="*/ 33 h 33"/>
                  <a:gd name="T14" fmla="*/ 0 w 26"/>
                  <a:gd name="T15" fmla="*/ 2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3">
                    <a:moveTo>
                      <a:pt x="0" y="25"/>
                    </a:moveTo>
                    <a:lnTo>
                      <a:pt x="9" y="8"/>
                    </a:lnTo>
                    <a:lnTo>
                      <a:pt x="17" y="0"/>
                    </a:lnTo>
                    <a:lnTo>
                      <a:pt x="26" y="0"/>
                    </a:lnTo>
                    <a:lnTo>
                      <a:pt x="26" y="8"/>
                    </a:lnTo>
                    <a:lnTo>
                      <a:pt x="26" y="17"/>
                    </a:lnTo>
                    <a:lnTo>
                      <a:pt x="9" y="33"/>
                    </a:lnTo>
                    <a:lnTo>
                      <a:pt x="0" y="2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3" name="Freeform 76"/>
              <p:cNvSpPr>
                <a:spLocks/>
              </p:cNvSpPr>
              <p:nvPr/>
            </p:nvSpPr>
            <p:spPr bwMode="auto">
              <a:xfrm>
                <a:off x="10790" y="14322"/>
                <a:ext cx="25" cy="33"/>
              </a:xfrm>
              <a:custGeom>
                <a:avLst/>
                <a:gdLst>
                  <a:gd name="T0" fmla="*/ 8 w 25"/>
                  <a:gd name="T1" fmla="*/ 0 h 33"/>
                  <a:gd name="T2" fmla="*/ 8 w 25"/>
                  <a:gd name="T3" fmla="*/ 0 h 33"/>
                  <a:gd name="T4" fmla="*/ 17 w 25"/>
                  <a:gd name="T5" fmla="*/ 16 h 33"/>
                  <a:gd name="T6" fmla="*/ 25 w 25"/>
                  <a:gd name="T7" fmla="*/ 33 h 33"/>
                  <a:gd name="T8" fmla="*/ 17 w 25"/>
                  <a:gd name="T9" fmla="*/ 33 h 33"/>
                  <a:gd name="T10" fmla="*/ 8 w 25"/>
                  <a:gd name="T11" fmla="*/ 16 h 33"/>
                  <a:gd name="T12" fmla="*/ 0 w 25"/>
                  <a:gd name="T13" fmla="*/ 8 h 33"/>
                  <a:gd name="T14" fmla="*/ 8 w 25"/>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8" y="0"/>
                    </a:moveTo>
                    <a:lnTo>
                      <a:pt x="8" y="0"/>
                    </a:lnTo>
                    <a:lnTo>
                      <a:pt x="17" y="16"/>
                    </a:lnTo>
                    <a:lnTo>
                      <a:pt x="25" y="33"/>
                    </a:lnTo>
                    <a:lnTo>
                      <a:pt x="17" y="33"/>
                    </a:lnTo>
                    <a:lnTo>
                      <a:pt x="8" y="16"/>
                    </a:lnTo>
                    <a:lnTo>
                      <a:pt x="0" y="8"/>
                    </a:lnTo>
                    <a:lnTo>
                      <a:pt x="8"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4" name="Freeform 77"/>
              <p:cNvSpPr>
                <a:spLocks/>
              </p:cNvSpPr>
              <p:nvPr/>
            </p:nvSpPr>
            <p:spPr bwMode="auto">
              <a:xfrm>
                <a:off x="10764" y="14289"/>
                <a:ext cx="17" cy="25"/>
              </a:xfrm>
              <a:custGeom>
                <a:avLst/>
                <a:gdLst>
                  <a:gd name="T0" fmla="*/ 0 w 17"/>
                  <a:gd name="T1" fmla="*/ 16 h 25"/>
                  <a:gd name="T2" fmla="*/ 0 w 17"/>
                  <a:gd name="T3" fmla="*/ 8 h 25"/>
                  <a:gd name="T4" fmla="*/ 9 w 17"/>
                  <a:gd name="T5" fmla="*/ 0 h 25"/>
                  <a:gd name="T6" fmla="*/ 17 w 17"/>
                  <a:gd name="T7" fmla="*/ 8 h 25"/>
                  <a:gd name="T8" fmla="*/ 17 w 17"/>
                  <a:gd name="T9" fmla="*/ 16 h 25"/>
                  <a:gd name="T10" fmla="*/ 9 w 17"/>
                  <a:gd name="T11" fmla="*/ 25 h 25"/>
                  <a:gd name="T12" fmla="*/ 0 w 17"/>
                  <a:gd name="T13" fmla="*/ 25 h 25"/>
                  <a:gd name="T14" fmla="*/ 0 w 17"/>
                  <a:gd name="T15" fmla="*/ 1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0" y="16"/>
                    </a:moveTo>
                    <a:lnTo>
                      <a:pt x="0" y="8"/>
                    </a:lnTo>
                    <a:lnTo>
                      <a:pt x="9" y="0"/>
                    </a:lnTo>
                    <a:lnTo>
                      <a:pt x="17" y="8"/>
                    </a:lnTo>
                    <a:lnTo>
                      <a:pt x="17" y="16"/>
                    </a:lnTo>
                    <a:lnTo>
                      <a:pt x="9" y="25"/>
                    </a:lnTo>
                    <a:lnTo>
                      <a:pt x="0" y="25"/>
                    </a:lnTo>
                    <a:lnTo>
                      <a:pt x="0" y="16"/>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5" name="Freeform 78"/>
              <p:cNvSpPr>
                <a:spLocks/>
              </p:cNvSpPr>
              <p:nvPr/>
            </p:nvSpPr>
            <p:spPr bwMode="auto">
              <a:xfrm>
                <a:off x="10756" y="14248"/>
                <a:ext cx="25" cy="16"/>
              </a:xfrm>
              <a:custGeom>
                <a:avLst/>
                <a:gdLst>
                  <a:gd name="T0" fmla="*/ 0 w 25"/>
                  <a:gd name="T1" fmla="*/ 8 h 16"/>
                  <a:gd name="T2" fmla="*/ 8 w 25"/>
                  <a:gd name="T3" fmla="*/ 0 h 16"/>
                  <a:gd name="T4" fmla="*/ 17 w 25"/>
                  <a:gd name="T5" fmla="*/ 0 h 16"/>
                  <a:gd name="T6" fmla="*/ 25 w 25"/>
                  <a:gd name="T7" fmla="*/ 8 h 16"/>
                  <a:gd name="T8" fmla="*/ 17 w 25"/>
                  <a:gd name="T9" fmla="*/ 16 h 16"/>
                  <a:gd name="T10" fmla="*/ 8 w 25"/>
                  <a:gd name="T11" fmla="*/ 16 h 16"/>
                  <a:gd name="T12" fmla="*/ 0 w 25"/>
                  <a:gd name="T13" fmla="*/ 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0" y="8"/>
                    </a:moveTo>
                    <a:lnTo>
                      <a:pt x="8" y="0"/>
                    </a:lnTo>
                    <a:lnTo>
                      <a:pt x="17" y="0"/>
                    </a:lnTo>
                    <a:lnTo>
                      <a:pt x="25" y="8"/>
                    </a:lnTo>
                    <a:lnTo>
                      <a:pt x="17" y="16"/>
                    </a:lnTo>
                    <a:lnTo>
                      <a:pt x="8" y="16"/>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6" name="Freeform 79"/>
              <p:cNvSpPr>
                <a:spLocks/>
              </p:cNvSpPr>
              <p:nvPr/>
            </p:nvSpPr>
            <p:spPr bwMode="auto">
              <a:xfrm>
                <a:off x="10892" y="13926"/>
                <a:ext cx="119" cy="107"/>
              </a:xfrm>
              <a:custGeom>
                <a:avLst/>
                <a:gdLst>
                  <a:gd name="T0" fmla="*/ 0 w 119"/>
                  <a:gd name="T1" fmla="*/ 25 h 107"/>
                  <a:gd name="T2" fmla="*/ 0 w 119"/>
                  <a:gd name="T3" fmla="*/ 0 h 107"/>
                  <a:gd name="T4" fmla="*/ 0 w 119"/>
                  <a:gd name="T5" fmla="*/ 0 h 107"/>
                  <a:gd name="T6" fmla="*/ 8 w 119"/>
                  <a:gd name="T7" fmla="*/ 0 h 107"/>
                  <a:gd name="T8" fmla="*/ 8 w 119"/>
                  <a:gd name="T9" fmla="*/ 8 h 107"/>
                  <a:gd name="T10" fmla="*/ 25 w 119"/>
                  <a:gd name="T11" fmla="*/ 41 h 107"/>
                  <a:gd name="T12" fmla="*/ 34 w 119"/>
                  <a:gd name="T13" fmla="*/ 58 h 107"/>
                  <a:gd name="T14" fmla="*/ 51 w 119"/>
                  <a:gd name="T15" fmla="*/ 74 h 107"/>
                  <a:gd name="T16" fmla="*/ 59 w 119"/>
                  <a:gd name="T17" fmla="*/ 74 h 107"/>
                  <a:gd name="T18" fmla="*/ 76 w 119"/>
                  <a:gd name="T19" fmla="*/ 74 h 107"/>
                  <a:gd name="T20" fmla="*/ 110 w 119"/>
                  <a:gd name="T21" fmla="*/ 0 h 107"/>
                  <a:gd name="T22" fmla="*/ 119 w 119"/>
                  <a:gd name="T23" fmla="*/ 8 h 107"/>
                  <a:gd name="T24" fmla="*/ 110 w 119"/>
                  <a:gd name="T25" fmla="*/ 17 h 107"/>
                  <a:gd name="T26" fmla="*/ 110 w 119"/>
                  <a:gd name="T27" fmla="*/ 25 h 107"/>
                  <a:gd name="T28" fmla="*/ 93 w 119"/>
                  <a:gd name="T29" fmla="*/ 66 h 107"/>
                  <a:gd name="T30" fmla="*/ 68 w 119"/>
                  <a:gd name="T31" fmla="*/ 107 h 107"/>
                  <a:gd name="T32" fmla="*/ 42 w 119"/>
                  <a:gd name="T33" fmla="*/ 91 h 107"/>
                  <a:gd name="T34" fmla="*/ 25 w 119"/>
                  <a:gd name="T35" fmla="*/ 74 h 107"/>
                  <a:gd name="T36" fmla="*/ 0 w 119"/>
                  <a:gd name="T37" fmla="*/ 25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 h="107">
                    <a:moveTo>
                      <a:pt x="0" y="25"/>
                    </a:moveTo>
                    <a:lnTo>
                      <a:pt x="0" y="0"/>
                    </a:lnTo>
                    <a:lnTo>
                      <a:pt x="8" y="0"/>
                    </a:lnTo>
                    <a:lnTo>
                      <a:pt x="8" y="8"/>
                    </a:lnTo>
                    <a:lnTo>
                      <a:pt x="25" y="41"/>
                    </a:lnTo>
                    <a:lnTo>
                      <a:pt x="34" y="58"/>
                    </a:lnTo>
                    <a:lnTo>
                      <a:pt x="51" y="74"/>
                    </a:lnTo>
                    <a:lnTo>
                      <a:pt x="59" y="74"/>
                    </a:lnTo>
                    <a:lnTo>
                      <a:pt x="76" y="74"/>
                    </a:lnTo>
                    <a:lnTo>
                      <a:pt x="110" y="0"/>
                    </a:lnTo>
                    <a:lnTo>
                      <a:pt x="119" y="8"/>
                    </a:lnTo>
                    <a:lnTo>
                      <a:pt x="110" y="17"/>
                    </a:lnTo>
                    <a:lnTo>
                      <a:pt x="110" y="25"/>
                    </a:lnTo>
                    <a:lnTo>
                      <a:pt x="93" y="66"/>
                    </a:lnTo>
                    <a:lnTo>
                      <a:pt x="68" y="107"/>
                    </a:lnTo>
                    <a:lnTo>
                      <a:pt x="42" y="91"/>
                    </a:lnTo>
                    <a:lnTo>
                      <a:pt x="25" y="74"/>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7" name="Freeform 80"/>
              <p:cNvSpPr>
                <a:spLocks/>
              </p:cNvSpPr>
              <p:nvPr/>
            </p:nvSpPr>
            <p:spPr bwMode="auto">
              <a:xfrm>
                <a:off x="10917" y="13860"/>
                <a:ext cx="68" cy="116"/>
              </a:xfrm>
              <a:custGeom>
                <a:avLst/>
                <a:gdLst>
                  <a:gd name="T0" fmla="*/ 9 w 68"/>
                  <a:gd name="T1" fmla="*/ 83 h 116"/>
                  <a:gd name="T2" fmla="*/ 0 w 68"/>
                  <a:gd name="T3" fmla="*/ 58 h 116"/>
                  <a:gd name="T4" fmla="*/ 0 w 68"/>
                  <a:gd name="T5" fmla="*/ 41 h 116"/>
                  <a:gd name="T6" fmla="*/ 17 w 68"/>
                  <a:gd name="T7" fmla="*/ 33 h 116"/>
                  <a:gd name="T8" fmla="*/ 26 w 68"/>
                  <a:gd name="T9" fmla="*/ 33 h 116"/>
                  <a:gd name="T10" fmla="*/ 26 w 68"/>
                  <a:gd name="T11" fmla="*/ 25 h 116"/>
                  <a:gd name="T12" fmla="*/ 34 w 68"/>
                  <a:gd name="T13" fmla="*/ 9 h 116"/>
                  <a:gd name="T14" fmla="*/ 43 w 68"/>
                  <a:gd name="T15" fmla="*/ 0 h 116"/>
                  <a:gd name="T16" fmla="*/ 43 w 68"/>
                  <a:gd name="T17" fmla="*/ 0 h 116"/>
                  <a:gd name="T18" fmla="*/ 43 w 68"/>
                  <a:gd name="T19" fmla="*/ 17 h 116"/>
                  <a:gd name="T20" fmla="*/ 51 w 68"/>
                  <a:gd name="T21" fmla="*/ 25 h 116"/>
                  <a:gd name="T22" fmla="*/ 68 w 68"/>
                  <a:gd name="T23" fmla="*/ 50 h 116"/>
                  <a:gd name="T24" fmla="*/ 51 w 68"/>
                  <a:gd name="T25" fmla="*/ 83 h 116"/>
                  <a:gd name="T26" fmla="*/ 34 w 68"/>
                  <a:gd name="T27" fmla="*/ 116 h 116"/>
                  <a:gd name="T28" fmla="*/ 26 w 68"/>
                  <a:gd name="T29" fmla="*/ 116 h 116"/>
                  <a:gd name="T30" fmla="*/ 17 w 68"/>
                  <a:gd name="T31" fmla="*/ 99 h 116"/>
                  <a:gd name="T32" fmla="*/ 9 w 68"/>
                  <a:gd name="T33" fmla="*/ 83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16">
                    <a:moveTo>
                      <a:pt x="9" y="83"/>
                    </a:moveTo>
                    <a:lnTo>
                      <a:pt x="0" y="58"/>
                    </a:lnTo>
                    <a:lnTo>
                      <a:pt x="0" y="41"/>
                    </a:lnTo>
                    <a:lnTo>
                      <a:pt x="17" y="33"/>
                    </a:lnTo>
                    <a:lnTo>
                      <a:pt x="26" y="33"/>
                    </a:lnTo>
                    <a:lnTo>
                      <a:pt x="26" y="25"/>
                    </a:lnTo>
                    <a:lnTo>
                      <a:pt x="34" y="9"/>
                    </a:lnTo>
                    <a:lnTo>
                      <a:pt x="43" y="0"/>
                    </a:lnTo>
                    <a:lnTo>
                      <a:pt x="43" y="17"/>
                    </a:lnTo>
                    <a:lnTo>
                      <a:pt x="51" y="25"/>
                    </a:lnTo>
                    <a:lnTo>
                      <a:pt x="68" y="50"/>
                    </a:lnTo>
                    <a:lnTo>
                      <a:pt x="51" y="83"/>
                    </a:lnTo>
                    <a:lnTo>
                      <a:pt x="34" y="116"/>
                    </a:lnTo>
                    <a:lnTo>
                      <a:pt x="26" y="116"/>
                    </a:lnTo>
                    <a:lnTo>
                      <a:pt x="17" y="99"/>
                    </a:lnTo>
                    <a:lnTo>
                      <a:pt x="9" y="8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8" name="Freeform 81"/>
              <p:cNvSpPr>
                <a:spLocks/>
              </p:cNvSpPr>
              <p:nvPr/>
            </p:nvSpPr>
            <p:spPr bwMode="auto">
              <a:xfrm>
                <a:off x="11028" y="13934"/>
                <a:ext cx="34" cy="42"/>
              </a:xfrm>
              <a:custGeom>
                <a:avLst/>
                <a:gdLst>
                  <a:gd name="T0" fmla="*/ 0 w 34"/>
                  <a:gd name="T1" fmla="*/ 25 h 42"/>
                  <a:gd name="T2" fmla="*/ 0 w 34"/>
                  <a:gd name="T3" fmla="*/ 9 h 42"/>
                  <a:gd name="T4" fmla="*/ 8 w 34"/>
                  <a:gd name="T5" fmla="*/ 0 h 42"/>
                  <a:gd name="T6" fmla="*/ 25 w 34"/>
                  <a:gd name="T7" fmla="*/ 0 h 42"/>
                  <a:gd name="T8" fmla="*/ 34 w 34"/>
                  <a:gd name="T9" fmla="*/ 17 h 42"/>
                  <a:gd name="T10" fmla="*/ 34 w 34"/>
                  <a:gd name="T11" fmla="*/ 25 h 42"/>
                  <a:gd name="T12" fmla="*/ 34 w 34"/>
                  <a:gd name="T13" fmla="*/ 25 h 42"/>
                  <a:gd name="T14" fmla="*/ 17 w 34"/>
                  <a:gd name="T15" fmla="*/ 42 h 42"/>
                  <a:gd name="T16" fmla="*/ 8 w 34"/>
                  <a:gd name="T17" fmla="*/ 33 h 42"/>
                  <a:gd name="T18" fmla="*/ 0 w 34"/>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42">
                    <a:moveTo>
                      <a:pt x="0" y="25"/>
                    </a:moveTo>
                    <a:lnTo>
                      <a:pt x="0" y="9"/>
                    </a:lnTo>
                    <a:lnTo>
                      <a:pt x="8" y="0"/>
                    </a:lnTo>
                    <a:lnTo>
                      <a:pt x="25" y="0"/>
                    </a:lnTo>
                    <a:lnTo>
                      <a:pt x="34" y="17"/>
                    </a:lnTo>
                    <a:lnTo>
                      <a:pt x="34" y="25"/>
                    </a:lnTo>
                    <a:lnTo>
                      <a:pt x="17" y="42"/>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9" name="Freeform 82"/>
              <p:cNvSpPr>
                <a:spLocks/>
              </p:cNvSpPr>
              <p:nvPr/>
            </p:nvSpPr>
            <p:spPr bwMode="auto">
              <a:xfrm>
                <a:off x="10841" y="13934"/>
                <a:ext cx="25" cy="33"/>
              </a:xfrm>
              <a:custGeom>
                <a:avLst/>
                <a:gdLst>
                  <a:gd name="T0" fmla="*/ 0 w 25"/>
                  <a:gd name="T1" fmla="*/ 25 h 33"/>
                  <a:gd name="T2" fmla="*/ 8 w 25"/>
                  <a:gd name="T3" fmla="*/ 17 h 33"/>
                  <a:gd name="T4" fmla="*/ 17 w 25"/>
                  <a:gd name="T5" fmla="*/ 0 h 33"/>
                  <a:gd name="T6" fmla="*/ 25 w 25"/>
                  <a:gd name="T7" fmla="*/ 9 h 33"/>
                  <a:gd name="T8" fmla="*/ 25 w 25"/>
                  <a:gd name="T9" fmla="*/ 17 h 33"/>
                  <a:gd name="T10" fmla="*/ 25 w 25"/>
                  <a:gd name="T11" fmla="*/ 25 h 33"/>
                  <a:gd name="T12" fmla="*/ 25 w 25"/>
                  <a:gd name="T13" fmla="*/ 33 h 33"/>
                  <a:gd name="T14" fmla="*/ 8 w 25"/>
                  <a:gd name="T15" fmla="*/ 33 h 33"/>
                  <a:gd name="T16" fmla="*/ 0 w 25"/>
                  <a:gd name="T17" fmla="*/ 2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3">
                    <a:moveTo>
                      <a:pt x="0" y="25"/>
                    </a:moveTo>
                    <a:lnTo>
                      <a:pt x="8" y="17"/>
                    </a:lnTo>
                    <a:lnTo>
                      <a:pt x="17" y="0"/>
                    </a:lnTo>
                    <a:lnTo>
                      <a:pt x="25" y="9"/>
                    </a:lnTo>
                    <a:lnTo>
                      <a:pt x="25" y="17"/>
                    </a:lnTo>
                    <a:lnTo>
                      <a:pt x="25" y="25"/>
                    </a:lnTo>
                    <a:lnTo>
                      <a:pt x="25" y="33"/>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70" name="Freeform 83"/>
              <p:cNvSpPr>
                <a:spLocks/>
              </p:cNvSpPr>
              <p:nvPr/>
            </p:nvSpPr>
            <p:spPr bwMode="auto">
              <a:xfrm>
                <a:off x="10968" y="13662"/>
                <a:ext cx="111" cy="256"/>
              </a:xfrm>
              <a:custGeom>
                <a:avLst/>
                <a:gdLst>
                  <a:gd name="T0" fmla="*/ 77 w 111"/>
                  <a:gd name="T1" fmla="*/ 223 h 256"/>
                  <a:gd name="T2" fmla="*/ 68 w 111"/>
                  <a:gd name="T3" fmla="*/ 223 h 256"/>
                  <a:gd name="T4" fmla="*/ 60 w 111"/>
                  <a:gd name="T5" fmla="*/ 248 h 256"/>
                  <a:gd name="T6" fmla="*/ 43 w 111"/>
                  <a:gd name="T7" fmla="*/ 248 h 256"/>
                  <a:gd name="T8" fmla="*/ 60 w 111"/>
                  <a:gd name="T9" fmla="*/ 207 h 256"/>
                  <a:gd name="T10" fmla="*/ 60 w 111"/>
                  <a:gd name="T11" fmla="*/ 182 h 256"/>
                  <a:gd name="T12" fmla="*/ 43 w 111"/>
                  <a:gd name="T13" fmla="*/ 174 h 256"/>
                  <a:gd name="T14" fmla="*/ 43 w 111"/>
                  <a:gd name="T15" fmla="*/ 198 h 256"/>
                  <a:gd name="T16" fmla="*/ 26 w 111"/>
                  <a:gd name="T17" fmla="*/ 223 h 256"/>
                  <a:gd name="T18" fmla="*/ 17 w 111"/>
                  <a:gd name="T19" fmla="*/ 207 h 256"/>
                  <a:gd name="T20" fmla="*/ 60 w 111"/>
                  <a:gd name="T21" fmla="*/ 141 h 256"/>
                  <a:gd name="T22" fmla="*/ 60 w 111"/>
                  <a:gd name="T23" fmla="*/ 108 h 256"/>
                  <a:gd name="T24" fmla="*/ 43 w 111"/>
                  <a:gd name="T25" fmla="*/ 141 h 256"/>
                  <a:gd name="T26" fmla="*/ 17 w 111"/>
                  <a:gd name="T27" fmla="*/ 174 h 256"/>
                  <a:gd name="T28" fmla="*/ 0 w 111"/>
                  <a:gd name="T29" fmla="*/ 174 h 256"/>
                  <a:gd name="T30" fmla="*/ 60 w 111"/>
                  <a:gd name="T31" fmla="*/ 75 h 256"/>
                  <a:gd name="T32" fmla="*/ 60 w 111"/>
                  <a:gd name="T33" fmla="*/ 33 h 256"/>
                  <a:gd name="T34" fmla="*/ 26 w 111"/>
                  <a:gd name="T35" fmla="*/ 91 h 256"/>
                  <a:gd name="T36" fmla="*/ 0 w 111"/>
                  <a:gd name="T37" fmla="*/ 132 h 256"/>
                  <a:gd name="T38" fmla="*/ 17 w 111"/>
                  <a:gd name="T39" fmla="*/ 99 h 256"/>
                  <a:gd name="T40" fmla="*/ 26 w 111"/>
                  <a:gd name="T41" fmla="*/ 75 h 256"/>
                  <a:gd name="T42" fmla="*/ 17 w 111"/>
                  <a:gd name="T43" fmla="*/ 50 h 256"/>
                  <a:gd name="T44" fmla="*/ 9 w 111"/>
                  <a:gd name="T45" fmla="*/ 33 h 256"/>
                  <a:gd name="T46" fmla="*/ 17 w 111"/>
                  <a:gd name="T47" fmla="*/ 17 h 256"/>
                  <a:gd name="T48" fmla="*/ 34 w 111"/>
                  <a:gd name="T49" fmla="*/ 0 h 256"/>
                  <a:gd name="T50" fmla="*/ 68 w 111"/>
                  <a:gd name="T51" fmla="*/ 9 h 256"/>
                  <a:gd name="T52" fmla="*/ 77 w 111"/>
                  <a:gd name="T53" fmla="*/ 25 h 256"/>
                  <a:gd name="T54" fmla="*/ 85 w 111"/>
                  <a:gd name="T55" fmla="*/ 75 h 256"/>
                  <a:gd name="T56" fmla="*/ 68 w 111"/>
                  <a:gd name="T57" fmla="*/ 174 h 256"/>
                  <a:gd name="T58" fmla="*/ 85 w 111"/>
                  <a:gd name="T59" fmla="*/ 223 h 256"/>
                  <a:gd name="T60" fmla="*/ 111 w 111"/>
                  <a:gd name="T61" fmla="*/ 256 h 256"/>
                  <a:gd name="T62" fmla="*/ 94 w 111"/>
                  <a:gd name="T63" fmla="*/ 256 h 256"/>
                  <a:gd name="T64" fmla="*/ 85 w 111"/>
                  <a:gd name="T65" fmla="*/ 239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256">
                    <a:moveTo>
                      <a:pt x="85" y="239"/>
                    </a:moveTo>
                    <a:lnTo>
                      <a:pt x="77" y="223"/>
                    </a:lnTo>
                    <a:lnTo>
                      <a:pt x="68" y="223"/>
                    </a:lnTo>
                    <a:lnTo>
                      <a:pt x="60" y="231"/>
                    </a:lnTo>
                    <a:lnTo>
                      <a:pt x="60" y="248"/>
                    </a:lnTo>
                    <a:lnTo>
                      <a:pt x="43" y="248"/>
                    </a:lnTo>
                    <a:lnTo>
                      <a:pt x="51" y="231"/>
                    </a:lnTo>
                    <a:lnTo>
                      <a:pt x="60" y="207"/>
                    </a:lnTo>
                    <a:lnTo>
                      <a:pt x="60" y="190"/>
                    </a:lnTo>
                    <a:lnTo>
                      <a:pt x="60" y="182"/>
                    </a:lnTo>
                    <a:lnTo>
                      <a:pt x="51" y="165"/>
                    </a:lnTo>
                    <a:lnTo>
                      <a:pt x="43" y="174"/>
                    </a:lnTo>
                    <a:lnTo>
                      <a:pt x="43" y="182"/>
                    </a:lnTo>
                    <a:lnTo>
                      <a:pt x="43" y="198"/>
                    </a:lnTo>
                    <a:lnTo>
                      <a:pt x="34" y="215"/>
                    </a:lnTo>
                    <a:lnTo>
                      <a:pt x="26" y="223"/>
                    </a:lnTo>
                    <a:lnTo>
                      <a:pt x="17" y="223"/>
                    </a:lnTo>
                    <a:lnTo>
                      <a:pt x="17" y="207"/>
                    </a:lnTo>
                    <a:lnTo>
                      <a:pt x="43" y="165"/>
                    </a:lnTo>
                    <a:lnTo>
                      <a:pt x="60" y="141"/>
                    </a:lnTo>
                    <a:lnTo>
                      <a:pt x="60" y="108"/>
                    </a:lnTo>
                    <a:lnTo>
                      <a:pt x="51" y="108"/>
                    </a:lnTo>
                    <a:lnTo>
                      <a:pt x="43" y="141"/>
                    </a:lnTo>
                    <a:lnTo>
                      <a:pt x="26" y="165"/>
                    </a:lnTo>
                    <a:lnTo>
                      <a:pt x="17" y="174"/>
                    </a:lnTo>
                    <a:lnTo>
                      <a:pt x="0" y="182"/>
                    </a:lnTo>
                    <a:lnTo>
                      <a:pt x="0" y="174"/>
                    </a:lnTo>
                    <a:lnTo>
                      <a:pt x="43" y="108"/>
                    </a:lnTo>
                    <a:lnTo>
                      <a:pt x="60" y="75"/>
                    </a:lnTo>
                    <a:lnTo>
                      <a:pt x="60" y="42"/>
                    </a:lnTo>
                    <a:lnTo>
                      <a:pt x="60" y="33"/>
                    </a:lnTo>
                    <a:lnTo>
                      <a:pt x="51" y="42"/>
                    </a:lnTo>
                    <a:lnTo>
                      <a:pt x="26" y="91"/>
                    </a:lnTo>
                    <a:lnTo>
                      <a:pt x="17" y="116"/>
                    </a:lnTo>
                    <a:lnTo>
                      <a:pt x="0" y="132"/>
                    </a:lnTo>
                    <a:lnTo>
                      <a:pt x="0" y="108"/>
                    </a:lnTo>
                    <a:lnTo>
                      <a:pt x="17" y="99"/>
                    </a:lnTo>
                    <a:lnTo>
                      <a:pt x="26" y="83"/>
                    </a:lnTo>
                    <a:lnTo>
                      <a:pt x="26" y="75"/>
                    </a:lnTo>
                    <a:lnTo>
                      <a:pt x="26" y="66"/>
                    </a:lnTo>
                    <a:lnTo>
                      <a:pt x="17" y="50"/>
                    </a:lnTo>
                    <a:lnTo>
                      <a:pt x="9" y="42"/>
                    </a:lnTo>
                    <a:lnTo>
                      <a:pt x="9" y="33"/>
                    </a:lnTo>
                    <a:lnTo>
                      <a:pt x="9" y="25"/>
                    </a:lnTo>
                    <a:lnTo>
                      <a:pt x="17" y="17"/>
                    </a:lnTo>
                    <a:lnTo>
                      <a:pt x="26" y="0"/>
                    </a:lnTo>
                    <a:lnTo>
                      <a:pt x="34" y="0"/>
                    </a:lnTo>
                    <a:lnTo>
                      <a:pt x="43" y="0"/>
                    </a:lnTo>
                    <a:lnTo>
                      <a:pt x="68" y="9"/>
                    </a:lnTo>
                    <a:lnTo>
                      <a:pt x="77" y="17"/>
                    </a:lnTo>
                    <a:lnTo>
                      <a:pt x="77" y="25"/>
                    </a:lnTo>
                    <a:lnTo>
                      <a:pt x="85" y="50"/>
                    </a:lnTo>
                    <a:lnTo>
                      <a:pt x="85" y="75"/>
                    </a:lnTo>
                    <a:lnTo>
                      <a:pt x="68" y="124"/>
                    </a:lnTo>
                    <a:lnTo>
                      <a:pt x="68" y="174"/>
                    </a:lnTo>
                    <a:lnTo>
                      <a:pt x="68" y="198"/>
                    </a:lnTo>
                    <a:lnTo>
                      <a:pt x="85" y="223"/>
                    </a:lnTo>
                    <a:lnTo>
                      <a:pt x="94" y="239"/>
                    </a:lnTo>
                    <a:lnTo>
                      <a:pt x="111" y="256"/>
                    </a:lnTo>
                    <a:lnTo>
                      <a:pt x="102" y="256"/>
                    </a:lnTo>
                    <a:lnTo>
                      <a:pt x="94" y="256"/>
                    </a:lnTo>
                    <a:lnTo>
                      <a:pt x="85" y="248"/>
                    </a:lnTo>
                    <a:lnTo>
                      <a:pt x="85" y="23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71" name="Freeform 84"/>
              <p:cNvSpPr>
                <a:spLocks/>
              </p:cNvSpPr>
              <p:nvPr/>
            </p:nvSpPr>
            <p:spPr bwMode="auto">
              <a:xfrm>
                <a:off x="10849" y="13654"/>
                <a:ext cx="111" cy="264"/>
              </a:xfrm>
              <a:custGeom>
                <a:avLst/>
                <a:gdLst>
                  <a:gd name="T0" fmla="*/ 0 w 111"/>
                  <a:gd name="T1" fmla="*/ 264 h 264"/>
                  <a:gd name="T2" fmla="*/ 17 w 111"/>
                  <a:gd name="T3" fmla="*/ 239 h 264"/>
                  <a:gd name="T4" fmla="*/ 26 w 111"/>
                  <a:gd name="T5" fmla="*/ 223 h 264"/>
                  <a:gd name="T6" fmla="*/ 34 w 111"/>
                  <a:gd name="T7" fmla="*/ 198 h 264"/>
                  <a:gd name="T8" fmla="*/ 34 w 111"/>
                  <a:gd name="T9" fmla="*/ 173 h 264"/>
                  <a:gd name="T10" fmla="*/ 17 w 111"/>
                  <a:gd name="T11" fmla="*/ 74 h 264"/>
                  <a:gd name="T12" fmla="*/ 17 w 111"/>
                  <a:gd name="T13" fmla="*/ 50 h 264"/>
                  <a:gd name="T14" fmla="*/ 26 w 111"/>
                  <a:gd name="T15" fmla="*/ 33 h 264"/>
                  <a:gd name="T16" fmla="*/ 34 w 111"/>
                  <a:gd name="T17" fmla="*/ 17 h 264"/>
                  <a:gd name="T18" fmla="*/ 43 w 111"/>
                  <a:gd name="T19" fmla="*/ 8 h 264"/>
                  <a:gd name="T20" fmla="*/ 68 w 111"/>
                  <a:gd name="T21" fmla="*/ 0 h 264"/>
                  <a:gd name="T22" fmla="*/ 111 w 111"/>
                  <a:gd name="T23" fmla="*/ 41 h 264"/>
                  <a:gd name="T24" fmla="*/ 111 w 111"/>
                  <a:gd name="T25" fmla="*/ 41 h 264"/>
                  <a:gd name="T26" fmla="*/ 102 w 111"/>
                  <a:gd name="T27" fmla="*/ 41 h 264"/>
                  <a:gd name="T28" fmla="*/ 85 w 111"/>
                  <a:gd name="T29" fmla="*/ 50 h 264"/>
                  <a:gd name="T30" fmla="*/ 77 w 111"/>
                  <a:gd name="T31" fmla="*/ 66 h 264"/>
                  <a:gd name="T32" fmla="*/ 77 w 111"/>
                  <a:gd name="T33" fmla="*/ 74 h 264"/>
                  <a:gd name="T34" fmla="*/ 77 w 111"/>
                  <a:gd name="T35" fmla="*/ 91 h 264"/>
                  <a:gd name="T36" fmla="*/ 85 w 111"/>
                  <a:gd name="T37" fmla="*/ 99 h 264"/>
                  <a:gd name="T38" fmla="*/ 94 w 111"/>
                  <a:gd name="T39" fmla="*/ 107 h 264"/>
                  <a:gd name="T40" fmla="*/ 94 w 111"/>
                  <a:gd name="T41" fmla="*/ 149 h 264"/>
                  <a:gd name="T42" fmla="*/ 85 w 111"/>
                  <a:gd name="T43" fmla="*/ 132 h 264"/>
                  <a:gd name="T44" fmla="*/ 77 w 111"/>
                  <a:gd name="T45" fmla="*/ 124 h 264"/>
                  <a:gd name="T46" fmla="*/ 68 w 111"/>
                  <a:gd name="T47" fmla="*/ 99 h 264"/>
                  <a:gd name="T48" fmla="*/ 51 w 111"/>
                  <a:gd name="T49" fmla="*/ 41 h 264"/>
                  <a:gd name="T50" fmla="*/ 43 w 111"/>
                  <a:gd name="T51" fmla="*/ 41 h 264"/>
                  <a:gd name="T52" fmla="*/ 43 w 111"/>
                  <a:gd name="T53" fmla="*/ 50 h 264"/>
                  <a:gd name="T54" fmla="*/ 34 w 111"/>
                  <a:gd name="T55" fmla="*/ 66 h 264"/>
                  <a:gd name="T56" fmla="*/ 43 w 111"/>
                  <a:gd name="T57" fmla="*/ 91 h 264"/>
                  <a:gd name="T58" fmla="*/ 60 w 111"/>
                  <a:gd name="T59" fmla="*/ 132 h 264"/>
                  <a:gd name="T60" fmla="*/ 77 w 111"/>
                  <a:gd name="T61" fmla="*/ 157 h 264"/>
                  <a:gd name="T62" fmla="*/ 94 w 111"/>
                  <a:gd name="T63" fmla="*/ 182 h 264"/>
                  <a:gd name="T64" fmla="*/ 94 w 111"/>
                  <a:gd name="T65" fmla="*/ 190 h 264"/>
                  <a:gd name="T66" fmla="*/ 94 w 111"/>
                  <a:gd name="T67" fmla="*/ 190 h 264"/>
                  <a:gd name="T68" fmla="*/ 77 w 111"/>
                  <a:gd name="T69" fmla="*/ 190 h 264"/>
                  <a:gd name="T70" fmla="*/ 68 w 111"/>
                  <a:gd name="T71" fmla="*/ 173 h 264"/>
                  <a:gd name="T72" fmla="*/ 51 w 111"/>
                  <a:gd name="T73" fmla="*/ 149 h 264"/>
                  <a:gd name="T74" fmla="*/ 43 w 111"/>
                  <a:gd name="T75" fmla="*/ 149 h 264"/>
                  <a:gd name="T76" fmla="*/ 43 w 111"/>
                  <a:gd name="T77" fmla="*/ 165 h 264"/>
                  <a:gd name="T78" fmla="*/ 51 w 111"/>
                  <a:gd name="T79" fmla="*/ 190 h 264"/>
                  <a:gd name="T80" fmla="*/ 77 w 111"/>
                  <a:gd name="T81" fmla="*/ 215 h 264"/>
                  <a:gd name="T82" fmla="*/ 77 w 111"/>
                  <a:gd name="T83" fmla="*/ 231 h 264"/>
                  <a:gd name="T84" fmla="*/ 68 w 111"/>
                  <a:gd name="T85" fmla="*/ 231 h 264"/>
                  <a:gd name="T86" fmla="*/ 60 w 111"/>
                  <a:gd name="T87" fmla="*/ 223 h 264"/>
                  <a:gd name="T88" fmla="*/ 51 w 111"/>
                  <a:gd name="T89" fmla="*/ 215 h 264"/>
                  <a:gd name="T90" fmla="*/ 51 w 111"/>
                  <a:gd name="T91" fmla="*/ 206 h 264"/>
                  <a:gd name="T92" fmla="*/ 43 w 111"/>
                  <a:gd name="T93" fmla="*/ 198 h 264"/>
                  <a:gd name="T94" fmla="*/ 43 w 111"/>
                  <a:gd name="T95" fmla="*/ 215 h 264"/>
                  <a:gd name="T96" fmla="*/ 43 w 111"/>
                  <a:gd name="T97" fmla="*/ 231 h 264"/>
                  <a:gd name="T98" fmla="*/ 51 w 111"/>
                  <a:gd name="T99" fmla="*/ 239 h 264"/>
                  <a:gd name="T100" fmla="*/ 43 w 111"/>
                  <a:gd name="T101" fmla="*/ 247 h 264"/>
                  <a:gd name="T102" fmla="*/ 43 w 111"/>
                  <a:gd name="T103" fmla="*/ 256 h 264"/>
                  <a:gd name="T104" fmla="*/ 26 w 111"/>
                  <a:gd name="T105" fmla="*/ 247 h 264"/>
                  <a:gd name="T106" fmla="*/ 17 w 111"/>
                  <a:gd name="T107" fmla="*/ 256 h 264"/>
                  <a:gd name="T108" fmla="*/ 9 w 111"/>
                  <a:gd name="T109" fmla="*/ 264 h 264"/>
                  <a:gd name="T110" fmla="*/ 0 w 111"/>
                  <a:gd name="T111" fmla="*/ 264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1" h="264">
                    <a:moveTo>
                      <a:pt x="0" y="264"/>
                    </a:moveTo>
                    <a:lnTo>
                      <a:pt x="17" y="239"/>
                    </a:lnTo>
                    <a:lnTo>
                      <a:pt x="26" y="223"/>
                    </a:lnTo>
                    <a:lnTo>
                      <a:pt x="34" y="198"/>
                    </a:lnTo>
                    <a:lnTo>
                      <a:pt x="34" y="173"/>
                    </a:lnTo>
                    <a:lnTo>
                      <a:pt x="17" y="74"/>
                    </a:lnTo>
                    <a:lnTo>
                      <a:pt x="17" y="50"/>
                    </a:lnTo>
                    <a:lnTo>
                      <a:pt x="26" y="33"/>
                    </a:lnTo>
                    <a:lnTo>
                      <a:pt x="34" y="17"/>
                    </a:lnTo>
                    <a:lnTo>
                      <a:pt x="43" y="8"/>
                    </a:lnTo>
                    <a:lnTo>
                      <a:pt x="68" y="0"/>
                    </a:lnTo>
                    <a:lnTo>
                      <a:pt x="111" y="41"/>
                    </a:lnTo>
                    <a:lnTo>
                      <a:pt x="102" y="41"/>
                    </a:lnTo>
                    <a:lnTo>
                      <a:pt x="85" y="50"/>
                    </a:lnTo>
                    <a:lnTo>
                      <a:pt x="77" y="66"/>
                    </a:lnTo>
                    <a:lnTo>
                      <a:pt x="77" y="74"/>
                    </a:lnTo>
                    <a:lnTo>
                      <a:pt x="77" y="91"/>
                    </a:lnTo>
                    <a:lnTo>
                      <a:pt x="85" y="99"/>
                    </a:lnTo>
                    <a:lnTo>
                      <a:pt x="94" y="107"/>
                    </a:lnTo>
                    <a:lnTo>
                      <a:pt x="94" y="149"/>
                    </a:lnTo>
                    <a:lnTo>
                      <a:pt x="85" y="132"/>
                    </a:lnTo>
                    <a:lnTo>
                      <a:pt x="77" y="124"/>
                    </a:lnTo>
                    <a:lnTo>
                      <a:pt x="68" y="99"/>
                    </a:lnTo>
                    <a:lnTo>
                      <a:pt x="51" y="41"/>
                    </a:lnTo>
                    <a:lnTo>
                      <a:pt x="43" y="41"/>
                    </a:lnTo>
                    <a:lnTo>
                      <a:pt x="43" y="50"/>
                    </a:lnTo>
                    <a:lnTo>
                      <a:pt x="34" y="66"/>
                    </a:lnTo>
                    <a:lnTo>
                      <a:pt x="43" y="91"/>
                    </a:lnTo>
                    <a:lnTo>
                      <a:pt x="60" y="132"/>
                    </a:lnTo>
                    <a:lnTo>
                      <a:pt x="77" y="157"/>
                    </a:lnTo>
                    <a:lnTo>
                      <a:pt x="94" y="182"/>
                    </a:lnTo>
                    <a:lnTo>
                      <a:pt x="94" y="190"/>
                    </a:lnTo>
                    <a:lnTo>
                      <a:pt x="77" y="190"/>
                    </a:lnTo>
                    <a:lnTo>
                      <a:pt x="68" y="173"/>
                    </a:lnTo>
                    <a:lnTo>
                      <a:pt x="51" y="149"/>
                    </a:lnTo>
                    <a:lnTo>
                      <a:pt x="43" y="149"/>
                    </a:lnTo>
                    <a:lnTo>
                      <a:pt x="43" y="165"/>
                    </a:lnTo>
                    <a:lnTo>
                      <a:pt x="51" y="190"/>
                    </a:lnTo>
                    <a:lnTo>
                      <a:pt x="77" y="215"/>
                    </a:lnTo>
                    <a:lnTo>
                      <a:pt x="77" y="231"/>
                    </a:lnTo>
                    <a:lnTo>
                      <a:pt x="68" y="231"/>
                    </a:lnTo>
                    <a:lnTo>
                      <a:pt x="60" y="223"/>
                    </a:lnTo>
                    <a:lnTo>
                      <a:pt x="51" y="215"/>
                    </a:lnTo>
                    <a:lnTo>
                      <a:pt x="51" y="206"/>
                    </a:lnTo>
                    <a:lnTo>
                      <a:pt x="43" y="198"/>
                    </a:lnTo>
                    <a:lnTo>
                      <a:pt x="43" y="215"/>
                    </a:lnTo>
                    <a:lnTo>
                      <a:pt x="43" y="231"/>
                    </a:lnTo>
                    <a:lnTo>
                      <a:pt x="51" y="239"/>
                    </a:lnTo>
                    <a:lnTo>
                      <a:pt x="43" y="247"/>
                    </a:lnTo>
                    <a:lnTo>
                      <a:pt x="43" y="256"/>
                    </a:lnTo>
                    <a:lnTo>
                      <a:pt x="26" y="247"/>
                    </a:lnTo>
                    <a:lnTo>
                      <a:pt x="17" y="256"/>
                    </a:lnTo>
                    <a:lnTo>
                      <a:pt x="9" y="264"/>
                    </a:lnTo>
                    <a:lnTo>
                      <a:pt x="0" y="26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72" name="Freeform 85"/>
              <p:cNvSpPr>
                <a:spLocks/>
              </p:cNvSpPr>
              <p:nvPr/>
            </p:nvSpPr>
            <p:spPr bwMode="auto">
              <a:xfrm>
                <a:off x="10934" y="13621"/>
                <a:ext cx="51" cy="50"/>
              </a:xfrm>
              <a:custGeom>
                <a:avLst/>
                <a:gdLst>
                  <a:gd name="T0" fmla="*/ 0 w 51"/>
                  <a:gd name="T1" fmla="*/ 0 h 50"/>
                  <a:gd name="T2" fmla="*/ 51 w 51"/>
                  <a:gd name="T3" fmla="*/ 0 h 50"/>
                  <a:gd name="T4" fmla="*/ 51 w 51"/>
                  <a:gd name="T5" fmla="*/ 8 h 50"/>
                  <a:gd name="T6" fmla="*/ 51 w 51"/>
                  <a:gd name="T7" fmla="*/ 25 h 50"/>
                  <a:gd name="T8" fmla="*/ 34 w 51"/>
                  <a:gd name="T9" fmla="*/ 50 h 50"/>
                  <a:gd name="T10" fmla="*/ 34 w 51"/>
                  <a:gd name="T11" fmla="*/ 50 h 50"/>
                  <a:gd name="T12" fmla="*/ 26 w 51"/>
                  <a:gd name="T13" fmla="*/ 50 h 50"/>
                  <a:gd name="T14" fmla="*/ 17 w 51"/>
                  <a:gd name="T15" fmla="*/ 41 h 50"/>
                  <a:gd name="T16" fmla="*/ 9 w 51"/>
                  <a:gd name="T17" fmla="*/ 25 h 50"/>
                  <a:gd name="T18" fmla="*/ 0 w 51"/>
                  <a:gd name="T19" fmla="*/ 8 h 50"/>
                  <a:gd name="T20" fmla="*/ 0 w 51"/>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50">
                    <a:moveTo>
                      <a:pt x="0" y="0"/>
                    </a:moveTo>
                    <a:lnTo>
                      <a:pt x="51" y="0"/>
                    </a:lnTo>
                    <a:lnTo>
                      <a:pt x="51" y="8"/>
                    </a:lnTo>
                    <a:lnTo>
                      <a:pt x="51" y="25"/>
                    </a:lnTo>
                    <a:lnTo>
                      <a:pt x="34" y="50"/>
                    </a:lnTo>
                    <a:lnTo>
                      <a:pt x="26" y="50"/>
                    </a:lnTo>
                    <a:lnTo>
                      <a:pt x="17" y="41"/>
                    </a:lnTo>
                    <a:lnTo>
                      <a:pt x="9" y="25"/>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73" name="Freeform 86"/>
              <p:cNvSpPr>
                <a:spLocks/>
              </p:cNvSpPr>
              <p:nvPr/>
            </p:nvSpPr>
            <p:spPr bwMode="auto">
              <a:xfrm>
                <a:off x="10917" y="13588"/>
                <a:ext cx="94" cy="8"/>
              </a:xfrm>
              <a:custGeom>
                <a:avLst/>
                <a:gdLst>
                  <a:gd name="T0" fmla="*/ 0 w 94"/>
                  <a:gd name="T1" fmla="*/ 8 h 8"/>
                  <a:gd name="T2" fmla="*/ 0 w 94"/>
                  <a:gd name="T3" fmla="*/ 8 h 8"/>
                  <a:gd name="T4" fmla="*/ 43 w 94"/>
                  <a:gd name="T5" fmla="*/ 0 h 8"/>
                  <a:gd name="T6" fmla="*/ 68 w 94"/>
                  <a:gd name="T7" fmla="*/ 0 h 8"/>
                  <a:gd name="T8" fmla="*/ 94 w 94"/>
                  <a:gd name="T9" fmla="*/ 8 h 8"/>
                  <a:gd name="T10" fmla="*/ 94 w 94"/>
                  <a:gd name="T11" fmla="*/ 8 h 8"/>
                  <a:gd name="T12" fmla="*/ 43 w 94"/>
                  <a:gd name="T13" fmla="*/ 8 h 8"/>
                  <a:gd name="T14" fmla="*/ 17 w 94"/>
                  <a:gd name="T15" fmla="*/ 8 h 8"/>
                  <a:gd name="T16" fmla="*/ 0 w 94"/>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
                    <a:moveTo>
                      <a:pt x="0" y="8"/>
                    </a:moveTo>
                    <a:lnTo>
                      <a:pt x="0" y="8"/>
                    </a:lnTo>
                    <a:lnTo>
                      <a:pt x="43" y="0"/>
                    </a:lnTo>
                    <a:lnTo>
                      <a:pt x="68" y="0"/>
                    </a:lnTo>
                    <a:lnTo>
                      <a:pt x="94" y="8"/>
                    </a:lnTo>
                    <a:lnTo>
                      <a:pt x="43" y="8"/>
                    </a:lnTo>
                    <a:lnTo>
                      <a:pt x="17" y="8"/>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74" name="Freeform 87"/>
              <p:cNvSpPr>
                <a:spLocks/>
              </p:cNvSpPr>
              <p:nvPr/>
            </p:nvSpPr>
            <p:spPr bwMode="auto">
              <a:xfrm>
                <a:off x="10883" y="13530"/>
                <a:ext cx="153" cy="42"/>
              </a:xfrm>
              <a:custGeom>
                <a:avLst/>
                <a:gdLst>
                  <a:gd name="T0" fmla="*/ 0 w 153"/>
                  <a:gd name="T1" fmla="*/ 25 h 42"/>
                  <a:gd name="T2" fmla="*/ 0 w 153"/>
                  <a:gd name="T3" fmla="*/ 9 h 42"/>
                  <a:gd name="T4" fmla="*/ 9 w 153"/>
                  <a:gd name="T5" fmla="*/ 0 h 42"/>
                  <a:gd name="T6" fmla="*/ 145 w 153"/>
                  <a:gd name="T7" fmla="*/ 0 h 42"/>
                  <a:gd name="T8" fmla="*/ 153 w 153"/>
                  <a:gd name="T9" fmla="*/ 17 h 42"/>
                  <a:gd name="T10" fmla="*/ 153 w 153"/>
                  <a:gd name="T11" fmla="*/ 25 h 42"/>
                  <a:gd name="T12" fmla="*/ 145 w 153"/>
                  <a:gd name="T13" fmla="*/ 42 h 42"/>
                  <a:gd name="T14" fmla="*/ 17 w 153"/>
                  <a:gd name="T15" fmla="*/ 42 h 42"/>
                  <a:gd name="T16" fmla="*/ 0 w 153"/>
                  <a:gd name="T17" fmla="*/ 33 h 42"/>
                  <a:gd name="T18" fmla="*/ 0 w 153"/>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42">
                    <a:moveTo>
                      <a:pt x="0" y="25"/>
                    </a:moveTo>
                    <a:lnTo>
                      <a:pt x="0" y="9"/>
                    </a:lnTo>
                    <a:lnTo>
                      <a:pt x="9" y="0"/>
                    </a:lnTo>
                    <a:lnTo>
                      <a:pt x="145" y="0"/>
                    </a:lnTo>
                    <a:lnTo>
                      <a:pt x="153" y="17"/>
                    </a:lnTo>
                    <a:lnTo>
                      <a:pt x="153" y="25"/>
                    </a:lnTo>
                    <a:lnTo>
                      <a:pt x="145" y="42"/>
                    </a:lnTo>
                    <a:lnTo>
                      <a:pt x="17" y="42"/>
                    </a:lnTo>
                    <a:lnTo>
                      <a:pt x="0" y="33"/>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75" name="Freeform 88"/>
              <p:cNvSpPr>
                <a:spLocks/>
              </p:cNvSpPr>
              <p:nvPr/>
            </p:nvSpPr>
            <p:spPr bwMode="auto">
              <a:xfrm>
                <a:off x="10909" y="13497"/>
                <a:ext cx="93" cy="9"/>
              </a:xfrm>
              <a:custGeom>
                <a:avLst/>
                <a:gdLst>
                  <a:gd name="T0" fmla="*/ 0 w 93"/>
                  <a:gd name="T1" fmla="*/ 0 h 9"/>
                  <a:gd name="T2" fmla="*/ 51 w 93"/>
                  <a:gd name="T3" fmla="*/ 0 h 9"/>
                  <a:gd name="T4" fmla="*/ 93 w 93"/>
                  <a:gd name="T5" fmla="*/ 0 h 9"/>
                  <a:gd name="T6" fmla="*/ 93 w 93"/>
                  <a:gd name="T7" fmla="*/ 9 h 9"/>
                  <a:gd name="T8" fmla="*/ 51 w 93"/>
                  <a:gd name="T9" fmla="*/ 9 h 9"/>
                  <a:gd name="T10" fmla="*/ 0 w 93"/>
                  <a:gd name="T11" fmla="*/ 9 h 9"/>
                  <a:gd name="T12" fmla="*/ 0 w 9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9">
                    <a:moveTo>
                      <a:pt x="0" y="0"/>
                    </a:moveTo>
                    <a:lnTo>
                      <a:pt x="51" y="0"/>
                    </a:lnTo>
                    <a:lnTo>
                      <a:pt x="93" y="0"/>
                    </a:lnTo>
                    <a:lnTo>
                      <a:pt x="93" y="9"/>
                    </a:lnTo>
                    <a:lnTo>
                      <a:pt x="51" y="9"/>
                    </a:lnTo>
                    <a:lnTo>
                      <a:pt x="0" y="9"/>
                    </a:lnTo>
                    <a:lnTo>
                      <a:pt x="0" y="0"/>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grpSp>
        <p:grpSp>
          <p:nvGrpSpPr>
            <p:cNvPr id="9" name="Group 89"/>
            <p:cNvGrpSpPr>
              <a:grpSpLocks/>
            </p:cNvGrpSpPr>
            <p:nvPr/>
          </p:nvGrpSpPr>
          <p:grpSpPr bwMode="auto">
            <a:xfrm>
              <a:off x="8049" y="13000"/>
              <a:ext cx="2798" cy="2788"/>
              <a:chOff x="8573" y="13497"/>
              <a:chExt cx="2514" cy="2416"/>
            </a:xfrm>
          </p:grpSpPr>
          <p:sp>
            <p:nvSpPr>
              <p:cNvPr id="10" name="Freeform 91"/>
              <p:cNvSpPr>
                <a:spLocks/>
              </p:cNvSpPr>
              <p:nvPr/>
            </p:nvSpPr>
            <p:spPr bwMode="auto">
              <a:xfrm>
                <a:off x="10722" y="15872"/>
                <a:ext cx="161" cy="41"/>
              </a:xfrm>
              <a:custGeom>
                <a:avLst/>
                <a:gdLst>
                  <a:gd name="T0" fmla="*/ 0 w 161"/>
                  <a:gd name="T1" fmla="*/ 8 h 41"/>
                  <a:gd name="T2" fmla="*/ 8 w 161"/>
                  <a:gd name="T3" fmla="*/ 0 h 41"/>
                  <a:gd name="T4" fmla="*/ 8 w 161"/>
                  <a:gd name="T5" fmla="*/ 0 h 41"/>
                  <a:gd name="T6" fmla="*/ 25 w 161"/>
                  <a:gd name="T7" fmla="*/ 8 h 41"/>
                  <a:gd name="T8" fmla="*/ 59 w 161"/>
                  <a:gd name="T9" fmla="*/ 17 h 41"/>
                  <a:gd name="T10" fmla="*/ 85 w 161"/>
                  <a:gd name="T11" fmla="*/ 25 h 41"/>
                  <a:gd name="T12" fmla="*/ 119 w 161"/>
                  <a:gd name="T13" fmla="*/ 25 h 41"/>
                  <a:gd name="T14" fmla="*/ 153 w 161"/>
                  <a:gd name="T15" fmla="*/ 17 h 41"/>
                  <a:gd name="T16" fmla="*/ 161 w 161"/>
                  <a:gd name="T17" fmla="*/ 25 h 41"/>
                  <a:gd name="T18" fmla="*/ 144 w 161"/>
                  <a:gd name="T19" fmla="*/ 33 h 41"/>
                  <a:gd name="T20" fmla="*/ 119 w 161"/>
                  <a:gd name="T21" fmla="*/ 41 h 41"/>
                  <a:gd name="T22" fmla="*/ 93 w 161"/>
                  <a:gd name="T23" fmla="*/ 41 h 41"/>
                  <a:gd name="T24" fmla="*/ 68 w 161"/>
                  <a:gd name="T25" fmla="*/ 33 h 41"/>
                  <a:gd name="T26" fmla="*/ 34 w 161"/>
                  <a:gd name="T27" fmla="*/ 25 h 41"/>
                  <a:gd name="T28" fmla="*/ 0 w 161"/>
                  <a:gd name="T29" fmla="*/ 8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1" h="41">
                    <a:moveTo>
                      <a:pt x="0" y="8"/>
                    </a:moveTo>
                    <a:lnTo>
                      <a:pt x="8" y="0"/>
                    </a:lnTo>
                    <a:lnTo>
                      <a:pt x="25" y="8"/>
                    </a:lnTo>
                    <a:lnTo>
                      <a:pt x="59" y="17"/>
                    </a:lnTo>
                    <a:lnTo>
                      <a:pt x="85" y="25"/>
                    </a:lnTo>
                    <a:lnTo>
                      <a:pt x="119" y="25"/>
                    </a:lnTo>
                    <a:lnTo>
                      <a:pt x="153" y="17"/>
                    </a:lnTo>
                    <a:lnTo>
                      <a:pt x="161" y="25"/>
                    </a:lnTo>
                    <a:lnTo>
                      <a:pt x="144" y="33"/>
                    </a:lnTo>
                    <a:lnTo>
                      <a:pt x="119" y="41"/>
                    </a:lnTo>
                    <a:lnTo>
                      <a:pt x="93" y="41"/>
                    </a:lnTo>
                    <a:lnTo>
                      <a:pt x="68" y="33"/>
                    </a:lnTo>
                    <a:lnTo>
                      <a:pt x="34" y="25"/>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1" name="Freeform 92"/>
              <p:cNvSpPr>
                <a:spLocks/>
              </p:cNvSpPr>
              <p:nvPr/>
            </p:nvSpPr>
            <p:spPr bwMode="auto">
              <a:xfrm>
                <a:off x="10815" y="15649"/>
                <a:ext cx="264" cy="248"/>
              </a:xfrm>
              <a:custGeom>
                <a:avLst/>
                <a:gdLst>
                  <a:gd name="T0" fmla="*/ 17 w 264"/>
                  <a:gd name="T1" fmla="*/ 165 h 248"/>
                  <a:gd name="T2" fmla="*/ 9 w 264"/>
                  <a:gd name="T3" fmla="*/ 141 h 248"/>
                  <a:gd name="T4" fmla="*/ 9 w 264"/>
                  <a:gd name="T5" fmla="*/ 124 h 248"/>
                  <a:gd name="T6" fmla="*/ 0 w 264"/>
                  <a:gd name="T7" fmla="*/ 75 h 248"/>
                  <a:gd name="T8" fmla="*/ 0 w 264"/>
                  <a:gd name="T9" fmla="*/ 66 h 248"/>
                  <a:gd name="T10" fmla="*/ 9 w 264"/>
                  <a:gd name="T11" fmla="*/ 75 h 248"/>
                  <a:gd name="T12" fmla="*/ 17 w 264"/>
                  <a:gd name="T13" fmla="*/ 116 h 248"/>
                  <a:gd name="T14" fmla="*/ 34 w 264"/>
                  <a:gd name="T15" fmla="*/ 149 h 248"/>
                  <a:gd name="T16" fmla="*/ 51 w 264"/>
                  <a:gd name="T17" fmla="*/ 182 h 248"/>
                  <a:gd name="T18" fmla="*/ 68 w 264"/>
                  <a:gd name="T19" fmla="*/ 190 h 248"/>
                  <a:gd name="T20" fmla="*/ 85 w 264"/>
                  <a:gd name="T21" fmla="*/ 207 h 248"/>
                  <a:gd name="T22" fmla="*/ 111 w 264"/>
                  <a:gd name="T23" fmla="*/ 223 h 248"/>
                  <a:gd name="T24" fmla="*/ 145 w 264"/>
                  <a:gd name="T25" fmla="*/ 231 h 248"/>
                  <a:gd name="T26" fmla="*/ 213 w 264"/>
                  <a:gd name="T27" fmla="*/ 240 h 248"/>
                  <a:gd name="T28" fmla="*/ 238 w 264"/>
                  <a:gd name="T29" fmla="*/ 231 h 248"/>
                  <a:gd name="T30" fmla="*/ 247 w 264"/>
                  <a:gd name="T31" fmla="*/ 231 h 248"/>
                  <a:gd name="T32" fmla="*/ 255 w 264"/>
                  <a:gd name="T33" fmla="*/ 223 h 248"/>
                  <a:gd name="T34" fmla="*/ 255 w 264"/>
                  <a:gd name="T35" fmla="*/ 190 h 248"/>
                  <a:gd name="T36" fmla="*/ 247 w 264"/>
                  <a:gd name="T37" fmla="*/ 165 h 248"/>
                  <a:gd name="T38" fmla="*/ 247 w 264"/>
                  <a:gd name="T39" fmla="*/ 141 h 248"/>
                  <a:gd name="T40" fmla="*/ 238 w 264"/>
                  <a:gd name="T41" fmla="*/ 108 h 248"/>
                  <a:gd name="T42" fmla="*/ 221 w 264"/>
                  <a:gd name="T43" fmla="*/ 83 h 248"/>
                  <a:gd name="T44" fmla="*/ 204 w 264"/>
                  <a:gd name="T45" fmla="*/ 66 h 248"/>
                  <a:gd name="T46" fmla="*/ 179 w 264"/>
                  <a:gd name="T47" fmla="*/ 42 h 248"/>
                  <a:gd name="T48" fmla="*/ 153 w 264"/>
                  <a:gd name="T49" fmla="*/ 25 h 248"/>
                  <a:gd name="T50" fmla="*/ 136 w 264"/>
                  <a:gd name="T51" fmla="*/ 17 h 248"/>
                  <a:gd name="T52" fmla="*/ 119 w 264"/>
                  <a:gd name="T53" fmla="*/ 9 h 248"/>
                  <a:gd name="T54" fmla="*/ 94 w 264"/>
                  <a:gd name="T55" fmla="*/ 9 h 248"/>
                  <a:gd name="T56" fmla="*/ 77 w 264"/>
                  <a:gd name="T57" fmla="*/ 0 h 248"/>
                  <a:gd name="T58" fmla="*/ 85 w 264"/>
                  <a:gd name="T59" fmla="*/ 0 h 248"/>
                  <a:gd name="T60" fmla="*/ 119 w 264"/>
                  <a:gd name="T61" fmla="*/ 0 h 248"/>
                  <a:gd name="T62" fmla="*/ 153 w 264"/>
                  <a:gd name="T63" fmla="*/ 9 h 248"/>
                  <a:gd name="T64" fmla="*/ 179 w 264"/>
                  <a:gd name="T65" fmla="*/ 25 h 248"/>
                  <a:gd name="T66" fmla="*/ 213 w 264"/>
                  <a:gd name="T67" fmla="*/ 42 h 248"/>
                  <a:gd name="T68" fmla="*/ 230 w 264"/>
                  <a:gd name="T69" fmla="*/ 66 h 248"/>
                  <a:gd name="T70" fmla="*/ 247 w 264"/>
                  <a:gd name="T71" fmla="*/ 91 h 248"/>
                  <a:gd name="T72" fmla="*/ 255 w 264"/>
                  <a:gd name="T73" fmla="*/ 116 h 248"/>
                  <a:gd name="T74" fmla="*/ 264 w 264"/>
                  <a:gd name="T75" fmla="*/ 141 h 248"/>
                  <a:gd name="T76" fmla="*/ 264 w 264"/>
                  <a:gd name="T77" fmla="*/ 190 h 248"/>
                  <a:gd name="T78" fmla="*/ 255 w 264"/>
                  <a:gd name="T79" fmla="*/ 248 h 248"/>
                  <a:gd name="T80" fmla="*/ 221 w 264"/>
                  <a:gd name="T81" fmla="*/ 248 h 248"/>
                  <a:gd name="T82" fmla="*/ 196 w 264"/>
                  <a:gd name="T83" fmla="*/ 248 h 248"/>
                  <a:gd name="T84" fmla="*/ 153 w 264"/>
                  <a:gd name="T85" fmla="*/ 248 h 248"/>
                  <a:gd name="T86" fmla="*/ 128 w 264"/>
                  <a:gd name="T87" fmla="*/ 240 h 248"/>
                  <a:gd name="T88" fmla="*/ 94 w 264"/>
                  <a:gd name="T89" fmla="*/ 231 h 248"/>
                  <a:gd name="T90" fmla="*/ 68 w 264"/>
                  <a:gd name="T91" fmla="*/ 215 h 248"/>
                  <a:gd name="T92" fmla="*/ 43 w 264"/>
                  <a:gd name="T93" fmla="*/ 190 h 248"/>
                  <a:gd name="T94" fmla="*/ 17 w 264"/>
                  <a:gd name="T95" fmla="*/ 165 h 2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 h="248">
                    <a:moveTo>
                      <a:pt x="17" y="165"/>
                    </a:moveTo>
                    <a:lnTo>
                      <a:pt x="9" y="141"/>
                    </a:lnTo>
                    <a:lnTo>
                      <a:pt x="9" y="124"/>
                    </a:lnTo>
                    <a:lnTo>
                      <a:pt x="0" y="75"/>
                    </a:lnTo>
                    <a:lnTo>
                      <a:pt x="0" y="66"/>
                    </a:lnTo>
                    <a:lnTo>
                      <a:pt x="9" y="75"/>
                    </a:lnTo>
                    <a:lnTo>
                      <a:pt x="17" y="116"/>
                    </a:lnTo>
                    <a:lnTo>
                      <a:pt x="34" y="149"/>
                    </a:lnTo>
                    <a:lnTo>
                      <a:pt x="51" y="182"/>
                    </a:lnTo>
                    <a:lnTo>
                      <a:pt x="68" y="190"/>
                    </a:lnTo>
                    <a:lnTo>
                      <a:pt x="85" y="207"/>
                    </a:lnTo>
                    <a:lnTo>
                      <a:pt x="111" y="223"/>
                    </a:lnTo>
                    <a:lnTo>
                      <a:pt x="145" y="231"/>
                    </a:lnTo>
                    <a:lnTo>
                      <a:pt x="213" y="240"/>
                    </a:lnTo>
                    <a:lnTo>
                      <a:pt x="238" y="231"/>
                    </a:lnTo>
                    <a:lnTo>
                      <a:pt x="247" y="231"/>
                    </a:lnTo>
                    <a:lnTo>
                      <a:pt x="255" y="223"/>
                    </a:lnTo>
                    <a:lnTo>
                      <a:pt x="255" y="190"/>
                    </a:lnTo>
                    <a:lnTo>
                      <a:pt x="247" y="165"/>
                    </a:lnTo>
                    <a:lnTo>
                      <a:pt x="247" y="141"/>
                    </a:lnTo>
                    <a:lnTo>
                      <a:pt x="238" y="108"/>
                    </a:lnTo>
                    <a:lnTo>
                      <a:pt x="221" y="83"/>
                    </a:lnTo>
                    <a:lnTo>
                      <a:pt x="204" y="66"/>
                    </a:lnTo>
                    <a:lnTo>
                      <a:pt x="179" y="42"/>
                    </a:lnTo>
                    <a:lnTo>
                      <a:pt x="153" y="25"/>
                    </a:lnTo>
                    <a:lnTo>
                      <a:pt x="136" y="17"/>
                    </a:lnTo>
                    <a:lnTo>
                      <a:pt x="119" y="9"/>
                    </a:lnTo>
                    <a:lnTo>
                      <a:pt x="94" y="9"/>
                    </a:lnTo>
                    <a:lnTo>
                      <a:pt x="77" y="0"/>
                    </a:lnTo>
                    <a:lnTo>
                      <a:pt x="85" y="0"/>
                    </a:lnTo>
                    <a:lnTo>
                      <a:pt x="119" y="0"/>
                    </a:lnTo>
                    <a:lnTo>
                      <a:pt x="153" y="9"/>
                    </a:lnTo>
                    <a:lnTo>
                      <a:pt x="179" y="25"/>
                    </a:lnTo>
                    <a:lnTo>
                      <a:pt x="213" y="42"/>
                    </a:lnTo>
                    <a:lnTo>
                      <a:pt x="230" y="66"/>
                    </a:lnTo>
                    <a:lnTo>
                      <a:pt x="247" y="91"/>
                    </a:lnTo>
                    <a:lnTo>
                      <a:pt x="255" y="116"/>
                    </a:lnTo>
                    <a:lnTo>
                      <a:pt x="264" y="141"/>
                    </a:lnTo>
                    <a:lnTo>
                      <a:pt x="264" y="190"/>
                    </a:lnTo>
                    <a:lnTo>
                      <a:pt x="255" y="248"/>
                    </a:lnTo>
                    <a:lnTo>
                      <a:pt x="221" y="248"/>
                    </a:lnTo>
                    <a:lnTo>
                      <a:pt x="196" y="248"/>
                    </a:lnTo>
                    <a:lnTo>
                      <a:pt x="153" y="248"/>
                    </a:lnTo>
                    <a:lnTo>
                      <a:pt x="128" y="240"/>
                    </a:lnTo>
                    <a:lnTo>
                      <a:pt x="94" y="231"/>
                    </a:lnTo>
                    <a:lnTo>
                      <a:pt x="68" y="215"/>
                    </a:lnTo>
                    <a:lnTo>
                      <a:pt x="43" y="190"/>
                    </a:lnTo>
                    <a:lnTo>
                      <a:pt x="17" y="16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2" name="Freeform 93"/>
              <p:cNvSpPr>
                <a:spLocks/>
              </p:cNvSpPr>
              <p:nvPr/>
            </p:nvSpPr>
            <p:spPr bwMode="auto">
              <a:xfrm>
                <a:off x="8726" y="15674"/>
                <a:ext cx="272" cy="215"/>
              </a:xfrm>
              <a:custGeom>
                <a:avLst/>
                <a:gdLst>
                  <a:gd name="T0" fmla="*/ 51 w 272"/>
                  <a:gd name="T1" fmla="*/ 182 h 215"/>
                  <a:gd name="T2" fmla="*/ 8 w 272"/>
                  <a:gd name="T3" fmla="*/ 165 h 215"/>
                  <a:gd name="T4" fmla="*/ 25 w 272"/>
                  <a:gd name="T5" fmla="*/ 132 h 215"/>
                  <a:gd name="T6" fmla="*/ 51 w 272"/>
                  <a:gd name="T7" fmla="*/ 107 h 215"/>
                  <a:gd name="T8" fmla="*/ 25 w 272"/>
                  <a:gd name="T9" fmla="*/ 74 h 215"/>
                  <a:gd name="T10" fmla="*/ 8 w 272"/>
                  <a:gd name="T11" fmla="*/ 41 h 215"/>
                  <a:gd name="T12" fmla="*/ 42 w 272"/>
                  <a:gd name="T13" fmla="*/ 25 h 215"/>
                  <a:gd name="T14" fmla="*/ 102 w 272"/>
                  <a:gd name="T15" fmla="*/ 17 h 215"/>
                  <a:gd name="T16" fmla="*/ 195 w 272"/>
                  <a:gd name="T17" fmla="*/ 25 h 215"/>
                  <a:gd name="T18" fmla="*/ 263 w 272"/>
                  <a:gd name="T19" fmla="*/ 0 h 215"/>
                  <a:gd name="T20" fmla="*/ 255 w 272"/>
                  <a:gd name="T21" fmla="*/ 17 h 215"/>
                  <a:gd name="T22" fmla="*/ 238 w 272"/>
                  <a:gd name="T23" fmla="*/ 25 h 215"/>
                  <a:gd name="T24" fmla="*/ 238 w 272"/>
                  <a:gd name="T25" fmla="*/ 41 h 215"/>
                  <a:gd name="T26" fmla="*/ 238 w 272"/>
                  <a:gd name="T27" fmla="*/ 50 h 215"/>
                  <a:gd name="T28" fmla="*/ 212 w 272"/>
                  <a:gd name="T29" fmla="*/ 33 h 215"/>
                  <a:gd name="T30" fmla="*/ 187 w 272"/>
                  <a:gd name="T31" fmla="*/ 33 h 215"/>
                  <a:gd name="T32" fmla="*/ 204 w 272"/>
                  <a:gd name="T33" fmla="*/ 50 h 215"/>
                  <a:gd name="T34" fmla="*/ 221 w 272"/>
                  <a:gd name="T35" fmla="*/ 74 h 215"/>
                  <a:gd name="T36" fmla="*/ 195 w 272"/>
                  <a:gd name="T37" fmla="*/ 74 h 215"/>
                  <a:gd name="T38" fmla="*/ 153 w 272"/>
                  <a:gd name="T39" fmla="*/ 41 h 215"/>
                  <a:gd name="T40" fmla="*/ 127 w 272"/>
                  <a:gd name="T41" fmla="*/ 41 h 215"/>
                  <a:gd name="T42" fmla="*/ 144 w 272"/>
                  <a:gd name="T43" fmla="*/ 58 h 215"/>
                  <a:gd name="T44" fmla="*/ 170 w 272"/>
                  <a:gd name="T45" fmla="*/ 83 h 215"/>
                  <a:gd name="T46" fmla="*/ 85 w 272"/>
                  <a:gd name="T47" fmla="*/ 41 h 215"/>
                  <a:gd name="T48" fmla="*/ 51 w 272"/>
                  <a:gd name="T49" fmla="*/ 33 h 215"/>
                  <a:gd name="T50" fmla="*/ 51 w 272"/>
                  <a:gd name="T51" fmla="*/ 50 h 215"/>
                  <a:gd name="T52" fmla="*/ 68 w 272"/>
                  <a:gd name="T53" fmla="*/ 50 h 215"/>
                  <a:gd name="T54" fmla="*/ 110 w 272"/>
                  <a:gd name="T55" fmla="*/ 66 h 215"/>
                  <a:gd name="T56" fmla="*/ 127 w 272"/>
                  <a:gd name="T57" fmla="*/ 99 h 215"/>
                  <a:gd name="T58" fmla="*/ 110 w 272"/>
                  <a:gd name="T59" fmla="*/ 91 h 215"/>
                  <a:gd name="T60" fmla="*/ 85 w 272"/>
                  <a:gd name="T61" fmla="*/ 74 h 215"/>
                  <a:gd name="T62" fmla="*/ 59 w 272"/>
                  <a:gd name="T63" fmla="*/ 99 h 215"/>
                  <a:gd name="T64" fmla="*/ 59 w 272"/>
                  <a:gd name="T65" fmla="*/ 132 h 215"/>
                  <a:gd name="T66" fmla="*/ 93 w 272"/>
                  <a:gd name="T67" fmla="*/ 132 h 215"/>
                  <a:gd name="T68" fmla="*/ 127 w 272"/>
                  <a:gd name="T69" fmla="*/ 116 h 215"/>
                  <a:gd name="T70" fmla="*/ 127 w 272"/>
                  <a:gd name="T71" fmla="*/ 132 h 215"/>
                  <a:gd name="T72" fmla="*/ 51 w 272"/>
                  <a:gd name="T73" fmla="*/ 157 h 215"/>
                  <a:gd name="T74" fmla="*/ 42 w 272"/>
                  <a:gd name="T75" fmla="*/ 173 h 215"/>
                  <a:gd name="T76" fmla="*/ 85 w 272"/>
                  <a:gd name="T77" fmla="*/ 173 h 215"/>
                  <a:gd name="T78" fmla="*/ 144 w 272"/>
                  <a:gd name="T79" fmla="*/ 140 h 215"/>
                  <a:gd name="T80" fmla="*/ 187 w 272"/>
                  <a:gd name="T81" fmla="*/ 124 h 215"/>
                  <a:gd name="T82" fmla="*/ 170 w 272"/>
                  <a:gd name="T83" fmla="*/ 140 h 215"/>
                  <a:gd name="T84" fmla="*/ 144 w 272"/>
                  <a:gd name="T85" fmla="*/ 157 h 215"/>
                  <a:gd name="T86" fmla="*/ 153 w 272"/>
                  <a:gd name="T87" fmla="*/ 165 h 215"/>
                  <a:gd name="T88" fmla="*/ 212 w 272"/>
                  <a:gd name="T89" fmla="*/ 124 h 215"/>
                  <a:gd name="T90" fmla="*/ 229 w 272"/>
                  <a:gd name="T91" fmla="*/ 132 h 215"/>
                  <a:gd name="T92" fmla="*/ 212 w 272"/>
                  <a:gd name="T93" fmla="*/ 149 h 215"/>
                  <a:gd name="T94" fmla="*/ 204 w 272"/>
                  <a:gd name="T95" fmla="*/ 173 h 215"/>
                  <a:gd name="T96" fmla="*/ 238 w 272"/>
                  <a:gd name="T97" fmla="*/ 157 h 215"/>
                  <a:gd name="T98" fmla="*/ 229 w 272"/>
                  <a:gd name="T99" fmla="*/ 182 h 215"/>
                  <a:gd name="T100" fmla="*/ 255 w 272"/>
                  <a:gd name="T101" fmla="*/ 190 h 215"/>
                  <a:gd name="T102" fmla="*/ 272 w 272"/>
                  <a:gd name="T103" fmla="*/ 206 h 215"/>
                  <a:gd name="T104" fmla="*/ 263 w 272"/>
                  <a:gd name="T105" fmla="*/ 215 h 215"/>
                  <a:gd name="T106" fmla="*/ 221 w 272"/>
                  <a:gd name="T107" fmla="*/ 182 h 215"/>
                  <a:gd name="T108" fmla="*/ 170 w 272"/>
                  <a:gd name="T109" fmla="*/ 173 h 215"/>
                  <a:gd name="T110" fmla="*/ 68 w 272"/>
                  <a:gd name="T111" fmla="*/ 182 h 2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2" h="215">
                    <a:moveTo>
                      <a:pt x="68" y="182"/>
                    </a:moveTo>
                    <a:lnTo>
                      <a:pt x="51" y="182"/>
                    </a:lnTo>
                    <a:lnTo>
                      <a:pt x="25" y="182"/>
                    </a:lnTo>
                    <a:lnTo>
                      <a:pt x="8" y="165"/>
                    </a:lnTo>
                    <a:lnTo>
                      <a:pt x="0" y="149"/>
                    </a:lnTo>
                    <a:lnTo>
                      <a:pt x="25" y="132"/>
                    </a:lnTo>
                    <a:lnTo>
                      <a:pt x="42" y="124"/>
                    </a:lnTo>
                    <a:lnTo>
                      <a:pt x="51" y="107"/>
                    </a:lnTo>
                    <a:lnTo>
                      <a:pt x="42" y="91"/>
                    </a:lnTo>
                    <a:lnTo>
                      <a:pt x="25" y="74"/>
                    </a:lnTo>
                    <a:lnTo>
                      <a:pt x="0" y="58"/>
                    </a:lnTo>
                    <a:lnTo>
                      <a:pt x="8" y="41"/>
                    </a:lnTo>
                    <a:lnTo>
                      <a:pt x="17" y="33"/>
                    </a:lnTo>
                    <a:lnTo>
                      <a:pt x="42" y="25"/>
                    </a:lnTo>
                    <a:lnTo>
                      <a:pt x="76" y="17"/>
                    </a:lnTo>
                    <a:lnTo>
                      <a:pt x="102" y="17"/>
                    </a:lnTo>
                    <a:lnTo>
                      <a:pt x="161" y="25"/>
                    </a:lnTo>
                    <a:lnTo>
                      <a:pt x="195" y="25"/>
                    </a:lnTo>
                    <a:lnTo>
                      <a:pt x="221" y="17"/>
                    </a:lnTo>
                    <a:lnTo>
                      <a:pt x="263" y="0"/>
                    </a:lnTo>
                    <a:lnTo>
                      <a:pt x="263" y="8"/>
                    </a:lnTo>
                    <a:lnTo>
                      <a:pt x="255" y="17"/>
                    </a:lnTo>
                    <a:lnTo>
                      <a:pt x="238" y="17"/>
                    </a:lnTo>
                    <a:lnTo>
                      <a:pt x="238" y="25"/>
                    </a:lnTo>
                    <a:lnTo>
                      <a:pt x="229" y="25"/>
                    </a:lnTo>
                    <a:lnTo>
                      <a:pt x="238" y="41"/>
                    </a:lnTo>
                    <a:lnTo>
                      <a:pt x="238" y="50"/>
                    </a:lnTo>
                    <a:lnTo>
                      <a:pt x="221" y="41"/>
                    </a:lnTo>
                    <a:lnTo>
                      <a:pt x="212" y="33"/>
                    </a:lnTo>
                    <a:lnTo>
                      <a:pt x="195" y="33"/>
                    </a:lnTo>
                    <a:lnTo>
                      <a:pt x="187" y="33"/>
                    </a:lnTo>
                    <a:lnTo>
                      <a:pt x="204" y="50"/>
                    </a:lnTo>
                    <a:lnTo>
                      <a:pt x="212" y="66"/>
                    </a:lnTo>
                    <a:lnTo>
                      <a:pt x="221" y="74"/>
                    </a:lnTo>
                    <a:lnTo>
                      <a:pt x="212" y="74"/>
                    </a:lnTo>
                    <a:lnTo>
                      <a:pt x="195" y="74"/>
                    </a:lnTo>
                    <a:lnTo>
                      <a:pt x="178" y="58"/>
                    </a:lnTo>
                    <a:lnTo>
                      <a:pt x="153" y="41"/>
                    </a:lnTo>
                    <a:lnTo>
                      <a:pt x="144" y="41"/>
                    </a:lnTo>
                    <a:lnTo>
                      <a:pt x="127" y="41"/>
                    </a:lnTo>
                    <a:lnTo>
                      <a:pt x="136" y="50"/>
                    </a:lnTo>
                    <a:lnTo>
                      <a:pt x="144" y="58"/>
                    </a:lnTo>
                    <a:lnTo>
                      <a:pt x="170" y="74"/>
                    </a:lnTo>
                    <a:lnTo>
                      <a:pt x="170" y="83"/>
                    </a:lnTo>
                    <a:lnTo>
                      <a:pt x="119" y="50"/>
                    </a:lnTo>
                    <a:lnTo>
                      <a:pt x="85" y="41"/>
                    </a:lnTo>
                    <a:lnTo>
                      <a:pt x="51" y="33"/>
                    </a:lnTo>
                    <a:lnTo>
                      <a:pt x="42" y="41"/>
                    </a:lnTo>
                    <a:lnTo>
                      <a:pt x="51" y="50"/>
                    </a:lnTo>
                    <a:lnTo>
                      <a:pt x="59" y="50"/>
                    </a:lnTo>
                    <a:lnTo>
                      <a:pt x="68" y="50"/>
                    </a:lnTo>
                    <a:lnTo>
                      <a:pt x="76" y="58"/>
                    </a:lnTo>
                    <a:lnTo>
                      <a:pt x="110" y="66"/>
                    </a:lnTo>
                    <a:lnTo>
                      <a:pt x="136" y="99"/>
                    </a:lnTo>
                    <a:lnTo>
                      <a:pt x="127" y="99"/>
                    </a:lnTo>
                    <a:lnTo>
                      <a:pt x="110" y="91"/>
                    </a:lnTo>
                    <a:lnTo>
                      <a:pt x="102" y="83"/>
                    </a:lnTo>
                    <a:lnTo>
                      <a:pt x="85" y="74"/>
                    </a:lnTo>
                    <a:lnTo>
                      <a:pt x="68" y="83"/>
                    </a:lnTo>
                    <a:lnTo>
                      <a:pt x="59" y="99"/>
                    </a:lnTo>
                    <a:lnTo>
                      <a:pt x="59" y="116"/>
                    </a:lnTo>
                    <a:lnTo>
                      <a:pt x="59" y="132"/>
                    </a:lnTo>
                    <a:lnTo>
                      <a:pt x="76" y="140"/>
                    </a:lnTo>
                    <a:lnTo>
                      <a:pt x="93" y="132"/>
                    </a:lnTo>
                    <a:lnTo>
                      <a:pt x="119" y="116"/>
                    </a:lnTo>
                    <a:lnTo>
                      <a:pt x="127" y="116"/>
                    </a:lnTo>
                    <a:lnTo>
                      <a:pt x="144" y="116"/>
                    </a:lnTo>
                    <a:lnTo>
                      <a:pt x="127" y="132"/>
                    </a:lnTo>
                    <a:lnTo>
                      <a:pt x="102" y="149"/>
                    </a:lnTo>
                    <a:lnTo>
                      <a:pt x="51" y="157"/>
                    </a:lnTo>
                    <a:lnTo>
                      <a:pt x="42" y="165"/>
                    </a:lnTo>
                    <a:lnTo>
                      <a:pt x="42" y="173"/>
                    </a:lnTo>
                    <a:lnTo>
                      <a:pt x="59" y="173"/>
                    </a:lnTo>
                    <a:lnTo>
                      <a:pt x="85" y="173"/>
                    </a:lnTo>
                    <a:lnTo>
                      <a:pt x="119" y="157"/>
                    </a:lnTo>
                    <a:lnTo>
                      <a:pt x="144" y="140"/>
                    </a:lnTo>
                    <a:lnTo>
                      <a:pt x="178" y="116"/>
                    </a:lnTo>
                    <a:lnTo>
                      <a:pt x="187" y="124"/>
                    </a:lnTo>
                    <a:lnTo>
                      <a:pt x="178" y="132"/>
                    </a:lnTo>
                    <a:lnTo>
                      <a:pt x="170" y="140"/>
                    </a:lnTo>
                    <a:lnTo>
                      <a:pt x="153" y="149"/>
                    </a:lnTo>
                    <a:lnTo>
                      <a:pt x="144" y="157"/>
                    </a:lnTo>
                    <a:lnTo>
                      <a:pt x="144" y="165"/>
                    </a:lnTo>
                    <a:lnTo>
                      <a:pt x="153" y="165"/>
                    </a:lnTo>
                    <a:lnTo>
                      <a:pt x="187" y="149"/>
                    </a:lnTo>
                    <a:lnTo>
                      <a:pt x="212" y="124"/>
                    </a:lnTo>
                    <a:lnTo>
                      <a:pt x="221" y="124"/>
                    </a:lnTo>
                    <a:lnTo>
                      <a:pt x="229" y="132"/>
                    </a:lnTo>
                    <a:lnTo>
                      <a:pt x="221" y="140"/>
                    </a:lnTo>
                    <a:lnTo>
                      <a:pt x="212" y="149"/>
                    </a:lnTo>
                    <a:lnTo>
                      <a:pt x="195" y="157"/>
                    </a:lnTo>
                    <a:lnTo>
                      <a:pt x="204" y="173"/>
                    </a:lnTo>
                    <a:lnTo>
                      <a:pt x="221" y="165"/>
                    </a:lnTo>
                    <a:lnTo>
                      <a:pt x="238" y="157"/>
                    </a:lnTo>
                    <a:lnTo>
                      <a:pt x="255" y="157"/>
                    </a:lnTo>
                    <a:lnTo>
                      <a:pt x="229" y="182"/>
                    </a:lnTo>
                    <a:lnTo>
                      <a:pt x="238" y="190"/>
                    </a:lnTo>
                    <a:lnTo>
                      <a:pt x="255" y="190"/>
                    </a:lnTo>
                    <a:lnTo>
                      <a:pt x="263" y="198"/>
                    </a:lnTo>
                    <a:lnTo>
                      <a:pt x="272" y="206"/>
                    </a:lnTo>
                    <a:lnTo>
                      <a:pt x="263" y="215"/>
                    </a:lnTo>
                    <a:lnTo>
                      <a:pt x="246" y="198"/>
                    </a:lnTo>
                    <a:lnTo>
                      <a:pt x="221" y="182"/>
                    </a:lnTo>
                    <a:lnTo>
                      <a:pt x="195" y="182"/>
                    </a:lnTo>
                    <a:lnTo>
                      <a:pt x="170" y="173"/>
                    </a:lnTo>
                    <a:lnTo>
                      <a:pt x="119" y="182"/>
                    </a:lnTo>
                    <a:lnTo>
                      <a:pt x="68" y="18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3" name="Freeform 94"/>
              <p:cNvSpPr>
                <a:spLocks/>
              </p:cNvSpPr>
              <p:nvPr/>
            </p:nvSpPr>
            <p:spPr bwMode="auto">
              <a:xfrm>
                <a:off x="9006" y="15847"/>
                <a:ext cx="34" cy="33"/>
              </a:xfrm>
              <a:custGeom>
                <a:avLst/>
                <a:gdLst>
                  <a:gd name="T0" fmla="*/ 0 w 34"/>
                  <a:gd name="T1" fmla="*/ 17 h 33"/>
                  <a:gd name="T2" fmla="*/ 9 w 34"/>
                  <a:gd name="T3" fmla="*/ 9 h 33"/>
                  <a:gd name="T4" fmla="*/ 17 w 34"/>
                  <a:gd name="T5" fmla="*/ 0 h 33"/>
                  <a:gd name="T6" fmla="*/ 26 w 34"/>
                  <a:gd name="T7" fmla="*/ 9 h 33"/>
                  <a:gd name="T8" fmla="*/ 34 w 34"/>
                  <a:gd name="T9" fmla="*/ 17 h 33"/>
                  <a:gd name="T10" fmla="*/ 34 w 34"/>
                  <a:gd name="T11" fmla="*/ 25 h 33"/>
                  <a:gd name="T12" fmla="*/ 26 w 34"/>
                  <a:gd name="T13" fmla="*/ 33 h 33"/>
                  <a:gd name="T14" fmla="*/ 9 w 34"/>
                  <a:gd name="T15" fmla="*/ 25 h 33"/>
                  <a:gd name="T16" fmla="*/ 0 w 34"/>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3">
                    <a:moveTo>
                      <a:pt x="0" y="17"/>
                    </a:moveTo>
                    <a:lnTo>
                      <a:pt x="9" y="9"/>
                    </a:lnTo>
                    <a:lnTo>
                      <a:pt x="17" y="0"/>
                    </a:lnTo>
                    <a:lnTo>
                      <a:pt x="26" y="9"/>
                    </a:lnTo>
                    <a:lnTo>
                      <a:pt x="34" y="17"/>
                    </a:lnTo>
                    <a:lnTo>
                      <a:pt x="34" y="25"/>
                    </a:lnTo>
                    <a:lnTo>
                      <a:pt x="26" y="33"/>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4" name="Freeform 95"/>
              <p:cNvSpPr>
                <a:spLocks/>
              </p:cNvSpPr>
              <p:nvPr/>
            </p:nvSpPr>
            <p:spPr bwMode="auto">
              <a:xfrm>
                <a:off x="9049" y="15839"/>
                <a:ext cx="1664" cy="25"/>
              </a:xfrm>
              <a:custGeom>
                <a:avLst/>
                <a:gdLst>
                  <a:gd name="T0" fmla="*/ 25 w 1664"/>
                  <a:gd name="T1" fmla="*/ 17 h 25"/>
                  <a:gd name="T2" fmla="*/ 0 w 1664"/>
                  <a:gd name="T3" fmla="*/ 0 h 25"/>
                  <a:gd name="T4" fmla="*/ 8 w 1664"/>
                  <a:gd name="T5" fmla="*/ 0 h 25"/>
                  <a:gd name="T6" fmla="*/ 17 w 1664"/>
                  <a:gd name="T7" fmla="*/ 0 h 25"/>
                  <a:gd name="T8" fmla="*/ 25 w 1664"/>
                  <a:gd name="T9" fmla="*/ 0 h 25"/>
                  <a:gd name="T10" fmla="*/ 51 w 1664"/>
                  <a:gd name="T11" fmla="*/ 0 h 25"/>
                  <a:gd name="T12" fmla="*/ 85 w 1664"/>
                  <a:gd name="T13" fmla="*/ 0 h 25"/>
                  <a:gd name="T14" fmla="*/ 119 w 1664"/>
                  <a:gd name="T15" fmla="*/ 0 h 25"/>
                  <a:gd name="T16" fmla="*/ 161 w 1664"/>
                  <a:gd name="T17" fmla="*/ 0 h 25"/>
                  <a:gd name="T18" fmla="*/ 212 w 1664"/>
                  <a:gd name="T19" fmla="*/ 0 h 25"/>
                  <a:gd name="T20" fmla="*/ 271 w 1664"/>
                  <a:gd name="T21" fmla="*/ 0 h 25"/>
                  <a:gd name="T22" fmla="*/ 331 w 1664"/>
                  <a:gd name="T23" fmla="*/ 0 h 25"/>
                  <a:gd name="T24" fmla="*/ 399 w 1664"/>
                  <a:gd name="T25" fmla="*/ 0 h 25"/>
                  <a:gd name="T26" fmla="*/ 535 w 1664"/>
                  <a:gd name="T27" fmla="*/ 0 h 25"/>
                  <a:gd name="T28" fmla="*/ 679 w 1664"/>
                  <a:gd name="T29" fmla="*/ 0 h 25"/>
                  <a:gd name="T30" fmla="*/ 840 w 1664"/>
                  <a:gd name="T31" fmla="*/ 0 h 25"/>
                  <a:gd name="T32" fmla="*/ 993 w 1664"/>
                  <a:gd name="T33" fmla="*/ 0 h 25"/>
                  <a:gd name="T34" fmla="*/ 1138 w 1664"/>
                  <a:gd name="T35" fmla="*/ 0 h 25"/>
                  <a:gd name="T36" fmla="*/ 1282 w 1664"/>
                  <a:gd name="T37" fmla="*/ 0 h 25"/>
                  <a:gd name="T38" fmla="*/ 1342 w 1664"/>
                  <a:gd name="T39" fmla="*/ 0 h 25"/>
                  <a:gd name="T40" fmla="*/ 1410 w 1664"/>
                  <a:gd name="T41" fmla="*/ 0 h 25"/>
                  <a:gd name="T42" fmla="*/ 1460 w 1664"/>
                  <a:gd name="T43" fmla="*/ 0 h 25"/>
                  <a:gd name="T44" fmla="*/ 1511 w 1664"/>
                  <a:gd name="T45" fmla="*/ 0 h 25"/>
                  <a:gd name="T46" fmla="*/ 1554 w 1664"/>
                  <a:gd name="T47" fmla="*/ 0 h 25"/>
                  <a:gd name="T48" fmla="*/ 1596 w 1664"/>
                  <a:gd name="T49" fmla="*/ 0 h 25"/>
                  <a:gd name="T50" fmla="*/ 1622 w 1664"/>
                  <a:gd name="T51" fmla="*/ 0 h 25"/>
                  <a:gd name="T52" fmla="*/ 1647 w 1664"/>
                  <a:gd name="T53" fmla="*/ 0 h 25"/>
                  <a:gd name="T54" fmla="*/ 1664 w 1664"/>
                  <a:gd name="T55" fmla="*/ 0 h 25"/>
                  <a:gd name="T56" fmla="*/ 1664 w 1664"/>
                  <a:gd name="T57" fmla="*/ 0 h 25"/>
                  <a:gd name="T58" fmla="*/ 1664 w 1664"/>
                  <a:gd name="T59" fmla="*/ 17 h 25"/>
                  <a:gd name="T60" fmla="*/ 1656 w 1664"/>
                  <a:gd name="T61" fmla="*/ 25 h 25"/>
                  <a:gd name="T62" fmla="*/ 25 w 1664"/>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4" h="25">
                    <a:moveTo>
                      <a:pt x="25" y="17"/>
                    </a:moveTo>
                    <a:lnTo>
                      <a:pt x="0" y="0"/>
                    </a:lnTo>
                    <a:lnTo>
                      <a:pt x="8" y="0"/>
                    </a:lnTo>
                    <a:lnTo>
                      <a:pt x="17" y="0"/>
                    </a:lnTo>
                    <a:lnTo>
                      <a:pt x="25" y="0"/>
                    </a:lnTo>
                    <a:lnTo>
                      <a:pt x="51" y="0"/>
                    </a:lnTo>
                    <a:lnTo>
                      <a:pt x="85" y="0"/>
                    </a:lnTo>
                    <a:lnTo>
                      <a:pt x="119" y="0"/>
                    </a:lnTo>
                    <a:lnTo>
                      <a:pt x="161" y="0"/>
                    </a:lnTo>
                    <a:lnTo>
                      <a:pt x="212" y="0"/>
                    </a:lnTo>
                    <a:lnTo>
                      <a:pt x="271" y="0"/>
                    </a:lnTo>
                    <a:lnTo>
                      <a:pt x="331" y="0"/>
                    </a:lnTo>
                    <a:lnTo>
                      <a:pt x="399" y="0"/>
                    </a:lnTo>
                    <a:lnTo>
                      <a:pt x="535" y="0"/>
                    </a:lnTo>
                    <a:lnTo>
                      <a:pt x="679" y="0"/>
                    </a:lnTo>
                    <a:lnTo>
                      <a:pt x="840" y="0"/>
                    </a:lnTo>
                    <a:lnTo>
                      <a:pt x="993" y="0"/>
                    </a:lnTo>
                    <a:lnTo>
                      <a:pt x="1138" y="0"/>
                    </a:lnTo>
                    <a:lnTo>
                      <a:pt x="1282" y="0"/>
                    </a:lnTo>
                    <a:lnTo>
                      <a:pt x="1342" y="0"/>
                    </a:lnTo>
                    <a:lnTo>
                      <a:pt x="1410" y="0"/>
                    </a:lnTo>
                    <a:lnTo>
                      <a:pt x="1460" y="0"/>
                    </a:lnTo>
                    <a:lnTo>
                      <a:pt x="1511" y="0"/>
                    </a:lnTo>
                    <a:lnTo>
                      <a:pt x="1554" y="0"/>
                    </a:lnTo>
                    <a:lnTo>
                      <a:pt x="1596" y="0"/>
                    </a:lnTo>
                    <a:lnTo>
                      <a:pt x="1622" y="0"/>
                    </a:lnTo>
                    <a:lnTo>
                      <a:pt x="1647" y="0"/>
                    </a:lnTo>
                    <a:lnTo>
                      <a:pt x="1664" y="0"/>
                    </a:lnTo>
                    <a:lnTo>
                      <a:pt x="1664" y="17"/>
                    </a:lnTo>
                    <a:lnTo>
                      <a:pt x="1656" y="25"/>
                    </a:lnTo>
                    <a:lnTo>
                      <a:pt x="25"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5" name="Freeform 96"/>
              <p:cNvSpPr>
                <a:spLocks/>
              </p:cNvSpPr>
              <p:nvPr/>
            </p:nvSpPr>
            <p:spPr bwMode="auto">
              <a:xfrm>
                <a:off x="10849" y="15682"/>
                <a:ext cx="187" cy="182"/>
              </a:xfrm>
              <a:custGeom>
                <a:avLst/>
                <a:gdLst>
                  <a:gd name="T0" fmla="*/ 145 w 187"/>
                  <a:gd name="T1" fmla="*/ 157 h 182"/>
                  <a:gd name="T2" fmla="*/ 153 w 187"/>
                  <a:gd name="T3" fmla="*/ 174 h 182"/>
                  <a:gd name="T4" fmla="*/ 128 w 187"/>
                  <a:gd name="T5" fmla="*/ 141 h 182"/>
                  <a:gd name="T6" fmla="*/ 119 w 187"/>
                  <a:gd name="T7" fmla="*/ 149 h 182"/>
                  <a:gd name="T8" fmla="*/ 111 w 187"/>
                  <a:gd name="T9" fmla="*/ 124 h 182"/>
                  <a:gd name="T10" fmla="*/ 94 w 187"/>
                  <a:gd name="T11" fmla="*/ 124 h 182"/>
                  <a:gd name="T12" fmla="*/ 77 w 187"/>
                  <a:gd name="T13" fmla="*/ 108 h 182"/>
                  <a:gd name="T14" fmla="*/ 68 w 187"/>
                  <a:gd name="T15" fmla="*/ 124 h 182"/>
                  <a:gd name="T16" fmla="*/ 60 w 187"/>
                  <a:gd name="T17" fmla="*/ 91 h 182"/>
                  <a:gd name="T18" fmla="*/ 51 w 187"/>
                  <a:gd name="T19" fmla="*/ 83 h 182"/>
                  <a:gd name="T20" fmla="*/ 34 w 187"/>
                  <a:gd name="T21" fmla="*/ 75 h 182"/>
                  <a:gd name="T22" fmla="*/ 17 w 187"/>
                  <a:gd name="T23" fmla="*/ 75 h 182"/>
                  <a:gd name="T24" fmla="*/ 26 w 187"/>
                  <a:gd name="T25" fmla="*/ 99 h 182"/>
                  <a:gd name="T26" fmla="*/ 26 w 187"/>
                  <a:gd name="T27" fmla="*/ 116 h 182"/>
                  <a:gd name="T28" fmla="*/ 0 w 187"/>
                  <a:gd name="T29" fmla="*/ 83 h 182"/>
                  <a:gd name="T30" fmla="*/ 0 w 187"/>
                  <a:gd name="T31" fmla="*/ 42 h 182"/>
                  <a:gd name="T32" fmla="*/ 51 w 187"/>
                  <a:gd name="T33" fmla="*/ 58 h 182"/>
                  <a:gd name="T34" fmla="*/ 60 w 187"/>
                  <a:gd name="T35" fmla="*/ 0 h 182"/>
                  <a:gd name="T36" fmla="*/ 128 w 187"/>
                  <a:gd name="T37" fmla="*/ 25 h 182"/>
                  <a:gd name="T38" fmla="*/ 102 w 187"/>
                  <a:gd name="T39" fmla="*/ 33 h 182"/>
                  <a:gd name="T40" fmla="*/ 85 w 187"/>
                  <a:gd name="T41" fmla="*/ 33 h 182"/>
                  <a:gd name="T42" fmla="*/ 94 w 187"/>
                  <a:gd name="T43" fmla="*/ 42 h 182"/>
                  <a:gd name="T44" fmla="*/ 153 w 187"/>
                  <a:gd name="T45" fmla="*/ 50 h 182"/>
                  <a:gd name="T46" fmla="*/ 136 w 187"/>
                  <a:gd name="T47" fmla="*/ 58 h 182"/>
                  <a:gd name="T48" fmla="*/ 119 w 187"/>
                  <a:gd name="T49" fmla="*/ 58 h 182"/>
                  <a:gd name="T50" fmla="*/ 111 w 187"/>
                  <a:gd name="T51" fmla="*/ 66 h 182"/>
                  <a:gd name="T52" fmla="*/ 119 w 187"/>
                  <a:gd name="T53" fmla="*/ 75 h 182"/>
                  <a:gd name="T54" fmla="*/ 128 w 187"/>
                  <a:gd name="T55" fmla="*/ 83 h 182"/>
                  <a:gd name="T56" fmla="*/ 170 w 187"/>
                  <a:gd name="T57" fmla="*/ 99 h 182"/>
                  <a:gd name="T58" fmla="*/ 187 w 187"/>
                  <a:gd name="T59" fmla="*/ 99 h 182"/>
                  <a:gd name="T60" fmla="*/ 153 w 187"/>
                  <a:gd name="T61" fmla="*/ 99 h 182"/>
                  <a:gd name="T62" fmla="*/ 136 w 187"/>
                  <a:gd name="T63" fmla="*/ 99 h 182"/>
                  <a:gd name="T64" fmla="*/ 136 w 187"/>
                  <a:gd name="T65" fmla="*/ 108 h 182"/>
                  <a:gd name="T66" fmla="*/ 187 w 187"/>
                  <a:gd name="T67" fmla="*/ 124 h 182"/>
                  <a:gd name="T68" fmla="*/ 179 w 187"/>
                  <a:gd name="T69" fmla="*/ 124 h 182"/>
                  <a:gd name="T70" fmla="*/ 145 w 187"/>
                  <a:gd name="T71" fmla="*/ 124 h 182"/>
                  <a:gd name="T72" fmla="*/ 145 w 187"/>
                  <a:gd name="T73" fmla="*/ 132 h 182"/>
                  <a:gd name="T74" fmla="*/ 179 w 187"/>
                  <a:gd name="T75" fmla="*/ 141 h 182"/>
                  <a:gd name="T76" fmla="*/ 187 w 187"/>
                  <a:gd name="T77" fmla="*/ 149 h 182"/>
                  <a:gd name="T78" fmla="*/ 179 w 187"/>
                  <a:gd name="T79" fmla="*/ 157 h 182"/>
                  <a:gd name="T80" fmla="*/ 187 w 187"/>
                  <a:gd name="T81" fmla="*/ 174 h 182"/>
                  <a:gd name="T82" fmla="*/ 187 w 187"/>
                  <a:gd name="T83" fmla="*/ 182 h 182"/>
                  <a:gd name="T84" fmla="*/ 170 w 187"/>
                  <a:gd name="T85" fmla="*/ 157 h 182"/>
                  <a:gd name="T86" fmla="*/ 153 w 187"/>
                  <a:gd name="T87" fmla="*/ 157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7" h="182">
                    <a:moveTo>
                      <a:pt x="153" y="157"/>
                    </a:moveTo>
                    <a:lnTo>
                      <a:pt x="145" y="157"/>
                    </a:lnTo>
                    <a:lnTo>
                      <a:pt x="153" y="165"/>
                    </a:lnTo>
                    <a:lnTo>
                      <a:pt x="153" y="174"/>
                    </a:lnTo>
                    <a:lnTo>
                      <a:pt x="145" y="157"/>
                    </a:lnTo>
                    <a:lnTo>
                      <a:pt x="128" y="141"/>
                    </a:lnTo>
                    <a:lnTo>
                      <a:pt x="119" y="141"/>
                    </a:lnTo>
                    <a:lnTo>
                      <a:pt x="119" y="149"/>
                    </a:lnTo>
                    <a:lnTo>
                      <a:pt x="111" y="132"/>
                    </a:lnTo>
                    <a:lnTo>
                      <a:pt x="111" y="124"/>
                    </a:lnTo>
                    <a:lnTo>
                      <a:pt x="102" y="124"/>
                    </a:lnTo>
                    <a:lnTo>
                      <a:pt x="94" y="124"/>
                    </a:lnTo>
                    <a:lnTo>
                      <a:pt x="77" y="108"/>
                    </a:lnTo>
                    <a:lnTo>
                      <a:pt x="68" y="116"/>
                    </a:lnTo>
                    <a:lnTo>
                      <a:pt x="68" y="124"/>
                    </a:lnTo>
                    <a:lnTo>
                      <a:pt x="68" y="108"/>
                    </a:lnTo>
                    <a:lnTo>
                      <a:pt x="60" y="91"/>
                    </a:lnTo>
                    <a:lnTo>
                      <a:pt x="51" y="83"/>
                    </a:lnTo>
                    <a:lnTo>
                      <a:pt x="43" y="83"/>
                    </a:lnTo>
                    <a:lnTo>
                      <a:pt x="34" y="75"/>
                    </a:lnTo>
                    <a:lnTo>
                      <a:pt x="26" y="66"/>
                    </a:lnTo>
                    <a:lnTo>
                      <a:pt x="17" y="75"/>
                    </a:lnTo>
                    <a:lnTo>
                      <a:pt x="17" y="83"/>
                    </a:lnTo>
                    <a:lnTo>
                      <a:pt x="26" y="99"/>
                    </a:lnTo>
                    <a:lnTo>
                      <a:pt x="26" y="108"/>
                    </a:lnTo>
                    <a:lnTo>
                      <a:pt x="26" y="116"/>
                    </a:lnTo>
                    <a:lnTo>
                      <a:pt x="17" y="99"/>
                    </a:lnTo>
                    <a:lnTo>
                      <a:pt x="0" y="83"/>
                    </a:lnTo>
                    <a:lnTo>
                      <a:pt x="0" y="50"/>
                    </a:lnTo>
                    <a:lnTo>
                      <a:pt x="0" y="42"/>
                    </a:lnTo>
                    <a:lnTo>
                      <a:pt x="34" y="58"/>
                    </a:lnTo>
                    <a:lnTo>
                      <a:pt x="51" y="58"/>
                    </a:lnTo>
                    <a:lnTo>
                      <a:pt x="60" y="58"/>
                    </a:lnTo>
                    <a:lnTo>
                      <a:pt x="60" y="0"/>
                    </a:lnTo>
                    <a:lnTo>
                      <a:pt x="94" y="0"/>
                    </a:lnTo>
                    <a:lnTo>
                      <a:pt x="128" y="25"/>
                    </a:lnTo>
                    <a:lnTo>
                      <a:pt x="119" y="33"/>
                    </a:lnTo>
                    <a:lnTo>
                      <a:pt x="102" y="33"/>
                    </a:lnTo>
                    <a:lnTo>
                      <a:pt x="85" y="33"/>
                    </a:lnTo>
                    <a:lnTo>
                      <a:pt x="85" y="42"/>
                    </a:lnTo>
                    <a:lnTo>
                      <a:pt x="94" y="42"/>
                    </a:lnTo>
                    <a:lnTo>
                      <a:pt x="145" y="42"/>
                    </a:lnTo>
                    <a:lnTo>
                      <a:pt x="153" y="50"/>
                    </a:lnTo>
                    <a:lnTo>
                      <a:pt x="145" y="58"/>
                    </a:lnTo>
                    <a:lnTo>
                      <a:pt x="136" y="58"/>
                    </a:lnTo>
                    <a:lnTo>
                      <a:pt x="128" y="58"/>
                    </a:lnTo>
                    <a:lnTo>
                      <a:pt x="119" y="58"/>
                    </a:lnTo>
                    <a:lnTo>
                      <a:pt x="111" y="58"/>
                    </a:lnTo>
                    <a:lnTo>
                      <a:pt x="111" y="66"/>
                    </a:lnTo>
                    <a:lnTo>
                      <a:pt x="119" y="75"/>
                    </a:lnTo>
                    <a:lnTo>
                      <a:pt x="128" y="83"/>
                    </a:lnTo>
                    <a:lnTo>
                      <a:pt x="136" y="91"/>
                    </a:lnTo>
                    <a:lnTo>
                      <a:pt x="170" y="99"/>
                    </a:lnTo>
                    <a:lnTo>
                      <a:pt x="187" y="99"/>
                    </a:lnTo>
                    <a:lnTo>
                      <a:pt x="170" y="99"/>
                    </a:lnTo>
                    <a:lnTo>
                      <a:pt x="153" y="99"/>
                    </a:lnTo>
                    <a:lnTo>
                      <a:pt x="136" y="91"/>
                    </a:lnTo>
                    <a:lnTo>
                      <a:pt x="136" y="99"/>
                    </a:lnTo>
                    <a:lnTo>
                      <a:pt x="128" y="108"/>
                    </a:lnTo>
                    <a:lnTo>
                      <a:pt x="136" y="108"/>
                    </a:lnTo>
                    <a:lnTo>
                      <a:pt x="153" y="116"/>
                    </a:lnTo>
                    <a:lnTo>
                      <a:pt x="187" y="124"/>
                    </a:lnTo>
                    <a:lnTo>
                      <a:pt x="179" y="124"/>
                    </a:lnTo>
                    <a:lnTo>
                      <a:pt x="153" y="116"/>
                    </a:lnTo>
                    <a:lnTo>
                      <a:pt x="145" y="124"/>
                    </a:lnTo>
                    <a:lnTo>
                      <a:pt x="136" y="124"/>
                    </a:lnTo>
                    <a:lnTo>
                      <a:pt x="145" y="132"/>
                    </a:lnTo>
                    <a:lnTo>
                      <a:pt x="153" y="132"/>
                    </a:lnTo>
                    <a:lnTo>
                      <a:pt x="179" y="141"/>
                    </a:lnTo>
                    <a:lnTo>
                      <a:pt x="187" y="141"/>
                    </a:lnTo>
                    <a:lnTo>
                      <a:pt x="187" y="149"/>
                    </a:lnTo>
                    <a:lnTo>
                      <a:pt x="179" y="157"/>
                    </a:lnTo>
                    <a:lnTo>
                      <a:pt x="187" y="165"/>
                    </a:lnTo>
                    <a:lnTo>
                      <a:pt x="187" y="174"/>
                    </a:lnTo>
                    <a:lnTo>
                      <a:pt x="187" y="182"/>
                    </a:lnTo>
                    <a:lnTo>
                      <a:pt x="179" y="174"/>
                    </a:lnTo>
                    <a:lnTo>
                      <a:pt x="170" y="157"/>
                    </a:lnTo>
                    <a:lnTo>
                      <a:pt x="162" y="157"/>
                    </a:lnTo>
                    <a:lnTo>
                      <a:pt x="153" y="157"/>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6" name="Freeform 97"/>
              <p:cNvSpPr>
                <a:spLocks/>
              </p:cNvSpPr>
              <p:nvPr/>
            </p:nvSpPr>
            <p:spPr bwMode="auto">
              <a:xfrm>
                <a:off x="10815" y="15823"/>
                <a:ext cx="34" cy="41"/>
              </a:xfrm>
              <a:custGeom>
                <a:avLst/>
                <a:gdLst>
                  <a:gd name="T0" fmla="*/ 0 w 34"/>
                  <a:gd name="T1" fmla="*/ 0 h 41"/>
                  <a:gd name="T2" fmla="*/ 34 w 34"/>
                  <a:gd name="T3" fmla="*/ 41 h 41"/>
                  <a:gd name="T4" fmla="*/ 17 w 34"/>
                  <a:gd name="T5" fmla="*/ 16 h 41"/>
                  <a:gd name="T6" fmla="*/ 0 w 34"/>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1">
                    <a:moveTo>
                      <a:pt x="0" y="0"/>
                    </a:moveTo>
                    <a:lnTo>
                      <a:pt x="34" y="41"/>
                    </a:lnTo>
                    <a:lnTo>
                      <a:pt x="17"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7" name="Freeform 98"/>
              <p:cNvSpPr>
                <a:spLocks/>
              </p:cNvSpPr>
              <p:nvPr/>
            </p:nvSpPr>
            <p:spPr bwMode="auto">
              <a:xfrm>
                <a:off x="10807" y="15847"/>
                <a:ext cx="8" cy="9"/>
              </a:xfrm>
              <a:custGeom>
                <a:avLst/>
                <a:gdLst>
                  <a:gd name="T0" fmla="*/ 0 w 8"/>
                  <a:gd name="T1" fmla="*/ 0 h 9"/>
                  <a:gd name="T2" fmla="*/ 0 w 8"/>
                  <a:gd name="T3" fmla="*/ 0 h 9"/>
                  <a:gd name="T4" fmla="*/ 8 w 8"/>
                  <a:gd name="T5" fmla="*/ 9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lnTo>
                      <a:pt x="0" y="0"/>
                    </a:lnTo>
                    <a:lnTo>
                      <a:pt x="8" y="9"/>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8" name="Freeform 99"/>
              <p:cNvSpPr>
                <a:spLocks/>
              </p:cNvSpPr>
              <p:nvPr/>
            </p:nvSpPr>
            <p:spPr bwMode="auto">
              <a:xfrm>
                <a:off x="8607" y="15707"/>
                <a:ext cx="34" cy="149"/>
              </a:xfrm>
              <a:custGeom>
                <a:avLst/>
                <a:gdLst>
                  <a:gd name="T0" fmla="*/ 8 w 34"/>
                  <a:gd name="T1" fmla="*/ 132 h 149"/>
                  <a:gd name="T2" fmla="*/ 0 w 34"/>
                  <a:gd name="T3" fmla="*/ 8 h 149"/>
                  <a:gd name="T4" fmla="*/ 0 w 34"/>
                  <a:gd name="T5" fmla="*/ 0 h 149"/>
                  <a:gd name="T6" fmla="*/ 8 w 34"/>
                  <a:gd name="T7" fmla="*/ 0 h 149"/>
                  <a:gd name="T8" fmla="*/ 25 w 34"/>
                  <a:gd name="T9" fmla="*/ 0 h 149"/>
                  <a:gd name="T10" fmla="*/ 34 w 34"/>
                  <a:gd name="T11" fmla="*/ 0 h 149"/>
                  <a:gd name="T12" fmla="*/ 34 w 34"/>
                  <a:gd name="T13" fmla="*/ 8 h 149"/>
                  <a:gd name="T14" fmla="*/ 34 w 34"/>
                  <a:gd name="T15" fmla="*/ 74 h 149"/>
                  <a:gd name="T16" fmla="*/ 34 w 34"/>
                  <a:gd name="T17" fmla="*/ 140 h 149"/>
                  <a:gd name="T18" fmla="*/ 25 w 34"/>
                  <a:gd name="T19" fmla="*/ 149 h 149"/>
                  <a:gd name="T20" fmla="*/ 17 w 34"/>
                  <a:gd name="T21" fmla="*/ 149 h 149"/>
                  <a:gd name="T22" fmla="*/ 8 w 34"/>
                  <a:gd name="T23" fmla="*/ 140 h 149"/>
                  <a:gd name="T24" fmla="*/ 8 w 34"/>
                  <a:gd name="T25" fmla="*/ 132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149">
                    <a:moveTo>
                      <a:pt x="8" y="132"/>
                    </a:moveTo>
                    <a:lnTo>
                      <a:pt x="0" y="8"/>
                    </a:lnTo>
                    <a:lnTo>
                      <a:pt x="0" y="0"/>
                    </a:lnTo>
                    <a:lnTo>
                      <a:pt x="8" y="0"/>
                    </a:lnTo>
                    <a:lnTo>
                      <a:pt x="25" y="0"/>
                    </a:lnTo>
                    <a:lnTo>
                      <a:pt x="34" y="0"/>
                    </a:lnTo>
                    <a:lnTo>
                      <a:pt x="34" y="8"/>
                    </a:lnTo>
                    <a:lnTo>
                      <a:pt x="34" y="74"/>
                    </a:lnTo>
                    <a:lnTo>
                      <a:pt x="34" y="140"/>
                    </a:lnTo>
                    <a:lnTo>
                      <a:pt x="25" y="149"/>
                    </a:lnTo>
                    <a:lnTo>
                      <a:pt x="17" y="149"/>
                    </a:lnTo>
                    <a:lnTo>
                      <a:pt x="8" y="140"/>
                    </a:lnTo>
                    <a:lnTo>
                      <a:pt x="8" y="13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19" name="Freeform 100"/>
              <p:cNvSpPr>
                <a:spLocks/>
              </p:cNvSpPr>
              <p:nvPr/>
            </p:nvSpPr>
            <p:spPr bwMode="auto">
              <a:xfrm>
                <a:off x="10747" y="15707"/>
                <a:ext cx="60" cy="149"/>
              </a:xfrm>
              <a:custGeom>
                <a:avLst/>
                <a:gdLst>
                  <a:gd name="T0" fmla="*/ 0 w 60"/>
                  <a:gd name="T1" fmla="*/ 140 h 149"/>
                  <a:gd name="T2" fmla="*/ 0 w 60"/>
                  <a:gd name="T3" fmla="*/ 124 h 149"/>
                  <a:gd name="T4" fmla="*/ 9 w 60"/>
                  <a:gd name="T5" fmla="*/ 107 h 149"/>
                  <a:gd name="T6" fmla="*/ 0 w 60"/>
                  <a:gd name="T7" fmla="*/ 66 h 149"/>
                  <a:gd name="T8" fmla="*/ 0 w 60"/>
                  <a:gd name="T9" fmla="*/ 33 h 149"/>
                  <a:gd name="T10" fmla="*/ 9 w 60"/>
                  <a:gd name="T11" fmla="*/ 8 h 149"/>
                  <a:gd name="T12" fmla="*/ 17 w 60"/>
                  <a:gd name="T13" fmla="*/ 0 h 149"/>
                  <a:gd name="T14" fmla="*/ 34 w 60"/>
                  <a:gd name="T15" fmla="*/ 0 h 149"/>
                  <a:gd name="T16" fmla="*/ 43 w 60"/>
                  <a:gd name="T17" fmla="*/ 0 h 149"/>
                  <a:gd name="T18" fmla="*/ 43 w 60"/>
                  <a:gd name="T19" fmla="*/ 17 h 149"/>
                  <a:gd name="T20" fmla="*/ 43 w 60"/>
                  <a:gd name="T21" fmla="*/ 41 h 149"/>
                  <a:gd name="T22" fmla="*/ 51 w 60"/>
                  <a:gd name="T23" fmla="*/ 58 h 149"/>
                  <a:gd name="T24" fmla="*/ 60 w 60"/>
                  <a:gd name="T25" fmla="*/ 83 h 149"/>
                  <a:gd name="T26" fmla="*/ 51 w 60"/>
                  <a:gd name="T27" fmla="*/ 74 h 149"/>
                  <a:gd name="T28" fmla="*/ 43 w 60"/>
                  <a:gd name="T29" fmla="*/ 66 h 149"/>
                  <a:gd name="T30" fmla="*/ 34 w 60"/>
                  <a:gd name="T31" fmla="*/ 66 h 149"/>
                  <a:gd name="T32" fmla="*/ 34 w 60"/>
                  <a:gd name="T33" fmla="*/ 83 h 149"/>
                  <a:gd name="T34" fmla="*/ 34 w 60"/>
                  <a:gd name="T35" fmla="*/ 99 h 149"/>
                  <a:gd name="T36" fmla="*/ 51 w 60"/>
                  <a:gd name="T37" fmla="*/ 124 h 149"/>
                  <a:gd name="T38" fmla="*/ 34 w 60"/>
                  <a:gd name="T39" fmla="*/ 99 h 149"/>
                  <a:gd name="T40" fmla="*/ 34 w 60"/>
                  <a:gd name="T41" fmla="*/ 91 h 149"/>
                  <a:gd name="T42" fmla="*/ 17 w 60"/>
                  <a:gd name="T43" fmla="*/ 83 h 149"/>
                  <a:gd name="T44" fmla="*/ 17 w 60"/>
                  <a:gd name="T45" fmla="*/ 91 h 149"/>
                  <a:gd name="T46" fmla="*/ 17 w 60"/>
                  <a:gd name="T47" fmla="*/ 99 h 149"/>
                  <a:gd name="T48" fmla="*/ 17 w 60"/>
                  <a:gd name="T49" fmla="*/ 116 h 149"/>
                  <a:gd name="T50" fmla="*/ 17 w 60"/>
                  <a:gd name="T51" fmla="*/ 116 h 149"/>
                  <a:gd name="T52" fmla="*/ 9 w 60"/>
                  <a:gd name="T53" fmla="*/ 116 h 149"/>
                  <a:gd name="T54" fmla="*/ 9 w 60"/>
                  <a:gd name="T55" fmla="*/ 132 h 149"/>
                  <a:gd name="T56" fmla="*/ 9 w 60"/>
                  <a:gd name="T57" fmla="*/ 140 h 149"/>
                  <a:gd name="T58" fmla="*/ 9 w 60"/>
                  <a:gd name="T59" fmla="*/ 149 h 149"/>
                  <a:gd name="T60" fmla="*/ 0 w 60"/>
                  <a:gd name="T61" fmla="*/ 149 h 149"/>
                  <a:gd name="T62" fmla="*/ 0 w 60"/>
                  <a:gd name="T63" fmla="*/ 14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149">
                    <a:moveTo>
                      <a:pt x="0" y="140"/>
                    </a:moveTo>
                    <a:lnTo>
                      <a:pt x="0" y="124"/>
                    </a:lnTo>
                    <a:lnTo>
                      <a:pt x="9" y="107"/>
                    </a:lnTo>
                    <a:lnTo>
                      <a:pt x="0" y="66"/>
                    </a:lnTo>
                    <a:lnTo>
                      <a:pt x="0" y="33"/>
                    </a:lnTo>
                    <a:lnTo>
                      <a:pt x="9" y="8"/>
                    </a:lnTo>
                    <a:lnTo>
                      <a:pt x="17" y="0"/>
                    </a:lnTo>
                    <a:lnTo>
                      <a:pt x="34" y="0"/>
                    </a:lnTo>
                    <a:lnTo>
                      <a:pt x="43" y="0"/>
                    </a:lnTo>
                    <a:lnTo>
                      <a:pt x="43" y="17"/>
                    </a:lnTo>
                    <a:lnTo>
                      <a:pt x="43" y="41"/>
                    </a:lnTo>
                    <a:lnTo>
                      <a:pt x="51" y="58"/>
                    </a:lnTo>
                    <a:lnTo>
                      <a:pt x="60" y="83"/>
                    </a:lnTo>
                    <a:lnTo>
                      <a:pt x="51" y="74"/>
                    </a:lnTo>
                    <a:lnTo>
                      <a:pt x="43" y="66"/>
                    </a:lnTo>
                    <a:lnTo>
                      <a:pt x="34" y="66"/>
                    </a:lnTo>
                    <a:lnTo>
                      <a:pt x="34" y="83"/>
                    </a:lnTo>
                    <a:lnTo>
                      <a:pt x="34" y="99"/>
                    </a:lnTo>
                    <a:lnTo>
                      <a:pt x="51" y="124"/>
                    </a:lnTo>
                    <a:lnTo>
                      <a:pt x="34" y="99"/>
                    </a:lnTo>
                    <a:lnTo>
                      <a:pt x="34" y="91"/>
                    </a:lnTo>
                    <a:lnTo>
                      <a:pt x="17" y="83"/>
                    </a:lnTo>
                    <a:lnTo>
                      <a:pt x="17" y="91"/>
                    </a:lnTo>
                    <a:lnTo>
                      <a:pt x="17" y="99"/>
                    </a:lnTo>
                    <a:lnTo>
                      <a:pt x="17" y="116"/>
                    </a:lnTo>
                    <a:lnTo>
                      <a:pt x="9" y="116"/>
                    </a:lnTo>
                    <a:lnTo>
                      <a:pt x="9" y="132"/>
                    </a:lnTo>
                    <a:lnTo>
                      <a:pt x="9" y="140"/>
                    </a:lnTo>
                    <a:lnTo>
                      <a:pt x="9" y="149"/>
                    </a:lnTo>
                    <a:lnTo>
                      <a:pt x="0" y="149"/>
                    </a:lnTo>
                    <a:lnTo>
                      <a:pt x="0" y="14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0" name="Freeform 101"/>
              <p:cNvSpPr>
                <a:spLocks/>
              </p:cNvSpPr>
              <p:nvPr/>
            </p:nvSpPr>
            <p:spPr bwMode="auto">
              <a:xfrm>
                <a:off x="10773" y="15839"/>
                <a:ext cx="8" cy="17"/>
              </a:xfrm>
              <a:custGeom>
                <a:avLst/>
                <a:gdLst>
                  <a:gd name="T0" fmla="*/ 0 w 8"/>
                  <a:gd name="T1" fmla="*/ 0 h 17"/>
                  <a:gd name="T2" fmla="*/ 8 w 8"/>
                  <a:gd name="T3" fmla="*/ 17 h 17"/>
                  <a:gd name="T4" fmla="*/ 0 w 8"/>
                  <a:gd name="T5" fmla="*/ 0 h 17"/>
                  <a:gd name="T6" fmla="*/ 0 w 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7">
                    <a:moveTo>
                      <a:pt x="0" y="0"/>
                    </a:moveTo>
                    <a:lnTo>
                      <a:pt x="8" y="17"/>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1" name="Freeform 102"/>
              <p:cNvSpPr>
                <a:spLocks/>
              </p:cNvSpPr>
              <p:nvPr/>
            </p:nvSpPr>
            <p:spPr bwMode="auto">
              <a:xfrm>
                <a:off x="10968" y="15831"/>
                <a:ext cx="9" cy="25"/>
              </a:xfrm>
              <a:custGeom>
                <a:avLst/>
                <a:gdLst>
                  <a:gd name="T0" fmla="*/ 0 w 9"/>
                  <a:gd name="T1" fmla="*/ 0 h 25"/>
                  <a:gd name="T2" fmla="*/ 9 w 9"/>
                  <a:gd name="T3" fmla="*/ 8 h 25"/>
                  <a:gd name="T4" fmla="*/ 9 w 9"/>
                  <a:gd name="T5" fmla="*/ 25 h 25"/>
                  <a:gd name="T6" fmla="*/ 0 w 9"/>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5">
                    <a:moveTo>
                      <a:pt x="0" y="0"/>
                    </a:moveTo>
                    <a:lnTo>
                      <a:pt x="9" y="8"/>
                    </a:lnTo>
                    <a:lnTo>
                      <a:pt x="9" y="25"/>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2" name="Freeform 103"/>
              <p:cNvSpPr>
                <a:spLocks/>
              </p:cNvSpPr>
              <p:nvPr/>
            </p:nvSpPr>
            <p:spPr bwMode="auto">
              <a:xfrm>
                <a:off x="10951" y="15831"/>
                <a:ext cx="1" cy="16"/>
              </a:xfrm>
              <a:custGeom>
                <a:avLst/>
                <a:gdLst>
                  <a:gd name="T0" fmla="*/ 0 w 1"/>
                  <a:gd name="T1" fmla="*/ 0 h 16"/>
                  <a:gd name="T2" fmla="*/ 0 w 1"/>
                  <a:gd name="T3" fmla="*/ 8 h 16"/>
                  <a:gd name="T4" fmla="*/ 0 w 1"/>
                  <a:gd name="T5" fmla="*/ 16 h 16"/>
                  <a:gd name="T6" fmla="*/ 0 w 1"/>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6">
                    <a:moveTo>
                      <a:pt x="0" y="0"/>
                    </a:moveTo>
                    <a:lnTo>
                      <a:pt x="0" y="8"/>
                    </a:lnTo>
                    <a:lnTo>
                      <a:pt x="0"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3" name="Freeform 104"/>
              <p:cNvSpPr>
                <a:spLocks/>
              </p:cNvSpPr>
              <p:nvPr/>
            </p:nvSpPr>
            <p:spPr bwMode="auto">
              <a:xfrm>
                <a:off x="8666" y="15732"/>
                <a:ext cx="9" cy="107"/>
              </a:xfrm>
              <a:custGeom>
                <a:avLst/>
                <a:gdLst>
                  <a:gd name="T0" fmla="*/ 0 w 9"/>
                  <a:gd name="T1" fmla="*/ 99 h 107"/>
                  <a:gd name="T2" fmla="*/ 0 w 9"/>
                  <a:gd name="T3" fmla="*/ 0 h 107"/>
                  <a:gd name="T4" fmla="*/ 0 w 9"/>
                  <a:gd name="T5" fmla="*/ 0 h 107"/>
                  <a:gd name="T6" fmla="*/ 9 w 9"/>
                  <a:gd name="T7" fmla="*/ 16 h 107"/>
                  <a:gd name="T8" fmla="*/ 9 w 9"/>
                  <a:gd name="T9" fmla="*/ 49 h 107"/>
                  <a:gd name="T10" fmla="*/ 9 w 9"/>
                  <a:gd name="T11" fmla="*/ 99 h 107"/>
                  <a:gd name="T12" fmla="*/ 0 w 9"/>
                  <a:gd name="T13" fmla="*/ 107 h 107"/>
                  <a:gd name="T14" fmla="*/ 0 w 9"/>
                  <a:gd name="T15" fmla="*/ 99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7">
                    <a:moveTo>
                      <a:pt x="0" y="99"/>
                    </a:moveTo>
                    <a:lnTo>
                      <a:pt x="0" y="0"/>
                    </a:lnTo>
                    <a:lnTo>
                      <a:pt x="9" y="16"/>
                    </a:lnTo>
                    <a:lnTo>
                      <a:pt x="9" y="49"/>
                    </a:lnTo>
                    <a:lnTo>
                      <a:pt x="9" y="99"/>
                    </a:lnTo>
                    <a:lnTo>
                      <a:pt x="0" y="107"/>
                    </a:lnTo>
                    <a:lnTo>
                      <a:pt x="0" y="9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4" name="Freeform 105"/>
              <p:cNvSpPr>
                <a:spLocks/>
              </p:cNvSpPr>
              <p:nvPr/>
            </p:nvSpPr>
            <p:spPr bwMode="auto">
              <a:xfrm>
                <a:off x="8573" y="15732"/>
                <a:ext cx="17" cy="99"/>
              </a:xfrm>
              <a:custGeom>
                <a:avLst/>
                <a:gdLst>
                  <a:gd name="T0" fmla="*/ 0 w 17"/>
                  <a:gd name="T1" fmla="*/ 8 h 99"/>
                  <a:gd name="T2" fmla="*/ 8 w 17"/>
                  <a:gd name="T3" fmla="*/ 0 h 99"/>
                  <a:gd name="T4" fmla="*/ 17 w 17"/>
                  <a:gd name="T5" fmla="*/ 8 h 99"/>
                  <a:gd name="T6" fmla="*/ 17 w 17"/>
                  <a:gd name="T7" fmla="*/ 91 h 99"/>
                  <a:gd name="T8" fmla="*/ 8 w 17"/>
                  <a:gd name="T9" fmla="*/ 99 h 99"/>
                  <a:gd name="T10" fmla="*/ 0 w 17"/>
                  <a:gd name="T11" fmla="*/ 91 h 99"/>
                  <a:gd name="T12" fmla="*/ 0 w 17"/>
                  <a:gd name="T13" fmla="*/ 8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9">
                    <a:moveTo>
                      <a:pt x="0" y="8"/>
                    </a:moveTo>
                    <a:lnTo>
                      <a:pt x="8" y="0"/>
                    </a:lnTo>
                    <a:lnTo>
                      <a:pt x="17" y="8"/>
                    </a:lnTo>
                    <a:lnTo>
                      <a:pt x="17" y="91"/>
                    </a:lnTo>
                    <a:lnTo>
                      <a:pt x="8" y="99"/>
                    </a:lnTo>
                    <a:lnTo>
                      <a:pt x="0" y="91"/>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5" name="Freeform 106"/>
              <p:cNvSpPr>
                <a:spLocks/>
              </p:cNvSpPr>
              <p:nvPr/>
            </p:nvSpPr>
            <p:spPr bwMode="auto">
              <a:xfrm>
                <a:off x="8998" y="15732"/>
                <a:ext cx="93" cy="99"/>
              </a:xfrm>
              <a:custGeom>
                <a:avLst/>
                <a:gdLst>
                  <a:gd name="T0" fmla="*/ 0 w 93"/>
                  <a:gd name="T1" fmla="*/ 91 h 99"/>
                  <a:gd name="T2" fmla="*/ 76 w 93"/>
                  <a:gd name="T3" fmla="*/ 41 h 99"/>
                  <a:gd name="T4" fmla="*/ 68 w 93"/>
                  <a:gd name="T5" fmla="*/ 33 h 99"/>
                  <a:gd name="T6" fmla="*/ 42 w 93"/>
                  <a:gd name="T7" fmla="*/ 16 h 99"/>
                  <a:gd name="T8" fmla="*/ 8 w 93"/>
                  <a:gd name="T9" fmla="*/ 8 h 99"/>
                  <a:gd name="T10" fmla="*/ 0 w 93"/>
                  <a:gd name="T11" fmla="*/ 0 h 99"/>
                  <a:gd name="T12" fmla="*/ 25 w 93"/>
                  <a:gd name="T13" fmla="*/ 8 h 99"/>
                  <a:gd name="T14" fmla="*/ 42 w 93"/>
                  <a:gd name="T15" fmla="*/ 16 h 99"/>
                  <a:gd name="T16" fmla="*/ 76 w 93"/>
                  <a:gd name="T17" fmla="*/ 33 h 99"/>
                  <a:gd name="T18" fmla="*/ 93 w 93"/>
                  <a:gd name="T19" fmla="*/ 41 h 99"/>
                  <a:gd name="T20" fmla="*/ 76 w 93"/>
                  <a:gd name="T21" fmla="*/ 66 h 99"/>
                  <a:gd name="T22" fmla="*/ 51 w 93"/>
                  <a:gd name="T23" fmla="*/ 74 h 99"/>
                  <a:gd name="T24" fmla="*/ 0 w 93"/>
                  <a:gd name="T25" fmla="*/ 99 h 99"/>
                  <a:gd name="T26" fmla="*/ 0 w 93"/>
                  <a:gd name="T27" fmla="*/ 9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9">
                    <a:moveTo>
                      <a:pt x="0" y="91"/>
                    </a:moveTo>
                    <a:lnTo>
                      <a:pt x="76" y="41"/>
                    </a:lnTo>
                    <a:lnTo>
                      <a:pt x="68" y="33"/>
                    </a:lnTo>
                    <a:lnTo>
                      <a:pt x="42" y="16"/>
                    </a:lnTo>
                    <a:lnTo>
                      <a:pt x="8" y="8"/>
                    </a:lnTo>
                    <a:lnTo>
                      <a:pt x="0" y="0"/>
                    </a:lnTo>
                    <a:lnTo>
                      <a:pt x="25" y="8"/>
                    </a:lnTo>
                    <a:lnTo>
                      <a:pt x="42" y="16"/>
                    </a:lnTo>
                    <a:lnTo>
                      <a:pt x="76" y="33"/>
                    </a:lnTo>
                    <a:lnTo>
                      <a:pt x="93" y="41"/>
                    </a:lnTo>
                    <a:lnTo>
                      <a:pt x="76" y="66"/>
                    </a:lnTo>
                    <a:lnTo>
                      <a:pt x="51" y="74"/>
                    </a:lnTo>
                    <a:lnTo>
                      <a:pt x="0" y="99"/>
                    </a:lnTo>
                    <a:lnTo>
                      <a:pt x="0" y="9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6" name="Freeform 107"/>
              <p:cNvSpPr>
                <a:spLocks/>
              </p:cNvSpPr>
              <p:nvPr/>
            </p:nvSpPr>
            <p:spPr bwMode="auto">
              <a:xfrm>
                <a:off x="10892" y="15806"/>
                <a:ext cx="8" cy="17"/>
              </a:xfrm>
              <a:custGeom>
                <a:avLst/>
                <a:gdLst>
                  <a:gd name="T0" fmla="*/ 8 w 8"/>
                  <a:gd name="T1" fmla="*/ 0 h 17"/>
                  <a:gd name="T2" fmla="*/ 8 w 8"/>
                  <a:gd name="T3" fmla="*/ 8 h 17"/>
                  <a:gd name="T4" fmla="*/ 8 w 8"/>
                  <a:gd name="T5" fmla="*/ 17 h 17"/>
                  <a:gd name="T6" fmla="*/ 0 w 8"/>
                  <a:gd name="T7" fmla="*/ 8 h 17"/>
                  <a:gd name="T8" fmla="*/ 8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0"/>
                    </a:moveTo>
                    <a:lnTo>
                      <a:pt x="8" y="8"/>
                    </a:lnTo>
                    <a:lnTo>
                      <a:pt x="8" y="17"/>
                    </a:lnTo>
                    <a:lnTo>
                      <a:pt x="0" y="8"/>
                    </a:lnTo>
                    <a:lnTo>
                      <a:pt x="8"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7" name="Freeform 108"/>
              <p:cNvSpPr>
                <a:spLocks/>
              </p:cNvSpPr>
              <p:nvPr/>
            </p:nvSpPr>
            <p:spPr bwMode="auto">
              <a:xfrm>
                <a:off x="9091" y="15806"/>
                <a:ext cx="1639" cy="17"/>
              </a:xfrm>
              <a:custGeom>
                <a:avLst/>
                <a:gdLst>
                  <a:gd name="T0" fmla="*/ 26 w 1639"/>
                  <a:gd name="T1" fmla="*/ 8 h 17"/>
                  <a:gd name="T2" fmla="*/ 0 w 1639"/>
                  <a:gd name="T3" fmla="*/ 0 h 17"/>
                  <a:gd name="T4" fmla="*/ 9 w 1639"/>
                  <a:gd name="T5" fmla="*/ 0 h 17"/>
                  <a:gd name="T6" fmla="*/ 51 w 1639"/>
                  <a:gd name="T7" fmla="*/ 0 h 17"/>
                  <a:gd name="T8" fmla="*/ 85 w 1639"/>
                  <a:gd name="T9" fmla="*/ 0 h 17"/>
                  <a:gd name="T10" fmla="*/ 136 w 1639"/>
                  <a:gd name="T11" fmla="*/ 0 h 17"/>
                  <a:gd name="T12" fmla="*/ 187 w 1639"/>
                  <a:gd name="T13" fmla="*/ 0 h 17"/>
                  <a:gd name="T14" fmla="*/ 238 w 1639"/>
                  <a:gd name="T15" fmla="*/ 0 h 17"/>
                  <a:gd name="T16" fmla="*/ 297 w 1639"/>
                  <a:gd name="T17" fmla="*/ 0 h 17"/>
                  <a:gd name="T18" fmla="*/ 416 w 1639"/>
                  <a:gd name="T19" fmla="*/ 0 h 17"/>
                  <a:gd name="T20" fmla="*/ 544 w 1639"/>
                  <a:gd name="T21" fmla="*/ 0 h 17"/>
                  <a:gd name="T22" fmla="*/ 680 w 1639"/>
                  <a:gd name="T23" fmla="*/ 0 h 17"/>
                  <a:gd name="T24" fmla="*/ 951 w 1639"/>
                  <a:gd name="T25" fmla="*/ 0 h 17"/>
                  <a:gd name="T26" fmla="*/ 1087 w 1639"/>
                  <a:gd name="T27" fmla="*/ 0 h 17"/>
                  <a:gd name="T28" fmla="*/ 1215 w 1639"/>
                  <a:gd name="T29" fmla="*/ 0 h 17"/>
                  <a:gd name="T30" fmla="*/ 1325 w 1639"/>
                  <a:gd name="T31" fmla="*/ 0 h 17"/>
                  <a:gd name="T32" fmla="*/ 1376 w 1639"/>
                  <a:gd name="T33" fmla="*/ 0 h 17"/>
                  <a:gd name="T34" fmla="*/ 1427 w 1639"/>
                  <a:gd name="T35" fmla="*/ 0 h 17"/>
                  <a:gd name="T36" fmla="*/ 1469 w 1639"/>
                  <a:gd name="T37" fmla="*/ 0 h 17"/>
                  <a:gd name="T38" fmla="*/ 1512 w 1639"/>
                  <a:gd name="T39" fmla="*/ 0 h 17"/>
                  <a:gd name="T40" fmla="*/ 1546 w 1639"/>
                  <a:gd name="T41" fmla="*/ 0 h 17"/>
                  <a:gd name="T42" fmla="*/ 1571 w 1639"/>
                  <a:gd name="T43" fmla="*/ 0 h 17"/>
                  <a:gd name="T44" fmla="*/ 1597 w 1639"/>
                  <a:gd name="T45" fmla="*/ 0 h 17"/>
                  <a:gd name="T46" fmla="*/ 1614 w 1639"/>
                  <a:gd name="T47" fmla="*/ 0 h 17"/>
                  <a:gd name="T48" fmla="*/ 1622 w 1639"/>
                  <a:gd name="T49" fmla="*/ 0 h 17"/>
                  <a:gd name="T50" fmla="*/ 1631 w 1639"/>
                  <a:gd name="T51" fmla="*/ 0 h 17"/>
                  <a:gd name="T52" fmla="*/ 1639 w 1639"/>
                  <a:gd name="T53" fmla="*/ 8 h 17"/>
                  <a:gd name="T54" fmla="*/ 1631 w 1639"/>
                  <a:gd name="T55" fmla="*/ 17 h 17"/>
                  <a:gd name="T56" fmla="*/ 1622 w 1639"/>
                  <a:gd name="T57" fmla="*/ 17 h 17"/>
                  <a:gd name="T58" fmla="*/ 1614 w 1639"/>
                  <a:gd name="T59" fmla="*/ 17 h 17"/>
                  <a:gd name="T60" fmla="*/ 1597 w 1639"/>
                  <a:gd name="T61" fmla="*/ 17 h 17"/>
                  <a:gd name="T62" fmla="*/ 1563 w 1639"/>
                  <a:gd name="T63" fmla="*/ 17 h 17"/>
                  <a:gd name="T64" fmla="*/ 1529 w 1639"/>
                  <a:gd name="T65" fmla="*/ 17 h 17"/>
                  <a:gd name="T66" fmla="*/ 1486 w 1639"/>
                  <a:gd name="T67" fmla="*/ 17 h 17"/>
                  <a:gd name="T68" fmla="*/ 1435 w 1639"/>
                  <a:gd name="T69" fmla="*/ 17 h 17"/>
                  <a:gd name="T70" fmla="*/ 1385 w 1639"/>
                  <a:gd name="T71" fmla="*/ 17 h 17"/>
                  <a:gd name="T72" fmla="*/ 1325 w 1639"/>
                  <a:gd name="T73" fmla="*/ 17 h 17"/>
                  <a:gd name="T74" fmla="*/ 1257 w 1639"/>
                  <a:gd name="T75" fmla="*/ 17 h 17"/>
                  <a:gd name="T76" fmla="*/ 1121 w 1639"/>
                  <a:gd name="T77" fmla="*/ 17 h 17"/>
                  <a:gd name="T78" fmla="*/ 977 w 1639"/>
                  <a:gd name="T79" fmla="*/ 17 h 17"/>
                  <a:gd name="T80" fmla="*/ 832 w 1639"/>
                  <a:gd name="T81" fmla="*/ 17 h 17"/>
                  <a:gd name="T82" fmla="*/ 680 w 1639"/>
                  <a:gd name="T83" fmla="*/ 17 h 17"/>
                  <a:gd name="T84" fmla="*/ 535 w 1639"/>
                  <a:gd name="T85" fmla="*/ 8 h 17"/>
                  <a:gd name="T86" fmla="*/ 399 w 1639"/>
                  <a:gd name="T87" fmla="*/ 8 h 17"/>
                  <a:gd name="T88" fmla="*/ 340 w 1639"/>
                  <a:gd name="T89" fmla="*/ 8 h 17"/>
                  <a:gd name="T90" fmla="*/ 280 w 1639"/>
                  <a:gd name="T91" fmla="*/ 8 h 17"/>
                  <a:gd name="T92" fmla="*/ 221 w 1639"/>
                  <a:gd name="T93" fmla="*/ 8 h 17"/>
                  <a:gd name="T94" fmla="*/ 178 w 1639"/>
                  <a:gd name="T95" fmla="*/ 8 h 17"/>
                  <a:gd name="T96" fmla="*/ 136 w 1639"/>
                  <a:gd name="T97" fmla="*/ 8 h 17"/>
                  <a:gd name="T98" fmla="*/ 102 w 1639"/>
                  <a:gd name="T99" fmla="*/ 8 h 17"/>
                  <a:gd name="T100" fmla="*/ 68 w 1639"/>
                  <a:gd name="T101" fmla="*/ 8 h 17"/>
                  <a:gd name="T102" fmla="*/ 51 w 1639"/>
                  <a:gd name="T103" fmla="*/ 8 h 17"/>
                  <a:gd name="T104" fmla="*/ 34 w 1639"/>
                  <a:gd name="T105" fmla="*/ 8 h 17"/>
                  <a:gd name="T106" fmla="*/ 26 w 1639"/>
                  <a:gd name="T107" fmla="*/ 8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39" h="17">
                    <a:moveTo>
                      <a:pt x="26" y="8"/>
                    </a:moveTo>
                    <a:lnTo>
                      <a:pt x="0" y="0"/>
                    </a:lnTo>
                    <a:lnTo>
                      <a:pt x="9" y="0"/>
                    </a:lnTo>
                    <a:lnTo>
                      <a:pt x="51" y="0"/>
                    </a:lnTo>
                    <a:lnTo>
                      <a:pt x="85" y="0"/>
                    </a:lnTo>
                    <a:lnTo>
                      <a:pt x="136" y="0"/>
                    </a:lnTo>
                    <a:lnTo>
                      <a:pt x="187" y="0"/>
                    </a:lnTo>
                    <a:lnTo>
                      <a:pt x="238" y="0"/>
                    </a:lnTo>
                    <a:lnTo>
                      <a:pt x="297" y="0"/>
                    </a:lnTo>
                    <a:lnTo>
                      <a:pt x="416" y="0"/>
                    </a:lnTo>
                    <a:lnTo>
                      <a:pt x="544" y="0"/>
                    </a:lnTo>
                    <a:lnTo>
                      <a:pt x="680" y="0"/>
                    </a:lnTo>
                    <a:lnTo>
                      <a:pt x="951" y="0"/>
                    </a:lnTo>
                    <a:lnTo>
                      <a:pt x="1087" y="0"/>
                    </a:lnTo>
                    <a:lnTo>
                      <a:pt x="1215" y="0"/>
                    </a:lnTo>
                    <a:lnTo>
                      <a:pt x="1325" y="0"/>
                    </a:lnTo>
                    <a:lnTo>
                      <a:pt x="1376" y="0"/>
                    </a:lnTo>
                    <a:lnTo>
                      <a:pt x="1427" y="0"/>
                    </a:lnTo>
                    <a:lnTo>
                      <a:pt x="1469" y="0"/>
                    </a:lnTo>
                    <a:lnTo>
                      <a:pt x="1512" y="0"/>
                    </a:lnTo>
                    <a:lnTo>
                      <a:pt x="1546" y="0"/>
                    </a:lnTo>
                    <a:lnTo>
                      <a:pt x="1571" y="0"/>
                    </a:lnTo>
                    <a:lnTo>
                      <a:pt x="1597" y="0"/>
                    </a:lnTo>
                    <a:lnTo>
                      <a:pt x="1614" y="0"/>
                    </a:lnTo>
                    <a:lnTo>
                      <a:pt x="1622" y="0"/>
                    </a:lnTo>
                    <a:lnTo>
                      <a:pt x="1631" y="0"/>
                    </a:lnTo>
                    <a:lnTo>
                      <a:pt x="1639" y="8"/>
                    </a:lnTo>
                    <a:lnTo>
                      <a:pt x="1631" y="17"/>
                    </a:lnTo>
                    <a:lnTo>
                      <a:pt x="1622" y="17"/>
                    </a:lnTo>
                    <a:lnTo>
                      <a:pt x="1614" y="17"/>
                    </a:lnTo>
                    <a:lnTo>
                      <a:pt x="1597" y="17"/>
                    </a:lnTo>
                    <a:lnTo>
                      <a:pt x="1563" y="17"/>
                    </a:lnTo>
                    <a:lnTo>
                      <a:pt x="1529" y="17"/>
                    </a:lnTo>
                    <a:lnTo>
                      <a:pt x="1486" y="17"/>
                    </a:lnTo>
                    <a:lnTo>
                      <a:pt x="1435" y="17"/>
                    </a:lnTo>
                    <a:lnTo>
                      <a:pt x="1385" y="17"/>
                    </a:lnTo>
                    <a:lnTo>
                      <a:pt x="1325" y="17"/>
                    </a:lnTo>
                    <a:lnTo>
                      <a:pt x="1257" y="17"/>
                    </a:lnTo>
                    <a:lnTo>
                      <a:pt x="1121" y="17"/>
                    </a:lnTo>
                    <a:lnTo>
                      <a:pt x="977" y="17"/>
                    </a:lnTo>
                    <a:lnTo>
                      <a:pt x="832" y="17"/>
                    </a:lnTo>
                    <a:lnTo>
                      <a:pt x="680" y="17"/>
                    </a:lnTo>
                    <a:lnTo>
                      <a:pt x="535" y="8"/>
                    </a:lnTo>
                    <a:lnTo>
                      <a:pt x="399" y="8"/>
                    </a:lnTo>
                    <a:lnTo>
                      <a:pt x="340" y="8"/>
                    </a:lnTo>
                    <a:lnTo>
                      <a:pt x="280" y="8"/>
                    </a:lnTo>
                    <a:lnTo>
                      <a:pt x="221" y="8"/>
                    </a:lnTo>
                    <a:lnTo>
                      <a:pt x="178" y="8"/>
                    </a:lnTo>
                    <a:lnTo>
                      <a:pt x="136" y="8"/>
                    </a:lnTo>
                    <a:lnTo>
                      <a:pt x="102" y="8"/>
                    </a:lnTo>
                    <a:lnTo>
                      <a:pt x="68" y="8"/>
                    </a:lnTo>
                    <a:lnTo>
                      <a:pt x="51" y="8"/>
                    </a:lnTo>
                    <a:lnTo>
                      <a:pt x="34" y="8"/>
                    </a:lnTo>
                    <a:lnTo>
                      <a:pt x="26" y="8"/>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8" name="Freeform 109"/>
              <p:cNvSpPr>
                <a:spLocks/>
              </p:cNvSpPr>
              <p:nvPr/>
            </p:nvSpPr>
            <p:spPr bwMode="auto">
              <a:xfrm>
                <a:off x="8700" y="15748"/>
                <a:ext cx="51" cy="58"/>
              </a:xfrm>
              <a:custGeom>
                <a:avLst/>
                <a:gdLst>
                  <a:gd name="T0" fmla="*/ 0 w 51"/>
                  <a:gd name="T1" fmla="*/ 0 h 58"/>
                  <a:gd name="T2" fmla="*/ 17 w 51"/>
                  <a:gd name="T3" fmla="*/ 0 h 58"/>
                  <a:gd name="T4" fmla="*/ 34 w 51"/>
                  <a:gd name="T5" fmla="*/ 9 h 58"/>
                  <a:gd name="T6" fmla="*/ 43 w 51"/>
                  <a:gd name="T7" fmla="*/ 17 h 58"/>
                  <a:gd name="T8" fmla="*/ 51 w 51"/>
                  <a:gd name="T9" fmla="*/ 25 h 58"/>
                  <a:gd name="T10" fmla="*/ 51 w 51"/>
                  <a:gd name="T11" fmla="*/ 33 h 58"/>
                  <a:gd name="T12" fmla="*/ 34 w 51"/>
                  <a:gd name="T13" fmla="*/ 42 h 58"/>
                  <a:gd name="T14" fmla="*/ 26 w 51"/>
                  <a:gd name="T15" fmla="*/ 50 h 58"/>
                  <a:gd name="T16" fmla="*/ 0 w 51"/>
                  <a:gd name="T17" fmla="*/ 58 h 58"/>
                  <a:gd name="T18" fmla="*/ 0 w 5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8">
                    <a:moveTo>
                      <a:pt x="0" y="0"/>
                    </a:moveTo>
                    <a:lnTo>
                      <a:pt x="17" y="0"/>
                    </a:lnTo>
                    <a:lnTo>
                      <a:pt x="34" y="9"/>
                    </a:lnTo>
                    <a:lnTo>
                      <a:pt x="43" y="17"/>
                    </a:lnTo>
                    <a:lnTo>
                      <a:pt x="51" y="25"/>
                    </a:lnTo>
                    <a:lnTo>
                      <a:pt x="51" y="33"/>
                    </a:lnTo>
                    <a:lnTo>
                      <a:pt x="34" y="42"/>
                    </a:lnTo>
                    <a:lnTo>
                      <a:pt x="26" y="50"/>
                    </a:lnTo>
                    <a:lnTo>
                      <a:pt x="0" y="5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29" name="Freeform 110"/>
              <p:cNvSpPr>
                <a:spLocks/>
              </p:cNvSpPr>
              <p:nvPr/>
            </p:nvSpPr>
            <p:spPr bwMode="auto">
              <a:xfrm>
                <a:off x="8930" y="15748"/>
                <a:ext cx="110" cy="58"/>
              </a:xfrm>
              <a:custGeom>
                <a:avLst/>
                <a:gdLst>
                  <a:gd name="T0" fmla="*/ 34 w 110"/>
                  <a:gd name="T1" fmla="*/ 42 h 58"/>
                  <a:gd name="T2" fmla="*/ 25 w 110"/>
                  <a:gd name="T3" fmla="*/ 33 h 58"/>
                  <a:gd name="T4" fmla="*/ 17 w 110"/>
                  <a:gd name="T5" fmla="*/ 33 h 58"/>
                  <a:gd name="T6" fmla="*/ 8 w 110"/>
                  <a:gd name="T7" fmla="*/ 25 h 58"/>
                  <a:gd name="T8" fmla="*/ 0 w 110"/>
                  <a:gd name="T9" fmla="*/ 25 h 58"/>
                  <a:gd name="T10" fmla="*/ 17 w 110"/>
                  <a:gd name="T11" fmla="*/ 25 h 58"/>
                  <a:gd name="T12" fmla="*/ 34 w 110"/>
                  <a:gd name="T13" fmla="*/ 17 h 58"/>
                  <a:gd name="T14" fmla="*/ 42 w 110"/>
                  <a:gd name="T15" fmla="*/ 0 h 58"/>
                  <a:gd name="T16" fmla="*/ 76 w 110"/>
                  <a:gd name="T17" fmla="*/ 9 h 58"/>
                  <a:gd name="T18" fmla="*/ 110 w 110"/>
                  <a:gd name="T19" fmla="*/ 25 h 58"/>
                  <a:gd name="T20" fmla="*/ 102 w 110"/>
                  <a:gd name="T21" fmla="*/ 42 h 58"/>
                  <a:gd name="T22" fmla="*/ 85 w 110"/>
                  <a:gd name="T23" fmla="*/ 42 h 58"/>
                  <a:gd name="T24" fmla="*/ 42 w 110"/>
                  <a:gd name="T25" fmla="*/ 58 h 58"/>
                  <a:gd name="T26" fmla="*/ 34 w 110"/>
                  <a:gd name="T27" fmla="*/ 42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58">
                    <a:moveTo>
                      <a:pt x="34" y="42"/>
                    </a:moveTo>
                    <a:lnTo>
                      <a:pt x="25" y="33"/>
                    </a:lnTo>
                    <a:lnTo>
                      <a:pt x="17" y="33"/>
                    </a:lnTo>
                    <a:lnTo>
                      <a:pt x="8" y="25"/>
                    </a:lnTo>
                    <a:lnTo>
                      <a:pt x="0" y="25"/>
                    </a:lnTo>
                    <a:lnTo>
                      <a:pt x="17" y="25"/>
                    </a:lnTo>
                    <a:lnTo>
                      <a:pt x="34" y="17"/>
                    </a:lnTo>
                    <a:lnTo>
                      <a:pt x="42" y="0"/>
                    </a:lnTo>
                    <a:lnTo>
                      <a:pt x="76" y="9"/>
                    </a:lnTo>
                    <a:lnTo>
                      <a:pt x="110" y="25"/>
                    </a:lnTo>
                    <a:lnTo>
                      <a:pt x="102" y="42"/>
                    </a:lnTo>
                    <a:lnTo>
                      <a:pt x="85" y="42"/>
                    </a:lnTo>
                    <a:lnTo>
                      <a:pt x="42" y="58"/>
                    </a:lnTo>
                    <a:lnTo>
                      <a:pt x="34" y="42"/>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0" name="Freeform 111"/>
              <p:cNvSpPr>
                <a:spLocks/>
              </p:cNvSpPr>
              <p:nvPr/>
            </p:nvSpPr>
            <p:spPr bwMode="auto">
              <a:xfrm>
                <a:off x="9754" y="14627"/>
                <a:ext cx="1197" cy="1163"/>
              </a:xfrm>
              <a:custGeom>
                <a:avLst/>
                <a:gdLst>
                  <a:gd name="T0" fmla="*/ 101 w 1197"/>
                  <a:gd name="T1" fmla="*/ 1146 h 1163"/>
                  <a:gd name="T2" fmla="*/ 59 w 1197"/>
                  <a:gd name="T3" fmla="*/ 1055 h 1163"/>
                  <a:gd name="T4" fmla="*/ 34 w 1197"/>
                  <a:gd name="T5" fmla="*/ 1072 h 1163"/>
                  <a:gd name="T6" fmla="*/ 195 w 1197"/>
                  <a:gd name="T7" fmla="*/ 1039 h 1163"/>
                  <a:gd name="T8" fmla="*/ 560 w 1197"/>
                  <a:gd name="T9" fmla="*/ 1138 h 1163"/>
                  <a:gd name="T10" fmla="*/ 433 w 1197"/>
                  <a:gd name="T11" fmla="*/ 940 h 1163"/>
                  <a:gd name="T12" fmla="*/ 543 w 1197"/>
                  <a:gd name="T13" fmla="*/ 627 h 1163"/>
                  <a:gd name="T14" fmla="*/ 543 w 1197"/>
                  <a:gd name="T15" fmla="*/ 684 h 1163"/>
                  <a:gd name="T16" fmla="*/ 603 w 1197"/>
                  <a:gd name="T17" fmla="*/ 643 h 1163"/>
                  <a:gd name="T18" fmla="*/ 611 w 1197"/>
                  <a:gd name="T19" fmla="*/ 775 h 1163"/>
                  <a:gd name="T20" fmla="*/ 458 w 1197"/>
                  <a:gd name="T21" fmla="*/ 907 h 1163"/>
                  <a:gd name="T22" fmla="*/ 475 w 1197"/>
                  <a:gd name="T23" fmla="*/ 924 h 1163"/>
                  <a:gd name="T24" fmla="*/ 543 w 1197"/>
                  <a:gd name="T25" fmla="*/ 891 h 1163"/>
                  <a:gd name="T26" fmla="*/ 526 w 1197"/>
                  <a:gd name="T27" fmla="*/ 866 h 1163"/>
                  <a:gd name="T28" fmla="*/ 560 w 1197"/>
                  <a:gd name="T29" fmla="*/ 825 h 1163"/>
                  <a:gd name="T30" fmla="*/ 688 w 1197"/>
                  <a:gd name="T31" fmla="*/ 800 h 1163"/>
                  <a:gd name="T32" fmla="*/ 772 w 1197"/>
                  <a:gd name="T33" fmla="*/ 899 h 1163"/>
                  <a:gd name="T34" fmla="*/ 730 w 1197"/>
                  <a:gd name="T35" fmla="*/ 1031 h 1163"/>
                  <a:gd name="T36" fmla="*/ 586 w 1197"/>
                  <a:gd name="T37" fmla="*/ 1064 h 1163"/>
                  <a:gd name="T38" fmla="*/ 603 w 1197"/>
                  <a:gd name="T39" fmla="*/ 956 h 1163"/>
                  <a:gd name="T40" fmla="*/ 526 w 1197"/>
                  <a:gd name="T41" fmla="*/ 1064 h 1163"/>
                  <a:gd name="T42" fmla="*/ 815 w 1197"/>
                  <a:gd name="T43" fmla="*/ 989 h 1163"/>
                  <a:gd name="T44" fmla="*/ 789 w 1197"/>
                  <a:gd name="T45" fmla="*/ 717 h 1163"/>
                  <a:gd name="T46" fmla="*/ 1087 w 1197"/>
                  <a:gd name="T47" fmla="*/ 742 h 1163"/>
                  <a:gd name="T48" fmla="*/ 1061 w 1197"/>
                  <a:gd name="T49" fmla="*/ 503 h 1163"/>
                  <a:gd name="T50" fmla="*/ 1019 w 1197"/>
                  <a:gd name="T51" fmla="*/ 594 h 1163"/>
                  <a:gd name="T52" fmla="*/ 1078 w 1197"/>
                  <a:gd name="T53" fmla="*/ 643 h 1163"/>
                  <a:gd name="T54" fmla="*/ 1010 w 1197"/>
                  <a:gd name="T55" fmla="*/ 693 h 1163"/>
                  <a:gd name="T56" fmla="*/ 917 w 1197"/>
                  <a:gd name="T57" fmla="*/ 742 h 1163"/>
                  <a:gd name="T58" fmla="*/ 832 w 1197"/>
                  <a:gd name="T59" fmla="*/ 627 h 1163"/>
                  <a:gd name="T60" fmla="*/ 866 w 1197"/>
                  <a:gd name="T61" fmla="*/ 519 h 1163"/>
                  <a:gd name="T62" fmla="*/ 1002 w 1197"/>
                  <a:gd name="T63" fmla="*/ 462 h 1163"/>
                  <a:gd name="T64" fmla="*/ 900 w 1197"/>
                  <a:gd name="T65" fmla="*/ 454 h 1163"/>
                  <a:gd name="T66" fmla="*/ 772 w 1197"/>
                  <a:gd name="T67" fmla="*/ 602 h 1163"/>
                  <a:gd name="T68" fmla="*/ 654 w 1197"/>
                  <a:gd name="T69" fmla="*/ 511 h 1163"/>
                  <a:gd name="T70" fmla="*/ 679 w 1197"/>
                  <a:gd name="T71" fmla="*/ 519 h 1163"/>
                  <a:gd name="T72" fmla="*/ 934 w 1197"/>
                  <a:gd name="T73" fmla="*/ 421 h 1163"/>
                  <a:gd name="T74" fmla="*/ 1163 w 1197"/>
                  <a:gd name="T75" fmla="*/ 552 h 1163"/>
                  <a:gd name="T76" fmla="*/ 1070 w 1197"/>
                  <a:gd name="T77" fmla="*/ 181 h 1163"/>
                  <a:gd name="T78" fmla="*/ 1087 w 1197"/>
                  <a:gd name="T79" fmla="*/ 25 h 1163"/>
                  <a:gd name="T80" fmla="*/ 1112 w 1197"/>
                  <a:gd name="T81" fmla="*/ 74 h 1163"/>
                  <a:gd name="T82" fmla="*/ 1172 w 1197"/>
                  <a:gd name="T83" fmla="*/ 17 h 1163"/>
                  <a:gd name="T84" fmla="*/ 1146 w 1197"/>
                  <a:gd name="T85" fmla="*/ 165 h 1163"/>
                  <a:gd name="T86" fmla="*/ 1146 w 1197"/>
                  <a:gd name="T87" fmla="*/ 379 h 1163"/>
                  <a:gd name="T88" fmla="*/ 1163 w 1197"/>
                  <a:gd name="T89" fmla="*/ 223 h 1163"/>
                  <a:gd name="T90" fmla="*/ 1070 w 1197"/>
                  <a:gd name="T91" fmla="*/ 289 h 1163"/>
                  <a:gd name="T92" fmla="*/ 1121 w 1197"/>
                  <a:gd name="T93" fmla="*/ 759 h 1163"/>
                  <a:gd name="T94" fmla="*/ 1189 w 1197"/>
                  <a:gd name="T95" fmla="*/ 849 h 1163"/>
                  <a:gd name="T96" fmla="*/ 1053 w 1197"/>
                  <a:gd name="T97" fmla="*/ 874 h 1163"/>
                  <a:gd name="T98" fmla="*/ 1138 w 1197"/>
                  <a:gd name="T99" fmla="*/ 849 h 1163"/>
                  <a:gd name="T100" fmla="*/ 781 w 1197"/>
                  <a:gd name="T101" fmla="*/ 742 h 1163"/>
                  <a:gd name="T102" fmla="*/ 891 w 1197"/>
                  <a:gd name="T103" fmla="*/ 1097 h 1163"/>
                  <a:gd name="T104" fmla="*/ 900 w 1197"/>
                  <a:gd name="T105" fmla="*/ 1014 h 1163"/>
                  <a:gd name="T106" fmla="*/ 917 w 1197"/>
                  <a:gd name="T107" fmla="*/ 1146 h 1163"/>
                  <a:gd name="T108" fmla="*/ 815 w 1197"/>
                  <a:gd name="T109" fmla="*/ 1022 h 1163"/>
                  <a:gd name="T110" fmla="*/ 628 w 1197"/>
                  <a:gd name="T111" fmla="*/ 1154 h 1163"/>
                  <a:gd name="T112" fmla="*/ 212 w 1197"/>
                  <a:gd name="T113" fmla="*/ 1072 h 1163"/>
                  <a:gd name="T114" fmla="*/ 280 w 1197"/>
                  <a:gd name="T115" fmla="*/ 1072 h 1163"/>
                  <a:gd name="T116" fmla="*/ 237 w 1197"/>
                  <a:gd name="T117" fmla="*/ 116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7" h="1163">
                    <a:moveTo>
                      <a:pt x="203" y="1138"/>
                    </a:moveTo>
                    <a:lnTo>
                      <a:pt x="195" y="1121"/>
                    </a:lnTo>
                    <a:lnTo>
                      <a:pt x="195" y="1097"/>
                    </a:lnTo>
                    <a:lnTo>
                      <a:pt x="203" y="1055"/>
                    </a:lnTo>
                    <a:lnTo>
                      <a:pt x="195" y="1047"/>
                    </a:lnTo>
                    <a:lnTo>
                      <a:pt x="195" y="1055"/>
                    </a:lnTo>
                    <a:lnTo>
                      <a:pt x="169" y="1097"/>
                    </a:lnTo>
                    <a:lnTo>
                      <a:pt x="152" y="1121"/>
                    </a:lnTo>
                    <a:lnTo>
                      <a:pt x="127" y="1138"/>
                    </a:lnTo>
                    <a:lnTo>
                      <a:pt x="101" y="1146"/>
                    </a:lnTo>
                    <a:lnTo>
                      <a:pt x="68" y="1146"/>
                    </a:lnTo>
                    <a:lnTo>
                      <a:pt x="42" y="1138"/>
                    </a:lnTo>
                    <a:lnTo>
                      <a:pt x="17" y="1130"/>
                    </a:lnTo>
                    <a:lnTo>
                      <a:pt x="8" y="1113"/>
                    </a:lnTo>
                    <a:lnTo>
                      <a:pt x="0" y="1105"/>
                    </a:lnTo>
                    <a:lnTo>
                      <a:pt x="0" y="1072"/>
                    </a:lnTo>
                    <a:lnTo>
                      <a:pt x="8" y="1064"/>
                    </a:lnTo>
                    <a:lnTo>
                      <a:pt x="17" y="1055"/>
                    </a:lnTo>
                    <a:lnTo>
                      <a:pt x="42" y="1055"/>
                    </a:lnTo>
                    <a:lnTo>
                      <a:pt x="59" y="1055"/>
                    </a:lnTo>
                    <a:lnTo>
                      <a:pt x="68" y="1064"/>
                    </a:lnTo>
                    <a:lnTo>
                      <a:pt x="68" y="1080"/>
                    </a:lnTo>
                    <a:lnTo>
                      <a:pt x="68" y="1088"/>
                    </a:lnTo>
                    <a:lnTo>
                      <a:pt x="51" y="1097"/>
                    </a:lnTo>
                    <a:lnTo>
                      <a:pt x="42" y="1097"/>
                    </a:lnTo>
                    <a:lnTo>
                      <a:pt x="34" y="1097"/>
                    </a:lnTo>
                    <a:lnTo>
                      <a:pt x="34" y="1088"/>
                    </a:lnTo>
                    <a:lnTo>
                      <a:pt x="34" y="1080"/>
                    </a:lnTo>
                    <a:lnTo>
                      <a:pt x="34" y="1072"/>
                    </a:lnTo>
                    <a:lnTo>
                      <a:pt x="17" y="1072"/>
                    </a:lnTo>
                    <a:lnTo>
                      <a:pt x="8" y="1088"/>
                    </a:lnTo>
                    <a:lnTo>
                      <a:pt x="17" y="1097"/>
                    </a:lnTo>
                    <a:lnTo>
                      <a:pt x="25" y="1113"/>
                    </a:lnTo>
                    <a:lnTo>
                      <a:pt x="34" y="1121"/>
                    </a:lnTo>
                    <a:lnTo>
                      <a:pt x="68" y="1113"/>
                    </a:lnTo>
                    <a:lnTo>
                      <a:pt x="93" y="1105"/>
                    </a:lnTo>
                    <a:lnTo>
                      <a:pt x="144" y="1072"/>
                    </a:lnTo>
                    <a:lnTo>
                      <a:pt x="195" y="1039"/>
                    </a:lnTo>
                    <a:lnTo>
                      <a:pt x="220" y="1022"/>
                    </a:lnTo>
                    <a:lnTo>
                      <a:pt x="246" y="1022"/>
                    </a:lnTo>
                    <a:lnTo>
                      <a:pt x="288" y="1022"/>
                    </a:lnTo>
                    <a:lnTo>
                      <a:pt x="322" y="1022"/>
                    </a:lnTo>
                    <a:lnTo>
                      <a:pt x="356" y="1039"/>
                    </a:lnTo>
                    <a:lnTo>
                      <a:pt x="390" y="1055"/>
                    </a:lnTo>
                    <a:lnTo>
                      <a:pt x="518" y="1130"/>
                    </a:lnTo>
                    <a:lnTo>
                      <a:pt x="535" y="1138"/>
                    </a:lnTo>
                    <a:lnTo>
                      <a:pt x="543" y="1138"/>
                    </a:lnTo>
                    <a:lnTo>
                      <a:pt x="560" y="1138"/>
                    </a:lnTo>
                    <a:lnTo>
                      <a:pt x="560" y="1130"/>
                    </a:lnTo>
                    <a:lnTo>
                      <a:pt x="552" y="1121"/>
                    </a:lnTo>
                    <a:lnTo>
                      <a:pt x="526" y="1113"/>
                    </a:lnTo>
                    <a:lnTo>
                      <a:pt x="509" y="1105"/>
                    </a:lnTo>
                    <a:lnTo>
                      <a:pt x="475" y="1072"/>
                    </a:lnTo>
                    <a:lnTo>
                      <a:pt x="450" y="1047"/>
                    </a:lnTo>
                    <a:lnTo>
                      <a:pt x="433" y="1006"/>
                    </a:lnTo>
                    <a:lnTo>
                      <a:pt x="433" y="973"/>
                    </a:lnTo>
                    <a:lnTo>
                      <a:pt x="433" y="940"/>
                    </a:lnTo>
                    <a:lnTo>
                      <a:pt x="450" y="899"/>
                    </a:lnTo>
                    <a:lnTo>
                      <a:pt x="467" y="866"/>
                    </a:lnTo>
                    <a:lnTo>
                      <a:pt x="518" y="800"/>
                    </a:lnTo>
                    <a:lnTo>
                      <a:pt x="569" y="734"/>
                    </a:lnTo>
                    <a:lnTo>
                      <a:pt x="586" y="693"/>
                    </a:lnTo>
                    <a:lnTo>
                      <a:pt x="586" y="676"/>
                    </a:lnTo>
                    <a:lnTo>
                      <a:pt x="586" y="651"/>
                    </a:lnTo>
                    <a:lnTo>
                      <a:pt x="569" y="643"/>
                    </a:lnTo>
                    <a:lnTo>
                      <a:pt x="552" y="627"/>
                    </a:lnTo>
                    <a:lnTo>
                      <a:pt x="543" y="627"/>
                    </a:lnTo>
                    <a:lnTo>
                      <a:pt x="526" y="635"/>
                    </a:lnTo>
                    <a:lnTo>
                      <a:pt x="526" y="643"/>
                    </a:lnTo>
                    <a:lnTo>
                      <a:pt x="526" y="651"/>
                    </a:lnTo>
                    <a:lnTo>
                      <a:pt x="543" y="651"/>
                    </a:lnTo>
                    <a:lnTo>
                      <a:pt x="552" y="651"/>
                    </a:lnTo>
                    <a:lnTo>
                      <a:pt x="552" y="660"/>
                    </a:lnTo>
                    <a:lnTo>
                      <a:pt x="552" y="668"/>
                    </a:lnTo>
                    <a:lnTo>
                      <a:pt x="552" y="676"/>
                    </a:lnTo>
                    <a:lnTo>
                      <a:pt x="543" y="684"/>
                    </a:lnTo>
                    <a:lnTo>
                      <a:pt x="535" y="684"/>
                    </a:lnTo>
                    <a:lnTo>
                      <a:pt x="526" y="684"/>
                    </a:lnTo>
                    <a:lnTo>
                      <a:pt x="509" y="668"/>
                    </a:lnTo>
                    <a:lnTo>
                      <a:pt x="509" y="643"/>
                    </a:lnTo>
                    <a:lnTo>
                      <a:pt x="518" y="635"/>
                    </a:lnTo>
                    <a:lnTo>
                      <a:pt x="526" y="627"/>
                    </a:lnTo>
                    <a:lnTo>
                      <a:pt x="543" y="618"/>
                    </a:lnTo>
                    <a:lnTo>
                      <a:pt x="560" y="610"/>
                    </a:lnTo>
                    <a:lnTo>
                      <a:pt x="569" y="618"/>
                    </a:lnTo>
                    <a:lnTo>
                      <a:pt x="603" y="643"/>
                    </a:lnTo>
                    <a:lnTo>
                      <a:pt x="620" y="668"/>
                    </a:lnTo>
                    <a:lnTo>
                      <a:pt x="620" y="693"/>
                    </a:lnTo>
                    <a:lnTo>
                      <a:pt x="620" y="709"/>
                    </a:lnTo>
                    <a:lnTo>
                      <a:pt x="611" y="726"/>
                    </a:lnTo>
                    <a:lnTo>
                      <a:pt x="594" y="734"/>
                    </a:lnTo>
                    <a:lnTo>
                      <a:pt x="603" y="742"/>
                    </a:lnTo>
                    <a:lnTo>
                      <a:pt x="611" y="742"/>
                    </a:lnTo>
                    <a:lnTo>
                      <a:pt x="620" y="742"/>
                    </a:lnTo>
                    <a:lnTo>
                      <a:pt x="620" y="750"/>
                    </a:lnTo>
                    <a:lnTo>
                      <a:pt x="611" y="775"/>
                    </a:lnTo>
                    <a:lnTo>
                      <a:pt x="594" y="783"/>
                    </a:lnTo>
                    <a:lnTo>
                      <a:pt x="552" y="800"/>
                    </a:lnTo>
                    <a:lnTo>
                      <a:pt x="543" y="816"/>
                    </a:lnTo>
                    <a:lnTo>
                      <a:pt x="535" y="825"/>
                    </a:lnTo>
                    <a:lnTo>
                      <a:pt x="535" y="833"/>
                    </a:lnTo>
                    <a:lnTo>
                      <a:pt x="501" y="849"/>
                    </a:lnTo>
                    <a:lnTo>
                      <a:pt x="492" y="858"/>
                    </a:lnTo>
                    <a:lnTo>
                      <a:pt x="484" y="874"/>
                    </a:lnTo>
                    <a:lnTo>
                      <a:pt x="484" y="891"/>
                    </a:lnTo>
                    <a:lnTo>
                      <a:pt x="458" y="907"/>
                    </a:lnTo>
                    <a:lnTo>
                      <a:pt x="450" y="932"/>
                    </a:lnTo>
                    <a:lnTo>
                      <a:pt x="450" y="948"/>
                    </a:lnTo>
                    <a:lnTo>
                      <a:pt x="458" y="965"/>
                    </a:lnTo>
                    <a:lnTo>
                      <a:pt x="467" y="973"/>
                    </a:lnTo>
                    <a:lnTo>
                      <a:pt x="475" y="965"/>
                    </a:lnTo>
                    <a:lnTo>
                      <a:pt x="475" y="956"/>
                    </a:lnTo>
                    <a:lnTo>
                      <a:pt x="475" y="948"/>
                    </a:lnTo>
                    <a:lnTo>
                      <a:pt x="467" y="940"/>
                    </a:lnTo>
                    <a:lnTo>
                      <a:pt x="475" y="932"/>
                    </a:lnTo>
                    <a:lnTo>
                      <a:pt x="475" y="924"/>
                    </a:lnTo>
                    <a:lnTo>
                      <a:pt x="484" y="915"/>
                    </a:lnTo>
                    <a:lnTo>
                      <a:pt x="492" y="915"/>
                    </a:lnTo>
                    <a:lnTo>
                      <a:pt x="501" y="915"/>
                    </a:lnTo>
                    <a:lnTo>
                      <a:pt x="509" y="907"/>
                    </a:lnTo>
                    <a:lnTo>
                      <a:pt x="509" y="899"/>
                    </a:lnTo>
                    <a:lnTo>
                      <a:pt x="509" y="907"/>
                    </a:lnTo>
                    <a:lnTo>
                      <a:pt x="518" y="907"/>
                    </a:lnTo>
                    <a:lnTo>
                      <a:pt x="535" y="882"/>
                    </a:lnTo>
                    <a:lnTo>
                      <a:pt x="543" y="891"/>
                    </a:lnTo>
                    <a:lnTo>
                      <a:pt x="543" y="899"/>
                    </a:lnTo>
                    <a:lnTo>
                      <a:pt x="535" y="915"/>
                    </a:lnTo>
                    <a:lnTo>
                      <a:pt x="535" y="924"/>
                    </a:lnTo>
                    <a:lnTo>
                      <a:pt x="543" y="932"/>
                    </a:lnTo>
                    <a:lnTo>
                      <a:pt x="552" y="924"/>
                    </a:lnTo>
                    <a:lnTo>
                      <a:pt x="560" y="907"/>
                    </a:lnTo>
                    <a:lnTo>
                      <a:pt x="560" y="891"/>
                    </a:lnTo>
                    <a:lnTo>
                      <a:pt x="552" y="866"/>
                    </a:lnTo>
                    <a:lnTo>
                      <a:pt x="543" y="866"/>
                    </a:lnTo>
                    <a:lnTo>
                      <a:pt x="526" y="866"/>
                    </a:lnTo>
                    <a:lnTo>
                      <a:pt x="509" y="874"/>
                    </a:lnTo>
                    <a:lnTo>
                      <a:pt x="509" y="899"/>
                    </a:lnTo>
                    <a:lnTo>
                      <a:pt x="501" y="891"/>
                    </a:lnTo>
                    <a:lnTo>
                      <a:pt x="501" y="882"/>
                    </a:lnTo>
                    <a:lnTo>
                      <a:pt x="509" y="866"/>
                    </a:lnTo>
                    <a:lnTo>
                      <a:pt x="518" y="858"/>
                    </a:lnTo>
                    <a:lnTo>
                      <a:pt x="535" y="858"/>
                    </a:lnTo>
                    <a:lnTo>
                      <a:pt x="543" y="849"/>
                    </a:lnTo>
                    <a:lnTo>
                      <a:pt x="552" y="833"/>
                    </a:lnTo>
                    <a:lnTo>
                      <a:pt x="560" y="825"/>
                    </a:lnTo>
                    <a:lnTo>
                      <a:pt x="569" y="825"/>
                    </a:lnTo>
                    <a:lnTo>
                      <a:pt x="586" y="808"/>
                    </a:lnTo>
                    <a:lnTo>
                      <a:pt x="594" y="808"/>
                    </a:lnTo>
                    <a:lnTo>
                      <a:pt x="611" y="816"/>
                    </a:lnTo>
                    <a:lnTo>
                      <a:pt x="628" y="825"/>
                    </a:lnTo>
                    <a:lnTo>
                      <a:pt x="637" y="825"/>
                    </a:lnTo>
                    <a:lnTo>
                      <a:pt x="654" y="808"/>
                    </a:lnTo>
                    <a:lnTo>
                      <a:pt x="671" y="800"/>
                    </a:lnTo>
                    <a:lnTo>
                      <a:pt x="688" y="800"/>
                    </a:lnTo>
                    <a:lnTo>
                      <a:pt x="713" y="800"/>
                    </a:lnTo>
                    <a:lnTo>
                      <a:pt x="722" y="816"/>
                    </a:lnTo>
                    <a:lnTo>
                      <a:pt x="730" y="825"/>
                    </a:lnTo>
                    <a:lnTo>
                      <a:pt x="730" y="858"/>
                    </a:lnTo>
                    <a:lnTo>
                      <a:pt x="722" y="866"/>
                    </a:lnTo>
                    <a:lnTo>
                      <a:pt x="722" y="874"/>
                    </a:lnTo>
                    <a:lnTo>
                      <a:pt x="730" y="874"/>
                    </a:lnTo>
                    <a:lnTo>
                      <a:pt x="738" y="874"/>
                    </a:lnTo>
                    <a:lnTo>
                      <a:pt x="755" y="874"/>
                    </a:lnTo>
                    <a:lnTo>
                      <a:pt x="772" y="899"/>
                    </a:lnTo>
                    <a:lnTo>
                      <a:pt x="781" y="915"/>
                    </a:lnTo>
                    <a:lnTo>
                      <a:pt x="781" y="932"/>
                    </a:lnTo>
                    <a:lnTo>
                      <a:pt x="772" y="948"/>
                    </a:lnTo>
                    <a:lnTo>
                      <a:pt x="755" y="956"/>
                    </a:lnTo>
                    <a:lnTo>
                      <a:pt x="747" y="965"/>
                    </a:lnTo>
                    <a:lnTo>
                      <a:pt x="730" y="965"/>
                    </a:lnTo>
                    <a:lnTo>
                      <a:pt x="738" y="989"/>
                    </a:lnTo>
                    <a:lnTo>
                      <a:pt x="747" y="1006"/>
                    </a:lnTo>
                    <a:lnTo>
                      <a:pt x="738" y="1022"/>
                    </a:lnTo>
                    <a:lnTo>
                      <a:pt x="730" y="1031"/>
                    </a:lnTo>
                    <a:lnTo>
                      <a:pt x="722" y="1039"/>
                    </a:lnTo>
                    <a:lnTo>
                      <a:pt x="705" y="1055"/>
                    </a:lnTo>
                    <a:lnTo>
                      <a:pt x="688" y="1055"/>
                    </a:lnTo>
                    <a:lnTo>
                      <a:pt x="671" y="1047"/>
                    </a:lnTo>
                    <a:lnTo>
                      <a:pt x="654" y="1039"/>
                    </a:lnTo>
                    <a:lnTo>
                      <a:pt x="637" y="1055"/>
                    </a:lnTo>
                    <a:lnTo>
                      <a:pt x="628" y="1064"/>
                    </a:lnTo>
                    <a:lnTo>
                      <a:pt x="620" y="1072"/>
                    </a:lnTo>
                    <a:lnTo>
                      <a:pt x="594" y="1072"/>
                    </a:lnTo>
                    <a:lnTo>
                      <a:pt x="586" y="1064"/>
                    </a:lnTo>
                    <a:lnTo>
                      <a:pt x="569" y="1055"/>
                    </a:lnTo>
                    <a:lnTo>
                      <a:pt x="552" y="1047"/>
                    </a:lnTo>
                    <a:lnTo>
                      <a:pt x="552" y="1031"/>
                    </a:lnTo>
                    <a:lnTo>
                      <a:pt x="560" y="1022"/>
                    </a:lnTo>
                    <a:lnTo>
                      <a:pt x="577" y="1022"/>
                    </a:lnTo>
                    <a:lnTo>
                      <a:pt x="586" y="1022"/>
                    </a:lnTo>
                    <a:lnTo>
                      <a:pt x="603" y="1006"/>
                    </a:lnTo>
                    <a:lnTo>
                      <a:pt x="611" y="998"/>
                    </a:lnTo>
                    <a:lnTo>
                      <a:pt x="611" y="973"/>
                    </a:lnTo>
                    <a:lnTo>
                      <a:pt x="603" y="956"/>
                    </a:lnTo>
                    <a:lnTo>
                      <a:pt x="594" y="948"/>
                    </a:lnTo>
                    <a:lnTo>
                      <a:pt x="586" y="940"/>
                    </a:lnTo>
                    <a:lnTo>
                      <a:pt x="560" y="940"/>
                    </a:lnTo>
                    <a:lnTo>
                      <a:pt x="543" y="948"/>
                    </a:lnTo>
                    <a:lnTo>
                      <a:pt x="526" y="956"/>
                    </a:lnTo>
                    <a:lnTo>
                      <a:pt x="518" y="973"/>
                    </a:lnTo>
                    <a:lnTo>
                      <a:pt x="509" y="989"/>
                    </a:lnTo>
                    <a:lnTo>
                      <a:pt x="509" y="1014"/>
                    </a:lnTo>
                    <a:lnTo>
                      <a:pt x="518" y="1039"/>
                    </a:lnTo>
                    <a:lnTo>
                      <a:pt x="526" y="1064"/>
                    </a:lnTo>
                    <a:lnTo>
                      <a:pt x="552" y="1088"/>
                    </a:lnTo>
                    <a:lnTo>
                      <a:pt x="586" y="1105"/>
                    </a:lnTo>
                    <a:lnTo>
                      <a:pt x="611" y="1113"/>
                    </a:lnTo>
                    <a:lnTo>
                      <a:pt x="645" y="1113"/>
                    </a:lnTo>
                    <a:lnTo>
                      <a:pt x="679" y="1105"/>
                    </a:lnTo>
                    <a:lnTo>
                      <a:pt x="738" y="1080"/>
                    </a:lnTo>
                    <a:lnTo>
                      <a:pt x="764" y="1055"/>
                    </a:lnTo>
                    <a:lnTo>
                      <a:pt x="781" y="1039"/>
                    </a:lnTo>
                    <a:lnTo>
                      <a:pt x="798" y="1014"/>
                    </a:lnTo>
                    <a:lnTo>
                      <a:pt x="815" y="989"/>
                    </a:lnTo>
                    <a:lnTo>
                      <a:pt x="815" y="956"/>
                    </a:lnTo>
                    <a:lnTo>
                      <a:pt x="823" y="932"/>
                    </a:lnTo>
                    <a:lnTo>
                      <a:pt x="815" y="899"/>
                    </a:lnTo>
                    <a:lnTo>
                      <a:pt x="815" y="866"/>
                    </a:lnTo>
                    <a:lnTo>
                      <a:pt x="798" y="841"/>
                    </a:lnTo>
                    <a:lnTo>
                      <a:pt x="781" y="808"/>
                    </a:lnTo>
                    <a:lnTo>
                      <a:pt x="747" y="759"/>
                    </a:lnTo>
                    <a:lnTo>
                      <a:pt x="755" y="742"/>
                    </a:lnTo>
                    <a:lnTo>
                      <a:pt x="764" y="734"/>
                    </a:lnTo>
                    <a:lnTo>
                      <a:pt x="789" y="717"/>
                    </a:lnTo>
                    <a:lnTo>
                      <a:pt x="840" y="750"/>
                    </a:lnTo>
                    <a:lnTo>
                      <a:pt x="866" y="767"/>
                    </a:lnTo>
                    <a:lnTo>
                      <a:pt x="883" y="783"/>
                    </a:lnTo>
                    <a:lnTo>
                      <a:pt x="908" y="783"/>
                    </a:lnTo>
                    <a:lnTo>
                      <a:pt x="942" y="792"/>
                    </a:lnTo>
                    <a:lnTo>
                      <a:pt x="968" y="792"/>
                    </a:lnTo>
                    <a:lnTo>
                      <a:pt x="993" y="783"/>
                    </a:lnTo>
                    <a:lnTo>
                      <a:pt x="1019" y="783"/>
                    </a:lnTo>
                    <a:lnTo>
                      <a:pt x="1044" y="775"/>
                    </a:lnTo>
                    <a:lnTo>
                      <a:pt x="1087" y="742"/>
                    </a:lnTo>
                    <a:lnTo>
                      <a:pt x="1121" y="701"/>
                    </a:lnTo>
                    <a:lnTo>
                      <a:pt x="1129" y="676"/>
                    </a:lnTo>
                    <a:lnTo>
                      <a:pt x="1138" y="651"/>
                    </a:lnTo>
                    <a:lnTo>
                      <a:pt x="1138" y="627"/>
                    </a:lnTo>
                    <a:lnTo>
                      <a:pt x="1138" y="602"/>
                    </a:lnTo>
                    <a:lnTo>
                      <a:pt x="1129" y="577"/>
                    </a:lnTo>
                    <a:lnTo>
                      <a:pt x="1121" y="552"/>
                    </a:lnTo>
                    <a:lnTo>
                      <a:pt x="1095" y="528"/>
                    </a:lnTo>
                    <a:lnTo>
                      <a:pt x="1078" y="511"/>
                    </a:lnTo>
                    <a:lnTo>
                      <a:pt x="1061" y="503"/>
                    </a:lnTo>
                    <a:lnTo>
                      <a:pt x="1044" y="503"/>
                    </a:lnTo>
                    <a:lnTo>
                      <a:pt x="1027" y="503"/>
                    </a:lnTo>
                    <a:lnTo>
                      <a:pt x="1010" y="511"/>
                    </a:lnTo>
                    <a:lnTo>
                      <a:pt x="993" y="519"/>
                    </a:lnTo>
                    <a:lnTo>
                      <a:pt x="985" y="544"/>
                    </a:lnTo>
                    <a:lnTo>
                      <a:pt x="976" y="552"/>
                    </a:lnTo>
                    <a:lnTo>
                      <a:pt x="976" y="561"/>
                    </a:lnTo>
                    <a:lnTo>
                      <a:pt x="985" y="585"/>
                    </a:lnTo>
                    <a:lnTo>
                      <a:pt x="1002" y="594"/>
                    </a:lnTo>
                    <a:lnTo>
                      <a:pt x="1019" y="594"/>
                    </a:lnTo>
                    <a:lnTo>
                      <a:pt x="1044" y="585"/>
                    </a:lnTo>
                    <a:lnTo>
                      <a:pt x="1053" y="577"/>
                    </a:lnTo>
                    <a:lnTo>
                      <a:pt x="1061" y="552"/>
                    </a:lnTo>
                    <a:lnTo>
                      <a:pt x="1078" y="561"/>
                    </a:lnTo>
                    <a:lnTo>
                      <a:pt x="1095" y="577"/>
                    </a:lnTo>
                    <a:lnTo>
                      <a:pt x="1104" y="594"/>
                    </a:lnTo>
                    <a:lnTo>
                      <a:pt x="1095" y="610"/>
                    </a:lnTo>
                    <a:lnTo>
                      <a:pt x="1078" y="627"/>
                    </a:lnTo>
                    <a:lnTo>
                      <a:pt x="1078" y="635"/>
                    </a:lnTo>
                    <a:lnTo>
                      <a:pt x="1078" y="643"/>
                    </a:lnTo>
                    <a:lnTo>
                      <a:pt x="1087" y="651"/>
                    </a:lnTo>
                    <a:lnTo>
                      <a:pt x="1095" y="660"/>
                    </a:lnTo>
                    <a:lnTo>
                      <a:pt x="1095" y="676"/>
                    </a:lnTo>
                    <a:lnTo>
                      <a:pt x="1087" y="693"/>
                    </a:lnTo>
                    <a:lnTo>
                      <a:pt x="1070" y="709"/>
                    </a:lnTo>
                    <a:lnTo>
                      <a:pt x="1053" y="709"/>
                    </a:lnTo>
                    <a:lnTo>
                      <a:pt x="1044" y="709"/>
                    </a:lnTo>
                    <a:lnTo>
                      <a:pt x="1027" y="709"/>
                    </a:lnTo>
                    <a:lnTo>
                      <a:pt x="1019" y="701"/>
                    </a:lnTo>
                    <a:lnTo>
                      <a:pt x="1010" y="693"/>
                    </a:lnTo>
                    <a:lnTo>
                      <a:pt x="1002" y="693"/>
                    </a:lnTo>
                    <a:lnTo>
                      <a:pt x="993" y="701"/>
                    </a:lnTo>
                    <a:lnTo>
                      <a:pt x="1002" y="717"/>
                    </a:lnTo>
                    <a:lnTo>
                      <a:pt x="993" y="726"/>
                    </a:lnTo>
                    <a:lnTo>
                      <a:pt x="976" y="750"/>
                    </a:lnTo>
                    <a:lnTo>
                      <a:pt x="968" y="759"/>
                    </a:lnTo>
                    <a:lnTo>
                      <a:pt x="951" y="767"/>
                    </a:lnTo>
                    <a:lnTo>
                      <a:pt x="942" y="759"/>
                    </a:lnTo>
                    <a:lnTo>
                      <a:pt x="925" y="759"/>
                    </a:lnTo>
                    <a:lnTo>
                      <a:pt x="917" y="742"/>
                    </a:lnTo>
                    <a:lnTo>
                      <a:pt x="908" y="734"/>
                    </a:lnTo>
                    <a:lnTo>
                      <a:pt x="900" y="709"/>
                    </a:lnTo>
                    <a:lnTo>
                      <a:pt x="891" y="701"/>
                    </a:lnTo>
                    <a:lnTo>
                      <a:pt x="883" y="701"/>
                    </a:lnTo>
                    <a:lnTo>
                      <a:pt x="866" y="701"/>
                    </a:lnTo>
                    <a:lnTo>
                      <a:pt x="840" y="693"/>
                    </a:lnTo>
                    <a:lnTo>
                      <a:pt x="823" y="668"/>
                    </a:lnTo>
                    <a:lnTo>
                      <a:pt x="823" y="660"/>
                    </a:lnTo>
                    <a:lnTo>
                      <a:pt x="823" y="651"/>
                    </a:lnTo>
                    <a:lnTo>
                      <a:pt x="832" y="627"/>
                    </a:lnTo>
                    <a:lnTo>
                      <a:pt x="849" y="610"/>
                    </a:lnTo>
                    <a:lnTo>
                      <a:pt x="849" y="602"/>
                    </a:lnTo>
                    <a:lnTo>
                      <a:pt x="840" y="585"/>
                    </a:lnTo>
                    <a:lnTo>
                      <a:pt x="832" y="577"/>
                    </a:lnTo>
                    <a:lnTo>
                      <a:pt x="832" y="561"/>
                    </a:lnTo>
                    <a:lnTo>
                      <a:pt x="832" y="544"/>
                    </a:lnTo>
                    <a:lnTo>
                      <a:pt x="849" y="528"/>
                    </a:lnTo>
                    <a:lnTo>
                      <a:pt x="857" y="519"/>
                    </a:lnTo>
                    <a:lnTo>
                      <a:pt x="866" y="519"/>
                    </a:lnTo>
                    <a:lnTo>
                      <a:pt x="883" y="519"/>
                    </a:lnTo>
                    <a:lnTo>
                      <a:pt x="883" y="511"/>
                    </a:lnTo>
                    <a:lnTo>
                      <a:pt x="891" y="487"/>
                    </a:lnTo>
                    <a:lnTo>
                      <a:pt x="908" y="470"/>
                    </a:lnTo>
                    <a:lnTo>
                      <a:pt x="925" y="470"/>
                    </a:lnTo>
                    <a:lnTo>
                      <a:pt x="942" y="470"/>
                    </a:lnTo>
                    <a:lnTo>
                      <a:pt x="959" y="454"/>
                    </a:lnTo>
                    <a:lnTo>
                      <a:pt x="976" y="454"/>
                    </a:lnTo>
                    <a:lnTo>
                      <a:pt x="985" y="454"/>
                    </a:lnTo>
                    <a:lnTo>
                      <a:pt x="1002" y="462"/>
                    </a:lnTo>
                    <a:lnTo>
                      <a:pt x="1002" y="470"/>
                    </a:lnTo>
                    <a:lnTo>
                      <a:pt x="1010" y="470"/>
                    </a:lnTo>
                    <a:lnTo>
                      <a:pt x="1010" y="454"/>
                    </a:lnTo>
                    <a:lnTo>
                      <a:pt x="1002" y="445"/>
                    </a:lnTo>
                    <a:lnTo>
                      <a:pt x="993" y="437"/>
                    </a:lnTo>
                    <a:lnTo>
                      <a:pt x="976" y="429"/>
                    </a:lnTo>
                    <a:lnTo>
                      <a:pt x="959" y="437"/>
                    </a:lnTo>
                    <a:lnTo>
                      <a:pt x="934" y="454"/>
                    </a:lnTo>
                    <a:lnTo>
                      <a:pt x="917" y="454"/>
                    </a:lnTo>
                    <a:lnTo>
                      <a:pt x="900" y="454"/>
                    </a:lnTo>
                    <a:lnTo>
                      <a:pt x="883" y="470"/>
                    </a:lnTo>
                    <a:lnTo>
                      <a:pt x="866" y="495"/>
                    </a:lnTo>
                    <a:lnTo>
                      <a:pt x="840" y="511"/>
                    </a:lnTo>
                    <a:lnTo>
                      <a:pt x="823" y="528"/>
                    </a:lnTo>
                    <a:lnTo>
                      <a:pt x="815" y="536"/>
                    </a:lnTo>
                    <a:lnTo>
                      <a:pt x="806" y="577"/>
                    </a:lnTo>
                    <a:lnTo>
                      <a:pt x="798" y="602"/>
                    </a:lnTo>
                    <a:lnTo>
                      <a:pt x="789" y="602"/>
                    </a:lnTo>
                    <a:lnTo>
                      <a:pt x="772" y="610"/>
                    </a:lnTo>
                    <a:lnTo>
                      <a:pt x="772" y="602"/>
                    </a:lnTo>
                    <a:lnTo>
                      <a:pt x="772" y="594"/>
                    </a:lnTo>
                    <a:lnTo>
                      <a:pt x="772" y="585"/>
                    </a:lnTo>
                    <a:lnTo>
                      <a:pt x="755" y="577"/>
                    </a:lnTo>
                    <a:lnTo>
                      <a:pt x="730" y="585"/>
                    </a:lnTo>
                    <a:lnTo>
                      <a:pt x="705" y="594"/>
                    </a:lnTo>
                    <a:lnTo>
                      <a:pt x="688" y="585"/>
                    </a:lnTo>
                    <a:lnTo>
                      <a:pt x="662" y="569"/>
                    </a:lnTo>
                    <a:lnTo>
                      <a:pt x="654" y="552"/>
                    </a:lnTo>
                    <a:lnTo>
                      <a:pt x="645" y="536"/>
                    </a:lnTo>
                    <a:lnTo>
                      <a:pt x="654" y="511"/>
                    </a:lnTo>
                    <a:lnTo>
                      <a:pt x="662" y="495"/>
                    </a:lnTo>
                    <a:lnTo>
                      <a:pt x="671" y="487"/>
                    </a:lnTo>
                    <a:lnTo>
                      <a:pt x="688" y="487"/>
                    </a:lnTo>
                    <a:lnTo>
                      <a:pt x="696" y="487"/>
                    </a:lnTo>
                    <a:lnTo>
                      <a:pt x="705" y="495"/>
                    </a:lnTo>
                    <a:lnTo>
                      <a:pt x="705" y="511"/>
                    </a:lnTo>
                    <a:lnTo>
                      <a:pt x="705" y="519"/>
                    </a:lnTo>
                    <a:lnTo>
                      <a:pt x="696" y="528"/>
                    </a:lnTo>
                    <a:lnTo>
                      <a:pt x="688" y="528"/>
                    </a:lnTo>
                    <a:lnTo>
                      <a:pt x="679" y="519"/>
                    </a:lnTo>
                    <a:lnTo>
                      <a:pt x="662" y="519"/>
                    </a:lnTo>
                    <a:lnTo>
                      <a:pt x="662" y="528"/>
                    </a:lnTo>
                    <a:lnTo>
                      <a:pt x="671" y="536"/>
                    </a:lnTo>
                    <a:lnTo>
                      <a:pt x="688" y="552"/>
                    </a:lnTo>
                    <a:lnTo>
                      <a:pt x="705" y="561"/>
                    </a:lnTo>
                    <a:lnTo>
                      <a:pt x="747" y="552"/>
                    </a:lnTo>
                    <a:lnTo>
                      <a:pt x="781" y="536"/>
                    </a:lnTo>
                    <a:lnTo>
                      <a:pt x="840" y="487"/>
                    </a:lnTo>
                    <a:lnTo>
                      <a:pt x="900" y="437"/>
                    </a:lnTo>
                    <a:lnTo>
                      <a:pt x="934" y="421"/>
                    </a:lnTo>
                    <a:lnTo>
                      <a:pt x="976" y="412"/>
                    </a:lnTo>
                    <a:lnTo>
                      <a:pt x="1019" y="421"/>
                    </a:lnTo>
                    <a:lnTo>
                      <a:pt x="1061" y="429"/>
                    </a:lnTo>
                    <a:lnTo>
                      <a:pt x="1095" y="454"/>
                    </a:lnTo>
                    <a:lnTo>
                      <a:pt x="1112" y="462"/>
                    </a:lnTo>
                    <a:lnTo>
                      <a:pt x="1129" y="487"/>
                    </a:lnTo>
                    <a:lnTo>
                      <a:pt x="1138" y="519"/>
                    </a:lnTo>
                    <a:lnTo>
                      <a:pt x="1146" y="552"/>
                    </a:lnTo>
                    <a:lnTo>
                      <a:pt x="1155" y="552"/>
                    </a:lnTo>
                    <a:lnTo>
                      <a:pt x="1163" y="552"/>
                    </a:lnTo>
                    <a:lnTo>
                      <a:pt x="1163" y="536"/>
                    </a:lnTo>
                    <a:lnTo>
                      <a:pt x="1163" y="519"/>
                    </a:lnTo>
                    <a:lnTo>
                      <a:pt x="1146" y="487"/>
                    </a:lnTo>
                    <a:lnTo>
                      <a:pt x="1129" y="445"/>
                    </a:lnTo>
                    <a:lnTo>
                      <a:pt x="1104" y="404"/>
                    </a:lnTo>
                    <a:lnTo>
                      <a:pt x="1053" y="330"/>
                    </a:lnTo>
                    <a:lnTo>
                      <a:pt x="1044" y="289"/>
                    </a:lnTo>
                    <a:lnTo>
                      <a:pt x="1044" y="256"/>
                    </a:lnTo>
                    <a:lnTo>
                      <a:pt x="1053" y="214"/>
                    </a:lnTo>
                    <a:lnTo>
                      <a:pt x="1070" y="181"/>
                    </a:lnTo>
                    <a:lnTo>
                      <a:pt x="1070" y="173"/>
                    </a:lnTo>
                    <a:lnTo>
                      <a:pt x="1129" y="107"/>
                    </a:lnTo>
                    <a:lnTo>
                      <a:pt x="1138" y="91"/>
                    </a:lnTo>
                    <a:lnTo>
                      <a:pt x="1146" y="66"/>
                    </a:lnTo>
                    <a:lnTo>
                      <a:pt x="1146" y="50"/>
                    </a:lnTo>
                    <a:lnTo>
                      <a:pt x="1146" y="25"/>
                    </a:lnTo>
                    <a:lnTo>
                      <a:pt x="1129" y="17"/>
                    </a:lnTo>
                    <a:lnTo>
                      <a:pt x="1121" y="17"/>
                    </a:lnTo>
                    <a:lnTo>
                      <a:pt x="1095" y="17"/>
                    </a:lnTo>
                    <a:lnTo>
                      <a:pt x="1087" y="25"/>
                    </a:lnTo>
                    <a:lnTo>
                      <a:pt x="1087" y="33"/>
                    </a:lnTo>
                    <a:lnTo>
                      <a:pt x="1087" y="41"/>
                    </a:lnTo>
                    <a:lnTo>
                      <a:pt x="1095" y="41"/>
                    </a:lnTo>
                    <a:lnTo>
                      <a:pt x="1112" y="41"/>
                    </a:lnTo>
                    <a:lnTo>
                      <a:pt x="1121" y="41"/>
                    </a:lnTo>
                    <a:lnTo>
                      <a:pt x="1121" y="50"/>
                    </a:lnTo>
                    <a:lnTo>
                      <a:pt x="1121" y="66"/>
                    </a:lnTo>
                    <a:lnTo>
                      <a:pt x="1112" y="74"/>
                    </a:lnTo>
                    <a:lnTo>
                      <a:pt x="1095" y="74"/>
                    </a:lnTo>
                    <a:lnTo>
                      <a:pt x="1078" y="58"/>
                    </a:lnTo>
                    <a:lnTo>
                      <a:pt x="1070" y="41"/>
                    </a:lnTo>
                    <a:lnTo>
                      <a:pt x="1070" y="25"/>
                    </a:lnTo>
                    <a:lnTo>
                      <a:pt x="1078" y="17"/>
                    </a:lnTo>
                    <a:lnTo>
                      <a:pt x="1095" y="8"/>
                    </a:lnTo>
                    <a:lnTo>
                      <a:pt x="1104" y="0"/>
                    </a:lnTo>
                    <a:lnTo>
                      <a:pt x="1121" y="0"/>
                    </a:lnTo>
                    <a:lnTo>
                      <a:pt x="1138" y="0"/>
                    </a:lnTo>
                    <a:lnTo>
                      <a:pt x="1172" y="17"/>
                    </a:lnTo>
                    <a:lnTo>
                      <a:pt x="1180" y="41"/>
                    </a:lnTo>
                    <a:lnTo>
                      <a:pt x="1189" y="66"/>
                    </a:lnTo>
                    <a:lnTo>
                      <a:pt x="1172" y="99"/>
                    </a:lnTo>
                    <a:lnTo>
                      <a:pt x="1155" y="124"/>
                    </a:lnTo>
                    <a:lnTo>
                      <a:pt x="1129" y="140"/>
                    </a:lnTo>
                    <a:lnTo>
                      <a:pt x="1104" y="157"/>
                    </a:lnTo>
                    <a:lnTo>
                      <a:pt x="1104" y="165"/>
                    </a:lnTo>
                    <a:lnTo>
                      <a:pt x="1112" y="173"/>
                    </a:lnTo>
                    <a:lnTo>
                      <a:pt x="1138" y="165"/>
                    </a:lnTo>
                    <a:lnTo>
                      <a:pt x="1146" y="165"/>
                    </a:lnTo>
                    <a:lnTo>
                      <a:pt x="1163" y="173"/>
                    </a:lnTo>
                    <a:lnTo>
                      <a:pt x="1180" y="181"/>
                    </a:lnTo>
                    <a:lnTo>
                      <a:pt x="1189" y="198"/>
                    </a:lnTo>
                    <a:lnTo>
                      <a:pt x="1197" y="223"/>
                    </a:lnTo>
                    <a:lnTo>
                      <a:pt x="1189" y="239"/>
                    </a:lnTo>
                    <a:lnTo>
                      <a:pt x="1180" y="272"/>
                    </a:lnTo>
                    <a:lnTo>
                      <a:pt x="1163" y="313"/>
                    </a:lnTo>
                    <a:lnTo>
                      <a:pt x="1146" y="346"/>
                    </a:lnTo>
                    <a:lnTo>
                      <a:pt x="1146" y="363"/>
                    </a:lnTo>
                    <a:lnTo>
                      <a:pt x="1146" y="379"/>
                    </a:lnTo>
                    <a:lnTo>
                      <a:pt x="1121" y="355"/>
                    </a:lnTo>
                    <a:lnTo>
                      <a:pt x="1112" y="322"/>
                    </a:lnTo>
                    <a:lnTo>
                      <a:pt x="1104" y="289"/>
                    </a:lnTo>
                    <a:lnTo>
                      <a:pt x="1095" y="256"/>
                    </a:lnTo>
                    <a:lnTo>
                      <a:pt x="1121" y="264"/>
                    </a:lnTo>
                    <a:lnTo>
                      <a:pt x="1138" y="264"/>
                    </a:lnTo>
                    <a:lnTo>
                      <a:pt x="1146" y="256"/>
                    </a:lnTo>
                    <a:lnTo>
                      <a:pt x="1155" y="247"/>
                    </a:lnTo>
                    <a:lnTo>
                      <a:pt x="1163" y="239"/>
                    </a:lnTo>
                    <a:lnTo>
                      <a:pt x="1163" y="223"/>
                    </a:lnTo>
                    <a:lnTo>
                      <a:pt x="1155" y="206"/>
                    </a:lnTo>
                    <a:lnTo>
                      <a:pt x="1146" y="198"/>
                    </a:lnTo>
                    <a:lnTo>
                      <a:pt x="1121" y="181"/>
                    </a:lnTo>
                    <a:lnTo>
                      <a:pt x="1112" y="181"/>
                    </a:lnTo>
                    <a:lnTo>
                      <a:pt x="1095" y="190"/>
                    </a:lnTo>
                    <a:lnTo>
                      <a:pt x="1078" y="206"/>
                    </a:lnTo>
                    <a:lnTo>
                      <a:pt x="1070" y="223"/>
                    </a:lnTo>
                    <a:lnTo>
                      <a:pt x="1061" y="247"/>
                    </a:lnTo>
                    <a:lnTo>
                      <a:pt x="1061" y="272"/>
                    </a:lnTo>
                    <a:lnTo>
                      <a:pt x="1070" y="289"/>
                    </a:lnTo>
                    <a:lnTo>
                      <a:pt x="1087" y="338"/>
                    </a:lnTo>
                    <a:lnTo>
                      <a:pt x="1104" y="379"/>
                    </a:lnTo>
                    <a:lnTo>
                      <a:pt x="1146" y="429"/>
                    </a:lnTo>
                    <a:lnTo>
                      <a:pt x="1172" y="487"/>
                    </a:lnTo>
                    <a:lnTo>
                      <a:pt x="1189" y="552"/>
                    </a:lnTo>
                    <a:lnTo>
                      <a:pt x="1189" y="618"/>
                    </a:lnTo>
                    <a:lnTo>
                      <a:pt x="1180" y="660"/>
                    </a:lnTo>
                    <a:lnTo>
                      <a:pt x="1172" y="693"/>
                    </a:lnTo>
                    <a:lnTo>
                      <a:pt x="1146" y="726"/>
                    </a:lnTo>
                    <a:lnTo>
                      <a:pt x="1121" y="759"/>
                    </a:lnTo>
                    <a:lnTo>
                      <a:pt x="1078" y="783"/>
                    </a:lnTo>
                    <a:lnTo>
                      <a:pt x="1078" y="792"/>
                    </a:lnTo>
                    <a:lnTo>
                      <a:pt x="1095" y="792"/>
                    </a:lnTo>
                    <a:lnTo>
                      <a:pt x="1112" y="792"/>
                    </a:lnTo>
                    <a:lnTo>
                      <a:pt x="1121" y="792"/>
                    </a:lnTo>
                    <a:lnTo>
                      <a:pt x="1146" y="800"/>
                    </a:lnTo>
                    <a:lnTo>
                      <a:pt x="1163" y="808"/>
                    </a:lnTo>
                    <a:lnTo>
                      <a:pt x="1180" y="833"/>
                    </a:lnTo>
                    <a:lnTo>
                      <a:pt x="1189" y="849"/>
                    </a:lnTo>
                    <a:lnTo>
                      <a:pt x="1189" y="882"/>
                    </a:lnTo>
                    <a:lnTo>
                      <a:pt x="1189" y="899"/>
                    </a:lnTo>
                    <a:lnTo>
                      <a:pt x="1180" y="907"/>
                    </a:lnTo>
                    <a:lnTo>
                      <a:pt x="1163" y="924"/>
                    </a:lnTo>
                    <a:lnTo>
                      <a:pt x="1155" y="932"/>
                    </a:lnTo>
                    <a:lnTo>
                      <a:pt x="1112" y="948"/>
                    </a:lnTo>
                    <a:lnTo>
                      <a:pt x="1087" y="940"/>
                    </a:lnTo>
                    <a:lnTo>
                      <a:pt x="1061" y="924"/>
                    </a:lnTo>
                    <a:lnTo>
                      <a:pt x="1053" y="899"/>
                    </a:lnTo>
                    <a:lnTo>
                      <a:pt x="1053" y="874"/>
                    </a:lnTo>
                    <a:lnTo>
                      <a:pt x="1070" y="858"/>
                    </a:lnTo>
                    <a:lnTo>
                      <a:pt x="1070" y="882"/>
                    </a:lnTo>
                    <a:lnTo>
                      <a:pt x="1078" y="891"/>
                    </a:lnTo>
                    <a:lnTo>
                      <a:pt x="1087" y="899"/>
                    </a:lnTo>
                    <a:lnTo>
                      <a:pt x="1095" y="907"/>
                    </a:lnTo>
                    <a:lnTo>
                      <a:pt x="1104" y="907"/>
                    </a:lnTo>
                    <a:lnTo>
                      <a:pt x="1121" y="899"/>
                    </a:lnTo>
                    <a:lnTo>
                      <a:pt x="1138" y="891"/>
                    </a:lnTo>
                    <a:lnTo>
                      <a:pt x="1146" y="866"/>
                    </a:lnTo>
                    <a:lnTo>
                      <a:pt x="1138" y="849"/>
                    </a:lnTo>
                    <a:lnTo>
                      <a:pt x="1121" y="833"/>
                    </a:lnTo>
                    <a:lnTo>
                      <a:pt x="1095" y="825"/>
                    </a:lnTo>
                    <a:lnTo>
                      <a:pt x="1070" y="816"/>
                    </a:lnTo>
                    <a:lnTo>
                      <a:pt x="1010" y="816"/>
                    </a:lnTo>
                    <a:lnTo>
                      <a:pt x="959" y="816"/>
                    </a:lnTo>
                    <a:lnTo>
                      <a:pt x="934" y="816"/>
                    </a:lnTo>
                    <a:lnTo>
                      <a:pt x="908" y="808"/>
                    </a:lnTo>
                    <a:lnTo>
                      <a:pt x="849" y="775"/>
                    </a:lnTo>
                    <a:lnTo>
                      <a:pt x="798" y="742"/>
                    </a:lnTo>
                    <a:lnTo>
                      <a:pt x="781" y="742"/>
                    </a:lnTo>
                    <a:lnTo>
                      <a:pt x="772" y="759"/>
                    </a:lnTo>
                    <a:lnTo>
                      <a:pt x="806" y="800"/>
                    </a:lnTo>
                    <a:lnTo>
                      <a:pt x="823" y="849"/>
                    </a:lnTo>
                    <a:lnTo>
                      <a:pt x="840" y="899"/>
                    </a:lnTo>
                    <a:lnTo>
                      <a:pt x="849" y="948"/>
                    </a:lnTo>
                    <a:lnTo>
                      <a:pt x="849" y="1031"/>
                    </a:lnTo>
                    <a:lnTo>
                      <a:pt x="849" y="1055"/>
                    </a:lnTo>
                    <a:lnTo>
                      <a:pt x="857" y="1072"/>
                    </a:lnTo>
                    <a:lnTo>
                      <a:pt x="874" y="1088"/>
                    </a:lnTo>
                    <a:lnTo>
                      <a:pt x="891" y="1097"/>
                    </a:lnTo>
                    <a:lnTo>
                      <a:pt x="917" y="1097"/>
                    </a:lnTo>
                    <a:lnTo>
                      <a:pt x="934" y="1088"/>
                    </a:lnTo>
                    <a:lnTo>
                      <a:pt x="942" y="1072"/>
                    </a:lnTo>
                    <a:lnTo>
                      <a:pt x="942" y="1055"/>
                    </a:lnTo>
                    <a:lnTo>
                      <a:pt x="942" y="1047"/>
                    </a:lnTo>
                    <a:lnTo>
                      <a:pt x="934" y="1031"/>
                    </a:lnTo>
                    <a:lnTo>
                      <a:pt x="908" y="1031"/>
                    </a:lnTo>
                    <a:lnTo>
                      <a:pt x="883" y="1039"/>
                    </a:lnTo>
                    <a:lnTo>
                      <a:pt x="891" y="1022"/>
                    </a:lnTo>
                    <a:lnTo>
                      <a:pt x="900" y="1014"/>
                    </a:lnTo>
                    <a:lnTo>
                      <a:pt x="917" y="1006"/>
                    </a:lnTo>
                    <a:lnTo>
                      <a:pt x="925" y="1006"/>
                    </a:lnTo>
                    <a:lnTo>
                      <a:pt x="951" y="1014"/>
                    </a:lnTo>
                    <a:lnTo>
                      <a:pt x="968" y="1031"/>
                    </a:lnTo>
                    <a:lnTo>
                      <a:pt x="976" y="1055"/>
                    </a:lnTo>
                    <a:lnTo>
                      <a:pt x="976" y="1080"/>
                    </a:lnTo>
                    <a:lnTo>
                      <a:pt x="976" y="1105"/>
                    </a:lnTo>
                    <a:lnTo>
                      <a:pt x="959" y="1121"/>
                    </a:lnTo>
                    <a:lnTo>
                      <a:pt x="934" y="1138"/>
                    </a:lnTo>
                    <a:lnTo>
                      <a:pt x="917" y="1146"/>
                    </a:lnTo>
                    <a:lnTo>
                      <a:pt x="891" y="1146"/>
                    </a:lnTo>
                    <a:lnTo>
                      <a:pt x="866" y="1146"/>
                    </a:lnTo>
                    <a:lnTo>
                      <a:pt x="849" y="1138"/>
                    </a:lnTo>
                    <a:lnTo>
                      <a:pt x="823" y="1113"/>
                    </a:lnTo>
                    <a:lnTo>
                      <a:pt x="815" y="1097"/>
                    </a:lnTo>
                    <a:lnTo>
                      <a:pt x="815" y="1080"/>
                    </a:lnTo>
                    <a:lnTo>
                      <a:pt x="815" y="1064"/>
                    </a:lnTo>
                    <a:lnTo>
                      <a:pt x="823" y="1031"/>
                    </a:lnTo>
                    <a:lnTo>
                      <a:pt x="815" y="1022"/>
                    </a:lnTo>
                    <a:lnTo>
                      <a:pt x="806" y="1039"/>
                    </a:lnTo>
                    <a:lnTo>
                      <a:pt x="798" y="1047"/>
                    </a:lnTo>
                    <a:lnTo>
                      <a:pt x="798" y="1064"/>
                    </a:lnTo>
                    <a:lnTo>
                      <a:pt x="781" y="1080"/>
                    </a:lnTo>
                    <a:lnTo>
                      <a:pt x="764" y="1105"/>
                    </a:lnTo>
                    <a:lnTo>
                      <a:pt x="738" y="1121"/>
                    </a:lnTo>
                    <a:lnTo>
                      <a:pt x="713" y="1138"/>
                    </a:lnTo>
                    <a:lnTo>
                      <a:pt x="688" y="1146"/>
                    </a:lnTo>
                    <a:lnTo>
                      <a:pt x="654" y="1154"/>
                    </a:lnTo>
                    <a:lnTo>
                      <a:pt x="628" y="1154"/>
                    </a:lnTo>
                    <a:lnTo>
                      <a:pt x="594" y="1154"/>
                    </a:lnTo>
                    <a:lnTo>
                      <a:pt x="569" y="1154"/>
                    </a:lnTo>
                    <a:lnTo>
                      <a:pt x="484" y="1121"/>
                    </a:lnTo>
                    <a:lnTo>
                      <a:pt x="407" y="1088"/>
                    </a:lnTo>
                    <a:lnTo>
                      <a:pt x="322" y="1047"/>
                    </a:lnTo>
                    <a:lnTo>
                      <a:pt x="280" y="1039"/>
                    </a:lnTo>
                    <a:lnTo>
                      <a:pt x="263" y="1039"/>
                    </a:lnTo>
                    <a:lnTo>
                      <a:pt x="237" y="1039"/>
                    </a:lnTo>
                    <a:lnTo>
                      <a:pt x="220" y="1055"/>
                    </a:lnTo>
                    <a:lnTo>
                      <a:pt x="212" y="1072"/>
                    </a:lnTo>
                    <a:lnTo>
                      <a:pt x="203" y="1088"/>
                    </a:lnTo>
                    <a:lnTo>
                      <a:pt x="212" y="1105"/>
                    </a:lnTo>
                    <a:lnTo>
                      <a:pt x="220" y="1113"/>
                    </a:lnTo>
                    <a:lnTo>
                      <a:pt x="229" y="1121"/>
                    </a:lnTo>
                    <a:lnTo>
                      <a:pt x="237" y="1121"/>
                    </a:lnTo>
                    <a:lnTo>
                      <a:pt x="254" y="1121"/>
                    </a:lnTo>
                    <a:lnTo>
                      <a:pt x="271" y="1113"/>
                    </a:lnTo>
                    <a:lnTo>
                      <a:pt x="280" y="1105"/>
                    </a:lnTo>
                    <a:lnTo>
                      <a:pt x="288" y="1097"/>
                    </a:lnTo>
                    <a:lnTo>
                      <a:pt x="280" y="1072"/>
                    </a:lnTo>
                    <a:lnTo>
                      <a:pt x="280" y="1064"/>
                    </a:lnTo>
                    <a:lnTo>
                      <a:pt x="314" y="1072"/>
                    </a:lnTo>
                    <a:lnTo>
                      <a:pt x="339" y="1080"/>
                    </a:lnTo>
                    <a:lnTo>
                      <a:pt x="399" y="1113"/>
                    </a:lnTo>
                    <a:lnTo>
                      <a:pt x="382" y="1113"/>
                    </a:lnTo>
                    <a:lnTo>
                      <a:pt x="365" y="1113"/>
                    </a:lnTo>
                    <a:lnTo>
                      <a:pt x="331" y="1130"/>
                    </a:lnTo>
                    <a:lnTo>
                      <a:pt x="288" y="1146"/>
                    </a:lnTo>
                    <a:lnTo>
                      <a:pt x="254" y="1163"/>
                    </a:lnTo>
                    <a:lnTo>
                      <a:pt x="237" y="1163"/>
                    </a:lnTo>
                    <a:lnTo>
                      <a:pt x="220" y="1154"/>
                    </a:lnTo>
                    <a:lnTo>
                      <a:pt x="203" y="113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1" name="Freeform 112"/>
              <p:cNvSpPr>
                <a:spLocks/>
              </p:cNvSpPr>
              <p:nvPr/>
            </p:nvSpPr>
            <p:spPr bwMode="auto">
              <a:xfrm>
                <a:off x="9100" y="15328"/>
                <a:ext cx="1163" cy="445"/>
              </a:xfrm>
              <a:custGeom>
                <a:avLst/>
                <a:gdLst>
                  <a:gd name="T0" fmla="*/ 8 w 1163"/>
                  <a:gd name="T1" fmla="*/ 437 h 445"/>
                  <a:gd name="T2" fmla="*/ 0 w 1163"/>
                  <a:gd name="T3" fmla="*/ 420 h 445"/>
                  <a:gd name="T4" fmla="*/ 127 w 1163"/>
                  <a:gd name="T5" fmla="*/ 420 h 445"/>
                  <a:gd name="T6" fmla="*/ 543 w 1163"/>
                  <a:gd name="T7" fmla="*/ 429 h 445"/>
                  <a:gd name="T8" fmla="*/ 603 w 1163"/>
                  <a:gd name="T9" fmla="*/ 420 h 445"/>
                  <a:gd name="T10" fmla="*/ 611 w 1163"/>
                  <a:gd name="T11" fmla="*/ 420 h 445"/>
                  <a:gd name="T12" fmla="*/ 611 w 1163"/>
                  <a:gd name="T13" fmla="*/ 313 h 445"/>
                  <a:gd name="T14" fmla="*/ 611 w 1163"/>
                  <a:gd name="T15" fmla="*/ 305 h 445"/>
                  <a:gd name="T16" fmla="*/ 739 w 1163"/>
                  <a:gd name="T17" fmla="*/ 305 h 445"/>
                  <a:gd name="T18" fmla="*/ 798 w 1163"/>
                  <a:gd name="T19" fmla="*/ 297 h 445"/>
                  <a:gd name="T20" fmla="*/ 849 w 1163"/>
                  <a:gd name="T21" fmla="*/ 288 h 445"/>
                  <a:gd name="T22" fmla="*/ 908 w 1163"/>
                  <a:gd name="T23" fmla="*/ 272 h 445"/>
                  <a:gd name="T24" fmla="*/ 959 w 1163"/>
                  <a:gd name="T25" fmla="*/ 247 h 445"/>
                  <a:gd name="T26" fmla="*/ 1010 w 1163"/>
                  <a:gd name="T27" fmla="*/ 214 h 445"/>
                  <a:gd name="T28" fmla="*/ 1053 w 1163"/>
                  <a:gd name="T29" fmla="*/ 181 h 445"/>
                  <a:gd name="T30" fmla="*/ 1087 w 1163"/>
                  <a:gd name="T31" fmla="*/ 140 h 445"/>
                  <a:gd name="T32" fmla="*/ 1121 w 1163"/>
                  <a:gd name="T33" fmla="*/ 91 h 445"/>
                  <a:gd name="T34" fmla="*/ 1155 w 1163"/>
                  <a:gd name="T35" fmla="*/ 0 h 445"/>
                  <a:gd name="T36" fmla="*/ 1163 w 1163"/>
                  <a:gd name="T37" fmla="*/ 8 h 445"/>
                  <a:gd name="T38" fmla="*/ 1163 w 1163"/>
                  <a:gd name="T39" fmla="*/ 25 h 445"/>
                  <a:gd name="T40" fmla="*/ 1155 w 1163"/>
                  <a:gd name="T41" fmla="*/ 49 h 445"/>
                  <a:gd name="T42" fmla="*/ 1146 w 1163"/>
                  <a:gd name="T43" fmla="*/ 91 h 445"/>
                  <a:gd name="T44" fmla="*/ 1121 w 1163"/>
                  <a:gd name="T45" fmla="*/ 124 h 445"/>
                  <a:gd name="T46" fmla="*/ 1087 w 1163"/>
                  <a:gd name="T47" fmla="*/ 165 h 445"/>
                  <a:gd name="T48" fmla="*/ 1061 w 1163"/>
                  <a:gd name="T49" fmla="*/ 198 h 445"/>
                  <a:gd name="T50" fmla="*/ 1027 w 1163"/>
                  <a:gd name="T51" fmla="*/ 231 h 445"/>
                  <a:gd name="T52" fmla="*/ 985 w 1163"/>
                  <a:gd name="T53" fmla="*/ 255 h 445"/>
                  <a:gd name="T54" fmla="*/ 942 w 1163"/>
                  <a:gd name="T55" fmla="*/ 280 h 445"/>
                  <a:gd name="T56" fmla="*/ 900 w 1163"/>
                  <a:gd name="T57" fmla="*/ 288 h 445"/>
                  <a:gd name="T58" fmla="*/ 823 w 1163"/>
                  <a:gd name="T59" fmla="*/ 313 h 445"/>
                  <a:gd name="T60" fmla="*/ 789 w 1163"/>
                  <a:gd name="T61" fmla="*/ 321 h 445"/>
                  <a:gd name="T62" fmla="*/ 747 w 1163"/>
                  <a:gd name="T63" fmla="*/ 321 h 445"/>
                  <a:gd name="T64" fmla="*/ 637 w 1163"/>
                  <a:gd name="T65" fmla="*/ 330 h 445"/>
                  <a:gd name="T66" fmla="*/ 628 w 1163"/>
                  <a:gd name="T67" fmla="*/ 338 h 445"/>
                  <a:gd name="T68" fmla="*/ 628 w 1163"/>
                  <a:gd name="T69" fmla="*/ 445 h 445"/>
                  <a:gd name="T70" fmla="*/ 8 w 1163"/>
                  <a:gd name="T71" fmla="*/ 437 h 4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63" h="445">
                    <a:moveTo>
                      <a:pt x="8" y="437"/>
                    </a:moveTo>
                    <a:lnTo>
                      <a:pt x="0" y="420"/>
                    </a:lnTo>
                    <a:lnTo>
                      <a:pt x="127" y="420"/>
                    </a:lnTo>
                    <a:lnTo>
                      <a:pt x="543" y="429"/>
                    </a:lnTo>
                    <a:lnTo>
                      <a:pt x="603" y="420"/>
                    </a:lnTo>
                    <a:lnTo>
                      <a:pt x="611" y="420"/>
                    </a:lnTo>
                    <a:lnTo>
                      <a:pt x="611" y="313"/>
                    </a:lnTo>
                    <a:lnTo>
                      <a:pt x="611" y="305"/>
                    </a:lnTo>
                    <a:lnTo>
                      <a:pt x="739" y="305"/>
                    </a:lnTo>
                    <a:lnTo>
                      <a:pt x="798" y="297"/>
                    </a:lnTo>
                    <a:lnTo>
                      <a:pt x="849" y="288"/>
                    </a:lnTo>
                    <a:lnTo>
                      <a:pt x="908" y="272"/>
                    </a:lnTo>
                    <a:lnTo>
                      <a:pt x="959" y="247"/>
                    </a:lnTo>
                    <a:lnTo>
                      <a:pt x="1010" y="214"/>
                    </a:lnTo>
                    <a:lnTo>
                      <a:pt x="1053" y="181"/>
                    </a:lnTo>
                    <a:lnTo>
                      <a:pt x="1087" y="140"/>
                    </a:lnTo>
                    <a:lnTo>
                      <a:pt x="1121" y="91"/>
                    </a:lnTo>
                    <a:lnTo>
                      <a:pt x="1155" y="0"/>
                    </a:lnTo>
                    <a:lnTo>
                      <a:pt x="1163" y="8"/>
                    </a:lnTo>
                    <a:lnTo>
                      <a:pt x="1163" y="25"/>
                    </a:lnTo>
                    <a:lnTo>
                      <a:pt x="1155" y="49"/>
                    </a:lnTo>
                    <a:lnTo>
                      <a:pt x="1146" y="91"/>
                    </a:lnTo>
                    <a:lnTo>
                      <a:pt x="1121" y="124"/>
                    </a:lnTo>
                    <a:lnTo>
                      <a:pt x="1087" y="165"/>
                    </a:lnTo>
                    <a:lnTo>
                      <a:pt x="1061" y="198"/>
                    </a:lnTo>
                    <a:lnTo>
                      <a:pt x="1027" y="231"/>
                    </a:lnTo>
                    <a:lnTo>
                      <a:pt x="985" y="255"/>
                    </a:lnTo>
                    <a:lnTo>
                      <a:pt x="942" y="280"/>
                    </a:lnTo>
                    <a:lnTo>
                      <a:pt x="900" y="288"/>
                    </a:lnTo>
                    <a:lnTo>
                      <a:pt x="823" y="313"/>
                    </a:lnTo>
                    <a:lnTo>
                      <a:pt x="789" y="321"/>
                    </a:lnTo>
                    <a:lnTo>
                      <a:pt x="747" y="321"/>
                    </a:lnTo>
                    <a:lnTo>
                      <a:pt x="637" y="330"/>
                    </a:lnTo>
                    <a:lnTo>
                      <a:pt x="628" y="338"/>
                    </a:lnTo>
                    <a:lnTo>
                      <a:pt x="628" y="445"/>
                    </a:lnTo>
                    <a:lnTo>
                      <a:pt x="8" y="43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2" name="Freeform 113"/>
              <p:cNvSpPr>
                <a:spLocks/>
              </p:cNvSpPr>
              <p:nvPr/>
            </p:nvSpPr>
            <p:spPr bwMode="auto">
              <a:xfrm>
                <a:off x="10994" y="15757"/>
                <a:ext cx="25" cy="8"/>
              </a:xfrm>
              <a:custGeom>
                <a:avLst/>
                <a:gdLst>
                  <a:gd name="T0" fmla="*/ 0 w 25"/>
                  <a:gd name="T1" fmla="*/ 0 h 8"/>
                  <a:gd name="T2" fmla="*/ 8 w 25"/>
                  <a:gd name="T3" fmla="*/ 0 h 8"/>
                  <a:gd name="T4" fmla="*/ 25 w 25"/>
                  <a:gd name="T5" fmla="*/ 0 h 8"/>
                  <a:gd name="T6" fmla="*/ 17 w 25"/>
                  <a:gd name="T7" fmla="*/ 8 h 8"/>
                  <a:gd name="T8" fmla="*/ 17 w 25"/>
                  <a:gd name="T9" fmla="*/ 8 h 8"/>
                  <a:gd name="T10" fmla="*/ 0 w 2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
                    <a:moveTo>
                      <a:pt x="0" y="0"/>
                    </a:moveTo>
                    <a:lnTo>
                      <a:pt x="8" y="0"/>
                    </a:lnTo>
                    <a:lnTo>
                      <a:pt x="25" y="0"/>
                    </a:lnTo>
                    <a:lnTo>
                      <a:pt x="17" y="8"/>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3" name="Freeform 114"/>
              <p:cNvSpPr>
                <a:spLocks/>
              </p:cNvSpPr>
              <p:nvPr/>
            </p:nvSpPr>
            <p:spPr bwMode="auto">
              <a:xfrm>
                <a:off x="9049" y="15179"/>
                <a:ext cx="1197" cy="561"/>
              </a:xfrm>
              <a:custGeom>
                <a:avLst/>
                <a:gdLst>
                  <a:gd name="T0" fmla="*/ 0 w 1197"/>
                  <a:gd name="T1" fmla="*/ 545 h 561"/>
                  <a:gd name="T2" fmla="*/ 8 w 1197"/>
                  <a:gd name="T3" fmla="*/ 528 h 561"/>
                  <a:gd name="T4" fmla="*/ 59 w 1197"/>
                  <a:gd name="T5" fmla="*/ 520 h 561"/>
                  <a:gd name="T6" fmla="*/ 603 w 1197"/>
                  <a:gd name="T7" fmla="*/ 528 h 561"/>
                  <a:gd name="T8" fmla="*/ 603 w 1197"/>
                  <a:gd name="T9" fmla="*/ 520 h 561"/>
                  <a:gd name="T10" fmla="*/ 611 w 1197"/>
                  <a:gd name="T11" fmla="*/ 404 h 561"/>
                  <a:gd name="T12" fmla="*/ 739 w 1197"/>
                  <a:gd name="T13" fmla="*/ 404 h 561"/>
                  <a:gd name="T14" fmla="*/ 806 w 1197"/>
                  <a:gd name="T15" fmla="*/ 396 h 561"/>
                  <a:gd name="T16" fmla="*/ 866 w 1197"/>
                  <a:gd name="T17" fmla="*/ 388 h 561"/>
                  <a:gd name="T18" fmla="*/ 925 w 1197"/>
                  <a:gd name="T19" fmla="*/ 372 h 561"/>
                  <a:gd name="T20" fmla="*/ 976 w 1197"/>
                  <a:gd name="T21" fmla="*/ 347 h 561"/>
                  <a:gd name="T22" fmla="*/ 1027 w 1197"/>
                  <a:gd name="T23" fmla="*/ 314 h 561"/>
                  <a:gd name="T24" fmla="*/ 1053 w 1197"/>
                  <a:gd name="T25" fmla="*/ 297 h 561"/>
                  <a:gd name="T26" fmla="*/ 1078 w 1197"/>
                  <a:gd name="T27" fmla="*/ 273 h 561"/>
                  <a:gd name="T28" fmla="*/ 1095 w 1197"/>
                  <a:gd name="T29" fmla="*/ 240 h 561"/>
                  <a:gd name="T30" fmla="*/ 1121 w 1197"/>
                  <a:gd name="T31" fmla="*/ 207 h 561"/>
                  <a:gd name="T32" fmla="*/ 1138 w 1197"/>
                  <a:gd name="T33" fmla="*/ 174 h 561"/>
                  <a:gd name="T34" fmla="*/ 1146 w 1197"/>
                  <a:gd name="T35" fmla="*/ 141 h 561"/>
                  <a:gd name="T36" fmla="*/ 1163 w 1197"/>
                  <a:gd name="T37" fmla="*/ 75 h 561"/>
                  <a:gd name="T38" fmla="*/ 1172 w 1197"/>
                  <a:gd name="T39" fmla="*/ 0 h 561"/>
                  <a:gd name="T40" fmla="*/ 1189 w 1197"/>
                  <a:gd name="T41" fmla="*/ 0 h 561"/>
                  <a:gd name="T42" fmla="*/ 1197 w 1197"/>
                  <a:gd name="T43" fmla="*/ 9 h 561"/>
                  <a:gd name="T44" fmla="*/ 1197 w 1197"/>
                  <a:gd name="T45" fmla="*/ 42 h 561"/>
                  <a:gd name="T46" fmla="*/ 1197 w 1197"/>
                  <a:gd name="T47" fmla="*/ 75 h 561"/>
                  <a:gd name="T48" fmla="*/ 1197 w 1197"/>
                  <a:gd name="T49" fmla="*/ 116 h 561"/>
                  <a:gd name="T50" fmla="*/ 1180 w 1197"/>
                  <a:gd name="T51" fmla="*/ 149 h 561"/>
                  <a:gd name="T52" fmla="*/ 1155 w 1197"/>
                  <a:gd name="T53" fmla="*/ 223 h 561"/>
                  <a:gd name="T54" fmla="*/ 1121 w 1197"/>
                  <a:gd name="T55" fmla="*/ 281 h 561"/>
                  <a:gd name="T56" fmla="*/ 1087 w 1197"/>
                  <a:gd name="T57" fmla="*/ 322 h 561"/>
                  <a:gd name="T58" fmla="*/ 1044 w 1197"/>
                  <a:gd name="T59" fmla="*/ 355 h 561"/>
                  <a:gd name="T60" fmla="*/ 1002 w 1197"/>
                  <a:gd name="T61" fmla="*/ 380 h 561"/>
                  <a:gd name="T62" fmla="*/ 959 w 1197"/>
                  <a:gd name="T63" fmla="*/ 404 h 561"/>
                  <a:gd name="T64" fmla="*/ 908 w 1197"/>
                  <a:gd name="T65" fmla="*/ 421 h 561"/>
                  <a:gd name="T66" fmla="*/ 866 w 1197"/>
                  <a:gd name="T67" fmla="*/ 429 h 561"/>
                  <a:gd name="T68" fmla="*/ 815 w 1197"/>
                  <a:gd name="T69" fmla="*/ 437 h 561"/>
                  <a:gd name="T70" fmla="*/ 764 w 1197"/>
                  <a:gd name="T71" fmla="*/ 437 h 561"/>
                  <a:gd name="T72" fmla="*/ 705 w 1197"/>
                  <a:gd name="T73" fmla="*/ 437 h 561"/>
                  <a:gd name="T74" fmla="*/ 654 w 1197"/>
                  <a:gd name="T75" fmla="*/ 437 h 561"/>
                  <a:gd name="T76" fmla="*/ 645 w 1197"/>
                  <a:gd name="T77" fmla="*/ 437 h 561"/>
                  <a:gd name="T78" fmla="*/ 645 w 1197"/>
                  <a:gd name="T79" fmla="*/ 561 h 561"/>
                  <a:gd name="T80" fmla="*/ 637 w 1197"/>
                  <a:gd name="T81" fmla="*/ 561 h 561"/>
                  <a:gd name="T82" fmla="*/ 8 w 1197"/>
                  <a:gd name="T83" fmla="*/ 553 h 561"/>
                  <a:gd name="T84" fmla="*/ 0 w 1197"/>
                  <a:gd name="T85" fmla="*/ 545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97" h="561">
                    <a:moveTo>
                      <a:pt x="0" y="545"/>
                    </a:moveTo>
                    <a:lnTo>
                      <a:pt x="8" y="528"/>
                    </a:lnTo>
                    <a:lnTo>
                      <a:pt x="59" y="520"/>
                    </a:lnTo>
                    <a:lnTo>
                      <a:pt x="603" y="528"/>
                    </a:lnTo>
                    <a:lnTo>
                      <a:pt x="603" y="520"/>
                    </a:lnTo>
                    <a:lnTo>
                      <a:pt x="611" y="404"/>
                    </a:lnTo>
                    <a:lnTo>
                      <a:pt x="739" y="404"/>
                    </a:lnTo>
                    <a:lnTo>
                      <a:pt x="806" y="396"/>
                    </a:lnTo>
                    <a:lnTo>
                      <a:pt x="866" y="388"/>
                    </a:lnTo>
                    <a:lnTo>
                      <a:pt x="925" y="372"/>
                    </a:lnTo>
                    <a:lnTo>
                      <a:pt x="976" y="347"/>
                    </a:lnTo>
                    <a:lnTo>
                      <a:pt x="1027" y="314"/>
                    </a:lnTo>
                    <a:lnTo>
                      <a:pt x="1053" y="297"/>
                    </a:lnTo>
                    <a:lnTo>
                      <a:pt x="1078" y="273"/>
                    </a:lnTo>
                    <a:lnTo>
                      <a:pt x="1095" y="240"/>
                    </a:lnTo>
                    <a:lnTo>
                      <a:pt x="1121" y="207"/>
                    </a:lnTo>
                    <a:lnTo>
                      <a:pt x="1138" y="174"/>
                    </a:lnTo>
                    <a:lnTo>
                      <a:pt x="1146" y="141"/>
                    </a:lnTo>
                    <a:lnTo>
                      <a:pt x="1163" y="75"/>
                    </a:lnTo>
                    <a:lnTo>
                      <a:pt x="1172" y="0"/>
                    </a:lnTo>
                    <a:lnTo>
                      <a:pt x="1189" y="0"/>
                    </a:lnTo>
                    <a:lnTo>
                      <a:pt x="1197" y="9"/>
                    </a:lnTo>
                    <a:lnTo>
                      <a:pt x="1197" y="42"/>
                    </a:lnTo>
                    <a:lnTo>
                      <a:pt x="1197" y="75"/>
                    </a:lnTo>
                    <a:lnTo>
                      <a:pt x="1197" y="116"/>
                    </a:lnTo>
                    <a:lnTo>
                      <a:pt x="1180" y="149"/>
                    </a:lnTo>
                    <a:lnTo>
                      <a:pt x="1155" y="223"/>
                    </a:lnTo>
                    <a:lnTo>
                      <a:pt x="1121" y="281"/>
                    </a:lnTo>
                    <a:lnTo>
                      <a:pt x="1087" y="322"/>
                    </a:lnTo>
                    <a:lnTo>
                      <a:pt x="1044" y="355"/>
                    </a:lnTo>
                    <a:lnTo>
                      <a:pt x="1002" y="380"/>
                    </a:lnTo>
                    <a:lnTo>
                      <a:pt x="959" y="404"/>
                    </a:lnTo>
                    <a:lnTo>
                      <a:pt x="908" y="421"/>
                    </a:lnTo>
                    <a:lnTo>
                      <a:pt x="866" y="429"/>
                    </a:lnTo>
                    <a:lnTo>
                      <a:pt x="815" y="437"/>
                    </a:lnTo>
                    <a:lnTo>
                      <a:pt x="764" y="437"/>
                    </a:lnTo>
                    <a:lnTo>
                      <a:pt x="705" y="437"/>
                    </a:lnTo>
                    <a:lnTo>
                      <a:pt x="654" y="437"/>
                    </a:lnTo>
                    <a:lnTo>
                      <a:pt x="645" y="437"/>
                    </a:lnTo>
                    <a:lnTo>
                      <a:pt x="645" y="561"/>
                    </a:lnTo>
                    <a:lnTo>
                      <a:pt x="637" y="561"/>
                    </a:lnTo>
                    <a:lnTo>
                      <a:pt x="8" y="553"/>
                    </a:lnTo>
                    <a:lnTo>
                      <a:pt x="0" y="54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4" name="Freeform 115"/>
              <p:cNvSpPr>
                <a:spLocks/>
              </p:cNvSpPr>
              <p:nvPr/>
            </p:nvSpPr>
            <p:spPr bwMode="auto">
              <a:xfrm>
                <a:off x="11053" y="15559"/>
                <a:ext cx="34" cy="156"/>
              </a:xfrm>
              <a:custGeom>
                <a:avLst/>
                <a:gdLst>
                  <a:gd name="T0" fmla="*/ 26 w 34"/>
                  <a:gd name="T1" fmla="*/ 123 h 156"/>
                  <a:gd name="T2" fmla="*/ 26 w 34"/>
                  <a:gd name="T3" fmla="*/ 90 h 156"/>
                  <a:gd name="T4" fmla="*/ 17 w 34"/>
                  <a:gd name="T5" fmla="*/ 57 h 156"/>
                  <a:gd name="T6" fmla="*/ 9 w 34"/>
                  <a:gd name="T7" fmla="*/ 33 h 156"/>
                  <a:gd name="T8" fmla="*/ 0 w 34"/>
                  <a:gd name="T9" fmla="*/ 8 h 156"/>
                  <a:gd name="T10" fmla="*/ 0 w 34"/>
                  <a:gd name="T11" fmla="*/ 0 h 156"/>
                  <a:gd name="T12" fmla="*/ 17 w 34"/>
                  <a:gd name="T13" fmla="*/ 33 h 156"/>
                  <a:gd name="T14" fmla="*/ 34 w 34"/>
                  <a:gd name="T15" fmla="*/ 66 h 156"/>
                  <a:gd name="T16" fmla="*/ 34 w 34"/>
                  <a:gd name="T17" fmla="*/ 107 h 156"/>
                  <a:gd name="T18" fmla="*/ 26 w 34"/>
                  <a:gd name="T19" fmla="*/ 148 h 156"/>
                  <a:gd name="T20" fmla="*/ 17 w 34"/>
                  <a:gd name="T21" fmla="*/ 156 h 156"/>
                  <a:gd name="T22" fmla="*/ 17 w 34"/>
                  <a:gd name="T23" fmla="*/ 148 h 156"/>
                  <a:gd name="T24" fmla="*/ 17 w 34"/>
                  <a:gd name="T25" fmla="*/ 140 h 156"/>
                  <a:gd name="T26" fmla="*/ 26 w 34"/>
                  <a:gd name="T27" fmla="*/ 123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156">
                    <a:moveTo>
                      <a:pt x="26" y="123"/>
                    </a:moveTo>
                    <a:lnTo>
                      <a:pt x="26" y="90"/>
                    </a:lnTo>
                    <a:lnTo>
                      <a:pt x="17" y="57"/>
                    </a:lnTo>
                    <a:lnTo>
                      <a:pt x="9" y="33"/>
                    </a:lnTo>
                    <a:lnTo>
                      <a:pt x="0" y="8"/>
                    </a:lnTo>
                    <a:lnTo>
                      <a:pt x="0" y="0"/>
                    </a:lnTo>
                    <a:lnTo>
                      <a:pt x="17" y="33"/>
                    </a:lnTo>
                    <a:lnTo>
                      <a:pt x="34" y="66"/>
                    </a:lnTo>
                    <a:lnTo>
                      <a:pt x="34" y="107"/>
                    </a:lnTo>
                    <a:lnTo>
                      <a:pt x="26" y="148"/>
                    </a:lnTo>
                    <a:lnTo>
                      <a:pt x="17" y="156"/>
                    </a:lnTo>
                    <a:lnTo>
                      <a:pt x="17" y="148"/>
                    </a:lnTo>
                    <a:lnTo>
                      <a:pt x="17" y="140"/>
                    </a:lnTo>
                    <a:lnTo>
                      <a:pt x="26" y="12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5" name="Freeform 116"/>
              <p:cNvSpPr>
                <a:spLocks/>
              </p:cNvSpPr>
              <p:nvPr/>
            </p:nvSpPr>
            <p:spPr bwMode="auto">
              <a:xfrm>
                <a:off x="10586" y="15419"/>
                <a:ext cx="306" cy="296"/>
              </a:xfrm>
              <a:custGeom>
                <a:avLst/>
                <a:gdLst>
                  <a:gd name="T0" fmla="*/ 212 w 306"/>
                  <a:gd name="T1" fmla="*/ 263 h 296"/>
                  <a:gd name="T2" fmla="*/ 221 w 306"/>
                  <a:gd name="T3" fmla="*/ 263 h 296"/>
                  <a:gd name="T4" fmla="*/ 229 w 306"/>
                  <a:gd name="T5" fmla="*/ 247 h 296"/>
                  <a:gd name="T6" fmla="*/ 178 w 306"/>
                  <a:gd name="T7" fmla="*/ 206 h 296"/>
                  <a:gd name="T8" fmla="*/ 178 w 306"/>
                  <a:gd name="T9" fmla="*/ 189 h 296"/>
                  <a:gd name="T10" fmla="*/ 212 w 306"/>
                  <a:gd name="T11" fmla="*/ 189 h 296"/>
                  <a:gd name="T12" fmla="*/ 246 w 306"/>
                  <a:gd name="T13" fmla="*/ 222 h 296"/>
                  <a:gd name="T14" fmla="*/ 263 w 306"/>
                  <a:gd name="T15" fmla="*/ 214 h 296"/>
                  <a:gd name="T16" fmla="*/ 221 w 306"/>
                  <a:gd name="T17" fmla="*/ 164 h 296"/>
                  <a:gd name="T18" fmla="*/ 178 w 306"/>
                  <a:gd name="T19" fmla="*/ 148 h 296"/>
                  <a:gd name="T20" fmla="*/ 153 w 306"/>
                  <a:gd name="T21" fmla="*/ 164 h 296"/>
                  <a:gd name="T22" fmla="*/ 144 w 306"/>
                  <a:gd name="T23" fmla="*/ 197 h 296"/>
                  <a:gd name="T24" fmla="*/ 204 w 306"/>
                  <a:gd name="T25" fmla="*/ 255 h 296"/>
                  <a:gd name="T26" fmla="*/ 161 w 306"/>
                  <a:gd name="T27" fmla="*/ 230 h 296"/>
                  <a:gd name="T28" fmla="*/ 136 w 306"/>
                  <a:gd name="T29" fmla="*/ 189 h 296"/>
                  <a:gd name="T30" fmla="*/ 136 w 306"/>
                  <a:gd name="T31" fmla="*/ 173 h 296"/>
                  <a:gd name="T32" fmla="*/ 127 w 306"/>
                  <a:gd name="T33" fmla="*/ 148 h 296"/>
                  <a:gd name="T34" fmla="*/ 93 w 306"/>
                  <a:gd name="T35" fmla="*/ 164 h 296"/>
                  <a:gd name="T36" fmla="*/ 59 w 306"/>
                  <a:gd name="T37" fmla="*/ 156 h 296"/>
                  <a:gd name="T38" fmla="*/ 34 w 306"/>
                  <a:gd name="T39" fmla="*/ 107 h 296"/>
                  <a:gd name="T40" fmla="*/ 17 w 306"/>
                  <a:gd name="T41" fmla="*/ 41 h 296"/>
                  <a:gd name="T42" fmla="*/ 59 w 306"/>
                  <a:gd name="T43" fmla="*/ 33 h 296"/>
                  <a:gd name="T44" fmla="*/ 153 w 306"/>
                  <a:gd name="T45" fmla="*/ 74 h 296"/>
                  <a:gd name="T46" fmla="*/ 161 w 306"/>
                  <a:gd name="T47" fmla="*/ 99 h 296"/>
                  <a:gd name="T48" fmla="*/ 153 w 306"/>
                  <a:gd name="T49" fmla="*/ 115 h 296"/>
                  <a:gd name="T50" fmla="*/ 153 w 306"/>
                  <a:gd name="T51" fmla="*/ 132 h 296"/>
                  <a:gd name="T52" fmla="*/ 170 w 306"/>
                  <a:gd name="T53" fmla="*/ 132 h 296"/>
                  <a:gd name="T54" fmla="*/ 212 w 306"/>
                  <a:gd name="T55" fmla="*/ 148 h 296"/>
                  <a:gd name="T56" fmla="*/ 272 w 306"/>
                  <a:gd name="T57" fmla="*/ 206 h 296"/>
                  <a:gd name="T58" fmla="*/ 306 w 306"/>
                  <a:gd name="T59" fmla="*/ 296 h 296"/>
                  <a:gd name="T60" fmla="*/ 246 w 306"/>
                  <a:gd name="T61" fmla="*/ 280 h 296"/>
                  <a:gd name="T62" fmla="*/ 204 w 306"/>
                  <a:gd name="T63" fmla="*/ 263 h 2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6" h="296">
                    <a:moveTo>
                      <a:pt x="204" y="263"/>
                    </a:moveTo>
                    <a:lnTo>
                      <a:pt x="212" y="263"/>
                    </a:lnTo>
                    <a:lnTo>
                      <a:pt x="221" y="263"/>
                    </a:lnTo>
                    <a:lnTo>
                      <a:pt x="229" y="255"/>
                    </a:lnTo>
                    <a:lnTo>
                      <a:pt x="229" y="247"/>
                    </a:lnTo>
                    <a:lnTo>
                      <a:pt x="195" y="230"/>
                    </a:lnTo>
                    <a:lnTo>
                      <a:pt x="178" y="206"/>
                    </a:lnTo>
                    <a:lnTo>
                      <a:pt x="178" y="197"/>
                    </a:lnTo>
                    <a:lnTo>
                      <a:pt x="178" y="189"/>
                    </a:lnTo>
                    <a:lnTo>
                      <a:pt x="195" y="181"/>
                    </a:lnTo>
                    <a:lnTo>
                      <a:pt x="212" y="189"/>
                    </a:lnTo>
                    <a:lnTo>
                      <a:pt x="229" y="197"/>
                    </a:lnTo>
                    <a:lnTo>
                      <a:pt x="246" y="222"/>
                    </a:lnTo>
                    <a:lnTo>
                      <a:pt x="263" y="222"/>
                    </a:lnTo>
                    <a:lnTo>
                      <a:pt x="263" y="214"/>
                    </a:lnTo>
                    <a:lnTo>
                      <a:pt x="238" y="173"/>
                    </a:lnTo>
                    <a:lnTo>
                      <a:pt x="221" y="164"/>
                    </a:lnTo>
                    <a:lnTo>
                      <a:pt x="204" y="148"/>
                    </a:lnTo>
                    <a:lnTo>
                      <a:pt x="178" y="148"/>
                    </a:lnTo>
                    <a:lnTo>
                      <a:pt x="161" y="156"/>
                    </a:lnTo>
                    <a:lnTo>
                      <a:pt x="153" y="164"/>
                    </a:lnTo>
                    <a:lnTo>
                      <a:pt x="153" y="173"/>
                    </a:lnTo>
                    <a:lnTo>
                      <a:pt x="144" y="197"/>
                    </a:lnTo>
                    <a:lnTo>
                      <a:pt x="170" y="230"/>
                    </a:lnTo>
                    <a:lnTo>
                      <a:pt x="204" y="255"/>
                    </a:lnTo>
                    <a:lnTo>
                      <a:pt x="178" y="247"/>
                    </a:lnTo>
                    <a:lnTo>
                      <a:pt x="161" y="230"/>
                    </a:lnTo>
                    <a:lnTo>
                      <a:pt x="144" y="214"/>
                    </a:lnTo>
                    <a:lnTo>
                      <a:pt x="136" y="189"/>
                    </a:lnTo>
                    <a:lnTo>
                      <a:pt x="136" y="181"/>
                    </a:lnTo>
                    <a:lnTo>
                      <a:pt x="136" y="173"/>
                    </a:lnTo>
                    <a:lnTo>
                      <a:pt x="136" y="156"/>
                    </a:lnTo>
                    <a:lnTo>
                      <a:pt x="127" y="148"/>
                    </a:lnTo>
                    <a:lnTo>
                      <a:pt x="102" y="164"/>
                    </a:lnTo>
                    <a:lnTo>
                      <a:pt x="93" y="164"/>
                    </a:lnTo>
                    <a:lnTo>
                      <a:pt x="76" y="164"/>
                    </a:lnTo>
                    <a:lnTo>
                      <a:pt x="59" y="156"/>
                    </a:lnTo>
                    <a:lnTo>
                      <a:pt x="51" y="148"/>
                    </a:lnTo>
                    <a:lnTo>
                      <a:pt x="34" y="107"/>
                    </a:lnTo>
                    <a:lnTo>
                      <a:pt x="34" y="82"/>
                    </a:lnTo>
                    <a:lnTo>
                      <a:pt x="17" y="41"/>
                    </a:lnTo>
                    <a:lnTo>
                      <a:pt x="0" y="0"/>
                    </a:lnTo>
                    <a:lnTo>
                      <a:pt x="59" y="33"/>
                    </a:lnTo>
                    <a:lnTo>
                      <a:pt x="136" y="57"/>
                    </a:lnTo>
                    <a:lnTo>
                      <a:pt x="153" y="74"/>
                    </a:lnTo>
                    <a:lnTo>
                      <a:pt x="153" y="82"/>
                    </a:lnTo>
                    <a:lnTo>
                      <a:pt x="161" y="99"/>
                    </a:lnTo>
                    <a:lnTo>
                      <a:pt x="161" y="107"/>
                    </a:lnTo>
                    <a:lnTo>
                      <a:pt x="153" y="115"/>
                    </a:lnTo>
                    <a:lnTo>
                      <a:pt x="153" y="132"/>
                    </a:lnTo>
                    <a:lnTo>
                      <a:pt x="161" y="140"/>
                    </a:lnTo>
                    <a:lnTo>
                      <a:pt x="170" y="132"/>
                    </a:lnTo>
                    <a:lnTo>
                      <a:pt x="187" y="132"/>
                    </a:lnTo>
                    <a:lnTo>
                      <a:pt x="212" y="148"/>
                    </a:lnTo>
                    <a:lnTo>
                      <a:pt x="246" y="181"/>
                    </a:lnTo>
                    <a:lnTo>
                      <a:pt x="272" y="206"/>
                    </a:lnTo>
                    <a:lnTo>
                      <a:pt x="280" y="230"/>
                    </a:lnTo>
                    <a:lnTo>
                      <a:pt x="306" y="296"/>
                    </a:lnTo>
                    <a:lnTo>
                      <a:pt x="246" y="280"/>
                    </a:lnTo>
                    <a:lnTo>
                      <a:pt x="221" y="272"/>
                    </a:lnTo>
                    <a:lnTo>
                      <a:pt x="204" y="26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6" name="Freeform 117"/>
              <p:cNvSpPr>
                <a:spLocks/>
              </p:cNvSpPr>
              <p:nvPr/>
            </p:nvSpPr>
            <p:spPr bwMode="auto">
              <a:xfrm>
                <a:off x="9006" y="15682"/>
                <a:ext cx="34" cy="25"/>
              </a:xfrm>
              <a:custGeom>
                <a:avLst/>
                <a:gdLst>
                  <a:gd name="T0" fmla="*/ 0 w 34"/>
                  <a:gd name="T1" fmla="*/ 17 h 25"/>
                  <a:gd name="T2" fmla="*/ 9 w 34"/>
                  <a:gd name="T3" fmla="*/ 0 h 25"/>
                  <a:gd name="T4" fmla="*/ 17 w 34"/>
                  <a:gd name="T5" fmla="*/ 0 h 25"/>
                  <a:gd name="T6" fmla="*/ 26 w 34"/>
                  <a:gd name="T7" fmla="*/ 0 h 25"/>
                  <a:gd name="T8" fmla="*/ 34 w 34"/>
                  <a:gd name="T9" fmla="*/ 9 h 25"/>
                  <a:gd name="T10" fmla="*/ 26 w 34"/>
                  <a:gd name="T11" fmla="*/ 17 h 25"/>
                  <a:gd name="T12" fmla="*/ 17 w 34"/>
                  <a:gd name="T13" fmla="*/ 25 h 25"/>
                  <a:gd name="T14" fmla="*/ 9 w 34"/>
                  <a:gd name="T15" fmla="*/ 25 h 25"/>
                  <a:gd name="T16" fmla="*/ 0 w 34"/>
                  <a:gd name="T17" fmla="*/ 1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17"/>
                    </a:moveTo>
                    <a:lnTo>
                      <a:pt x="9" y="0"/>
                    </a:lnTo>
                    <a:lnTo>
                      <a:pt x="17" y="0"/>
                    </a:lnTo>
                    <a:lnTo>
                      <a:pt x="26" y="0"/>
                    </a:lnTo>
                    <a:lnTo>
                      <a:pt x="34" y="9"/>
                    </a:lnTo>
                    <a:lnTo>
                      <a:pt x="26" y="17"/>
                    </a:lnTo>
                    <a:lnTo>
                      <a:pt x="17" y="25"/>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7" name="Freeform 118"/>
              <p:cNvSpPr>
                <a:spLocks/>
              </p:cNvSpPr>
              <p:nvPr/>
            </p:nvSpPr>
            <p:spPr bwMode="auto">
              <a:xfrm>
                <a:off x="9499" y="15575"/>
                <a:ext cx="68" cy="107"/>
              </a:xfrm>
              <a:custGeom>
                <a:avLst/>
                <a:gdLst>
                  <a:gd name="T0" fmla="*/ 0 w 68"/>
                  <a:gd name="T1" fmla="*/ 83 h 107"/>
                  <a:gd name="T2" fmla="*/ 25 w 68"/>
                  <a:gd name="T3" fmla="*/ 66 h 107"/>
                  <a:gd name="T4" fmla="*/ 34 w 68"/>
                  <a:gd name="T5" fmla="*/ 58 h 107"/>
                  <a:gd name="T6" fmla="*/ 51 w 68"/>
                  <a:gd name="T7" fmla="*/ 58 h 107"/>
                  <a:gd name="T8" fmla="*/ 51 w 68"/>
                  <a:gd name="T9" fmla="*/ 50 h 107"/>
                  <a:gd name="T10" fmla="*/ 42 w 68"/>
                  <a:gd name="T11" fmla="*/ 41 h 107"/>
                  <a:gd name="T12" fmla="*/ 17 w 68"/>
                  <a:gd name="T13" fmla="*/ 33 h 107"/>
                  <a:gd name="T14" fmla="*/ 8 w 68"/>
                  <a:gd name="T15" fmla="*/ 17 h 107"/>
                  <a:gd name="T16" fmla="*/ 0 w 68"/>
                  <a:gd name="T17" fmla="*/ 0 h 107"/>
                  <a:gd name="T18" fmla="*/ 0 w 68"/>
                  <a:gd name="T19" fmla="*/ 0 h 107"/>
                  <a:gd name="T20" fmla="*/ 59 w 68"/>
                  <a:gd name="T21" fmla="*/ 25 h 107"/>
                  <a:gd name="T22" fmla="*/ 68 w 68"/>
                  <a:gd name="T23" fmla="*/ 33 h 107"/>
                  <a:gd name="T24" fmla="*/ 68 w 68"/>
                  <a:gd name="T25" fmla="*/ 41 h 107"/>
                  <a:gd name="T26" fmla="*/ 68 w 68"/>
                  <a:gd name="T27" fmla="*/ 58 h 107"/>
                  <a:gd name="T28" fmla="*/ 51 w 68"/>
                  <a:gd name="T29" fmla="*/ 74 h 107"/>
                  <a:gd name="T30" fmla="*/ 34 w 68"/>
                  <a:gd name="T31" fmla="*/ 83 h 107"/>
                  <a:gd name="T32" fmla="*/ 17 w 68"/>
                  <a:gd name="T33" fmla="*/ 91 h 107"/>
                  <a:gd name="T34" fmla="*/ 0 w 68"/>
                  <a:gd name="T35" fmla="*/ 107 h 107"/>
                  <a:gd name="T36" fmla="*/ 0 w 68"/>
                  <a:gd name="T37" fmla="*/ 99 h 107"/>
                  <a:gd name="T38" fmla="*/ 0 w 68"/>
                  <a:gd name="T39" fmla="*/ 83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107">
                    <a:moveTo>
                      <a:pt x="0" y="83"/>
                    </a:moveTo>
                    <a:lnTo>
                      <a:pt x="25" y="66"/>
                    </a:lnTo>
                    <a:lnTo>
                      <a:pt x="34" y="58"/>
                    </a:lnTo>
                    <a:lnTo>
                      <a:pt x="51" y="58"/>
                    </a:lnTo>
                    <a:lnTo>
                      <a:pt x="51" y="50"/>
                    </a:lnTo>
                    <a:lnTo>
                      <a:pt x="42" y="41"/>
                    </a:lnTo>
                    <a:lnTo>
                      <a:pt x="17" y="33"/>
                    </a:lnTo>
                    <a:lnTo>
                      <a:pt x="8" y="17"/>
                    </a:lnTo>
                    <a:lnTo>
                      <a:pt x="0" y="0"/>
                    </a:lnTo>
                    <a:lnTo>
                      <a:pt x="59" y="25"/>
                    </a:lnTo>
                    <a:lnTo>
                      <a:pt x="68" y="33"/>
                    </a:lnTo>
                    <a:lnTo>
                      <a:pt x="68" y="41"/>
                    </a:lnTo>
                    <a:lnTo>
                      <a:pt x="68" y="58"/>
                    </a:lnTo>
                    <a:lnTo>
                      <a:pt x="51" y="74"/>
                    </a:lnTo>
                    <a:lnTo>
                      <a:pt x="34" y="83"/>
                    </a:lnTo>
                    <a:lnTo>
                      <a:pt x="17" y="91"/>
                    </a:lnTo>
                    <a:lnTo>
                      <a:pt x="0" y="107"/>
                    </a:lnTo>
                    <a:lnTo>
                      <a:pt x="0" y="99"/>
                    </a:lnTo>
                    <a:lnTo>
                      <a:pt x="0" y="8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8" name="Freeform 119"/>
              <p:cNvSpPr>
                <a:spLocks/>
              </p:cNvSpPr>
              <p:nvPr/>
            </p:nvSpPr>
            <p:spPr bwMode="auto">
              <a:xfrm>
                <a:off x="11011" y="15658"/>
                <a:ext cx="34" cy="24"/>
              </a:xfrm>
              <a:custGeom>
                <a:avLst/>
                <a:gdLst>
                  <a:gd name="T0" fmla="*/ 0 w 34"/>
                  <a:gd name="T1" fmla="*/ 0 h 24"/>
                  <a:gd name="T2" fmla="*/ 8 w 34"/>
                  <a:gd name="T3" fmla="*/ 0 h 24"/>
                  <a:gd name="T4" fmla="*/ 17 w 34"/>
                  <a:gd name="T5" fmla="*/ 0 h 24"/>
                  <a:gd name="T6" fmla="*/ 34 w 34"/>
                  <a:gd name="T7" fmla="*/ 16 h 24"/>
                  <a:gd name="T8" fmla="*/ 34 w 34"/>
                  <a:gd name="T9" fmla="*/ 24 h 24"/>
                  <a:gd name="T10" fmla="*/ 0 w 3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
                    <a:moveTo>
                      <a:pt x="0" y="0"/>
                    </a:moveTo>
                    <a:lnTo>
                      <a:pt x="8" y="0"/>
                    </a:lnTo>
                    <a:lnTo>
                      <a:pt x="17" y="0"/>
                    </a:lnTo>
                    <a:lnTo>
                      <a:pt x="34" y="16"/>
                    </a:lnTo>
                    <a:lnTo>
                      <a:pt x="34" y="24"/>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39" name="Freeform 120"/>
              <p:cNvSpPr>
                <a:spLocks/>
              </p:cNvSpPr>
              <p:nvPr/>
            </p:nvSpPr>
            <p:spPr bwMode="auto">
              <a:xfrm>
                <a:off x="10110" y="15608"/>
                <a:ext cx="77" cy="74"/>
              </a:xfrm>
              <a:custGeom>
                <a:avLst/>
                <a:gdLst>
                  <a:gd name="T0" fmla="*/ 9 w 77"/>
                  <a:gd name="T1" fmla="*/ 0 h 74"/>
                  <a:gd name="T2" fmla="*/ 17 w 77"/>
                  <a:gd name="T3" fmla="*/ 0 h 74"/>
                  <a:gd name="T4" fmla="*/ 34 w 77"/>
                  <a:gd name="T5" fmla="*/ 0 h 74"/>
                  <a:gd name="T6" fmla="*/ 51 w 77"/>
                  <a:gd name="T7" fmla="*/ 8 h 74"/>
                  <a:gd name="T8" fmla="*/ 68 w 77"/>
                  <a:gd name="T9" fmla="*/ 41 h 74"/>
                  <a:gd name="T10" fmla="*/ 77 w 77"/>
                  <a:gd name="T11" fmla="*/ 74 h 74"/>
                  <a:gd name="T12" fmla="*/ 51 w 77"/>
                  <a:gd name="T13" fmla="*/ 58 h 74"/>
                  <a:gd name="T14" fmla="*/ 26 w 77"/>
                  <a:gd name="T15" fmla="*/ 41 h 74"/>
                  <a:gd name="T16" fmla="*/ 9 w 77"/>
                  <a:gd name="T17" fmla="*/ 41 h 74"/>
                  <a:gd name="T18" fmla="*/ 9 w 77"/>
                  <a:gd name="T19" fmla="*/ 25 h 74"/>
                  <a:gd name="T20" fmla="*/ 0 w 77"/>
                  <a:gd name="T21" fmla="*/ 17 h 74"/>
                  <a:gd name="T22" fmla="*/ 9 w 77"/>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74">
                    <a:moveTo>
                      <a:pt x="9" y="0"/>
                    </a:moveTo>
                    <a:lnTo>
                      <a:pt x="17" y="0"/>
                    </a:lnTo>
                    <a:lnTo>
                      <a:pt x="34" y="0"/>
                    </a:lnTo>
                    <a:lnTo>
                      <a:pt x="51" y="8"/>
                    </a:lnTo>
                    <a:lnTo>
                      <a:pt x="68" y="41"/>
                    </a:lnTo>
                    <a:lnTo>
                      <a:pt x="77" y="74"/>
                    </a:lnTo>
                    <a:lnTo>
                      <a:pt x="51" y="58"/>
                    </a:lnTo>
                    <a:lnTo>
                      <a:pt x="26" y="41"/>
                    </a:lnTo>
                    <a:lnTo>
                      <a:pt x="9" y="41"/>
                    </a:lnTo>
                    <a:lnTo>
                      <a:pt x="9" y="25"/>
                    </a:lnTo>
                    <a:lnTo>
                      <a:pt x="0" y="17"/>
                    </a:lnTo>
                    <a:lnTo>
                      <a:pt x="9"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0" name="Freeform 121"/>
              <p:cNvSpPr>
                <a:spLocks/>
              </p:cNvSpPr>
              <p:nvPr/>
            </p:nvSpPr>
            <p:spPr bwMode="auto">
              <a:xfrm>
                <a:off x="10348" y="15575"/>
                <a:ext cx="60" cy="99"/>
              </a:xfrm>
              <a:custGeom>
                <a:avLst/>
                <a:gdLst>
                  <a:gd name="T0" fmla="*/ 0 w 60"/>
                  <a:gd name="T1" fmla="*/ 91 h 99"/>
                  <a:gd name="T2" fmla="*/ 0 w 60"/>
                  <a:gd name="T3" fmla="*/ 83 h 99"/>
                  <a:gd name="T4" fmla="*/ 9 w 60"/>
                  <a:gd name="T5" fmla="*/ 74 h 99"/>
                  <a:gd name="T6" fmla="*/ 17 w 60"/>
                  <a:gd name="T7" fmla="*/ 66 h 99"/>
                  <a:gd name="T8" fmla="*/ 26 w 60"/>
                  <a:gd name="T9" fmla="*/ 58 h 99"/>
                  <a:gd name="T10" fmla="*/ 34 w 60"/>
                  <a:gd name="T11" fmla="*/ 33 h 99"/>
                  <a:gd name="T12" fmla="*/ 34 w 60"/>
                  <a:gd name="T13" fmla="*/ 25 h 99"/>
                  <a:gd name="T14" fmla="*/ 26 w 60"/>
                  <a:gd name="T15" fmla="*/ 8 h 99"/>
                  <a:gd name="T16" fmla="*/ 26 w 60"/>
                  <a:gd name="T17" fmla="*/ 8 h 99"/>
                  <a:gd name="T18" fmla="*/ 17 w 60"/>
                  <a:gd name="T19" fmla="*/ 0 h 99"/>
                  <a:gd name="T20" fmla="*/ 34 w 60"/>
                  <a:gd name="T21" fmla="*/ 0 h 99"/>
                  <a:gd name="T22" fmla="*/ 43 w 60"/>
                  <a:gd name="T23" fmla="*/ 0 h 99"/>
                  <a:gd name="T24" fmla="*/ 51 w 60"/>
                  <a:gd name="T25" fmla="*/ 25 h 99"/>
                  <a:gd name="T26" fmla="*/ 60 w 60"/>
                  <a:gd name="T27" fmla="*/ 50 h 99"/>
                  <a:gd name="T28" fmla="*/ 51 w 60"/>
                  <a:gd name="T29" fmla="*/ 74 h 99"/>
                  <a:gd name="T30" fmla="*/ 43 w 60"/>
                  <a:gd name="T31" fmla="*/ 91 h 99"/>
                  <a:gd name="T32" fmla="*/ 26 w 60"/>
                  <a:gd name="T33" fmla="*/ 99 h 99"/>
                  <a:gd name="T34" fmla="*/ 17 w 60"/>
                  <a:gd name="T35" fmla="*/ 99 h 99"/>
                  <a:gd name="T36" fmla="*/ 0 w 60"/>
                  <a:gd name="T37" fmla="*/ 99 h 99"/>
                  <a:gd name="T38" fmla="*/ 0 w 60"/>
                  <a:gd name="T39" fmla="*/ 91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99">
                    <a:moveTo>
                      <a:pt x="0" y="91"/>
                    </a:moveTo>
                    <a:lnTo>
                      <a:pt x="0" y="83"/>
                    </a:lnTo>
                    <a:lnTo>
                      <a:pt x="9" y="74"/>
                    </a:lnTo>
                    <a:lnTo>
                      <a:pt x="17" y="66"/>
                    </a:lnTo>
                    <a:lnTo>
                      <a:pt x="26" y="58"/>
                    </a:lnTo>
                    <a:lnTo>
                      <a:pt x="34" y="33"/>
                    </a:lnTo>
                    <a:lnTo>
                      <a:pt x="34" y="25"/>
                    </a:lnTo>
                    <a:lnTo>
                      <a:pt x="26" y="8"/>
                    </a:lnTo>
                    <a:lnTo>
                      <a:pt x="17" y="0"/>
                    </a:lnTo>
                    <a:lnTo>
                      <a:pt x="34" y="0"/>
                    </a:lnTo>
                    <a:lnTo>
                      <a:pt x="43" y="0"/>
                    </a:lnTo>
                    <a:lnTo>
                      <a:pt x="51" y="25"/>
                    </a:lnTo>
                    <a:lnTo>
                      <a:pt x="60" y="50"/>
                    </a:lnTo>
                    <a:lnTo>
                      <a:pt x="51" y="74"/>
                    </a:lnTo>
                    <a:lnTo>
                      <a:pt x="43" y="91"/>
                    </a:lnTo>
                    <a:lnTo>
                      <a:pt x="26" y="99"/>
                    </a:lnTo>
                    <a:lnTo>
                      <a:pt x="17" y="99"/>
                    </a:lnTo>
                    <a:lnTo>
                      <a:pt x="0" y="99"/>
                    </a:lnTo>
                    <a:lnTo>
                      <a:pt x="0" y="91"/>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1" name="Freeform 122"/>
              <p:cNvSpPr>
                <a:spLocks/>
              </p:cNvSpPr>
              <p:nvPr/>
            </p:nvSpPr>
            <p:spPr bwMode="auto">
              <a:xfrm>
                <a:off x="10416" y="15575"/>
                <a:ext cx="60" cy="91"/>
              </a:xfrm>
              <a:custGeom>
                <a:avLst/>
                <a:gdLst>
                  <a:gd name="T0" fmla="*/ 0 w 60"/>
                  <a:gd name="T1" fmla="*/ 66 h 91"/>
                  <a:gd name="T2" fmla="*/ 0 w 60"/>
                  <a:gd name="T3" fmla="*/ 50 h 91"/>
                  <a:gd name="T4" fmla="*/ 9 w 60"/>
                  <a:gd name="T5" fmla="*/ 50 h 91"/>
                  <a:gd name="T6" fmla="*/ 17 w 60"/>
                  <a:gd name="T7" fmla="*/ 50 h 91"/>
                  <a:gd name="T8" fmla="*/ 26 w 60"/>
                  <a:gd name="T9" fmla="*/ 58 h 91"/>
                  <a:gd name="T10" fmla="*/ 26 w 60"/>
                  <a:gd name="T11" fmla="*/ 66 h 91"/>
                  <a:gd name="T12" fmla="*/ 34 w 60"/>
                  <a:gd name="T13" fmla="*/ 66 h 91"/>
                  <a:gd name="T14" fmla="*/ 43 w 60"/>
                  <a:gd name="T15" fmla="*/ 58 h 91"/>
                  <a:gd name="T16" fmla="*/ 34 w 60"/>
                  <a:gd name="T17" fmla="*/ 41 h 91"/>
                  <a:gd name="T18" fmla="*/ 17 w 60"/>
                  <a:gd name="T19" fmla="*/ 33 h 91"/>
                  <a:gd name="T20" fmla="*/ 9 w 60"/>
                  <a:gd name="T21" fmla="*/ 17 h 91"/>
                  <a:gd name="T22" fmla="*/ 0 w 60"/>
                  <a:gd name="T23" fmla="*/ 0 h 91"/>
                  <a:gd name="T24" fmla="*/ 17 w 60"/>
                  <a:gd name="T25" fmla="*/ 0 h 91"/>
                  <a:gd name="T26" fmla="*/ 26 w 60"/>
                  <a:gd name="T27" fmla="*/ 8 h 91"/>
                  <a:gd name="T28" fmla="*/ 51 w 60"/>
                  <a:gd name="T29" fmla="*/ 33 h 91"/>
                  <a:gd name="T30" fmla="*/ 60 w 60"/>
                  <a:gd name="T31" fmla="*/ 58 h 91"/>
                  <a:gd name="T32" fmla="*/ 60 w 60"/>
                  <a:gd name="T33" fmla="*/ 74 h 91"/>
                  <a:gd name="T34" fmla="*/ 51 w 60"/>
                  <a:gd name="T35" fmla="*/ 83 h 91"/>
                  <a:gd name="T36" fmla="*/ 34 w 60"/>
                  <a:gd name="T37" fmla="*/ 91 h 91"/>
                  <a:gd name="T38" fmla="*/ 26 w 60"/>
                  <a:gd name="T39" fmla="*/ 91 h 91"/>
                  <a:gd name="T40" fmla="*/ 9 w 60"/>
                  <a:gd name="T41" fmla="*/ 83 h 91"/>
                  <a:gd name="T42" fmla="*/ 0 w 60"/>
                  <a:gd name="T43" fmla="*/ 66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91">
                    <a:moveTo>
                      <a:pt x="0" y="66"/>
                    </a:moveTo>
                    <a:lnTo>
                      <a:pt x="0" y="50"/>
                    </a:lnTo>
                    <a:lnTo>
                      <a:pt x="9" y="50"/>
                    </a:lnTo>
                    <a:lnTo>
                      <a:pt x="17" y="50"/>
                    </a:lnTo>
                    <a:lnTo>
                      <a:pt x="26" y="58"/>
                    </a:lnTo>
                    <a:lnTo>
                      <a:pt x="26" y="66"/>
                    </a:lnTo>
                    <a:lnTo>
                      <a:pt x="34" y="66"/>
                    </a:lnTo>
                    <a:lnTo>
                      <a:pt x="43" y="58"/>
                    </a:lnTo>
                    <a:lnTo>
                      <a:pt x="34" y="41"/>
                    </a:lnTo>
                    <a:lnTo>
                      <a:pt x="17" y="33"/>
                    </a:lnTo>
                    <a:lnTo>
                      <a:pt x="9" y="17"/>
                    </a:lnTo>
                    <a:lnTo>
                      <a:pt x="0" y="0"/>
                    </a:lnTo>
                    <a:lnTo>
                      <a:pt x="17" y="0"/>
                    </a:lnTo>
                    <a:lnTo>
                      <a:pt x="26" y="8"/>
                    </a:lnTo>
                    <a:lnTo>
                      <a:pt x="51" y="33"/>
                    </a:lnTo>
                    <a:lnTo>
                      <a:pt x="60" y="58"/>
                    </a:lnTo>
                    <a:lnTo>
                      <a:pt x="60" y="74"/>
                    </a:lnTo>
                    <a:lnTo>
                      <a:pt x="51" y="83"/>
                    </a:lnTo>
                    <a:lnTo>
                      <a:pt x="34" y="91"/>
                    </a:lnTo>
                    <a:lnTo>
                      <a:pt x="26" y="91"/>
                    </a:lnTo>
                    <a:lnTo>
                      <a:pt x="9" y="83"/>
                    </a:lnTo>
                    <a:lnTo>
                      <a:pt x="0" y="66"/>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2" name="Freeform 123"/>
              <p:cNvSpPr>
                <a:spLocks/>
              </p:cNvSpPr>
              <p:nvPr/>
            </p:nvSpPr>
            <p:spPr bwMode="auto">
              <a:xfrm>
                <a:off x="9439" y="15641"/>
                <a:ext cx="34" cy="25"/>
              </a:xfrm>
              <a:custGeom>
                <a:avLst/>
                <a:gdLst>
                  <a:gd name="T0" fmla="*/ 0 w 34"/>
                  <a:gd name="T1" fmla="*/ 8 h 25"/>
                  <a:gd name="T2" fmla="*/ 0 w 34"/>
                  <a:gd name="T3" fmla="*/ 0 h 25"/>
                  <a:gd name="T4" fmla="*/ 9 w 34"/>
                  <a:gd name="T5" fmla="*/ 0 h 25"/>
                  <a:gd name="T6" fmla="*/ 26 w 34"/>
                  <a:gd name="T7" fmla="*/ 8 h 25"/>
                  <a:gd name="T8" fmla="*/ 34 w 34"/>
                  <a:gd name="T9" fmla="*/ 17 h 25"/>
                  <a:gd name="T10" fmla="*/ 34 w 34"/>
                  <a:gd name="T11" fmla="*/ 17 h 25"/>
                  <a:gd name="T12" fmla="*/ 34 w 34"/>
                  <a:gd name="T13" fmla="*/ 25 h 25"/>
                  <a:gd name="T14" fmla="*/ 17 w 34"/>
                  <a:gd name="T15" fmla="*/ 17 h 25"/>
                  <a:gd name="T16" fmla="*/ 0 w 34"/>
                  <a:gd name="T17" fmla="*/ 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8"/>
                    </a:moveTo>
                    <a:lnTo>
                      <a:pt x="0" y="0"/>
                    </a:lnTo>
                    <a:lnTo>
                      <a:pt x="9" y="0"/>
                    </a:lnTo>
                    <a:lnTo>
                      <a:pt x="26" y="8"/>
                    </a:lnTo>
                    <a:lnTo>
                      <a:pt x="34" y="17"/>
                    </a:lnTo>
                    <a:lnTo>
                      <a:pt x="34" y="25"/>
                    </a:lnTo>
                    <a:lnTo>
                      <a:pt x="17" y="17"/>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3" name="Freeform 124"/>
              <p:cNvSpPr>
                <a:spLocks/>
              </p:cNvSpPr>
              <p:nvPr/>
            </p:nvSpPr>
            <p:spPr bwMode="auto">
              <a:xfrm>
                <a:off x="10883" y="15583"/>
                <a:ext cx="170" cy="66"/>
              </a:xfrm>
              <a:custGeom>
                <a:avLst/>
                <a:gdLst>
                  <a:gd name="T0" fmla="*/ 102 w 170"/>
                  <a:gd name="T1" fmla="*/ 50 h 66"/>
                  <a:gd name="T2" fmla="*/ 111 w 170"/>
                  <a:gd name="T3" fmla="*/ 66 h 66"/>
                  <a:gd name="T4" fmla="*/ 60 w 170"/>
                  <a:gd name="T5" fmla="*/ 42 h 66"/>
                  <a:gd name="T6" fmla="*/ 26 w 170"/>
                  <a:gd name="T7" fmla="*/ 42 h 66"/>
                  <a:gd name="T8" fmla="*/ 0 w 170"/>
                  <a:gd name="T9" fmla="*/ 42 h 66"/>
                  <a:gd name="T10" fmla="*/ 0 w 170"/>
                  <a:gd name="T11" fmla="*/ 33 h 66"/>
                  <a:gd name="T12" fmla="*/ 0 w 170"/>
                  <a:gd name="T13" fmla="*/ 25 h 66"/>
                  <a:gd name="T14" fmla="*/ 9 w 170"/>
                  <a:gd name="T15" fmla="*/ 9 h 66"/>
                  <a:gd name="T16" fmla="*/ 26 w 170"/>
                  <a:gd name="T17" fmla="*/ 0 h 66"/>
                  <a:gd name="T18" fmla="*/ 60 w 170"/>
                  <a:gd name="T19" fmla="*/ 0 h 66"/>
                  <a:gd name="T20" fmla="*/ 94 w 170"/>
                  <a:gd name="T21" fmla="*/ 0 h 66"/>
                  <a:gd name="T22" fmla="*/ 128 w 170"/>
                  <a:gd name="T23" fmla="*/ 0 h 66"/>
                  <a:gd name="T24" fmla="*/ 136 w 170"/>
                  <a:gd name="T25" fmla="*/ 0 h 66"/>
                  <a:gd name="T26" fmla="*/ 145 w 170"/>
                  <a:gd name="T27" fmla="*/ 0 h 66"/>
                  <a:gd name="T28" fmla="*/ 145 w 170"/>
                  <a:gd name="T29" fmla="*/ 9 h 66"/>
                  <a:gd name="T30" fmla="*/ 111 w 170"/>
                  <a:gd name="T31" fmla="*/ 9 h 66"/>
                  <a:gd name="T32" fmla="*/ 102 w 170"/>
                  <a:gd name="T33" fmla="*/ 9 h 66"/>
                  <a:gd name="T34" fmla="*/ 85 w 170"/>
                  <a:gd name="T35" fmla="*/ 17 h 66"/>
                  <a:gd name="T36" fmla="*/ 85 w 170"/>
                  <a:gd name="T37" fmla="*/ 33 h 66"/>
                  <a:gd name="T38" fmla="*/ 85 w 170"/>
                  <a:gd name="T39" fmla="*/ 33 h 66"/>
                  <a:gd name="T40" fmla="*/ 94 w 170"/>
                  <a:gd name="T41" fmla="*/ 42 h 66"/>
                  <a:gd name="T42" fmla="*/ 128 w 170"/>
                  <a:gd name="T43" fmla="*/ 50 h 66"/>
                  <a:gd name="T44" fmla="*/ 170 w 170"/>
                  <a:gd name="T45" fmla="*/ 66 h 66"/>
                  <a:gd name="T46" fmla="*/ 162 w 170"/>
                  <a:gd name="T47" fmla="*/ 66 h 66"/>
                  <a:gd name="T48" fmla="*/ 136 w 170"/>
                  <a:gd name="T49" fmla="*/ 58 h 66"/>
                  <a:gd name="T50" fmla="*/ 119 w 170"/>
                  <a:gd name="T51" fmla="*/ 50 h 66"/>
                  <a:gd name="T52" fmla="*/ 102 w 170"/>
                  <a:gd name="T53" fmla="*/ 50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66">
                    <a:moveTo>
                      <a:pt x="102" y="50"/>
                    </a:moveTo>
                    <a:lnTo>
                      <a:pt x="111" y="66"/>
                    </a:lnTo>
                    <a:lnTo>
                      <a:pt x="60" y="42"/>
                    </a:lnTo>
                    <a:lnTo>
                      <a:pt x="26" y="42"/>
                    </a:lnTo>
                    <a:lnTo>
                      <a:pt x="0" y="42"/>
                    </a:lnTo>
                    <a:lnTo>
                      <a:pt x="0" y="33"/>
                    </a:lnTo>
                    <a:lnTo>
                      <a:pt x="0" y="25"/>
                    </a:lnTo>
                    <a:lnTo>
                      <a:pt x="9" y="9"/>
                    </a:lnTo>
                    <a:lnTo>
                      <a:pt x="26" y="0"/>
                    </a:lnTo>
                    <a:lnTo>
                      <a:pt x="60" y="0"/>
                    </a:lnTo>
                    <a:lnTo>
                      <a:pt x="94" y="0"/>
                    </a:lnTo>
                    <a:lnTo>
                      <a:pt x="128" y="0"/>
                    </a:lnTo>
                    <a:lnTo>
                      <a:pt x="136" y="0"/>
                    </a:lnTo>
                    <a:lnTo>
                      <a:pt x="145" y="0"/>
                    </a:lnTo>
                    <a:lnTo>
                      <a:pt x="145" y="9"/>
                    </a:lnTo>
                    <a:lnTo>
                      <a:pt x="111" y="9"/>
                    </a:lnTo>
                    <a:lnTo>
                      <a:pt x="102" y="9"/>
                    </a:lnTo>
                    <a:lnTo>
                      <a:pt x="85" y="17"/>
                    </a:lnTo>
                    <a:lnTo>
                      <a:pt x="85" y="33"/>
                    </a:lnTo>
                    <a:lnTo>
                      <a:pt x="94" y="42"/>
                    </a:lnTo>
                    <a:lnTo>
                      <a:pt x="128" y="50"/>
                    </a:lnTo>
                    <a:lnTo>
                      <a:pt x="170" y="66"/>
                    </a:lnTo>
                    <a:lnTo>
                      <a:pt x="162" y="66"/>
                    </a:lnTo>
                    <a:lnTo>
                      <a:pt x="136" y="58"/>
                    </a:lnTo>
                    <a:lnTo>
                      <a:pt x="119" y="50"/>
                    </a:lnTo>
                    <a:lnTo>
                      <a:pt x="102" y="5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4" name="Freeform 125"/>
              <p:cNvSpPr>
                <a:spLocks/>
              </p:cNvSpPr>
              <p:nvPr/>
            </p:nvSpPr>
            <p:spPr bwMode="auto">
              <a:xfrm>
                <a:off x="9592" y="15616"/>
                <a:ext cx="26" cy="25"/>
              </a:xfrm>
              <a:custGeom>
                <a:avLst/>
                <a:gdLst>
                  <a:gd name="T0" fmla="*/ 0 w 26"/>
                  <a:gd name="T1" fmla="*/ 9 h 25"/>
                  <a:gd name="T2" fmla="*/ 0 w 26"/>
                  <a:gd name="T3" fmla="*/ 0 h 25"/>
                  <a:gd name="T4" fmla="*/ 9 w 26"/>
                  <a:gd name="T5" fmla="*/ 0 h 25"/>
                  <a:gd name="T6" fmla="*/ 17 w 26"/>
                  <a:gd name="T7" fmla="*/ 0 h 25"/>
                  <a:gd name="T8" fmla="*/ 17 w 26"/>
                  <a:gd name="T9" fmla="*/ 0 h 25"/>
                  <a:gd name="T10" fmla="*/ 26 w 26"/>
                  <a:gd name="T11" fmla="*/ 9 h 25"/>
                  <a:gd name="T12" fmla="*/ 26 w 26"/>
                  <a:gd name="T13" fmla="*/ 17 h 25"/>
                  <a:gd name="T14" fmla="*/ 17 w 26"/>
                  <a:gd name="T15" fmla="*/ 25 h 25"/>
                  <a:gd name="T16" fmla="*/ 0 w 26"/>
                  <a:gd name="T17" fmla="*/ 25 h 25"/>
                  <a:gd name="T18" fmla="*/ 0 w 26"/>
                  <a:gd name="T19" fmla="*/ 9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5">
                    <a:moveTo>
                      <a:pt x="0" y="9"/>
                    </a:moveTo>
                    <a:lnTo>
                      <a:pt x="0" y="0"/>
                    </a:lnTo>
                    <a:lnTo>
                      <a:pt x="9" y="0"/>
                    </a:lnTo>
                    <a:lnTo>
                      <a:pt x="17" y="0"/>
                    </a:lnTo>
                    <a:lnTo>
                      <a:pt x="26" y="9"/>
                    </a:lnTo>
                    <a:lnTo>
                      <a:pt x="26" y="17"/>
                    </a:lnTo>
                    <a:lnTo>
                      <a:pt x="17" y="25"/>
                    </a:lnTo>
                    <a:lnTo>
                      <a:pt x="0" y="25"/>
                    </a:lnTo>
                    <a:lnTo>
                      <a:pt x="0" y="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5" name="Freeform 126"/>
              <p:cNvSpPr>
                <a:spLocks/>
              </p:cNvSpPr>
              <p:nvPr/>
            </p:nvSpPr>
            <p:spPr bwMode="auto">
              <a:xfrm>
                <a:off x="9397" y="15608"/>
                <a:ext cx="34" cy="33"/>
              </a:xfrm>
              <a:custGeom>
                <a:avLst/>
                <a:gdLst>
                  <a:gd name="T0" fmla="*/ 0 w 34"/>
                  <a:gd name="T1" fmla="*/ 17 h 33"/>
                  <a:gd name="T2" fmla="*/ 8 w 34"/>
                  <a:gd name="T3" fmla="*/ 8 h 33"/>
                  <a:gd name="T4" fmla="*/ 25 w 34"/>
                  <a:gd name="T5" fmla="*/ 0 h 33"/>
                  <a:gd name="T6" fmla="*/ 25 w 34"/>
                  <a:gd name="T7" fmla="*/ 8 h 33"/>
                  <a:gd name="T8" fmla="*/ 34 w 34"/>
                  <a:gd name="T9" fmla="*/ 8 h 33"/>
                  <a:gd name="T10" fmla="*/ 25 w 34"/>
                  <a:gd name="T11" fmla="*/ 33 h 33"/>
                  <a:gd name="T12" fmla="*/ 8 w 34"/>
                  <a:gd name="T13" fmla="*/ 25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8" y="8"/>
                    </a:lnTo>
                    <a:lnTo>
                      <a:pt x="25" y="0"/>
                    </a:lnTo>
                    <a:lnTo>
                      <a:pt x="25" y="8"/>
                    </a:lnTo>
                    <a:lnTo>
                      <a:pt x="34" y="8"/>
                    </a:lnTo>
                    <a:lnTo>
                      <a:pt x="25" y="33"/>
                    </a:lnTo>
                    <a:lnTo>
                      <a:pt x="8"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6" name="Freeform 127"/>
              <p:cNvSpPr>
                <a:spLocks/>
              </p:cNvSpPr>
              <p:nvPr/>
            </p:nvSpPr>
            <p:spPr bwMode="auto">
              <a:xfrm>
                <a:off x="9465" y="15608"/>
                <a:ext cx="42" cy="33"/>
              </a:xfrm>
              <a:custGeom>
                <a:avLst/>
                <a:gdLst>
                  <a:gd name="T0" fmla="*/ 0 w 42"/>
                  <a:gd name="T1" fmla="*/ 17 h 33"/>
                  <a:gd name="T2" fmla="*/ 17 w 42"/>
                  <a:gd name="T3" fmla="*/ 0 h 33"/>
                  <a:gd name="T4" fmla="*/ 25 w 42"/>
                  <a:gd name="T5" fmla="*/ 0 h 33"/>
                  <a:gd name="T6" fmla="*/ 34 w 42"/>
                  <a:gd name="T7" fmla="*/ 0 h 33"/>
                  <a:gd name="T8" fmla="*/ 42 w 42"/>
                  <a:gd name="T9" fmla="*/ 8 h 33"/>
                  <a:gd name="T10" fmla="*/ 42 w 42"/>
                  <a:gd name="T11" fmla="*/ 25 h 33"/>
                  <a:gd name="T12" fmla="*/ 34 w 42"/>
                  <a:gd name="T13" fmla="*/ 25 h 33"/>
                  <a:gd name="T14" fmla="*/ 25 w 42"/>
                  <a:gd name="T15" fmla="*/ 33 h 33"/>
                  <a:gd name="T16" fmla="*/ 17 w 42"/>
                  <a:gd name="T17" fmla="*/ 25 h 33"/>
                  <a:gd name="T18" fmla="*/ 0 w 42"/>
                  <a:gd name="T19" fmla="*/ 1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3">
                    <a:moveTo>
                      <a:pt x="0" y="17"/>
                    </a:moveTo>
                    <a:lnTo>
                      <a:pt x="17" y="0"/>
                    </a:lnTo>
                    <a:lnTo>
                      <a:pt x="25" y="0"/>
                    </a:lnTo>
                    <a:lnTo>
                      <a:pt x="34" y="0"/>
                    </a:lnTo>
                    <a:lnTo>
                      <a:pt x="42" y="8"/>
                    </a:lnTo>
                    <a:lnTo>
                      <a:pt x="42" y="25"/>
                    </a:lnTo>
                    <a:lnTo>
                      <a:pt x="34" y="25"/>
                    </a:lnTo>
                    <a:lnTo>
                      <a:pt x="25" y="33"/>
                    </a:lnTo>
                    <a:lnTo>
                      <a:pt x="17"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7" name="Freeform 128"/>
              <p:cNvSpPr>
                <a:spLocks/>
              </p:cNvSpPr>
              <p:nvPr/>
            </p:nvSpPr>
            <p:spPr bwMode="auto">
              <a:xfrm>
                <a:off x="9354" y="15625"/>
                <a:ext cx="17" cy="8"/>
              </a:xfrm>
              <a:custGeom>
                <a:avLst/>
                <a:gdLst>
                  <a:gd name="T0" fmla="*/ 0 w 17"/>
                  <a:gd name="T1" fmla="*/ 8 h 8"/>
                  <a:gd name="T2" fmla="*/ 0 w 17"/>
                  <a:gd name="T3" fmla="*/ 0 h 8"/>
                  <a:gd name="T4" fmla="*/ 0 w 17"/>
                  <a:gd name="T5" fmla="*/ 0 h 8"/>
                  <a:gd name="T6" fmla="*/ 17 w 17"/>
                  <a:gd name="T7" fmla="*/ 0 h 8"/>
                  <a:gd name="T8" fmla="*/ 17 w 17"/>
                  <a:gd name="T9" fmla="*/ 8 h 8"/>
                  <a:gd name="T10" fmla="*/ 9 w 17"/>
                  <a:gd name="T11" fmla="*/ 8 h 8"/>
                  <a:gd name="T12" fmla="*/ 0 w 17"/>
                  <a:gd name="T13" fmla="*/ 8 h 8"/>
                  <a:gd name="T14" fmla="*/ 0 w 17"/>
                  <a:gd name="T15" fmla="*/ 8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8">
                    <a:moveTo>
                      <a:pt x="0" y="8"/>
                    </a:moveTo>
                    <a:lnTo>
                      <a:pt x="0" y="0"/>
                    </a:lnTo>
                    <a:lnTo>
                      <a:pt x="17" y="0"/>
                    </a:lnTo>
                    <a:lnTo>
                      <a:pt x="17" y="8"/>
                    </a:lnTo>
                    <a:lnTo>
                      <a:pt x="9" y="8"/>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8" name="Freeform 129"/>
              <p:cNvSpPr>
                <a:spLocks/>
              </p:cNvSpPr>
              <p:nvPr/>
            </p:nvSpPr>
            <p:spPr bwMode="auto">
              <a:xfrm>
                <a:off x="11011" y="15608"/>
                <a:ext cx="34" cy="8"/>
              </a:xfrm>
              <a:custGeom>
                <a:avLst/>
                <a:gdLst>
                  <a:gd name="T0" fmla="*/ 0 w 34"/>
                  <a:gd name="T1" fmla="*/ 8 h 8"/>
                  <a:gd name="T2" fmla="*/ 17 w 34"/>
                  <a:gd name="T3" fmla="*/ 0 h 8"/>
                  <a:gd name="T4" fmla="*/ 25 w 34"/>
                  <a:gd name="T5" fmla="*/ 0 h 8"/>
                  <a:gd name="T6" fmla="*/ 34 w 34"/>
                  <a:gd name="T7" fmla="*/ 8 h 8"/>
                  <a:gd name="T8" fmla="*/ 17 w 34"/>
                  <a:gd name="T9" fmla="*/ 8 h 8"/>
                  <a:gd name="T10" fmla="*/ 0 w 34"/>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8">
                    <a:moveTo>
                      <a:pt x="0" y="8"/>
                    </a:moveTo>
                    <a:lnTo>
                      <a:pt x="17" y="0"/>
                    </a:lnTo>
                    <a:lnTo>
                      <a:pt x="25" y="0"/>
                    </a:lnTo>
                    <a:lnTo>
                      <a:pt x="34" y="8"/>
                    </a:lnTo>
                    <a:lnTo>
                      <a:pt x="17" y="8"/>
                    </a:lnTo>
                    <a:lnTo>
                      <a:pt x="0" y="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49" name="Freeform 130"/>
              <p:cNvSpPr>
                <a:spLocks/>
              </p:cNvSpPr>
              <p:nvPr/>
            </p:nvSpPr>
            <p:spPr bwMode="auto">
              <a:xfrm>
                <a:off x="9439" y="15592"/>
                <a:ext cx="34" cy="16"/>
              </a:xfrm>
              <a:custGeom>
                <a:avLst/>
                <a:gdLst>
                  <a:gd name="T0" fmla="*/ 0 w 34"/>
                  <a:gd name="T1" fmla="*/ 8 h 16"/>
                  <a:gd name="T2" fmla="*/ 17 w 34"/>
                  <a:gd name="T3" fmla="*/ 0 h 16"/>
                  <a:gd name="T4" fmla="*/ 26 w 34"/>
                  <a:gd name="T5" fmla="*/ 0 h 16"/>
                  <a:gd name="T6" fmla="*/ 34 w 34"/>
                  <a:gd name="T7" fmla="*/ 0 h 16"/>
                  <a:gd name="T8" fmla="*/ 26 w 34"/>
                  <a:gd name="T9" fmla="*/ 16 h 16"/>
                  <a:gd name="T10" fmla="*/ 9 w 34"/>
                  <a:gd name="T11" fmla="*/ 16 h 16"/>
                  <a:gd name="T12" fmla="*/ 9 w 34"/>
                  <a:gd name="T13" fmla="*/ 16 h 16"/>
                  <a:gd name="T14" fmla="*/ 0 w 34"/>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6">
                    <a:moveTo>
                      <a:pt x="0" y="8"/>
                    </a:moveTo>
                    <a:lnTo>
                      <a:pt x="17" y="0"/>
                    </a:lnTo>
                    <a:lnTo>
                      <a:pt x="26" y="0"/>
                    </a:lnTo>
                    <a:lnTo>
                      <a:pt x="34" y="0"/>
                    </a:lnTo>
                    <a:lnTo>
                      <a:pt x="26" y="16"/>
                    </a:lnTo>
                    <a:lnTo>
                      <a:pt x="9" y="16"/>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0" name="Freeform 131"/>
              <p:cNvSpPr>
                <a:spLocks/>
              </p:cNvSpPr>
              <p:nvPr/>
            </p:nvSpPr>
            <p:spPr bwMode="auto">
              <a:xfrm>
                <a:off x="10399" y="15518"/>
                <a:ext cx="119" cy="57"/>
              </a:xfrm>
              <a:custGeom>
                <a:avLst/>
                <a:gdLst>
                  <a:gd name="T0" fmla="*/ 0 w 119"/>
                  <a:gd name="T1" fmla="*/ 33 h 57"/>
                  <a:gd name="T2" fmla="*/ 0 w 119"/>
                  <a:gd name="T3" fmla="*/ 24 h 57"/>
                  <a:gd name="T4" fmla="*/ 0 w 119"/>
                  <a:gd name="T5" fmla="*/ 24 h 57"/>
                  <a:gd name="T6" fmla="*/ 17 w 119"/>
                  <a:gd name="T7" fmla="*/ 24 h 57"/>
                  <a:gd name="T8" fmla="*/ 26 w 119"/>
                  <a:gd name="T9" fmla="*/ 24 h 57"/>
                  <a:gd name="T10" fmla="*/ 51 w 119"/>
                  <a:gd name="T11" fmla="*/ 41 h 57"/>
                  <a:gd name="T12" fmla="*/ 77 w 119"/>
                  <a:gd name="T13" fmla="*/ 41 h 57"/>
                  <a:gd name="T14" fmla="*/ 85 w 119"/>
                  <a:gd name="T15" fmla="*/ 41 h 57"/>
                  <a:gd name="T16" fmla="*/ 93 w 119"/>
                  <a:gd name="T17" fmla="*/ 33 h 57"/>
                  <a:gd name="T18" fmla="*/ 85 w 119"/>
                  <a:gd name="T19" fmla="*/ 24 h 57"/>
                  <a:gd name="T20" fmla="*/ 77 w 119"/>
                  <a:gd name="T21" fmla="*/ 16 h 57"/>
                  <a:gd name="T22" fmla="*/ 68 w 119"/>
                  <a:gd name="T23" fmla="*/ 16 h 57"/>
                  <a:gd name="T24" fmla="*/ 60 w 119"/>
                  <a:gd name="T25" fmla="*/ 16 h 57"/>
                  <a:gd name="T26" fmla="*/ 60 w 119"/>
                  <a:gd name="T27" fmla="*/ 8 h 57"/>
                  <a:gd name="T28" fmla="*/ 60 w 119"/>
                  <a:gd name="T29" fmla="*/ 0 h 57"/>
                  <a:gd name="T30" fmla="*/ 77 w 119"/>
                  <a:gd name="T31" fmla="*/ 0 h 57"/>
                  <a:gd name="T32" fmla="*/ 93 w 119"/>
                  <a:gd name="T33" fmla="*/ 0 h 57"/>
                  <a:gd name="T34" fmla="*/ 110 w 119"/>
                  <a:gd name="T35" fmla="*/ 16 h 57"/>
                  <a:gd name="T36" fmla="*/ 119 w 119"/>
                  <a:gd name="T37" fmla="*/ 33 h 57"/>
                  <a:gd name="T38" fmla="*/ 110 w 119"/>
                  <a:gd name="T39" fmla="*/ 49 h 57"/>
                  <a:gd name="T40" fmla="*/ 102 w 119"/>
                  <a:gd name="T41" fmla="*/ 57 h 57"/>
                  <a:gd name="T42" fmla="*/ 77 w 119"/>
                  <a:gd name="T43" fmla="*/ 57 h 57"/>
                  <a:gd name="T44" fmla="*/ 43 w 119"/>
                  <a:gd name="T45" fmla="*/ 49 h 57"/>
                  <a:gd name="T46" fmla="*/ 0 w 119"/>
                  <a:gd name="T47" fmla="*/ 33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57">
                    <a:moveTo>
                      <a:pt x="0" y="33"/>
                    </a:moveTo>
                    <a:lnTo>
                      <a:pt x="0" y="24"/>
                    </a:lnTo>
                    <a:lnTo>
                      <a:pt x="17" y="24"/>
                    </a:lnTo>
                    <a:lnTo>
                      <a:pt x="26" y="24"/>
                    </a:lnTo>
                    <a:lnTo>
                      <a:pt x="51" y="41"/>
                    </a:lnTo>
                    <a:lnTo>
                      <a:pt x="77" y="41"/>
                    </a:lnTo>
                    <a:lnTo>
                      <a:pt x="85" y="41"/>
                    </a:lnTo>
                    <a:lnTo>
                      <a:pt x="93" y="33"/>
                    </a:lnTo>
                    <a:lnTo>
                      <a:pt x="85" y="24"/>
                    </a:lnTo>
                    <a:lnTo>
                      <a:pt x="77" y="16"/>
                    </a:lnTo>
                    <a:lnTo>
                      <a:pt x="68" y="16"/>
                    </a:lnTo>
                    <a:lnTo>
                      <a:pt x="60" y="16"/>
                    </a:lnTo>
                    <a:lnTo>
                      <a:pt x="60" y="8"/>
                    </a:lnTo>
                    <a:lnTo>
                      <a:pt x="60" y="0"/>
                    </a:lnTo>
                    <a:lnTo>
                      <a:pt x="77" y="0"/>
                    </a:lnTo>
                    <a:lnTo>
                      <a:pt x="93" y="0"/>
                    </a:lnTo>
                    <a:lnTo>
                      <a:pt x="110" y="16"/>
                    </a:lnTo>
                    <a:lnTo>
                      <a:pt x="119" y="33"/>
                    </a:lnTo>
                    <a:lnTo>
                      <a:pt x="110" y="49"/>
                    </a:lnTo>
                    <a:lnTo>
                      <a:pt x="102" y="57"/>
                    </a:lnTo>
                    <a:lnTo>
                      <a:pt x="77" y="57"/>
                    </a:lnTo>
                    <a:lnTo>
                      <a:pt x="43" y="49"/>
                    </a:lnTo>
                    <a:lnTo>
                      <a:pt x="0" y="33"/>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1" name="Freeform 132"/>
              <p:cNvSpPr>
                <a:spLocks/>
              </p:cNvSpPr>
              <p:nvPr/>
            </p:nvSpPr>
            <p:spPr bwMode="auto">
              <a:xfrm>
                <a:off x="10637" y="15485"/>
                <a:ext cx="93" cy="82"/>
              </a:xfrm>
              <a:custGeom>
                <a:avLst/>
                <a:gdLst>
                  <a:gd name="T0" fmla="*/ 8 w 93"/>
                  <a:gd name="T1" fmla="*/ 57 h 82"/>
                  <a:gd name="T2" fmla="*/ 0 w 93"/>
                  <a:gd name="T3" fmla="*/ 41 h 82"/>
                  <a:gd name="T4" fmla="*/ 8 w 93"/>
                  <a:gd name="T5" fmla="*/ 16 h 82"/>
                  <a:gd name="T6" fmla="*/ 25 w 93"/>
                  <a:gd name="T7" fmla="*/ 8 h 82"/>
                  <a:gd name="T8" fmla="*/ 51 w 93"/>
                  <a:gd name="T9" fmla="*/ 0 h 82"/>
                  <a:gd name="T10" fmla="*/ 68 w 93"/>
                  <a:gd name="T11" fmla="*/ 0 h 82"/>
                  <a:gd name="T12" fmla="*/ 85 w 93"/>
                  <a:gd name="T13" fmla="*/ 8 h 82"/>
                  <a:gd name="T14" fmla="*/ 93 w 93"/>
                  <a:gd name="T15" fmla="*/ 33 h 82"/>
                  <a:gd name="T16" fmla="*/ 85 w 93"/>
                  <a:gd name="T17" fmla="*/ 41 h 82"/>
                  <a:gd name="T18" fmla="*/ 76 w 93"/>
                  <a:gd name="T19" fmla="*/ 49 h 82"/>
                  <a:gd name="T20" fmla="*/ 68 w 93"/>
                  <a:gd name="T21" fmla="*/ 49 h 82"/>
                  <a:gd name="T22" fmla="*/ 68 w 93"/>
                  <a:gd name="T23" fmla="*/ 33 h 82"/>
                  <a:gd name="T24" fmla="*/ 68 w 93"/>
                  <a:gd name="T25" fmla="*/ 24 h 82"/>
                  <a:gd name="T26" fmla="*/ 59 w 93"/>
                  <a:gd name="T27" fmla="*/ 16 h 82"/>
                  <a:gd name="T28" fmla="*/ 51 w 93"/>
                  <a:gd name="T29" fmla="*/ 16 h 82"/>
                  <a:gd name="T30" fmla="*/ 42 w 93"/>
                  <a:gd name="T31" fmla="*/ 24 h 82"/>
                  <a:gd name="T32" fmla="*/ 34 w 93"/>
                  <a:gd name="T33" fmla="*/ 33 h 82"/>
                  <a:gd name="T34" fmla="*/ 25 w 93"/>
                  <a:gd name="T35" fmla="*/ 49 h 82"/>
                  <a:gd name="T36" fmla="*/ 34 w 93"/>
                  <a:gd name="T37" fmla="*/ 57 h 82"/>
                  <a:gd name="T38" fmla="*/ 34 w 93"/>
                  <a:gd name="T39" fmla="*/ 57 h 82"/>
                  <a:gd name="T40" fmla="*/ 51 w 93"/>
                  <a:gd name="T41" fmla="*/ 57 h 82"/>
                  <a:gd name="T42" fmla="*/ 51 w 93"/>
                  <a:gd name="T43" fmla="*/ 57 h 82"/>
                  <a:gd name="T44" fmla="*/ 59 w 93"/>
                  <a:gd name="T45" fmla="*/ 57 h 82"/>
                  <a:gd name="T46" fmla="*/ 59 w 93"/>
                  <a:gd name="T47" fmla="*/ 74 h 82"/>
                  <a:gd name="T48" fmla="*/ 51 w 93"/>
                  <a:gd name="T49" fmla="*/ 74 h 82"/>
                  <a:gd name="T50" fmla="*/ 42 w 93"/>
                  <a:gd name="T51" fmla="*/ 82 h 82"/>
                  <a:gd name="T52" fmla="*/ 25 w 93"/>
                  <a:gd name="T53" fmla="*/ 82 h 82"/>
                  <a:gd name="T54" fmla="*/ 17 w 93"/>
                  <a:gd name="T55" fmla="*/ 74 h 82"/>
                  <a:gd name="T56" fmla="*/ 8 w 93"/>
                  <a:gd name="T57" fmla="*/ 5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82">
                    <a:moveTo>
                      <a:pt x="8" y="57"/>
                    </a:moveTo>
                    <a:lnTo>
                      <a:pt x="0" y="41"/>
                    </a:lnTo>
                    <a:lnTo>
                      <a:pt x="8" y="16"/>
                    </a:lnTo>
                    <a:lnTo>
                      <a:pt x="25" y="8"/>
                    </a:lnTo>
                    <a:lnTo>
                      <a:pt x="51" y="0"/>
                    </a:lnTo>
                    <a:lnTo>
                      <a:pt x="68" y="0"/>
                    </a:lnTo>
                    <a:lnTo>
                      <a:pt x="85" y="8"/>
                    </a:lnTo>
                    <a:lnTo>
                      <a:pt x="93" y="33"/>
                    </a:lnTo>
                    <a:lnTo>
                      <a:pt x="85" y="41"/>
                    </a:lnTo>
                    <a:lnTo>
                      <a:pt x="76" y="49"/>
                    </a:lnTo>
                    <a:lnTo>
                      <a:pt x="68" y="49"/>
                    </a:lnTo>
                    <a:lnTo>
                      <a:pt x="68" y="33"/>
                    </a:lnTo>
                    <a:lnTo>
                      <a:pt x="68" y="24"/>
                    </a:lnTo>
                    <a:lnTo>
                      <a:pt x="59" y="16"/>
                    </a:lnTo>
                    <a:lnTo>
                      <a:pt x="51" y="16"/>
                    </a:lnTo>
                    <a:lnTo>
                      <a:pt x="42" y="24"/>
                    </a:lnTo>
                    <a:lnTo>
                      <a:pt x="34" y="33"/>
                    </a:lnTo>
                    <a:lnTo>
                      <a:pt x="25" y="49"/>
                    </a:lnTo>
                    <a:lnTo>
                      <a:pt x="34" y="57"/>
                    </a:lnTo>
                    <a:lnTo>
                      <a:pt x="51" y="57"/>
                    </a:lnTo>
                    <a:lnTo>
                      <a:pt x="59" y="57"/>
                    </a:lnTo>
                    <a:lnTo>
                      <a:pt x="59" y="74"/>
                    </a:lnTo>
                    <a:lnTo>
                      <a:pt x="51" y="74"/>
                    </a:lnTo>
                    <a:lnTo>
                      <a:pt x="42" y="82"/>
                    </a:lnTo>
                    <a:lnTo>
                      <a:pt x="25" y="82"/>
                    </a:lnTo>
                    <a:lnTo>
                      <a:pt x="17" y="74"/>
                    </a:lnTo>
                    <a:lnTo>
                      <a:pt x="8" y="57"/>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2" name="Freeform 133"/>
              <p:cNvSpPr>
                <a:spLocks/>
              </p:cNvSpPr>
              <p:nvPr/>
            </p:nvSpPr>
            <p:spPr bwMode="auto">
              <a:xfrm>
                <a:off x="10968" y="14025"/>
                <a:ext cx="26" cy="1534"/>
              </a:xfrm>
              <a:custGeom>
                <a:avLst/>
                <a:gdLst>
                  <a:gd name="T0" fmla="*/ 0 w 26"/>
                  <a:gd name="T1" fmla="*/ 1526 h 1534"/>
                  <a:gd name="T2" fmla="*/ 9 w 26"/>
                  <a:gd name="T3" fmla="*/ 83 h 1534"/>
                  <a:gd name="T4" fmla="*/ 9 w 26"/>
                  <a:gd name="T5" fmla="*/ 41 h 1534"/>
                  <a:gd name="T6" fmla="*/ 9 w 26"/>
                  <a:gd name="T7" fmla="*/ 17 h 1534"/>
                  <a:gd name="T8" fmla="*/ 17 w 26"/>
                  <a:gd name="T9" fmla="*/ 0 h 1534"/>
                  <a:gd name="T10" fmla="*/ 26 w 26"/>
                  <a:gd name="T11" fmla="*/ 91 h 1534"/>
                  <a:gd name="T12" fmla="*/ 17 w 26"/>
                  <a:gd name="T13" fmla="*/ 1534 h 1534"/>
                  <a:gd name="T14" fmla="*/ 9 w 26"/>
                  <a:gd name="T15" fmla="*/ 1534 h 1534"/>
                  <a:gd name="T16" fmla="*/ 0 w 26"/>
                  <a:gd name="T17" fmla="*/ 1534 h 1534"/>
                  <a:gd name="T18" fmla="*/ 0 w 26"/>
                  <a:gd name="T19" fmla="*/ 1526 h 1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534">
                    <a:moveTo>
                      <a:pt x="0" y="1526"/>
                    </a:moveTo>
                    <a:lnTo>
                      <a:pt x="9" y="83"/>
                    </a:lnTo>
                    <a:lnTo>
                      <a:pt x="9" y="41"/>
                    </a:lnTo>
                    <a:lnTo>
                      <a:pt x="9" y="17"/>
                    </a:lnTo>
                    <a:lnTo>
                      <a:pt x="17" y="0"/>
                    </a:lnTo>
                    <a:lnTo>
                      <a:pt x="26" y="91"/>
                    </a:lnTo>
                    <a:lnTo>
                      <a:pt x="17" y="1534"/>
                    </a:lnTo>
                    <a:lnTo>
                      <a:pt x="9" y="1534"/>
                    </a:lnTo>
                    <a:lnTo>
                      <a:pt x="0" y="1534"/>
                    </a:lnTo>
                    <a:lnTo>
                      <a:pt x="0" y="152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3" name="Freeform 134"/>
              <p:cNvSpPr>
                <a:spLocks/>
              </p:cNvSpPr>
              <p:nvPr/>
            </p:nvSpPr>
            <p:spPr bwMode="auto">
              <a:xfrm>
                <a:off x="11011" y="13984"/>
                <a:ext cx="25" cy="1575"/>
              </a:xfrm>
              <a:custGeom>
                <a:avLst/>
                <a:gdLst>
                  <a:gd name="T0" fmla="*/ 0 w 25"/>
                  <a:gd name="T1" fmla="*/ 0 h 1575"/>
                  <a:gd name="T2" fmla="*/ 25 w 25"/>
                  <a:gd name="T3" fmla="*/ 8 h 1575"/>
                  <a:gd name="T4" fmla="*/ 25 w 25"/>
                  <a:gd name="T5" fmla="*/ 16 h 1575"/>
                  <a:gd name="T6" fmla="*/ 25 w 25"/>
                  <a:gd name="T7" fmla="*/ 25 h 1575"/>
                  <a:gd name="T8" fmla="*/ 25 w 25"/>
                  <a:gd name="T9" fmla="*/ 49 h 1575"/>
                  <a:gd name="T10" fmla="*/ 25 w 25"/>
                  <a:gd name="T11" fmla="*/ 74 h 1575"/>
                  <a:gd name="T12" fmla="*/ 25 w 25"/>
                  <a:gd name="T13" fmla="*/ 107 h 1575"/>
                  <a:gd name="T14" fmla="*/ 25 w 25"/>
                  <a:gd name="T15" fmla="*/ 148 h 1575"/>
                  <a:gd name="T16" fmla="*/ 25 w 25"/>
                  <a:gd name="T17" fmla="*/ 198 h 1575"/>
                  <a:gd name="T18" fmla="*/ 25 w 25"/>
                  <a:gd name="T19" fmla="*/ 247 h 1575"/>
                  <a:gd name="T20" fmla="*/ 25 w 25"/>
                  <a:gd name="T21" fmla="*/ 305 h 1575"/>
                  <a:gd name="T22" fmla="*/ 25 w 25"/>
                  <a:gd name="T23" fmla="*/ 371 h 1575"/>
                  <a:gd name="T24" fmla="*/ 25 w 25"/>
                  <a:gd name="T25" fmla="*/ 503 h 1575"/>
                  <a:gd name="T26" fmla="*/ 25 w 25"/>
                  <a:gd name="T27" fmla="*/ 643 h 1575"/>
                  <a:gd name="T28" fmla="*/ 25 w 25"/>
                  <a:gd name="T29" fmla="*/ 783 h 1575"/>
                  <a:gd name="T30" fmla="*/ 25 w 25"/>
                  <a:gd name="T31" fmla="*/ 923 h 1575"/>
                  <a:gd name="T32" fmla="*/ 25 w 25"/>
                  <a:gd name="T33" fmla="*/ 1064 h 1575"/>
                  <a:gd name="T34" fmla="*/ 25 w 25"/>
                  <a:gd name="T35" fmla="*/ 1195 h 1575"/>
                  <a:gd name="T36" fmla="*/ 17 w 25"/>
                  <a:gd name="T37" fmla="*/ 1253 h 1575"/>
                  <a:gd name="T38" fmla="*/ 17 w 25"/>
                  <a:gd name="T39" fmla="*/ 1311 h 1575"/>
                  <a:gd name="T40" fmla="*/ 17 w 25"/>
                  <a:gd name="T41" fmla="*/ 1369 h 1575"/>
                  <a:gd name="T42" fmla="*/ 17 w 25"/>
                  <a:gd name="T43" fmla="*/ 1418 h 1575"/>
                  <a:gd name="T44" fmla="*/ 17 w 25"/>
                  <a:gd name="T45" fmla="*/ 1451 h 1575"/>
                  <a:gd name="T46" fmla="*/ 17 w 25"/>
                  <a:gd name="T47" fmla="*/ 1492 h 1575"/>
                  <a:gd name="T48" fmla="*/ 17 w 25"/>
                  <a:gd name="T49" fmla="*/ 1517 h 1575"/>
                  <a:gd name="T50" fmla="*/ 17 w 25"/>
                  <a:gd name="T51" fmla="*/ 1542 h 1575"/>
                  <a:gd name="T52" fmla="*/ 17 w 25"/>
                  <a:gd name="T53" fmla="*/ 1550 h 1575"/>
                  <a:gd name="T54" fmla="*/ 17 w 25"/>
                  <a:gd name="T55" fmla="*/ 1558 h 1575"/>
                  <a:gd name="T56" fmla="*/ 0 w 25"/>
                  <a:gd name="T57" fmla="*/ 1575 h 1575"/>
                  <a:gd name="T58" fmla="*/ 0 w 25"/>
                  <a:gd name="T59" fmla="*/ 1567 h 1575"/>
                  <a:gd name="T60" fmla="*/ 0 w 25"/>
                  <a:gd name="T61" fmla="*/ 1550 h 1575"/>
                  <a:gd name="T62" fmla="*/ 0 w 25"/>
                  <a:gd name="T63" fmla="*/ 1534 h 1575"/>
                  <a:gd name="T64" fmla="*/ 0 w 25"/>
                  <a:gd name="T65" fmla="*/ 1501 h 1575"/>
                  <a:gd name="T66" fmla="*/ 0 w 25"/>
                  <a:gd name="T67" fmla="*/ 1468 h 1575"/>
                  <a:gd name="T68" fmla="*/ 0 w 25"/>
                  <a:gd name="T69" fmla="*/ 1426 h 1575"/>
                  <a:gd name="T70" fmla="*/ 0 w 25"/>
                  <a:gd name="T71" fmla="*/ 1377 h 1575"/>
                  <a:gd name="T72" fmla="*/ 0 w 25"/>
                  <a:gd name="T73" fmla="*/ 1327 h 1575"/>
                  <a:gd name="T74" fmla="*/ 0 w 25"/>
                  <a:gd name="T75" fmla="*/ 1270 h 1575"/>
                  <a:gd name="T76" fmla="*/ 0 w 25"/>
                  <a:gd name="T77" fmla="*/ 1204 h 1575"/>
                  <a:gd name="T78" fmla="*/ 0 w 25"/>
                  <a:gd name="T79" fmla="*/ 1072 h 1575"/>
                  <a:gd name="T80" fmla="*/ 0 w 25"/>
                  <a:gd name="T81" fmla="*/ 932 h 1575"/>
                  <a:gd name="T82" fmla="*/ 0 w 25"/>
                  <a:gd name="T83" fmla="*/ 783 h 1575"/>
                  <a:gd name="T84" fmla="*/ 0 w 25"/>
                  <a:gd name="T85" fmla="*/ 635 h 1575"/>
                  <a:gd name="T86" fmla="*/ 0 w 25"/>
                  <a:gd name="T87" fmla="*/ 495 h 1575"/>
                  <a:gd name="T88" fmla="*/ 0 w 25"/>
                  <a:gd name="T89" fmla="*/ 363 h 1575"/>
                  <a:gd name="T90" fmla="*/ 0 w 25"/>
                  <a:gd name="T91" fmla="*/ 305 h 1575"/>
                  <a:gd name="T92" fmla="*/ 0 w 25"/>
                  <a:gd name="T93" fmla="*/ 239 h 1575"/>
                  <a:gd name="T94" fmla="*/ 0 w 25"/>
                  <a:gd name="T95" fmla="*/ 190 h 1575"/>
                  <a:gd name="T96" fmla="*/ 0 w 25"/>
                  <a:gd name="T97" fmla="*/ 140 h 1575"/>
                  <a:gd name="T98" fmla="*/ 0 w 25"/>
                  <a:gd name="T99" fmla="*/ 99 h 1575"/>
                  <a:gd name="T100" fmla="*/ 0 w 25"/>
                  <a:gd name="T101" fmla="*/ 66 h 1575"/>
                  <a:gd name="T102" fmla="*/ 0 w 25"/>
                  <a:gd name="T103" fmla="*/ 33 h 1575"/>
                  <a:gd name="T104" fmla="*/ 0 w 25"/>
                  <a:gd name="T105" fmla="*/ 16 h 1575"/>
                  <a:gd name="T106" fmla="*/ 0 w 25"/>
                  <a:gd name="T107" fmla="*/ 0 h 1575"/>
                  <a:gd name="T108" fmla="*/ 0 w 25"/>
                  <a:gd name="T109" fmla="*/ 0 h 15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 h="1575">
                    <a:moveTo>
                      <a:pt x="0" y="0"/>
                    </a:moveTo>
                    <a:lnTo>
                      <a:pt x="25" y="8"/>
                    </a:lnTo>
                    <a:lnTo>
                      <a:pt x="25" y="16"/>
                    </a:lnTo>
                    <a:lnTo>
                      <a:pt x="25" y="25"/>
                    </a:lnTo>
                    <a:lnTo>
                      <a:pt x="25" y="49"/>
                    </a:lnTo>
                    <a:lnTo>
                      <a:pt x="25" y="74"/>
                    </a:lnTo>
                    <a:lnTo>
                      <a:pt x="25" y="107"/>
                    </a:lnTo>
                    <a:lnTo>
                      <a:pt x="25" y="148"/>
                    </a:lnTo>
                    <a:lnTo>
                      <a:pt x="25" y="198"/>
                    </a:lnTo>
                    <a:lnTo>
                      <a:pt x="25" y="247"/>
                    </a:lnTo>
                    <a:lnTo>
                      <a:pt x="25" y="305"/>
                    </a:lnTo>
                    <a:lnTo>
                      <a:pt x="25" y="371"/>
                    </a:lnTo>
                    <a:lnTo>
                      <a:pt x="25" y="503"/>
                    </a:lnTo>
                    <a:lnTo>
                      <a:pt x="25" y="643"/>
                    </a:lnTo>
                    <a:lnTo>
                      <a:pt x="25" y="783"/>
                    </a:lnTo>
                    <a:lnTo>
                      <a:pt x="25" y="923"/>
                    </a:lnTo>
                    <a:lnTo>
                      <a:pt x="25" y="1064"/>
                    </a:lnTo>
                    <a:lnTo>
                      <a:pt x="25" y="1195"/>
                    </a:lnTo>
                    <a:lnTo>
                      <a:pt x="17" y="1253"/>
                    </a:lnTo>
                    <a:lnTo>
                      <a:pt x="17" y="1311"/>
                    </a:lnTo>
                    <a:lnTo>
                      <a:pt x="17" y="1369"/>
                    </a:lnTo>
                    <a:lnTo>
                      <a:pt x="17" y="1418"/>
                    </a:lnTo>
                    <a:lnTo>
                      <a:pt x="17" y="1451"/>
                    </a:lnTo>
                    <a:lnTo>
                      <a:pt x="17" y="1492"/>
                    </a:lnTo>
                    <a:lnTo>
                      <a:pt x="17" y="1517"/>
                    </a:lnTo>
                    <a:lnTo>
                      <a:pt x="17" y="1542"/>
                    </a:lnTo>
                    <a:lnTo>
                      <a:pt x="17" y="1550"/>
                    </a:lnTo>
                    <a:lnTo>
                      <a:pt x="17" y="1558"/>
                    </a:lnTo>
                    <a:lnTo>
                      <a:pt x="0" y="1575"/>
                    </a:lnTo>
                    <a:lnTo>
                      <a:pt x="0" y="1567"/>
                    </a:lnTo>
                    <a:lnTo>
                      <a:pt x="0" y="1550"/>
                    </a:lnTo>
                    <a:lnTo>
                      <a:pt x="0" y="1534"/>
                    </a:lnTo>
                    <a:lnTo>
                      <a:pt x="0" y="1501"/>
                    </a:lnTo>
                    <a:lnTo>
                      <a:pt x="0" y="1468"/>
                    </a:lnTo>
                    <a:lnTo>
                      <a:pt x="0" y="1426"/>
                    </a:lnTo>
                    <a:lnTo>
                      <a:pt x="0" y="1377"/>
                    </a:lnTo>
                    <a:lnTo>
                      <a:pt x="0" y="1327"/>
                    </a:lnTo>
                    <a:lnTo>
                      <a:pt x="0" y="1270"/>
                    </a:lnTo>
                    <a:lnTo>
                      <a:pt x="0" y="1204"/>
                    </a:lnTo>
                    <a:lnTo>
                      <a:pt x="0" y="1072"/>
                    </a:lnTo>
                    <a:lnTo>
                      <a:pt x="0" y="932"/>
                    </a:lnTo>
                    <a:lnTo>
                      <a:pt x="0" y="783"/>
                    </a:lnTo>
                    <a:lnTo>
                      <a:pt x="0" y="635"/>
                    </a:lnTo>
                    <a:lnTo>
                      <a:pt x="0" y="495"/>
                    </a:lnTo>
                    <a:lnTo>
                      <a:pt x="0" y="363"/>
                    </a:lnTo>
                    <a:lnTo>
                      <a:pt x="0" y="305"/>
                    </a:lnTo>
                    <a:lnTo>
                      <a:pt x="0" y="239"/>
                    </a:lnTo>
                    <a:lnTo>
                      <a:pt x="0" y="190"/>
                    </a:lnTo>
                    <a:lnTo>
                      <a:pt x="0" y="140"/>
                    </a:lnTo>
                    <a:lnTo>
                      <a:pt x="0" y="99"/>
                    </a:lnTo>
                    <a:lnTo>
                      <a:pt x="0" y="66"/>
                    </a:lnTo>
                    <a:lnTo>
                      <a:pt x="0" y="33"/>
                    </a:lnTo>
                    <a:lnTo>
                      <a:pt x="0" y="16"/>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4" name="Freeform 135"/>
              <p:cNvSpPr>
                <a:spLocks/>
              </p:cNvSpPr>
              <p:nvPr/>
            </p:nvSpPr>
            <p:spPr bwMode="auto">
              <a:xfrm>
                <a:off x="10314" y="15443"/>
                <a:ext cx="153" cy="91"/>
              </a:xfrm>
              <a:custGeom>
                <a:avLst/>
                <a:gdLst>
                  <a:gd name="T0" fmla="*/ 26 w 153"/>
                  <a:gd name="T1" fmla="*/ 83 h 91"/>
                  <a:gd name="T2" fmla="*/ 34 w 153"/>
                  <a:gd name="T3" fmla="*/ 58 h 91"/>
                  <a:gd name="T4" fmla="*/ 34 w 153"/>
                  <a:gd name="T5" fmla="*/ 50 h 91"/>
                  <a:gd name="T6" fmla="*/ 34 w 153"/>
                  <a:gd name="T7" fmla="*/ 33 h 91"/>
                  <a:gd name="T8" fmla="*/ 34 w 153"/>
                  <a:gd name="T9" fmla="*/ 33 h 91"/>
                  <a:gd name="T10" fmla="*/ 26 w 153"/>
                  <a:gd name="T11" fmla="*/ 33 h 91"/>
                  <a:gd name="T12" fmla="*/ 17 w 153"/>
                  <a:gd name="T13" fmla="*/ 33 h 91"/>
                  <a:gd name="T14" fmla="*/ 9 w 153"/>
                  <a:gd name="T15" fmla="*/ 42 h 91"/>
                  <a:gd name="T16" fmla="*/ 9 w 153"/>
                  <a:gd name="T17" fmla="*/ 42 h 91"/>
                  <a:gd name="T18" fmla="*/ 0 w 153"/>
                  <a:gd name="T19" fmla="*/ 33 h 91"/>
                  <a:gd name="T20" fmla="*/ 9 w 153"/>
                  <a:gd name="T21" fmla="*/ 17 h 91"/>
                  <a:gd name="T22" fmla="*/ 17 w 153"/>
                  <a:gd name="T23" fmla="*/ 9 h 91"/>
                  <a:gd name="T24" fmla="*/ 26 w 153"/>
                  <a:gd name="T25" fmla="*/ 9 h 91"/>
                  <a:gd name="T26" fmla="*/ 34 w 153"/>
                  <a:gd name="T27" fmla="*/ 9 h 91"/>
                  <a:gd name="T28" fmla="*/ 43 w 153"/>
                  <a:gd name="T29" fmla="*/ 17 h 91"/>
                  <a:gd name="T30" fmla="*/ 51 w 153"/>
                  <a:gd name="T31" fmla="*/ 25 h 91"/>
                  <a:gd name="T32" fmla="*/ 51 w 153"/>
                  <a:gd name="T33" fmla="*/ 42 h 91"/>
                  <a:gd name="T34" fmla="*/ 51 w 153"/>
                  <a:gd name="T35" fmla="*/ 66 h 91"/>
                  <a:gd name="T36" fmla="*/ 85 w 153"/>
                  <a:gd name="T37" fmla="*/ 58 h 91"/>
                  <a:gd name="T38" fmla="*/ 119 w 153"/>
                  <a:gd name="T39" fmla="*/ 58 h 91"/>
                  <a:gd name="T40" fmla="*/ 128 w 153"/>
                  <a:gd name="T41" fmla="*/ 42 h 91"/>
                  <a:gd name="T42" fmla="*/ 128 w 153"/>
                  <a:gd name="T43" fmla="*/ 33 h 91"/>
                  <a:gd name="T44" fmla="*/ 128 w 153"/>
                  <a:gd name="T45" fmla="*/ 25 h 91"/>
                  <a:gd name="T46" fmla="*/ 119 w 153"/>
                  <a:gd name="T47" fmla="*/ 17 h 91"/>
                  <a:gd name="T48" fmla="*/ 111 w 153"/>
                  <a:gd name="T49" fmla="*/ 25 h 91"/>
                  <a:gd name="T50" fmla="*/ 102 w 153"/>
                  <a:gd name="T51" fmla="*/ 33 h 91"/>
                  <a:gd name="T52" fmla="*/ 94 w 153"/>
                  <a:gd name="T53" fmla="*/ 33 h 91"/>
                  <a:gd name="T54" fmla="*/ 85 w 153"/>
                  <a:gd name="T55" fmla="*/ 33 h 91"/>
                  <a:gd name="T56" fmla="*/ 85 w 153"/>
                  <a:gd name="T57" fmla="*/ 25 h 91"/>
                  <a:gd name="T58" fmla="*/ 94 w 153"/>
                  <a:gd name="T59" fmla="*/ 17 h 91"/>
                  <a:gd name="T60" fmla="*/ 102 w 153"/>
                  <a:gd name="T61" fmla="*/ 9 h 91"/>
                  <a:gd name="T62" fmla="*/ 119 w 153"/>
                  <a:gd name="T63" fmla="*/ 0 h 91"/>
                  <a:gd name="T64" fmla="*/ 128 w 153"/>
                  <a:gd name="T65" fmla="*/ 0 h 91"/>
                  <a:gd name="T66" fmla="*/ 145 w 153"/>
                  <a:gd name="T67" fmla="*/ 9 h 91"/>
                  <a:gd name="T68" fmla="*/ 153 w 153"/>
                  <a:gd name="T69" fmla="*/ 17 h 91"/>
                  <a:gd name="T70" fmla="*/ 153 w 153"/>
                  <a:gd name="T71" fmla="*/ 42 h 91"/>
                  <a:gd name="T72" fmla="*/ 145 w 153"/>
                  <a:gd name="T73" fmla="*/ 58 h 91"/>
                  <a:gd name="T74" fmla="*/ 119 w 153"/>
                  <a:gd name="T75" fmla="*/ 75 h 91"/>
                  <a:gd name="T76" fmla="*/ 102 w 153"/>
                  <a:gd name="T77" fmla="*/ 83 h 91"/>
                  <a:gd name="T78" fmla="*/ 77 w 153"/>
                  <a:gd name="T79" fmla="*/ 83 h 91"/>
                  <a:gd name="T80" fmla="*/ 51 w 153"/>
                  <a:gd name="T81" fmla="*/ 83 h 91"/>
                  <a:gd name="T82" fmla="*/ 51 w 153"/>
                  <a:gd name="T83" fmla="*/ 75 h 91"/>
                  <a:gd name="T84" fmla="*/ 34 w 153"/>
                  <a:gd name="T85" fmla="*/ 83 h 91"/>
                  <a:gd name="T86" fmla="*/ 34 w 153"/>
                  <a:gd name="T87" fmla="*/ 91 h 91"/>
                  <a:gd name="T88" fmla="*/ 26 w 153"/>
                  <a:gd name="T89" fmla="*/ 83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 h="91">
                    <a:moveTo>
                      <a:pt x="26" y="83"/>
                    </a:moveTo>
                    <a:lnTo>
                      <a:pt x="34" y="58"/>
                    </a:lnTo>
                    <a:lnTo>
                      <a:pt x="34" y="50"/>
                    </a:lnTo>
                    <a:lnTo>
                      <a:pt x="34" y="33"/>
                    </a:lnTo>
                    <a:lnTo>
                      <a:pt x="26" y="33"/>
                    </a:lnTo>
                    <a:lnTo>
                      <a:pt x="17" y="33"/>
                    </a:lnTo>
                    <a:lnTo>
                      <a:pt x="9" y="42"/>
                    </a:lnTo>
                    <a:lnTo>
                      <a:pt x="0" y="33"/>
                    </a:lnTo>
                    <a:lnTo>
                      <a:pt x="9" y="17"/>
                    </a:lnTo>
                    <a:lnTo>
                      <a:pt x="17" y="9"/>
                    </a:lnTo>
                    <a:lnTo>
                      <a:pt x="26" y="9"/>
                    </a:lnTo>
                    <a:lnTo>
                      <a:pt x="34" y="9"/>
                    </a:lnTo>
                    <a:lnTo>
                      <a:pt x="43" y="17"/>
                    </a:lnTo>
                    <a:lnTo>
                      <a:pt x="51" y="25"/>
                    </a:lnTo>
                    <a:lnTo>
                      <a:pt x="51" y="42"/>
                    </a:lnTo>
                    <a:lnTo>
                      <a:pt x="51" y="66"/>
                    </a:lnTo>
                    <a:lnTo>
                      <a:pt x="85" y="58"/>
                    </a:lnTo>
                    <a:lnTo>
                      <a:pt x="119" y="58"/>
                    </a:lnTo>
                    <a:lnTo>
                      <a:pt x="128" y="42"/>
                    </a:lnTo>
                    <a:lnTo>
                      <a:pt x="128" y="33"/>
                    </a:lnTo>
                    <a:lnTo>
                      <a:pt x="128" y="25"/>
                    </a:lnTo>
                    <a:lnTo>
                      <a:pt x="119" y="17"/>
                    </a:lnTo>
                    <a:lnTo>
                      <a:pt x="111" y="25"/>
                    </a:lnTo>
                    <a:lnTo>
                      <a:pt x="102" y="33"/>
                    </a:lnTo>
                    <a:lnTo>
                      <a:pt x="94" y="33"/>
                    </a:lnTo>
                    <a:lnTo>
                      <a:pt x="85" y="33"/>
                    </a:lnTo>
                    <a:lnTo>
                      <a:pt x="85" y="25"/>
                    </a:lnTo>
                    <a:lnTo>
                      <a:pt x="94" y="17"/>
                    </a:lnTo>
                    <a:lnTo>
                      <a:pt x="102" y="9"/>
                    </a:lnTo>
                    <a:lnTo>
                      <a:pt x="119" y="0"/>
                    </a:lnTo>
                    <a:lnTo>
                      <a:pt x="128" y="0"/>
                    </a:lnTo>
                    <a:lnTo>
                      <a:pt x="145" y="9"/>
                    </a:lnTo>
                    <a:lnTo>
                      <a:pt x="153" y="17"/>
                    </a:lnTo>
                    <a:lnTo>
                      <a:pt x="153" y="42"/>
                    </a:lnTo>
                    <a:lnTo>
                      <a:pt x="145" y="58"/>
                    </a:lnTo>
                    <a:lnTo>
                      <a:pt x="119" y="75"/>
                    </a:lnTo>
                    <a:lnTo>
                      <a:pt x="102" y="83"/>
                    </a:lnTo>
                    <a:lnTo>
                      <a:pt x="77" y="83"/>
                    </a:lnTo>
                    <a:lnTo>
                      <a:pt x="51" y="83"/>
                    </a:lnTo>
                    <a:lnTo>
                      <a:pt x="51" y="75"/>
                    </a:lnTo>
                    <a:lnTo>
                      <a:pt x="34" y="83"/>
                    </a:lnTo>
                    <a:lnTo>
                      <a:pt x="34" y="91"/>
                    </a:lnTo>
                    <a:lnTo>
                      <a:pt x="26" y="83"/>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5" name="Freeform 136"/>
              <p:cNvSpPr>
                <a:spLocks/>
              </p:cNvSpPr>
              <p:nvPr/>
            </p:nvSpPr>
            <p:spPr bwMode="auto">
              <a:xfrm>
                <a:off x="10603" y="15443"/>
                <a:ext cx="59" cy="58"/>
              </a:xfrm>
              <a:custGeom>
                <a:avLst/>
                <a:gdLst>
                  <a:gd name="T0" fmla="*/ 25 w 59"/>
                  <a:gd name="T1" fmla="*/ 58 h 58"/>
                  <a:gd name="T2" fmla="*/ 8 w 59"/>
                  <a:gd name="T3" fmla="*/ 17 h 58"/>
                  <a:gd name="T4" fmla="*/ 0 w 59"/>
                  <a:gd name="T5" fmla="*/ 9 h 58"/>
                  <a:gd name="T6" fmla="*/ 0 w 59"/>
                  <a:gd name="T7" fmla="*/ 0 h 58"/>
                  <a:gd name="T8" fmla="*/ 0 w 59"/>
                  <a:gd name="T9" fmla="*/ 0 h 58"/>
                  <a:gd name="T10" fmla="*/ 34 w 59"/>
                  <a:gd name="T11" fmla="*/ 9 h 58"/>
                  <a:gd name="T12" fmla="*/ 59 w 59"/>
                  <a:gd name="T13" fmla="*/ 25 h 58"/>
                  <a:gd name="T14" fmla="*/ 59 w 59"/>
                  <a:gd name="T15" fmla="*/ 33 h 58"/>
                  <a:gd name="T16" fmla="*/ 51 w 59"/>
                  <a:gd name="T17" fmla="*/ 33 h 58"/>
                  <a:gd name="T18" fmla="*/ 42 w 59"/>
                  <a:gd name="T19" fmla="*/ 50 h 58"/>
                  <a:gd name="T20" fmla="*/ 34 w 59"/>
                  <a:gd name="T21" fmla="*/ 58 h 58"/>
                  <a:gd name="T22" fmla="*/ 25 w 59"/>
                  <a:gd name="T23" fmla="*/ 58 h 58"/>
                  <a:gd name="T24" fmla="*/ 25 w 5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8">
                    <a:moveTo>
                      <a:pt x="25" y="58"/>
                    </a:moveTo>
                    <a:lnTo>
                      <a:pt x="8" y="17"/>
                    </a:lnTo>
                    <a:lnTo>
                      <a:pt x="0" y="9"/>
                    </a:lnTo>
                    <a:lnTo>
                      <a:pt x="0" y="0"/>
                    </a:lnTo>
                    <a:lnTo>
                      <a:pt x="34" y="9"/>
                    </a:lnTo>
                    <a:lnTo>
                      <a:pt x="59" y="25"/>
                    </a:lnTo>
                    <a:lnTo>
                      <a:pt x="59" y="33"/>
                    </a:lnTo>
                    <a:lnTo>
                      <a:pt x="51" y="33"/>
                    </a:lnTo>
                    <a:lnTo>
                      <a:pt x="42" y="50"/>
                    </a:lnTo>
                    <a:lnTo>
                      <a:pt x="34" y="58"/>
                    </a:lnTo>
                    <a:lnTo>
                      <a:pt x="25" y="58"/>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6" name="Freeform 137"/>
              <p:cNvSpPr>
                <a:spLocks/>
              </p:cNvSpPr>
              <p:nvPr/>
            </p:nvSpPr>
            <p:spPr bwMode="auto">
              <a:xfrm>
                <a:off x="10416" y="15262"/>
                <a:ext cx="127" cy="132"/>
              </a:xfrm>
              <a:custGeom>
                <a:avLst/>
                <a:gdLst>
                  <a:gd name="T0" fmla="*/ 0 w 127"/>
                  <a:gd name="T1" fmla="*/ 115 h 132"/>
                  <a:gd name="T2" fmla="*/ 0 w 127"/>
                  <a:gd name="T3" fmla="*/ 107 h 132"/>
                  <a:gd name="T4" fmla="*/ 9 w 127"/>
                  <a:gd name="T5" fmla="*/ 99 h 132"/>
                  <a:gd name="T6" fmla="*/ 26 w 127"/>
                  <a:gd name="T7" fmla="*/ 74 h 132"/>
                  <a:gd name="T8" fmla="*/ 68 w 127"/>
                  <a:gd name="T9" fmla="*/ 33 h 132"/>
                  <a:gd name="T10" fmla="*/ 110 w 127"/>
                  <a:gd name="T11" fmla="*/ 0 h 132"/>
                  <a:gd name="T12" fmla="*/ 119 w 127"/>
                  <a:gd name="T13" fmla="*/ 8 h 132"/>
                  <a:gd name="T14" fmla="*/ 127 w 127"/>
                  <a:gd name="T15" fmla="*/ 16 h 132"/>
                  <a:gd name="T16" fmla="*/ 110 w 127"/>
                  <a:gd name="T17" fmla="*/ 41 h 132"/>
                  <a:gd name="T18" fmla="*/ 85 w 127"/>
                  <a:gd name="T19" fmla="*/ 74 h 132"/>
                  <a:gd name="T20" fmla="*/ 26 w 127"/>
                  <a:gd name="T21" fmla="*/ 124 h 132"/>
                  <a:gd name="T22" fmla="*/ 17 w 127"/>
                  <a:gd name="T23" fmla="*/ 132 h 132"/>
                  <a:gd name="T24" fmla="*/ 9 w 127"/>
                  <a:gd name="T25" fmla="*/ 132 h 132"/>
                  <a:gd name="T26" fmla="*/ 0 w 127"/>
                  <a:gd name="T27" fmla="*/ 115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32">
                    <a:moveTo>
                      <a:pt x="0" y="115"/>
                    </a:moveTo>
                    <a:lnTo>
                      <a:pt x="0" y="107"/>
                    </a:lnTo>
                    <a:lnTo>
                      <a:pt x="9" y="99"/>
                    </a:lnTo>
                    <a:lnTo>
                      <a:pt x="26" y="74"/>
                    </a:lnTo>
                    <a:lnTo>
                      <a:pt x="68" y="33"/>
                    </a:lnTo>
                    <a:lnTo>
                      <a:pt x="110" y="0"/>
                    </a:lnTo>
                    <a:lnTo>
                      <a:pt x="119" y="8"/>
                    </a:lnTo>
                    <a:lnTo>
                      <a:pt x="127" y="16"/>
                    </a:lnTo>
                    <a:lnTo>
                      <a:pt x="110" y="41"/>
                    </a:lnTo>
                    <a:lnTo>
                      <a:pt x="85" y="74"/>
                    </a:lnTo>
                    <a:lnTo>
                      <a:pt x="26" y="124"/>
                    </a:lnTo>
                    <a:lnTo>
                      <a:pt x="17" y="132"/>
                    </a:lnTo>
                    <a:lnTo>
                      <a:pt x="9" y="132"/>
                    </a:lnTo>
                    <a:lnTo>
                      <a:pt x="0" y="1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7" name="Freeform 138"/>
              <p:cNvSpPr>
                <a:spLocks/>
              </p:cNvSpPr>
              <p:nvPr/>
            </p:nvSpPr>
            <p:spPr bwMode="auto">
              <a:xfrm>
                <a:off x="10679" y="15254"/>
                <a:ext cx="60" cy="107"/>
              </a:xfrm>
              <a:custGeom>
                <a:avLst/>
                <a:gdLst>
                  <a:gd name="T0" fmla="*/ 0 w 60"/>
                  <a:gd name="T1" fmla="*/ 90 h 107"/>
                  <a:gd name="T2" fmla="*/ 0 w 60"/>
                  <a:gd name="T3" fmla="*/ 74 h 107"/>
                  <a:gd name="T4" fmla="*/ 0 w 60"/>
                  <a:gd name="T5" fmla="*/ 49 h 107"/>
                  <a:gd name="T6" fmla="*/ 9 w 60"/>
                  <a:gd name="T7" fmla="*/ 49 h 107"/>
                  <a:gd name="T8" fmla="*/ 9 w 60"/>
                  <a:gd name="T9" fmla="*/ 74 h 107"/>
                  <a:gd name="T10" fmla="*/ 17 w 60"/>
                  <a:gd name="T11" fmla="*/ 82 h 107"/>
                  <a:gd name="T12" fmla="*/ 26 w 60"/>
                  <a:gd name="T13" fmla="*/ 82 h 107"/>
                  <a:gd name="T14" fmla="*/ 34 w 60"/>
                  <a:gd name="T15" fmla="*/ 82 h 107"/>
                  <a:gd name="T16" fmla="*/ 43 w 60"/>
                  <a:gd name="T17" fmla="*/ 74 h 107"/>
                  <a:gd name="T18" fmla="*/ 34 w 60"/>
                  <a:gd name="T19" fmla="*/ 57 h 107"/>
                  <a:gd name="T20" fmla="*/ 26 w 60"/>
                  <a:gd name="T21" fmla="*/ 41 h 107"/>
                  <a:gd name="T22" fmla="*/ 9 w 60"/>
                  <a:gd name="T23" fmla="*/ 8 h 107"/>
                  <a:gd name="T24" fmla="*/ 9 w 60"/>
                  <a:gd name="T25" fmla="*/ 0 h 107"/>
                  <a:gd name="T26" fmla="*/ 17 w 60"/>
                  <a:gd name="T27" fmla="*/ 0 h 107"/>
                  <a:gd name="T28" fmla="*/ 34 w 60"/>
                  <a:gd name="T29" fmla="*/ 24 h 107"/>
                  <a:gd name="T30" fmla="*/ 51 w 60"/>
                  <a:gd name="T31" fmla="*/ 49 h 107"/>
                  <a:gd name="T32" fmla="*/ 60 w 60"/>
                  <a:gd name="T33" fmla="*/ 74 h 107"/>
                  <a:gd name="T34" fmla="*/ 51 w 60"/>
                  <a:gd name="T35" fmla="*/ 99 h 107"/>
                  <a:gd name="T36" fmla="*/ 43 w 60"/>
                  <a:gd name="T37" fmla="*/ 107 h 107"/>
                  <a:gd name="T38" fmla="*/ 26 w 60"/>
                  <a:gd name="T39" fmla="*/ 107 h 107"/>
                  <a:gd name="T40" fmla="*/ 9 w 60"/>
                  <a:gd name="T41" fmla="*/ 99 h 107"/>
                  <a:gd name="T42" fmla="*/ 0 w 60"/>
                  <a:gd name="T43" fmla="*/ 9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107">
                    <a:moveTo>
                      <a:pt x="0" y="90"/>
                    </a:moveTo>
                    <a:lnTo>
                      <a:pt x="0" y="74"/>
                    </a:lnTo>
                    <a:lnTo>
                      <a:pt x="0" y="49"/>
                    </a:lnTo>
                    <a:lnTo>
                      <a:pt x="9" y="49"/>
                    </a:lnTo>
                    <a:lnTo>
                      <a:pt x="9" y="74"/>
                    </a:lnTo>
                    <a:lnTo>
                      <a:pt x="17" y="82"/>
                    </a:lnTo>
                    <a:lnTo>
                      <a:pt x="26" y="82"/>
                    </a:lnTo>
                    <a:lnTo>
                      <a:pt x="34" y="82"/>
                    </a:lnTo>
                    <a:lnTo>
                      <a:pt x="43" y="74"/>
                    </a:lnTo>
                    <a:lnTo>
                      <a:pt x="34" y="57"/>
                    </a:lnTo>
                    <a:lnTo>
                      <a:pt x="26" y="41"/>
                    </a:lnTo>
                    <a:lnTo>
                      <a:pt x="9" y="8"/>
                    </a:lnTo>
                    <a:lnTo>
                      <a:pt x="9" y="0"/>
                    </a:lnTo>
                    <a:lnTo>
                      <a:pt x="17" y="0"/>
                    </a:lnTo>
                    <a:lnTo>
                      <a:pt x="34" y="24"/>
                    </a:lnTo>
                    <a:lnTo>
                      <a:pt x="51" y="49"/>
                    </a:lnTo>
                    <a:lnTo>
                      <a:pt x="60" y="74"/>
                    </a:lnTo>
                    <a:lnTo>
                      <a:pt x="51" y="99"/>
                    </a:lnTo>
                    <a:lnTo>
                      <a:pt x="43" y="107"/>
                    </a:lnTo>
                    <a:lnTo>
                      <a:pt x="26" y="107"/>
                    </a:lnTo>
                    <a:lnTo>
                      <a:pt x="9" y="99"/>
                    </a:lnTo>
                    <a:lnTo>
                      <a:pt x="0" y="90"/>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8" name="Freeform 139"/>
              <p:cNvSpPr>
                <a:spLocks/>
              </p:cNvSpPr>
              <p:nvPr/>
            </p:nvSpPr>
            <p:spPr bwMode="auto">
              <a:xfrm>
                <a:off x="10425" y="15270"/>
                <a:ext cx="59" cy="50"/>
              </a:xfrm>
              <a:custGeom>
                <a:avLst/>
                <a:gdLst>
                  <a:gd name="T0" fmla="*/ 0 w 59"/>
                  <a:gd name="T1" fmla="*/ 50 h 50"/>
                  <a:gd name="T2" fmla="*/ 51 w 59"/>
                  <a:gd name="T3" fmla="*/ 0 h 50"/>
                  <a:gd name="T4" fmla="*/ 59 w 59"/>
                  <a:gd name="T5" fmla="*/ 0 h 50"/>
                  <a:gd name="T6" fmla="*/ 34 w 59"/>
                  <a:gd name="T7" fmla="*/ 33 h 50"/>
                  <a:gd name="T8" fmla="*/ 17 w 59"/>
                  <a:gd name="T9" fmla="*/ 41 h 50"/>
                  <a:gd name="T10" fmla="*/ 0 w 59"/>
                  <a:gd name="T11" fmla="*/ 50 h 50"/>
                  <a:gd name="T12" fmla="*/ 0 w 59"/>
                  <a:gd name="T13" fmla="*/ 5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0" y="50"/>
                    </a:moveTo>
                    <a:lnTo>
                      <a:pt x="51" y="0"/>
                    </a:lnTo>
                    <a:lnTo>
                      <a:pt x="59" y="0"/>
                    </a:lnTo>
                    <a:lnTo>
                      <a:pt x="34" y="33"/>
                    </a:lnTo>
                    <a:lnTo>
                      <a:pt x="17" y="41"/>
                    </a:lnTo>
                    <a:lnTo>
                      <a:pt x="0" y="5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59" name="Freeform 140"/>
              <p:cNvSpPr>
                <a:spLocks/>
              </p:cNvSpPr>
              <p:nvPr/>
            </p:nvSpPr>
            <p:spPr bwMode="auto">
              <a:xfrm>
                <a:off x="10739" y="15262"/>
                <a:ext cx="93" cy="58"/>
              </a:xfrm>
              <a:custGeom>
                <a:avLst/>
                <a:gdLst>
                  <a:gd name="T0" fmla="*/ 0 w 93"/>
                  <a:gd name="T1" fmla="*/ 8 h 58"/>
                  <a:gd name="T2" fmla="*/ 0 w 93"/>
                  <a:gd name="T3" fmla="*/ 0 h 58"/>
                  <a:gd name="T4" fmla="*/ 8 w 93"/>
                  <a:gd name="T5" fmla="*/ 0 h 58"/>
                  <a:gd name="T6" fmla="*/ 34 w 93"/>
                  <a:gd name="T7" fmla="*/ 25 h 58"/>
                  <a:gd name="T8" fmla="*/ 51 w 93"/>
                  <a:gd name="T9" fmla="*/ 33 h 58"/>
                  <a:gd name="T10" fmla="*/ 59 w 93"/>
                  <a:gd name="T11" fmla="*/ 33 h 58"/>
                  <a:gd name="T12" fmla="*/ 68 w 93"/>
                  <a:gd name="T13" fmla="*/ 33 h 58"/>
                  <a:gd name="T14" fmla="*/ 76 w 93"/>
                  <a:gd name="T15" fmla="*/ 25 h 58"/>
                  <a:gd name="T16" fmla="*/ 68 w 93"/>
                  <a:gd name="T17" fmla="*/ 16 h 58"/>
                  <a:gd name="T18" fmla="*/ 59 w 93"/>
                  <a:gd name="T19" fmla="*/ 16 h 58"/>
                  <a:gd name="T20" fmla="*/ 59 w 93"/>
                  <a:gd name="T21" fmla="*/ 8 h 58"/>
                  <a:gd name="T22" fmla="*/ 68 w 93"/>
                  <a:gd name="T23" fmla="*/ 0 h 58"/>
                  <a:gd name="T24" fmla="*/ 76 w 93"/>
                  <a:gd name="T25" fmla="*/ 0 h 58"/>
                  <a:gd name="T26" fmla="*/ 93 w 93"/>
                  <a:gd name="T27" fmla="*/ 16 h 58"/>
                  <a:gd name="T28" fmla="*/ 93 w 93"/>
                  <a:gd name="T29" fmla="*/ 33 h 58"/>
                  <a:gd name="T30" fmla="*/ 93 w 93"/>
                  <a:gd name="T31" fmla="*/ 41 h 58"/>
                  <a:gd name="T32" fmla="*/ 85 w 93"/>
                  <a:gd name="T33" fmla="*/ 58 h 58"/>
                  <a:gd name="T34" fmla="*/ 76 w 93"/>
                  <a:gd name="T35" fmla="*/ 58 h 58"/>
                  <a:gd name="T36" fmla="*/ 51 w 93"/>
                  <a:gd name="T37" fmla="*/ 58 h 58"/>
                  <a:gd name="T38" fmla="*/ 25 w 93"/>
                  <a:gd name="T39" fmla="*/ 41 h 58"/>
                  <a:gd name="T40" fmla="*/ 17 w 93"/>
                  <a:gd name="T41" fmla="*/ 25 h 58"/>
                  <a:gd name="T42" fmla="*/ 0 w 93"/>
                  <a:gd name="T43" fmla="*/ 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58">
                    <a:moveTo>
                      <a:pt x="0" y="8"/>
                    </a:moveTo>
                    <a:lnTo>
                      <a:pt x="0" y="0"/>
                    </a:lnTo>
                    <a:lnTo>
                      <a:pt x="8" y="0"/>
                    </a:lnTo>
                    <a:lnTo>
                      <a:pt x="34" y="25"/>
                    </a:lnTo>
                    <a:lnTo>
                      <a:pt x="51" y="33"/>
                    </a:lnTo>
                    <a:lnTo>
                      <a:pt x="59" y="33"/>
                    </a:lnTo>
                    <a:lnTo>
                      <a:pt x="68" y="33"/>
                    </a:lnTo>
                    <a:lnTo>
                      <a:pt x="76" y="25"/>
                    </a:lnTo>
                    <a:lnTo>
                      <a:pt x="68" y="16"/>
                    </a:lnTo>
                    <a:lnTo>
                      <a:pt x="59" y="16"/>
                    </a:lnTo>
                    <a:lnTo>
                      <a:pt x="59" y="8"/>
                    </a:lnTo>
                    <a:lnTo>
                      <a:pt x="68" y="0"/>
                    </a:lnTo>
                    <a:lnTo>
                      <a:pt x="76" y="0"/>
                    </a:lnTo>
                    <a:lnTo>
                      <a:pt x="93" y="16"/>
                    </a:lnTo>
                    <a:lnTo>
                      <a:pt x="93" y="33"/>
                    </a:lnTo>
                    <a:lnTo>
                      <a:pt x="93" y="41"/>
                    </a:lnTo>
                    <a:lnTo>
                      <a:pt x="85" y="58"/>
                    </a:lnTo>
                    <a:lnTo>
                      <a:pt x="76" y="58"/>
                    </a:lnTo>
                    <a:lnTo>
                      <a:pt x="51" y="58"/>
                    </a:lnTo>
                    <a:lnTo>
                      <a:pt x="25" y="41"/>
                    </a:lnTo>
                    <a:lnTo>
                      <a:pt x="17" y="25"/>
                    </a:lnTo>
                    <a:lnTo>
                      <a:pt x="0" y="8"/>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0" name="Freeform 141"/>
              <p:cNvSpPr>
                <a:spLocks/>
              </p:cNvSpPr>
              <p:nvPr/>
            </p:nvSpPr>
            <p:spPr bwMode="auto">
              <a:xfrm>
                <a:off x="10085" y="15270"/>
                <a:ext cx="25" cy="50"/>
              </a:xfrm>
              <a:custGeom>
                <a:avLst/>
                <a:gdLst>
                  <a:gd name="T0" fmla="*/ 0 w 25"/>
                  <a:gd name="T1" fmla="*/ 0 h 50"/>
                  <a:gd name="T2" fmla="*/ 17 w 25"/>
                  <a:gd name="T3" fmla="*/ 8 h 50"/>
                  <a:gd name="T4" fmla="*/ 25 w 25"/>
                  <a:gd name="T5" fmla="*/ 17 h 50"/>
                  <a:gd name="T6" fmla="*/ 25 w 25"/>
                  <a:gd name="T7" fmla="*/ 50 h 50"/>
                  <a:gd name="T8" fmla="*/ 0 w 25"/>
                  <a:gd name="T9" fmla="*/ 25 h 50"/>
                  <a:gd name="T10" fmla="*/ 0 w 25"/>
                  <a:gd name="T11" fmla="*/ 17 h 50"/>
                  <a:gd name="T12" fmla="*/ 0 w 25"/>
                  <a:gd name="T13" fmla="*/ 8 h 50"/>
                  <a:gd name="T14" fmla="*/ 0 w 25"/>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0">
                    <a:moveTo>
                      <a:pt x="0" y="0"/>
                    </a:moveTo>
                    <a:lnTo>
                      <a:pt x="17" y="8"/>
                    </a:lnTo>
                    <a:lnTo>
                      <a:pt x="25" y="17"/>
                    </a:lnTo>
                    <a:lnTo>
                      <a:pt x="25" y="50"/>
                    </a:lnTo>
                    <a:lnTo>
                      <a:pt x="0" y="25"/>
                    </a:lnTo>
                    <a:lnTo>
                      <a:pt x="0" y="17"/>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1" name="Freeform 142"/>
              <p:cNvSpPr>
                <a:spLocks/>
              </p:cNvSpPr>
              <p:nvPr/>
            </p:nvSpPr>
            <p:spPr bwMode="auto">
              <a:xfrm>
                <a:off x="10603" y="15221"/>
                <a:ext cx="68" cy="90"/>
              </a:xfrm>
              <a:custGeom>
                <a:avLst/>
                <a:gdLst>
                  <a:gd name="T0" fmla="*/ 0 w 68"/>
                  <a:gd name="T1" fmla="*/ 82 h 90"/>
                  <a:gd name="T2" fmla="*/ 0 w 68"/>
                  <a:gd name="T3" fmla="*/ 74 h 90"/>
                  <a:gd name="T4" fmla="*/ 0 w 68"/>
                  <a:gd name="T5" fmla="*/ 57 h 90"/>
                  <a:gd name="T6" fmla="*/ 0 w 68"/>
                  <a:gd name="T7" fmla="*/ 41 h 90"/>
                  <a:gd name="T8" fmla="*/ 8 w 68"/>
                  <a:gd name="T9" fmla="*/ 33 h 90"/>
                  <a:gd name="T10" fmla="*/ 17 w 68"/>
                  <a:gd name="T11" fmla="*/ 33 h 90"/>
                  <a:gd name="T12" fmla="*/ 17 w 68"/>
                  <a:gd name="T13" fmla="*/ 41 h 90"/>
                  <a:gd name="T14" fmla="*/ 17 w 68"/>
                  <a:gd name="T15" fmla="*/ 57 h 90"/>
                  <a:gd name="T16" fmla="*/ 17 w 68"/>
                  <a:gd name="T17" fmla="*/ 74 h 90"/>
                  <a:gd name="T18" fmla="*/ 25 w 68"/>
                  <a:gd name="T19" fmla="*/ 74 h 90"/>
                  <a:gd name="T20" fmla="*/ 34 w 68"/>
                  <a:gd name="T21" fmla="*/ 74 h 90"/>
                  <a:gd name="T22" fmla="*/ 51 w 68"/>
                  <a:gd name="T23" fmla="*/ 57 h 90"/>
                  <a:gd name="T24" fmla="*/ 51 w 68"/>
                  <a:gd name="T25" fmla="*/ 33 h 90"/>
                  <a:gd name="T26" fmla="*/ 51 w 68"/>
                  <a:gd name="T27" fmla="*/ 0 h 90"/>
                  <a:gd name="T28" fmla="*/ 59 w 68"/>
                  <a:gd name="T29" fmla="*/ 0 h 90"/>
                  <a:gd name="T30" fmla="*/ 59 w 68"/>
                  <a:gd name="T31" fmla="*/ 0 h 90"/>
                  <a:gd name="T32" fmla="*/ 68 w 68"/>
                  <a:gd name="T33" fmla="*/ 16 h 90"/>
                  <a:gd name="T34" fmla="*/ 68 w 68"/>
                  <a:gd name="T35" fmla="*/ 41 h 90"/>
                  <a:gd name="T36" fmla="*/ 68 w 68"/>
                  <a:gd name="T37" fmla="*/ 57 h 90"/>
                  <a:gd name="T38" fmla="*/ 59 w 68"/>
                  <a:gd name="T39" fmla="*/ 82 h 90"/>
                  <a:gd name="T40" fmla="*/ 42 w 68"/>
                  <a:gd name="T41" fmla="*/ 90 h 90"/>
                  <a:gd name="T42" fmla="*/ 34 w 68"/>
                  <a:gd name="T43" fmla="*/ 90 h 90"/>
                  <a:gd name="T44" fmla="*/ 17 w 68"/>
                  <a:gd name="T45" fmla="*/ 90 h 90"/>
                  <a:gd name="T46" fmla="*/ 0 w 68"/>
                  <a:gd name="T47" fmla="*/ 82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90">
                    <a:moveTo>
                      <a:pt x="0" y="82"/>
                    </a:moveTo>
                    <a:lnTo>
                      <a:pt x="0" y="74"/>
                    </a:lnTo>
                    <a:lnTo>
                      <a:pt x="0" y="57"/>
                    </a:lnTo>
                    <a:lnTo>
                      <a:pt x="0" y="41"/>
                    </a:lnTo>
                    <a:lnTo>
                      <a:pt x="8" y="33"/>
                    </a:lnTo>
                    <a:lnTo>
                      <a:pt x="17" y="33"/>
                    </a:lnTo>
                    <a:lnTo>
                      <a:pt x="17" y="41"/>
                    </a:lnTo>
                    <a:lnTo>
                      <a:pt x="17" y="57"/>
                    </a:lnTo>
                    <a:lnTo>
                      <a:pt x="17" y="74"/>
                    </a:lnTo>
                    <a:lnTo>
                      <a:pt x="25" y="74"/>
                    </a:lnTo>
                    <a:lnTo>
                      <a:pt x="34" y="74"/>
                    </a:lnTo>
                    <a:lnTo>
                      <a:pt x="51" y="57"/>
                    </a:lnTo>
                    <a:lnTo>
                      <a:pt x="51" y="33"/>
                    </a:lnTo>
                    <a:lnTo>
                      <a:pt x="51" y="0"/>
                    </a:lnTo>
                    <a:lnTo>
                      <a:pt x="59" y="0"/>
                    </a:lnTo>
                    <a:lnTo>
                      <a:pt x="68" y="16"/>
                    </a:lnTo>
                    <a:lnTo>
                      <a:pt x="68" y="41"/>
                    </a:lnTo>
                    <a:lnTo>
                      <a:pt x="68" y="57"/>
                    </a:lnTo>
                    <a:lnTo>
                      <a:pt x="59" y="82"/>
                    </a:lnTo>
                    <a:lnTo>
                      <a:pt x="42" y="90"/>
                    </a:lnTo>
                    <a:lnTo>
                      <a:pt x="34" y="90"/>
                    </a:lnTo>
                    <a:lnTo>
                      <a:pt x="17" y="90"/>
                    </a:lnTo>
                    <a:lnTo>
                      <a:pt x="0" y="82"/>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2" name="Freeform 143"/>
              <p:cNvSpPr>
                <a:spLocks/>
              </p:cNvSpPr>
              <p:nvPr/>
            </p:nvSpPr>
            <p:spPr bwMode="auto">
              <a:xfrm>
                <a:off x="10000" y="14866"/>
                <a:ext cx="459" cy="437"/>
              </a:xfrm>
              <a:custGeom>
                <a:avLst/>
                <a:gdLst>
                  <a:gd name="T0" fmla="*/ 0 w 459"/>
                  <a:gd name="T1" fmla="*/ 412 h 437"/>
                  <a:gd name="T2" fmla="*/ 25 w 459"/>
                  <a:gd name="T3" fmla="*/ 412 h 437"/>
                  <a:gd name="T4" fmla="*/ 51 w 459"/>
                  <a:gd name="T5" fmla="*/ 396 h 437"/>
                  <a:gd name="T6" fmla="*/ 68 w 459"/>
                  <a:gd name="T7" fmla="*/ 297 h 437"/>
                  <a:gd name="T8" fmla="*/ 136 w 459"/>
                  <a:gd name="T9" fmla="*/ 239 h 437"/>
                  <a:gd name="T10" fmla="*/ 229 w 459"/>
                  <a:gd name="T11" fmla="*/ 248 h 437"/>
                  <a:gd name="T12" fmla="*/ 331 w 459"/>
                  <a:gd name="T13" fmla="*/ 322 h 437"/>
                  <a:gd name="T14" fmla="*/ 246 w 459"/>
                  <a:gd name="T15" fmla="*/ 190 h 437"/>
                  <a:gd name="T16" fmla="*/ 238 w 459"/>
                  <a:gd name="T17" fmla="*/ 124 h 437"/>
                  <a:gd name="T18" fmla="*/ 289 w 459"/>
                  <a:gd name="T19" fmla="*/ 66 h 437"/>
                  <a:gd name="T20" fmla="*/ 365 w 459"/>
                  <a:gd name="T21" fmla="*/ 50 h 437"/>
                  <a:gd name="T22" fmla="*/ 433 w 459"/>
                  <a:gd name="T23" fmla="*/ 25 h 437"/>
                  <a:gd name="T24" fmla="*/ 416 w 459"/>
                  <a:gd name="T25" fmla="*/ 25 h 437"/>
                  <a:gd name="T26" fmla="*/ 416 w 459"/>
                  <a:gd name="T27" fmla="*/ 8 h 437"/>
                  <a:gd name="T28" fmla="*/ 450 w 459"/>
                  <a:gd name="T29" fmla="*/ 0 h 437"/>
                  <a:gd name="T30" fmla="*/ 450 w 459"/>
                  <a:gd name="T31" fmla="*/ 33 h 437"/>
                  <a:gd name="T32" fmla="*/ 408 w 459"/>
                  <a:gd name="T33" fmla="*/ 66 h 437"/>
                  <a:gd name="T34" fmla="*/ 382 w 459"/>
                  <a:gd name="T35" fmla="*/ 83 h 437"/>
                  <a:gd name="T36" fmla="*/ 408 w 459"/>
                  <a:gd name="T37" fmla="*/ 124 h 437"/>
                  <a:gd name="T38" fmla="*/ 391 w 459"/>
                  <a:gd name="T39" fmla="*/ 173 h 437"/>
                  <a:gd name="T40" fmla="*/ 323 w 459"/>
                  <a:gd name="T41" fmla="*/ 173 h 437"/>
                  <a:gd name="T42" fmla="*/ 314 w 459"/>
                  <a:gd name="T43" fmla="*/ 149 h 437"/>
                  <a:gd name="T44" fmla="*/ 348 w 459"/>
                  <a:gd name="T45" fmla="*/ 157 h 437"/>
                  <a:gd name="T46" fmla="*/ 365 w 459"/>
                  <a:gd name="T47" fmla="*/ 124 h 437"/>
                  <a:gd name="T48" fmla="*/ 306 w 459"/>
                  <a:gd name="T49" fmla="*/ 99 h 437"/>
                  <a:gd name="T50" fmla="*/ 263 w 459"/>
                  <a:gd name="T51" fmla="*/ 149 h 437"/>
                  <a:gd name="T52" fmla="*/ 280 w 459"/>
                  <a:gd name="T53" fmla="*/ 231 h 437"/>
                  <a:gd name="T54" fmla="*/ 314 w 459"/>
                  <a:gd name="T55" fmla="*/ 256 h 437"/>
                  <a:gd name="T56" fmla="*/ 289 w 459"/>
                  <a:gd name="T57" fmla="*/ 190 h 437"/>
                  <a:gd name="T58" fmla="*/ 297 w 459"/>
                  <a:gd name="T59" fmla="*/ 206 h 437"/>
                  <a:gd name="T60" fmla="*/ 348 w 459"/>
                  <a:gd name="T61" fmla="*/ 297 h 437"/>
                  <a:gd name="T62" fmla="*/ 416 w 459"/>
                  <a:gd name="T63" fmla="*/ 429 h 437"/>
                  <a:gd name="T64" fmla="*/ 246 w 459"/>
                  <a:gd name="T65" fmla="*/ 297 h 437"/>
                  <a:gd name="T66" fmla="*/ 195 w 459"/>
                  <a:gd name="T67" fmla="*/ 272 h 437"/>
                  <a:gd name="T68" fmla="*/ 280 w 459"/>
                  <a:gd name="T69" fmla="*/ 297 h 437"/>
                  <a:gd name="T70" fmla="*/ 221 w 459"/>
                  <a:gd name="T71" fmla="*/ 256 h 437"/>
                  <a:gd name="T72" fmla="*/ 136 w 459"/>
                  <a:gd name="T73" fmla="*/ 264 h 437"/>
                  <a:gd name="T74" fmla="*/ 110 w 459"/>
                  <a:gd name="T75" fmla="*/ 322 h 437"/>
                  <a:gd name="T76" fmla="*/ 153 w 459"/>
                  <a:gd name="T77" fmla="*/ 346 h 437"/>
                  <a:gd name="T78" fmla="*/ 178 w 459"/>
                  <a:gd name="T79" fmla="*/ 305 h 437"/>
                  <a:gd name="T80" fmla="*/ 195 w 459"/>
                  <a:gd name="T81" fmla="*/ 330 h 437"/>
                  <a:gd name="T82" fmla="*/ 178 w 459"/>
                  <a:gd name="T83" fmla="*/ 388 h 437"/>
                  <a:gd name="T84" fmla="*/ 110 w 459"/>
                  <a:gd name="T85" fmla="*/ 396 h 437"/>
                  <a:gd name="T86" fmla="*/ 85 w 459"/>
                  <a:gd name="T87" fmla="*/ 355 h 437"/>
                  <a:gd name="T88" fmla="*/ 68 w 459"/>
                  <a:gd name="T89" fmla="*/ 363 h 437"/>
                  <a:gd name="T90" fmla="*/ 68 w 459"/>
                  <a:gd name="T91" fmla="*/ 404 h 437"/>
                  <a:gd name="T92" fmla="*/ 34 w 459"/>
                  <a:gd name="T93" fmla="*/ 437 h 4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437">
                    <a:moveTo>
                      <a:pt x="0" y="429"/>
                    </a:moveTo>
                    <a:lnTo>
                      <a:pt x="0" y="421"/>
                    </a:lnTo>
                    <a:lnTo>
                      <a:pt x="0" y="412"/>
                    </a:lnTo>
                    <a:lnTo>
                      <a:pt x="17" y="404"/>
                    </a:lnTo>
                    <a:lnTo>
                      <a:pt x="25" y="404"/>
                    </a:lnTo>
                    <a:lnTo>
                      <a:pt x="25" y="412"/>
                    </a:lnTo>
                    <a:lnTo>
                      <a:pt x="34" y="421"/>
                    </a:lnTo>
                    <a:lnTo>
                      <a:pt x="42" y="412"/>
                    </a:lnTo>
                    <a:lnTo>
                      <a:pt x="51" y="396"/>
                    </a:lnTo>
                    <a:lnTo>
                      <a:pt x="51" y="363"/>
                    </a:lnTo>
                    <a:lnTo>
                      <a:pt x="51" y="330"/>
                    </a:lnTo>
                    <a:lnTo>
                      <a:pt x="68" y="297"/>
                    </a:lnTo>
                    <a:lnTo>
                      <a:pt x="85" y="272"/>
                    </a:lnTo>
                    <a:lnTo>
                      <a:pt x="110" y="248"/>
                    </a:lnTo>
                    <a:lnTo>
                      <a:pt x="136" y="239"/>
                    </a:lnTo>
                    <a:lnTo>
                      <a:pt x="170" y="231"/>
                    </a:lnTo>
                    <a:lnTo>
                      <a:pt x="195" y="231"/>
                    </a:lnTo>
                    <a:lnTo>
                      <a:pt x="229" y="248"/>
                    </a:lnTo>
                    <a:lnTo>
                      <a:pt x="280" y="272"/>
                    </a:lnTo>
                    <a:lnTo>
                      <a:pt x="323" y="322"/>
                    </a:lnTo>
                    <a:lnTo>
                      <a:pt x="331" y="322"/>
                    </a:lnTo>
                    <a:lnTo>
                      <a:pt x="331" y="313"/>
                    </a:lnTo>
                    <a:lnTo>
                      <a:pt x="272" y="231"/>
                    </a:lnTo>
                    <a:lnTo>
                      <a:pt x="246" y="190"/>
                    </a:lnTo>
                    <a:lnTo>
                      <a:pt x="238" y="165"/>
                    </a:lnTo>
                    <a:lnTo>
                      <a:pt x="238" y="140"/>
                    </a:lnTo>
                    <a:lnTo>
                      <a:pt x="238" y="124"/>
                    </a:lnTo>
                    <a:lnTo>
                      <a:pt x="246" y="99"/>
                    </a:lnTo>
                    <a:lnTo>
                      <a:pt x="263" y="83"/>
                    </a:lnTo>
                    <a:lnTo>
                      <a:pt x="289" y="66"/>
                    </a:lnTo>
                    <a:lnTo>
                      <a:pt x="306" y="58"/>
                    </a:lnTo>
                    <a:lnTo>
                      <a:pt x="323" y="58"/>
                    </a:lnTo>
                    <a:lnTo>
                      <a:pt x="365" y="50"/>
                    </a:lnTo>
                    <a:lnTo>
                      <a:pt x="408" y="50"/>
                    </a:lnTo>
                    <a:lnTo>
                      <a:pt x="425" y="41"/>
                    </a:lnTo>
                    <a:lnTo>
                      <a:pt x="433" y="25"/>
                    </a:lnTo>
                    <a:lnTo>
                      <a:pt x="433" y="17"/>
                    </a:lnTo>
                    <a:lnTo>
                      <a:pt x="416" y="25"/>
                    </a:lnTo>
                    <a:lnTo>
                      <a:pt x="408" y="25"/>
                    </a:lnTo>
                    <a:lnTo>
                      <a:pt x="416" y="8"/>
                    </a:lnTo>
                    <a:lnTo>
                      <a:pt x="425" y="0"/>
                    </a:lnTo>
                    <a:lnTo>
                      <a:pt x="442" y="0"/>
                    </a:lnTo>
                    <a:lnTo>
                      <a:pt x="450" y="0"/>
                    </a:lnTo>
                    <a:lnTo>
                      <a:pt x="450" y="8"/>
                    </a:lnTo>
                    <a:lnTo>
                      <a:pt x="459" y="17"/>
                    </a:lnTo>
                    <a:lnTo>
                      <a:pt x="450" y="33"/>
                    </a:lnTo>
                    <a:lnTo>
                      <a:pt x="433" y="50"/>
                    </a:lnTo>
                    <a:lnTo>
                      <a:pt x="416" y="58"/>
                    </a:lnTo>
                    <a:lnTo>
                      <a:pt x="408" y="66"/>
                    </a:lnTo>
                    <a:lnTo>
                      <a:pt x="365" y="74"/>
                    </a:lnTo>
                    <a:lnTo>
                      <a:pt x="374" y="83"/>
                    </a:lnTo>
                    <a:lnTo>
                      <a:pt x="382" y="83"/>
                    </a:lnTo>
                    <a:lnTo>
                      <a:pt x="399" y="91"/>
                    </a:lnTo>
                    <a:lnTo>
                      <a:pt x="408" y="107"/>
                    </a:lnTo>
                    <a:lnTo>
                      <a:pt x="408" y="124"/>
                    </a:lnTo>
                    <a:lnTo>
                      <a:pt x="416" y="140"/>
                    </a:lnTo>
                    <a:lnTo>
                      <a:pt x="408" y="157"/>
                    </a:lnTo>
                    <a:lnTo>
                      <a:pt x="391" y="173"/>
                    </a:lnTo>
                    <a:lnTo>
                      <a:pt x="374" y="182"/>
                    </a:lnTo>
                    <a:lnTo>
                      <a:pt x="348" y="182"/>
                    </a:lnTo>
                    <a:lnTo>
                      <a:pt x="323" y="173"/>
                    </a:lnTo>
                    <a:lnTo>
                      <a:pt x="314" y="165"/>
                    </a:lnTo>
                    <a:lnTo>
                      <a:pt x="314" y="157"/>
                    </a:lnTo>
                    <a:lnTo>
                      <a:pt x="314" y="149"/>
                    </a:lnTo>
                    <a:lnTo>
                      <a:pt x="331" y="157"/>
                    </a:lnTo>
                    <a:lnTo>
                      <a:pt x="340" y="157"/>
                    </a:lnTo>
                    <a:lnTo>
                      <a:pt x="348" y="157"/>
                    </a:lnTo>
                    <a:lnTo>
                      <a:pt x="365" y="140"/>
                    </a:lnTo>
                    <a:lnTo>
                      <a:pt x="365" y="132"/>
                    </a:lnTo>
                    <a:lnTo>
                      <a:pt x="365" y="124"/>
                    </a:lnTo>
                    <a:lnTo>
                      <a:pt x="340" y="99"/>
                    </a:lnTo>
                    <a:lnTo>
                      <a:pt x="323" y="99"/>
                    </a:lnTo>
                    <a:lnTo>
                      <a:pt x="306" y="99"/>
                    </a:lnTo>
                    <a:lnTo>
                      <a:pt x="297" y="107"/>
                    </a:lnTo>
                    <a:lnTo>
                      <a:pt x="280" y="116"/>
                    </a:lnTo>
                    <a:lnTo>
                      <a:pt x="263" y="149"/>
                    </a:lnTo>
                    <a:lnTo>
                      <a:pt x="263" y="182"/>
                    </a:lnTo>
                    <a:lnTo>
                      <a:pt x="272" y="206"/>
                    </a:lnTo>
                    <a:lnTo>
                      <a:pt x="280" y="231"/>
                    </a:lnTo>
                    <a:lnTo>
                      <a:pt x="306" y="256"/>
                    </a:lnTo>
                    <a:lnTo>
                      <a:pt x="306" y="264"/>
                    </a:lnTo>
                    <a:lnTo>
                      <a:pt x="314" y="256"/>
                    </a:lnTo>
                    <a:lnTo>
                      <a:pt x="306" y="239"/>
                    </a:lnTo>
                    <a:lnTo>
                      <a:pt x="297" y="215"/>
                    </a:lnTo>
                    <a:lnTo>
                      <a:pt x="289" y="190"/>
                    </a:lnTo>
                    <a:lnTo>
                      <a:pt x="280" y="165"/>
                    </a:lnTo>
                    <a:lnTo>
                      <a:pt x="289" y="157"/>
                    </a:lnTo>
                    <a:lnTo>
                      <a:pt x="297" y="206"/>
                    </a:lnTo>
                    <a:lnTo>
                      <a:pt x="306" y="231"/>
                    </a:lnTo>
                    <a:lnTo>
                      <a:pt x="323" y="256"/>
                    </a:lnTo>
                    <a:lnTo>
                      <a:pt x="348" y="297"/>
                    </a:lnTo>
                    <a:lnTo>
                      <a:pt x="382" y="330"/>
                    </a:lnTo>
                    <a:lnTo>
                      <a:pt x="450" y="388"/>
                    </a:lnTo>
                    <a:lnTo>
                      <a:pt x="416" y="429"/>
                    </a:lnTo>
                    <a:lnTo>
                      <a:pt x="323" y="346"/>
                    </a:lnTo>
                    <a:lnTo>
                      <a:pt x="280" y="313"/>
                    </a:lnTo>
                    <a:lnTo>
                      <a:pt x="246" y="297"/>
                    </a:lnTo>
                    <a:lnTo>
                      <a:pt x="221" y="289"/>
                    </a:lnTo>
                    <a:lnTo>
                      <a:pt x="170" y="280"/>
                    </a:lnTo>
                    <a:lnTo>
                      <a:pt x="195" y="272"/>
                    </a:lnTo>
                    <a:lnTo>
                      <a:pt x="221" y="280"/>
                    </a:lnTo>
                    <a:lnTo>
                      <a:pt x="272" y="297"/>
                    </a:lnTo>
                    <a:lnTo>
                      <a:pt x="280" y="297"/>
                    </a:lnTo>
                    <a:lnTo>
                      <a:pt x="263" y="280"/>
                    </a:lnTo>
                    <a:lnTo>
                      <a:pt x="246" y="272"/>
                    </a:lnTo>
                    <a:lnTo>
                      <a:pt x="221" y="256"/>
                    </a:lnTo>
                    <a:lnTo>
                      <a:pt x="195" y="256"/>
                    </a:lnTo>
                    <a:lnTo>
                      <a:pt x="161" y="256"/>
                    </a:lnTo>
                    <a:lnTo>
                      <a:pt x="136" y="264"/>
                    </a:lnTo>
                    <a:lnTo>
                      <a:pt x="119" y="289"/>
                    </a:lnTo>
                    <a:lnTo>
                      <a:pt x="110" y="305"/>
                    </a:lnTo>
                    <a:lnTo>
                      <a:pt x="110" y="322"/>
                    </a:lnTo>
                    <a:lnTo>
                      <a:pt x="119" y="338"/>
                    </a:lnTo>
                    <a:lnTo>
                      <a:pt x="136" y="346"/>
                    </a:lnTo>
                    <a:lnTo>
                      <a:pt x="153" y="346"/>
                    </a:lnTo>
                    <a:lnTo>
                      <a:pt x="161" y="338"/>
                    </a:lnTo>
                    <a:lnTo>
                      <a:pt x="170" y="330"/>
                    </a:lnTo>
                    <a:lnTo>
                      <a:pt x="178" y="305"/>
                    </a:lnTo>
                    <a:lnTo>
                      <a:pt x="187" y="313"/>
                    </a:lnTo>
                    <a:lnTo>
                      <a:pt x="195" y="330"/>
                    </a:lnTo>
                    <a:lnTo>
                      <a:pt x="195" y="355"/>
                    </a:lnTo>
                    <a:lnTo>
                      <a:pt x="187" y="371"/>
                    </a:lnTo>
                    <a:lnTo>
                      <a:pt x="178" y="388"/>
                    </a:lnTo>
                    <a:lnTo>
                      <a:pt x="161" y="396"/>
                    </a:lnTo>
                    <a:lnTo>
                      <a:pt x="127" y="404"/>
                    </a:lnTo>
                    <a:lnTo>
                      <a:pt x="110" y="396"/>
                    </a:lnTo>
                    <a:lnTo>
                      <a:pt x="85" y="379"/>
                    </a:lnTo>
                    <a:lnTo>
                      <a:pt x="85" y="371"/>
                    </a:lnTo>
                    <a:lnTo>
                      <a:pt x="85" y="355"/>
                    </a:lnTo>
                    <a:lnTo>
                      <a:pt x="76" y="346"/>
                    </a:lnTo>
                    <a:lnTo>
                      <a:pt x="68" y="346"/>
                    </a:lnTo>
                    <a:lnTo>
                      <a:pt x="68" y="363"/>
                    </a:lnTo>
                    <a:lnTo>
                      <a:pt x="68" y="371"/>
                    </a:lnTo>
                    <a:lnTo>
                      <a:pt x="68" y="388"/>
                    </a:lnTo>
                    <a:lnTo>
                      <a:pt x="68" y="404"/>
                    </a:lnTo>
                    <a:lnTo>
                      <a:pt x="59" y="429"/>
                    </a:lnTo>
                    <a:lnTo>
                      <a:pt x="51" y="437"/>
                    </a:lnTo>
                    <a:lnTo>
                      <a:pt x="34" y="437"/>
                    </a:lnTo>
                    <a:lnTo>
                      <a:pt x="17" y="437"/>
                    </a:lnTo>
                    <a:lnTo>
                      <a:pt x="0" y="42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3" name="Freeform 144"/>
              <p:cNvSpPr>
                <a:spLocks/>
              </p:cNvSpPr>
              <p:nvPr/>
            </p:nvSpPr>
            <p:spPr bwMode="auto">
              <a:xfrm>
                <a:off x="10637" y="15270"/>
                <a:ext cx="8" cy="1"/>
              </a:xfrm>
              <a:custGeom>
                <a:avLst/>
                <a:gdLst>
                  <a:gd name="T0" fmla="*/ 0 w 8"/>
                  <a:gd name="T1" fmla="*/ 0 h 1"/>
                  <a:gd name="T2" fmla="*/ 0 w 8"/>
                  <a:gd name="T3" fmla="*/ 0 h 1"/>
                  <a:gd name="T4" fmla="*/ 8 w 8"/>
                  <a:gd name="T5" fmla="*/ 0 h 1"/>
                  <a:gd name="T6" fmla="*/ 8 w 8"/>
                  <a:gd name="T7" fmla="*/ 0 h 1"/>
                  <a:gd name="T8" fmla="*/ 8 w 8"/>
                  <a:gd name="T9" fmla="*/ 0 h 1"/>
                  <a:gd name="T10" fmla="*/ 0 w 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
                    <a:moveTo>
                      <a:pt x="0" y="0"/>
                    </a:moveTo>
                    <a:lnTo>
                      <a:pt x="0" y="0"/>
                    </a:lnTo>
                    <a:lnTo>
                      <a:pt x="8" y="0"/>
                    </a:lnTo>
                    <a:lnTo>
                      <a:pt x="0" y="0"/>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4" name="Freeform 145"/>
              <p:cNvSpPr>
                <a:spLocks/>
              </p:cNvSpPr>
              <p:nvPr/>
            </p:nvSpPr>
            <p:spPr bwMode="auto">
              <a:xfrm>
                <a:off x="10756" y="15196"/>
                <a:ext cx="85" cy="58"/>
              </a:xfrm>
              <a:custGeom>
                <a:avLst/>
                <a:gdLst>
                  <a:gd name="T0" fmla="*/ 0 w 85"/>
                  <a:gd name="T1" fmla="*/ 49 h 58"/>
                  <a:gd name="T2" fmla="*/ 25 w 85"/>
                  <a:gd name="T3" fmla="*/ 41 h 58"/>
                  <a:gd name="T4" fmla="*/ 68 w 85"/>
                  <a:gd name="T5" fmla="*/ 0 h 58"/>
                  <a:gd name="T6" fmla="*/ 76 w 85"/>
                  <a:gd name="T7" fmla="*/ 8 h 58"/>
                  <a:gd name="T8" fmla="*/ 85 w 85"/>
                  <a:gd name="T9" fmla="*/ 16 h 58"/>
                  <a:gd name="T10" fmla="*/ 76 w 85"/>
                  <a:gd name="T11" fmla="*/ 41 h 58"/>
                  <a:gd name="T12" fmla="*/ 68 w 85"/>
                  <a:gd name="T13" fmla="*/ 58 h 58"/>
                  <a:gd name="T14" fmla="*/ 51 w 85"/>
                  <a:gd name="T15" fmla="*/ 58 h 58"/>
                  <a:gd name="T16" fmla="*/ 34 w 85"/>
                  <a:gd name="T17" fmla="*/ 58 h 58"/>
                  <a:gd name="T18" fmla="*/ 0 w 85"/>
                  <a:gd name="T19" fmla="*/ 58 h 58"/>
                  <a:gd name="T20" fmla="*/ 0 w 85"/>
                  <a:gd name="T21" fmla="*/ 49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8">
                    <a:moveTo>
                      <a:pt x="0" y="49"/>
                    </a:moveTo>
                    <a:lnTo>
                      <a:pt x="25" y="41"/>
                    </a:lnTo>
                    <a:lnTo>
                      <a:pt x="68" y="0"/>
                    </a:lnTo>
                    <a:lnTo>
                      <a:pt x="76" y="8"/>
                    </a:lnTo>
                    <a:lnTo>
                      <a:pt x="85" y="16"/>
                    </a:lnTo>
                    <a:lnTo>
                      <a:pt x="76" y="41"/>
                    </a:lnTo>
                    <a:lnTo>
                      <a:pt x="68" y="58"/>
                    </a:lnTo>
                    <a:lnTo>
                      <a:pt x="51" y="58"/>
                    </a:lnTo>
                    <a:lnTo>
                      <a:pt x="34" y="58"/>
                    </a:lnTo>
                    <a:lnTo>
                      <a:pt x="0" y="58"/>
                    </a:lnTo>
                    <a:lnTo>
                      <a:pt x="0" y="49"/>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5" name="Freeform 146"/>
              <p:cNvSpPr>
                <a:spLocks/>
              </p:cNvSpPr>
              <p:nvPr/>
            </p:nvSpPr>
            <p:spPr bwMode="auto">
              <a:xfrm>
                <a:off x="10272" y="15196"/>
                <a:ext cx="8" cy="41"/>
              </a:xfrm>
              <a:custGeom>
                <a:avLst/>
                <a:gdLst>
                  <a:gd name="T0" fmla="*/ 0 w 8"/>
                  <a:gd name="T1" fmla="*/ 0 h 41"/>
                  <a:gd name="T2" fmla="*/ 0 w 8"/>
                  <a:gd name="T3" fmla="*/ 0 h 41"/>
                  <a:gd name="T4" fmla="*/ 8 w 8"/>
                  <a:gd name="T5" fmla="*/ 8 h 41"/>
                  <a:gd name="T6" fmla="*/ 8 w 8"/>
                  <a:gd name="T7" fmla="*/ 16 h 41"/>
                  <a:gd name="T8" fmla="*/ 8 w 8"/>
                  <a:gd name="T9" fmla="*/ 33 h 41"/>
                  <a:gd name="T10" fmla="*/ 0 w 8"/>
                  <a:gd name="T11" fmla="*/ 41 h 41"/>
                  <a:gd name="T12" fmla="*/ 0 w 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1">
                    <a:moveTo>
                      <a:pt x="0" y="0"/>
                    </a:moveTo>
                    <a:lnTo>
                      <a:pt x="0" y="0"/>
                    </a:lnTo>
                    <a:lnTo>
                      <a:pt x="8" y="8"/>
                    </a:lnTo>
                    <a:lnTo>
                      <a:pt x="8" y="16"/>
                    </a:lnTo>
                    <a:lnTo>
                      <a:pt x="8" y="33"/>
                    </a:lnTo>
                    <a:lnTo>
                      <a:pt x="0" y="41"/>
                    </a:lnTo>
                    <a:lnTo>
                      <a:pt x="0"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6" name="Freeform 147"/>
              <p:cNvSpPr>
                <a:spLocks/>
              </p:cNvSpPr>
              <p:nvPr/>
            </p:nvSpPr>
            <p:spPr bwMode="auto">
              <a:xfrm>
                <a:off x="10594" y="15163"/>
                <a:ext cx="94" cy="49"/>
              </a:xfrm>
              <a:custGeom>
                <a:avLst/>
                <a:gdLst>
                  <a:gd name="T0" fmla="*/ 0 w 94"/>
                  <a:gd name="T1" fmla="*/ 41 h 49"/>
                  <a:gd name="T2" fmla="*/ 0 w 94"/>
                  <a:gd name="T3" fmla="*/ 25 h 49"/>
                  <a:gd name="T4" fmla="*/ 9 w 94"/>
                  <a:gd name="T5" fmla="*/ 16 h 49"/>
                  <a:gd name="T6" fmla="*/ 26 w 94"/>
                  <a:gd name="T7" fmla="*/ 0 h 49"/>
                  <a:gd name="T8" fmla="*/ 26 w 94"/>
                  <a:gd name="T9" fmla="*/ 0 h 49"/>
                  <a:gd name="T10" fmla="*/ 43 w 94"/>
                  <a:gd name="T11" fmla="*/ 0 h 49"/>
                  <a:gd name="T12" fmla="*/ 51 w 94"/>
                  <a:gd name="T13" fmla="*/ 8 h 49"/>
                  <a:gd name="T14" fmla="*/ 43 w 94"/>
                  <a:gd name="T15" fmla="*/ 8 h 49"/>
                  <a:gd name="T16" fmla="*/ 26 w 94"/>
                  <a:gd name="T17" fmla="*/ 16 h 49"/>
                  <a:gd name="T18" fmla="*/ 26 w 94"/>
                  <a:gd name="T19" fmla="*/ 25 h 49"/>
                  <a:gd name="T20" fmla="*/ 26 w 94"/>
                  <a:gd name="T21" fmla="*/ 33 h 49"/>
                  <a:gd name="T22" fmla="*/ 43 w 94"/>
                  <a:gd name="T23" fmla="*/ 33 h 49"/>
                  <a:gd name="T24" fmla="*/ 60 w 94"/>
                  <a:gd name="T25" fmla="*/ 25 h 49"/>
                  <a:gd name="T26" fmla="*/ 85 w 94"/>
                  <a:gd name="T27" fmla="*/ 0 h 49"/>
                  <a:gd name="T28" fmla="*/ 94 w 94"/>
                  <a:gd name="T29" fmla="*/ 0 h 49"/>
                  <a:gd name="T30" fmla="*/ 94 w 94"/>
                  <a:gd name="T31" fmla="*/ 8 h 49"/>
                  <a:gd name="T32" fmla="*/ 94 w 94"/>
                  <a:gd name="T33" fmla="*/ 8 h 49"/>
                  <a:gd name="T34" fmla="*/ 85 w 94"/>
                  <a:gd name="T35" fmla="*/ 25 h 49"/>
                  <a:gd name="T36" fmla="*/ 77 w 94"/>
                  <a:gd name="T37" fmla="*/ 41 h 49"/>
                  <a:gd name="T38" fmla="*/ 60 w 94"/>
                  <a:gd name="T39" fmla="*/ 49 h 49"/>
                  <a:gd name="T40" fmla="*/ 43 w 94"/>
                  <a:gd name="T41" fmla="*/ 49 h 49"/>
                  <a:gd name="T42" fmla="*/ 17 w 94"/>
                  <a:gd name="T43" fmla="*/ 49 h 49"/>
                  <a:gd name="T44" fmla="*/ 0 w 94"/>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49">
                    <a:moveTo>
                      <a:pt x="0" y="41"/>
                    </a:moveTo>
                    <a:lnTo>
                      <a:pt x="0" y="25"/>
                    </a:lnTo>
                    <a:lnTo>
                      <a:pt x="9" y="16"/>
                    </a:lnTo>
                    <a:lnTo>
                      <a:pt x="26" y="0"/>
                    </a:lnTo>
                    <a:lnTo>
                      <a:pt x="43" y="0"/>
                    </a:lnTo>
                    <a:lnTo>
                      <a:pt x="51" y="8"/>
                    </a:lnTo>
                    <a:lnTo>
                      <a:pt x="43" y="8"/>
                    </a:lnTo>
                    <a:lnTo>
                      <a:pt x="26" y="16"/>
                    </a:lnTo>
                    <a:lnTo>
                      <a:pt x="26" y="25"/>
                    </a:lnTo>
                    <a:lnTo>
                      <a:pt x="26" y="33"/>
                    </a:lnTo>
                    <a:lnTo>
                      <a:pt x="43" y="33"/>
                    </a:lnTo>
                    <a:lnTo>
                      <a:pt x="60" y="25"/>
                    </a:lnTo>
                    <a:lnTo>
                      <a:pt x="85" y="0"/>
                    </a:lnTo>
                    <a:lnTo>
                      <a:pt x="94" y="0"/>
                    </a:lnTo>
                    <a:lnTo>
                      <a:pt x="94" y="8"/>
                    </a:lnTo>
                    <a:lnTo>
                      <a:pt x="85" y="25"/>
                    </a:lnTo>
                    <a:lnTo>
                      <a:pt x="77" y="41"/>
                    </a:lnTo>
                    <a:lnTo>
                      <a:pt x="60" y="49"/>
                    </a:lnTo>
                    <a:lnTo>
                      <a:pt x="43" y="49"/>
                    </a:lnTo>
                    <a:lnTo>
                      <a:pt x="17" y="49"/>
                    </a:lnTo>
                    <a:lnTo>
                      <a:pt x="0" y="41"/>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7" name="Freeform 148"/>
              <p:cNvSpPr>
                <a:spLocks/>
              </p:cNvSpPr>
              <p:nvPr/>
            </p:nvSpPr>
            <p:spPr bwMode="auto">
              <a:xfrm>
                <a:off x="10892" y="151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8" name="Freeform 149"/>
              <p:cNvSpPr>
                <a:spLocks/>
              </p:cNvSpPr>
              <p:nvPr/>
            </p:nvSpPr>
            <p:spPr bwMode="auto">
              <a:xfrm>
                <a:off x="10654" y="15105"/>
                <a:ext cx="59" cy="50"/>
              </a:xfrm>
              <a:custGeom>
                <a:avLst/>
                <a:gdLst>
                  <a:gd name="T0" fmla="*/ 0 w 59"/>
                  <a:gd name="T1" fmla="*/ 25 h 50"/>
                  <a:gd name="T2" fmla="*/ 0 w 59"/>
                  <a:gd name="T3" fmla="*/ 17 h 50"/>
                  <a:gd name="T4" fmla="*/ 8 w 59"/>
                  <a:gd name="T5" fmla="*/ 0 h 50"/>
                  <a:gd name="T6" fmla="*/ 17 w 59"/>
                  <a:gd name="T7" fmla="*/ 0 h 50"/>
                  <a:gd name="T8" fmla="*/ 17 w 59"/>
                  <a:gd name="T9" fmla="*/ 9 h 50"/>
                  <a:gd name="T10" fmla="*/ 17 w 59"/>
                  <a:gd name="T11" fmla="*/ 17 h 50"/>
                  <a:gd name="T12" fmla="*/ 17 w 59"/>
                  <a:gd name="T13" fmla="*/ 25 h 50"/>
                  <a:gd name="T14" fmla="*/ 17 w 59"/>
                  <a:gd name="T15" fmla="*/ 33 h 50"/>
                  <a:gd name="T16" fmla="*/ 25 w 59"/>
                  <a:gd name="T17" fmla="*/ 33 h 50"/>
                  <a:gd name="T18" fmla="*/ 34 w 59"/>
                  <a:gd name="T19" fmla="*/ 25 h 50"/>
                  <a:gd name="T20" fmla="*/ 42 w 59"/>
                  <a:gd name="T21" fmla="*/ 17 h 50"/>
                  <a:gd name="T22" fmla="*/ 51 w 59"/>
                  <a:gd name="T23" fmla="*/ 17 h 50"/>
                  <a:gd name="T24" fmla="*/ 59 w 59"/>
                  <a:gd name="T25" fmla="*/ 25 h 50"/>
                  <a:gd name="T26" fmla="*/ 51 w 59"/>
                  <a:gd name="T27" fmla="*/ 33 h 50"/>
                  <a:gd name="T28" fmla="*/ 42 w 59"/>
                  <a:gd name="T29" fmla="*/ 41 h 50"/>
                  <a:gd name="T30" fmla="*/ 17 w 59"/>
                  <a:gd name="T31" fmla="*/ 50 h 50"/>
                  <a:gd name="T32" fmla="*/ 8 w 59"/>
                  <a:gd name="T33" fmla="*/ 50 h 50"/>
                  <a:gd name="T34" fmla="*/ 8 w 59"/>
                  <a:gd name="T35" fmla="*/ 41 h 50"/>
                  <a:gd name="T36" fmla="*/ 0 w 59"/>
                  <a:gd name="T37" fmla="*/ 25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0">
                    <a:moveTo>
                      <a:pt x="0" y="25"/>
                    </a:moveTo>
                    <a:lnTo>
                      <a:pt x="0" y="17"/>
                    </a:lnTo>
                    <a:lnTo>
                      <a:pt x="8" y="0"/>
                    </a:lnTo>
                    <a:lnTo>
                      <a:pt x="17" y="0"/>
                    </a:lnTo>
                    <a:lnTo>
                      <a:pt x="17" y="9"/>
                    </a:lnTo>
                    <a:lnTo>
                      <a:pt x="17" y="17"/>
                    </a:lnTo>
                    <a:lnTo>
                      <a:pt x="17" y="25"/>
                    </a:lnTo>
                    <a:lnTo>
                      <a:pt x="17" y="33"/>
                    </a:lnTo>
                    <a:lnTo>
                      <a:pt x="25" y="33"/>
                    </a:lnTo>
                    <a:lnTo>
                      <a:pt x="34" y="25"/>
                    </a:lnTo>
                    <a:lnTo>
                      <a:pt x="42" y="17"/>
                    </a:lnTo>
                    <a:lnTo>
                      <a:pt x="51" y="17"/>
                    </a:lnTo>
                    <a:lnTo>
                      <a:pt x="59" y="25"/>
                    </a:lnTo>
                    <a:lnTo>
                      <a:pt x="51" y="33"/>
                    </a:lnTo>
                    <a:lnTo>
                      <a:pt x="42" y="41"/>
                    </a:lnTo>
                    <a:lnTo>
                      <a:pt x="17" y="50"/>
                    </a:lnTo>
                    <a:lnTo>
                      <a:pt x="8" y="50"/>
                    </a:lnTo>
                    <a:lnTo>
                      <a:pt x="8" y="41"/>
                    </a:lnTo>
                    <a:lnTo>
                      <a:pt x="0" y="25"/>
                    </a:lnTo>
                    <a:close/>
                  </a:path>
                </a:pathLst>
              </a:custGeom>
              <a:solidFill>
                <a:srgbClr val="000000"/>
              </a:solidFill>
              <a:ln w="5080">
                <a:solidFill>
                  <a:srgbClr val="000000"/>
                </a:solidFill>
                <a:round/>
                <a:headEnd/>
                <a:tailEnd/>
              </a:ln>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69" name="Freeform 150"/>
              <p:cNvSpPr>
                <a:spLocks/>
              </p:cNvSpPr>
              <p:nvPr/>
            </p:nvSpPr>
            <p:spPr bwMode="auto">
              <a:xfrm>
                <a:off x="10357" y="15130"/>
                <a:ext cx="25" cy="16"/>
              </a:xfrm>
              <a:custGeom>
                <a:avLst/>
                <a:gdLst>
                  <a:gd name="T0" fmla="*/ 0 w 25"/>
                  <a:gd name="T1" fmla="*/ 8 h 16"/>
                  <a:gd name="T2" fmla="*/ 0 w 25"/>
                  <a:gd name="T3" fmla="*/ 0 h 16"/>
                  <a:gd name="T4" fmla="*/ 8 w 25"/>
                  <a:gd name="T5" fmla="*/ 0 h 16"/>
                  <a:gd name="T6" fmla="*/ 25 w 25"/>
                  <a:gd name="T7" fmla="*/ 0 h 16"/>
                  <a:gd name="T8" fmla="*/ 25 w 25"/>
                  <a:gd name="T9" fmla="*/ 8 h 16"/>
                  <a:gd name="T10" fmla="*/ 17 w 25"/>
                  <a:gd name="T11" fmla="*/ 16 h 16"/>
                  <a:gd name="T12" fmla="*/ 8 w 25"/>
                  <a:gd name="T13" fmla="*/ 16 h 16"/>
                  <a:gd name="T14" fmla="*/ 0 w 25"/>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6">
                    <a:moveTo>
                      <a:pt x="0" y="8"/>
                    </a:moveTo>
                    <a:lnTo>
                      <a:pt x="0" y="0"/>
                    </a:lnTo>
                    <a:lnTo>
                      <a:pt x="8" y="0"/>
                    </a:lnTo>
                    <a:lnTo>
                      <a:pt x="25" y="0"/>
                    </a:lnTo>
                    <a:lnTo>
                      <a:pt x="25" y="8"/>
                    </a:lnTo>
                    <a:lnTo>
                      <a:pt x="17" y="16"/>
                    </a:lnTo>
                    <a:lnTo>
                      <a:pt x="8" y="16"/>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0" name="Freeform 151"/>
              <p:cNvSpPr>
                <a:spLocks/>
              </p:cNvSpPr>
              <p:nvPr/>
            </p:nvSpPr>
            <p:spPr bwMode="auto">
              <a:xfrm>
                <a:off x="10476" y="14042"/>
                <a:ext cx="458" cy="1080"/>
              </a:xfrm>
              <a:custGeom>
                <a:avLst/>
                <a:gdLst>
                  <a:gd name="T0" fmla="*/ 0 w 458"/>
                  <a:gd name="T1" fmla="*/ 1072 h 1080"/>
                  <a:gd name="T2" fmla="*/ 33 w 458"/>
                  <a:gd name="T3" fmla="*/ 1055 h 1080"/>
                  <a:gd name="T4" fmla="*/ 76 w 458"/>
                  <a:gd name="T5" fmla="*/ 1039 h 1080"/>
                  <a:gd name="T6" fmla="*/ 118 w 458"/>
                  <a:gd name="T7" fmla="*/ 1014 h 1080"/>
                  <a:gd name="T8" fmla="*/ 152 w 458"/>
                  <a:gd name="T9" fmla="*/ 989 h 1080"/>
                  <a:gd name="T10" fmla="*/ 186 w 458"/>
                  <a:gd name="T11" fmla="*/ 964 h 1080"/>
                  <a:gd name="T12" fmla="*/ 220 w 458"/>
                  <a:gd name="T13" fmla="*/ 931 h 1080"/>
                  <a:gd name="T14" fmla="*/ 246 w 458"/>
                  <a:gd name="T15" fmla="*/ 890 h 1080"/>
                  <a:gd name="T16" fmla="*/ 263 w 458"/>
                  <a:gd name="T17" fmla="*/ 857 h 1080"/>
                  <a:gd name="T18" fmla="*/ 280 w 458"/>
                  <a:gd name="T19" fmla="*/ 816 h 1080"/>
                  <a:gd name="T20" fmla="*/ 297 w 458"/>
                  <a:gd name="T21" fmla="*/ 750 h 1080"/>
                  <a:gd name="T22" fmla="*/ 305 w 458"/>
                  <a:gd name="T23" fmla="*/ 676 h 1080"/>
                  <a:gd name="T24" fmla="*/ 305 w 458"/>
                  <a:gd name="T25" fmla="*/ 536 h 1080"/>
                  <a:gd name="T26" fmla="*/ 441 w 458"/>
                  <a:gd name="T27" fmla="*/ 536 h 1080"/>
                  <a:gd name="T28" fmla="*/ 450 w 458"/>
                  <a:gd name="T29" fmla="*/ 519 h 1080"/>
                  <a:gd name="T30" fmla="*/ 450 w 458"/>
                  <a:gd name="T31" fmla="*/ 49 h 1080"/>
                  <a:gd name="T32" fmla="*/ 450 w 458"/>
                  <a:gd name="T33" fmla="*/ 0 h 1080"/>
                  <a:gd name="T34" fmla="*/ 458 w 458"/>
                  <a:gd name="T35" fmla="*/ 0 h 1080"/>
                  <a:gd name="T36" fmla="*/ 458 w 458"/>
                  <a:gd name="T37" fmla="*/ 99 h 1080"/>
                  <a:gd name="T38" fmla="*/ 458 w 458"/>
                  <a:gd name="T39" fmla="*/ 544 h 1080"/>
                  <a:gd name="T40" fmla="*/ 390 w 458"/>
                  <a:gd name="T41" fmla="*/ 552 h 1080"/>
                  <a:gd name="T42" fmla="*/ 331 w 458"/>
                  <a:gd name="T43" fmla="*/ 552 h 1080"/>
                  <a:gd name="T44" fmla="*/ 331 w 458"/>
                  <a:gd name="T45" fmla="*/ 560 h 1080"/>
                  <a:gd name="T46" fmla="*/ 331 w 458"/>
                  <a:gd name="T47" fmla="*/ 651 h 1080"/>
                  <a:gd name="T48" fmla="*/ 322 w 458"/>
                  <a:gd name="T49" fmla="*/ 742 h 1080"/>
                  <a:gd name="T50" fmla="*/ 305 w 458"/>
                  <a:gd name="T51" fmla="*/ 791 h 1080"/>
                  <a:gd name="T52" fmla="*/ 288 w 458"/>
                  <a:gd name="T53" fmla="*/ 832 h 1080"/>
                  <a:gd name="T54" fmla="*/ 271 w 458"/>
                  <a:gd name="T55" fmla="*/ 874 h 1080"/>
                  <a:gd name="T56" fmla="*/ 254 w 458"/>
                  <a:gd name="T57" fmla="*/ 915 h 1080"/>
                  <a:gd name="T58" fmla="*/ 203 w 458"/>
                  <a:gd name="T59" fmla="*/ 973 h 1080"/>
                  <a:gd name="T60" fmla="*/ 144 w 458"/>
                  <a:gd name="T61" fmla="*/ 1022 h 1080"/>
                  <a:gd name="T62" fmla="*/ 110 w 458"/>
                  <a:gd name="T63" fmla="*/ 1039 h 1080"/>
                  <a:gd name="T64" fmla="*/ 76 w 458"/>
                  <a:gd name="T65" fmla="*/ 1055 h 1080"/>
                  <a:gd name="T66" fmla="*/ 42 w 458"/>
                  <a:gd name="T67" fmla="*/ 1072 h 1080"/>
                  <a:gd name="T68" fmla="*/ 8 w 458"/>
                  <a:gd name="T69" fmla="*/ 1080 h 1080"/>
                  <a:gd name="T70" fmla="*/ 0 w 458"/>
                  <a:gd name="T71" fmla="*/ 1072 h 10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080">
                    <a:moveTo>
                      <a:pt x="0" y="1072"/>
                    </a:moveTo>
                    <a:lnTo>
                      <a:pt x="33" y="1055"/>
                    </a:lnTo>
                    <a:lnTo>
                      <a:pt x="76" y="1039"/>
                    </a:lnTo>
                    <a:lnTo>
                      <a:pt x="118" y="1014"/>
                    </a:lnTo>
                    <a:lnTo>
                      <a:pt x="152" y="989"/>
                    </a:lnTo>
                    <a:lnTo>
                      <a:pt x="186" y="964"/>
                    </a:lnTo>
                    <a:lnTo>
                      <a:pt x="220" y="931"/>
                    </a:lnTo>
                    <a:lnTo>
                      <a:pt x="246" y="890"/>
                    </a:lnTo>
                    <a:lnTo>
                      <a:pt x="263" y="857"/>
                    </a:lnTo>
                    <a:lnTo>
                      <a:pt x="280" y="816"/>
                    </a:lnTo>
                    <a:lnTo>
                      <a:pt x="297" y="750"/>
                    </a:lnTo>
                    <a:lnTo>
                      <a:pt x="305" y="676"/>
                    </a:lnTo>
                    <a:lnTo>
                      <a:pt x="305" y="536"/>
                    </a:lnTo>
                    <a:lnTo>
                      <a:pt x="441" y="536"/>
                    </a:lnTo>
                    <a:lnTo>
                      <a:pt x="450" y="519"/>
                    </a:lnTo>
                    <a:lnTo>
                      <a:pt x="450" y="49"/>
                    </a:lnTo>
                    <a:lnTo>
                      <a:pt x="450" y="0"/>
                    </a:lnTo>
                    <a:lnTo>
                      <a:pt x="458" y="0"/>
                    </a:lnTo>
                    <a:lnTo>
                      <a:pt x="458" y="99"/>
                    </a:lnTo>
                    <a:lnTo>
                      <a:pt x="458" y="544"/>
                    </a:lnTo>
                    <a:lnTo>
                      <a:pt x="390" y="552"/>
                    </a:lnTo>
                    <a:lnTo>
                      <a:pt x="331" y="552"/>
                    </a:lnTo>
                    <a:lnTo>
                      <a:pt x="331" y="560"/>
                    </a:lnTo>
                    <a:lnTo>
                      <a:pt x="331" y="651"/>
                    </a:lnTo>
                    <a:lnTo>
                      <a:pt x="322" y="742"/>
                    </a:lnTo>
                    <a:lnTo>
                      <a:pt x="305" y="791"/>
                    </a:lnTo>
                    <a:lnTo>
                      <a:pt x="288" y="832"/>
                    </a:lnTo>
                    <a:lnTo>
                      <a:pt x="271" y="874"/>
                    </a:lnTo>
                    <a:lnTo>
                      <a:pt x="254" y="915"/>
                    </a:lnTo>
                    <a:lnTo>
                      <a:pt x="203" y="973"/>
                    </a:lnTo>
                    <a:lnTo>
                      <a:pt x="144" y="1022"/>
                    </a:lnTo>
                    <a:lnTo>
                      <a:pt x="110" y="1039"/>
                    </a:lnTo>
                    <a:lnTo>
                      <a:pt x="76" y="1055"/>
                    </a:lnTo>
                    <a:lnTo>
                      <a:pt x="42" y="1072"/>
                    </a:lnTo>
                    <a:lnTo>
                      <a:pt x="8" y="1080"/>
                    </a:lnTo>
                    <a:lnTo>
                      <a:pt x="0" y="1072"/>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1" name="Freeform 152"/>
              <p:cNvSpPr>
                <a:spLocks/>
              </p:cNvSpPr>
              <p:nvPr/>
            </p:nvSpPr>
            <p:spPr bwMode="auto">
              <a:xfrm>
                <a:off x="10331" y="13984"/>
                <a:ext cx="569" cy="1130"/>
              </a:xfrm>
              <a:custGeom>
                <a:avLst/>
                <a:gdLst>
                  <a:gd name="T0" fmla="*/ 0 w 569"/>
                  <a:gd name="T1" fmla="*/ 1097 h 1130"/>
                  <a:gd name="T2" fmla="*/ 0 w 569"/>
                  <a:gd name="T3" fmla="*/ 1088 h 1130"/>
                  <a:gd name="T4" fmla="*/ 51 w 569"/>
                  <a:gd name="T5" fmla="*/ 1088 h 1130"/>
                  <a:gd name="T6" fmla="*/ 102 w 569"/>
                  <a:gd name="T7" fmla="*/ 1072 h 1130"/>
                  <a:gd name="T8" fmla="*/ 153 w 569"/>
                  <a:gd name="T9" fmla="*/ 1055 h 1130"/>
                  <a:gd name="T10" fmla="*/ 204 w 569"/>
                  <a:gd name="T11" fmla="*/ 1039 h 1130"/>
                  <a:gd name="T12" fmla="*/ 246 w 569"/>
                  <a:gd name="T13" fmla="*/ 1006 h 1130"/>
                  <a:gd name="T14" fmla="*/ 289 w 569"/>
                  <a:gd name="T15" fmla="*/ 981 h 1130"/>
                  <a:gd name="T16" fmla="*/ 323 w 569"/>
                  <a:gd name="T17" fmla="*/ 940 h 1130"/>
                  <a:gd name="T18" fmla="*/ 348 w 569"/>
                  <a:gd name="T19" fmla="*/ 890 h 1130"/>
                  <a:gd name="T20" fmla="*/ 365 w 569"/>
                  <a:gd name="T21" fmla="*/ 849 h 1130"/>
                  <a:gd name="T22" fmla="*/ 382 w 569"/>
                  <a:gd name="T23" fmla="*/ 808 h 1130"/>
                  <a:gd name="T24" fmla="*/ 391 w 569"/>
                  <a:gd name="T25" fmla="*/ 717 h 1130"/>
                  <a:gd name="T26" fmla="*/ 391 w 569"/>
                  <a:gd name="T27" fmla="*/ 544 h 1130"/>
                  <a:gd name="T28" fmla="*/ 535 w 569"/>
                  <a:gd name="T29" fmla="*/ 536 h 1130"/>
                  <a:gd name="T30" fmla="*/ 535 w 569"/>
                  <a:gd name="T31" fmla="*/ 536 h 1130"/>
                  <a:gd name="T32" fmla="*/ 535 w 569"/>
                  <a:gd name="T33" fmla="*/ 264 h 1130"/>
                  <a:gd name="T34" fmla="*/ 544 w 569"/>
                  <a:gd name="T35" fmla="*/ 8 h 1130"/>
                  <a:gd name="T36" fmla="*/ 544 w 569"/>
                  <a:gd name="T37" fmla="*/ 0 h 1130"/>
                  <a:gd name="T38" fmla="*/ 552 w 569"/>
                  <a:gd name="T39" fmla="*/ 0 h 1130"/>
                  <a:gd name="T40" fmla="*/ 561 w 569"/>
                  <a:gd name="T41" fmla="*/ 0 h 1130"/>
                  <a:gd name="T42" fmla="*/ 569 w 569"/>
                  <a:gd name="T43" fmla="*/ 16 h 1130"/>
                  <a:gd name="T44" fmla="*/ 569 w 569"/>
                  <a:gd name="T45" fmla="*/ 25 h 1130"/>
                  <a:gd name="T46" fmla="*/ 569 w 569"/>
                  <a:gd name="T47" fmla="*/ 66 h 1130"/>
                  <a:gd name="T48" fmla="*/ 569 w 569"/>
                  <a:gd name="T49" fmla="*/ 569 h 1130"/>
                  <a:gd name="T50" fmla="*/ 569 w 569"/>
                  <a:gd name="T51" fmla="*/ 577 h 1130"/>
                  <a:gd name="T52" fmla="*/ 433 w 569"/>
                  <a:gd name="T53" fmla="*/ 577 h 1130"/>
                  <a:gd name="T54" fmla="*/ 433 w 569"/>
                  <a:gd name="T55" fmla="*/ 585 h 1130"/>
                  <a:gd name="T56" fmla="*/ 433 w 569"/>
                  <a:gd name="T57" fmla="*/ 651 h 1130"/>
                  <a:gd name="T58" fmla="*/ 433 w 569"/>
                  <a:gd name="T59" fmla="*/ 717 h 1130"/>
                  <a:gd name="T60" fmla="*/ 425 w 569"/>
                  <a:gd name="T61" fmla="*/ 783 h 1130"/>
                  <a:gd name="T62" fmla="*/ 408 w 569"/>
                  <a:gd name="T63" fmla="*/ 849 h 1130"/>
                  <a:gd name="T64" fmla="*/ 382 w 569"/>
                  <a:gd name="T65" fmla="*/ 907 h 1130"/>
                  <a:gd name="T66" fmla="*/ 357 w 569"/>
                  <a:gd name="T67" fmla="*/ 965 h 1130"/>
                  <a:gd name="T68" fmla="*/ 306 w 569"/>
                  <a:gd name="T69" fmla="*/ 1014 h 1130"/>
                  <a:gd name="T70" fmla="*/ 280 w 569"/>
                  <a:gd name="T71" fmla="*/ 1039 h 1130"/>
                  <a:gd name="T72" fmla="*/ 255 w 569"/>
                  <a:gd name="T73" fmla="*/ 1055 h 1130"/>
                  <a:gd name="T74" fmla="*/ 221 w 569"/>
                  <a:gd name="T75" fmla="*/ 1072 h 1130"/>
                  <a:gd name="T76" fmla="*/ 195 w 569"/>
                  <a:gd name="T77" fmla="*/ 1088 h 1130"/>
                  <a:gd name="T78" fmla="*/ 128 w 569"/>
                  <a:gd name="T79" fmla="*/ 1113 h 1130"/>
                  <a:gd name="T80" fmla="*/ 9 w 569"/>
                  <a:gd name="T81" fmla="*/ 1130 h 1130"/>
                  <a:gd name="T82" fmla="*/ 0 w 569"/>
                  <a:gd name="T83" fmla="*/ 1097 h 1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9" h="1130">
                    <a:moveTo>
                      <a:pt x="0" y="1097"/>
                    </a:moveTo>
                    <a:lnTo>
                      <a:pt x="0" y="1088"/>
                    </a:lnTo>
                    <a:lnTo>
                      <a:pt x="51" y="1088"/>
                    </a:lnTo>
                    <a:lnTo>
                      <a:pt x="102" y="1072"/>
                    </a:lnTo>
                    <a:lnTo>
                      <a:pt x="153" y="1055"/>
                    </a:lnTo>
                    <a:lnTo>
                      <a:pt x="204" y="1039"/>
                    </a:lnTo>
                    <a:lnTo>
                      <a:pt x="246" y="1006"/>
                    </a:lnTo>
                    <a:lnTo>
                      <a:pt x="289" y="981"/>
                    </a:lnTo>
                    <a:lnTo>
                      <a:pt x="323" y="940"/>
                    </a:lnTo>
                    <a:lnTo>
                      <a:pt x="348" y="890"/>
                    </a:lnTo>
                    <a:lnTo>
                      <a:pt x="365" y="849"/>
                    </a:lnTo>
                    <a:lnTo>
                      <a:pt x="382" y="808"/>
                    </a:lnTo>
                    <a:lnTo>
                      <a:pt x="391" y="717"/>
                    </a:lnTo>
                    <a:lnTo>
                      <a:pt x="391" y="544"/>
                    </a:lnTo>
                    <a:lnTo>
                      <a:pt x="535" y="536"/>
                    </a:lnTo>
                    <a:lnTo>
                      <a:pt x="535" y="264"/>
                    </a:lnTo>
                    <a:lnTo>
                      <a:pt x="544" y="8"/>
                    </a:lnTo>
                    <a:lnTo>
                      <a:pt x="544" y="0"/>
                    </a:lnTo>
                    <a:lnTo>
                      <a:pt x="552" y="0"/>
                    </a:lnTo>
                    <a:lnTo>
                      <a:pt x="561" y="0"/>
                    </a:lnTo>
                    <a:lnTo>
                      <a:pt x="569" y="16"/>
                    </a:lnTo>
                    <a:lnTo>
                      <a:pt x="569" y="25"/>
                    </a:lnTo>
                    <a:lnTo>
                      <a:pt x="569" y="66"/>
                    </a:lnTo>
                    <a:lnTo>
                      <a:pt x="569" y="569"/>
                    </a:lnTo>
                    <a:lnTo>
                      <a:pt x="569" y="577"/>
                    </a:lnTo>
                    <a:lnTo>
                      <a:pt x="433" y="577"/>
                    </a:lnTo>
                    <a:lnTo>
                      <a:pt x="433" y="585"/>
                    </a:lnTo>
                    <a:lnTo>
                      <a:pt x="433" y="651"/>
                    </a:lnTo>
                    <a:lnTo>
                      <a:pt x="433" y="717"/>
                    </a:lnTo>
                    <a:lnTo>
                      <a:pt x="425" y="783"/>
                    </a:lnTo>
                    <a:lnTo>
                      <a:pt x="408" y="849"/>
                    </a:lnTo>
                    <a:lnTo>
                      <a:pt x="382" y="907"/>
                    </a:lnTo>
                    <a:lnTo>
                      <a:pt x="357" y="965"/>
                    </a:lnTo>
                    <a:lnTo>
                      <a:pt x="306" y="1014"/>
                    </a:lnTo>
                    <a:lnTo>
                      <a:pt x="280" y="1039"/>
                    </a:lnTo>
                    <a:lnTo>
                      <a:pt x="255" y="1055"/>
                    </a:lnTo>
                    <a:lnTo>
                      <a:pt x="221" y="1072"/>
                    </a:lnTo>
                    <a:lnTo>
                      <a:pt x="195" y="1088"/>
                    </a:lnTo>
                    <a:lnTo>
                      <a:pt x="128" y="1113"/>
                    </a:lnTo>
                    <a:lnTo>
                      <a:pt x="9" y="1130"/>
                    </a:lnTo>
                    <a:lnTo>
                      <a:pt x="0" y="109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2" name="Freeform 153"/>
              <p:cNvSpPr>
                <a:spLocks/>
              </p:cNvSpPr>
              <p:nvPr/>
            </p:nvSpPr>
            <p:spPr bwMode="auto">
              <a:xfrm>
                <a:off x="10212" y="15064"/>
                <a:ext cx="34" cy="33"/>
              </a:xfrm>
              <a:custGeom>
                <a:avLst/>
                <a:gdLst>
                  <a:gd name="T0" fmla="*/ 0 w 34"/>
                  <a:gd name="T1" fmla="*/ 17 h 33"/>
                  <a:gd name="T2" fmla="*/ 0 w 34"/>
                  <a:gd name="T3" fmla="*/ 8 h 33"/>
                  <a:gd name="T4" fmla="*/ 0 w 34"/>
                  <a:gd name="T5" fmla="*/ 0 h 33"/>
                  <a:gd name="T6" fmla="*/ 9 w 34"/>
                  <a:gd name="T7" fmla="*/ 0 h 33"/>
                  <a:gd name="T8" fmla="*/ 17 w 34"/>
                  <a:gd name="T9" fmla="*/ 0 h 33"/>
                  <a:gd name="T10" fmla="*/ 34 w 34"/>
                  <a:gd name="T11" fmla="*/ 33 h 33"/>
                  <a:gd name="T12" fmla="*/ 17 w 34"/>
                  <a:gd name="T13" fmla="*/ 33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0" y="8"/>
                    </a:lnTo>
                    <a:lnTo>
                      <a:pt x="0" y="0"/>
                    </a:lnTo>
                    <a:lnTo>
                      <a:pt x="9" y="0"/>
                    </a:lnTo>
                    <a:lnTo>
                      <a:pt x="17" y="0"/>
                    </a:lnTo>
                    <a:lnTo>
                      <a:pt x="34" y="33"/>
                    </a:lnTo>
                    <a:lnTo>
                      <a:pt x="17" y="33"/>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3" name="Freeform 154"/>
              <p:cNvSpPr>
                <a:spLocks/>
              </p:cNvSpPr>
              <p:nvPr/>
            </p:nvSpPr>
            <p:spPr bwMode="auto">
              <a:xfrm>
                <a:off x="10059" y="14907"/>
                <a:ext cx="170" cy="174"/>
              </a:xfrm>
              <a:custGeom>
                <a:avLst/>
                <a:gdLst>
                  <a:gd name="T0" fmla="*/ 0 w 170"/>
                  <a:gd name="T1" fmla="*/ 149 h 174"/>
                  <a:gd name="T2" fmla="*/ 26 w 170"/>
                  <a:gd name="T3" fmla="*/ 132 h 174"/>
                  <a:gd name="T4" fmla="*/ 43 w 170"/>
                  <a:gd name="T5" fmla="*/ 132 h 174"/>
                  <a:gd name="T6" fmla="*/ 60 w 170"/>
                  <a:gd name="T7" fmla="*/ 141 h 174"/>
                  <a:gd name="T8" fmla="*/ 77 w 170"/>
                  <a:gd name="T9" fmla="*/ 141 h 174"/>
                  <a:gd name="T10" fmla="*/ 85 w 170"/>
                  <a:gd name="T11" fmla="*/ 141 h 174"/>
                  <a:gd name="T12" fmla="*/ 94 w 170"/>
                  <a:gd name="T13" fmla="*/ 141 h 174"/>
                  <a:gd name="T14" fmla="*/ 102 w 170"/>
                  <a:gd name="T15" fmla="*/ 132 h 174"/>
                  <a:gd name="T16" fmla="*/ 102 w 170"/>
                  <a:gd name="T17" fmla="*/ 132 h 174"/>
                  <a:gd name="T18" fmla="*/ 60 w 170"/>
                  <a:gd name="T19" fmla="*/ 116 h 174"/>
                  <a:gd name="T20" fmla="*/ 51 w 170"/>
                  <a:gd name="T21" fmla="*/ 99 h 174"/>
                  <a:gd name="T22" fmla="*/ 43 w 170"/>
                  <a:gd name="T23" fmla="*/ 83 h 174"/>
                  <a:gd name="T24" fmla="*/ 26 w 170"/>
                  <a:gd name="T25" fmla="*/ 33 h 174"/>
                  <a:gd name="T26" fmla="*/ 51 w 170"/>
                  <a:gd name="T27" fmla="*/ 33 h 174"/>
                  <a:gd name="T28" fmla="*/ 68 w 170"/>
                  <a:gd name="T29" fmla="*/ 42 h 174"/>
                  <a:gd name="T30" fmla="*/ 85 w 170"/>
                  <a:gd name="T31" fmla="*/ 50 h 174"/>
                  <a:gd name="T32" fmla="*/ 102 w 170"/>
                  <a:gd name="T33" fmla="*/ 66 h 174"/>
                  <a:gd name="T34" fmla="*/ 111 w 170"/>
                  <a:gd name="T35" fmla="*/ 75 h 174"/>
                  <a:gd name="T36" fmla="*/ 119 w 170"/>
                  <a:gd name="T37" fmla="*/ 91 h 174"/>
                  <a:gd name="T38" fmla="*/ 119 w 170"/>
                  <a:gd name="T39" fmla="*/ 99 h 174"/>
                  <a:gd name="T40" fmla="*/ 128 w 170"/>
                  <a:gd name="T41" fmla="*/ 108 h 174"/>
                  <a:gd name="T42" fmla="*/ 136 w 170"/>
                  <a:gd name="T43" fmla="*/ 108 h 174"/>
                  <a:gd name="T44" fmla="*/ 128 w 170"/>
                  <a:gd name="T45" fmla="*/ 75 h 174"/>
                  <a:gd name="T46" fmla="*/ 128 w 170"/>
                  <a:gd name="T47" fmla="*/ 50 h 174"/>
                  <a:gd name="T48" fmla="*/ 136 w 170"/>
                  <a:gd name="T49" fmla="*/ 17 h 174"/>
                  <a:gd name="T50" fmla="*/ 153 w 170"/>
                  <a:gd name="T51" fmla="*/ 0 h 174"/>
                  <a:gd name="T52" fmla="*/ 162 w 170"/>
                  <a:gd name="T53" fmla="*/ 9 h 174"/>
                  <a:gd name="T54" fmla="*/ 170 w 170"/>
                  <a:gd name="T55" fmla="*/ 25 h 174"/>
                  <a:gd name="T56" fmla="*/ 170 w 170"/>
                  <a:gd name="T57" fmla="*/ 50 h 174"/>
                  <a:gd name="T58" fmla="*/ 162 w 170"/>
                  <a:gd name="T59" fmla="*/ 108 h 174"/>
                  <a:gd name="T60" fmla="*/ 162 w 170"/>
                  <a:gd name="T61" fmla="*/ 124 h 174"/>
                  <a:gd name="T62" fmla="*/ 153 w 170"/>
                  <a:gd name="T63" fmla="*/ 141 h 174"/>
                  <a:gd name="T64" fmla="*/ 145 w 170"/>
                  <a:gd name="T65" fmla="*/ 141 h 174"/>
                  <a:gd name="T66" fmla="*/ 136 w 170"/>
                  <a:gd name="T67" fmla="*/ 141 h 174"/>
                  <a:gd name="T68" fmla="*/ 128 w 170"/>
                  <a:gd name="T69" fmla="*/ 141 h 174"/>
                  <a:gd name="T70" fmla="*/ 128 w 170"/>
                  <a:gd name="T71" fmla="*/ 157 h 174"/>
                  <a:gd name="T72" fmla="*/ 128 w 170"/>
                  <a:gd name="T73" fmla="*/ 165 h 174"/>
                  <a:gd name="T74" fmla="*/ 77 w 170"/>
                  <a:gd name="T75" fmla="*/ 174 h 174"/>
                  <a:gd name="T76" fmla="*/ 60 w 170"/>
                  <a:gd name="T77" fmla="*/ 174 h 174"/>
                  <a:gd name="T78" fmla="*/ 34 w 170"/>
                  <a:gd name="T79" fmla="*/ 174 h 174"/>
                  <a:gd name="T80" fmla="*/ 0 w 170"/>
                  <a:gd name="T81" fmla="*/ 149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0" h="174">
                    <a:moveTo>
                      <a:pt x="0" y="149"/>
                    </a:moveTo>
                    <a:lnTo>
                      <a:pt x="26" y="132"/>
                    </a:lnTo>
                    <a:lnTo>
                      <a:pt x="43" y="132"/>
                    </a:lnTo>
                    <a:lnTo>
                      <a:pt x="60" y="141"/>
                    </a:lnTo>
                    <a:lnTo>
                      <a:pt x="77" y="141"/>
                    </a:lnTo>
                    <a:lnTo>
                      <a:pt x="85" y="141"/>
                    </a:lnTo>
                    <a:lnTo>
                      <a:pt x="94" y="141"/>
                    </a:lnTo>
                    <a:lnTo>
                      <a:pt x="102" y="132"/>
                    </a:lnTo>
                    <a:lnTo>
                      <a:pt x="60" y="116"/>
                    </a:lnTo>
                    <a:lnTo>
                      <a:pt x="51" y="99"/>
                    </a:lnTo>
                    <a:lnTo>
                      <a:pt x="43" y="83"/>
                    </a:lnTo>
                    <a:lnTo>
                      <a:pt x="26" y="33"/>
                    </a:lnTo>
                    <a:lnTo>
                      <a:pt x="51" y="33"/>
                    </a:lnTo>
                    <a:lnTo>
                      <a:pt x="68" y="42"/>
                    </a:lnTo>
                    <a:lnTo>
                      <a:pt x="85" y="50"/>
                    </a:lnTo>
                    <a:lnTo>
                      <a:pt x="102" y="66"/>
                    </a:lnTo>
                    <a:lnTo>
                      <a:pt x="111" y="75"/>
                    </a:lnTo>
                    <a:lnTo>
                      <a:pt x="119" y="91"/>
                    </a:lnTo>
                    <a:lnTo>
                      <a:pt x="119" y="99"/>
                    </a:lnTo>
                    <a:lnTo>
                      <a:pt x="128" y="108"/>
                    </a:lnTo>
                    <a:lnTo>
                      <a:pt x="136" y="108"/>
                    </a:lnTo>
                    <a:lnTo>
                      <a:pt x="128" y="75"/>
                    </a:lnTo>
                    <a:lnTo>
                      <a:pt x="128" y="50"/>
                    </a:lnTo>
                    <a:lnTo>
                      <a:pt x="136" y="17"/>
                    </a:lnTo>
                    <a:lnTo>
                      <a:pt x="153" y="0"/>
                    </a:lnTo>
                    <a:lnTo>
                      <a:pt x="162" y="9"/>
                    </a:lnTo>
                    <a:lnTo>
                      <a:pt x="170" y="25"/>
                    </a:lnTo>
                    <a:lnTo>
                      <a:pt x="170" y="50"/>
                    </a:lnTo>
                    <a:lnTo>
                      <a:pt x="162" y="108"/>
                    </a:lnTo>
                    <a:lnTo>
                      <a:pt x="162" y="124"/>
                    </a:lnTo>
                    <a:lnTo>
                      <a:pt x="153" y="141"/>
                    </a:lnTo>
                    <a:lnTo>
                      <a:pt x="145" y="141"/>
                    </a:lnTo>
                    <a:lnTo>
                      <a:pt x="136" y="141"/>
                    </a:lnTo>
                    <a:lnTo>
                      <a:pt x="128" y="141"/>
                    </a:lnTo>
                    <a:lnTo>
                      <a:pt x="128" y="157"/>
                    </a:lnTo>
                    <a:lnTo>
                      <a:pt x="128" y="165"/>
                    </a:lnTo>
                    <a:lnTo>
                      <a:pt x="77" y="174"/>
                    </a:lnTo>
                    <a:lnTo>
                      <a:pt x="60" y="174"/>
                    </a:lnTo>
                    <a:lnTo>
                      <a:pt x="34" y="174"/>
                    </a:lnTo>
                    <a:lnTo>
                      <a:pt x="0" y="14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4" name="Freeform 155"/>
              <p:cNvSpPr>
                <a:spLocks/>
              </p:cNvSpPr>
              <p:nvPr/>
            </p:nvSpPr>
            <p:spPr bwMode="auto">
              <a:xfrm>
                <a:off x="10764" y="14973"/>
                <a:ext cx="77" cy="75"/>
              </a:xfrm>
              <a:custGeom>
                <a:avLst/>
                <a:gdLst>
                  <a:gd name="T0" fmla="*/ 17 w 77"/>
                  <a:gd name="T1" fmla="*/ 50 h 75"/>
                  <a:gd name="T2" fmla="*/ 0 w 77"/>
                  <a:gd name="T3" fmla="*/ 25 h 75"/>
                  <a:gd name="T4" fmla="*/ 0 w 77"/>
                  <a:gd name="T5" fmla="*/ 9 h 75"/>
                  <a:gd name="T6" fmla="*/ 17 w 77"/>
                  <a:gd name="T7" fmla="*/ 0 h 75"/>
                  <a:gd name="T8" fmla="*/ 26 w 77"/>
                  <a:gd name="T9" fmla="*/ 9 h 75"/>
                  <a:gd name="T10" fmla="*/ 51 w 77"/>
                  <a:gd name="T11" fmla="*/ 25 h 75"/>
                  <a:gd name="T12" fmla="*/ 77 w 77"/>
                  <a:gd name="T13" fmla="*/ 75 h 75"/>
                  <a:gd name="T14" fmla="*/ 77 w 77"/>
                  <a:gd name="T15" fmla="*/ 75 h 75"/>
                  <a:gd name="T16" fmla="*/ 51 w 77"/>
                  <a:gd name="T17" fmla="*/ 58 h 75"/>
                  <a:gd name="T18" fmla="*/ 17 w 77"/>
                  <a:gd name="T19" fmla="*/ 5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5">
                    <a:moveTo>
                      <a:pt x="17" y="50"/>
                    </a:moveTo>
                    <a:lnTo>
                      <a:pt x="0" y="25"/>
                    </a:lnTo>
                    <a:lnTo>
                      <a:pt x="0" y="9"/>
                    </a:lnTo>
                    <a:lnTo>
                      <a:pt x="17" y="0"/>
                    </a:lnTo>
                    <a:lnTo>
                      <a:pt x="26" y="9"/>
                    </a:lnTo>
                    <a:lnTo>
                      <a:pt x="51" y="25"/>
                    </a:lnTo>
                    <a:lnTo>
                      <a:pt x="77" y="75"/>
                    </a:lnTo>
                    <a:lnTo>
                      <a:pt x="51" y="58"/>
                    </a:lnTo>
                    <a:lnTo>
                      <a:pt x="17" y="5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5" name="Freeform 156"/>
              <p:cNvSpPr>
                <a:spLocks/>
              </p:cNvSpPr>
              <p:nvPr/>
            </p:nvSpPr>
            <p:spPr bwMode="auto">
              <a:xfrm>
                <a:off x="10425" y="14949"/>
                <a:ext cx="34" cy="33"/>
              </a:xfrm>
              <a:custGeom>
                <a:avLst/>
                <a:gdLst>
                  <a:gd name="T0" fmla="*/ 0 w 34"/>
                  <a:gd name="T1" fmla="*/ 8 h 33"/>
                  <a:gd name="T2" fmla="*/ 8 w 34"/>
                  <a:gd name="T3" fmla="*/ 0 h 33"/>
                  <a:gd name="T4" fmla="*/ 17 w 34"/>
                  <a:gd name="T5" fmla="*/ 0 h 33"/>
                  <a:gd name="T6" fmla="*/ 34 w 34"/>
                  <a:gd name="T7" fmla="*/ 24 h 33"/>
                  <a:gd name="T8" fmla="*/ 25 w 34"/>
                  <a:gd name="T9" fmla="*/ 33 h 33"/>
                  <a:gd name="T10" fmla="*/ 8 w 34"/>
                  <a:gd name="T11" fmla="*/ 33 h 33"/>
                  <a:gd name="T12" fmla="*/ 0 w 34"/>
                  <a:gd name="T13" fmla="*/ 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8"/>
                    </a:moveTo>
                    <a:lnTo>
                      <a:pt x="8" y="0"/>
                    </a:lnTo>
                    <a:lnTo>
                      <a:pt x="17" y="0"/>
                    </a:lnTo>
                    <a:lnTo>
                      <a:pt x="34" y="24"/>
                    </a:lnTo>
                    <a:lnTo>
                      <a:pt x="25" y="33"/>
                    </a:lnTo>
                    <a:lnTo>
                      <a:pt x="8" y="33"/>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6" name="Freeform 157"/>
              <p:cNvSpPr>
                <a:spLocks/>
              </p:cNvSpPr>
              <p:nvPr/>
            </p:nvSpPr>
            <p:spPr bwMode="auto">
              <a:xfrm>
                <a:off x="10756" y="14462"/>
                <a:ext cx="34" cy="25"/>
              </a:xfrm>
              <a:custGeom>
                <a:avLst/>
                <a:gdLst>
                  <a:gd name="T0" fmla="*/ 0 w 34"/>
                  <a:gd name="T1" fmla="*/ 25 h 25"/>
                  <a:gd name="T2" fmla="*/ 8 w 34"/>
                  <a:gd name="T3" fmla="*/ 8 h 25"/>
                  <a:gd name="T4" fmla="*/ 17 w 34"/>
                  <a:gd name="T5" fmla="*/ 0 h 25"/>
                  <a:gd name="T6" fmla="*/ 25 w 34"/>
                  <a:gd name="T7" fmla="*/ 8 h 25"/>
                  <a:gd name="T8" fmla="*/ 34 w 34"/>
                  <a:gd name="T9" fmla="*/ 17 h 25"/>
                  <a:gd name="T10" fmla="*/ 25 w 34"/>
                  <a:gd name="T11" fmla="*/ 25 h 25"/>
                  <a:gd name="T12" fmla="*/ 17 w 34"/>
                  <a:gd name="T13" fmla="*/ 25 h 25"/>
                  <a:gd name="T14" fmla="*/ 8 w 34"/>
                  <a:gd name="T15" fmla="*/ 25 h 25"/>
                  <a:gd name="T16" fmla="*/ 0 w 3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25"/>
                    </a:moveTo>
                    <a:lnTo>
                      <a:pt x="8" y="8"/>
                    </a:lnTo>
                    <a:lnTo>
                      <a:pt x="17" y="0"/>
                    </a:lnTo>
                    <a:lnTo>
                      <a:pt x="25" y="8"/>
                    </a:lnTo>
                    <a:lnTo>
                      <a:pt x="34" y="17"/>
                    </a:lnTo>
                    <a:lnTo>
                      <a:pt x="25" y="25"/>
                    </a:lnTo>
                    <a:lnTo>
                      <a:pt x="17" y="25"/>
                    </a:lnTo>
                    <a:lnTo>
                      <a:pt x="8" y="25"/>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7" name="Freeform 158"/>
              <p:cNvSpPr>
                <a:spLocks/>
              </p:cNvSpPr>
              <p:nvPr/>
            </p:nvSpPr>
            <p:spPr bwMode="auto">
              <a:xfrm>
                <a:off x="10722" y="14380"/>
                <a:ext cx="110" cy="57"/>
              </a:xfrm>
              <a:custGeom>
                <a:avLst/>
                <a:gdLst>
                  <a:gd name="T0" fmla="*/ 0 w 110"/>
                  <a:gd name="T1" fmla="*/ 0 h 57"/>
                  <a:gd name="T2" fmla="*/ 17 w 110"/>
                  <a:gd name="T3" fmla="*/ 8 h 57"/>
                  <a:gd name="T4" fmla="*/ 34 w 110"/>
                  <a:gd name="T5" fmla="*/ 16 h 57"/>
                  <a:gd name="T6" fmla="*/ 59 w 110"/>
                  <a:gd name="T7" fmla="*/ 33 h 57"/>
                  <a:gd name="T8" fmla="*/ 76 w 110"/>
                  <a:gd name="T9" fmla="*/ 16 h 57"/>
                  <a:gd name="T10" fmla="*/ 85 w 110"/>
                  <a:gd name="T11" fmla="*/ 8 h 57"/>
                  <a:gd name="T12" fmla="*/ 93 w 110"/>
                  <a:gd name="T13" fmla="*/ 0 h 57"/>
                  <a:gd name="T14" fmla="*/ 110 w 110"/>
                  <a:gd name="T15" fmla="*/ 0 h 57"/>
                  <a:gd name="T16" fmla="*/ 93 w 110"/>
                  <a:gd name="T17" fmla="*/ 16 h 57"/>
                  <a:gd name="T18" fmla="*/ 85 w 110"/>
                  <a:gd name="T19" fmla="*/ 41 h 57"/>
                  <a:gd name="T20" fmla="*/ 68 w 110"/>
                  <a:gd name="T21" fmla="*/ 57 h 57"/>
                  <a:gd name="T22" fmla="*/ 59 w 110"/>
                  <a:gd name="T23" fmla="*/ 57 h 57"/>
                  <a:gd name="T24" fmla="*/ 42 w 110"/>
                  <a:gd name="T25" fmla="*/ 57 h 57"/>
                  <a:gd name="T26" fmla="*/ 17 w 110"/>
                  <a:gd name="T27" fmla="*/ 33 h 57"/>
                  <a:gd name="T28" fmla="*/ 0 w 110"/>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57">
                    <a:moveTo>
                      <a:pt x="0" y="0"/>
                    </a:moveTo>
                    <a:lnTo>
                      <a:pt x="17" y="8"/>
                    </a:lnTo>
                    <a:lnTo>
                      <a:pt x="34" y="16"/>
                    </a:lnTo>
                    <a:lnTo>
                      <a:pt x="59" y="33"/>
                    </a:lnTo>
                    <a:lnTo>
                      <a:pt x="76" y="16"/>
                    </a:lnTo>
                    <a:lnTo>
                      <a:pt x="85" y="8"/>
                    </a:lnTo>
                    <a:lnTo>
                      <a:pt x="93" y="0"/>
                    </a:lnTo>
                    <a:lnTo>
                      <a:pt x="110" y="0"/>
                    </a:lnTo>
                    <a:lnTo>
                      <a:pt x="93" y="16"/>
                    </a:lnTo>
                    <a:lnTo>
                      <a:pt x="85" y="41"/>
                    </a:lnTo>
                    <a:lnTo>
                      <a:pt x="68" y="57"/>
                    </a:lnTo>
                    <a:lnTo>
                      <a:pt x="59" y="57"/>
                    </a:lnTo>
                    <a:lnTo>
                      <a:pt x="42" y="57"/>
                    </a:lnTo>
                    <a:lnTo>
                      <a:pt x="17" y="33"/>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8" name="Freeform 159"/>
              <p:cNvSpPr>
                <a:spLocks/>
              </p:cNvSpPr>
              <p:nvPr/>
            </p:nvSpPr>
            <p:spPr bwMode="auto">
              <a:xfrm>
                <a:off x="10756" y="14347"/>
                <a:ext cx="42" cy="41"/>
              </a:xfrm>
              <a:custGeom>
                <a:avLst/>
                <a:gdLst>
                  <a:gd name="T0" fmla="*/ 0 w 42"/>
                  <a:gd name="T1" fmla="*/ 24 h 41"/>
                  <a:gd name="T2" fmla="*/ 8 w 42"/>
                  <a:gd name="T3" fmla="*/ 8 h 41"/>
                  <a:gd name="T4" fmla="*/ 17 w 42"/>
                  <a:gd name="T5" fmla="*/ 0 h 41"/>
                  <a:gd name="T6" fmla="*/ 25 w 42"/>
                  <a:gd name="T7" fmla="*/ 8 h 41"/>
                  <a:gd name="T8" fmla="*/ 42 w 42"/>
                  <a:gd name="T9" fmla="*/ 16 h 41"/>
                  <a:gd name="T10" fmla="*/ 34 w 42"/>
                  <a:gd name="T11" fmla="*/ 24 h 41"/>
                  <a:gd name="T12" fmla="*/ 34 w 42"/>
                  <a:gd name="T13" fmla="*/ 33 h 41"/>
                  <a:gd name="T14" fmla="*/ 17 w 42"/>
                  <a:gd name="T15" fmla="*/ 41 h 41"/>
                  <a:gd name="T16" fmla="*/ 8 w 42"/>
                  <a:gd name="T17" fmla="*/ 33 h 41"/>
                  <a:gd name="T18" fmla="*/ 8 w 42"/>
                  <a:gd name="T19" fmla="*/ 33 h 41"/>
                  <a:gd name="T20" fmla="*/ 0 w 42"/>
                  <a:gd name="T21" fmla="*/ 24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1">
                    <a:moveTo>
                      <a:pt x="0" y="24"/>
                    </a:moveTo>
                    <a:lnTo>
                      <a:pt x="8" y="8"/>
                    </a:lnTo>
                    <a:lnTo>
                      <a:pt x="17" y="0"/>
                    </a:lnTo>
                    <a:lnTo>
                      <a:pt x="25" y="8"/>
                    </a:lnTo>
                    <a:lnTo>
                      <a:pt x="42" y="16"/>
                    </a:lnTo>
                    <a:lnTo>
                      <a:pt x="34" y="24"/>
                    </a:lnTo>
                    <a:lnTo>
                      <a:pt x="34" y="33"/>
                    </a:lnTo>
                    <a:lnTo>
                      <a:pt x="17" y="41"/>
                    </a:lnTo>
                    <a:lnTo>
                      <a:pt x="8" y="33"/>
                    </a:lnTo>
                    <a:lnTo>
                      <a:pt x="0" y="24"/>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79" name="Freeform 160"/>
              <p:cNvSpPr>
                <a:spLocks/>
              </p:cNvSpPr>
              <p:nvPr/>
            </p:nvSpPr>
            <p:spPr bwMode="auto">
              <a:xfrm>
                <a:off x="10730" y="14330"/>
                <a:ext cx="26" cy="33"/>
              </a:xfrm>
              <a:custGeom>
                <a:avLst/>
                <a:gdLst>
                  <a:gd name="T0" fmla="*/ 0 w 26"/>
                  <a:gd name="T1" fmla="*/ 25 h 33"/>
                  <a:gd name="T2" fmla="*/ 9 w 26"/>
                  <a:gd name="T3" fmla="*/ 8 h 33"/>
                  <a:gd name="T4" fmla="*/ 17 w 26"/>
                  <a:gd name="T5" fmla="*/ 0 h 33"/>
                  <a:gd name="T6" fmla="*/ 26 w 26"/>
                  <a:gd name="T7" fmla="*/ 0 h 33"/>
                  <a:gd name="T8" fmla="*/ 26 w 26"/>
                  <a:gd name="T9" fmla="*/ 8 h 33"/>
                  <a:gd name="T10" fmla="*/ 26 w 26"/>
                  <a:gd name="T11" fmla="*/ 17 h 33"/>
                  <a:gd name="T12" fmla="*/ 9 w 26"/>
                  <a:gd name="T13" fmla="*/ 33 h 33"/>
                  <a:gd name="T14" fmla="*/ 0 w 26"/>
                  <a:gd name="T15" fmla="*/ 2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3">
                    <a:moveTo>
                      <a:pt x="0" y="25"/>
                    </a:moveTo>
                    <a:lnTo>
                      <a:pt x="9" y="8"/>
                    </a:lnTo>
                    <a:lnTo>
                      <a:pt x="17" y="0"/>
                    </a:lnTo>
                    <a:lnTo>
                      <a:pt x="26" y="0"/>
                    </a:lnTo>
                    <a:lnTo>
                      <a:pt x="26" y="8"/>
                    </a:lnTo>
                    <a:lnTo>
                      <a:pt x="26" y="17"/>
                    </a:lnTo>
                    <a:lnTo>
                      <a:pt x="9" y="33"/>
                    </a:lnTo>
                    <a:lnTo>
                      <a:pt x="0" y="2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0" name="Freeform 161"/>
              <p:cNvSpPr>
                <a:spLocks/>
              </p:cNvSpPr>
              <p:nvPr/>
            </p:nvSpPr>
            <p:spPr bwMode="auto">
              <a:xfrm>
                <a:off x="10790" y="14322"/>
                <a:ext cx="25" cy="33"/>
              </a:xfrm>
              <a:custGeom>
                <a:avLst/>
                <a:gdLst>
                  <a:gd name="T0" fmla="*/ 8 w 25"/>
                  <a:gd name="T1" fmla="*/ 0 h 33"/>
                  <a:gd name="T2" fmla="*/ 8 w 25"/>
                  <a:gd name="T3" fmla="*/ 0 h 33"/>
                  <a:gd name="T4" fmla="*/ 17 w 25"/>
                  <a:gd name="T5" fmla="*/ 16 h 33"/>
                  <a:gd name="T6" fmla="*/ 25 w 25"/>
                  <a:gd name="T7" fmla="*/ 33 h 33"/>
                  <a:gd name="T8" fmla="*/ 17 w 25"/>
                  <a:gd name="T9" fmla="*/ 33 h 33"/>
                  <a:gd name="T10" fmla="*/ 8 w 25"/>
                  <a:gd name="T11" fmla="*/ 16 h 33"/>
                  <a:gd name="T12" fmla="*/ 0 w 25"/>
                  <a:gd name="T13" fmla="*/ 8 h 33"/>
                  <a:gd name="T14" fmla="*/ 8 w 25"/>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8" y="0"/>
                    </a:moveTo>
                    <a:lnTo>
                      <a:pt x="8" y="0"/>
                    </a:lnTo>
                    <a:lnTo>
                      <a:pt x="17" y="16"/>
                    </a:lnTo>
                    <a:lnTo>
                      <a:pt x="25" y="33"/>
                    </a:lnTo>
                    <a:lnTo>
                      <a:pt x="17" y="33"/>
                    </a:lnTo>
                    <a:lnTo>
                      <a:pt x="8" y="16"/>
                    </a:lnTo>
                    <a:lnTo>
                      <a:pt x="0" y="8"/>
                    </a:lnTo>
                    <a:lnTo>
                      <a:pt x="8"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1" name="Freeform 162"/>
              <p:cNvSpPr>
                <a:spLocks/>
              </p:cNvSpPr>
              <p:nvPr/>
            </p:nvSpPr>
            <p:spPr bwMode="auto">
              <a:xfrm>
                <a:off x="10764" y="14289"/>
                <a:ext cx="17" cy="25"/>
              </a:xfrm>
              <a:custGeom>
                <a:avLst/>
                <a:gdLst>
                  <a:gd name="T0" fmla="*/ 0 w 17"/>
                  <a:gd name="T1" fmla="*/ 16 h 25"/>
                  <a:gd name="T2" fmla="*/ 0 w 17"/>
                  <a:gd name="T3" fmla="*/ 8 h 25"/>
                  <a:gd name="T4" fmla="*/ 9 w 17"/>
                  <a:gd name="T5" fmla="*/ 0 h 25"/>
                  <a:gd name="T6" fmla="*/ 17 w 17"/>
                  <a:gd name="T7" fmla="*/ 8 h 25"/>
                  <a:gd name="T8" fmla="*/ 17 w 17"/>
                  <a:gd name="T9" fmla="*/ 16 h 25"/>
                  <a:gd name="T10" fmla="*/ 9 w 17"/>
                  <a:gd name="T11" fmla="*/ 25 h 25"/>
                  <a:gd name="T12" fmla="*/ 0 w 17"/>
                  <a:gd name="T13" fmla="*/ 25 h 25"/>
                  <a:gd name="T14" fmla="*/ 0 w 17"/>
                  <a:gd name="T15" fmla="*/ 1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0" y="16"/>
                    </a:moveTo>
                    <a:lnTo>
                      <a:pt x="0" y="8"/>
                    </a:lnTo>
                    <a:lnTo>
                      <a:pt x="9" y="0"/>
                    </a:lnTo>
                    <a:lnTo>
                      <a:pt x="17" y="8"/>
                    </a:lnTo>
                    <a:lnTo>
                      <a:pt x="17" y="16"/>
                    </a:lnTo>
                    <a:lnTo>
                      <a:pt x="9" y="25"/>
                    </a:lnTo>
                    <a:lnTo>
                      <a:pt x="0" y="25"/>
                    </a:lnTo>
                    <a:lnTo>
                      <a:pt x="0" y="16"/>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2" name="Freeform 163"/>
              <p:cNvSpPr>
                <a:spLocks/>
              </p:cNvSpPr>
              <p:nvPr/>
            </p:nvSpPr>
            <p:spPr bwMode="auto">
              <a:xfrm>
                <a:off x="10756" y="14248"/>
                <a:ext cx="25" cy="16"/>
              </a:xfrm>
              <a:custGeom>
                <a:avLst/>
                <a:gdLst>
                  <a:gd name="T0" fmla="*/ 0 w 25"/>
                  <a:gd name="T1" fmla="*/ 8 h 16"/>
                  <a:gd name="T2" fmla="*/ 8 w 25"/>
                  <a:gd name="T3" fmla="*/ 0 h 16"/>
                  <a:gd name="T4" fmla="*/ 17 w 25"/>
                  <a:gd name="T5" fmla="*/ 0 h 16"/>
                  <a:gd name="T6" fmla="*/ 25 w 25"/>
                  <a:gd name="T7" fmla="*/ 8 h 16"/>
                  <a:gd name="T8" fmla="*/ 17 w 25"/>
                  <a:gd name="T9" fmla="*/ 16 h 16"/>
                  <a:gd name="T10" fmla="*/ 8 w 25"/>
                  <a:gd name="T11" fmla="*/ 16 h 16"/>
                  <a:gd name="T12" fmla="*/ 0 w 25"/>
                  <a:gd name="T13" fmla="*/ 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0" y="8"/>
                    </a:moveTo>
                    <a:lnTo>
                      <a:pt x="8" y="0"/>
                    </a:lnTo>
                    <a:lnTo>
                      <a:pt x="17" y="0"/>
                    </a:lnTo>
                    <a:lnTo>
                      <a:pt x="25" y="8"/>
                    </a:lnTo>
                    <a:lnTo>
                      <a:pt x="17" y="16"/>
                    </a:lnTo>
                    <a:lnTo>
                      <a:pt x="8" y="16"/>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3" name="Freeform 164"/>
              <p:cNvSpPr>
                <a:spLocks/>
              </p:cNvSpPr>
              <p:nvPr/>
            </p:nvSpPr>
            <p:spPr bwMode="auto">
              <a:xfrm>
                <a:off x="10892" y="13926"/>
                <a:ext cx="119" cy="107"/>
              </a:xfrm>
              <a:custGeom>
                <a:avLst/>
                <a:gdLst>
                  <a:gd name="T0" fmla="*/ 0 w 119"/>
                  <a:gd name="T1" fmla="*/ 25 h 107"/>
                  <a:gd name="T2" fmla="*/ 0 w 119"/>
                  <a:gd name="T3" fmla="*/ 0 h 107"/>
                  <a:gd name="T4" fmla="*/ 0 w 119"/>
                  <a:gd name="T5" fmla="*/ 0 h 107"/>
                  <a:gd name="T6" fmla="*/ 8 w 119"/>
                  <a:gd name="T7" fmla="*/ 0 h 107"/>
                  <a:gd name="T8" fmla="*/ 8 w 119"/>
                  <a:gd name="T9" fmla="*/ 8 h 107"/>
                  <a:gd name="T10" fmla="*/ 25 w 119"/>
                  <a:gd name="T11" fmla="*/ 41 h 107"/>
                  <a:gd name="T12" fmla="*/ 34 w 119"/>
                  <a:gd name="T13" fmla="*/ 58 h 107"/>
                  <a:gd name="T14" fmla="*/ 51 w 119"/>
                  <a:gd name="T15" fmla="*/ 74 h 107"/>
                  <a:gd name="T16" fmla="*/ 59 w 119"/>
                  <a:gd name="T17" fmla="*/ 74 h 107"/>
                  <a:gd name="T18" fmla="*/ 76 w 119"/>
                  <a:gd name="T19" fmla="*/ 74 h 107"/>
                  <a:gd name="T20" fmla="*/ 110 w 119"/>
                  <a:gd name="T21" fmla="*/ 0 h 107"/>
                  <a:gd name="T22" fmla="*/ 119 w 119"/>
                  <a:gd name="T23" fmla="*/ 8 h 107"/>
                  <a:gd name="T24" fmla="*/ 110 w 119"/>
                  <a:gd name="T25" fmla="*/ 17 h 107"/>
                  <a:gd name="T26" fmla="*/ 110 w 119"/>
                  <a:gd name="T27" fmla="*/ 25 h 107"/>
                  <a:gd name="T28" fmla="*/ 93 w 119"/>
                  <a:gd name="T29" fmla="*/ 66 h 107"/>
                  <a:gd name="T30" fmla="*/ 68 w 119"/>
                  <a:gd name="T31" fmla="*/ 107 h 107"/>
                  <a:gd name="T32" fmla="*/ 42 w 119"/>
                  <a:gd name="T33" fmla="*/ 91 h 107"/>
                  <a:gd name="T34" fmla="*/ 25 w 119"/>
                  <a:gd name="T35" fmla="*/ 74 h 107"/>
                  <a:gd name="T36" fmla="*/ 0 w 119"/>
                  <a:gd name="T37" fmla="*/ 25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 h="107">
                    <a:moveTo>
                      <a:pt x="0" y="25"/>
                    </a:moveTo>
                    <a:lnTo>
                      <a:pt x="0" y="0"/>
                    </a:lnTo>
                    <a:lnTo>
                      <a:pt x="8" y="0"/>
                    </a:lnTo>
                    <a:lnTo>
                      <a:pt x="8" y="8"/>
                    </a:lnTo>
                    <a:lnTo>
                      <a:pt x="25" y="41"/>
                    </a:lnTo>
                    <a:lnTo>
                      <a:pt x="34" y="58"/>
                    </a:lnTo>
                    <a:lnTo>
                      <a:pt x="51" y="74"/>
                    </a:lnTo>
                    <a:lnTo>
                      <a:pt x="59" y="74"/>
                    </a:lnTo>
                    <a:lnTo>
                      <a:pt x="76" y="74"/>
                    </a:lnTo>
                    <a:lnTo>
                      <a:pt x="110" y="0"/>
                    </a:lnTo>
                    <a:lnTo>
                      <a:pt x="119" y="8"/>
                    </a:lnTo>
                    <a:lnTo>
                      <a:pt x="110" y="17"/>
                    </a:lnTo>
                    <a:lnTo>
                      <a:pt x="110" y="25"/>
                    </a:lnTo>
                    <a:lnTo>
                      <a:pt x="93" y="66"/>
                    </a:lnTo>
                    <a:lnTo>
                      <a:pt x="68" y="107"/>
                    </a:lnTo>
                    <a:lnTo>
                      <a:pt x="42" y="91"/>
                    </a:lnTo>
                    <a:lnTo>
                      <a:pt x="25" y="74"/>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4" name="Freeform 165"/>
              <p:cNvSpPr>
                <a:spLocks/>
              </p:cNvSpPr>
              <p:nvPr/>
            </p:nvSpPr>
            <p:spPr bwMode="auto">
              <a:xfrm>
                <a:off x="10917" y="13860"/>
                <a:ext cx="68" cy="116"/>
              </a:xfrm>
              <a:custGeom>
                <a:avLst/>
                <a:gdLst>
                  <a:gd name="T0" fmla="*/ 9 w 68"/>
                  <a:gd name="T1" fmla="*/ 83 h 116"/>
                  <a:gd name="T2" fmla="*/ 0 w 68"/>
                  <a:gd name="T3" fmla="*/ 58 h 116"/>
                  <a:gd name="T4" fmla="*/ 0 w 68"/>
                  <a:gd name="T5" fmla="*/ 41 h 116"/>
                  <a:gd name="T6" fmla="*/ 17 w 68"/>
                  <a:gd name="T7" fmla="*/ 33 h 116"/>
                  <a:gd name="T8" fmla="*/ 26 w 68"/>
                  <a:gd name="T9" fmla="*/ 33 h 116"/>
                  <a:gd name="T10" fmla="*/ 26 w 68"/>
                  <a:gd name="T11" fmla="*/ 25 h 116"/>
                  <a:gd name="T12" fmla="*/ 34 w 68"/>
                  <a:gd name="T13" fmla="*/ 9 h 116"/>
                  <a:gd name="T14" fmla="*/ 43 w 68"/>
                  <a:gd name="T15" fmla="*/ 0 h 116"/>
                  <a:gd name="T16" fmla="*/ 43 w 68"/>
                  <a:gd name="T17" fmla="*/ 0 h 116"/>
                  <a:gd name="T18" fmla="*/ 43 w 68"/>
                  <a:gd name="T19" fmla="*/ 17 h 116"/>
                  <a:gd name="T20" fmla="*/ 51 w 68"/>
                  <a:gd name="T21" fmla="*/ 25 h 116"/>
                  <a:gd name="T22" fmla="*/ 68 w 68"/>
                  <a:gd name="T23" fmla="*/ 50 h 116"/>
                  <a:gd name="T24" fmla="*/ 51 w 68"/>
                  <a:gd name="T25" fmla="*/ 83 h 116"/>
                  <a:gd name="T26" fmla="*/ 34 w 68"/>
                  <a:gd name="T27" fmla="*/ 116 h 116"/>
                  <a:gd name="T28" fmla="*/ 26 w 68"/>
                  <a:gd name="T29" fmla="*/ 116 h 116"/>
                  <a:gd name="T30" fmla="*/ 17 w 68"/>
                  <a:gd name="T31" fmla="*/ 99 h 116"/>
                  <a:gd name="T32" fmla="*/ 9 w 68"/>
                  <a:gd name="T33" fmla="*/ 83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16">
                    <a:moveTo>
                      <a:pt x="9" y="83"/>
                    </a:moveTo>
                    <a:lnTo>
                      <a:pt x="0" y="58"/>
                    </a:lnTo>
                    <a:lnTo>
                      <a:pt x="0" y="41"/>
                    </a:lnTo>
                    <a:lnTo>
                      <a:pt x="17" y="33"/>
                    </a:lnTo>
                    <a:lnTo>
                      <a:pt x="26" y="33"/>
                    </a:lnTo>
                    <a:lnTo>
                      <a:pt x="26" y="25"/>
                    </a:lnTo>
                    <a:lnTo>
                      <a:pt x="34" y="9"/>
                    </a:lnTo>
                    <a:lnTo>
                      <a:pt x="43" y="0"/>
                    </a:lnTo>
                    <a:lnTo>
                      <a:pt x="43" y="17"/>
                    </a:lnTo>
                    <a:lnTo>
                      <a:pt x="51" y="25"/>
                    </a:lnTo>
                    <a:lnTo>
                      <a:pt x="68" y="50"/>
                    </a:lnTo>
                    <a:lnTo>
                      <a:pt x="51" y="83"/>
                    </a:lnTo>
                    <a:lnTo>
                      <a:pt x="34" y="116"/>
                    </a:lnTo>
                    <a:lnTo>
                      <a:pt x="26" y="116"/>
                    </a:lnTo>
                    <a:lnTo>
                      <a:pt x="17" y="99"/>
                    </a:lnTo>
                    <a:lnTo>
                      <a:pt x="9" y="8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5" name="Freeform 166"/>
              <p:cNvSpPr>
                <a:spLocks/>
              </p:cNvSpPr>
              <p:nvPr/>
            </p:nvSpPr>
            <p:spPr bwMode="auto">
              <a:xfrm>
                <a:off x="11028" y="13934"/>
                <a:ext cx="34" cy="42"/>
              </a:xfrm>
              <a:custGeom>
                <a:avLst/>
                <a:gdLst>
                  <a:gd name="T0" fmla="*/ 0 w 34"/>
                  <a:gd name="T1" fmla="*/ 25 h 42"/>
                  <a:gd name="T2" fmla="*/ 0 w 34"/>
                  <a:gd name="T3" fmla="*/ 9 h 42"/>
                  <a:gd name="T4" fmla="*/ 8 w 34"/>
                  <a:gd name="T5" fmla="*/ 0 h 42"/>
                  <a:gd name="T6" fmla="*/ 25 w 34"/>
                  <a:gd name="T7" fmla="*/ 0 h 42"/>
                  <a:gd name="T8" fmla="*/ 34 w 34"/>
                  <a:gd name="T9" fmla="*/ 17 h 42"/>
                  <a:gd name="T10" fmla="*/ 34 w 34"/>
                  <a:gd name="T11" fmla="*/ 25 h 42"/>
                  <a:gd name="T12" fmla="*/ 34 w 34"/>
                  <a:gd name="T13" fmla="*/ 25 h 42"/>
                  <a:gd name="T14" fmla="*/ 17 w 34"/>
                  <a:gd name="T15" fmla="*/ 42 h 42"/>
                  <a:gd name="T16" fmla="*/ 8 w 34"/>
                  <a:gd name="T17" fmla="*/ 33 h 42"/>
                  <a:gd name="T18" fmla="*/ 0 w 34"/>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42">
                    <a:moveTo>
                      <a:pt x="0" y="25"/>
                    </a:moveTo>
                    <a:lnTo>
                      <a:pt x="0" y="9"/>
                    </a:lnTo>
                    <a:lnTo>
                      <a:pt x="8" y="0"/>
                    </a:lnTo>
                    <a:lnTo>
                      <a:pt x="25" y="0"/>
                    </a:lnTo>
                    <a:lnTo>
                      <a:pt x="34" y="17"/>
                    </a:lnTo>
                    <a:lnTo>
                      <a:pt x="34" y="25"/>
                    </a:lnTo>
                    <a:lnTo>
                      <a:pt x="17" y="42"/>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6" name="Freeform 167"/>
              <p:cNvSpPr>
                <a:spLocks/>
              </p:cNvSpPr>
              <p:nvPr/>
            </p:nvSpPr>
            <p:spPr bwMode="auto">
              <a:xfrm>
                <a:off x="10841" y="13934"/>
                <a:ext cx="25" cy="33"/>
              </a:xfrm>
              <a:custGeom>
                <a:avLst/>
                <a:gdLst>
                  <a:gd name="T0" fmla="*/ 0 w 25"/>
                  <a:gd name="T1" fmla="*/ 25 h 33"/>
                  <a:gd name="T2" fmla="*/ 8 w 25"/>
                  <a:gd name="T3" fmla="*/ 17 h 33"/>
                  <a:gd name="T4" fmla="*/ 17 w 25"/>
                  <a:gd name="T5" fmla="*/ 0 h 33"/>
                  <a:gd name="T6" fmla="*/ 25 w 25"/>
                  <a:gd name="T7" fmla="*/ 9 h 33"/>
                  <a:gd name="T8" fmla="*/ 25 w 25"/>
                  <a:gd name="T9" fmla="*/ 17 h 33"/>
                  <a:gd name="T10" fmla="*/ 25 w 25"/>
                  <a:gd name="T11" fmla="*/ 25 h 33"/>
                  <a:gd name="T12" fmla="*/ 25 w 25"/>
                  <a:gd name="T13" fmla="*/ 33 h 33"/>
                  <a:gd name="T14" fmla="*/ 8 w 25"/>
                  <a:gd name="T15" fmla="*/ 33 h 33"/>
                  <a:gd name="T16" fmla="*/ 0 w 25"/>
                  <a:gd name="T17" fmla="*/ 2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3">
                    <a:moveTo>
                      <a:pt x="0" y="25"/>
                    </a:moveTo>
                    <a:lnTo>
                      <a:pt x="8" y="17"/>
                    </a:lnTo>
                    <a:lnTo>
                      <a:pt x="17" y="0"/>
                    </a:lnTo>
                    <a:lnTo>
                      <a:pt x="25" y="9"/>
                    </a:lnTo>
                    <a:lnTo>
                      <a:pt x="25" y="17"/>
                    </a:lnTo>
                    <a:lnTo>
                      <a:pt x="25" y="25"/>
                    </a:lnTo>
                    <a:lnTo>
                      <a:pt x="25" y="33"/>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7" name="Freeform 168"/>
              <p:cNvSpPr>
                <a:spLocks/>
              </p:cNvSpPr>
              <p:nvPr/>
            </p:nvSpPr>
            <p:spPr bwMode="auto">
              <a:xfrm>
                <a:off x="10968" y="13662"/>
                <a:ext cx="111" cy="256"/>
              </a:xfrm>
              <a:custGeom>
                <a:avLst/>
                <a:gdLst>
                  <a:gd name="T0" fmla="*/ 77 w 111"/>
                  <a:gd name="T1" fmla="*/ 223 h 256"/>
                  <a:gd name="T2" fmla="*/ 68 w 111"/>
                  <a:gd name="T3" fmla="*/ 223 h 256"/>
                  <a:gd name="T4" fmla="*/ 60 w 111"/>
                  <a:gd name="T5" fmla="*/ 248 h 256"/>
                  <a:gd name="T6" fmla="*/ 43 w 111"/>
                  <a:gd name="T7" fmla="*/ 248 h 256"/>
                  <a:gd name="T8" fmla="*/ 60 w 111"/>
                  <a:gd name="T9" fmla="*/ 207 h 256"/>
                  <a:gd name="T10" fmla="*/ 60 w 111"/>
                  <a:gd name="T11" fmla="*/ 182 h 256"/>
                  <a:gd name="T12" fmla="*/ 43 w 111"/>
                  <a:gd name="T13" fmla="*/ 174 h 256"/>
                  <a:gd name="T14" fmla="*/ 43 w 111"/>
                  <a:gd name="T15" fmla="*/ 198 h 256"/>
                  <a:gd name="T16" fmla="*/ 26 w 111"/>
                  <a:gd name="T17" fmla="*/ 223 h 256"/>
                  <a:gd name="T18" fmla="*/ 17 w 111"/>
                  <a:gd name="T19" fmla="*/ 207 h 256"/>
                  <a:gd name="T20" fmla="*/ 60 w 111"/>
                  <a:gd name="T21" fmla="*/ 141 h 256"/>
                  <a:gd name="T22" fmla="*/ 60 w 111"/>
                  <a:gd name="T23" fmla="*/ 108 h 256"/>
                  <a:gd name="T24" fmla="*/ 43 w 111"/>
                  <a:gd name="T25" fmla="*/ 141 h 256"/>
                  <a:gd name="T26" fmla="*/ 17 w 111"/>
                  <a:gd name="T27" fmla="*/ 174 h 256"/>
                  <a:gd name="T28" fmla="*/ 0 w 111"/>
                  <a:gd name="T29" fmla="*/ 174 h 256"/>
                  <a:gd name="T30" fmla="*/ 60 w 111"/>
                  <a:gd name="T31" fmla="*/ 75 h 256"/>
                  <a:gd name="T32" fmla="*/ 60 w 111"/>
                  <a:gd name="T33" fmla="*/ 33 h 256"/>
                  <a:gd name="T34" fmla="*/ 26 w 111"/>
                  <a:gd name="T35" fmla="*/ 91 h 256"/>
                  <a:gd name="T36" fmla="*/ 0 w 111"/>
                  <a:gd name="T37" fmla="*/ 132 h 256"/>
                  <a:gd name="T38" fmla="*/ 17 w 111"/>
                  <a:gd name="T39" fmla="*/ 99 h 256"/>
                  <a:gd name="T40" fmla="*/ 26 w 111"/>
                  <a:gd name="T41" fmla="*/ 75 h 256"/>
                  <a:gd name="T42" fmla="*/ 17 w 111"/>
                  <a:gd name="T43" fmla="*/ 50 h 256"/>
                  <a:gd name="T44" fmla="*/ 9 w 111"/>
                  <a:gd name="T45" fmla="*/ 33 h 256"/>
                  <a:gd name="T46" fmla="*/ 17 w 111"/>
                  <a:gd name="T47" fmla="*/ 17 h 256"/>
                  <a:gd name="T48" fmla="*/ 34 w 111"/>
                  <a:gd name="T49" fmla="*/ 0 h 256"/>
                  <a:gd name="T50" fmla="*/ 68 w 111"/>
                  <a:gd name="T51" fmla="*/ 9 h 256"/>
                  <a:gd name="T52" fmla="*/ 77 w 111"/>
                  <a:gd name="T53" fmla="*/ 25 h 256"/>
                  <a:gd name="T54" fmla="*/ 85 w 111"/>
                  <a:gd name="T55" fmla="*/ 75 h 256"/>
                  <a:gd name="T56" fmla="*/ 68 w 111"/>
                  <a:gd name="T57" fmla="*/ 174 h 256"/>
                  <a:gd name="T58" fmla="*/ 85 w 111"/>
                  <a:gd name="T59" fmla="*/ 223 h 256"/>
                  <a:gd name="T60" fmla="*/ 111 w 111"/>
                  <a:gd name="T61" fmla="*/ 256 h 256"/>
                  <a:gd name="T62" fmla="*/ 94 w 111"/>
                  <a:gd name="T63" fmla="*/ 256 h 256"/>
                  <a:gd name="T64" fmla="*/ 85 w 111"/>
                  <a:gd name="T65" fmla="*/ 239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256">
                    <a:moveTo>
                      <a:pt x="85" y="239"/>
                    </a:moveTo>
                    <a:lnTo>
                      <a:pt x="77" y="223"/>
                    </a:lnTo>
                    <a:lnTo>
                      <a:pt x="68" y="223"/>
                    </a:lnTo>
                    <a:lnTo>
                      <a:pt x="60" y="231"/>
                    </a:lnTo>
                    <a:lnTo>
                      <a:pt x="60" y="248"/>
                    </a:lnTo>
                    <a:lnTo>
                      <a:pt x="43" y="248"/>
                    </a:lnTo>
                    <a:lnTo>
                      <a:pt x="51" y="231"/>
                    </a:lnTo>
                    <a:lnTo>
                      <a:pt x="60" y="207"/>
                    </a:lnTo>
                    <a:lnTo>
                      <a:pt x="60" y="190"/>
                    </a:lnTo>
                    <a:lnTo>
                      <a:pt x="60" y="182"/>
                    </a:lnTo>
                    <a:lnTo>
                      <a:pt x="51" y="165"/>
                    </a:lnTo>
                    <a:lnTo>
                      <a:pt x="43" y="174"/>
                    </a:lnTo>
                    <a:lnTo>
                      <a:pt x="43" y="182"/>
                    </a:lnTo>
                    <a:lnTo>
                      <a:pt x="43" y="198"/>
                    </a:lnTo>
                    <a:lnTo>
                      <a:pt x="34" y="215"/>
                    </a:lnTo>
                    <a:lnTo>
                      <a:pt x="26" y="223"/>
                    </a:lnTo>
                    <a:lnTo>
                      <a:pt x="17" y="223"/>
                    </a:lnTo>
                    <a:lnTo>
                      <a:pt x="17" y="207"/>
                    </a:lnTo>
                    <a:lnTo>
                      <a:pt x="43" y="165"/>
                    </a:lnTo>
                    <a:lnTo>
                      <a:pt x="60" y="141"/>
                    </a:lnTo>
                    <a:lnTo>
                      <a:pt x="60" y="108"/>
                    </a:lnTo>
                    <a:lnTo>
                      <a:pt x="51" y="108"/>
                    </a:lnTo>
                    <a:lnTo>
                      <a:pt x="43" y="141"/>
                    </a:lnTo>
                    <a:lnTo>
                      <a:pt x="26" y="165"/>
                    </a:lnTo>
                    <a:lnTo>
                      <a:pt x="17" y="174"/>
                    </a:lnTo>
                    <a:lnTo>
                      <a:pt x="0" y="182"/>
                    </a:lnTo>
                    <a:lnTo>
                      <a:pt x="0" y="174"/>
                    </a:lnTo>
                    <a:lnTo>
                      <a:pt x="43" y="108"/>
                    </a:lnTo>
                    <a:lnTo>
                      <a:pt x="60" y="75"/>
                    </a:lnTo>
                    <a:lnTo>
                      <a:pt x="60" y="42"/>
                    </a:lnTo>
                    <a:lnTo>
                      <a:pt x="60" y="33"/>
                    </a:lnTo>
                    <a:lnTo>
                      <a:pt x="51" y="42"/>
                    </a:lnTo>
                    <a:lnTo>
                      <a:pt x="26" y="91"/>
                    </a:lnTo>
                    <a:lnTo>
                      <a:pt x="17" y="116"/>
                    </a:lnTo>
                    <a:lnTo>
                      <a:pt x="0" y="132"/>
                    </a:lnTo>
                    <a:lnTo>
                      <a:pt x="0" y="108"/>
                    </a:lnTo>
                    <a:lnTo>
                      <a:pt x="17" y="99"/>
                    </a:lnTo>
                    <a:lnTo>
                      <a:pt x="26" y="83"/>
                    </a:lnTo>
                    <a:lnTo>
                      <a:pt x="26" y="75"/>
                    </a:lnTo>
                    <a:lnTo>
                      <a:pt x="26" y="66"/>
                    </a:lnTo>
                    <a:lnTo>
                      <a:pt x="17" y="50"/>
                    </a:lnTo>
                    <a:lnTo>
                      <a:pt x="9" y="42"/>
                    </a:lnTo>
                    <a:lnTo>
                      <a:pt x="9" y="33"/>
                    </a:lnTo>
                    <a:lnTo>
                      <a:pt x="9" y="25"/>
                    </a:lnTo>
                    <a:lnTo>
                      <a:pt x="17" y="17"/>
                    </a:lnTo>
                    <a:lnTo>
                      <a:pt x="26" y="0"/>
                    </a:lnTo>
                    <a:lnTo>
                      <a:pt x="34" y="0"/>
                    </a:lnTo>
                    <a:lnTo>
                      <a:pt x="43" y="0"/>
                    </a:lnTo>
                    <a:lnTo>
                      <a:pt x="68" y="9"/>
                    </a:lnTo>
                    <a:lnTo>
                      <a:pt x="77" y="17"/>
                    </a:lnTo>
                    <a:lnTo>
                      <a:pt x="77" y="25"/>
                    </a:lnTo>
                    <a:lnTo>
                      <a:pt x="85" y="50"/>
                    </a:lnTo>
                    <a:lnTo>
                      <a:pt x="85" y="75"/>
                    </a:lnTo>
                    <a:lnTo>
                      <a:pt x="68" y="124"/>
                    </a:lnTo>
                    <a:lnTo>
                      <a:pt x="68" y="174"/>
                    </a:lnTo>
                    <a:lnTo>
                      <a:pt x="68" y="198"/>
                    </a:lnTo>
                    <a:lnTo>
                      <a:pt x="85" y="223"/>
                    </a:lnTo>
                    <a:lnTo>
                      <a:pt x="94" y="239"/>
                    </a:lnTo>
                    <a:lnTo>
                      <a:pt x="111" y="256"/>
                    </a:lnTo>
                    <a:lnTo>
                      <a:pt x="102" y="256"/>
                    </a:lnTo>
                    <a:lnTo>
                      <a:pt x="94" y="256"/>
                    </a:lnTo>
                    <a:lnTo>
                      <a:pt x="85" y="248"/>
                    </a:lnTo>
                    <a:lnTo>
                      <a:pt x="85" y="23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8" name="Freeform 169"/>
              <p:cNvSpPr>
                <a:spLocks/>
              </p:cNvSpPr>
              <p:nvPr/>
            </p:nvSpPr>
            <p:spPr bwMode="auto">
              <a:xfrm>
                <a:off x="10849" y="13654"/>
                <a:ext cx="111" cy="264"/>
              </a:xfrm>
              <a:custGeom>
                <a:avLst/>
                <a:gdLst>
                  <a:gd name="T0" fmla="*/ 0 w 111"/>
                  <a:gd name="T1" fmla="*/ 264 h 264"/>
                  <a:gd name="T2" fmla="*/ 17 w 111"/>
                  <a:gd name="T3" fmla="*/ 239 h 264"/>
                  <a:gd name="T4" fmla="*/ 26 w 111"/>
                  <a:gd name="T5" fmla="*/ 223 h 264"/>
                  <a:gd name="T6" fmla="*/ 34 w 111"/>
                  <a:gd name="T7" fmla="*/ 198 h 264"/>
                  <a:gd name="T8" fmla="*/ 34 w 111"/>
                  <a:gd name="T9" fmla="*/ 173 h 264"/>
                  <a:gd name="T10" fmla="*/ 17 w 111"/>
                  <a:gd name="T11" fmla="*/ 74 h 264"/>
                  <a:gd name="T12" fmla="*/ 17 w 111"/>
                  <a:gd name="T13" fmla="*/ 50 h 264"/>
                  <a:gd name="T14" fmla="*/ 26 w 111"/>
                  <a:gd name="T15" fmla="*/ 33 h 264"/>
                  <a:gd name="T16" fmla="*/ 34 w 111"/>
                  <a:gd name="T17" fmla="*/ 17 h 264"/>
                  <a:gd name="T18" fmla="*/ 43 w 111"/>
                  <a:gd name="T19" fmla="*/ 8 h 264"/>
                  <a:gd name="T20" fmla="*/ 68 w 111"/>
                  <a:gd name="T21" fmla="*/ 0 h 264"/>
                  <a:gd name="T22" fmla="*/ 111 w 111"/>
                  <a:gd name="T23" fmla="*/ 41 h 264"/>
                  <a:gd name="T24" fmla="*/ 111 w 111"/>
                  <a:gd name="T25" fmla="*/ 41 h 264"/>
                  <a:gd name="T26" fmla="*/ 102 w 111"/>
                  <a:gd name="T27" fmla="*/ 41 h 264"/>
                  <a:gd name="T28" fmla="*/ 85 w 111"/>
                  <a:gd name="T29" fmla="*/ 50 h 264"/>
                  <a:gd name="T30" fmla="*/ 77 w 111"/>
                  <a:gd name="T31" fmla="*/ 66 h 264"/>
                  <a:gd name="T32" fmla="*/ 77 w 111"/>
                  <a:gd name="T33" fmla="*/ 74 h 264"/>
                  <a:gd name="T34" fmla="*/ 77 w 111"/>
                  <a:gd name="T35" fmla="*/ 91 h 264"/>
                  <a:gd name="T36" fmla="*/ 85 w 111"/>
                  <a:gd name="T37" fmla="*/ 99 h 264"/>
                  <a:gd name="T38" fmla="*/ 94 w 111"/>
                  <a:gd name="T39" fmla="*/ 107 h 264"/>
                  <a:gd name="T40" fmla="*/ 94 w 111"/>
                  <a:gd name="T41" fmla="*/ 149 h 264"/>
                  <a:gd name="T42" fmla="*/ 85 w 111"/>
                  <a:gd name="T43" fmla="*/ 132 h 264"/>
                  <a:gd name="T44" fmla="*/ 77 w 111"/>
                  <a:gd name="T45" fmla="*/ 124 h 264"/>
                  <a:gd name="T46" fmla="*/ 68 w 111"/>
                  <a:gd name="T47" fmla="*/ 99 h 264"/>
                  <a:gd name="T48" fmla="*/ 51 w 111"/>
                  <a:gd name="T49" fmla="*/ 41 h 264"/>
                  <a:gd name="T50" fmla="*/ 43 w 111"/>
                  <a:gd name="T51" fmla="*/ 41 h 264"/>
                  <a:gd name="T52" fmla="*/ 43 w 111"/>
                  <a:gd name="T53" fmla="*/ 50 h 264"/>
                  <a:gd name="T54" fmla="*/ 34 w 111"/>
                  <a:gd name="T55" fmla="*/ 66 h 264"/>
                  <a:gd name="T56" fmla="*/ 43 w 111"/>
                  <a:gd name="T57" fmla="*/ 91 h 264"/>
                  <a:gd name="T58" fmla="*/ 60 w 111"/>
                  <a:gd name="T59" fmla="*/ 132 h 264"/>
                  <a:gd name="T60" fmla="*/ 77 w 111"/>
                  <a:gd name="T61" fmla="*/ 157 h 264"/>
                  <a:gd name="T62" fmla="*/ 94 w 111"/>
                  <a:gd name="T63" fmla="*/ 182 h 264"/>
                  <a:gd name="T64" fmla="*/ 94 w 111"/>
                  <a:gd name="T65" fmla="*/ 190 h 264"/>
                  <a:gd name="T66" fmla="*/ 94 w 111"/>
                  <a:gd name="T67" fmla="*/ 190 h 264"/>
                  <a:gd name="T68" fmla="*/ 77 w 111"/>
                  <a:gd name="T69" fmla="*/ 190 h 264"/>
                  <a:gd name="T70" fmla="*/ 68 w 111"/>
                  <a:gd name="T71" fmla="*/ 173 h 264"/>
                  <a:gd name="T72" fmla="*/ 51 w 111"/>
                  <a:gd name="T73" fmla="*/ 149 h 264"/>
                  <a:gd name="T74" fmla="*/ 43 w 111"/>
                  <a:gd name="T75" fmla="*/ 149 h 264"/>
                  <a:gd name="T76" fmla="*/ 43 w 111"/>
                  <a:gd name="T77" fmla="*/ 165 h 264"/>
                  <a:gd name="T78" fmla="*/ 51 w 111"/>
                  <a:gd name="T79" fmla="*/ 190 h 264"/>
                  <a:gd name="T80" fmla="*/ 77 w 111"/>
                  <a:gd name="T81" fmla="*/ 215 h 264"/>
                  <a:gd name="T82" fmla="*/ 77 w 111"/>
                  <a:gd name="T83" fmla="*/ 231 h 264"/>
                  <a:gd name="T84" fmla="*/ 68 w 111"/>
                  <a:gd name="T85" fmla="*/ 231 h 264"/>
                  <a:gd name="T86" fmla="*/ 60 w 111"/>
                  <a:gd name="T87" fmla="*/ 223 h 264"/>
                  <a:gd name="T88" fmla="*/ 51 w 111"/>
                  <a:gd name="T89" fmla="*/ 215 h 264"/>
                  <a:gd name="T90" fmla="*/ 51 w 111"/>
                  <a:gd name="T91" fmla="*/ 206 h 264"/>
                  <a:gd name="T92" fmla="*/ 43 w 111"/>
                  <a:gd name="T93" fmla="*/ 198 h 264"/>
                  <a:gd name="T94" fmla="*/ 43 w 111"/>
                  <a:gd name="T95" fmla="*/ 215 h 264"/>
                  <a:gd name="T96" fmla="*/ 43 w 111"/>
                  <a:gd name="T97" fmla="*/ 231 h 264"/>
                  <a:gd name="T98" fmla="*/ 51 w 111"/>
                  <a:gd name="T99" fmla="*/ 239 h 264"/>
                  <a:gd name="T100" fmla="*/ 43 w 111"/>
                  <a:gd name="T101" fmla="*/ 247 h 264"/>
                  <a:gd name="T102" fmla="*/ 43 w 111"/>
                  <a:gd name="T103" fmla="*/ 256 h 264"/>
                  <a:gd name="T104" fmla="*/ 26 w 111"/>
                  <a:gd name="T105" fmla="*/ 247 h 264"/>
                  <a:gd name="T106" fmla="*/ 17 w 111"/>
                  <a:gd name="T107" fmla="*/ 256 h 264"/>
                  <a:gd name="T108" fmla="*/ 9 w 111"/>
                  <a:gd name="T109" fmla="*/ 264 h 264"/>
                  <a:gd name="T110" fmla="*/ 0 w 111"/>
                  <a:gd name="T111" fmla="*/ 264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1" h="264">
                    <a:moveTo>
                      <a:pt x="0" y="264"/>
                    </a:moveTo>
                    <a:lnTo>
                      <a:pt x="17" y="239"/>
                    </a:lnTo>
                    <a:lnTo>
                      <a:pt x="26" y="223"/>
                    </a:lnTo>
                    <a:lnTo>
                      <a:pt x="34" y="198"/>
                    </a:lnTo>
                    <a:lnTo>
                      <a:pt x="34" y="173"/>
                    </a:lnTo>
                    <a:lnTo>
                      <a:pt x="17" y="74"/>
                    </a:lnTo>
                    <a:lnTo>
                      <a:pt x="17" y="50"/>
                    </a:lnTo>
                    <a:lnTo>
                      <a:pt x="26" y="33"/>
                    </a:lnTo>
                    <a:lnTo>
                      <a:pt x="34" y="17"/>
                    </a:lnTo>
                    <a:lnTo>
                      <a:pt x="43" y="8"/>
                    </a:lnTo>
                    <a:lnTo>
                      <a:pt x="68" y="0"/>
                    </a:lnTo>
                    <a:lnTo>
                      <a:pt x="111" y="41"/>
                    </a:lnTo>
                    <a:lnTo>
                      <a:pt x="102" y="41"/>
                    </a:lnTo>
                    <a:lnTo>
                      <a:pt x="85" y="50"/>
                    </a:lnTo>
                    <a:lnTo>
                      <a:pt x="77" y="66"/>
                    </a:lnTo>
                    <a:lnTo>
                      <a:pt x="77" y="74"/>
                    </a:lnTo>
                    <a:lnTo>
                      <a:pt x="77" y="91"/>
                    </a:lnTo>
                    <a:lnTo>
                      <a:pt x="85" y="99"/>
                    </a:lnTo>
                    <a:lnTo>
                      <a:pt x="94" y="107"/>
                    </a:lnTo>
                    <a:lnTo>
                      <a:pt x="94" y="149"/>
                    </a:lnTo>
                    <a:lnTo>
                      <a:pt x="85" y="132"/>
                    </a:lnTo>
                    <a:lnTo>
                      <a:pt x="77" y="124"/>
                    </a:lnTo>
                    <a:lnTo>
                      <a:pt x="68" y="99"/>
                    </a:lnTo>
                    <a:lnTo>
                      <a:pt x="51" y="41"/>
                    </a:lnTo>
                    <a:lnTo>
                      <a:pt x="43" y="41"/>
                    </a:lnTo>
                    <a:lnTo>
                      <a:pt x="43" y="50"/>
                    </a:lnTo>
                    <a:lnTo>
                      <a:pt x="34" y="66"/>
                    </a:lnTo>
                    <a:lnTo>
                      <a:pt x="43" y="91"/>
                    </a:lnTo>
                    <a:lnTo>
                      <a:pt x="60" y="132"/>
                    </a:lnTo>
                    <a:lnTo>
                      <a:pt x="77" y="157"/>
                    </a:lnTo>
                    <a:lnTo>
                      <a:pt x="94" y="182"/>
                    </a:lnTo>
                    <a:lnTo>
                      <a:pt x="94" y="190"/>
                    </a:lnTo>
                    <a:lnTo>
                      <a:pt x="77" y="190"/>
                    </a:lnTo>
                    <a:lnTo>
                      <a:pt x="68" y="173"/>
                    </a:lnTo>
                    <a:lnTo>
                      <a:pt x="51" y="149"/>
                    </a:lnTo>
                    <a:lnTo>
                      <a:pt x="43" y="149"/>
                    </a:lnTo>
                    <a:lnTo>
                      <a:pt x="43" y="165"/>
                    </a:lnTo>
                    <a:lnTo>
                      <a:pt x="51" y="190"/>
                    </a:lnTo>
                    <a:lnTo>
                      <a:pt x="77" y="215"/>
                    </a:lnTo>
                    <a:lnTo>
                      <a:pt x="77" y="231"/>
                    </a:lnTo>
                    <a:lnTo>
                      <a:pt x="68" y="231"/>
                    </a:lnTo>
                    <a:lnTo>
                      <a:pt x="60" y="223"/>
                    </a:lnTo>
                    <a:lnTo>
                      <a:pt x="51" y="215"/>
                    </a:lnTo>
                    <a:lnTo>
                      <a:pt x="51" y="206"/>
                    </a:lnTo>
                    <a:lnTo>
                      <a:pt x="43" y="198"/>
                    </a:lnTo>
                    <a:lnTo>
                      <a:pt x="43" y="215"/>
                    </a:lnTo>
                    <a:lnTo>
                      <a:pt x="43" y="231"/>
                    </a:lnTo>
                    <a:lnTo>
                      <a:pt x="51" y="239"/>
                    </a:lnTo>
                    <a:lnTo>
                      <a:pt x="43" y="247"/>
                    </a:lnTo>
                    <a:lnTo>
                      <a:pt x="43" y="256"/>
                    </a:lnTo>
                    <a:lnTo>
                      <a:pt x="26" y="247"/>
                    </a:lnTo>
                    <a:lnTo>
                      <a:pt x="17" y="256"/>
                    </a:lnTo>
                    <a:lnTo>
                      <a:pt x="9" y="264"/>
                    </a:lnTo>
                    <a:lnTo>
                      <a:pt x="0" y="26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89" name="Freeform 170"/>
              <p:cNvSpPr>
                <a:spLocks/>
              </p:cNvSpPr>
              <p:nvPr/>
            </p:nvSpPr>
            <p:spPr bwMode="auto">
              <a:xfrm>
                <a:off x="10934" y="13621"/>
                <a:ext cx="51" cy="50"/>
              </a:xfrm>
              <a:custGeom>
                <a:avLst/>
                <a:gdLst>
                  <a:gd name="T0" fmla="*/ 0 w 51"/>
                  <a:gd name="T1" fmla="*/ 0 h 50"/>
                  <a:gd name="T2" fmla="*/ 51 w 51"/>
                  <a:gd name="T3" fmla="*/ 0 h 50"/>
                  <a:gd name="T4" fmla="*/ 51 w 51"/>
                  <a:gd name="T5" fmla="*/ 8 h 50"/>
                  <a:gd name="T6" fmla="*/ 51 w 51"/>
                  <a:gd name="T7" fmla="*/ 25 h 50"/>
                  <a:gd name="T8" fmla="*/ 34 w 51"/>
                  <a:gd name="T9" fmla="*/ 50 h 50"/>
                  <a:gd name="T10" fmla="*/ 34 w 51"/>
                  <a:gd name="T11" fmla="*/ 50 h 50"/>
                  <a:gd name="T12" fmla="*/ 26 w 51"/>
                  <a:gd name="T13" fmla="*/ 50 h 50"/>
                  <a:gd name="T14" fmla="*/ 17 w 51"/>
                  <a:gd name="T15" fmla="*/ 41 h 50"/>
                  <a:gd name="T16" fmla="*/ 9 w 51"/>
                  <a:gd name="T17" fmla="*/ 25 h 50"/>
                  <a:gd name="T18" fmla="*/ 0 w 51"/>
                  <a:gd name="T19" fmla="*/ 8 h 50"/>
                  <a:gd name="T20" fmla="*/ 0 w 51"/>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50">
                    <a:moveTo>
                      <a:pt x="0" y="0"/>
                    </a:moveTo>
                    <a:lnTo>
                      <a:pt x="51" y="0"/>
                    </a:lnTo>
                    <a:lnTo>
                      <a:pt x="51" y="8"/>
                    </a:lnTo>
                    <a:lnTo>
                      <a:pt x="51" y="25"/>
                    </a:lnTo>
                    <a:lnTo>
                      <a:pt x="34" y="50"/>
                    </a:lnTo>
                    <a:lnTo>
                      <a:pt x="26" y="50"/>
                    </a:lnTo>
                    <a:lnTo>
                      <a:pt x="17" y="41"/>
                    </a:lnTo>
                    <a:lnTo>
                      <a:pt x="9" y="25"/>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90" name="Freeform 171"/>
              <p:cNvSpPr>
                <a:spLocks/>
              </p:cNvSpPr>
              <p:nvPr/>
            </p:nvSpPr>
            <p:spPr bwMode="auto">
              <a:xfrm>
                <a:off x="10917" y="13588"/>
                <a:ext cx="94" cy="8"/>
              </a:xfrm>
              <a:custGeom>
                <a:avLst/>
                <a:gdLst>
                  <a:gd name="T0" fmla="*/ 0 w 94"/>
                  <a:gd name="T1" fmla="*/ 8 h 8"/>
                  <a:gd name="T2" fmla="*/ 0 w 94"/>
                  <a:gd name="T3" fmla="*/ 8 h 8"/>
                  <a:gd name="T4" fmla="*/ 43 w 94"/>
                  <a:gd name="T5" fmla="*/ 0 h 8"/>
                  <a:gd name="T6" fmla="*/ 68 w 94"/>
                  <a:gd name="T7" fmla="*/ 0 h 8"/>
                  <a:gd name="T8" fmla="*/ 94 w 94"/>
                  <a:gd name="T9" fmla="*/ 8 h 8"/>
                  <a:gd name="T10" fmla="*/ 94 w 94"/>
                  <a:gd name="T11" fmla="*/ 8 h 8"/>
                  <a:gd name="T12" fmla="*/ 43 w 94"/>
                  <a:gd name="T13" fmla="*/ 8 h 8"/>
                  <a:gd name="T14" fmla="*/ 17 w 94"/>
                  <a:gd name="T15" fmla="*/ 8 h 8"/>
                  <a:gd name="T16" fmla="*/ 0 w 94"/>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
                    <a:moveTo>
                      <a:pt x="0" y="8"/>
                    </a:moveTo>
                    <a:lnTo>
                      <a:pt x="0" y="8"/>
                    </a:lnTo>
                    <a:lnTo>
                      <a:pt x="43" y="0"/>
                    </a:lnTo>
                    <a:lnTo>
                      <a:pt x="68" y="0"/>
                    </a:lnTo>
                    <a:lnTo>
                      <a:pt x="94" y="8"/>
                    </a:lnTo>
                    <a:lnTo>
                      <a:pt x="43" y="8"/>
                    </a:lnTo>
                    <a:lnTo>
                      <a:pt x="17" y="8"/>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91" name="Freeform 172"/>
              <p:cNvSpPr>
                <a:spLocks/>
              </p:cNvSpPr>
              <p:nvPr/>
            </p:nvSpPr>
            <p:spPr bwMode="auto">
              <a:xfrm>
                <a:off x="10883" y="13530"/>
                <a:ext cx="153" cy="42"/>
              </a:xfrm>
              <a:custGeom>
                <a:avLst/>
                <a:gdLst>
                  <a:gd name="T0" fmla="*/ 0 w 153"/>
                  <a:gd name="T1" fmla="*/ 25 h 42"/>
                  <a:gd name="T2" fmla="*/ 0 w 153"/>
                  <a:gd name="T3" fmla="*/ 9 h 42"/>
                  <a:gd name="T4" fmla="*/ 9 w 153"/>
                  <a:gd name="T5" fmla="*/ 0 h 42"/>
                  <a:gd name="T6" fmla="*/ 145 w 153"/>
                  <a:gd name="T7" fmla="*/ 0 h 42"/>
                  <a:gd name="T8" fmla="*/ 153 w 153"/>
                  <a:gd name="T9" fmla="*/ 17 h 42"/>
                  <a:gd name="T10" fmla="*/ 153 w 153"/>
                  <a:gd name="T11" fmla="*/ 25 h 42"/>
                  <a:gd name="T12" fmla="*/ 145 w 153"/>
                  <a:gd name="T13" fmla="*/ 42 h 42"/>
                  <a:gd name="T14" fmla="*/ 17 w 153"/>
                  <a:gd name="T15" fmla="*/ 42 h 42"/>
                  <a:gd name="T16" fmla="*/ 0 w 153"/>
                  <a:gd name="T17" fmla="*/ 33 h 42"/>
                  <a:gd name="T18" fmla="*/ 0 w 153"/>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42">
                    <a:moveTo>
                      <a:pt x="0" y="25"/>
                    </a:moveTo>
                    <a:lnTo>
                      <a:pt x="0" y="9"/>
                    </a:lnTo>
                    <a:lnTo>
                      <a:pt x="9" y="0"/>
                    </a:lnTo>
                    <a:lnTo>
                      <a:pt x="145" y="0"/>
                    </a:lnTo>
                    <a:lnTo>
                      <a:pt x="153" y="17"/>
                    </a:lnTo>
                    <a:lnTo>
                      <a:pt x="153" y="25"/>
                    </a:lnTo>
                    <a:lnTo>
                      <a:pt x="145" y="42"/>
                    </a:lnTo>
                    <a:lnTo>
                      <a:pt x="17" y="42"/>
                    </a:lnTo>
                    <a:lnTo>
                      <a:pt x="0" y="33"/>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sp>
            <p:nvSpPr>
              <p:cNvPr id="92" name="Freeform 173"/>
              <p:cNvSpPr>
                <a:spLocks/>
              </p:cNvSpPr>
              <p:nvPr/>
            </p:nvSpPr>
            <p:spPr bwMode="auto">
              <a:xfrm>
                <a:off x="10909" y="13497"/>
                <a:ext cx="93" cy="9"/>
              </a:xfrm>
              <a:custGeom>
                <a:avLst/>
                <a:gdLst>
                  <a:gd name="T0" fmla="*/ 0 w 93"/>
                  <a:gd name="T1" fmla="*/ 0 h 9"/>
                  <a:gd name="T2" fmla="*/ 51 w 93"/>
                  <a:gd name="T3" fmla="*/ 0 h 9"/>
                  <a:gd name="T4" fmla="*/ 93 w 93"/>
                  <a:gd name="T5" fmla="*/ 0 h 9"/>
                  <a:gd name="T6" fmla="*/ 93 w 93"/>
                  <a:gd name="T7" fmla="*/ 9 h 9"/>
                  <a:gd name="T8" fmla="*/ 51 w 93"/>
                  <a:gd name="T9" fmla="*/ 9 h 9"/>
                  <a:gd name="T10" fmla="*/ 0 w 93"/>
                  <a:gd name="T11" fmla="*/ 9 h 9"/>
                  <a:gd name="T12" fmla="*/ 0 w 9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9">
                    <a:moveTo>
                      <a:pt x="0" y="0"/>
                    </a:moveTo>
                    <a:lnTo>
                      <a:pt x="51" y="0"/>
                    </a:lnTo>
                    <a:lnTo>
                      <a:pt x="93" y="0"/>
                    </a:lnTo>
                    <a:lnTo>
                      <a:pt x="93" y="9"/>
                    </a:lnTo>
                    <a:lnTo>
                      <a:pt x="51" y="9"/>
                    </a:lnTo>
                    <a:lnTo>
                      <a:pt x="0" y="9"/>
                    </a:lnTo>
                    <a:lnTo>
                      <a:pt x="0" y="0"/>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500" b="1" kern="1200">
                  <a:latin typeface="Times New Roman" panose="02020603050405020304" pitchFamily="18" charset="0"/>
                  <a:ea typeface="+mn-ea"/>
                  <a:cs typeface="+mn-cs"/>
                </a:endParaRPr>
              </a:p>
            </p:txBody>
          </p:sp>
        </p:grpSp>
      </p:grpSp>
      <p:pic>
        <p:nvPicPr>
          <p:cNvPr id="176" name="Picture 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779" y="1852855"/>
            <a:ext cx="2743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TextBox 176"/>
          <p:cNvSpPr txBox="1"/>
          <p:nvPr/>
        </p:nvSpPr>
        <p:spPr>
          <a:xfrm>
            <a:off x="581756" y="3138730"/>
            <a:ext cx="3247860" cy="830997"/>
          </a:xfrm>
          <a:prstGeom prst="rect">
            <a:avLst/>
          </a:prstGeom>
          <a:noFill/>
        </p:spPr>
        <p:txBody>
          <a:bodyPr wrap="square" rtlCol="0">
            <a:spAutoFit/>
          </a:bodyPr>
          <a:lstStyle/>
          <a:p>
            <a:r>
              <a:rPr lang="en-US" sz="1600" dirty="0" err="1" smtClean="0">
                <a:latin typeface="Akronism" pitchFamily="2" charset="0"/>
              </a:rPr>
              <a:t>Gv:Lê</a:t>
            </a:r>
            <a:r>
              <a:rPr lang="en-US" sz="1600" dirty="0" smtClean="0">
                <a:latin typeface="Akronism" pitchFamily="2" charset="0"/>
              </a:rPr>
              <a:t> </a:t>
            </a:r>
            <a:r>
              <a:rPr lang="en-US" sz="1600" dirty="0" err="1" smtClean="0">
                <a:latin typeface="Akronism" pitchFamily="2" charset="0"/>
              </a:rPr>
              <a:t>Nguyên</a:t>
            </a:r>
            <a:r>
              <a:rPr lang="en-US" sz="1600" dirty="0" smtClean="0">
                <a:latin typeface="Akronism" pitchFamily="2" charset="0"/>
              </a:rPr>
              <a:t> </a:t>
            </a:r>
            <a:r>
              <a:rPr lang="en-US" sz="1600" dirty="0" err="1" smtClean="0">
                <a:latin typeface="Akronism" pitchFamily="2" charset="0"/>
              </a:rPr>
              <a:t>Thạch</a:t>
            </a:r>
            <a:endParaRPr lang="en-US" sz="1600" dirty="0" smtClean="0">
              <a:latin typeface="Akronism" pitchFamily="2" charset="0"/>
            </a:endParaRPr>
          </a:p>
          <a:p>
            <a:r>
              <a:rPr lang="en-US" sz="1600" dirty="0" err="1" smtClean="0">
                <a:latin typeface="Akronism" pitchFamily="2" charset="0"/>
              </a:rPr>
              <a:t>Tổ</a:t>
            </a:r>
            <a:r>
              <a:rPr lang="en-US" sz="1600" dirty="0" smtClean="0">
                <a:latin typeface="Akronism" pitchFamily="2" charset="0"/>
              </a:rPr>
              <a:t> :</a:t>
            </a:r>
            <a:r>
              <a:rPr lang="en-US" sz="1600" dirty="0" err="1" smtClean="0">
                <a:latin typeface="Akronism" pitchFamily="2" charset="0"/>
              </a:rPr>
              <a:t>Toán</a:t>
            </a:r>
            <a:r>
              <a:rPr lang="en-US" sz="1600" dirty="0" smtClean="0">
                <a:latin typeface="Akronism" pitchFamily="2" charset="0"/>
              </a:rPr>
              <a:t>- Tin- </a:t>
            </a:r>
            <a:r>
              <a:rPr lang="en-US" sz="1600" dirty="0" err="1" smtClean="0">
                <a:latin typeface="Akronism" pitchFamily="2" charset="0"/>
              </a:rPr>
              <a:t>Nghệ</a:t>
            </a:r>
            <a:r>
              <a:rPr lang="en-US" sz="1600" dirty="0" smtClean="0">
                <a:latin typeface="Akronism" pitchFamily="2" charset="0"/>
              </a:rPr>
              <a:t> </a:t>
            </a:r>
            <a:r>
              <a:rPr lang="en-US" sz="1600" dirty="0" err="1" smtClean="0">
                <a:latin typeface="Akronism" pitchFamily="2" charset="0"/>
              </a:rPr>
              <a:t>Thuật</a:t>
            </a:r>
            <a:endParaRPr lang="en-US" sz="1600" dirty="0" smtClean="0">
              <a:latin typeface="Akronism" pitchFamily="2" charset="0"/>
            </a:endParaRPr>
          </a:p>
          <a:p>
            <a:r>
              <a:rPr lang="en-US" sz="1600" dirty="0" err="1" smtClean="0">
                <a:latin typeface="Akronism" pitchFamily="2" charset="0"/>
              </a:rPr>
              <a:t>Năm</a:t>
            </a:r>
            <a:r>
              <a:rPr lang="en-US" sz="1600" dirty="0" smtClean="0">
                <a:latin typeface="Akronism" pitchFamily="2" charset="0"/>
              </a:rPr>
              <a:t> </a:t>
            </a:r>
            <a:r>
              <a:rPr lang="en-US" sz="1600" dirty="0" err="1" smtClean="0">
                <a:latin typeface="Akronism" pitchFamily="2" charset="0"/>
              </a:rPr>
              <a:t>học</a:t>
            </a:r>
            <a:r>
              <a:rPr lang="en-US" sz="1600" dirty="0" smtClean="0">
                <a:latin typeface="Akronism" pitchFamily="2" charset="0"/>
              </a:rPr>
              <a:t> : 2024-2025</a:t>
            </a:r>
            <a:endParaRPr lang="en-US" sz="1600" dirty="0">
              <a:latin typeface="Akronism" pitchFamily="2" charset="0"/>
            </a:endParaRPr>
          </a:p>
        </p:txBody>
      </p:sp>
    </p:spTree>
    <p:extLst>
      <p:ext uri="{BB962C8B-B14F-4D97-AF65-F5344CB8AC3E}">
        <p14:creationId xmlns:p14="http://schemas.microsoft.com/office/powerpoint/2010/main" val="3943384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16280" y="2539939"/>
                <a:ext cx="8008620" cy="2272417"/>
              </a:xfrm>
              <a:prstGeom prst="rect">
                <a:avLst/>
              </a:prstGeom>
            </p:spPr>
            <p:txBody>
              <a:bodyPr wrap="square">
                <a:spAutoFit/>
              </a:bodyPr>
              <a:lstStyle/>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800">
                    <a:effectLst/>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−4−6</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a:effectLst/>
                    <a:latin typeface="+mj-lt"/>
                    <a:ea typeface="Calibri" panose="020F0502020204030204" pitchFamily="34" charset="0"/>
                    <a:cs typeface="Times New Roman" panose="02020603050405020304" pitchFamily="18" charset="0"/>
                  </a:rPr>
                  <a:t> </a:t>
                </a:r>
                <a:r>
                  <a:rPr lang="da-DK" sz="1800">
                    <a:effectLst/>
                    <a:latin typeface="+mj-lt"/>
                    <a:ea typeface="Malgun Gothic" panose="020B0503020000020004" pitchFamily="34" charset="-127"/>
                    <a:cs typeface="Times New Roman" panose="02020603050405020304" pitchFamily="18" charset="0"/>
                  </a:rPr>
                  <a:t>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6280" y="2539939"/>
                <a:ext cx="8008620" cy="2272417"/>
              </a:xfrm>
              <a:prstGeom prst="rect">
                <a:avLst/>
              </a:prstGeom>
              <a:blipFill>
                <a:blip r:embed="rId4"/>
                <a:stretch>
                  <a:fillRect l="-685" b="-1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6280" y="1100766"/>
                <a:ext cx="1968103" cy="710194"/>
              </a:xfrm>
              <a:prstGeom prst="rect">
                <a:avLst/>
              </a:prstGeom>
            </p:spPr>
            <p:txBody>
              <a:bodyPr wrap="none">
                <a:spAutoFit/>
              </a:bodyPr>
              <a:lstStyle/>
              <a:p>
                <a:r>
                  <a:rPr lang="da-DK" sz="1800">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+5</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716280" y="1100766"/>
                <a:ext cx="1968103" cy="710194"/>
              </a:xfrm>
              <a:prstGeom prst="rect">
                <a:avLst/>
              </a:prstGeom>
              <a:blipFill>
                <a:blip r:embed="rId5"/>
                <a:stretch>
                  <a:fillRect l="-2795"/>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algn="ctr">
              <a:tabLst>
                <a:tab pos="361950" algn="l"/>
              </a:tabLst>
              <a:defRPr/>
            </a:pPr>
            <a:r>
              <a:rPr lang="en-US" sz="1800" b="1" i="1" u="sng" kern="100">
                <a:solidFill>
                  <a:schemeClr val="accent3">
                    <a:lumMod val="25000"/>
                  </a:schemeClr>
                </a:solidFill>
                <a:ea typeface="Calibri" panose="020F0502020204030204" pitchFamily="34" charset="0"/>
                <a:cs typeface="Times New Roman" panose="02020603050405020304" pitchFamily="18" charset="0"/>
              </a:rPr>
              <a:t>Giải:</a:t>
            </a:r>
          </a:p>
        </p:txBody>
      </p:sp>
      <p:sp>
        <p:nvSpPr>
          <p:cNvPr id="13" name="Rounded Rectangle 12"/>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14" name="Rectangle 1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sau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thế.</a:t>
            </a:r>
          </a:p>
        </p:txBody>
      </p:sp>
    </p:spTree>
    <p:extLst>
      <p:ext uri="{BB962C8B-B14F-4D97-AF65-F5344CB8AC3E}">
        <p14:creationId xmlns:p14="http://schemas.microsoft.com/office/powerpoint/2010/main" val="317493955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p:sp>
        <p:nvSpPr>
          <p:cNvPr id="8" name="Rounded Rectangle 7"/>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4" name="Rectangle 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sau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thế.</a:t>
            </a:r>
          </a:p>
        </p:txBody>
      </p:sp>
      <mc:AlternateContent xmlns:mc="http://schemas.openxmlformats.org/markup-compatibility/2006" xmlns:a14="http://schemas.microsoft.com/office/drawing/2010/main">
        <mc:Choice Requires="a14">
          <p:sp>
            <p:nvSpPr>
              <p:cNvPr id="5" name="Rectangle 4"/>
              <p:cNvSpPr/>
              <p:nvPr/>
            </p:nvSpPr>
            <p:spPr>
              <a:xfrm>
                <a:off x="701560" y="2562169"/>
                <a:ext cx="8031480" cy="2272417"/>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800">
                    <a:effectLst/>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−2−8</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1560" y="2562169"/>
                <a:ext cx="8031480" cy="2272417"/>
              </a:xfrm>
              <a:prstGeom prst="rect">
                <a:avLst/>
              </a:prstGeom>
              <a:blipFill>
                <a:blip r:embed="rId4"/>
                <a:stretch>
                  <a:fillRect l="-607" b="-10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01560" y="1093146"/>
                <a:ext cx="1968103" cy="710194"/>
              </a:xfrm>
              <a:prstGeom prst="rect">
                <a:avLst/>
              </a:prstGeom>
            </p:spPr>
            <p:txBody>
              <a:bodyPr wrap="none">
                <a:spAutoFit/>
              </a:bodyPr>
              <a:lstStyle/>
              <a:p>
                <a:pPr algn="just">
                  <a:spcBef>
                    <a:spcPts val="600"/>
                  </a:spcBef>
                  <a:spcAft>
                    <a:spcPts val="600"/>
                  </a:spcAft>
                </a:pPr>
                <a:r>
                  <a:rPr lang="da-DK" sz="1800">
                    <a:latin typeface="+mj-lt"/>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01560" y="1093146"/>
                <a:ext cx="1968103" cy="710194"/>
              </a:xfrm>
              <a:prstGeom prst="rect">
                <a:avLst/>
              </a:prstGeom>
              <a:blipFill>
                <a:blip r:embed="rId5"/>
                <a:stretch>
                  <a:fillRect l="-2477"/>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34896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82263"/>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2.</a:t>
                </a:r>
                <a:r>
                  <a:rPr kumimoji="0" lang="vi-VN"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=8</m:t>
                            </m:r>
                          </m:e>
                        </m:eqArr>
                      </m:e>
                    </m:d>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thế.</a:t>
                </a:r>
              </a:p>
            </p:txBody>
          </p:sp>
        </mc:Choice>
        <mc:Fallback xmlns="">
          <p:sp>
            <p:nvSpPr>
              <p:cNvPr id="5" name="Rectangle 4"/>
              <p:cNvSpPr>
                <a:spLocks noRot="1" noChangeAspect="1" noMove="1" noResize="1" noEditPoints="1" noAdjustHandles="1" noChangeArrowheads="1" noChangeShapeType="1" noTextEdit="1"/>
              </p:cNvSpPr>
              <p:nvPr/>
            </p:nvSpPr>
            <p:spPr>
              <a:xfrm>
                <a:off x="976534" y="382263"/>
                <a:ext cx="7192106" cy="9419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17662"/>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987850" y="2071566"/>
                <a:ext cx="7192106" cy="2477601"/>
              </a:xfrm>
              <a:prstGeom prst="rect">
                <a:avLst/>
              </a:prstGeom>
            </p:spPr>
            <p:txBody>
              <a:bodyPr wrap="square">
                <a:spAutoFit/>
              </a:bodyPr>
              <a:lstStyle/>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Từ phương trình thứ nhất ta có </a:t>
                </a:r>
                <a14:m>
                  <m:oMath xmlns:m="http://schemas.openxmlformats.org/officeDocument/2006/math">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endPar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Thế vào phương trình thứ hai,</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ta được </a:t>
                </a:r>
                <a:endPar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14:m>
                  <m:oMath xmlns:m="http://schemas.openxmlformats.org/officeDocument/2006/math">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
                      <m:dPr>
                        <m:ctrlP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8</m:t>
                    </m:r>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hay </a:t>
                </a:r>
                <a14:m>
                  <m:oMath xmlns:m="http://schemas.openxmlformats.org/officeDocument/2006/math">
                    <m:r>
                      <a:rPr lang="en-US"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0</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−4=8</m:t>
                    </m:r>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(1)</a:t>
                </a: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Do</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không có giá trị nào của</a:t>
                </a:r>
                <a14:m>
                  <m:oMath xmlns:m="http://schemas.openxmlformats.org/officeDocument/2006/math">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oMath>
                </a14:m>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thoả mãn hệ thức (1</a:t>
                </a:r>
                <a:r>
                  <a:rPr lang="en-US" sz="1800">
                    <a:solidFill>
                      <a:srgbClr val="DADADA">
                        <a:lumMod val="10000"/>
                      </a:srgbClr>
                    </a:solidFill>
                    <a:ea typeface="Calibri" panose="020F0502020204030204" pitchFamily="34" charset="0"/>
                    <a:cs typeface="Times New Roman" panose="02020603050405020304" pitchFamily="18" charset="0"/>
                  </a:rPr>
                  <a:t>) nên hệ phương trình đã cho vô nghiệm.</a:t>
                </a:r>
                <a:endPar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987850" y="2071566"/>
                <a:ext cx="7192106" cy="2477601"/>
              </a:xfrm>
              <a:prstGeom prst="rect">
                <a:avLst/>
              </a:prstGeom>
              <a:blipFill>
                <a:blip r:embed="rId4"/>
                <a:stretch>
                  <a:fillRect l="-678" r="-763" b="-1232"/>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rot="18916935" flipH="1">
            <a:off x="8420448" y="1821862"/>
            <a:ext cx="507994" cy="489851"/>
          </a:xfrm>
          <a:prstGeom prst="rect">
            <a:avLst/>
          </a:prstGeom>
        </p:spPr>
      </p:pic>
    </p:spTree>
    <p:extLst>
      <p:ext uri="{BB962C8B-B14F-4D97-AF65-F5344CB8AC3E}">
        <p14:creationId xmlns:p14="http://schemas.microsoft.com/office/powerpoint/2010/main" val="45607906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166380" y="514350"/>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2</a:t>
            </a:r>
          </a:p>
        </p:txBody>
      </p:sp>
      <mc:AlternateContent xmlns:mc="http://schemas.openxmlformats.org/markup-compatibility/2006" xmlns:a14="http://schemas.microsoft.com/office/drawing/2010/main">
        <mc:Choice Requires="a14">
          <p:sp>
            <p:nvSpPr>
              <p:cNvPr id="8" name="Rectangle 7"/>
              <p:cNvSpPr/>
              <p:nvPr/>
            </p:nvSpPr>
            <p:spPr>
              <a:xfrm>
                <a:off x="3337560" y="125179"/>
                <a:ext cx="5379720" cy="1166153"/>
              </a:xfrm>
              <a:prstGeom prst="rect">
                <a:avLst/>
              </a:prstGeom>
            </p:spPr>
            <p:txBody>
              <a:bodyPr wrap="square">
                <a:spAutoFit/>
              </a:bodyPr>
              <a:lstStyle/>
              <a:p>
                <a:pPr algn="just">
                  <a:lnSpc>
                    <a:spcPct val="120000"/>
                  </a:lnSpc>
                </a:pPr>
                <a:r>
                  <a:rPr lang="vi-VN" sz="1800">
                    <a:latin typeface="+mn-lt"/>
                    <a:ea typeface="Calibri" panose="020F0502020204030204" pitchFamily="34" charset="0"/>
                    <a:cs typeface="Times New Roman" panose="02020603050405020304" pitchFamily="18" charset="0"/>
                  </a:rPr>
                  <a:t>Giải hệ phương trình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latin typeface="Cambria Math" panose="02040503050406030204" pitchFamily="18" charset="0"/>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
                            <m:r>
                              <a:rPr lang="en-US" sz="1800" i="1">
                                <a:latin typeface="Cambria Math" panose="02040503050406030204" pitchFamily="18" charset="0"/>
                                <a:ea typeface="Calibri" panose="020F0502020204030204" pitchFamily="34" charset="0"/>
                                <a:cs typeface="Times New Roman" panose="02020603050405020304" pitchFamily="18" charset="0"/>
                              </a:rPr>
                              <m:t>4</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=−4</m:t>
                            </m:r>
                          </m:e>
                        </m:eqArr>
                      </m:e>
                    </m:d>
                  </m:oMath>
                </a14:m>
                <a:r>
                  <a:rPr lang="en-US" sz="1800">
                    <a:latin typeface="+mn-lt"/>
                    <a:ea typeface="Calibri" panose="020F0502020204030204" pitchFamily="34" charset="0"/>
                    <a:cs typeface="Times New Roman" panose="02020603050405020304" pitchFamily="18" charset="0"/>
                  </a:rPr>
                  <a:t> bằng 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37560" y="125179"/>
                <a:ext cx="5379720" cy="1166153"/>
              </a:xfrm>
              <a:prstGeom prst="rect">
                <a:avLst/>
              </a:prstGeom>
              <a:blipFill>
                <a:blip r:embed="rId3"/>
                <a:stretch>
                  <a:fillRect l="-1020" r="-907" b="-5236"/>
                </a:stretch>
              </a:blipFill>
            </p:spPr>
            <p:txBody>
              <a:bodyPr/>
              <a:lstStyle/>
              <a:p>
                <a:r>
                  <a:rPr lang="en-US">
                    <a:noFill/>
                  </a:rPr>
                  <a:t> </a:t>
                </a:r>
              </a:p>
            </p:txBody>
          </p:sp>
        </mc:Fallback>
      </mc:AlternateContent>
      <p:sp>
        <p:nvSpPr>
          <p:cNvPr id="10" name="Rectangle 9"/>
          <p:cNvSpPr/>
          <p:nvPr/>
        </p:nvSpPr>
        <p:spPr>
          <a:xfrm>
            <a:off x="4612800" y="1655713"/>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165192" y="2424642"/>
                <a:ext cx="7552087" cy="2323713"/>
              </a:xfrm>
              <a:prstGeom prst="rect">
                <a:avLst/>
              </a:prstGeom>
            </p:spPr>
            <p:txBody>
              <a:bodyPr wrap="square">
                <a:spAutoFit/>
              </a:bodyPr>
              <a:lstStyle/>
              <a:p>
                <a:pPr algn="just">
                  <a:lnSpc>
                    <a:spcPct val="150000"/>
                  </a:lnSpc>
                  <a:spcBef>
                    <a:spcPts val="200"/>
                  </a:spcBef>
                  <a:spcAft>
                    <a:spcPts val="2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−6=−4</m:t>
                    </m:r>
                  </m:oMath>
                </a14:m>
                <a:r>
                  <a:rPr lang="da-DK" sz="1800">
                    <a:effectLst/>
                    <a:latin typeface="+mj-lt"/>
                    <a:ea typeface="Malgun Gothic" panose="020B0503020000020004" pitchFamily="34" charset="-127"/>
                    <a:cs typeface="Times New Roman" panose="02020603050405020304" pitchFamily="18" charset="0"/>
                  </a:rPr>
                  <a:t> (1)</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Ta thấy không có giá trị nào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65192" y="2424642"/>
                <a:ext cx="7552087" cy="2323713"/>
              </a:xfrm>
              <a:prstGeom prst="rect">
                <a:avLst/>
              </a:prstGeom>
              <a:blipFill>
                <a:blip r:embed="rId4"/>
                <a:stretch>
                  <a:fillRect l="-646" r="-726" b="-1312"/>
                </a:stretch>
              </a:blipFill>
            </p:spPr>
            <p:txBody>
              <a:bodyPr/>
              <a:lstStyle/>
              <a:p>
                <a:r>
                  <a:rPr lang="en-US">
                    <a:noFill/>
                  </a:rPr>
                  <a:t> </a:t>
                </a:r>
              </a:p>
            </p:txBody>
          </p:sp>
        </mc:Fallback>
      </mc:AlternateContent>
    </p:spTree>
    <p:extLst>
      <p:ext uri="{BB962C8B-B14F-4D97-AF65-F5344CB8AC3E}">
        <p14:creationId xmlns:p14="http://schemas.microsoft.com/office/powerpoint/2010/main" val="238685973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67924" y="331915"/>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3.</a:t>
                </a:r>
                <a:r>
                  <a:rPr kumimoji="0" lang="vi-VN"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e>
                        </m:eqArr>
                      </m:e>
                    </m:d>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thế.</a:t>
                </a:r>
              </a:p>
            </p:txBody>
          </p:sp>
        </mc:Choice>
        <mc:Fallback xmlns="">
          <p:sp>
            <p:nvSpPr>
              <p:cNvPr id="10" name="Rectangle 9"/>
              <p:cNvSpPr>
                <a:spLocks noRot="1" noChangeAspect="1" noMove="1" noResize="1" noEditPoints="1" noAdjustHandles="1" noChangeArrowheads="1" noChangeShapeType="1" noTextEdit="1"/>
              </p:cNvSpPr>
              <p:nvPr/>
            </p:nvSpPr>
            <p:spPr>
              <a:xfrm>
                <a:off x="667924" y="331915"/>
                <a:ext cx="7192106" cy="941925"/>
              </a:xfrm>
              <a:prstGeom prst="rect">
                <a:avLst/>
              </a:prstGeom>
              <a:blipFill>
                <a:blip r:embed="rId3"/>
                <a:stretch>
                  <a:fillRect l="-7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7924" y="2250500"/>
                <a:ext cx="7824566" cy="2426305"/>
              </a:xfrm>
              <a:prstGeom prst="rect">
                <a:avLst/>
              </a:prstGeom>
            </p:spPr>
            <p:txBody>
              <a:bodyPr wrap="square">
                <a:spAutoFit/>
              </a:bodyPr>
              <a:lstStyle/>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Từ phương trình thứ nhất ta có </a:t>
                </a:r>
                <a14:m>
                  <m:oMath xmlns:m="http://schemas.openxmlformats.org/officeDocument/2006/math">
                    <m:r>
                      <a:rPr lang="vi-VN" sz="1800" i="1" smtClean="0">
                        <a:solidFill>
                          <a:schemeClr val="tx2">
                            <a:lumMod val="10000"/>
                          </a:schemeClr>
                        </a:solidFill>
                        <a:latin typeface="Cambria Math" panose="02040503050406030204" pitchFamily="18" charset="0"/>
                      </a:rPr>
                      <m:t>𝑦</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m:t>
                    </m:r>
                  </m:oMath>
                </a14:m>
                <a:r>
                  <a:rPr lang="vi-VN" sz="1800">
                    <a:solidFill>
                      <a:schemeClr val="tx2">
                        <a:lumMod val="10000"/>
                      </a:schemeClr>
                    </a:solidFill>
                    <a:latin typeface="Arial" panose="020B0604020202020204" pitchFamily="34" charset="0"/>
                  </a:rPr>
                  <a:t>.</a:t>
                </a:r>
                <a:r>
                  <a:rPr lang="en-US" sz="1800">
                    <a:solidFill>
                      <a:schemeClr val="tx2">
                        <a:lumMod val="10000"/>
                      </a:schemeClr>
                    </a:solidFill>
                  </a:rPr>
                  <a:t>   </a:t>
                </a:r>
                <a:r>
                  <a:rPr lang="vi-VN" sz="1800">
                    <a:solidFill>
                      <a:schemeClr val="tx2">
                        <a:lumMod val="10000"/>
                      </a:schemeClr>
                    </a:solidFill>
                    <a:latin typeface="Arial" panose="020B0604020202020204" pitchFamily="34" charset="0"/>
                  </a:rPr>
                  <a:t>(2)</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Thế vào phương trình thứ hai, ta được </a:t>
                </a:r>
                <a14:m>
                  <m:oMath xmlns:m="http://schemas.openxmlformats.org/officeDocument/2006/math">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2)=6</m:t>
                    </m:r>
                  </m:oMath>
                </a14:m>
                <a:r>
                  <a:rPr lang="en-US" sz="1800">
                    <a:solidFill>
                      <a:schemeClr val="tx2">
                        <a:lumMod val="10000"/>
                      </a:schemeClr>
                    </a:solidFill>
                    <a:latin typeface="Arial" panose="020B0604020202020204" pitchFamily="34" charset="0"/>
                  </a:rPr>
                  <a:t> </a:t>
                </a:r>
                <a:r>
                  <a:rPr lang="vi-VN" sz="1800">
                    <a:solidFill>
                      <a:schemeClr val="tx2">
                        <a:lumMod val="10000"/>
                      </a:schemeClr>
                    </a:solidFill>
                    <a:latin typeface="Arial" panose="020B0604020202020204" pitchFamily="34" charset="0"/>
                  </a:rPr>
                  <a:t>hay </a:t>
                </a:r>
                <a14:m>
                  <m:oMath xmlns:m="http://schemas.openxmlformats.org/officeDocument/2006/math">
                    <m:r>
                      <a:rPr lang="vi-VN" sz="1800" i="1" smtClean="0">
                        <a:solidFill>
                          <a:schemeClr val="tx2">
                            <a:lumMod val="10000"/>
                          </a:schemeClr>
                        </a:solidFill>
                        <a:latin typeface="Cambria Math" panose="02040503050406030204" pitchFamily="18" charset="0"/>
                      </a:rPr>
                      <m:t>0</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=0</m:t>
                    </m:r>
                  </m:oMath>
                </a14:m>
                <a:r>
                  <a:rPr lang="vi-VN" sz="1800">
                    <a:solidFill>
                      <a:schemeClr val="tx2">
                        <a:lumMod val="10000"/>
                      </a:schemeClr>
                    </a:solidFill>
                    <a:latin typeface="Arial" panose="020B0604020202020204" pitchFamily="34" charset="0"/>
                  </a:rPr>
                  <a:t>. </a:t>
                </a:r>
                <a:r>
                  <a:rPr lang="en-US" sz="1800">
                    <a:solidFill>
                      <a:schemeClr val="tx2">
                        <a:lumMod val="10000"/>
                      </a:schemeClr>
                    </a:solidFill>
                    <a:latin typeface="Arial" panose="020B0604020202020204" pitchFamily="34" charset="0"/>
                  </a:rPr>
                  <a:t>  </a:t>
                </a:r>
                <a:r>
                  <a:rPr lang="vi-VN" sz="1800">
                    <a:solidFill>
                      <a:schemeClr val="tx2">
                        <a:lumMod val="10000"/>
                      </a:schemeClr>
                    </a:solidFill>
                    <a:latin typeface="Arial" panose="020B0604020202020204" pitchFamily="34" charset="0"/>
                  </a:rPr>
                  <a:t>(3)</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Ta thấy mọi giá trị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đều thoả mãn hệ thức (3). </a:t>
                </a:r>
                <a:endParaRPr lang="en-US" sz="180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Với giá trị tuỳ ý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giá trị tương ứng của </a:t>
                </a:r>
                <a14:m>
                  <m:oMath xmlns:m="http://schemas.openxmlformats.org/officeDocument/2006/math">
                    <m:r>
                      <a:rPr lang="vi-VN" sz="1800" i="1" smtClean="0">
                        <a:solidFill>
                          <a:schemeClr val="tx2">
                            <a:lumMod val="10000"/>
                          </a:schemeClr>
                        </a:solidFill>
                        <a:latin typeface="Cambria Math" panose="02040503050406030204" pitchFamily="18" charset="0"/>
                      </a:rPr>
                      <m:t>𝑦</m:t>
                    </m:r>
                  </m:oMath>
                </a14:m>
                <a:r>
                  <a:rPr lang="vi-VN" sz="1800">
                    <a:solidFill>
                      <a:schemeClr val="tx2">
                        <a:lumMod val="10000"/>
                      </a:schemeClr>
                    </a:solidFill>
                    <a:latin typeface="Arial" panose="020B0604020202020204" pitchFamily="34" charset="0"/>
                  </a:rPr>
                  <a:t> được tính bởi (2). </a:t>
                </a:r>
                <a:endParaRPr lang="en-US" sz="180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Vậy hệ phương trình đã cho có nghiệm là </a:t>
                </a:r>
                <a14:m>
                  <m:oMath xmlns:m="http://schemas.openxmlformats.org/officeDocument/2006/math">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 </m:t>
                    </m:r>
                  </m:oMath>
                </a14:m>
                <a:r>
                  <a:rPr lang="vi-VN" sz="1800">
                    <a:solidFill>
                      <a:schemeClr val="tx2">
                        <a:lumMod val="10000"/>
                      </a:schemeClr>
                    </a:solidFill>
                    <a:latin typeface="Arial" panose="020B0604020202020204" pitchFamily="34" charset="0"/>
                  </a:rPr>
                  <a:t>với </a:t>
                </a:r>
                <a14:m>
                  <m:oMath xmlns:m="http://schemas.openxmlformats.org/officeDocument/2006/math">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 </m:t>
                    </m:r>
                    <m:r>
                      <a:rPr lang="vi-VN" sz="1800" i="1" smtClean="0">
                        <a:solidFill>
                          <a:schemeClr val="tx2">
                            <a:lumMod val="10000"/>
                          </a:schemeClr>
                        </a:solidFill>
                        <a:latin typeface="Cambria Math" panose="02040503050406030204" pitchFamily="18" charset="0"/>
                        <a:ea typeface="Cambria Math" panose="02040503050406030204" pitchFamily="18" charset="0"/>
                      </a:rPr>
                      <m:t>𝜖</m:t>
                    </m:r>
                    <m:r>
                      <a:rPr lang="en-US" sz="1800" b="0" i="1" smtClean="0">
                        <a:solidFill>
                          <a:schemeClr val="tx2">
                            <a:lumMod val="10000"/>
                          </a:schemeClr>
                        </a:solidFill>
                        <a:latin typeface="Cambria Math" panose="02040503050406030204" pitchFamily="18" charset="0"/>
                        <a:ea typeface="Cambria Math" panose="02040503050406030204" pitchFamily="18" charset="0"/>
                      </a:rPr>
                      <m:t> </m:t>
                    </m:r>
                    <m:r>
                      <a:rPr lang="vi-VN" sz="1800" i="1" smtClean="0">
                        <a:solidFill>
                          <a:schemeClr val="tx2">
                            <a:lumMod val="10000"/>
                          </a:schemeClr>
                        </a:solidFill>
                        <a:latin typeface="Cambria Math" panose="02040503050406030204" pitchFamily="18" charset="0"/>
                      </a:rPr>
                      <m:t>𝑅</m:t>
                    </m:r>
                    <m:r>
                      <a:rPr lang="vi-VN" sz="1800" i="1" smtClean="0">
                        <a:solidFill>
                          <a:schemeClr val="tx2">
                            <a:lumMod val="10000"/>
                          </a:schemeClr>
                        </a:solidFill>
                        <a:latin typeface="Cambria Math" panose="02040503050406030204" pitchFamily="18" charset="0"/>
                      </a:rPr>
                      <m:t> </m:t>
                    </m:r>
                  </m:oMath>
                </a14:m>
                <a:r>
                  <a:rPr lang="vi-VN" sz="1800">
                    <a:solidFill>
                      <a:schemeClr val="tx2">
                        <a:lumMod val="10000"/>
                      </a:schemeClr>
                    </a:solidFill>
                    <a:latin typeface="Arial" panose="020B0604020202020204" pitchFamily="34" charset="0"/>
                  </a:rPr>
                  <a:t>tuỳ ý</a:t>
                </a:r>
                <a:r>
                  <a:rPr lang="en-US" sz="1800">
                    <a:solidFill>
                      <a:schemeClr val="tx2">
                        <a:lumMod val="10000"/>
                      </a:schemeClr>
                    </a:solidFill>
                    <a:latin typeface="Arial" panose="020B0604020202020204" pitchFamily="34" charset="0"/>
                  </a:rPr>
                  <a:t>.</a:t>
                </a:r>
                <a:endParaRPr lang="en-US" sz="1800">
                  <a:solidFill>
                    <a:schemeClr val="tx2">
                      <a:lumMod val="1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67924" y="2250500"/>
                <a:ext cx="7824566" cy="2426305"/>
              </a:xfrm>
              <a:prstGeom prst="rect">
                <a:avLst/>
              </a:prstGeom>
              <a:blipFill>
                <a:blip r:embed="rId4"/>
                <a:stretch>
                  <a:fillRect l="-701" b="-3266"/>
                </a:stretch>
              </a:blipFill>
            </p:spPr>
            <p:txBody>
              <a:bodyPr/>
              <a:lstStyle/>
              <a:p>
                <a:r>
                  <a:rPr lang="en-US">
                    <a:noFill/>
                  </a:rPr>
                  <a:t> </a:t>
                </a:r>
              </a:p>
            </p:txBody>
          </p:sp>
        </mc:Fallback>
      </mc:AlternateContent>
      <p:sp>
        <p:nvSpPr>
          <p:cNvPr id="12" name="Rectangle 11"/>
          <p:cNvSpPr/>
          <p:nvPr/>
        </p:nvSpPr>
        <p:spPr>
          <a:xfrm>
            <a:off x="4231393" y="1577504"/>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368111" y="1345114"/>
            <a:ext cx="783383" cy="770105"/>
          </a:xfrm>
          <a:prstGeom prst="rect">
            <a:avLst/>
          </a:prstGeom>
        </p:spPr>
      </p:pic>
    </p:spTree>
    <p:extLst>
      <p:ext uri="{BB962C8B-B14F-4D97-AF65-F5344CB8AC3E}">
        <p14:creationId xmlns:p14="http://schemas.microsoft.com/office/powerpoint/2010/main" val="10907892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5944008">
            <a:off x="8507867" y="2248926"/>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04379" y="2038773"/>
                <a:ext cx="8412291" cy="2713563"/>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1800">
                    <a:effectLst/>
                    <a:latin typeface="+mj-lt"/>
                    <a:ea typeface="Malgun Gothic" panose="020B0503020000020004" pitchFamily="34" charset="-127"/>
                    <a:cs typeface="Times New Roman" panose="02020603050405020304" pitchFamily="18" charset="0"/>
                  </a:rPr>
                  <a:t>          (2)</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Ta thấy mọi giá trị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đều thỏa mãn hệ thức (2)</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Với mọi giá trị tùy ý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giá trị tương ứng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được tính bởi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oMath>
                </a14:m>
                <a:r>
                  <a:rPr lang="da-DK" sz="1800">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da-DK" sz="1800">
                    <a:effectLst/>
                    <a:latin typeface="+mj-lt"/>
                    <a:ea typeface="Malgun Gothic" panose="020B0503020000020004" pitchFamily="34" charset="-127"/>
                    <a:cs typeface="Times New Roman" panose="02020603050405020304" pitchFamily="18" charset="0"/>
                  </a:rPr>
                  <a:t> tùy ý.</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4379" y="2038773"/>
                <a:ext cx="8412291" cy="2713563"/>
              </a:xfrm>
              <a:prstGeom prst="rect">
                <a:avLst/>
              </a:prstGeom>
              <a:blipFill>
                <a:blip r:embed="rId4"/>
                <a:stretch>
                  <a:fillRect l="-580" b="-673"/>
                </a:stretch>
              </a:blipFill>
            </p:spPr>
            <p:txBody>
              <a:bodyPr/>
              <a:lstStyle/>
              <a:p>
                <a:r>
                  <a:rPr lang="en-US">
                    <a:noFill/>
                  </a:rPr>
                  <a:t> </a:t>
                </a:r>
              </a:p>
            </p:txBody>
          </p:sp>
        </mc:Fallback>
      </mc:AlternateContent>
      <p:sp>
        <p:nvSpPr>
          <p:cNvPr id="12" name="Rectangle 11"/>
          <p:cNvSpPr/>
          <p:nvPr/>
        </p:nvSpPr>
        <p:spPr>
          <a:xfrm>
            <a:off x="4223185" y="137782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404380" y="411838"/>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3</a:t>
            </a:r>
          </a:p>
        </p:txBody>
      </p:sp>
      <mc:AlternateContent xmlns:mc="http://schemas.openxmlformats.org/markup-compatibility/2006" xmlns:a14="http://schemas.microsoft.com/office/drawing/2010/main">
        <mc:Choice Requires="a14">
          <p:sp>
            <p:nvSpPr>
              <p:cNvPr id="10" name="Rectangle 9"/>
              <p:cNvSpPr/>
              <p:nvPr/>
            </p:nvSpPr>
            <p:spPr>
              <a:xfrm>
                <a:off x="2469211" y="377678"/>
                <a:ext cx="6347460" cy="710194"/>
              </a:xfrm>
              <a:prstGeom prst="rect">
                <a:avLst/>
              </a:prstGeom>
            </p:spPr>
            <p:txBody>
              <a:bodyPr wrap="square">
                <a:spAutoFit/>
              </a:bodyPr>
              <a:lstStyle/>
              <a:p>
                <a:pPr algn="just"/>
                <a:r>
                  <a:rPr lang="vi-VN" sz="1800">
                    <a:latin typeface="+mn-lt"/>
                    <a:ea typeface="Calibri" panose="020F0502020204030204" pitchFamily="34" charset="0"/>
                    <a:cs typeface="Times New Roman" panose="02020603050405020304" pitchFamily="18" charset="0"/>
                  </a:rPr>
                  <a:t>Giải hệ phương trình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latin typeface="Cambria Math" panose="02040503050406030204" pitchFamily="18" charset="0"/>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=−1</m:t>
                            </m:r>
                          </m:e>
                          <m:e>
                            <m:r>
                              <a:rPr lang="en-US" sz="1800" b="0" i="1" smtClean="0">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b="0" i="1" smtClean="0">
                                <a:latin typeface="Cambria Math" panose="02040503050406030204" pitchFamily="18" charset="0"/>
                                <a:ea typeface="Calibri" panose="020F0502020204030204" pitchFamily="34" charset="0"/>
                                <a:cs typeface="Times New Roman" panose="02020603050405020304" pitchFamily="18" charset="0"/>
                              </a:rPr>
                              <m:t>+9</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en-US" sz="1800">
                    <a:latin typeface="+mn-lt"/>
                    <a:ea typeface="Calibri" panose="020F0502020204030204" pitchFamily="34" charset="0"/>
                    <a:cs typeface="Times New Roman" panose="02020603050405020304" pitchFamily="18" charset="0"/>
                  </a:rPr>
                  <a:t> bằng 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469211" y="377678"/>
                <a:ext cx="6347460" cy="710194"/>
              </a:xfrm>
              <a:prstGeom prst="rect">
                <a:avLst/>
              </a:prstGeom>
              <a:blipFill>
                <a:blip r:embed="rId5"/>
                <a:stretch>
                  <a:fillRect l="-768" r="-576"/>
                </a:stretch>
              </a:blipFill>
            </p:spPr>
            <p:txBody>
              <a:bodyPr/>
              <a:lstStyle/>
              <a:p>
                <a:r>
                  <a:rPr lang="en-US">
                    <a:noFill/>
                  </a:rPr>
                  <a:t> </a:t>
                </a:r>
              </a:p>
            </p:txBody>
          </p:sp>
        </mc:Fallback>
      </mc:AlternateContent>
    </p:spTree>
    <p:extLst>
      <p:ext uri="{BB962C8B-B14F-4D97-AF65-F5344CB8AC3E}">
        <p14:creationId xmlns:p14="http://schemas.microsoft.com/office/powerpoint/2010/main" val="397939428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729493" y="276456"/>
                <a:ext cx="6086847" cy="828688"/>
              </a:xfrm>
              <a:prstGeom prst="rect">
                <a:avLst/>
              </a:prstGeom>
            </p:spPr>
            <p:txBody>
              <a:bodyPr wrap="square">
                <a:spAutoFit/>
              </a:bodyPr>
              <a:lstStyle/>
              <a:p>
                <a:pPr algn="just">
                  <a:lnSpc>
                    <a:spcPct val="150000"/>
                  </a:lnSpc>
                  <a:tabLst>
                    <a:tab pos="361950" algn="l"/>
                  </a:tabLst>
                </a:pPr>
                <a:r>
                  <a:rPr lang="vi-VN" sz="1700">
                    <a:latin typeface="+mn-lt"/>
                    <a:ea typeface="Times New Roman" panose="02020603050405020304" pitchFamily="18" charset="0"/>
                    <a:cs typeface="Times New Roman" panose="02020603050405020304" pitchFamily="18" charset="0"/>
                  </a:rPr>
                  <a:t>Xét bài toán trong tình huống mở đầu. Gọi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700">
                    <a:latin typeface="+mn-lt"/>
                    <a:ea typeface="Times New Roman" panose="02020603050405020304" pitchFamily="18" charset="0"/>
                    <a:cs typeface="Times New Roman" panose="02020603050405020304" pitchFamily="18" charset="0"/>
                  </a:rPr>
                  <a:t> là số luống trong vườn,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1700">
                    <a:latin typeface="+mn-lt"/>
                    <a:ea typeface="Times New Roman" panose="02020603050405020304" pitchFamily="18" charset="0"/>
                    <a:cs typeface="Times New Roman" panose="02020603050405020304" pitchFamily="18" charset="0"/>
                  </a:rPr>
                  <a:t>là số cây cải bắp trồng ở mỗi luống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1700" i="1" smtClean="0">
                            <a:latin typeface="Cambria Math" panose="02040503050406030204" pitchFamily="18" charset="0"/>
                            <a:cs typeface="Times New Roman" panose="02020603050405020304" pitchFamily="18" charset="0"/>
                          </a:rPr>
                        </m:ctrlPr>
                      </m:sSupPr>
                      <m:e>
                        <m:r>
                          <a:rPr lang="vi-VN" sz="17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1700" b="0" i="1" smtClean="0">
                            <a:latin typeface="Cambria Math" panose="02040503050406030204" pitchFamily="18" charset="0"/>
                            <a:cs typeface="Times New Roman" panose="02020603050405020304" pitchFamily="18" charset="0"/>
                          </a:rPr>
                          <m:t>∗</m:t>
                        </m:r>
                      </m:sup>
                    </m:sSup>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700">
                  <a:latin typeface="+mn-lt"/>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29493" y="276456"/>
                <a:ext cx="6086847" cy="828688"/>
              </a:xfrm>
              <a:prstGeom prst="rect">
                <a:avLst/>
              </a:prstGeom>
              <a:blipFill>
                <a:blip r:embed="rId4"/>
                <a:stretch>
                  <a:fillRect l="-701" r="-601" b="-9559"/>
                </a:stretch>
              </a:blipFill>
            </p:spPr>
            <p:txBody>
              <a:bodyPr/>
              <a:lstStyle/>
              <a:p>
                <a:r>
                  <a:rPr lang="en-US">
                    <a:noFill/>
                  </a:rPr>
                  <a:t> </a:t>
                </a:r>
              </a:p>
            </p:txBody>
          </p:sp>
        </mc:Fallback>
      </mc:AlternateContent>
      <p:sp>
        <p:nvSpPr>
          <p:cNvPr id="27" name="Rectangle 26"/>
          <p:cNvSpPr/>
          <p:nvPr/>
        </p:nvSpPr>
        <p:spPr>
          <a:xfrm>
            <a:off x="4236811" y="2106904"/>
            <a:ext cx="67037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8" name="Rounded Rectangle 7"/>
          <p:cNvSpPr/>
          <p:nvPr/>
        </p:nvSpPr>
        <p:spPr>
          <a:xfrm>
            <a:off x="377791" y="419203"/>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DỤNG 1</a:t>
            </a:r>
          </a:p>
        </p:txBody>
      </p:sp>
      <mc:AlternateContent xmlns:mc="http://schemas.openxmlformats.org/markup-compatibility/2006" xmlns:a14="http://schemas.microsoft.com/office/drawing/2010/main">
        <mc:Choice Requires="a14">
          <p:sp>
            <p:nvSpPr>
              <p:cNvPr id="2" name="Rectangle 1"/>
              <p:cNvSpPr/>
              <p:nvPr/>
            </p:nvSpPr>
            <p:spPr>
              <a:xfrm>
                <a:off x="293970" y="1092690"/>
                <a:ext cx="8522369" cy="877163"/>
              </a:xfrm>
              <a:prstGeom prst="rect">
                <a:avLst/>
              </a:prstGeom>
            </p:spPr>
            <p:txBody>
              <a:bodyPr wrap="square">
                <a:spAutoFit/>
              </a:bodyPr>
              <a:lstStyle/>
              <a:p>
                <a:pPr algn="just">
                  <a:lnSpc>
                    <a:spcPct val="150000"/>
                  </a:lnSpc>
                </a:pPr>
                <a:r>
                  <a:rPr lang="vi-VN" sz="1700">
                    <a:latin typeface="+mn-lt"/>
                  </a:rPr>
                  <a:t>a) Lập hệ phương trình đối với hai ẩn </a:t>
                </a:r>
                <a14:m>
                  <m:oMath xmlns:m="http://schemas.openxmlformats.org/officeDocument/2006/math">
                    <m:r>
                      <a:rPr lang="vi-VN" sz="1700" i="1" smtClean="0">
                        <a:latin typeface="Cambria Math" panose="02040503050406030204" pitchFamily="18" charset="0"/>
                      </a:rPr>
                      <m:t>𝑥</m:t>
                    </m:r>
                    <m:r>
                      <a:rPr lang="vi-VN" sz="1700" i="1" smtClean="0">
                        <a:latin typeface="Cambria Math" panose="02040503050406030204" pitchFamily="18" charset="0"/>
                      </a:rPr>
                      <m:t>, </m:t>
                    </m:r>
                    <m:r>
                      <a:rPr lang="vi-VN" sz="1700" i="1" smtClean="0">
                        <a:latin typeface="Cambria Math" panose="02040503050406030204" pitchFamily="18" charset="0"/>
                      </a:rPr>
                      <m:t>𝑦</m:t>
                    </m:r>
                  </m:oMath>
                </a14:m>
                <a:r>
                  <a:rPr lang="vi-VN" sz="1700">
                    <a:latin typeface="+mn-lt"/>
                  </a:rPr>
                  <a:t>.</a:t>
                </a:r>
              </a:p>
              <a:p>
                <a:pPr algn="just">
                  <a:lnSpc>
                    <a:spcPct val="150000"/>
                  </a:lnSpc>
                </a:pPr>
                <a:r>
                  <a:rPr lang="vi-VN" sz="1700">
                    <a:latin typeface="+mn-lt"/>
                  </a:rPr>
                  <a:t>b) Giải hệ phương trình nhận được ở câu a để tìm câu trả lời cho bài toán.</a:t>
                </a:r>
              </a:p>
            </p:txBody>
          </p:sp>
        </mc:Choice>
        <mc:Fallback xmlns="">
          <p:sp>
            <p:nvSpPr>
              <p:cNvPr id="2" name="Rectangle 1"/>
              <p:cNvSpPr>
                <a:spLocks noRot="1" noChangeAspect="1" noMove="1" noResize="1" noEditPoints="1" noAdjustHandles="1" noChangeArrowheads="1" noChangeShapeType="1" noTextEdit="1"/>
              </p:cNvSpPr>
              <p:nvPr/>
            </p:nvSpPr>
            <p:spPr>
              <a:xfrm>
                <a:off x="293970" y="1092690"/>
                <a:ext cx="8522369" cy="877163"/>
              </a:xfrm>
              <a:prstGeom prst="rect">
                <a:avLst/>
              </a:prstGeom>
              <a:blipFill>
                <a:blip r:embed="rId5"/>
                <a:stretch>
                  <a:fillRect l="-42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3969" y="2487434"/>
                <a:ext cx="8522369" cy="2340897"/>
              </a:xfrm>
              <a:prstGeom prst="rect">
                <a:avLst/>
              </a:prstGeom>
            </p:spPr>
            <p:txBody>
              <a:bodyPr wrap="square">
                <a:spAutoFit/>
              </a:bodyPr>
              <a:lstStyle/>
              <a:p>
                <a:pPr lvl="0">
                  <a:lnSpc>
                    <a:spcPct val="150000"/>
                  </a:lnSpc>
                  <a:spcBef>
                    <a:spcPts val="200"/>
                  </a:spcBef>
                  <a:spcAft>
                    <a:spcPts val="200"/>
                  </a:spcAft>
                </a:pPr>
                <a:r>
                  <a:rPr lang="da-DK" sz="1700">
                    <a:latin typeface="+mj-lt"/>
                    <a:ea typeface="Malgun Gothic" panose="020B0503020000020004" pitchFamily="34" charset="-127"/>
                    <a:cs typeface="Times New Roman" panose="02020603050405020304" pitchFamily="18" charset="0"/>
                  </a:rPr>
                  <a:t>a) Hệ phương trình là:</a:t>
                </a:r>
                <a:r>
                  <a:rPr lang="en-US" sz="170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e>
                            </m:d>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r>
                      <a:rPr lang="en-US" sz="1700">
                        <a:latin typeface="Cambria Math" panose="02040503050406030204" pitchFamily="18" charset="0"/>
                      </a:rPr>
                      <m:t>⇔</m:t>
                    </m:r>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oMath>
                </a14:m>
                <a:endParaRPr lang="en-US" sz="1700">
                  <a:effectLst/>
                  <a:latin typeface="+mj-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700"/>
                  <a:t>		 </a:t>
                </a:r>
                <a14:m>
                  <m:oMath xmlns:m="http://schemas.openxmlformats.org/officeDocument/2006/math">
                    <m:r>
                      <a:rPr lang="en-US" sz="1700">
                        <a:latin typeface="Cambria Math" panose="02040503050406030204" pitchFamily="18" charset="0"/>
                      </a:rPr>
                      <m:t>⇔</m:t>
                    </m:r>
                    <m:r>
                      <a:rPr lang="en-US" sz="1700" i="1">
                        <a:latin typeface="Cambria Math" panose="02040503050406030204" pitchFamily="18" charset="0"/>
                      </a:rPr>
                      <m:t> </m:t>
                    </m:r>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=−84</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=72</m:t>
                            </m:r>
                          </m:e>
                        </m:eqArr>
                      </m:e>
                    </m:d>
                  </m:oMath>
                </a14:m>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700">
                        <a:latin typeface="Cambria Math" panose="02040503050406030204" pitchFamily="18" charset="0"/>
                      </a:rPr>
                      <m:t>⇔</m:t>
                    </m:r>
                  </m:oMath>
                </a14:m>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=−84</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oMath>
                </a14:m>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3969" y="2487434"/>
                <a:ext cx="8522369" cy="2340897"/>
              </a:xfrm>
              <a:prstGeom prst="rect">
                <a:avLst/>
              </a:prstGeom>
              <a:blipFill>
                <a:blip r:embed="rId6"/>
                <a:stretch>
                  <a:fillRect l="-429" b="-521"/>
                </a:stretch>
              </a:blipFill>
            </p:spPr>
            <p:txBody>
              <a:bodyPr/>
              <a:lstStyle/>
              <a:p>
                <a:r>
                  <a:rPr lang="en-US">
                    <a:noFill/>
                  </a:rPr>
                  <a:t> </a:t>
                </a:r>
              </a:p>
            </p:txBody>
          </p:sp>
        </mc:Fallback>
      </mc:AlternateContent>
    </p:spTree>
    <p:extLst>
      <p:ext uri="{BB962C8B-B14F-4D97-AF65-F5344CB8AC3E}">
        <p14:creationId xmlns:p14="http://schemas.microsoft.com/office/powerpoint/2010/main" val="45830368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8"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p:sp>
        <p:nvSpPr>
          <p:cNvPr id="27" name="Rectangle 26"/>
          <p:cNvSpPr/>
          <p:nvPr/>
        </p:nvSpPr>
        <p:spPr>
          <a:xfrm>
            <a:off x="4223185" y="40295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862224" y="880369"/>
                <a:ext cx="7385855" cy="3693319"/>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Thế vào phương trình thứ nhất, ta được:</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+36</m:t>
                          </m:r>
                        </m:e>
                      </m:d>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=−84</m:t>
                      </m:r>
                    </m:oMath>
                  </m:oMathPara>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−108=−84</m:t>
                      </m:r>
                    </m:oMath>
                  </m:oMathPara>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r>
                  <a:rPr kumimoji="0" lang="da-DK" sz="1700" b="0" u="none" strike="noStrike" kern="0" cap="none" spc="0" normalizeH="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Từ đó,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=2.12+36=60</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Vậy nghiệm của hệ phương trình là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(12;60)</m:t>
                    </m:r>
                  </m:oMath>
                </a14:m>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Số cây bắp cải được trồng trên mảnh vườn đó là:</a:t>
                </a:r>
                <a:r>
                  <a:rPr lang="en-US" sz="1700">
                    <a:ea typeface="Calibri" panose="020F0502020204030204" pitchFamily="34" charset="0"/>
                    <a:cs typeface="Times New Roman" panose="02020603050405020304" pitchFamily="18" charset="0"/>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60.12=720 </m:t>
                    </m:r>
                  </m:oMath>
                </a14:m>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(cây)</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862224" y="880369"/>
                <a:ext cx="7385855" cy="3693319"/>
              </a:xfrm>
              <a:prstGeom prst="rect">
                <a:avLst/>
              </a:prstGeom>
              <a:blipFill>
                <a:blip r:embed="rId4"/>
                <a:stretch>
                  <a:fillRect l="-495"/>
                </a:stretch>
              </a:blipFill>
            </p:spPr>
            <p:txBody>
              <a:bodyPr/>
              <a:lstStyle/>
              <a:p>
                <a:r>
                  <a:rPr lang="en-US">
                    <a:noFill/>
                  </a:rPr>
                  <a:t> </a:t>
                </a:r>
              </a:p>
            </p:txBody>
          </p:sp>
        </mc:Fallback>
      </mc:AlternateContent>
    </p:spTree>
    <p:extLst>
      <p:ext uri="{BB962C8B-B14F-4D97-AF65-F5344CB8AC3E}">
        <p14:creationId xmlns:p14="http://schemas.microsoft.com/office/powerpoint/2010/main" val="217150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down)">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784263"/>
            <a:ext cx="7541813" cy="21698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C6EAFF">
                    <a:lumMod val="25000"/>
                  </a:srgbClr>
                </a:solidFill>
                <a:effectLst/>
                <a:uLnTx/>
                <a:uFillTx/>
                <a:latin typeface="Arial"/>
                <a:cs typeface="Arial"/>
                <a:sym typeface="Darker Grotesque Black"/>
              </a:rPr>
              <a:t>2. PHƯƠNG PHÁP CỘNG</a:t>
            </a:r>
            <a:r>
              <a:rPr kumimoji="0" lang="en-US" sz="4500" b="1" i="0" u="none" strike="noStrike" kern="0" cap="none" spc="0" normalizeH="0" noProof="0">
                <a:ln>
                  <a:noFill/>
                </a:ln>
                <a:solidFill>
                  <a:srgbClr val="C6EAFF">
                    <a:lumMod val="25000"/>
                  </a:srgbClr>
                </a:solidFill>
                <a:effectLst/>
                <a:uLnTx/>
                <a:uFillTx/>
                <a:latin typeface="Arial"/>
                <a:cs typeface="Arial"/>
                <a:sym typeface="Darker Grotesque Black"/>
              </a:rPr>
              <a:t> ĐẠI SỐ</a:t>
            </a:r>
            <a:endParaRPr kumimoji="0" lang="en-US" sz="4500" b="0" i="0" u="none" strike="noStrike" kern="0" cap="none" spc="0" normalizeH="0" baseline="0" noProof="0">
              <a:ln>
                <a:noFill/>
              </a:ln>
              <a:solidFill>
                <a:srgbClr val="C6EAFF">
                  <a:lumMod val="25000"/>
                </a:srgbClr>
              </a:solidFill>
              <a:effectLst/>
              <a:uLnTx/>
              <a:uFillTx/>
              <a:latin typeface="Arial"/>
              <a:cs typeface="Arial"/>
              <a:sym typeface="Arial"/>
            </a:endParaRPr>
          </a:p>
        </p:txBody>
      </p:sp>
      <p:sp>
        <p:nvSpPr>
          <p:cNvPr id="73" name="Freeform 5"/>
          <p:cNvSpPr/>
          <p:nvPr/>
        </p:nvSpPr>
        <p:spPr>
          <a:xfrm>
            <a:off x="5943931" y="3360420"/>
            <a:ext cx="2057069" cy="106601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96422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055312">
            <a:off x="-124159" y="423166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39361" y="-7824"/>
                <a:ext cx="8065275" cy="3132204"/>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q"/>
                </a:pPr>
                <a:r>
                  <a:rPr kumimoji="0" lang="vi-VN" sz="1600" b="1" i="0" u="none" strike="noStrike" kern="1200" cap="none" spc="0" normalizeH="0" baseline="0" noProof="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HĐ</a:t>
                </a:r>
                <a:r>
                  <a:rPr kumimoji="0" lang="en-US" sz="1600" b="1" i="0" u="none" strike="noStrike" kern="1200" cap="none" spc="0" normalizeH="0" baseline="0" noProof="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2</a:t>
                </a:r>
                <a:r>
                  <a:rPr kumimoji="0" lang="vi-VN" sz="1600" b="1" i="0" u="none" strike="noStrike" kern="1200" cap="none" spc="0" normalizeH="0" baseline="0" noProof="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 </a:t>
                </a:r>
                <a:r>
                  <a:rPr lang="vi-VN" sz="1600">
                    <a:latin typeface="+mn-lt"/>
                    <a:ea typeface="Calibri" panose="020F0502020204030204" pitchFamily="34" charset="0"/>
                    <a:cs typeface="Times New Roman" panose="02020603050405020304" pitchFamily="18" charset="0"/>
                  </a:rPr>
                  <a:t>Cho hệ phương trình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en-US" sz="1600" b="0" i="1" smtClean="0">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=3</m:t>
                            </m:r>
                          </m:e>
                          <m:e>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=6</m:t>
                            </m:r>
                          </m:e>
                        </m:eqArr>
                      </m:e>
                    </m:d>
                    <m:r>
                      <a:rPr lang="en-US" sz="1600" b="0" i="0"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1600">
                    <a:latin typeface="+mn-lt"/>
                    <a:ea typeface="Calibri" panose="020F0502020204030204" pitchFamily="34" charset="0"/>
                    <a:cs typeface="Times New Roman" panose="02020603050405020304" pitchFamily="18" charset="0"/>
                  </a:rPr>
                  <a:t> </a:t>
                </a:r>
                <a:r>
                  <a:rPr lang="vi-VN" sz="1600">
                    <a:latin typeface="+mn-lt"/>
                    <a:ea typeface="Calibri" panose="020F0502020204030204" pitchFamily="34" charset="0"/>
                    <a:cs typeface="Times New Roman" panose="02020603050405020304" pitchFamily="18" charset="0"/>
                  </a:rPr>
                  <a:t>Ta thấy hệ số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trong hai phương trình là hai số đối nhau (tổng của chúng bằng 0). Từ đặc điểm đó, hãy giải hệ phương trình đã cho theo hướng dẫn sau:</a:t>
                </a:r>
                <a:endParaRPr lang="en-US" sz="1600">
                  <a:latin typeface="+mn-lt"/>
                  <a:ea typeface="Calibri" panose="020F0502020204030204" pitchFamily="34" charset="0"/>
                  <a:cs typeface="Times New Roman" panose="02020603050405020304" pitchFamily="18" charset="0"/>
                </a:endParaRP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1. Cộng từng vế của hai phương trình trong hệ để được phương trình một ẩn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Giải phương trình này để tìm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a:t>
                </a: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2. Sử dụng giá trị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tìm được, thay vào một trong hai phương trình của hệ để tìm giá trị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rồi viết nghiệm của hệ phương trình đã cho.</a:t>
                </a:r>
                <a:endParaRPr kumimoji="0" lang="en-US" sz="16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539361" y="-7824"/>
                <a:ext cx="8065275" cy="3132204"/>
              </a:xfrm>
              <a:prstGeom prst="rect">
                <a:avLst/>
              </a:prstGeom>
              <a:blipFill>
                <a:blip r:embed="rId4"/>
                <a:stretch>
                  <a:fillRect l="-302" r="-378" b="-195"/>
                </a:stretch>
              </a:blipFill>
            </p:spPr>
            <p:txBody>
              <a:bodyPr/>
              <a:lstStyle/>
              <a:p>
                <a:r>
                  <a:rPr lang="en-US">
                    <a:noFill/>
                  </a:rPr>
                  <a:t> </a:t>
                </a:r>
              </a:p>
            </p:txBody>
          </p:sp>
        </mc:Fallback>
      </mc:AlternateContent>
      <p:sp>
        <p:nvSpPr>
          <p:cNvPr id="6" name="Rectangle 5"/>
          <p:cNvSpPr/>
          <p:nvPr/>
        </p:nvSpPr>
        <p:spPr>
          <a:xfrm>
            <a:off x="871377" y="3239625"/>
            <a:ext cx="6703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463487" y="3220284"/>
                <a:ext cx="6410169" cy="1730923"/>
              </a:xfrm>
              <a:prstGeom prst="rect">
                <a:avLst/>
              </a:prstGeom>
            </p:spPr>
            <p:txBody>
              <a:bodyPr wrap="square">
                <a:spAutoFit/>
              </a:bodyPr>
              <a:lstStyle/>
              <a:p>
                <a:pPr algn="just">
                  <a:lnSpc>
                    <a:spcPct val="130000"/>
                  </a:lnSpc>
                </a:pPr>
                <a:r>
                  <a:rPr lang="vi-VN" sz="1600">
                    <a:latin typeface="+mn-lt"/>
                    <a:ea typeface="Malgun Gothic" panose="020B0503020000020004" pitchFamily="34" charset="-127"/>
                    <a:cs typeface="Times New Roman" panose="02020603050405020304" pitchFamily="18" charset="0"/>
                  </a:rPr>
                  <a:t>1.  Cộng từng vế của hai phương trình ta được:</a:t>
                </a:r>
                <a:r>
                  <a:rPr lang="en-US" sz="1600">
                    <a:latin typeface="+mn-lt"/>
                    <a:ea typeface="Calibri" panose="020F0502020204030204" pitchFamily="34" charset="0"/>
                    <a:cs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=9</m:t>
                    </m:r>
                  </m:oMath>
                </a14:m>
                <a:r>
                  <a:rPr lang="vi-VN" sz="1600" i="1">
                    <a:effectLst/>
                    <a:latin typeface="+mn-lt"/>
                    <a:ea typeface="Malgun Gothic" panose="020B0503020000020004" pitchFamily="34" charset="-127"/>
                    <a:cs typeface="Times New Roman" panose="02020603050405020304" pitchFamily="18" charset="0"/>
                  </a:rPr>
                  <a:t> </a:t>
                </a:r>
                <a:r>
                  <a:rPr lang="vi-VN" sz="1600">
                    <a:effectLst/>
                    <a:latin typeface="+mn-lt"/>
                    <a:ea typeface="Malgun Gothic" panose="020B0503020000020004" pitchFamily="34" charset="-127"/>
                    <a:cs typeface="Times New Roman" panose="02020603050405020304" pitchFamily="18" charset="0"/>
                  </a:rPr>
                  <a:t>nên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vi-VN" sz="1600">
                    <a:effectLst/>
                    <a:latin typeface="+mn-lt"/>
                    <a:ea typeface="Malgun Gothic" panose="020B0503020000020004" pitchFamily="34" charset="-127"/>
                    <a:cs typeface="Times New Roman" panose="02020603050405020304" pitchFamily="18" charset="0"/>
                  </a:rPr>
                  <a:t>.</a:t>
                </a:r>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2. </m:t>
                      </m:r>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ớ</m:t>
                      </m:r>
                      <m:r>
                        <m:rPr>
                          <m:nor/>
                        </m:rPr>
                        <a:rPr lang="vi-VN" sz="1600">
                          <a:ea typeface="Malgun Gothic" panose="020B0503020000020004" pitchFamily="34" charset="-127"/>
                          <a:cs typeface="Times New Roman" panose="02020603050405020304" pitchFamily="18" charset="0"/>
                        </a:rPr>
                        <m:t>i</m:t>
                      </m:r>
                      <m:r>
                        <m:rPr>
                          <m:nor/>
                        </m:rPr>
                        <a:rPr lang="vi-VN" sz="1600">
                          <a:ea typeface="Malgun Gothic" panose="020B0503020000020004" pitchFamily="34" charset="-127"/>
                          <a:cs typeface="Times New Roman" panose="02020603050405020304" pitchFamily="18" charset="0"/>
                        </a:rPr>
                        <m:t> </m:t>
                      </m:r>
                      <m:r>
                        <a:rPr lang="vi-VN" sz="1600" i="1">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ó: </m:t>
                      </m:r>
                      <m:r>
                        <a:rPr lang="vi-VN" sz="1600" i="1">
                          <a:latin typeface="Cambria Math" panose="02040503050406030204" pitchFamily="18" charset="0"/>
                          <a:ea typeface="Malgun Gothic" panose="020B0503020000020004" pitchFamily="34" charset="-127"/>
                          <a:cs typeface="Times New Roman" panose="02020603050405020304" pitchFamily="18" charset="0"/>
                        </a:rPr>
                        <m:t>3−2</m:t>
                      </m:r>
                      <m:r>
                        <a:rPr lang="vi-VN" sz="1600" i="1">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latin typeface="Cambria Math" panose="02040503050406030204" pitchFamily="18" charset="0"/>
                          <a:ea typeface="Malgun Gothic" panose="020B0503020000020004" pitchFamily="34" charset="-127"/>
                          <a:cs typeface="Times New Roman" panose="02020603050405020304" pitchFamily="18" charset="0"/>
                        </a:rPr>
                        <m:t>=6</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m:t>
                      </m:r>
                      <m:r>
                        <m:rPr>
                          <m:nor/>
                        </m:rPr>
                        <a:rPr lang="vi-VN" sz="1600">
                          <a:ea typeface="Malgun Gothic" panose="020B0503020000020004" pitchFamily="34" charset="-127"/>
                          <a:cs typeface="Times New Roman" panose="02020603050405020304" pitchFamily="18" charset="0"/>
                        </a:rPr>
                        <m:t>ê</m:t>
                      </m:r>
                      <m:r>
                        <m:rPr>
                          <m:nor/>
                        </m:rPr>
                        <a:rPr lang="vi-VN" sz="1600">
                          <a:ea typeface="Malgun Gothic" panose="020B0503020000020004" pitchFamily="34" charset="-127"/>
                          <a:cs typeface="Times New Roman" panose="02020603050405020304" pitchFamily="18" charset="0"/>
                        </a:rPr>
                        <m:t>n</m:t>
                      </m:r>
                      <m:r>
                        <a:rPr lang="en-US" sz="1600" b="0" i="1" smtClean="0">
                          <a:latin typeface="Cambria Math" panose="02040503050406030204" pitchFamily="18" charset="0"/>
                          <a:ea typeface="Malgun Gothic" panose="020B0503020000020004" pitchFamily="34" charset="-127"/>
                          <a:cs typeface="Times New Roman" panose="02020603050405020304" pitchFamily="18" charset="0"/>
                        </a:rPr>
                        <m:t> </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oMath>
                  </m:oMathPara>
                </a14:m>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ậ</m:t>
                      </m:r>
                      <m:r>
                        <m:rPr>
                          <m:nor/>
                        </m:rPr>
                        <a:rPr lang="vi-VN" sz="1600">
                          <a:ea typeface="Malgun Gothic" panose="020B0503020000020004" pitchFamily="34" charset="-127"/>
                          <a:cs typeface="Times New Roman" panose="02020603050405020304" pitchFamily="18" charset="0"/>
                        </a:rPr>
                        <m:t>y</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nghi</m:t>
                      </m:r>
                      <m:r>
                        <m:rPr>
                          <m:nor/>
                        </m:rPr>
                        <a:rPr lang="vi-VN" sz="1600">
                          <a:ea typeface="Malgun Gothic" panose="020B0503020000020004" pitchFamily="34" charset="-127"/>
                          <a:cs typeface="Times New Roman" panose="02020603050405020304" pitchFamily="18" charset="0"/>
                        </a:rPr>
                        <m:t>ệ</m:t>
                      </m:r>
                      <m:r>
                        <m:rPr>
                          <m:nor/>
                        </m:rPr>
                        <a:rPr lang="vi-VN" sz="1600">
                          <a:ea typeface="Malgun Gothic" panose="020B0503020000020004" pitchFamily="34" charset="-127"/>
                          <a:cs typeface="Times New Roman" panose="02020603050405020304" pitchFamily="18" charset="0"/>
                        </a:rPr>
                        <m:t>m</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ủ</m:t>
                      </m:r>
                      <m:r>
                        <m:rPr>
                          <m:nor/>
                        </m:rPr>
                        <a:rPr lang="vi-VN" sz="1600">
                          <a:ea typeface="Malgun Gothic" panose="020B0503020000020004" pitchFamily="34" charset="-127"/>
                          <a:cs typeface="Times New Roman" panose="02020603050405020304" pitchFamily="18" charset="0"/>
                        </a:rPr>
                        <m: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h</m:t>
                      </m:r>
                      <m:r>
                        <m:rPr>
                          <m:nor/>
                        </m:rPr>
                        <a:rPr lang="vi-VN" sz="1600">
                          <a:ea typeface="Malgun Gothic" panose="020B0503020000020004" pitchFamily="34" charset="-127"/>
                          <a:cs typeface="Times New Roman" panose="02020603050405020304" pitchFamily="18" charset="0"/>
                        </a:rPr>
                        <m:t>ệ đã </m:t>
                      </m:r>
                      <m:r>
                        <m:rPr>
                          <m:nor/>
                        </m:rPr>
                        <a:rPr lang="vi-VN" sz="1600">
                          <a:ea typeface="Malgun Gothic" panose="020B0503020000020004" pitchFamily="34" charset="-127"/>
                          <a:cs typeface="Times New Roman" panose="02020603050405020304" pitchFamily="18" charset="0"/>
                        </a:rPr>
                        <m:t>cho</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l</m:t>
                      </m:r>
                      <m:r>
                        <m:rPr>
                          <m:nor/>
                        </m:rPr>
                        <a:rPr lang="vi-VN" sz="1600">
                          <a:ea typeface="Malgun Gothic" panose="020B0503020000020004" pitchFamily="34" charset="-127"/>
                          <a:cs typeface="Times New Roman" panose="02020603050405020304" pitchFamily="18" charset="0"/>
                        </a:rPr>
                        <m:t>à</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e>
                      </m:d>
                      <m:r>
                        <a:rPr lang="en-US" sz="16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63487" y="3220284"/>
                <a:ext cx="6410169" cy="1730923"/>
              </a:xfrm>
              <a:prstGeom prst="rect">
                <a:avLst/>
              </a:prstGeom>
              <a:blipFill>
                <a:blip r:embed="rId5"/>
                <a:stretch>
                  <a:fillRect l="-475"/>
                </a:stretch>
              </a:blipFill>
            </p:spPr>
            <p:txBody>
              <a:bodyPr/>
              <a:lstStyle/>
              <a:p>
                <a:r>
                  <a:rPr lang="en-US">
                    <a:noFill/>
                  </a:rPr>
                  <a:t> </a:t>
                </a:r>
              </a:p>
            </p:txBody>
          </p:sp>
        </mc:Fallback>
      </mc:AlternateContent>
    </p:spTree>
    <p:extLst>
      <p:ext uri="{BB962C8B-B14F-4D97-AF65-F5344CB8AC3E}">
        <p14:creationId xmlns:p14="http://schemas.microsoft.com/office/powerpoint/2010/main" val="21458708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5" name="Rectangle 4"/>
          <p:cNvSpPr/>
          <p:nvPr/>
        </p:nvSpPr>
        <p:spPr>
          <a:xfrm>
            <a:off x="174929" y="166980"/>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77447" y="467252"/>
            <a:ext cx="2989103" cy="630942"/>
          </a:xfrm>
          <a:prstGeom prst="rect">
            <a:avLst/>
          </a:prstGeom>
        </p:spPr>
        <p:txBody>
          <a:bodyPr wrap="square">
            <a:spAutoFit/>
          </a:bodyPr>
          <a:lstStyle/>
          <a:p>
            <a:pPr marL="0" marR="0" lvl="0" indent="0" algn="ctr" defTabSz="914400" rtl="0" eaLnBrk="1" fontAlgn="auto" latinLnBrk="0" hangingPunct="1">
              <a:spcBef>
                <a:spcPts val="0"/>
              </a:spcBef>
              <a:spcAft>
                <a:spcPts val="0"/>
              </a:spcAft>
              <a:buClr>
                <a:srgbClr val="143E63"/>
              </a:buClr>
              <a:buSzPts val="3000"/>
              <a:buFont typeface="Arial"/>
              <a:buNone/>
              <a:tabLst/>
              <a:defRPr/>
            </a:pPr>
            <a:r>
              <a:rPr kumimoji="0" lang="en-US" sz="3500" b="1" i="0" u="none" strike="noStrike" kern="0" cap="none" spc="0" normalizeH="0" baseline="0" noProof="0" dirty="0">
                <a:ln>
                  <a:noFill/>
                </a:ln>
                <a:solidFill>
                  <a:schemeClr val="accent3">
                    <a:lumMod val="25000"/>
                  </a:schemeClr>
                </a:solidFill>
                <a:effectLst/>
                <a:uLnTx/>
                <a:uFillTx/>
                <a:latin typeface="Arial"/>
                <a:cs typeface="Arial"/>
                <a:sym typeface="Merriweather Sans"/>
              </a:rPr>
              <a:t>KHỞI ĐỘNG</a:t>
            </a:r>
          </a:p>
        </p:txBody>
      </p:sp>
      <p:sp>
        <p:nvSpPr>
          <p:cNvPr id="6" name="Rectangle 5"/>
          <p:cNvSpPr/>
          <p:nvPr/>
        </p:nvSpPr>
        <p:spPr>
          <a:xfrm>
            <a:off x="804737" y="1281845"/>
            <a:ext cx="7534524" cy="3229987"/>
          </a:xfrm>
          <a:prstGeom prst="rect">
            <a:avLst/>
          </a:prstGeom>
        </p:spPr>
        <p:txBody>
          <a:bodyPr wrap="square">
            <a:spAutoFit/>
          </a:bodyPr>
          <a:lstStyle/>
          <a:p>
            <a:pPr algn="just">
              <a:lnSpc>
                <a:spcPct val="165000"/>
              </a:lnSpc>
            </a:pPr>
            <a:r>
              <a:rPr lang="da-DK" sz="1800">
                <a:latin typeface="+mj-lt"/>
                <a:ea typeface="Calibri" panose="020F0502020204030204" pitchFamily="34" charset="0"/>
                <a:cs typeface="Times New Roman" panose="02020603050405020304" pitchFamily="18" charset="0"/>
              </a:rPr>
              <a:t>Một mảnh vườn được đánh thành nhiều luống, mỗi luống trồng cùng một số cây cải bắp. Hãy tính số cây cải bắp được trồng trên mảnh vườn đó, biết rằng:</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14300" algn="l"/>
                <a:tab pos="228600" algn="l"/>
              </a:tabLst>
            </a:pPr>
            <a:r>
              <a:rPr lang="da-DK" sz="1800">
                <a:latin typeface="+mj-lt"/>
                <a:ea typeface="Calibri" panose="020F0502020204030204" pitchFamily="34" charset="0"/>
                <a:cs typeface="Times New Roman" panose="02020603050405020304" pitchFamily="18" charset="0"/>
              </a:rPr>
              <a:t>Nếu tăng thêm 8 luống, nhưng mỗi luống trồng ít đi 3 cây cải bắp thì số cải bắp của cả vườn sẽ ít đi 108 cây;</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71450" algn="l"/>
              </a:tabLst>
            </a:pPr>
            <a:r>
              <a:rPr lang="da-DK" sz="1800">
                <a:latin typeface="+mj-lt"/>
                <a:ea typeface="Calibri" panose="020F0502020204030204" pitchFamily="34" charset="0"/>
                <a:cs typeface="Times New Roman" panose="02020603050405020304" pitchFamily="18" charset="0"/>
              </a:rPr>
              <a:t>Nếu giảm đi 4 luống, nhưng mỗi luống trồng tăng thêm 2 cây thì số cải bắp cả vườn sẽ tăng thêm 64 cây.</a:t>
            </a:r>
            <a:endParaRPr lang="en-US" sz="1800">
              <a:effectLst/>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089700" y="533162"/>
            <a:ext cx="499122" cy="4991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709592" y="524379"/>
            <a:ext cx="7790355" cy="4055726"/>
          </a:xfrm>
          <a:prstGeom prst="rect">
            <a:avLst/>
          </a:prstGeom>
        </p:spPr>
        <p:txBody>
          <a:bodyPr wrap="square">
            <a:spAutoFit/>
          </a:bodyPr>
          <a:lstStyle/>
          <a:p>
            <a:pPr lvl="0" algn="just">
              <a:lnSpc>
                <a:spcPct val="165000"/>
              </a:lnSpc>
              <a:spcBef>
                <a:spcPts val="300"/>
              </a:spcBef>
              <a:spcAft>
                <a:spcPts val="300"/>
              </a:spcAft>
              <a:tabLst>
                <a:tab pos="361950" algn="l"/>
              </a:tabLst>
            </a:pPr>
            <a:r>
              <a:rPr lang="vi-VN" sz="2100" b="1">
                <a:solidFill>
                  <a:srgbClr val="C00000"/>
                </a:solidFill>
                <a:latin typeface="Arial" panose="020B0604020202020204" pitchFamily="34" charset="0"/>
                <a:ea typeface="Times New Roman" panose="02020603050405020304" pitchFamily="18" charset="0"/>
                <a:cs typeface="Times New Roman" panose="02020603050405020304" pitchFamily="18" charset="0"/>
              </a:rPr>
              <a:t>Cách giải hệ phương trình bằng phương pháp cộng đại số:</a:t>
            </a:r>
            <a:endParaRPr lang="en-US" sz="2100" b="1">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Để giải một hệ hai phương trình bậc nhất hai ẩn có hệ số của cùng một ẩn nào đó trong hai phương trình bằng nhau hoặc đối nhau, ta có thể làm như sau:</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1. Cộng hay trừ từng vế của hai phương trình trong hệ để được phương trình chỉ còn chứa một ẩn.</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2. Giải phương trình một ẩn vừa nhận được, từ đó suy ra nghiệm của hệ phương trình đã cho.</a:t>
            </a:r>
          </a:p>
        </p:txBody>
      </p:sp>
    </p:spTree>
    <p:extLst>
      <p:ext uri="{BB962C8B-B14F-4D97-AF65-F5344CB8AC3E}">
        <p14:creationId xmlns:p14="http://schemas.microsoft.com/office/powerpoint/2010/main" val="428406590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50459"/>
                <a:ext cx="7192106" cy="14346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4.</a:t>
                </a:r>
                <a:r>
                  <a:rPr kumimoji="0" lang="vi-VN"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p>
            </p:txBody>
          </p:sp>
        </mc:Choice>
        <mc:Fallback xmlns="">
          <p:sp>
            <p:nvSpPr>
              <p:cNvPr id="5" name="Rectangle 4"/>
              <p:cNvSpPr>
                <a:spLocks noRot="1" noChangeAspect="1" noMove="1" noResize="1" noEditPoints="1" noAdjustHandles="1" noChangeArrowheads="1" noChangeShapeType="1" noTextEdit="1"/>
              </p:cNvSpPr>
              <p:nvPr/>
            </p:nvSpPr>
            <p:spPr>
              <a:xfrm>
                <a:off x="976534" y="350459"/>
                <a:ext cx="7192106" cy="1434624"/>
              </a:xfrm>
              <a:prstGeom prst="rect">
                <a:avLst/>
              </a:prstGeom>
              <a:blipFill>
                <a:blip r:embed="rId3"/>
                <a:stretch>
                  <a:fillRect l="-678" r="-763" b="-2119"/>
                </a:stretch>
              </a:blipFill>
            </p:spPr>
            <p:txBody>
              <a:bodyPr/>
              <a:lstStyle/>
              <a:p>
                <a:r>
                  <a:rPr lang="en-US">
                    <a:noFill/>
                  </a:rPr>
                  <a:t> </a:t>
                </a:r>
              </a:p>
            </p:txBody>
          </p:sp>
        </mc:Fallback>
      </mc:AlternateContent>
      <p:sp>
        <p:nvSpPr>
          <p:cNvPr id="23" name="Rectangle 22"/>
          <p:cNvSpPr/>
          <p:nvPr/>
        </p:nvSpPr>
        <p:spPr>
          <a:xfrm>
            <a:off x="4155399" y="1837533"/>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048981" y="3972124"/>
            <a:ext cx="852758" cy="9136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76534" y="2517407"/>
                <a:ext cx="7192106" cy="2062103"/>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Cộng từng vế hai phương trình ta được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8</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=16</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a:t>
                </a: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m:t>
                    </m:r>
                  </m:oMath>
                </a14:m>
                <a:r>
                  <a:rPr lang="vi-VN" sz="1800">
                    <a:solidFill>
                      <a:srgbClr val="DADADA">
                        <a:lumMod val="10000"/>
                      </a:srgbClr>
                    </a:solidFill>
                    <a:ea typeface="Times New Roman" panose="02020603050405020304" pitchFamily="18" charset="0"/>
                    <a:cs typeface="Times New Roman" panose="02020603050405020304" pitchFamily="18" charset="0"/>
                  </a:rPr>
                  <a:t>vào phương trình thứ hai ta được </a:t>
                </a:r>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 . 2=4</m:t>
                    </m:r>
                  </m:oMath>
                </a14:m>
                <a:r>
                  <a:rPr lang="vi-VN" sz="1800">
                    <a:solidFill>
                      <a:srgbClr val="DADADA">
                        <a:lumMod val="10000"/>
                      </a:srgbClr>
                    </a:solidFill>
                    <a:ea typeface="Times New Roman" panose="02020603050405020304" pitchFamily="18" charset="0"/>
                    <a:cs typeface="Times New Roman" panose="02020603050405020304" pitchFamily="18" charset="0"/>
                  </a:rPr>
                  <a:t>, 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m:t>
                    </m:r>
                  </m:oMath>
                </a14:m>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76534" y="2517407"/>
                <a:ext cx="7192106" cy="2062103"/>
              </a:xfrm>
              <a:prstGeom prst="rect">
                <a:avLst/>
              </a:prstGeom>
              <a:blipFill>
                <a:blip r:embed="rId5"/>
                <a:stretch>
                  <a:fillRect l="-678" b="-1479"/>
                </a:stretch>
              </a:blipFill>
            </p:spPr>
            <p:txBody>
              <a:bodyPr/>
              <a:lstStyle/>
              <a:p>
                <a:r>
                  <a:rPr lang="en-US">
                    <a:noFill/>
                  </a:rPr>
                  <a:t> </a:t>
                </a:r>
              </a:p>
            </p:txBody>
          </p:sp>
        </mc:Fallback>
      </mc:AlternateContent>
    </p:spTree>
    <p:extLst>
      <p:ext uri="{BB962C8B-B14F-4D97-AF65-F5344CB8AC3E}">
        <p14:creationId xmlns:p14="http://schemas.microsoft.com/office/powerpoint/2010/main" val="775020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67924" y="328984"/>
                <a:ext cx="7967193" cy="10191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5.</a:t>
                </a:r>
                <a:r>
                  <a:rPr kumimoji="0" lang="vi-VN"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=9</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m:t>
                            </m:r>
                          </m:e>
                        </m:eqArr>
                      </m:e>
                    </m:d>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p>
            </p:txBody>
          </p:sp>
        </mc:Choice>
        <mc:Fallback xmlns="">
          <p:sp>
            <p:nvSpPr>
              <p:cNvPr id="10" name="Rectangle 9"/>
              <p:cNvSpPr>
                <a:spLocks noRot="1" noChangeAspect="1" noMove="1" noResize="1" noEditPoints="1" noAdjustHandles="1" noChangeArrowheads="1" noChangeShapeType="1" noTextEdit="1"/>
              </p:cNvSpPr>
              <p:nvPr/>
            </p:nvSpPr>
            <p:spPr>
              <a:xfrm>
                <a:off x="667924" y="328984"/>
                <a:ext cx="7967193" cy="1019125"/>
              </a:xfrm>
              <a:prstGeom prst="rect">
                <a:avLst/>
              </a:prstGeom>
              <a:blipFill>
                <a:blip r:embed="rId3"/>
                <a:stretch>
                  <a:fillRect l="-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887" y="2197154"/>
                <a:ext cx="7824070" cy="2477601"/>
              </a:xfrm>
              <a:prstGeom prst="rect">
                <a:avLst/>
              </a:prstGeom>
            </p:spPr>
            <p:txBody>
              <a:bodyPr wrap="square">
                <a:spAutoFit/>
              </a:bodyPr>
              <a:lstStyle/>
              <a:p>
                <a:pPr lvl="0" algn="just">
                  <a:lnSpc>
                    <a:spcPct val="150000"/>
                  </a:lnSpc>
                  <a:spcBef>
                    <a:spcPts val="300"/>
                  </a:spcBef>
                  <a:spcAft>
                    <a:spcPts val="300"/>
                  </a:spcAft>
                </a:pPr>
                <a:r>
                  <a:rPr lang="vi-VN" sz="1800">
                    <a:solidFill>
                      <a:srgbClr val="DADADA">
                        <a:lumMod val="10000"/>
                      </a:srgbClr>
                    </a:solidFill>
                    <a:latin typeface="Arial" panose="020B0604020202020204" pitchFamily="34" charset="0"/>
                  </a:rPr>
                  <a:t>Trừ từng vế của hai phương trình, ta được </a:t>
                </a:r>
                <a:endParaRPr lang="en-US" sz="180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d>
                      <m:dPr>
                        <m:ctrlPr>
                          <a:rPr lang="vi-VN" sz="1800" i="1" smtClean="0">
                            <a:solidFill>
                              <a:srgbClr val="DADADA">
                                <a:lumMod val="10000"/>
                              </a:srgbClr>
                            </a:solidFill>
                            <a:latin typeface="Cambria Math" panose="02040503050406030204" pitchFamily="18" charset="0"/>
                          </a:rPr>
                        </m:ctrlPr>
                      </m:dPr>
                      <m:e>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e>
                    </m:d>
                    <m:r>
                      <a:rPr lang="vi-VN" sz="1800" i="1">
                        <a:solidFill>
                          <a:srgbClr val="DADADA">
                            <a:lumMod val="10000"/>
                          </a:srgbClr>
                        </a:solidFill>
                        <a:latin typeface="Cambria Math" panose="02040503050406030204" pitchFamily="18" charset="0"/>
                      </a:rPr>
                      <m:t>+</m:t>
                    </m:r>
                    <m:d>
                      <m:dPr>
                        <m:ctrlPr>
                          <a:rPr lang="vi-VN" sz="1800" i="1">
                            <a:solidFill>
                              <a:srgbClr val="DADADA">
                                <a:lumMod val="10000"/>
                              </a:srgbClr>
                            </a:solidFill>
                            <a:latin typeface="Cambria Math" panose="02040503050406030204" pitchFamily="18" charset="0"/>
                          </a:rPr>
                        </m:ctrlPr>
                      </m:dPr>
                      <m:e>
                        <m:r>
                          <a:rPr lang="vi-VN" sz="1800" i="1">
                            <a:solidFill>
                              <a:srgbClr val="DADADA">
                                <a:lumMod val="10000"/>
                              </a:srgbClr>
                            </a:solidFill>
                            <a:latin typeface="Cambria Math" panose="02040503050406030204" pitchFamily="18" charset="0"/>
                          </a:rPr>
                          <m:t>−7</m:t>
                        </m:r>
                        <m:r>
                          <a:rPr lang="vi-VN" sz="1800" i="1">
                            <a:solidFill>
                              <a:srgbClr val="DADADA">
                                <a:lumMod val="10000"/>
                              </a:srgbClr>
                            </a:solidFill>
                            <a:latin typeface="Cambria Math" panose="02040503050406030204" pitchFamily="18" charset="0"/>
                          </a:rPr>
                          <m:t>𝑦</m:t>
                        </m:r>
                        <m:r>
                          <a:rPr lang="vi-VN" sz="1800" i="1">
                            <a:solidFill>
                              <a:srgbClr val="DADADA">
                                <a:lumMod val="10000"/>
                              </a:srgbClr>
                            </a:solidFill>
                            <a:latin typeface="Cambria Math" panose="02040503050406030204" pitchFamily="18" charset="0"/>
                          </a:rPr>
                          <m:t>+3</m:t>
                        </m:r>
                        <m:r>
                          <a:rPr lang="vi-VN" sz="1800" i="1">
                            <a:solidFill>
                              <a:srgbClr val="DADADA">
                                <a:lumMod val="10000"/>
                              </a:srgbClr>
                            </a:solidFill>
                            <a:latin typeface="Cambria Math" panose="02040503050406030204" pitchFamily="18" charset="0"/>
                          </a:rPr>
                          <m:t>𝑦</m:t>
                        </m:r>
                      </m:e>
                    </m:d>
                    <m:r>
                      <a:rPr lang="vi-VN" sz="1800" i="1">
                        <a:solidFill>
                          <a:srgbClr val="DADADA">
                            <a:lumMod val="10000"/>
                          </a:srgbClr>
                        </a:solidFill>
                        <a:latin typeface="Cambria Math" panose="02040503050406030204" pitchFamily="18" charset="0"/>
                      </a:rPr>
                      <m:t>=9</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1 </m:t>
                    </m:r>
                  </m:oMath>
                </a14:m>
                <a:r>
                  <a:rPr lang="vi-VN" sz="180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–4</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=8</m:t>
                    </m:r>
                  </m:oMath>
                </a14:m>
                <a:r>
                  <a:rPr lang="vi-VN" sz="180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oMath>
                </a14:m>
                <a:endParaRPr lang="vi-VN" sz="180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a:solidFill>
                      <a:srgbClr val="DADADA">
                        <a:lumMod val="10000"/>
                      </a:srgbClr>
                    </a:solidFill>
                    <a:latin typeface="Arial" panose="020B0604020202020204" pitchFamily="34"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 </m:t>
                    </m:r>
                  </m:oMath>
                </a14:m>
                <a:r>
                  <a:rPr lang="vi-VN" sz="1800">
                    <a:solidFill>
                      <a:srgbClr val="DADADA">
                        <a:lumMod val="10000"/>
                      </a:srgbClr>
                    </a:solidFill>
                    <a:latin typeface="Arial" panose="020B0604020202020204" pitchFamily="34" charset="0"/>
                  </a:rPr>
                  <a:t>vào phương trình thứ nhất, ta được </a:t>
                </a:r>
                <a:endParaRPr lang="en-US" sz="180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a:solidFill>
                          <a:srgbClr val="DADADA">
                            <a:lumMod val="10000"/>
                          </a:srgbClr>
                        </a:solidFill>
                        <a:latin typeface="Cambria Math" panose="02040503050406030204" pitchFamily="18" charset="0"/>
                      </a:rPr>
                      <m:t>−7 (−2)=9 </m:t>
                    </m:r>
                  </m:oMath>
                </a14:m>
                <a:r>
                  <a:rPr lang="vi-VN" sz="180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+14=9</m:t>
                    </m:r>
                  </m:oMath>
                </a14:m>
                <a:r>
                  <a:rPr lang="vi-VN" sz="180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m:t>
                    </m:r>
                  </m:oMath>
                </a14:m>
                <a:endParaRPr lang="en-US" sz="180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a:solidFill>
                      <a:srgbClr val="DADADA">
                        <a:lumMod val="10000"/>
                      </a:srgbClr>
                    </a:solidFill>
                    <a:latin typeface="Arial" panose="020B0604020202020204" pitchFamily="34" charset="0"/>
                  </a:rPr>
                  <a:t>Vậy 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rPr>
                      <m:t>(−1;−2).</m:t>
                    </m:r>
                  </m:oMath>
                </a14:m>
                <a:endParaRPr lang="vi-VN" sz="1800">
                  <a:solidFill>
                    <a:srgbClr val="DADADA">
                      <a:lumMod val="10000"/>
                    </a:srgbClr>
                  </a:solidFill>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887" y="2197154"/>
                <a:ext cx="7824070" cy="2477601"/>
              </a:xfrm>
              <a:prstGeom prst="rect">
                <a:avLst/>
              </a:prstGeom>
              <a:blipFill>
                <a:blip r:embed="rId4"/>
                <a:stretch>
                  <a:fillRect l="-623" b="-983"/>
                </a:stretch>
              </a:blipFill>
            </p:spPr>
            <p:txBody>
              <a:bodyPr/>
              <a:lstStyle/>
              <a:p>
                <a:r>
                  <a:rPr lang="en-US">
                    <a:noFill/>
                  </a:rPr>
                  <a:t> </a:t>
                </a:r>
              </a:p>
            </p:txBody>
          </p:sp>
        </mc:Fallback>
      </mc:AlternateContent>
      <p:sp>
        <p:nvSpPr>
          <p:cNvPr id="12" name="Rectangle 11"/>
          <p:cNvSpPr/>
          <p:nvPr/>
        </p:nvSpPr>
        <p:spPr>
          <a:xfrm>
            <a:off x="4238426" y="1585669"/>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280675" y="4128069"/>
            <a:ext cx="783383" cy="770105"/>
          </a:xfrm>
          <a:prstGeom prst="rect">
            <a:avLst/>
          </a:prstGeom>
        </p:spPr>
      </p:pic>
    </p:spTree>
    <p:extLst>
      <p:ext uri="{BB962C8B-B14F-4D97-AF65-F5344CB8AC3E}">
        <p14:creationId xmlns:p14="http://schemas.microsoft.com/office/powerpoint/2010/main" val="302444882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anim calcmode="lin" valueType="num">
                                      <p:cBhvr>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anim calcmode="lin" valueType="num">
                                      <p:cBhvr>
                                        <p:cTn id="4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84397" y="185956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69659" y="2577740"/>
                <a:ext cx="5406556" cy="2272417"/>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Cộng từng vế của hai phương trình, ta được: </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=−8</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+3.4=0</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69659" y="2577740"/>
                <a:ext cx="5406556" cy="2272417"/>
              </a:xfrm>
              <a:prstGeom prst="rect">
                <a:avLst/>
              </a:prstGeom>
              <a:blipFill>
                <a:blip r:embed="rId4"/>
                <a:stretch>
                  <a:fillRect l="-1015" b="-1072"/>
                </a:stretch>
              </a:blipFill>
            </p:spPr>
            <p:txBody>
              <a:bodyPr/>
              <a:lstStyle/>
              <a:p>
                <a:r>
                  <a:rPr lang="en-US">
                    <a:noFill/>
                  </a:rPr>
                  <a:t> </a:t>
                </a:r>
              </a:p>
            </p:txBody>
          </p:sp>
        </mc:Fallback>
      </mc:AlternateContent>
      <p:sp>
        <p:nvSpPr>
          <p:cNvPr id="12" name="Rectangle 11"/>
          <p:cNvSpPr/>
          <p:nvPr/>
        </p:nvSpPr>
        <p:spPr>
          <a:xfrm>
            <a:off x="763656" y="2361655"/>
            <a:ext cx="817275"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13" name="Rounded Rectangle 12"/>
          <p:cNvSpPr/>
          <p:nvPr/>
        </p:nvSpPr>
        <p:spPr>
          <a:xfrm>
            <a:off x="871921" y="413127"/>
            <a:ext cx="2152296" cy="56700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4</a:t>
            </a:r>
          </a:p>
        </p:txBody>
      </p:sp>
      <mc:AlternateContent xmlns:mc="http://schemas.openxmlformats.org/markup-compatibility/2006" xmlns:a14="http://schemas.microsoft.com/office/drawing/2010/main">
        <mc:Choice Requires="a14">
          <p:sp>
            <p:nvSpPr>
              <p:cNvPr id="14" name="Rectangle 13"/>
              <p:cNvSpPr/>
              <p:nvPr/>
            </p:nvSpPr>
            <p:spPr>
              <a:xfrm>
                <a:off x="763656" y="1276705"/>
                <a:ext cx="2146522" cy="772006"/>
              </a:xfrm>
              <a:prstGeom prst="rect">
                <a:avLst/>
              </a:prstGeom>
            </p:spPr>
            <p:txBody>
              <a:bodyPr wrap="square">
                <a:spAutoFit/>
              </a:bodyPr>
              <a:lstStyle/>
              <a:p>
                <a:pPr lvl="0">
                  <a:lnSpc>
                    <a:spcPct val="110000"/>
                  </a:lnSpc>
                  <a:defRPr/>
                </a:pP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lang="da-DK" sz="1800">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=0</m:t>
                            </m:r>
                          </m:e>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5</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𝑦</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=−8</m:t>
                            </m:r>
                          </m:e>
                        </m:eqArr>
                      </m:e>
                    </m:d>
                  </m:oMath>
                </a14:m>
                <a:endParaRPr lang="en-US"/>
              </a:p>
            </p:txBody>
          </p:sp>
        </mc:Choice>
        <mc:Fallback xmlns="">
          <p:sp>
            <p:nvSpPr>
              <p:cNvPr id="14" name="Rectangle 13"/>
              <p:cNvSpPr>
                <a:spLocks noRot="1" noChangeAspect="1" noMove="1" noResize="1" noEditPoints="1" noAdjustHandles="1" noChangeArrowheads="1" noChangeShapeType="1" noTextEdit="1"/>
              </p:cNvSpPr>
              <p:nvPr/>
            </p:nvSpPr>
            <p:spPr>
              <a:xfrm>
                <a:off x="763656" y="1276705"/>
                <a:ext cx="2146522" cy="772006"/>
              </a:xfrm>
              <a:prstGeom prst="rect">
                <a:avLst/>
              </a:prstGeom>
              <a:blipFill>
                <a:blip r:embed="rId5"/>
                <a:stretch>
                  <a:fillRect/>
                </a:stretch>
              </a:blipFill>
            </p:spPr>
            <p:txBody>
              <a:bodyPr/>
              <a:lstStyle/>
              <a:p>
                <a:r>
                  <a:rPr lang="en-US">
                    <a:noFill/>
                  </a:rPr>
                  <a:t> </a:t>
                </a:r>
              </a:p>
            </p:txBody>
          </p:sp>
        </mc:Fallback>
      </mc:AlternateContent>
      <p:sp>
        <p:nvSpPr>
          <p:cNvPr id="4" name="Rectangle 3"/>
          <p:cNvSpPr/>
          <p:nvPr/>
        </p:nvSpPr>
        <p:spPr>
          <a:xfrm>
            <a:off x="3144741" y="233560"/>
            <a:ext cx="5299544" cy="923330"/>
          </a:xfrm>
          <a:prstGeom prst="rect">
            <a:avLst/>
          </a:prstGeom>
        </p:spPr>
        <p:txBody>
          <a:bodyPr wrap="square">
            <a:spAutoFit/>
          </a:bodyPr>
          <a:lstStyle/>
          <a:p>
            <a:pPr algn="just">
              <a:lnSpc>
                <a:spcPct val="150000"/>
              </a:lnSpc>
            </a:pPr>
            <a:r>
              <a:rPr lang="vi-VN" sz="1800">
                <a:solidFill>
                  <a:srgbClr val="DADADA">
                    <a:lumMod val="10000"/>
                  </a:srgbClr>
                </a:solidFill>
                <a:ea typeface="Times New Roman" panose="02020603050405020304" pitchFamily="18" charset="0"/>
                <a:cs typeface="Times New Roman" panose="02020603050405020304" pitchFamily="18" charset="0"/>
              </a:rPr>
              <a:t>Giải </a:t>
            </a:r>
            <a:r>
              <a:rPr lang="en-US" sz="1800">
                <a:solidFill>
                  <a:srgbClr val="DADADA">
                    <a:lumMod val="10000"/>
                  </a:srgbClr>
                </a:solidFill>
                <a:ea typeface="Times New Roman" panose="02020603050405020304" pitchFamily="18" charset="0"/>
                <a:cs typeface="Times New Roman" panose="02020603050405020304" pitchFamily="18" charset="0"/>
              </a:rPr>
              <a:t>các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a:t>
            </a:r>
            <a:r>
              <a:rPr lang="en-US" sz="1800">
                <a:solidFill>
                  <a:srgbClr val="DADADA">
                    <a:lumMod val="10000"/>
                  </a:srgbClr>
                </a:solidFill>
                <a:ea typeface="Times New Roman" panose="02020603050405020304" pitchFamily="18" charset="0"/>
                <a:cs typeface="Times New Roman" panose="02020603050405020304" pitchFamily="18" charset="0"/>
              </a:rPr>
              <a:t> sau </a:t>
            </a:r>
            <a:r>
              <a:rPr lang="vi-VN" sz="1800">
                <a:solidFill>
                  <a:srgbClr val="DADADA">
                    <a:lumMod val="10000"/>
                  </a:srgbClr>
                </a:solidFill>
                <a:ea typeface="Times New Roman" panose="02020603050405020304" pitchFamily="18" charset="0"/>
                <a:cs typeface="Times New Roman" panose="02020603050405020304" pitchFamily="18" charset="0"/>
              </a:rPr>
              <a:t>bằng phương pháp </a:t>
            </a:r>
            <a:r>
              <a:rPr lang="en-US" sz="1800">
                <a:solidFill>
                  <a:srgbClr val="DADADA">
                    <a:lumMod val="10000"/>
                  </a:srgbClr>
                </a:solidFill>
                <a:ea typeface="Times New Roman" panose="02020603050405020304" pitchFamily="18" charset="0"/>
                <a:cs typeface="Times New Roman" panose="02020603050405020304" pitchFamily="18" charset="0"/>
              </a:rPr>
              <a:t>cộng đại số: </a:t>
            </a:r>
            <a:endParaRPr lang="en-US"/>
          </a:p>
        </p:txBody>
      </p:sp>
    </p:spTree>
    <p:extLst>
      <p:ext uri="{BB962C8B-B14F-4D97-AF65-F5344CB8AC3E}">
        <p14:creationId xmlns:p14="http://schemas.microsoft.com/office/powerpoint/2010/main" val="12504664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4810784">
            <a:off x="8434610" y="289281"/>
            <a:ext cx="766996" cy="31355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0155" y="1674629"/>
                <a:ext cx="7683682" cy="1338828"/>
              </a:xfrm>
              <a:prstGeom prst="rect">
                <a:avLst/>
              </a:prstGeom>
            </p:spPr>
            <p:txBody>
              <a:bodyPr wrap="square">
                <a:spAutoFit/>
              </a:bodyPr>
              <a:lstStyle/>
              <a:p>
                <a:pPr algn="just">
                  <a:lnSpc>
                    <a:spcPct val="150000"/>
                  </a:lnSpc>
                  <a:spcBef>
                    <a:spcPts val="100"/>
                  </a:spcBef>
                  <a:spcAft>
                    <a:spcPts val="100"/>
                  </a:spcAft>
                </a:pPr>
                <a:r>
                  <a:rPr lang="da-DK" sz="1800">
                    <a:latin typeface="+mj-lt"/>
                    <a:ea typeface="Calibri" panose="020F0502020204030204" pitchFamily="34" charset="0"/>
                    <a:cs typeface="Times New Roman" panose="02020603050405020304" pitchFamily="18" charset="0"/>
                  </a:rPr>
                  <a:t>Trừ từng vế của hai phương trình, ta được:</a:t>
                </a:r>
                <a:r>
                  <a:rPr lang="en-US" sz="180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 vào phương trình thứ hai ta được:</a:t>
                </a:r>
                <a:r>
                  <a:rPr lang="en-US" sz="180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𝑦</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0155" y="1674629"/>
                <a:ext cx="7683682" cy="1338828"/>
              </a:xfrm>
              <a:prstGeom prst="rect">
                <a:avLst/>
              </a:prstGeom>
              <a:blipFill>
                <a:blip r:embed="rId4"/>
                <a:stretch>
                  <a:fillRect l="-714" b="-6849"/>
                </a:stretch>
              </a:blipFill>
            </p:spPr>
            <p:txBody>
              <a:bodyPr/>
              <a:lstStyle/>
              <a:p>
                <a:r>
                  <a:rPr lang="en-US">
                    <a:noFill/>
                  </a:rPr>
                  <a:t> </a:t>
                </a:r>
              </a:p>
            </p:txBody>
          </p:sp>
        </mc:Fallback>
      </mc:AlternateContent>
      <p:sp>
        <p:nvSpPr>
          <p:cNvPr id="12" name="Rectangle 11"/>
          <p:cNvSpPr/>
          <p:nvPr/>
        </p:nvSpPr>
        <p:spPr>
          <a:xfrm>
            <a:off x="4163358" y="1126970"/>
            <a:ext cx="81727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4" name="Rectangle 13"/>
              <p:cNvSpPr/>
              <p:nvPr/>
            </p:nvSpPr>
            <p:spPr>
              <a:xfrm>
                <a:off x="730155" y="362915"/>
                <a:ext cx="2146522" cy="772006"/>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da-DK" sz="18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e>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e>
                        </m:eqArr>
                      </m:e>
                    </m:d>
                  </m:oMath>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0155" y="362915"/>
                <a:ext cx="2146522" cy="772006"/>
              </a:xfrm>
              <a:prstGeom prst="rect">
                <a:avLst/>
              </a:prstGeom>
              <a:blipFill>
                <a:blip r:embed="rId5"/>
                <a:stretch>
                  <a:fillRect l="-2557"/>
                </a:stretch>
              </a:blipFill>
            </p:spPr>
            <p:txBody>
              <a:bodyPr/>
              <a:lstStyle/>
              <a:p>
                <a:r>
                  <a:rPr lang="en-US">
                    <a:noFill/>
                  </a:rPr>
                  <a:t> </a:t>
                </a:r>
              </a:p>
            </p:txBody>
          </p:sp>
        </mc:Fallback>
      </mc:AlternateContent>
      <p:grpSp>
        <p:nvGrpSpPr>
          <p:cNvPr id="9" name="Group 8"/>
          <p:cNvGrpSpPr/>
          <p:nvPr/>
        </p:nvGrpSpPr>
        <p:grpSpPr>
          <a:xfrm>
            <a:off x="473411" y="3320868"/>
            <a:ext cx="8269159" cy="1476631"/>
            <a:chOff x="473411" y="3328819"/>
            <a:chExt cx="8269159" cy="1476631"/>
          </a:xfrm>
        </p:grpSpPr>
        <p:sp>
          <p:nvSpPr>
            <p:cNvPr id="6" name="Rectangle 5"/>
            <p:cNvSpPr/>
            <p:nvPr/>
          </p:nvSpPr>
          <p:spPr>
            <a:xfrm>
              <a:off x="473411" y="3328819"/>
              <a:ext cx="8197171" cy="1338828"/>
            </a:xfrm>
            <a:prstGeom prst="rect">
              <a:avLst/>
            </a:prstGeom>
            <a:solidFill>
              <a:schemeClr val="accent2">
                <a:lumMod val="40000"/>
                <a:lumOff val="6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ts val="600"/>
                </a:spcBef>
                <a:spcAft>
                  <a:spcPts val="600"/>
                </a:spcAft>
              </a:pPr>
              <a:r>
                <a:rPr lang="da-DK" sz="1800" b="1">
                  <a:solidFill>
                    <a:schemeClr val="tx2">
                      <a:lumMod val="10000"/>
                    </a:schemeClr>
                  </a:solidFill>
                  <a:latin typeface="+mj-lt"/>
                  <a:ea typeface="Calibri" panose="020F0502020204030204" pitchFamily="34" charset="0"/>
                  <a:cs typeface="Times New Roman" panose="02020603050405020304" pitchFamily="18" charset="0"/>
                </a:rPr>
                <a:t>Chú ý: </a:t>
              </a:r>
              <a:r>
                <a:rPr lang="da-DK" sz="1800">
                  <a:solidFill>
                    <a:schemeClr val="tx2">
                      <a:lumMod val="10000"/>
                    </a:schemeClr>
                  </a:solidFill>
                  <a:latin typeface="+mj-lt"/>
                  <a:ea typeface="Calibri" panose="020F0502020204030204" pitchFamily="34" charset="0"/>
                  <a:cs typeface="Times New Roman" panose="02020603050405020304" pitchFamily="18" charset="0"/>
                </a:rPr>
                <a:t>Trường hợp trong hệ phương trình đã cho không có hai hệ số của cùng một ẩn bằng nhau hay đối nhau, ta có thể đưa về trường hợp đã xét bằng cách nhân hai vế của mỗi phương trình với một số thích hợp (khác 0).</a:t>
              </a:r>
              <a:endParaRPr lang="en-US" sz="1800">
                <a:solidFill>
                  <a:schemeClr val="tx2">
                    <a:lumMod val="10000"/>
                  </a:schemeClr>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8289150" y="4455999"/>
              <a:ext cx="453420" cy="349451"/>
            </a:xfrm>
            <a:prstGeom prst="rect">
              <a:avLst/>
            </a:prstGeom>
          </p:spPr>
        </p:pic>
      </p:grpSp>
    </p:spTree>
    <p:extLst>
      <p:ext uri="{BB962C8B-B14F-4D97-AF65-F5344CB8AC3E}">
        <p14:creationId xmlns:p14="http://schemas.microsoft.com/office/powerpoint/2010/main" val="42744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294196" y="240528"/>
            <a:ext cx="8555604" cy="466253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58114" y="192232"/>
                <a:ext cx="7823530" cy="96770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Ví dụ 6.</a:t>
                </a:r>
                <a:r>
                  <a:rPr kumimoji="0" lang="vi-VN" sz="1700" b="1" i="0" u="none" strike="noStrike" kern="0" cap="none" spc="0" normalizeH="0" baseline="0" noProof="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Giải hệ phương trình</a:t>
                </a:r>
                <a:r>
                  <a:rPr kumimoji="0" lang="en-US"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e>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bằng phương pháp </a:t>
                </a:r>
                <a:r>
                  <a:rPr kumimoji="0" lang="en-US"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cộng</a:t>
                </a:r>
                <a:r>
                  <a:rPr kumimoji="0" lang="en-US" sz="1700" b="0" i="0" u="none" strike="noStrike" kern="0" cap="none" spc="0" normalizeH="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đại số</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a:t>
                </a:r>
              </a:p>
            </p:txBody>
          </p:sp>
        </mc:Choice>
        <mc:Fallback xmlns="">
          <p:sp>
            <p:nvSpPr>
              <p:cNvPr id="5" name="Rectangle 4"/>
              <p:cNvSpPr>
                <a:spLocks noRot="1" noChangeAspect="1" noMove="1" noResize="1" noEditPoints="1" noAdjustHandles="1" noChangeArrowheads="1" noChangeShapeType="1" noTextEdit="1"/>
              </p:cNvSpPr>
              <p:nvPr/>
            </p:nvSpPr>
            <p:spPr>
              <a:xfrm>
                <a:off x="758114" y="192232"/>
                <a:ext cx="7823530" cy="967701"/>
              </a:xfrm>
              <a:prstGeom prst="rect">
                <a:avLst/>
              </a:prstGeom>
              <a:blipFill>
                <a:blip r:embed="rId3"/>
                <a:stretch>
                  <a:fillRect l="-467"/>
                </a:stretch>
              </a:blipFill>
            </p:spPr>
            <p:txBody>
              <a:bodyPr/>
              <a:lstStyle/>
              <a:p>
                <a:r>
                  <a:rPr lang="en-US">
                    <a:noFill/>
                  </a:rPr>
                  <a:t> </a:t>
                </a:r>
              </a:p>
            </p:txBody>
          </p:sp>
        </mc:Fallback>
      </mc:AlternateContent>
      <p:sp>
        <p:nvSpPr>
          <p:cNvPr id="23" name="Rectangle 22"/>
          <p:cNvSpPr/>
          <p:nvPr/>
        </p:nvSpPr>
        <p:spPr>
          <a:xfrm>
            <a:off x="4154393" y="1195898"/>
            <a:ext cx="834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3" name="Rectangle 2"/>
          <p:cNvSpPr/>
          <p:nvPr/>
        </p:nvSpPr>
        <p:spPr>
          <a:xfrm>
            <a:off x="721538" y="1697882"/>
            <a:ext cx="7700086" cy="828688"/>
          </a:xfrm>
          <a:prstGeom prst="rect">
            <a:avLst/>
          </a:prstGeom>
        </p:spPr>
        <p:txBody>
          <a:bodyPr wrap="square">
            <a:spAutoFit/>
          </a:bodyPr>
          <a:lstStyle/>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Nhân hai vế của phương trình thứ nhất với 3 và nhân hai vế của phương trình thứ hai với 2, ta được:</a:t>
            </a:r>
          </a:p>
        </p:txBody>
      </p:sp>
      <mc:AlternateContent xmlns:mc="http://schemas.openxmlformats.org/markup-compatibility/2006" xmlns:a14="http://schemas.microsoft.com/office/drawing/2010/main">
        <mc:Choice Requires="a14">
          <p:sp>
            <p:nvSpPr>
              <p:cNvPr id="4" name="Rectangle 3"/>
              <p:cNvSpPr/>
              <p:nvPr/>
            </p:nvSpPr>
            <p:spPr>
              <a:xfrm>
                <a:off x="721538" y="2238829"/>
                <a:ext cx="7700086" cy="2537361"/>
              </a:xfrm>
              <a:prstGeom prst="rect">
                <a:avLst/>
              </a:prstGeom>
            </p:spPr>
            <p:txBody>
              <a:bodyPr wrap="square">
                <a:spAutoFit/>
              </a:bodyPr>
              <a:lstStyle/>
              <a:p>
                <a:pPr lvl="0" algn="just">
                  <a:lnSpc>
                    <a:spcPct val="150000"/>
                  </a:lnSpc>
                  <a:tabLst>
                    <a:tab pos="361950" algn="l"/>
                  </a:tabLst>
                </a:pPr>
                <a14:m>
                  <m:oMathPara xmlns:m="http://schemas.openxmlformats.org/officeDocument/2006/math">
                    <m:oMathParaPr>
                      <m:jc m:val="centerGroup"/>
                    </m:oMathParaPr>
                    <m:oMath xmlns:m="http://schemas.openxmlformats.org/officeDocument/2006/math">
                      <m:d>
                        <m:dPr>
                          <m:begChr m:val="{"/>
                          <m:endChr m:val=""/>
                          <m:ctrlPr>
                            <a:rPr lang="en-US" sz="1700" i="1">
                              <a:solidFill>
                                <a:srgbClr val="DADADA">
                                  <a:lumMod val="10000"/>
                                </a:srgbClr>
                              </a:solidFill>
                              <a:latin typeface="Cambria Math" panose="02040503050406030204" pitchFamily="18" charset="0"/>
                              <a:cs typeface="Times New Roman" panose="02020603050405020304" pitchFamily="18" charset="0"/>
                            </a:rPr>
                          </m:ctrlPr>
                        </m:dPr>
                        <m:e>
                          <m:eqArr>
                            <m:eqArrPr>
                              <m:ctrlPr>
                                <a:rPr lang="en-US" sz="1700" i="1">
                                  <a:solidFill>
                                    <a:srgbClr val="DADADA">
                                      <a:lumMod val="10000"/>
                                    </a:srgbClr>
                                  </a:solidFill>
                                  <a:latin typeface="Cambria Math" panose="02040503050406030204" pitchFamily="18" charset="0"/>
                                  <a:cs typeface="Times New Roman" panose="02020603050405020304" pitchFamily="18" charset="0"/>
                                </a:rPr>
                              </m:ctrlPr>
                            </m:eqArrPr>
                            <m:e>
                              <m:r>
                                <a:rPr lang="en-US" sz="1700" i="1">
                                  <a:solidFill>
                                    <a:srgbClr val="DADADA">
                                      <a:lumMod val="10000"/>
                                    </a:srgbClr>
                                  </a:solidFill>
                                  <a:latin typeface="Cambria Math" panose="02040503050406030204" pitchFamily="18" charset="0"/>
                                  <a:cs typeface="Times New Roman" panose="02020603050405020304" pitchFamily="18" charset="0"/>
                                </a:rPr>
                                <m:t>9</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=21</m:t>
                              </m:r>
                            </m:e>
                            <m:e>
                              <m:r>
                                <a:rPr lang="en-US" sz="1700" i="1">
                                  <a:solidFill>
                                    <a:srgbClr val="DADADA">
                                      <a:lumMod val="10000"/>
                                    </a:srgbClr>
                                  </a:solidFill>
                                  <a:latin typeface="Cambria Math" panose="02040503050406030204" pitchFamily="18" charset="0"/>
                                  <a:cs typeface="Times New Roman" panose="02020603050405020304" pitchFamily="18" charset="0"/>
                                </a:rPr>
                                <m:t>4</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=−8</m:t>
                              </m:r>
                            </m:e>
                          </m:eqArr>
                        </m:e>
                      </m:d>
                    </m:oMath>
                  </m:oMathPara>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Cộng từng vế hai phương trình của hệ mới, ta được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 </m:t>
                    </m:r>
                  </m:oMath>
                </a14:m>
                <a:r>
                  <a:rPr lang="vi-VN" sz="17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1700">
                    <a:solidFill>
                      <a:srgbClr val="DADADA">
                        <a:lumMod val="10000"/>
                      </a:srgbClr>
                    </a:solidFill>
                    <a:ea typeface="Times New Roman" panose="02020603050405020304" pitchFamily="18" charset="0"/>
                    <a:cs typeface="Times New Roman" panose="02020603050405020304" pitchFamily="18" charset="0"/>
                  </a:rPr>
                  <a:t> vào phương trình thứ nhất của hệ đã cho, ta có </a:t>
                </a:r>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tabLst>
                    <a:tab pos="361950" algn="l"/>
                  </a:tabLst>
                </a:pP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r>
                      <a:rPr lang="en-US"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1+2</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=7</m:t>
                    </m:r>
                  </m:oMath>
                </a14:m>
                <a:r>
                  <a:rPr lang="vi-VN" sz="17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2).</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538" y="2238829"/>
                <a:ext cx="7700086" cy="2537361"/>
              </a:xfrm>
              <a:prstGeom prst="rect">
                <a:avLst/>
              </a:prstGeom>
              <a:blipFill>
                <a:blip r:embed="rId4"/>
                <a:stretch>
                  <a:fillRect l="-475" b="-481"/>
                </a:stretch>
              </a:blipFill>
            </p:spPr>
            <p:txBody>
              <a:bodyPr/>
              <a:lstStyle/>
              <a:p>
                <a:r>
                  <a:rPr lang="en-US">
                    <a:noFill/>
                  </a:rPr>
                  <a:t> </a:t>
                </a:r>
              </a:p>
            </p:txBody>
          </p:sp>
        </mc:Fallback>
      </mc:AlternateContent>
    </p:spTree>
    <p:extLst>
      <p:ext uri="{BB962C8B-B14F-4D97-AF65-F5344CB8AC3E}">
        <p14:creationId xmlns:p14="http://schemas.microsoft.com/office/powerpoint/2010/main" val="7505998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042530" y="403567"/>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5</a:t>
            </a:r>
          </a:p>
        </p:txBody>
      </p:sp>
      <mc:AlternateContent xmlns:mc="http://schemas.openxmlformats.org/markup-compatibility/2006" xmlns:a14="http://schemas.microsoft.com/office/drawing/2010/main">
        <mc:Choice Requires="a14">
          <p:sp>
            <p:nvSpPr>
              <p:cNvPr id="8" name="Rectangle 7"/>
              <p:cNvSpPr/>
              <p:nvPr/>
            </p:nvSpPr>
            <p:spPr>
              <a:xfrm>
                <a:off x="3246120" y="73152"/>
                <a:ext cx="5640798" cy="107670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65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hệ phương trình </a:t>
                </a:r>
                <a14:m>
                  <m:oMath xmlns:m="http://schemas.openxmlformats.org/officeDocument/2006/math">
                    <m:d>
                      <m:dPr>
                        <m:begChr m:val="{"/>
                        <m:endChr m:val=""/>
                        <m:ctrlP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e>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eqArr>
                      </m:e>
                    </m:d>
                  </m:oMath>
                </a14:m>
                <a:r>
                  <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bằng phương pháp cộng</a:t>
                </a:r>
                <a:r>
                  <a:rPr kumimoji="0" lang="en-US" sz="1650" b="0" i="0" u="none" strike="noStrike" kern="0" cap="none" spc="0" normalizeH="0" noProof="0">
                    <a:ln>
                      <a:noFill/>
                    </a:ln>
                    <a:solidFill>
                      <a:srgbClr val="000000"/>
                    </a:solidFill>
                    <a:effectLst/>
                    <a:uLnTx/>
                    <a:uFillTx/>
                    <a:ea typeface="Calibri" panose="020F0502020204030204" pitchFamily="34" charset="0"/>
                    <a:cs typeface="Times New Roman" panose="02020603050405020304" pitchFamily="18" charset="0"/>
                    <a:sym typeface="Arial"/>
                  </a:rPr>
                  <a:t> đại số</a:t>
                </a:r>
                <a:r>
                  <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a:t>
                </a:r>
              </a:p>
            </p:txBody>
          </p:sp>
        </mc:Choice>
        <mc:Fallback xmlns="">
          <p:sp>
            <p:nvSpPr>
              <p:cNvPr id="8" name="Rectangle 7"/>
              <p:cNvSpPr>
                <a:spLocks noRot="1" noChangeAspect="1" noMove="1" noResize="1" noEditPoints="1" noAdjustHandles="1" noChangeArrowheads="1" noChangeShapeType="1" noTextEdit="1"/>
              </p:cNvSpPr>
              <p:nvPr/>
            </p:nvSpPr>
            <p:spPr>
              <a:xfrm>
                <a:off x="3246120" y="73152"/>
                <a:ext cx="5640798" cy="1076705"/>
              </a:xfrm>
              <a:prstGeom prst="rect">
                <a:avLst/>
              </a:prstGeom>
              <a:blipFill>
                <a:blip r:embed="rId3"/>
                <a:stretch>
                  <a:fillRect l="-649" r="-541" b="-3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42530" y="1809882"/>
                <a:ext cx="7844388" cy="3273717"/>
              </a:xfrm>
              <a:prstGeom prst="rect">
                <a:avLst/>
              </a:prstGeom>
            </p:spPr>
            <p:txBody>
              <a:bodyPr wrap="square">
                <a:spAutoFit/>
              </a:bodyPr>
              <a:lstStyle/>
              <a:p>
                <a:pPr algn="just">
                  <a:lnSpc>
                    <a:spcPct val="150000"/>
                  </a:lnSpc>
                </a:pPr>
                <a:r>
                  <a:rPr lang="en-US" sz="1650">
                    <a:effectLst/>
                    <a:latin typeface="+mj-lt"/>
                    <a:ea typeface="Malgun Gothic" panose="020B0503020000020004" pitchFamily="34" charset="-127"/>
                    <a:cs typeface="Times New Roman" panose="02020603050405020304" pitchFamily="18" charset="0"/>
                  </a:rPr>
                  <a:t>Nhân hai vế của phương trình thứ nhất với 5 và nhân hai vế của phương trình thứ hai với 4, ta được:</a:t>
                </a:r>
                <a:endParaRPr lang="en-US" sz="165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+15</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+8</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=16</m:t>
                              </m:r>
                            </m:e>
                          </m:eqArr>
                        </m:e>
                      </m:d>
                    </m:oMath>
                  </m:oMathPara>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23</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1650">
                    <a:effectLst/>
                    <a:latin typeface="+mj-lt"/>
                    <a:ea typeface="Malgun Gothic" panose="020B0503020000020004" pitchFamily="34" charset="-127"/>
                    <a:cs typeface="Times New Roman" panose="02020603050405020304" pitchFamily="18" charset="0"/>
                  </a:rPr>
                  <a:t> vào phương trình thứ nhất của hệ đã cho, ta có: </a:t>
                </a:r>
              </a:p>
              <a:p>
                <a:pPr algn="ctr">
                  <a:lnSpc>
                    <a:spcPct val="150000"/>
                  </a:lnSpc>
                </a:pP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+3.2=6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=0</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(0;2)</m:t>
                    </m:r>
                  </m:oMath>
                </a14:m>
                <a:r>
                  <a:rPr lang="en-US" sz="1650">
                    <a:effectLst/>
                    <a:latin typeface="+mj-lt"/>
                    <a:ea typeface="Malgun Gothic" panose="020B0503020000020004" pitchFamily="34" charset="-127"/>
                    <a:cs typeface="Times New Roman" panose="02020603050405020304" pitchFamily="18" charset="0"/>
                  </a:rPr>
                  <a:t>.</a:t>
                </a:r>
                <a:endParaRPr lang="en-US" sz="165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42530" y="1809882"/>
                <a:ext cx="7844388" cy="3273717"/>
              </a:xfrm>
              <a:prstGeom prst="rect">
                <a:avLst/>
              </a:prstGeom>
              <a:blipFill>
                <a:blip r:embed="rId4"/>
                <a:stretch>
                  <a:fillRect l="-466" r="-466"/>
                </a:stretch>
              </a:blipFill>
            </p:spPr>
            <p:txBody>
              <a:bodyPr/>
              <a:lstStyle/>
              <a:p>
                <a:r>
                  <a:rPr lang="en-US">
                    <a:noFill/>
                  </a:rPr>
                  <a:t> </a:t>
                </a:r>
              </a:p>
            </p:txBody>
          </p:sp>
        </mc:Fallback>
      </mc:AlternateContent>
      <p:sp>
        <p:nvSpPr>
          <p:cNvPr id="9" name="Rectangle 8"/>
          <p:cNvSpPr/>
          <p:nvPr/>
        </p:nvSpPr>
        <p:spPr>
          <a:xfrm>
            <a:off x="4626426" y="1268847"/>
            <a:ext cx="670376"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65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23146743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164592" y="128015"/>
            <a:ext cx="8823960" cy="489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461594" y="249798"/>
                <a:ext cx="8251287" cy="710194"/>
              </a:xfrm>
              <a:prstGeom prst="rect">
                <a:avLst/>
              </a:prstGeom>
            </p:spPr>
            <p:txBody>
              <a:bodyPr wrap="square">
                <a:spAutoFit/>
              </a:bodyPr>
              <a:lstStyle/>
              <a:p>
                <a:pPr marL="0" marR="0" lvl="0" indent="0" algn="just" defTabSz="914400" rtl="0" eaLnBrk="1" fontAlgn="auto" latinLnBrk="0" hangingPunct="1">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7.</a:t>
                </a:r>
                <a:r>
                  <a:rPr kumimoji="0" lang="vi-VN"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+10</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461594" y="249798"/>
                <a:ext cx="8251287" cy="710194"/>
              </a:xfrm>
              <a:prstGeom prst="rect">
                <a:avLst/>
              </a:prstGeom>
              <a:blipFill>
                <a:blip r:embed="rId3"/>
                <a:stretch>
                  <a:fillRect l="-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1594" y="1436512"/>
                <a:ext cx="8179485" cy="3553858"/>
              </a:xfrm>
              <a:prstGeom prst="rect">
                <a:avLst/>
              </a:prstGeom>
            </p:spPr>
            <p:txBody>
              <a:bodyPr wrap="square">
                <a:spAutoFit/>
              </a:bodyPr>
              <a:lstStyle/>
              <a:p>
                <a:pPr lvl="0" algn="just">
                  <a:lnSpc>
                    <a:spcPct val="150000"/>
                  </a:lnSpc>
                </a:pPr>
                <a:r>
                  <a:rPr lang="vi-VN" sz="1800">
                    <a:solidFill>
                      <a:srgbClr val="DADADA">
                        <a:lumMod val="10000"/>
                      </a:srgbClr>
                    </a:solidFill>
                    <a:latin typeface="Arial" panose="020B0604020202020204" pitchFamily="34" charset="0"/>
                  </a:rPr>
                  <a:t>Chia hai vế của phương trình thứ hai cho 2, ta được hệ</a:t>
                </a:r>
                <a:r>
                  <a:rPr lang="en-US" sz="1800">
                    <a:solidFill>
                      <a:srgbClr val="DADADA">
                        <a:lumMod val="10000"/>
                      </a:srgbClr>
                    </a:solidFill>
                    <a:latin typeface="Arial" panose="020B0604020202020204" pitchFamily="34" charset="0"/>
                  </a:rPr>
                  <a:t> </a:t>
                </a:r>
                <a14:m>
                  <m:oMath xmlns:m="http://schemas.openxmlformats.org/officeDocument/2006/math">
                    <m:d>
                      <m:dPr>
                        <m:begChr m:val="{"/>
                        <m:endChr m:val=""/>
                        <m:ctrlPr>
                          <a:rPr lang="en-US" sz="1800" i="1">
                            <a:solidFill>
                              <a:srgbClr val="DADADA">
                                <a:lumMod val="10000"/>
                              </a:srgbClr>
                            </a:solidFill>
                            <a:latin typeface="Cambria Math" panose="02040503050406030204" pitchFamily="18" charset="0"/>
                            <a:cs typeface="Times New Roman" panose="02020603050405020304" pitchFamily="18" charset="0"/>
                          </a:rPr>
                        </m:ctrlPr>
                      </m:dPr>
                      <m:e>
                        <m:eqArr>
                          <m:eqArrPr>
                            <m:ctrlPr>
                              <a:rPr lang="en-US" sz="1800" i="1">
                                <a:solidFill>
                                  <a:srgbClr val="DADADA">
                                    <a:lumMod val="10000"/>
                                  </a:srgbClr>
                                </a:solidFill>
                                <a:latin typeface="Cambria Math" panose="02040503050406030204" pitchFamily="18" charset="0"/>
                                <a:cs typeface="Times New Roman" panose="02020603050405020304" pitchFamily="18" charset="0"/>
                              </a:rPr>
                            </m:ctrlPr>
                          </m:eqArrPr>
                          <m:e>
                            <m:r>
                              <a:rPr lang="en-US" sz="1800" i="1">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
                            <m:r>
                              <a:rPr lang="en-US" sz="1800" i="1">
                                <a:solidFill>
                                  <a:srgbClr val="DADADA">
                                    <a:lumMod val="10000"/>
                                  </a:srgbClr>
                                </a:solidFill>
                                <a:latin typeface="Cambria Math" panose="02040503050406030204" pitchFamily="18" charset="0"/>
                                <a:cs typeface="Times New Roman" panose="02020603050405020304" pitchFamily="18" charset="0"/>
                              </a:rPr>
                              <m:t>−</m:t>
                            </m:r>
                            <m:r>
                              <a:rPr lang="en-US" sz="1800" b="0" i="1" smtClean="0">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qArr>
                      </m:e>
                    </m:d>
                  </m:oMath>
                </a14:m>
                <a:endParaRPr lang="vi-VN" sz="1800">
                  <a:solidFill>
                    <a:srgbClr val="DADADA">
                      <a:lumMod val="10000"/>
                    </a:srgbClr>
                  </a:solidFill>
                  <a:latin typeface="Arial" panose="020B0604020202020204" pitchFamily="34" charset="0"/>
                </a:endParaRPr>
              </a:p>
              <a:p>
                <a:pPr lvl="0" algn="just">
                  <a:lnSpc>
                    <a:spcPct val="150000"/>
                  </a:lnSpc>
                </a:pPr>
                <a:r>
                  <a:rPr lang="vi-VN" sz="1800">
                    <a:solidFill>
                      <a:srgbClr val="DADADA">
                        <a:lumMod val="10000"/>
                      </a:srgbClr>
                    </a:solidFill>
                    <a:latin typeface="Arial" panose="020B0604020202020204" pitchFamily="34" charset="0"/>
                  </a:rPr>
                  <a:t>Cộng từng vế hai phương trình của hệ mới ta có </a:t>
                </a:r>
                <a14:m>
                  <m:oMath xmlns:m="http://schemas.openxmlformats.org/officeDocument/2006/math">
                    <m:r>
                      <a:rPr lang="en-US" sz="1800" b="0" i="0"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=0</m:t>
                    </m:r>
                  </m:oMath>
                </a14:m>
                <a:r>
                  <a:rPr lang="vi-VN" sz="1800">
                    <a:solidFill>
                      <a:srgbClr val="DADADA">
                        <a:lumMod val="10000"/>
                      </a:srgbClr>
                    </a:solidFill>
                    <a:latin typeface="Arial" panose="020B0604020202020204" pitchFamily="34" charset="0"/>
                  </a:rPr>
                  <a:t>. </a:t>
                </a:r>
                <a:endParaRPr lang="en-US" sz="1800">
                  <a:solidFill>
                    <a:srgbClr val="DADADA">
                      <a:lumMod val="10000"/>
                    </a:srgbClr>
                  </a:solidFill>
                  <a:latin typeface="Arial" panose="020B0604020202020204" pitchFamily="34" charset="0"/>
                </a:endParaRPr>
              </a:p>
              <a:p>
                <a:pPr lvl="0" algn="just">
                  <a:lnSpc>
                    <a:spcPct val="150000"/>
                  </a:lnSpc>
                </a:pPr>
                <a:r>
                  <a:rPr lang="vi-VN" sz="1800">
                    <a:solidFill>
                      <a:srgbClr val="DADADA">
                        <a:lumMod val="10000"/>
                      </a:srgbClr>
                    </a:solidFill>
                    <a:latin typeface="Arial" panose="020B0604020202020204" pitchFamily="34" charset="0"/>
                  </a:rPr>
                  <a:t>Hệ thức này luôn thoả mãn với các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a:solidFill>
                      <a:srgbClr val="DADADA">
                        <a:lumMod val="10000"/>
                      </a:srgbClr>
                    </a:solidFill>
                    <a:latin typeface="Arial" panose="020B0604020202020204" pitchFamily="34" charset="0"/>
                  </a:rPr>
                  <a:t> và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a:solidFill>
                      <a:srgbClr val="DADADA">
                        <a:lumMod val="10000"/>
                      </a:srgbClr>
                    </a:solidFill>
                    <a:latin typeface="Arial" panose="020B0604020202020204" pitchFamily="34" charset="0"/>
                  </a:rPr>
                  <a:t>.</a:t>
                </a:r>
              </a:p>
              <a:p>
                <a:pPr lvl="0" algn="just">
                  <a:lnSpc>
                    <a:spcPct val="120000"/>
                  </a:lnSpc>
                </a:pPr>
                <a:r>
                  <a:rPr lang="vi-VN" sz="1800">
                    <a:solidFill>
                      <a:srgbClr val="DADADA">
                        <a:lumMod val="10000"/>
                      </a:srgbClr>
                    </a:solidFill>
                    <a:latin typeface="Arial" panose="020B0604020202020204" pitchFamily="34" charset="0"/>
                  </a:rPr>
                  <a:t>Với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a:solidFill>
                      <a:srgbClr val="DADADA">
                        <a:lumMod val="10000"/>
                      </a:srgbClr>
                    </a:solidFill>
                    <a:latin typeface="Arial" panose="020B0604020202020204" pitchFamily="34" charset="0"/>
                  </a:rPr>
                  <a:t>, giá trị của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a:solidFill>
                      <a:srgbClr val="DADADA">
                        <a:lumMod val="10000"/>
                      </a:srgbClr>
                    </a:solidFill>
                    <a:latin typeface="Arial" panose="020B0604020202020204" pitchFamily="34" charset="0"/>
                  </a:rPr>
                  <a:t> được tính nhờ hệ thức </a:t>
                </a:r>
                <a14:m>
                  <m:oMath xmlns:m="http://schemas.openxmlformats.org/officeDocument/2006/math">
                    <m:r>
                      <a:rPr lang="vi-VN" sz="1800" i="1" smtClean="0">
                        <a:solidFill>
                          <a:srgbClr val="DADADA">
                            <a:lumMod val="10000"/>
                          </a:srgbClr>
                        </a:solidFill>
                        <a:latin typeface="Cambria Math" panose="02040503050406030204" pitchFamily="18" charset="0"/>
                      </a:rPr>
                      <m:t>3</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 −5</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r>
                      <a:rPr lang="en-US" sz="1800" b="0" i="0" smtClean="0">
                        <a:solidFill>
                          <a:srgbClr val="DADADA">
                            <a:lumMod val="10000"/>
                          </a:srgbClr>
                        </a:solidFill>
                        <a:latin typeface="Cambria Math" panose="02040503050406030204" pitchFamily="18" charset="0"/>
                      </a:rPr>
                      <m:t>,</m:t>
                    </m:r>
                  </m:oMath>
                </a14:m>
                <a:r>
                  <a:rPr lang="en-US" sz="1800">
                    <a:solidFill>
                      <a:srgbClr val="DADADA">
                        <a:lumMod val="10000"/>
                      </a:srgbClr>
                    </a:solidFill>
                    <a:latin typeface="Arial" panose="020B0604020202020204" pitchFamily="34" charset="0"/>
                  </a:rPr>
                  <a:t> </a:t>
                </a:r>
                <a:r>
                  <a:rPr lang="vi-VN" sz="1800">
                    <a:solidFill>
                      <a:srgbClr val="DADADA">
                        <a:lumMod val="10000"/>
                      </a:srgbClr>
                    </a:solidFill>
                    <a:latin typeface="Arial" panose="020B0604020202020204" pitchFamily="34" charset="0"/>
                  </a:rPr>
                  <a:t>suy ra </a:t>
                </a:r>
              </a:p>
              <a:p>
                <a:pPr lvl="0" algn="just">
                  <a:lnSpc>
                    <a:spcPct val="120000"/>
                  </a:lnSpc>
                </a:pPr>
                <a:endParaRPr lang="vi-VN" sz="1800">
                  <a:solidFill>
                    <a:srgbClr val="DADADA">
                      <a:lumMod val="10000"/>
                    </a:srgbClr>
                  </a:solidFill>
                  <a:latin typeface="Arial" panose="020B0604020202020204" pitchFamily="34" charset="0"/>
                </a:endParaRPr>
              </a:p>
              <a:p>
                <a:pPr lvl="0" algn="just">
                  <a:lnSpc>
                    <a:spcPct val="120000"/>
                  </a:lnSpc>
                </a:pPr>
                <a14:m>
                  <m:oMathPara xmlns:m="http://schemas.openxmlformats.org/officeDocument/2006/math">
                    <m:oMathParaPr>
                      <m:jc m:val="left"/>
                    </m:oMathParaPr>
                    <m:oMath xmlns:m="http://schemas.openxmlformats.org/officeDocument/2006/math">
                      <m:r>
                        <m:rPr>
                          <m:nor/>
                        </m:rPr>
                        <a:rPr lang="vi-VN" sz="1800">
                          <a:solidFill>
                            <a:srgbClr val="DADADA">
                              <a:lumMod val="10000"/>
                            </a:srgbClr>
                          </a:solidFill>
                          <a:latin typeface="Arial" panose="020B0604020202020204" pitchFamily="34" charset="0"/>
                        </a:rPr>
                        <m:t>V</m:t>
                      </m:r>
                      <m:r>
                        <m:rPr>
                          <m:nor/>
                        </m:rPr>
                        <a:rPr lang="vi-VN" sz="1800">
                          <a:solidFill>
                            <a:srgbClr val="DADADA">
                              <a:lumMod val="10000"/>
                            </a:srgbClr>
                          </a:solidFill>
                          <a:latin typeface="Arial" panose="020B0604020202020204" pitchFamily="34" charset="0"/>
                        </a:rPr>
                        <m:t>ậ</m:t>
                      </m:r>
                      <m:r>
                        <m:rPr>
                          <m:nor/>
                        </m:rPr>
                        <a:rPr lang="vi-VN" sz="1800">
                          <a:solidFill>
                            <a:srgbClr val="DADADA">
                              <a:lumMod val="10000"/>
                            </a:srgbClr>
                          </a:solidFill>
                          <a:latin typeface="Arial" panose="020B0604020202020204" pitchFamily="34" charset="0"/>
                        </a:rPr>
                        <m:t>y</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h</m:t>
                      </m:r>
                      <m:r>
                        <m:rPr>
                          <m:nor/>
                        </m:rPr>
                        <a:rPr lang="vi-VN" sz="1800">
                          <a:solidFill>
                            <a:srgbClr val="DADADA">
                              <a:lumMod val="10000"/>
                            </a:srgbClr>
                          </a:solidFill>
                          <a:latin typeface="Arial" panose="020B0604020202020204" pitchFamily="34" charset="0"/>
                        </a:rPr>
                        <m:t>ệ </m:t>
                      </m:r>
                      <m:r>
                        <m:rPr>
                          <m:nor/>
                        </m:rPr>
                        <a:rPr lang="vi-VN" sz="1800">
                          <a:solidFill>
                            <a:srgbClr val="DADADA">
                              <a:lumMod val="10000"/>
                            </a:srgbClr>
                          </a:solidFill>
                          <a:latin typeface="Arial" panose="020B0604020202020204" pitchFamily="34" charset="0"/>
                        </a:rPr>
                        <m:t>ph</m:t>
                      </m:r>
                      <m:r>
                        <m:rPr>
                          <m:nor/>
                        </m:rPr>
                        <a:rPr lang="vi-VN" sz="1800">
                          <a:solidFill>
                            <a:srgbClr val="DADADA">
                              <a:lumMod val="10000"/>
                            </a:srgbClr>
                          </a:solidFill>
                          <a:latin typeface="Arial" panose="020B0604020202020204" pitchFamily="34" charset="0"/>
                        </a:rPr>
                        <m:t>ươ</m:t>
                      </m:r>
                      <m:r>
                        <m:rPr>
                          <m:nor/>
                        </m:rPr>
                        <a:rPr lang="vi-VN" sz="1800">
                          <a:solidFill>
                            <a:srgbClr val="DADADA">
                              <a:lumMod val="10000"/>
                            </a:srgbClr>
                          </a:solidFill>
                          <a:latin typeface="Arial" panose="020B0604020202020204" pitchFamily="34" charset="0"/>
                        </a:rPr>
                        <m:t>ng</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tr</m:t>
                      </m:r>
                      <m:r>
                        <m:rPr>
                          <m:nor/>
                        </m:rPr>
                        <a:rPr lang="vi-VN" sz="1800">
                          <a:solidFill>
                            <a:srgbClr val="DADADA">
                              <a:lumMod val="10000"/>
                            </a:srgbClr>
                          </a:solidFill>
                          <a:latin typeface="Arial" panose="020B0604020202020204" pitchFamily="34" charset="0"/>
                        </a:rPr>
                        <m:t>ì</m:t>
                      </m:r>
                      <m:r>
                        <m:rPr>
                          <m:nor/>
                        </m:rPr>
                        <a:rPr lang="vi-VN" sz="1800">
                          <a:solidFill>
                            <a:srgbClr val="DADADA">
                              <a:lumMod val="10000"/>
                            </a:srgbClr>
                          </a:solidFill>
                          <a:latin typeface="Arial" panose="020B0604020202020204" pitchFamily="34" charset="0"/>
                        </a:rPr>
                        <m:t>nh</m:t>
                      </m:r>
                      <m:r>
                        <m:rPr>
                          <m:nor/>
                        </m:rPr>
                        <a:rPr lang="vi-VN" sz="1800">
                          <a:solidFill>
                            <a:srgbClr val="DADADA">
                              <a:lumMod val="10000"/>
                            </a:srgbClr>
                          </a:solidFill>
                          <a:latin typeface="Arial" panose="020B0604020202020204" pitchFamily="34" charset="0"/>
                        </a:rPr>
                        <m:t> đã </m:t>
                      </m:r>
                      <m:r>
                        <m:rPr>
                          <m:nor/>
                        </m:rPr>
                        <a:rPr lang="vi-VN" sz="1800">
                          <a:solidFill>
                            <a:srgbClr val="DADADA">
                              <a:lumMod val="10000"/>
                            </a:srgbClr>
                          </a:solidFill>
                          <a:latin typeface="Arial" panose="020B0604020202020204" pitchFamily="34" charset="0"/>
                        </a:rPr>
                        <m:t>cho</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c</m:t>
                      </m:r>
                      <m:r>
                        <m:rPr>
                          <m:nor/>
                        </m:rPr>
                        <a:rPr lang="vi-VN" sz="1800">
                          <a:solidFill>
                            <a:srgbClr val="DADADA">
                              <a:lumMod val="10000"/>
                            </a:srgbClr>
                          </a:solidFill>
                          <a:latin typeface="Arial" panose="020B0604020202020204" pitchFamily="34" charset="0"/>
                        </a:rPr>
                        <m:t>ó </m:t>
                      </m:r>
                      <m:r>
                        <m:rPr>
                          <m:nor/>
                        </m:rPr>
                        <a:rPr lang="vi-VN" sz="1800">
                          <a:solidFill>
                            <a:srgbClr val="DADADA">
                              <a:lumMod val="10000"/>
                            </a:srgbClr>
                          </a:solidFill>
                          <a:latin typeface="Arial" panose="020B0604020202020204" pitchFamily="34" charset="0"/>
                        </a:rPr>
                        <m:t>nghi</m:t>
                      </m:r>
                      <m:r>
                        <m:rPr>
                          <m:nor/>
                        </m:rPr>
                        <a:rPr lang="vi-VN" sz="1800">
                          <a:solidFill>
                            <a:srgbClr val="DADADA">
                              <a:lumMod val="10000"/>
                            </a:srgbClr>
                          </a:solidFill>
                          <a:latin typeface="Arial" panose="020B0604020202020204" pitchFamily="34" charset="0"/>
                        </a:rPr>
                        <m:t>ệ</m:t>
                      </m:r>
                      <m:r>
                        <m:rPr>
                          <m:nor/>
                        </m:rPr>
                        <a:rPr lang="vi-VN" sz="1800">
                          <a:solidFill>
                            <a:srgbClr val="DADADA">
                              <a:lumMod val="10000"/>
                            </a:srgbClr>
                          </a:solidFill>
                          <a:latin typeface="Arial" panose="020B0604020202020204" pitchFamily="34" charset="0"/>
                        </a:rPr>
                        <m:t>m</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l</m:t>
                      </m:r>
                      <m:r>
                        <m:rPr>
                          <m:nor/>
                        </m:rPr>
                        <a:rPr lang="vi-VN" sz="1800">
                          <a:solidFill>
                            <a:srgbClr val="DADADA">
                              <a:lumMod val="10000"/>
                            </a:srgbClr>
                          </a:solidFill>
                          <a:latin typeface="Arial" panose="020B0604020202020204" pitchFamily="34" charset="0"/>
                        </a:rPr>
                        <m:t>à</m:t>
                      </m:r>
                      <m:r>
                        <m:rPr>
                          <m:nor/>
                        </m:rPr>
                        <a:rPr lang="en-US" sz="1800">
                          <a:solidFill>
                            <a:srgbClr val="DADADA">
                              <a:lumMod val="10000"/>
                            </a:srgbClr>
                          </a:solidFill>
                          <a:latin typeface="Arial" panose="020B0604020202020204" pitchFamily="34" charset="0"/>
                        </a:rPr>
                        <m:t> </m:t>
                      </m:r>
                      <m:d>
                        <m:dPr>
                          <m:ctrlPr>
                            <a:rPr lang="en-US" sz="1800" i="1">
                              <a:solidFill>
                                <a:srgbClr val="DADADA">
                                  <a:lumMod val="10000"/>
                                </a:srgbClr>
                              </a:solidFill>
                              <a:latin typeface="Cambria Math" panose="02040503050406030204" pitchFamily="18" charset="0"/>
                            </a:rPr>
                          </m:ctrlPr>
                        </m:dPr>
                        <m:e>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panose="02040503050406030204" pitchFamily="18" charset="0"/>
                                </a:rPr>
                              </m:ctrlPr>
                            </m:fPr>
                            <m:num>
                              <m:r>
                                <a:rPr lang="en-US" sz="1800" i="1">
                                  <a:solidFill>
                                    <a:srgbClr val="DADADA">
                                      <a:lumMod val="10000"/>
                                    </a:srgbClr>
                                  </a:solidFill>
                                  <a:latin typeface="Cambria Math" panose="02040503050406030204" pitchFamily="18" charset="0"/>
                                </a:rPr>
                                <m:t>3</m:t>
                              </m:r>
                            </m:num>
                            <m:den>
                              <m:r>
                                <a:rPr lang="en-US" sz="1800" i="1">
                                  <a:solidFill>
                                    <a:srgbClr val="DADADA">
                                      <a:lumMod val="10000"/>
                                    </a:srgbClr>
                                  </a:solidFill>
                                  <a:latin typeface="Cambria Math" panose="02040503050406030204" pitchFamily="18" charset="0"/>
                                </a:rPr>
                                <m:t>5</m:t>
                              </m:r>
                            </m:den>
                          </m:f>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panose="02040503050406030204" pitchFamily="18" charset="0"/>
                                </a:rPr>
                              </m:ctrlPr>
                            </m:fPr>
                            <m:num>
                              <m:r>
                                <a:rPr lang="en-US" sz="1800" i="1">
                                  <a:solidFill>
                                    <a:srgbClr val="DADADA">
                                      <a:lumMod val="10000"/>
                                    </a:srgbClr>
                                  </a:solidFill>
                                  <a:latin typeface="Cambria Math" panose="02040503050406030204" pitchFamily="18" charset="0"/>
                                </a:rPr>
                                <m:t>2</m:t>
                              </m:r>
                            </m:num>
                            <m:den>
                              <m:r>
                                <a:rPr lang="en-US" sz="1800" i="1">
                                  <a:solidFill>
                                    <a:srgbClr val="DADADA">
                                      <a:lumMod val="10000"/>
                                    </a:srgbClr>
                                  </a:solidFill>
                                  <a:latin typeface="Cambria Math" panose="02040503050406030204" pitchFamily="18" charset="0"/>
                                </a:rPr>
                                <m:t>5</m:t>
                              </m:r>
                            </m:den>
                          </m:f>
                        </m:e>
                      </m:d>
                      <m:r>
                        <m:rPr>
                          <m:nor/>
                        </m:rPr>
                        <a:rPr lang="en-US" sz="1800">
                          <a:solidFill>
                            <a:srgbClr val="DADADA">
                              <a:lumMod val="10000"/>
                            </a:srgbClr>
                          </a:solidFill>
                          <a:latin typeface="Arial" panose="020B0604020202020204" pitchFamily="34" charset="0"/>
                        </a:rPr>
                        <m:t>v</m:t>
                      </m:r>
                      <m:r>
                        <m:rPr>
                          <m:nor/>
                        </m:rPr>
                        <a:rPr lang="en-US" sz="1800">
                          <a:solidFill>
                            <a:srgbClr val="DADADA">
                              <a:lumMod val="10000"/>
                            </a:srgbClr>
                          </a:solidFill>
                          <a:latin typeface="Arial" panose="020B0604020202020204" pitchFamily="34" charset="0"/>
                        </a:rPr>
                        <m:t>ớ</m:t>
                      </m:r>
                      <m:r>
                        <m:rPr>
                          <m:nor/>
                        </m:rPr>
                        <a:rPr lang="en-US" sz="1800">
                          <a:solidFill>
                            <a:srgbClr val="DADADA">
                              <a:lumMod val="10000"/>
                            </a:srgbClr>
                          </a:solidFill>
                          <a:latin typeface="Arial" panose="020B0604020202020204" pitchFamily="34" charset="0"/>
                        </a:rPr>
                        <m:t>i</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𝜖</m:t>
                      </m:r>
                      <m:r>
                        <a:rPr lang="en-US" sz="1800" b="0" i="1" smtClean="0">
                          <a:solidFill>
                            <a:srgbClr val="DADADA">
                              <a:lumMod val="10000"/>
                            </a:srgbClr>
                          </a:solidFill>
                          <a:latin typeface="Cambria Math" panose="02040503050406030204" pitchFamily="18" charset="0"/>
                          <a:ea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𝑅</m:t>
                      </m:r>
                      <m:r>
                        <a:rPr lang="en-US" sz="1800" b="0" i="1" smtClean="0">
                          <a:solidFill>
                            <a:srgbClr val="DADADA">
                              <a:lumMod val="10000"/>
                            </a:srgbClr>
                          </a:solidFill>
                          <a:latin typeface="Cambria Math" panose="02040503050406030204" pitchFamily="18" charset="0"/>
                          <a:ea typeface="Cambria Math" panose="02040503050406030204" pitchFamily="18" charset="0"/>
                        </a:rPr>
                        <m:t>.</m:t>
                      </m:r>
                    </m:oMath>
                  </m:oMathPara>
                </a14:m>
                <a:endParaRPr lang="vi-VN" sz="1800">
                  <a:solidFill>
                    <a:srgbClr val="DADADA">
                      <a:lumMod val="10000"/>
                    </a:srgbClr>
                  </a:solidFill>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61594" y="1436512"/>
                <a:ext cx="8179485" cy="3553858"/>
              </a:xfrm>
              <a:prstGeom prst="rect">
                <a:avLst/>
              </a:prstGeom>
              <a:blipFill>
                <a:blip r:embed="rId4"/>
                <a:stretch>
                  <a:fillRect l="-671" r="-522"/>
                </a:stretch>
              </a:blipFill>
            </p:spPr>
            <p:txBody>
              <a:bodyPr/>
              <a:lstStyle/>
              <a:p>
                <a:r>
                  <a:rPr lang="en-US">
                    <a:noFill/>
                  </a:rPr>
                  <a:t> </a:t>
                </a:r>
              </a:p>
            </p:txBody>
          </p:sp>
        </mc:Fallback>
      </mc:AlternateContent>
      <p:sp>
        <p:nvSpPr>
          <p:cNvPr id="12" name="Rectangle 11"/>
          <p:cNvSpPr/>
          <p:nvPr/>
        </p:nvSpPr>
        <p:spPr>
          <a:xfrm>
            <a:off x="4238423" y="1114240"/>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a:off x="8615872" y="4318319"/>
            <a:ext cx="416173" cy="732156"/>
          </a:xfrm>
          <a:prstGeom prst="rect">
            <a:avLst/>
          </a:prstGeom>
        </p:spPr>
      </p:pic>
    </p:spTree>
    <p:extLst>
      <p:ext uri="{BB962C8B-B14F-4D97-AF65-F5344CB8AC3E}">
        <p14:creationId xmlns:p14="http://schemas.microsoft.com/office/powerpoint/2010/main" val="101474280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8346794">
            <a:off x="8229442" y="4478319"/>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8078" y="2341441"/>
                <a:ext cx="8019271" cy="2496453"/>
              </a:xfrm>
              <a:prstGeom prst="rect">
                <a:avLst/>
              </a:prstGeom>
            </p:spPr>
            <p:txBody>
              <a:bodyPr wrap="square">
                <a:spAutoFit/>
              </a:bodyPr>
              <a:lstStyle/>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Chia hai vế của phương trình thứ hai cho 2, ta được hệ</a:t>
                </a:r>
                <a:r>
                  <a:rPr lang="en-US" sz="180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Trừ từng vế hai phương trình của hệ mới ta có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Ta thấy không có giá trị nào của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a:effectLst/>
                    <a:latin typeface="+mj-lt"/>
                    <a:ea typeface="Malgun Gothic" panose="020B0503020000020004" pitchFamily="34" charset="-127"/>
                    <a:cs typeface="Times New Roman" panose="02020603050405020304" pitchFamily="18" charset="0"/>
                  </a:rPr>
                  <a:t> thỏa mãn hệ thức trên</a:t>
                </a:r>
                <a:endParaRPr lang="en-US" sz="1800">
                  <a:effectLst/>
                  <a:latin typeface="+mj-lt"/>
                  <a:ea typeface="Calibri" panose="020F0502020204030204" pitchFamily="34" charset="0"/>
                  <a:cs typeface="Times New Roman" panose="02020603050405020304" pitchFamily="18" charset="0"/>
                </a:endParaRPr>
              </a:p>
              <a:p>
                <a:pPr>
                  <a:lnSpc>
                    <a:spcPct val="150000"/>
                  </a:lnSpc>
                  <a:spcBef>
                    <a:spcPts val="300"/>
                  </a:spcBef>
                  <a:spcAft>
                    <a:spcPts val="300"/>
                  </a:spcAft>
                </a:pPr>
                <a:r>
                  <a:rPr lang="en-US" sz="1800" kern="0">
                    <a:effectLst/>
                    <a:latin typeface="+mj-lt"/>
                    <a:ea typeface="Malgun Gothic" panose="020B0503020000020004" pitchFamily="34" charset="-127"/>
                  </a:rPr>
                  <a:t>Vậy hệ phương trình đã cho vô nghiệm.</a:t>
                </a:r>
                <a:endPar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628078" y="2341441"/>
                <a:ext cx="8019271" cy="2496453"/>
              </a:xfrm>
              <a:prstGeom prst="rect">
                <a:avLst/>
              </a:prstGeom>
              <a:blipFill>
                <a:blip r:embed="rId4"/>
                <a:stretch>
                  <a:fillRect l="-608" b="-976"/>
                </a:stretch>
              </a:blipFill>
            </p:spPr>
            <p:txBody>
              <a:bodyPr/>
              <a:lstStyle/>
              <a:p>
                <a:r>
                  <a:rPr lang="en-US">
                    <a:noFill/>
                  </a:rPr>
                  <a:t> </a:t>
                </a:r>
              </a:p>
            </p:txBody>
          </p:sp>
        </mc:Fallback>
      </mc:AlternateContent>
      <p:sp>
        <p:nvSpPr>
          <p:cNvPr id="12" name="Rectangle 11"/>
          <p:cNvSpPr/>
          <p:nvPr/>
        </p:nvSpPr>
        <p:spPr>
          <a:xfrm>
            <a:off x="4214041" y="194467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663983" y="374904"/>
            <a:ext cx="1919198" cy="6045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6</a:t>
            </a:r>
          </a:p>
        </p:txBody>
      </p:sp>
      <mc:AlternateContent xmlns:mc="http://schemas.openxmlformats.org/markup-compatibility/2006" xmlns:a14="http://schemas.microsoft.com/office/drawing/2010/main">
        <mc:Choice Requires="a14">
          <p:sp>
            <p:nvSpPr>
              <p:cNvPr id="10" name="Rectangle 9"/>
              <p:cNvSpPr/>
              <p:nvPr/>
            </p:nvSpPr>
            <p:spPr>
              <a:xfrm>
                <a:off x="627407" y="1054956"/>
                <a:ext cx="8020611" cy="710194"/>
              </a:xfrm>
              <a:prstGeom prst="rect">
                <a:avLst/>
              </a:prstGeom>
            </p:spPr>
            <p:txBody>
              <a:bodyPr wrap="square">
                <a:spAutoFit/>
              </a:bodyPr>
              <a:lstStyle/>
              <a:p>
                <a:pPr lvl="0" algn="just"/>
                <a:r>
                  <a:rPr lang="vi-VN" sz="1800">
                    <a:latin typeface="Arial" panose="020B0604020202020204" pitchFamily="34" charset="0"/>
                    <a:ea typeface="Calibri" panose="020F0502020204030204" pitchFamily="34" charset="0"/>
                    <a:cs typeface="Times New Roman" panose="02020603050405020304" pitchFamily="18" charset="0"/>
                  </a:rPr>
                  <a:t>Bằng phương pháp cộng đại số, giải hệ phương trình</a:t>
                </a:r>
                <a:r>
                  <a:rPr lang="en-US"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e>
                        </m:eqArr>
                      </m:e>
                    </m:d>
                  </m:oMath>
                </a14:m>
                <a:r>
                  <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p>
            </p:txBody>
          </p:sp>
        </mc:Choice>
        <mc:Fallback xmlns="">
          <p:sp>
            <p:nvSpPr>
              <p:cNvPr id="10" name="Rectangle 9"/>
              <p:cNvSpPr>
                <a:spLocks noRot="1" noChangeAspect="1" noMove="1" noResize="1" noEditPoints="1" noAdjustHandles="1" noChangeArrowheads="1" noChangeShapeType="1" noTextEdit="1"/>
              </p:cNvSpPr>
              <p:nvPr/>
            </p:nvSpPr>
            <p:spPr>
              <a:xfrm>
                <a:off x="627407" y="1054956"/>
                <a:ext cx="8020611" cy="710194"/>
              </a:xfrm>
              <a:prstGeom prst="rect">
                <a:avLst/>
              </a:prstGeom>
              <a:blipFill>
                <a:blip r:embed="rId5"/>
                <a:stretch>
                  <a:fillRect l="-684"/>
                </a:stretch>
              </a:blipFill>
            </p:spPr>
            <p:txBody>
              <a:bodyPr/>
              <a:lstStyle/>
              <a:p>
                <a:r>
                  <a:rPr lang="en-US">
                    <a:noFill/>
                  </a:rPr>
                  <a:t> </a:t>
                </a:r>
              </a:p>
            </p:txBody>
          </p:sp>
        </mc:Fallback>
      </mc:AlternateContent>
    </p:spTree>
    <p:extLst>
      <p:ext uri="{BB962C8B-B14F-4D97-AF65-F5344CB8AC3E}">
        <p14:creationId xmlns:p14="http://schemas.microsoft.com/office/powerpoint/2010/main" val="42068880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20375" y="647103"/>
            <a:ext cx="7509809" cy="3671583"/>
          </a:xfrm>
          <a:prstGeom prst="rect">
            <a:avLst/>
          </a:prstGeom>
        </p:spPr>
        <p:txBody>
          <a:bodyPr wrap="square">
            <a:spAutoFit/>
          </a:bodyPr>
          <a:lstStyle/>
          <a:p>
            <a:pPr lvl="0" algn="ctr">
              <a:lnSpc>
                <a:spcPct val="150000"/>
              </a:lnSpc>
              <a:defRPr/>
            </a:pPr>
            <a:r>
              <a:rPr lang="vi-VN" sz="4000" b="1">
                <a:solidFill>
                  <a:srgbClr val="C6EAFF">
                    <a:lumMod val="25000"/>
                  </a:srgbClr>
                </a:solidFill>
                <a:sym typeface="Darker Grotesque Black"/>
              </a:rPr>
              <a:t>3. Sử dụng máy tính cầm tay để tìm nghiệm của hệ hai phương trình bậc nhất </a:t>
            </a:r>
            <a:endParaRPr lang="en-US" sz="4000" b="1">
              <a:solidFill>
                <a:srgbClr val="C6EAFF">
                  <a:lumMod val="25000"/>
                </a:srgbClr>
              </a:solidFill>
              <a:sym typeface="Darker Grotesque Black"/>
            </a:endParaRPr>
          </a:p>
          <a:p>
            <a:pPr lvl="0" algn="ctr">
              <a:lnSpc>
                <a:spcPct val="150000"/>
              </a:lnSpc>
              <a:defRPr/>
            </a:pPr>
            <a:r>
              <a:rPr lang="vi-VN" sz="4000" b="1">
                <a:solidFill>
                  <a:srgbClr val="C6EAFF">
                    <a:lumMod val="25000"/>
                  </a:srgbClr>
                </a:solidFill>
                <a:sym typeface="Darker Grotesque Black"/>
              </a:rPr>
              <a:t>hai ẩn</a:t>
            </a:r>
            <a:endParaRPr kumimoji="0" lang="en-US" sz="4000" b="0" i="0" u="none" strike="noStrike" kern="0" cap="none" spc="0" normalizeH="0" baseline="0" noProof="0">
              <a:ln>
                <a:noFill/>
              </a:ln>
              <a:solidFill>
                <a:srgbClr val="C6EAFF">
                  <a:lumMod val="25000"/>
                </a:srgbClr>
              </a:solidFill>
              <a:effectLst/>
              <a:uLnTx/>
              <a:uFillTx/>
              <a:sym typeface="Arial"/>
            </a:endParaRPr>
          </a:p>
        </p:txBody>
      </p:sp>
      <p:pic>
        <p:nvPicPr>
          <p:cNvPr id="2" name="Picture 1"/>
          <p:cNvPicPr>
            <a:picLocks noChangeAspect="1"/>
          </p:cNvPicPr>
          <p:nvPr/>
        </p:nvPicPr>
        <p:blipFill>
          <a:blip r:embed="rId3"/>
          <a:stretch>
            <a:fillRect/>
          </a:stretch>
        </p:blipFill>
        <p:spPr>
          <a:xfrm>
            <a:off x="207174" y="3813048"/>
            <a:ext cx="1859370" cy="1728120"/>
          </a:xfrm>
          <a:prstGeom prst="rect">
            <a:avLst/>
          </a:prstGeom>
        </p:spPr>
      </p:pic>
    </p:spTree>
    <p:extLst>
      <p:ext uri="{BB962C8B-B14F-4D97-AF65-F5344CB8AC3E}">
        <p14:creationId xmlns:p14="http://schemas.microsoft.com/office/powerpoint/2010/main" val="1273162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11" name="Google Shape;591;p34"/>
          <p:cNvSpPr txBox="1">
            <a:spLocks/>
          </p:cNvSpPr>
          <p:nvPr/>
        </p:nvSpPr>
        <p:spPr>
          <a:xfrm>
            <a:off x="509613" y="2843220"/>
            <a:ext cx="8124760" cy="1796997"/>
          </a:xfrm>
          <a:prstGeom prst="rect">
            <a:avLst/>
          </a:prstGeom>
          <a:noFill/>
          <a:ln>
            <a:solidFill>
              <a:schemeClr val="accent4">
                <a:lumMod val="20000"/>
                <a:lumOff val="80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000"/>
              <a:buFont typeface="Paytone One"/>
              <a:buNone/>
              <a:defRPr sz="50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2pPr>
            <a:lvl3pPr marR="0" lvl="2"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3pPr>
            <a:lvl4pPr marR="0" lvl="3"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4pPr>
            <a:lvl5pPr marR="0" lvl="4"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5pPr>
            <a:lvl6pPr marR="0" lvl="5"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6pPr>
            <a:lvl7pPr marR="0" lvl="6"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7pPr>
            <a:lvl8pPr marR="0" lvl="7"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8pPr>
            <a:lvl9pPr marR="0" lvl="8"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9pPr>
          </a:lstStyle>
          <a:p>
            <a:pPr>
              <a:lnSpc>
                <a:spcPct val="150000"/>
              </a:lnSpc>
            </a:pPr>
            <a:r>
              <a:rPr lang="vi-VN" sz="3600" b="1">
                <a:solidFill>
                  <a:srgbClr val="00487E"/>
                </a:solidFill>
                <a:latin typeface="+mn-lt"/>
              </a:rPr>
              <a:t>BÀI 2. GIẢI HỆ HAI PHƯƠNG TRÌNH BẬC NHẤT HAI ẨN</a:t>
            </a:r>
          </a:p>
        </p:txBody>
      </p:sp>
      <p:sp>
        <p:nvSpPr>
          <p:cNvPr id="12" name="Rectangle 11"/>
          <p:cNvSpPr/>
          <p:nvPr/>
        </p:nvSpPr>
        <p:spPr>
          <a:xfrm>
            <a:off x="363720" y="371995"/>
            <a:ext cx="8416546" cy="2585323"/>
          </a:xfrm>
          <a:prstGeom prst="rect">
            <a:avLst/>
          </a:prstGeom>
        </p:spPr>
        <p:txBody>
          <a:bodyPr wrap="square">
            <a:spAutoFit/>
          </a:bodyPr>
          <a:lstStyle/>
          <a:p>
            <a:pPr lvl="0"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CHƯƠNG I. PHƯƠNG TRÌNH VÀ </a:t>
            </a:r>
            <a:endParaRPr lang="en-US" sz="3600" b="1" kern="1200">
              <a:solidFill>
                <a:srgbClr val="C00000"/>
              </a:solidFill>
              <a:latin typeface="Arial" panose="020B0604020202020204" pitchFamily="34" charset="0"/>
              <a:ea typeface="+mn-ea"/>
              <a:cs typeface="Arial" panose="020B0604020202020204" pitchFamily="34" charset="0"/>
            </a:endParaRPr>
          </a:p>
          <a:p>
            <a:pPr lvl="0"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HỆ HAI PHƯƠNG TRÌNH BẬC NHẤT HAI ẨN</a:t>
            </a:r>
            <a:endParaRPr kumimoji="0" lang="en-US" sz="3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pic>
        <p:nvPicPr>
          <p:cNvPr id="7" name="Picture 6"/>
          <p:cNvPicPr>
            <a:picLocks noChangeAspect="1"/>
          </p:cNvPicPr>
          <p:nvPr/>
        </p:nvPicPr>
        <p:blipFill>
          <a:blip r:embed="rId3"/>
          <a:stretch>
            <a:fillRect/>
          </a:stretch>
        </p:blipFill>
        <p:spPr>
          <a:xfrm>
            <a:off x="8186227" y="4134950"/>
            <a:ext cx="1188078" cy="1208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880602" y="476285"/>
            <a:ext cx="7400679" cy="1107996"/>
          </a:xfrm>
          <a:prstGeom prst="rect">
            <a:avLst/>
          </a:prstGeom>
        </p:spPr>
        <p:txBody>
          <a:bodyPr wrap="square">
            <a:spAutoFit/>
          </a:bodyPr>
          <a:lstStyle/>
          <a:p>
            <a:pPr lvl="0" algn="just">
              <a:lnSpc>
                <a:spcPct val="150000"/>
              </a:lnSpc>
              <a:spcAft>
                <a:spcPts val="1000"/>
              </a:spcAft>
              <a:tabLst>
                <a:tab pos="361950" algn="l"/>
              </a:tabLst>
            </a:pPr>
            <a:r>
              <a:rPr lang="vi-VN" sz="2200" b="1">
                <a:solidFill>
                  <a:srgbClr val="C00000"/>
                </a:solidFill>
                <a:ea typeface="Times New Roman" panose="02020603050405020304" pitchFamily="18" charset="0"/>
                <a:cs typeface="Times New Roman" panose="02020603050405020304" pitchFamily="18" charset="0"/>
              </a:rPr>
              <a:t>Cách tìm nghiệm của hệ hai phương trình bậc nhất hai ẩn bằng máy tính cầm tay</a:t>
            </a:r>
          </a:p>
        </p:txBody>
      </p:sp>
      <mc:AlternateContent xmlns:mc="http://schemas.openxmlformats.org/markup-compatibility/2006" xmlns:a14="http://schemas.microsoft.com/office/drawing/2010/main">
        <mc:Choice Requires="a14">
          <p:sp>
            <p:nvSpPr>
              <p:cNvPr id="11" name="Rectangle 10"/>
              <p:cNvSpPr/>
              <p:nvPr/>
            </p:nvSpPr>
            <p:spPr>
              <a:xfrm>
                <a:off x="880601" y="1678835"/>
                <a:ext cx="7400679" cy="2978892"/>
              </a:xfrm>
              <a:prstGeom prst="rect">
                <a:avLst/>
              </a:prstGeom>
            </p:spPr>
            <p:txBody>
              <a:bodyPr wrap="square">
                <a:spAutoFit/>
              </a:bodyPr>
              <a:lstStyle/>
              <a:p>
                <a:pPr algn="just">
                  <a:lnSpc>
                    <a:spcPct val="150000"/>
                  </a:lnSpc>
                  <a:spcBef>
                    <a:spcPts val="300"/>
                  </a:spcBef>
                  <a:spcAft>
                    <a:spcPts val="300"/>
                  </a:spcAft>
                </a:pPr>
                <a:r>
                  <a:rPr lang="da-DK" sz="1900">
                    <a:effectLst/>
                    <a:latin typeface="+mj-lt"/>
                    <a:ea typeface="Malgun Gothic" panose="020B0503020000020004" pitchFamily="34" charset="-127"/>
                    <a:cs typeface="Times New Roman" panose="02020603050405020304" pitchFamily="18" charset="0"/>
                  </a:rPr>
                  <a:t>Muốn tìm nghiệm của hệ hai phương trình bậc nhất hai ẩn bằng máy tính cầm tay (MTCT), chúng ta cần sử dụng loại máy có chức năng này (thường có phím MODE).</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900">
                    <a:effectLst/>
                    <a:latin typeface="+mj-lt"/>
                    <a:ea typeface="Malgun Gothic" panose="020B0503020000020004" pitchFamily="34" charset="-127"/>
                    <a:cs typeface="Times New Roman" panose="02020603050405020304" pitchFamily="18" charset="0"/>
                  </a:rPr>
                  <a:t>Trước hết ta phải viết hệ phương trình cần tìm nghiệm dưới dạng:</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eqArrPr>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eqArr>
                        </m:e>
                      </m:d>
                    </m:oMath>
                  </m:oMathPara>
                </a14:m>
                <a:endParaRPr lang="en-US" sz="1900">
                  <a:effectLst/>
                  <a:latin typeface="+mj-lt"/>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80601" y="1678835"/>
                <a:ext cx="7400679" cy="2978892"/>
              </a:xfrm>
              <a:prstGeom prst="rect">
                <a:avLst/>
              </a:prstGeom>
              <a:blipFill>
                <a:blip r:embed="rId3"/>
                <a:stretch>
                  <a:fillRect l="-741" r="-824"/>
                </a:stretch>
              </a:blipFill>
            </p:spPr>
            <p:txBody>
              <a:bodyPr/>
              <a:lstStyle/>
              <a:p>
                <a:r>
                  <a:rPr lang="en-US">
                    <a:noFill/>
                  </a:rPr>
                  <a:t> </a:t>
                </a:r>
              </a:p>
            </p:txBody>
          </p:sp>
        </mc:Fallback>
      </mc:AlternateContent>
    </p:spTree>
    <p:extLst>
      <p:ext uri="{BB962C8B-B14F-4D97-AF65-F5344CB8AC3E}">
        <p14:creationId xmlns:p14="http://schemas.microsoft.com/office/powerpoint/2010/main" val="126247997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76072" y="326258"/>
                <a:ext cx="8028432" cy="2393540"/>
              </a:xfrm>
              <a:prstGeom prst="rect">
                <a:avLst/>
              </a:prstGeom>
            </p:spPr>
            <p:txBody>
              <a:bodyPr wrap="square">
                <a:spAutoFit/>
              </a:bodyPr>
              <a:lstStyle/>
              <a:p>
                <a:pPr algn="just">
                  <a:lnSpc>
                    <a:spcPct val="150000"/>
                  </a:lnSpc>
                </a:pPr>
                <a:r>
                  <a:rPr lang="da-DK" sz="1600">
                    <a:latin typeface="+mj-lt"/>
                    <a:ea typeface="Malgun Gothic" panose="020B0503020000020004" pitchFamily="34" charset="-127"/>
                    <a:cs typeface="Times New Roman" panose="02020603050405020304" pitchFamily="18" charset="0"/>
                  </a:rPr>
                  <a:t>Chẳng hạn để tìm nghiệm của hệ </a:t>
                </a:r>
                <a14:m>
                  <m:oMath xmlns:m="http://schemas.openxmlformats.org/officeDocument/2006/math">
                    <m:d>
                      <m:dPr>
                        <m:begChr m:val="{"/>
                        <m:endChr m:val=""/>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−4=0</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−7=0</m:t>
                            </m:r>
                          </m:e>
                        </m:eqArr>
                      </m:e>
                    </m:d>
                  </m:oMath>
                </a14:m>
                <a:r>
                  <a:rPr lang="da-DK" sz="1600">
                    <a:effectLst/>
                    <a:latin typeface="+mj-lt"/>
                    <a:ea typeface="Malgun Gothic" panose="020B0503020000020004" pitchFamily="34" charset="-127"/>
                    <a:cs typeface="Times New Roman" panose="02020603050405020304" pitchFamily="18" charset="0"/>
                  </a:rPr>
                  <a:t>, ta viết nó dưới dạng </a:t>
                </a:r>
                <a14:m>
                  <m:oMath xmlns:m="http://schemas.openxmlformats.org/officeDocument/2006/math">
                    <m:d>
                      <m:dPr>
                        <m:begChr m:val="{"/>
                        <m:endChr m:val=""/>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e>
                        </m:eqArr>
                      </m:e>
                    </m:d>
                  </m:oMath>
                </a14:m>
                <a:endParaRPr lang="en-US" sz="1600">
                  <a:effectLst/>
                  <a:latin typeface="+mj-lt"/>
                  <a:ea typeface="Calibri" panose="020F0502020204030204" pitchFamily="34" charset="0"/>
                  <a:cs typeface="Times New Roman" panose="02020603050405020304" pitchFamily="18" charset="0"/>
                </a:endParaRPr>
              </a:p>
              <a:p>
                <a:pPr algn="just">
                  <a:lnSpc>
                    <a:spcPct val="150000"/>
                  </a:lnSpc>
                </a:pPr>
                <a:r>
                  <a:rPr lang="da-DK" sz="1600">
                    <a:effectLst/>
                    <a:latin typeface="+mj-lt"/>
                    <a:ea typeface="Malgun Gothic" panose="020B0503020000020004" pitchFamily="34" charset="-127"/>
                    <a:cs typeface="Times New Roman" panose="02020603050405020304" pitchFamily="18" charset="0"/>
                  </a:rPr>
                  <a:t>Khi đó, ta có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600">
                    <a:effectLst/>
                    <a:latin typeface="+mj-lt"/>
                    <a:ea typeface="Malgun Gothic" panose="020B0503020000020004" pitchFamily="34" charset="-127"/>
                    <a:cs typeface="Times New Roman" panose="02020603050405020304" pitchFamily="18" charset="0"/>
                  </a:rPr>
                  <a:t>,</a:t>
                </a:r>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 </m:t>
                    </m:r>
                  </m:oMath>
                </a14:m>
                <a:r>
                  <a:rPr lang="da-DK" sz="1600">
                    <a:effectLst/>
                    <a:latin typeface="+mj-lt"/>
                    <a:ea typeface="Malgun Gothic" panose="020B0503020000020004" pitchFamily="34" charset="-127"/>
                    <a:cs typeface="Times New Roman" panose="02020603050405020304" pitchFamily="18" charset="0"/>
                  </a:rPr>
                  <a:t>và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da-DK" sz="1600">
                    <a:effectLst/>
                    <a:latin typeface="+mj-lt"/>
                    <a:ea typeface="Malgun Gothic" panose="020B0503020000020004" pitchFamily="34" charset="-127"/>
                    <a:cs typeface="Times New Roman" panose="02020603050405020304" pitchFamily="18" charset="0"/>
                  </a:rPr>
                  <a:t>. Lần lượt thực hiện các bước sau (với máy tính phù hợp):</a:t>
                </a:r>
              </a:p>
              <a:p>
                <a:pPr algn="just" defTabSz="265113">
                  <a:lnSpc>
                    <a:spcPct val="150000"/>
                  </a:lnSpc>
                </a:pPr>
                <a:r>
                  <a:rPr lang="en-US" sz="1600" b="1" i="1">
                    <a:solidFill>
                      <a:schemeClr val="tx2">
                        <a:lumMod val="10000"/>
                      </a:schemeClr>
                    </a:solidFill>
                    <a:latin typeface="+mn-lt"/>
                    <a:ea typeface="Calibri" panose="020F0502020204030204" pitchFamily="34" charset="0"/>
                    <a:cs typeface="Times New Roman" panose="02020603050405020304" pitchFamily="18" charset="0"/>
                  </a:rPr>
                  <a:t>	</a:t>
                </a:r>
                <a:r>
                  <a:rPr lang="vi-VN" sz="1600" b="1" i="1">
                    <a:solidFill>
                      <a:schemeClr val="tx2">
                        <a:lumMod val="10000"/>
                      </a:schemeClr>
                    </a:solidFill>
                    <a:latin typeface="+mn-lt"/>
                    <a:ea typeface="Calibri" panose="020F0502020204030204" pitchFamily="34" charset="0"/>
                    <a:cs typeface="Times New Roman" panose="02020603050405020304" pitchFamily="18" charset="0"/>
                  </a:rPr>
                  <a:t>Bước 1. </a:t>
                </a:r>
                <a:r>
                  <a:rPr lang="vi-VN" sz="1600">
                    <a:latin typeface="+mn-lt"/>
                    <a:ea typeface="Calibri" panose="020F0502020204030204" pitchFamily="34" charset="0"/>
                    <a:cs typeface="Times New Roman" panose="02020603050405020304" pitchFamily="18" charset="0"/>
                  </a:rPr>
                  <a:t>Vào chức năng giải hệ hai phương trình bậc nhất hai ẩn bằng cách bấm các phím </a:t>
                </a:r>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76072" y="326258"/>
                <a:ext cx="8028432" cy="2393540"/>
              </a:xfrm>
              <a:prstGeom prst="rect">
                <a:avLst/>
              </a:prstGeom>
              <a:blipFill>
                <a:blip r:embed="rId3"/>
                <a:stretch>
                  <a:fillRect l="-456" r="-380" b="-765"/>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901277" y="2599229"/>
            <a:ext cx="1378021" cy="36831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54904" y="4236257"/>
                <a:ext cx="1818639" cy="416011"/>
              </a:xfrm>
              <a:prstGeom prst="rect">
                <a:avLst/>
              </a:prstGeom>
            </p:spPr>
            <p:txBody>
              <a:bodyPr wrap="none">
                <a:spAutoFit/>
              </a:bodyPr>
              <a:lstStyle/>
              <a:p>
                <a:pPr algn="just">
                  <a:lnSpc>
                    <a:spcPct val="150000"/>
                  </a:lnSpc>
                  <a:spcBef>
                    <a:spcPts val="600"/>
                  </a:spcBef>
                  <a:spcAft>
                    <a:spcPts val="600"/>
                  </a:spcAft>
                </a:pPr>
                <a:r>
                  <a:rPr lang="da-DK" sz="1600">
                    <a:latin typeface="+mj-lt"/>
                    <a:ea typeface="Malgun Gothic" panose="020B0503020000020004" pitchFamily="34" charset="-127"/>
                    <a:cs typeface="Times New Roman" panose="02020603050405020304" pitchFamily="18" charset="0"/>
                  </a:rPr>
                  <a:t>Con trỏ ở vị trí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da-DK" sz="1600">
                    <a:effectLst/>
                    <a:latin typeface="+mj-lt"/>
                    <a:ea typeface="Malgun Gothic" panose="020B0503020000020004" pitchFamily="34" charset="-127"/>
                    <a:cs typeface="Times New Roman" panose="02020603050405020304" pitchFamily="18" charset="0"/>
                  </a:rPr>
                  <a:t>.</a:t>
                </a:r>
                <a:endParaRPr lang="en-US" sz="16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54904" y="4236257"/>
                <a:ext cx="1818639" cy="416011"/>
              </a:xfrm>
              <a:prstGeom prst="rect">
                <a:avLst/>
              </a:prstGeom>
              <a:blipFill>
                <a:blip r:embed="rId6"/>
                <a:stretch>
                  <a:fillRect l="-2013" r="-671" b="-19118"/>
                </a:stretch>
              </a:blipFill>
            </p:spPr>
            <p:txBody>
              <a:bodyPr/>
              <a:lstStyle/>
              <a:p>
                <a:r>
                  <a:rPr lang="en-US">
                    <a:noFill/>
                  </a:rPr>
                  <a:t> </a:t>
                </a:r>
              </a:p>
            </p:txBody>
          </p:sp>
        </mc:Fallback>
      </mc:AlternateContent>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703" y="3306739"/>
            <a:ext cx="2894585" cy="1345529"/>
          </a:xfrm>
          <a:prstGeom prst="rect">
            <a:avLst/>
          </a:prstGeom>
        </p:spPr>
      </p:pic>
    </p:spTree>
    <p:extLst>
      <p:ext uri="{BB962C8B-B14F-4D97-AF65-F5344CB8AC3E}">
        <p14:creationId xmlns:p14="http://schemas.microsoft.com/office/powerpoint/2010/main" val="211439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01267" y="625189"/>
                <a:ext cx="7260336" cy="923330"/>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da-DK" sz="1800" b="1"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Bước 2. </a:t>
                </a:r>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Nhập các số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 </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và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=7</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bằng cách bấm:</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001267" y="625189"/>
                <a:ext cx="7260336" cy="923330"/>
              </a:xfrm>
              <a:prstGeom prst="rect">
                <a:avLst/>
              </a:prstGeom>
              <a:blipFill>
                <a:blip r:embed="rId3"/>
                <a:stretch>
                  <a:fillRect l="-672" b="-4636"/>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76035" y="1718469"/>
            <a:ext cx="6310796" cy="677258"/>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98692" y="2779776"/>
            <a:ext cx="3665481" cy="1732512"/>
          </a:xfrm>
          <a:prstGeom prst="rect">
            <a:avLst/>
          </a:prstGeom>
        </p:spPr>
      </p:pic>
    </p:spTree>
    <p:extLst>
      <p:ext uri="{BB962C8B-B14F-4D97-AF65-F5344CB8AC3E}">
        <p14:creationId xmlns:p14="http://schemas.microsoft.com/office/powerpoint/2010/main" val="39032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pSp>
        <p:nvGrpSpPr>
          <p:cNvPr id="9" name="Group 8"/>
          <p:cNvGrpSpPr/>
          <p:nvPr/>
        </p:nvGrpSpPr>
        <p:grpSpPr>
          <a:xfrm>
            <a:off x="946404" y="710367"/>
            <a:ext cx="7214616" cy="1546577"/>
            <a:chOff x="941832" y="710367"/>
            <a:chExt cx="7214616" cy="1546577"/>
          </a:xfrm>
        </p:grpSpPr>
        <mc:AlternateContent xmlns:mc="http://schemas.openxmlformats.org/markup-compatibility/2006" xmlns:a14="http://schemas.microsoft.com/office/drawing/2010/main">
          <mc:Choice Requires="a14">
            <p:sp>
              <p:nvSpPr>
                <p:cNvPr id="6" name="Rectangle 5"/>
                <p:cNvSpPr/>
                <p:nvPr/>
              </p:nvSpPr>
              <p:spPr>
                <a:xfrm>
                  <a:off x="941832" y="710367"/>
                  <a:ext cx="7214616" cy="1546577"/>
                </a:xfrm>
                <a:prstGeom prst="rect">
                  <a:avLst/>
                </a:prstGeom>
              </p:spPr>
              <p:txBody>
                <a:bodyPr wrap="square">
                  <a:spAutoFit/>
                </a:bodyPr>
                <a:lstStyle/>
                <a:p>
                  <a:pPr algn="just">
                    <a:lnSpc>
                      <a:spcPct val="175000"/>
                    </a:lnSpc>
                  </a:pPr>
                  <a:r>
                    <a:rPr lang="da-DK" sz="1800" b="1" i="1">
                      <a:latin typeface="+mj-lt"/>
                      <a:ea typeface="Malgun Gothic" panose="020B0503020000020004" pitchFamily="34" charset="-127"/>
                      <a:cs typeface="Times New Roman" panose="02020603050405020304" pitchFamily="18" charset="0"/>
                    </a:rPr>
                    <a:t>Bước 3. </a:t>
                  </a:r>
                  <a:r>
                    <a:rPr lang="da-DK" sz="1800">
                      <a:latin typeface="+mj-lt"/>
                      <a:ea typeface="Malgun Gothic" panose="020B0503020000020004" pitchFamily="34" charset="-127"/>
                      <a:cs typeface="Times New Roman" panose="02020603050405020304" pitchFamily="18" charset="0"/>
                    </a:rPr>
                    <a:t>Đọc kết quả: Sau khi kết thức bước 2, bấm        , 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 bấm tiếp phím       , 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Ta hiểu nghiệm của hệ phương trình là </a:t>
                  </a:r>
                  <a14:m>
                    <m:oMath xmlns:m="http://schemas.openxmlformats.org/officeDocument/2006/math">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−1;2</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41832" y="710367"/>
                  <a:ext cx="7214616" cy="1546577"/>
                </a:xfrm>
                <a:prstGeom prst="rect">
                  <a:avLst/>
                </a:prstGeom>
                <a:blipFill>
                  <a:blip r:embed="rId3"/>
                  <a:stretch>
                    <a:fillRect l="-676" r="-676" b="-1581"/>
                  </a:stretch>
                </a:blipFill>
              </p:spPr>
              <p:txBody>
                <a:bodyPr/>
                <a:lstStyle/>
                <a:p>
                  <a:r>
                    <a:rPr lang="en-US">
                      <a:noFill/>
                    </a:rPr>
                    <a:t> </a:t>
                  </a:r>
                </a:p>
              </p:txBody>
            </p:sp>
          </mc:Fallback>
        </mc:AlternateContent>
        <p:sp>
          <p:nvSpPr>
            <p:cNvPr id="12" name="Rectangle: Rounded Corners 1"/>
            <p:cNvSpPr/>
            <p:nvPr/>
          </p:nvSpPr>
          <p:spPr>
            <a:xfrm>
              <a:off x="6536475" y="86868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sp>
          <p:nvSpPr>
            <p:cNvPr id="13" name="Rectangle: Rounded Corners 1"/>
            <p:cNvSpPr/>
            <p:nvPr/>
          </p:nvSpPr>
          <p:spPr>
            <a:xfrm>
              <a:off x="3857512" y="137580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506" y="2657480"/>
            <a:ext cx="3738411" cy="1731936"/>
          </a:xfrm>
          <a:prstGeom prst="rect">
            <a:avLst/>
          </a:prstGeom>
        </p:spPr>
      </p:pic>
    </p:spTree>
    <p:extLst>
      <p:ext uri="{BB962C8B-B14F-4D97-AF65-F5344CB8AC3E}">
        <p14:creationId xmlns:p14="http://schemas.microsoft.com/office/powerpoint/2010/main" val="28082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5" name="Group 14"/>
          <p:cNvGrpSpPr/>
          <p:nvPr/>
        </p:nvGrpSpPr>
        <p:grpSpPr>
          <a:xfrm>
            <a:off x="602686" y="676316"/>
            <a:ext cx="7917952" cy="3807519"/>
            <a:chOff x="602686" y="648884"/>
            <a:chExt cx="7917952" cy="3807519"/>
          </a:xfrm>
        </p:grpSpPr>
        <p:pic>
          <p:nvPicPr>
            <p:cNvPr id="3" name="Picture 2"/>
            <p:cNvPicPr>
              <a:picLocks noChangeAspect="1"/>
            </p:cNvPicPr>
            <p:nvPr/>
          </p:nvPicPr>
          <p:blipFill>
            <a:blip r:embed="rId3"/>
            <a:stretch>
              <a:fillRect/>
            </a:stretch>
          </p:blipFill>
          <p:spPr>
            <a:xfrm>
              <a:off x="606720" y="667172"/>
              <a:ext cx="528323" cy="460057"/>
            </a:xfrm>
            <a:prstGeom prst="rect">
              <a:avLst/>
            </a:prstGeom>
          </p:spPr>
        </p:pic>
        <p:grpSp>
          <p:nvGrpSpPr>
            <p:cNvPr id="10" name="Group 9"/>
            <p:cNvGrpSpPr/>
            <p:nvPr/>
          </p:nvGrpSpPr>
          <p:grpSpPr>
            <a:xfrm>
              <a:off x="602686" y="832334"/>
              <a:ext cx="7917952" cy="3624069"/>
              <a:chOff x="522797" y="352804"/>
              <a:chExt cx="7917952" cy="3624069"/>
            </a:xfrm>
          </p:grpSpPr>
          <mc:AlternateContent xmlns:mc="http://schemas.openxmlformats.org/markup-compatibility/2006" xmlns:a14="http://schemas.microsoft.com/office/drawing/2010/main">
            <mc:Choice Requires="a14">
              <p:sp>
                <p:nvSpPr>
                  <p:cNvPr id="2" name="Rectangle 1"/>
                  <p:cNvSpPr/>
                  <p:nvPr/>
                </p:nvSpPr>
                <p:spPr>
                  <a:xfrm>
                    <a:off x="522797" y="352804"/>
                    <a:ext cx="7917952" cy="3624069"/>
                  </a:xfrm>
                  <a:prstGeom prst="rect">
                    <a:avLst/>
                  </a:prstGeom>
                </p:spPr>
                <p:txBody>
                  <a:bodyPr wrap="square">
                    <a:spAutoFit/>
                  </a:bodyPr>
                  <a:lstStyle/>
                  <a:p>
                    <a:pPr marL="0" marR="0" lvl="0" indent="0" algn="just" defTabSz="914400" rtl="0" eaLnBrk="1" fontAlgn="auto" latinLnBrk="0" hangingPunct="1">
                      <a:lnSpc>
                        <a:spcPct val="165000"/>
                      </a:lnSpc>
                      <a:spcBef>
                        <a:spcPts val="300"/>
                      </a:spcBef>
                      <a:spcAft>
                        <a:spcPts val="300"/>
                      </a:spcAft>
                      <a:buClr>
                        <a:srgbClr val="000000"/>
                      </a:buClr>
                      <a:buSzTx/>
                      <a:buFont typeface="Arial"/>
                      <a:buNone/>
                      <a:tabLst>
                        <a:tab pos="361950" algn="l"/>
                      </a:tabLst>
                      <a:defRPr/>
                    </a:pPr>
                    <a:r>
                      <a:rPr kumimoji="0" lang="en-US" sz="2200" b="1" i="1" u="sng" strike="noStrike" kern="0" cap="none" spc="0" normalizeH="0" baseline="0" noProof="0">
                        <a:ln>
                          <a:noFill/>
                        </a:ln>
                        <a:solidFill>
                          <a:srgbClr val="C00000"/>
                        </a:solidFill>
                        <a:effectLst/>
                        <a:uLnTx/>
                        <a:uFillTx/>
                        <a:ea typeface="Times New Roman" panose="02020603050405020304" pitchFamily="18" charset="0"/>
                        <a:cs typeface="Times New Roman" panose="02020603050405020304" pitchFamily="18" charset="0"/>
                        <a:sym typeface="Arial"/>
                      </a:rPr>
                      <a:t> </a:t>
                    </a:r>
                    <a:endParaRPr kumimoji="0" lang="en-US" sz="2200" b="0" i="0" u="none" strike="noStrike" kern="0" cap="none" spc="0" normalizeH="0" baseline="0" noProof="0">
                      <a:ln>
                        <a:noFill/>
                      </a:ln>
                      <a:solidFill>
                        <a:srgbClr val="C00000"/>
                      </a:solidFill>
                      <a:effectLst/>
                      <a:uLnTx/>
                      <a:uFillTx/>
                      <a:ea typeface="Calibri" panose="020F0502020204030204" pitchFamily="34" charset="0"/>
                      <a:cs typeface="Times New Roman" panose="02020603050405020304" pitchFamily="18" charset="0"/>
                      <a:sym typeface="Arial"/>
                    </a:endParaRP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1. Muốn xóa số vừa mới nhập thì bấm phím</a:t>
                    </a:r>
                    <a:r>
                      <a:rPr lang="en-US" sz="180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 ; muốn thay đổi số đã nhập ở một vị trí nào đó thì di chuyển con trỏ đến vị trí đó rồi nhập số mới.</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2. Bấm phím </a:t>
                    </a:r>
                    <a:r>
                      <a:rPr lang="en-US" sz="180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hay </a:t>
                    </a:r>
                    <a:r>
                      <a:rPr lang="en-US" sz="180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 </a:t>
                    </a:r>
                    <a:r>
                      <a:rPr lang="en-US" sz="180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để chuyển đổi hi</a:t>
                    </a:r>
                    <a:r>
                      <a:rPr lang="en-US" sz="1800">
                        <a:ea typeface="Times New Roman" panose="02020603050405020304" pitchFamily="18" charset="0"/>
                        <a:cs typeface="Times New Roman" panose="02020603050405020304" pitchFamily="18" charset="0"/>
                      </a:rPr>
                      <a:t>ể</a:t>
                    </a:r>
                    <a:r>
                      <a:rPr lang="vi-VN" sz="1800">
                        <a:ea typeface="Times New Roman" panose="02020603050405020304" pitchFamily="18" charset="0"/>
                        <a:cs typeface="Times New Roman" panose="02020603050405020304" pitchFamily="18" charset="0"/>
                      </a:rPr>
                      <a:t>n thị các giá trị của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800">
                        <a:ea typeface="Times New Roman" panose="02020603050405020304" pitchFamily="18" charset="0"/>
                        <a:cs typeface="Times New Roman" panose="02020603050405020304" pitchFamily="18" charset="0"/>
                      </a:rPr>
                      <a:t> và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800">
                        <a:ea typeface="Times New Roman" panose="02020603050405020304" pitchFamily="18" charset="0"/>
                        <a:cs typeface="Times New Roman" panose="02020603050405020304" pitchFamily="18" charset="0"/>
                      </a:rPr>
                      <a:t> trong kết quả.</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3. Nếu máy báo “Infinite Sol” thì hệ phương trình đã cho có vô số nghiệm. Nếu máy báo “No-Solution” thì hệ phương trình đã cho vô nghiệm.</a:t>
                    </a:r>
                  </a:p>
                </p:txBody>
              </p:sp>
            </mc:Choice>
            <mc:Fallback xmlns="">
              <p:sp>
                <p:nvSpPr>
                  <p:cNvPr id="2" name="Rectangle 1"/>
                  <p:cNvSpPr>
                    <a:spLocks noRot="1" noChangeAspect="1" noMove="1" noResize="1" noEditPoints="1" noAdjustHandles="1" noChangeArrowheads="1" noChangeShapeType="1" noTextEdit="1"/>
                  </p:cNvSpPr>
                  <p:nvPr/>
                </p:nvSpPr>
                <p:spPr>
                  <a:xfrm>
                    <a:off x="522797" y="352804"/>
                    <a:ext cx="7917952" cy="3624069"/>
                  </a:xfrm>
                  <a:prstGeom prst="rect">
                    <a:avLst/>
                  </a:prstGeom>
                  <a:blipFill>
                    <a:blip r:embed="rId4"/>
                    <a:stretch>
                      <a:fillRect l="-693" r="-616"/>
                    </a:stretch>
                  </a:blipFill>
                </p:spPr>
                <p:txBody>
                  <a:bodyPr/>
                  <a:lstStyle/>
                  <a:p>
                    <a:r>
                      <a:rPr lang="en-US">
                        <a:noFill/>
                      </a:rPr>
                      <a:t> </a:t>
                    </a:r>
                  </a:p>
                </p:txBody>
              </p:sp>
            </mc:Fallback>
          </mc:AlternateContent>
          <p:sp>
            <p:nvSpPr>
              <p:cNvPr id="7" name="Rectangle: Rounded Corners 1"/>
              <p:cNvSpPr/>
              <p:nvPr/>
            </p:nvSpPr>
            <p:spPr>
              <a:xfrm>
                <a:off x="5446712" y="1115569"/>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r>
                  <a:rPr lang="en-US" sz="1700">
                    <a:solidFill>
                      <a:srgbClr val="000000"/>
                    </a:solidFill>
                    <a:effectLst/>
                    <a:latin typeface="+mj-lt"/>
                    <a:ea typeface="Calibri" panose="020F0502020204030204" pitchFamily="34" charset="0"/>
                    <a:cs typeface="Times New Roman" panose="02020603050405020304" pitchFamily="18" charset="0"/>
                  </a:rPr>
                  <a:t>AC</a:t>
                </a:r>
                <a:endParaRPr lang="en-US" sz="1700">
                  <a:effectLst/>
                  <a:latin typeface="+mj-lt"/>
                  <a:ea typeface="Calibri" panose="020F0502020204030204" pitchFamily="34" charset="0"/>
                  <a:cs typeface="Times New Roman" panose="02020603050405020304" pitchFamily="18" charset="0"/>
                </a:endParaRPr>
              </a:p>
            </p:txBody>
          </p:sp>
          <p:grpSp>
            <p:nvGrpSpPr>
              <p:cNvPr id="9" name="Group 8"/>
              <p:cNvGrpSpPr/>
              <p:nvPr/>
            </p:nvGrpSpPr>
            <p:grpSpPr>
              <a:xfrm>
                <a:off x="2096992" y="2074584"/>
                <a:ext cx="451168" cy="330452"/>
                <a:chOff x="5650992" y="533700"/>
                <a:chExt cx="451168" cy="330452"/>
              </a:xfrm>
            </p:grpSpPr>
            <p:sp>
              <p:nvSpPr>
                <p:cNvPr id="8"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6" name="Isosceles Triangle 5"/>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 name="Group 10"/>
              <p:cNvGrpSpPr/>
              <p:nvPr/>
            </p:nvGrpSpPr>
            <p:grpSpPr>
              <a:xfrm rot="10800000">
                <a:off x="3240154" y="2074584"/>
                <a:ext cx="451168" cy="330452"/>
                <a:chOff x="5650992" y="533700"/>
                <a:chExt cx="451168" cy="330452"/>
              </a:xfrm>
            </p:grpSpPr>
            <p:sp>
              <p:nvSpPr>
                <p:cNvPr id="12"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13" name="Isosceles Triangle 12"/>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14" name="Rectangle 13"/>
            <p:cNvSpPr/>
            <p:nvPr/>
          </p:nvSpPr>
          <p:spPr>
            <a:xfrm>
              <a:off x="1267614" y="648884"/>
              <a:ext cx="1064715" cy="430887"/>
            </a:xfrm>
            <a:prstGeom prst="rect">
              <a:avLst/>
            </a:prstGeom>
          </p:spPr>
          <p:txBody>
            <a:bodyPr wrap="none">
              <a:spAutoFit/>
            </a:bodyPr>
            <a:lstStyle/>
            <a:p>
              <a:pPr lvl="0" algn="just">
                <a:spcBef>
                  <a:spcPts val="300"/>
                </a:spcBef>
                <a:spcAft>
                  <a:spcPts val="300"/>
                </a:spcAft>
                <a:tabLst>
                  <a:tab pos="361950" algn="l"/>
                </a:tabLst>
                <a:defRPr/>
              </a:pPr>
              <a:r>
                <a:rPr lang="en-US" sz="2200" b="1" i="1" u="sng">
                  <a:solidFill>
                    <a:srgbClr val="C00000"/>
                  </a:solidFill>
                  <a:ea typeface="Times New Roman" panose="02020603050405020304" pitchFamily="18" charset="0"/>
                  <a:cs typeface="Times New Roman" panose="02020603050405020304" pitchFamily="18" charset="0"/>
                </a:rPr>
                <a:t>Chú ý:</a:t>
              </a:r>
              <a:endParaRPr lang="en-US" sz="2200">
                <a:solidFill>
                  <a:srgbClr val="C00000"/>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793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837719" y="402336"/>
            <a:ext cx="1919198" cy="604510"/>
          </a:xfrm>
          <a:prstGeom prst="roundRect">
            <a:avLst/>
          </a:prstGeom>
          <a:solidFill>
            <a:schemeClr val="accent3">
              <a:lumMod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Thực</a:t>
            </a:r>
            <a:r>
              <a:rPr kumimoji="0" lang="en-US" sz="2200" b="1" i="0" u="none" strike="noStrike" kern="1200" cap="none" spc="0" normalizeH="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 hành</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2969603" y="266009"/>
            <a:ext cx="5381885" cy="877163"/>
          </a:xfrm>
          <a:prstGeom prst="rect">
            <a:avLst/>
          </a:prstGeom>
        </p:spPr>
        <p:txBody>
          <a:bodyPr wrap="square">
            <a:spAutoFit/>
          </a:bodyPr>
          <a:lstStyle/>
          <a:p>
            <a:pPr algn="just">
              <a:lnSpc>
                <a:spcPct val="150000"/>
              </a:lnSpc>
            </a:pPr>
            <a:r>
              <a:rPr lang="vi-VN" sz="1700">
                <a:latin typeface="+mn-lt"/>
              </a:rPr>
              <a:t>Dùng MTCT thích hợp để tìm nghiệm của các hệ phương trình sau:</a:t>
            </a:r>
            <a:endParaRPr lang="en-US" sz="1700">
              <a:latin typeface="+mn-lt"/>
            </a:endParaRPr>
          </a:p>
        </p:txBody>
      </p:sp>
      <mc:AlternateContent xmlns:mc="http://schemas.openxmlformats.org/markup-compatibility/2006" xmlns:a14="http://schemas.microsoft.com/office/drawing/2010/main">
        <mc:Choice Requires="a14">
          <p:sp>
            <p:nvSpPr>
              <p:cNvPr id="5" name="Rectangle 4"/>
              <p:cNvSpPr/>
              <p:nvPr/>
            </p:nvSpPr>
            <p:spPr>
              <a:xfrm>
                <a:off x="837719" y="1070638"/>
                <a:ext cx="4572000" cy="3755580"/>
              </a:xfrm>
              <a:prstGeom prst="rect">
                <a:avLst/>
              </a:prstGeom>
            </p:spPr>
            <p:txBody>
              <a:bodyPr>
                <a:spAutoFit/>
              </a:bodyPr>
              <a:lstStyle/>
              <a:p>
                <a:pPr algn="just">
                  <a:lnSpc>
                    <a:spcPct val="200000"/>
                  </a:lnSpc>
                  <a:spcBef>
                    <a:spcPts val="600"/>
                  </a:spcBef>
                  <a:spcAft>
                    <a:spcPts val="600"/>
                  </a:spcAft>
                </a:pPr>
                <a:r>
                  <a:rPr lang="en-US" sz="17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sz="1700">
                    <a:effectLst/>
                    <a:latin typeface="+mj-lt"/>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da-DK" sz="1700">
                    <a:effectLst/>
                    <a:latin typeface="+mj-lt"/>
                    <a:ea typeface="Malgun Gothic" panose="020B0503020000020004" pitchFamily="34" charset="-127"/>
                    <a:cs typeface="Times New Roman" panose="02020603050405020304" pitchFamily="18" charset="0"/>
                  </a:rPr>
                  <a:t>c)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−6=0</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−3=0</m:t>
                            </m:r>
                          </m:e>
                        </m:eqArr>
                      </m:e>
                    </m:d>
                  </m:oMath>
                </a14:m>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37719" y="1070638"/>
                <a:ext cx="4572000" cy="3755580"/>
              </a:xfrm>
              <a:prstGeom prst="rect">
                <a:avLst/>
              </a:prstGeom>
              <a:blipFill>
                <a:blip r:embed="rId3"/>
                <a:stretch>
                  <a:fillRect l="-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52483" y="1489925"/>
                <a:ext cx="5199005" cy="757067"/>
              </a:xfrm>
              <a:prstGeom prst="rect">
                <a:avLst/>
              </a:prstGeom>
            </p:spPr>
            <p:txBody>
              <a:bodyPr wrap="square">
                <a:spAutoFit/>
              </a:bodyPr>
              <a:lstStyle/>
              <a:p>
                <a:pPr lvl="0" algn="just">
                  <a:spcBef>
                    <a:spcPts val="600"/>
                  </a:spcBef>
                  <a:spcAft>
                    <a:spcPts val="600"/>
                  </a:spcAft>
                </a:pPr>
                <a14:m>
                  <m:oMathPara xmlns:m="http://schemas.openxmlformats.org/officeDocument/2006/math">
                    <m:oMathParaPr>
                      <m:jc m:val="left"/>
                    </m:oMathParaPr>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1700" smtClean="0">
                          <a:solidFill>
                            <a:srgbClr val="C00000"/>
                          </a:solidFill>
                          <a:ea typeface="Malgun Gothic" panose="020B0503020000020004" pitchFamily="34" charset="-127"/>
                          <a:cs typeface="Times New Roman" panose="02020603050405020304" pitchFamily="18" charset="0"/>
                        </a:rPr>
                        <m:t>H</m:t>
                      </m:r>
                      <m:r>
                        <m:rPr>
                          <m:nor/>
                        </m:rPr>
                        <a:rPr lang="en-US" sz="1700" smtClean="0">
                          <a:solidFill>
                            <a:srgbClr val="C00000"/>
                          </a:solidFill>
                          <a:ea typeface="Malgun Gothic" panose="020B0503020000020004" pitchFamily="34" charset="-127"/>
                          <a:cs typeface="Times New Roman" panose="02020603050405020304" pitchFamily="18" charset="0"/>
                        </a:rPr>
                        <m:t>ệ </m:t>
                      </m:r>
                      <m:r>
                        <m:rPr>
                          <m:nor/>
                        </m:rPr>
                        <a:rPr lang="en-US" sz="1700" smtClean="0">
                          <a:solidFill>
                            <a:srgbClr val="C00000"/>
                          </a:solidFill>
                          <a:ea typeface="Malgun Gothic" panose="020B0503020000020004" pitchFamily="34" charset="-127"/>
                          <a:cs typeface="Times New Roman" panose="02020603050405020304" pitchFamily="18" charset="0"/>
                        </a:rPr>
                        <m:t>ph</m:t>
                      </m:r>
                      <m:r>
                        <m:rPr>
                          <m:nor/>
                        </m:rPr>
                        <a:rPr lang="en-US" sz="1700" smtClean="0">
                          <a:solidFill>
                            <a:srgbClr val="C00000"/>
                          </a:solidFill>
                          <a:ea typeface="Malgun Gothic" panose="020B0503020000020004" pitchFamily="34" charset="-127"/>
                          <a:cs typeface="Times New Roman" panose="02020603050405020304" pitchFamily="18" charset="0"/>
                        </a:rPr>
                        <m:t>ươ</m:t>
                      </m:r>
                      <m:r>
                        <m:rPr>
                          <m:nor/>
                        </m:rPr>
                        <a:rPr lang="en-US" sz="1700" smtClean="0">
                          <a:solidFill>
                            <a:srgbClr val="C00000"/>
                          </a:solidFill>
                          <a:ea typeface="Malgun Gothic" panose="020B0503020000020004" pitchFamily="34" charset="-127"/>
                          <a:cs typeface="Times New Roman" panose="02020603050405020304" pitchFamily="18" charset="0"/>
                        </a:rPr>
                        <m:t>ng</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tr</m:t>
                      </m:r>
                      <m:r>
                        <m:rPr>
                          <m:nor/>
                        </m:rPr>
                        <a:rPr lang="en-US" sz="1700" smtClean="0">
                          <a:solidFill>
                            <a:srgbClr val="C00000"/>
                          </a:solidFill>
                          <a:ea typeface="Malgun Gothic" panose="020B0503020000020004" pitchFamily="34" charset="-127"/>
                          <a:cs typeface="Times New Roman" panose="02020603050405020304" pitchFamily="18" charset="0"/>
                        </a:rPr>
                        <m:t>ì</m:t>
                      </m:r>
                      <m:r>
                        <m:rPr>
                          <m:nor/>
                        </m:rPr>
                        <a:rPr lang="en-US" sz="1700" smtClean="0">
                          <a:solidFill>
                            <a:srgbClr val="C00000"/>
                          </a:solidFill>
                          <a:ea typeface="Malgun Gothic" panose="020B0503020000020004" pitchFamily="34" charset="-127"/>
                          <a:cs typeface="Times New Roman" panose="02020603050405020304" pitchFamily="18" charset="0"/>
                        </a:rPr>
                        <m:t>nh</m:t>
                      </m:r>
                      <m:r>
                        <m:rPr>
                          <m:nor/>
                        </m:rPr>
                        <a:rPr lang="en-US" sz="1700" smtClean="0">
                          <a:solidFill>
                            <a:srgbClr val="C00000"/>
                          </a:solidFill>
                          <a:ea typeface="Malgun Gothic" panose="020B0503020000020004" pitchFamily="34" charset="-127"/>
                          <a:cs typeface="Times New Roman" panose="02020603050405020304" pitchFamily="18" charset="0"/>
                        </a:rPr>
                        <m:t> đã </m:t>
                      </m:r>
                      <m:r>
                        <m:rPr>
                          <m:nor/>
                        </m:rPr>
                        <a:rPr lang="en-US" sz="1700" smtClean="0">
                          <a:solidFill>
                            <a:srgbClr val="C00000"/>
                          </a:solidFill>
                          <a:ea typeface="Malgun Gothic" panose="020B0503020000020004" pitchFamily="34" charset="-127"/>
                          <a:cs typeface="Times New Roman" panose="02020603050405020304" pitchFamily="18" charset="0"/>
                        </a:rPr>
                        <m:t>cho</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c</m:t>
                      </m:r>
                      <m:r>
                        <m:rPr>
                          <m:nor/>
                        </m:rPr>
                        <a:rPr lang="en-US" sz="1700" smtClean="0">
                          <a:solidFill>
                            <a:srgbClr val="C00000"/>
                          </a:solidFill>
                          <a:ea typeface="Malgun Gothic" panose="020B0503020000020004" pitchFamily="34" charset="-127"/>
                          <a:cs typeface="Times New Roman" panose="02020603050405020304" pitchFamily="18" charset="0"/>
                        </a:rPr>
                        <m:t>ó </m:t>
                      </m:r>
                      <m:r>
                        <m:rPr>
                          <m:nor/>
                        </m:rPr>
                        <a:rPr lang="en-US" sz="1700" smtClean="0">
                          <a:solidFill>
                            <a:srgbClr val="C00000"/>
                          </a:solidFill>
                          <a:ea typeface="Malgun Gothic" panose="020B0503020000020004" pitchFamily="34" charset="-127"/>
                          <a:cs typeface="Times New Roman" panose="02020603050405020304" pitchFamily="18" charset="0"/>
                        </a:rPr>
                        <m:t>nghi</m:t>
                      </m:r>
                      <m:r>
                        <m:rPr>
                          <m:nor/>
                        </m:rPr>
                        <a:rPr lang="en-US" sz="1700" smtClean="0">
                          <a:solidFill>
                            <a:srgbClr val="C00000"/>
                          </a:solidFill>
                          <a:ea typeface="Malgun Gothic" panose="020B0503020000020004" pitchFamily="34" charset="-127"/>
                          <a:cs typeface="Times New Roman" panose="02020603050405020304" pitchFamily="18" charset="0"/>
                        </a:rPr>
                        <m:t>ệ</m:t>
                      </m:r>
                      <m:r>
                        <m:rPr>
                          <m:nor/>
                        </m:rPr>
                        <a:rPr lang="en-US" sz="1700" smtClean="0">
                          <a:solidFill>
                            <a:srgbClr val="C00000"/>
                          </a:solidFill>
                          <a:ea typeface="Malgun Gothic" panose="020B0503020000020004" pitchFamily="34" charset="-127"/>
                          <a:cs typeface="Times New Roman" panose="02020603050405020304" pitchFamily="18" charset="0"/>
                        </a:rPr>
                        <m:t>m</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l</m:t>
                      </m:r>
                      <m:r>
                        <m:rPr>
                          <m:nor/>
                        </m:rPr>
                        <a:rPr lang="en-US" sz="1700" smtClean="0">
                          <a:solidFill>
                            <a:srgbClr val="C00000"/>
                          </a:solidFill>
                          <a:ea typeface="Malgun Gothic" panose="020B0503020000020004" pitchFamily="34" charset="-127"/>
                          <a:cs typeface="Times New Roman" panose="02020603050405020304" pitchFamily="18" charset="0"/>
                        </a:rPr>
                        <m:t>à</m:t>
                      </m:r>
                      <m:d>
                        <m:d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11</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14</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52483" y="1489925"/>
                <a:ext cx="5199005" cy="7570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52483" y="2804988"/>
                <a:ext cx="3877985" cy="484748"/>
              </a:xfrm>
              <a:prstGeom prst="rect">
                <a:avLst/>
              </a:prstGeom>
            </p:spPr>
            <p:txBody>
              <a:bodyPr wrap="none">
                <a:spAutoFit/>
              </a:bodyPr>
              <a:lstStyle/>
              <a:p>
                <a:pPr lvl="0">
                  <a:lnSpc>
                    <a:spcPct val="150000"/>
                  </a:lnSpc>
                  <a:spcBef>
                    <a:spcPts val="600"/>
                  </a:spcBef>
                  <a:spcAft>
                    <a:spcPts val="600"/>
                  </a:spcAft>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ea typeface="Malgun Gothic" panose="020B0503020000020004" pitchFamily="34" charset="-127"/>
                    <a:cs typeface="Times New Roman" panose="02020603050405020304" pitchFamily="18" charset="0"/>
                  </a:rPr>
                  <a:t>Hệ phương trình đã cho vô nghiệm.</a:t>
                </a:r>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152483" y="2804988"/>
                <a:ext cx="3877985" cy="484748"/>
              </a:xfrm>
              <a:prstGeom prst="rect">
                <a:avLst/>
              </a:prstGeom>
              <a:blipFill>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52482" y="3963846"/>
                <a:ext cx="5058829" cy="828688"/>
              </a:xfrm>
              <a:prstGeom prst="rect">
                <a:avLst/>
              </a:prstGeom>
            </p:spPr>
            <p:txBody>
              <a:bodyPr wrap="square">
                <a:spAutoFit/>
              </a:bodyPr>
              <a:lstStyle/>
              <a:p>
                <a:pPr lvl="0">
                  <a:lnSpc>
                    <a:spcPct val="150000"/>
                  </a:lnSpc>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latin typeface="+mj-lt"/>
                    <a:ea typeface="Malgun Gothic" panose="020B0503020000020004" pitchFamily="34" charset="-127"/>
                    <a:cs typeface="Times New Roman" panose="02020603050405020304" pitchFamily="18" charset="0"/>
                  </a:rPr>
                  <a:t>Hệ phương trình đã cho có vô số nghiệm</a:t>
                </a:r>
                <a:endParaRPr lang="en-US" sz="1700">
                  <a:solidFill>
                    <a:srgbClr val="C00000"/>
                  </a:solidFill>
                  <a:latin typeface="+mj-lt"/>
                  <a:ea typeface="Calibri" panose="020F0502020204030204" pitchFamily="34" charset="0"/>
                  <a:cs typeface="Times New Roman" panose="02020603050405020304" pitchFamily="18" charset="0"/>
                </a:endParaRPr>
              </a:p>
              <a:p>
                <a:pPr lvl="0">
                  <a:lnSpc>
                    <a:spcPct val="150000"/>
                  </a:lnSpc>
                </a:pPr>
                <a:r>
                  <a:rPr lang="da-DK" sz="1700">
                    <a:solidFill>
                      <a:srgbClr val="C00000"/>
                    </a:solidFill>
                    <a:latin typeface="+mj-lt"/>
                    <a:ea typeface="Malgun Gothic" panose="020B0503020000020004" pitchFamily="34" charset="-127"/>
                    <a:cs typeface="Times New Roman" panose="02020603050405020304" pitchFamily="18" charset="0"/>
                  </a:rPr>
                  <a:t>    Hệ đã cho có nghiệm là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;4</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700">
                    <a:solidFill>
                      <a:srgbClr val="C00000"/>
                    </a:solidFill>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ℝ</m:t>
                    </m:r>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700">
                  <a:solidFill>
                    <a:srgbClr val="C00000"/>
                  </a:solidFill>
                  <a:latin typeface="+mj-lt"/>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152482" y="3963846"/>
                <a:ext cx="5058829" cy="828688"/>
              </a:xfrm>
              <a:prstGeom prst="rect">
                <a:avLst/>
              </a:prstGeom>
              <a:blipFill>
                <a:blip r:embed="rId6"/>
                <a:stretch>
                  <a:fillRect b="-9559"/>
                </a:stretch>
              </a:blipFill>
            </p:spPr>
            <p:txBody>
              <a:bodyPr/>
              <a:lstStyle/>
              <a:p>
                <a:r>
                  <a:rPr lang="en-US">
                    <a:noFill/>
                  </a:rPr>
                  <a:t> </a:t>
                </a:r>
              </a:p>
            </p:txBody>
          </p:sp>
        </mc:Fallback>
      </mc:AlternateContent>
    </p:spTree>
    <p:extLst>
      <p:ext uri="{BB962C8B-B14F-4D97-AF65-F5344CB8AC3E}">
        <p14:creationId xmlns:p14="http://schemas.microsoft.com/office/powerpoint/2010/main" val="13078978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94422"/>
            <a:ext cx="8497958"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42397" y="168002"/>
            <a:ext cx="416173" cy="73215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14893" y="913912"/>
                <a:ext cx="8087859" cy="4101572"/>
              </a:xfrm>
              <a:prstGeom prst="rect">
                <a:avLst/>
              </a:prstGeom>
            </p:spPr>
            <p:txBody>
              <a:bodyPr wrap="square">
                <a:spAutoFit/>
              </a:bodyPr>
              <a:lstStyle/>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Thực hiện lần lượt các yêu cầu sau để tính số mililít dung dịch acid HCl nồng độ 20% và số mililít dung dịch acid HCl nồng độ 5% cần dùng để pha chế 2 lít dung dịch acid HCl nồng độ 10%. </a:t>
                </a:r>
                <a:endParaRPr lang="en-US" sz="1650">
                  <a:latin typeface="+mn-lt"/>
                  <a:ea typeface="Times New Roman" panose="02020603050405020304" pitchFamily="18" charset="0"/>
                  <a:cs typeface="Times New Roman" panose="02020603050405020304" pitchFamily="18" charset="0"/>
                </a:endParaRPr>
              </a:p>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a) Gọi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là số mililít dung dịch acid HCl nồng độ 20%,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số mililít dung dịch acid HCl nồng độ 5% cần lấy. Hãy biểu thị qua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và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65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a:latin typeface="+mn-lt"/>
                    <a:ea typeface="Times New Roman" panose="02020603050405020304" pitchFamily="18" charset="0"/>
                    <a:cs typeface="Times New Roman" panose="02020603050405020304" pitchFamily="18" charset="0"/>
                  </a:rPr>
                  <a:t>Thể tích của dung dịch acid HCl 10% nhận được sau khi trộn lẫn hai dung dịch acid ban đầu.</a:t>
                </a:r>
                <a:endParaRPr lang="en-US" sz="165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a:latin typeface="+mn-lt"/>
                    <a:ea typeface="Times New Roman" panose="02020603050405020304" pitchFamily="18" charset="0"/>
                    <a:cs typeface="Times New Roman" panose="02020603050405020304" pitchFamily="18" charset="0"/>
                  </a:rPr>
                  <a:t>Tổng số gam acid HCl nguyên chất có trong hai dung dịch acid này.</a:t>
                </a:r>
              </a:p>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b) Sử dụng kết quả ở câu a, hãy lập một hệ phương trình bậc nhất với hai ẩn là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Giải hệ phương trình này để tính số mililít cần lấy của mỗi dung dịch acid HCl ở trên.</a:t>
                </a:r>
              </a:p>
            </p:txBody>
          </p:sp>
        </mc:Choice>
        <mc:Fallback xmlns="">
          <p:sp>
            <p:nvSpPr>
              <p:cNvPr id="12" name="Rectangle 11"/>
              <p:cNvSpPr>
                <a:spLocks noRot="1" noChangeAspect="1" noMove="1" noResize="1" noEditPoints="1" noAdjustHandles="1" noChangeArrowheads="1" noChangeShapeType="1" noTextEdit="1"/>
              </p:cNvSpPr>
              <p:nvPr/>
            </p:nvSpPr>
            <p:spPr>
              <a:xfrm>
                <a:off x="214893" y="913912"/>
                <a:ext cx="8087859" cy="4101572"/>
              </a:xfrm>
              <a:prstGeom prst="rect">
                <a:avLst/>
              </a:prstGeom>
              <a:blipFill>
                <a:blip r:embed="rId4"/>
                <a:stretch>
                  <a:fillRect l="-452" r="-452" b="-1040"/>
                </a:stretch>
              </a:blipFill>
            </p:spPr>
            <p:txBody>
              <a:bodyPr/>
              <a:lstStyle/>
              <a:p>
                <a:r>
                  <a:rPr lang="en-US">
                    <a:noFill/>
                  </a:rPr>
                  <a:t> </a:t>
                </a:r>
              </a:p>
            </p:txBody>
          </p:sp>
        </mc:Fallback>
      </mc:AlternateContent>
      <p:sp>
        <p:nvSpPr>
          <p:cNvPr id="13" name="Rounded Rectangle 12"/>
          <p:cNvSpPr/>
          <p:nvPr/>
        </p:nvSpPr>
        <p:spPr>
          <a:xfrm>
            <a:off x="278901" y="187096"/>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DỤNG 2</a:t>
            </a:r>
          </a:p>
        </p:txBody>
      </p:sp>
    </p:spTree>
    <p:extLst>
      <p:ext uri="{BB962C8B-B14F-4D97-AF65-F5344CB8AC3E}">
        <p14:creationId xmlns:p14="http://schemas.microsoft.com/office/powerpoint/2010/main" val="19972604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336985" y="435930"/>
            <a:ext cx="697627"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336985" y="1067455"/>
                <a:ext cx="7932260" cy="3644844"/>
              </a:xfrm>
              <a:prstGeom prst="rect">
                <a:avLst/>
              </a:prstGeom>
            </p:spPr>
            <p:txBody>
              <a:bodyPr wrap="square">
                <a:spAutoFit/>
              </a:bodyPr>
              <a:lstStyle/>
              <a:p>
                <a:pPr algn="just">
                  <a:lnSpc>
                    <a:spcPct val="150000"/>
                  </a:lnSpc>
                  <a:spcBef>
                    <a:spcPts val="300"/>
                  </a:spcBef>
                  <a:spcAft>
                    <a:spcPts val="300"/>
                  </a:spcAft>
                </a:pPr>
                <a:r>
                  <a:rPr lang="da-DK" sz="1700">
                    <a:latin typeface="+mj-lt"/>
                    <a:ea typeface="Malgun Gothic" panose="020B0503020000020004" pitchFamily="34" charset="-127"/>
                    <a:cs typeface="Times New Roman" panose="02020603050405020304" pitchFamily="18" charset="0"/>
                  </a:rPr>
                  <a:t>a) Thể tích của dung dịch HCl 10% nhận được sau khi trộn lẫn bằng tổng thể tích của dung dịch HCl nồng độ 20% và thể tích dung dịch acid HCl nồng độ 5%.</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Đổi 2 lít = 2000ml</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20%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5%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10%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2000.10%=200</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Do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 </m:t>
                    </m:r>
                  </m:oMath>
                </a14:m>
                <a:r>
                  <a:rPr lang="da-DK" sz="1700">
                    <a:effectLst/>
                    <a:latin typeface="+mj-lt"/>
                    <a:ea typeface="Malgun Gothic" panose="020B0503020000020004" pitchFamily="34" charset="-127"/>
                    <a:cs typeface="Times New Roman" panose="02020603050405020304" pitchFamily="18" charset="0"/>
                  </a:rPr>
                  <a:t>(2).</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985" y="1067455"/>
                <a:ext cx="7932260" cy="3644844"/>
              </a:xfrm>
              <a:prstGeom prst="rect">
                <a:avLst/>
              </a:prstGeom>
              <a:blipFill>
                <a:blip r:embed="rId4"/>
                <a:stretch>
                  <a:fillRect l="-461" r="-461" b="-1338"/>
                </a:stretch>
              </a:blipFill>
            </p:spPr>
            <p:txBody>
              <a:bodyPr/>
              <a:lstStyle/>
              <a:p>
                <a:r>
                  <a:rPr lang="en-US">
                    <a:noFill/>
                  </a:rPr>
                  <a:t> </a:t>
                </a:r>
              </a:p>
            </p:txBody>
          </p:sp>
        </mc:Fallback>
      </mc:AlternateContent>
    </p:spTree>
    <p:extLst>
      <p:ext uri="{BB962C8B-B14F-4D97-AF65-F5344CB8AC3E}">
        <p14:creationId xmlns:p14="http://schemas.microsoft.com/office/powerpoint/2010/main" val="36733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435259" y="39173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35259" y="1058311"/>
                <a:ext cx="7627439" cy="3391185"/>
              </a:xfrm>
              <a:prstGeom prst="rect">
                <a:avLst/>
              </a:prstGeom>
            </p:spPr>
            <p:txBody>
              <a:bodyPr wrap="square">
                <a:spAutoFit/>
              </a:bodyPr>
              <a:lstStyle/>
              <a:p>
                <a:pPr lvl="0" algn="just">
                  <a:lnSpc>
                    <a:spcPct val="150000"/>
                  </a:lnSpc>
                  <a:defRPr/>
                </a:pPr>
                <a:r>
                  <a:rPr lang="da-DK" sz="1700">
                    <a:ea typeface="Malgun Gothic" panose="020B0503020000020004" pitchFamily="34" charset="-127"/>
                    <a:cs typeface="Times New Roman" panose="02020603050405020304" pitchFamily="18" charset="0"/>
                  </a:rPr>
                  <a:t>b) Từ (1) và (2) ta thu được hệ phương trình sau:</a:t>
                </a:r>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e>
                            <m:e>
                              <m:r>
                                <a:rPr lang="da-DK" sz="1700" i="1">
                                  <a:latin typeface="Cambria Math" panose="02040503050406030204" pitchFamily="18" charset="0"/>
                                  <a:ea typeface="Malgun Gothic" panose="020B0503020000020004" pitchFamily="34" charset="-127"/>
                                  <a:cs typeface="Times New Roman" panose="02020603050405020304" pitchFamily="18" charset="0"/>
                                </a:rPr>
                                <m:t>0,2</m:t>
                              </m:r>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+0,05</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m:t>
                              </m:r>
                            </m:e>
                          </m:eqArr>
                        </m:e>
                      </m:d>
                    </m:oMath>
                  </m:oMathPara>
                </a14:m>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S</m:t>
                      </m:r>
                      <m:r>
                        <m:rPr>
                          <m:nor/>
                        </m:rPr>
                        <a:rPr lang="da-DK" sz="1700">
                          <a:ea typeface="Malgun Gothic" panose="020B0503020000020004" pitchFamily="34" charset="-127"/>
                          <a:cs typeface="Times New Roman" panose="02020603050405020304" pitchFamily="18" charset="0"/>
                        </a:rPr>
                        <m:t>ử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ụ</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MTCT</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thu</m:t>
                      </m:r>
                      <m:r>
                        <m:rPr>
                          <m:nor/>
                        </m:rPr>
                        <a:rPr lang="da-DK" sz="1700">
                          <a:ea typeface="Malgun Gothic" panose="020B0503020000020004" pitchFamily="34" charset="-127"/>
                          <a:cs typeface="Times New Roman" panose="02020603050405020304" pitchFamily="18" charset="0"/>
                        </a:rPr>
                        <m:t> đượ</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nghi</m:t>
                      </m:r>
                      <m:r>
                        <m:rPr>
                          <m:nor/>
                        </m:rPr>
                        <a:rPr lang="da-DK" sz="1700">
                          <a:ea typeface="Malgun Gothic" panose="020B0503020000020004" pitchFamily="34" charset="-127"/>
                          <a:cs typeface="Times New Roman" panose="02020603050405020304" pitchFamily="18" charset="0"/>
                        </a:rPr>
                        <m:t>ệ</m:t>
                      </m:r>
                      <m:r>
                        <m:rPr>
                          <m:nor/>
                        </m:rPr>
                        <a:rPr lang="da-DK" sz="1700">
                          <a:ea typeface="Malgun Gothic" panose="020B0503020000020004" pitchFamily="34" charset="-127"/>
                          <a:cs typeface="Times New Roman" panose="02020603050405020304" pitchFamily="18" charset="0"/>
                        </a:rPr>
                        <m:t>m</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ủ</m:t>
                      </m:r>
                      <m:r>
                        <m:rPr>
                          <m:nor/>
                        </m:rPr>
                        <a:rPr lang="da-DK" sz="1700">
                          <a:ea typeface="Malgun Gothic" panose="020B0503020000020004" pitchFamily="34" charset="-127"/>
                          <a:cs typeface="Times New Roman" panose="02020603050405020304" pitchFamily="18" charset="0"/>
                        </a:rPr>
                        <m: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m:t>
                      </m:r>
                      <m:r>
                        <m:rPr>
                          <m:nor/>
                        </m:rPr>
                        <a:rPr lang="da-DK" sz="1700">
                          <a:ea typeface="Malgun Gothic" panose="020B0503020000020004" pitchFamily="34" charset="-127"/>
                          <a:cs typeface="Times New Roman" panose="02020603050405020304" pitchFamily="18" charset="0"/>
                        </a:rPr>
                        <m:t>ệ </m:t>
                      </m:r>
                      <m:r>
                        <m:rPr>
                          <m:nor/>
                        </m:rPr>
                        <a:rPr lang="da-DK" sz="1700">
                          <a:ea typeface="Malgun Gothic" panose="020B0503020000020004" pitchFamily="34" charset="-127"/>
                          <a:cs typeface="Times New Roman" panose="02020603050405020304" pitchFamily="18" charset="0"/>
                        </a:rPr>
                        <m:t>ph</m:t>
                      </m:r>
                      <m:r>
                        <m:rPr>
                          <m:nor/>
                        </m:rPr>
                        <a:rPr lang="da-DK" sz="1700">
                          <a:ea typeface="Malgun Gothic" panose="020B0503020000020004" pitchFamily="34" charset="-127"/>
                          <a:cs typeface="Times New Roman" panose="02020603050405020304" pitchFamily="18" charset="0"/>
                        </a:rPr>
                        <m:t>ươ</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tr</m:t>
                      </m:r>
                      <m:r>
                        <m:rPr>
                          <m:nor/>
                        </m:rPr>
                        <a:rPr lang="da-DK" sz="1700">
                          <a:ea typeface="Malgun Gothic" panose="020B0503020000020004" pitchFamily="34" charset="-127"/>
                          <a:cs typeface="Times New Roman" panose="02020603050405020304" pitchFamily="18" charset="0"/>
                        </a:rPr>
                        <m:t>ì</m:t>
                      </m:r>
                      <m:r>
                        <m:rPr>
                          <m:nor/>
                        </m:rPr>
                        <a:rPr lang="da-DK" sz="1700">
                          <a:ea typeface="Malgun Gothic" panose="020B0503020000020004" pitchFamily="34" charset="-127"/>
                          <a:cs typeface="Times New Roman" panose="02020603050405020304" pitchFamily="18" charset="0"/>
                        </a:rPr>
                        <m:t>nh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à:</m:t>
                      </m:r>
                      <m:d>
                        <m:d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e>
                      </m:d>
                    </m:oMath>
                  </m:oMathPara>
                </a14:m>
                <a:endParaRPr lang="en-US" sz="1700">
                  <a:ea typeface="Calibri" panose="020F0502020204030204" pitchFamily="34" charset="0"/>
                  <a:cs typeface="Times New Roman" panose="02020603050405020304" pitchFamily="18" charset="0"/>
                </a:endParaRPr>
              </a:p>
              <a:p>
                <a:pPr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ậ</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ầ</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ấ</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 </m:t>
                      </m:r>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20% </m:t>
                      </m:r>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à</m:t>
                      </m:r>
                      <m:r>
                        <a:rPr lang="en-US" sz="1700" b="0" i="1" smtClean="0">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en-US" sz="1700" b="0" i="0" smtClean="0">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5%.</m:t>
                      </m:r>
                    </m:oMath>
                  </m:oMathPara>
                </a14:m>
                <a:endParaRPr lang="en-US" sz="170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5259" y="1058311"/>
                <a:ext cx="7627439" cy="3391185"/>
              </a:xfrm>
              <a:prstGeom prst="rect">
                <a:avLst/>
              </a:prstGeom>
              <a:blipFill>
                <a:blip r:embed="rId4"/>
                <a:stretch>
                  <a:fillRect l="-479"/>
                </a:stretch>
              </a:blipFill>
            </p:spPr>
            <p:txBody>
              <a:bodyPr/>
              <a:lstStyle/>
              <a:p>
                <a:r>
                  <a:rPr lang="en-US">
                    <a:noFill/>
                  </a:rPr>
                  <a:t> </a:t>
                </a:r>
              </a:p>
            </p:txBody>
          </p:sp>
        </mc:Fallback>
      </mc:AlternateContent>
    </p:spTree>
    <p:extLst>
      <p:ext uri="{BB962C8B-B14F-4D97-AF65-F5344CB8AC3E}">
        <p14:creationId xmlns:p14="http://schemas.microsoft.com/office/powerpoint/2010/main" val="315559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4161568" y="592611"/>
            <a:ext cx="4020325" cy="332398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C6EAFF">
                    <a:lumMod val="25000"/>
                  </a:srgbClr>
                </a:solidFill>
                <a:effectLst/>
                <a:uLnTx/>
                <a:uFillTx/>
                <a:latin typeface="Arial"/>
                <a:cs typeface="Arial"/>
                <a:sym typeface="Darker Grotesque Black"/>
              </a:rPr>
              <a:t>LUYỆN</a:t>
            </a:r>
            <a:r>
              <a:rPr kumimoji="0" lang="en-US" sz="7000" b="1" i="0" u="none" strike="noStrike" kern="0" cap="none" spc="0" normalizeH="0" noProof="0">
                <a:ln>
                  <a:noFill/>
                </a:ln>
                <a:solidFill>
                  <a:srgbClr val="C6EAFF">
                    <a:lumMod val="25000"/>
                  </a:srgbClr>
                </a:solidFill>
                <a:effectLst/>
                <a:uLnTx/>
                <a:uFillTx/>
                <a:latin typeface="Arial"/>
                <a:cs typeface="Arial"/>
                <a:sym typeface="Darker Grotesque Black"/>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noProof="0">
                <a:ln>
                  <a:noFill/>
                </a:ln>
                <a:solidFill>
                  <a:srgbClr val="C6EAFF">
                    <a:lumMod val="25000"/>
                  </a:srgbClr>
                </a:solidFill>
                <a:effectLst/>
                <a:uLnTx/>
                <a:uFillTx/>
                <a:latin typeface="Arial"/>
                <a:cs typeface="Arial"/>
                <a:sym typeface="Darker Grotesque Black"/>
              </a:rPr>
              <a:t>TẬP</a:t>
            </a:r>
            <a:endParaRPr kumimoji="0" lang="en-US" sz="7000" b="0" i="0" u="none" strike="noStrike" kern="0" cap="none" spc="0" normalizeH="0" baseline="0" noProof="0">
              <a:ln>
                <a:noFill/>
              </a:ln>
              <a:solidFill>
                <a:srgbClr val="C6EAFF">
                  <a:lumMod val="25000"/>
                </a:srgbClr>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1329086" y="2102639"/>
            <a:ext cx="2832482" cy="2279940"/>
          </a:xfrm>
          <a:prstGeom prst="rect">
            <a:avLst/>
          </a:prstGeom>
        </p:spPr>
      </p:pic>
    </p:spTree>
    <p:extLst>
      <p:ext uri="{BB962C8B-B14F-4D97-AF65-F5344CB8AC3E}">
        <p14:creationId xmlns:p14="http://schemas.microsoft.com/office/powerpoint/2010/main" val="386353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110740" y="599986"/>
            <a:ext cx="5077475" cy="646331"/>
          </a:xfrm>
          <a:prstGeom prst="rect">
            <a:avLst/>
          </a:prstGeom>
        </p:spPr>
        <p:txBody>
          <a:bodyPr wrap="square">
            <a:spAutoFit/>
          </a:bodyPr>
          <a:lstStyle/>
          <a:p>
            <a:pPr algn="ctr">
              <a:buClr>
                <a:srgbClr val="143E63"/>
              </a:buClr>
              <a:buSzPts val="3000"/>
              <a:defRPr/>
            </a:pPr>
            <a:r>
              <a:rPr lang="vi-VN" sz="3600" b="1">
                <a:solidFill>
                  <a:srgbClr val="EC7951">
                    <a:lumMod val="75000"/>
                  </a:srgbClr>
                </a:solidFill>
                <a:ea typeface="+mn-ea"/>
                <a:sym typeface="Merriweather Sans"/>
              </a:rPr>
              <a:t>NỘI DUNG BÀI HỌC</a:t>
            </a:r>
          </a:p>
        </p:txBody>
      </p:sp>
      <p:sp>
        <p:nvSpPr>
          <p:cNvPr id="6" name="Rectangle 5"/>
          <p:cNvSpPr/>
          <p:nvPr/>
        </p:nvSpPr>
        <p:spPr>
          <a:xfrm>
            <a:off x="1386840" y="1451135"/>
            <a:ext cx="351282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ea typeface="Calibri" panose="020F0502020204030204" pitchFamily="34" charset="0"/>
                <a:cs typeface="Times New Roman" panose="02020603050405020304" pitchFamily="18" charset="0"/>
              </a:rPr>
              <a:t>1. Phương pháp thế</a:t>
            </a:r>
            <a:endParaRPr lang="en-US" sz="2100" kern="1200">
              <a:ea typeface="Calibri" panose="020F0502020204030204" pitchFamily="34" charset="0"/>
              <a:cs typeface="Times New Roman" panose="02020603050405020304" pitchFamily="18" charset="0"/>
            </a:endParaRPr>
          </a:p>
        </p:txBody>
      </p:sp>
      <p:sp>
        <p:nvSpPr>
          <p:cNvPr id="7" name="Rectangle 6"/>
          <p:cNvSpPr/>
          <p:nvPr/>
        </p:nvSpPr>
        <p:spPr>
          <a:xfrm>
            <a:off x="1386840" y="2299802"/>
            <a:ext cx="420624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2. Phương pháp cộng đại số</a:t>
            </a:r>
          </a:p>
        </p:txBody>
      </p:sp>
      <p:sp>
        <p:nvSpPr>
          <p:cNvPr id="8" name="Rectangle 7"/>
          <p:cNvSpPr/>
          <p:nvPr/>
        </p:nvSpPr>
        <p:spPr>
          <a:xfrm>
            <a:off x="1386840" y="3148469"/>
            <a:ext cx="6537960" cy="1384995"/>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3. Sử dụng máy tính cầm tay để tìm nghiệm của hệ hai phương trình bậc nhất hai ẩn</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3" name="Rectangle 2"/>
          <p:cNvSpPr/>
          <p:nvPr/>
        </p:nvSpPr>
        <p:spPr>
          <a:xfrm>
            <a:off x="671885" y="582886"/>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a:ln>
                  <a:noFill/>
                </a:ln>
                <a:solidFill>
                  <a:srgbClr val="34679A"/>
                </a:solidFill>
                <a:effectLst/>
                <a:uLnTx/>
                <a:uFillTx/>
                <a:latin typeface="Arial"/>
                <a:cs typeface="Merriweather Sans"/>
                <a:sym typeface="Merriweather Sans"/>
              </a:rPr>
              <a:t>CÂU</a:t>
            </a:r>
            <a:r>
              <a:rPr kumimoji="0" lang="en-US" sz="2800" b="1" i="0" u="none" strike="noStrike" kern="0" cap="none" spc="0" normalizeH="0" noProof="0">
                <a:ln>
                  <a:noFill/>
                </a:ln>
                <a:solidFill>
                  <a:srgbClr val="34679A"/>
                </a:solidFill>
                <a:effectLst/>
                <a:uLnTx/>
                <a:uFillTx/>
                <a:latin typeface="Arial"/>
                <a:cs typeface="Merriweather Sans"/>
                <a:sym typeface="Merriweather Sans"/>
              </a:rPr>
              <a:t> HỎI TRẮC NGHIỆM</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mc:AlternateContent xmlns:mc="http://schemas.openxmlformats.org/markup-compatibility/2006" xmlns:a14="http://schemas.microsoft.com/office/drawing/2010/main">
        <mc:Choice Requires="a14">
          <p:sp>
            <p:nvSpPr>
              <p:cNvPr id="4" name="Rectangle 3"/>
              <p:cNvSpPr/>
              <p:nvPr/>
            </p:nvSpPr>
            <p:spPr>
              <a:xfrm>
                <a:off x="1269027" y="1200528"/>
                <a:ext cx="6641725" cy="3373809"/>
              </a:xfrm>
              <a:prstGeom prst="rect">
                <a:avLst/>
              </a:prstGeom>
            </p:spPr>
            <p:txBody>
              <a:bodyPr wrap="square">
                <a:spAutoFit/>
              </a:bodyPr>
              <a:lstStyle/>
              <a:p>
                <a:pPr marR="30480" algn="just">
                  <a:lnSpc>
                    <a:spcPct val="150000"/>
                  </a:lnSpc>
                </a:pPr>
                <a:r>
                  <a:rPr lang="fr-FR" sz="1500" b="1">
                    <a:latin typeface="+mj-lt"/>
                    <a:ea typeface="Times New Roman" panose="02020603050405020304" pitchFamily="18" charset="0"/>
                  </a:rPr>
                  <a:t>Câu 1.</a:t>
                </a:r>
                <a:r>
                  <a:rPr lang="fr-FR" sz="1500">
                    <a:effectLst/>
                    <a:latin typeface="+mj-lt"/>
                    <a:ea typeface="Times New Roman" panose="02020603050405020304" pitchFamily="18" charset="0"/>
                  </a:rPr>
                  <a:t> Cho hệ phương trình </a:t>
                </a:r>
                <a14:m>
                  <m:oMath xmlns:m="http://schemas.openxmlformats.org/officeDocument/2006/math">
                    <m:d>
                      <m:dPr>
                        <m:begChr m:val="{"/>
                        <m:endChr m:val=""/>
                        <m:ctrlPr>
                          <a:rPr lang="en-US" sz="1500" i="1">
                            <a:effectLst/>
                            <a:latin typeface="Cambria Math" panose="02040503050406030204" pitchFamily="18" charset="0"/>
                            <a:ea typeface="Times New Roman" panose="02020603050405020304" pitchFamily="18" charset="0"/>
                          </a:rPr>
                        </m:ctrlPr>
                      </m:dPr>
                      <m:e>
                        <m:eqArr>
                          <m:eqArrPr>
                            <m:ctrlPr>
                              <a:rPr lang="en-US" sz="1500" i="1">
                                <a:effectLst/>
                                <a:latin typeface="Cambria Math" panose="02040503050406030204" pitchFamily="18" charset="0"/>
                                <a:ea typeface="Times New Roman" panose="02020603050405020304" pitchFamily="18" charset="0"/>
                              </a:rPr>
                            </m:ctrlPr>
                          </m:eqArrPr>
                          <m:e>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e>
                          <m:e>
                            <m:r>
                              <a:rPr lang="fr-FR" sz="1500" i="1">
                                <a:effectLst/>
                                <a:latin typeface="Cambria Math" panose="02040503050406030204" pitchFamily="18" charset="0"/>
                                <a:ea typeface="Times New Roman" panose="02020603050405020304" pitchFamily="18" charset="0"/>
                              </a:rPr>
                              <m:t>3</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+2</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=18</m:t>
                            </m:r>
                          </m:e>
                        </m:eqArr>
                      </m:e>
                    </m:d>
                  </m:oMath>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14:m>
                  <m:oMathPara xmlns:m="http://schemas.openxmlformats.org/officeDocument/2006/math">
                    <m:oMathParaPr>
                      <m:jc m:val="left"/>
                    </m:oMathParaPr>
                    <m:oMath xmlns:m="http://schemas.openxmlformats.org/officeDocument/2006/math">
                      <m:r>
                        <m:rPr>
                          <m:nor/>
                        </m:rPr>
                        <a:rPr lang="fr-FR" sz="1500">
                          <a:ea typeface="Times New Roman" panose="02020603050405020304" pitchFamily="18" charset="0"/>
                        </a:rPr>
                        <m:t>(</m:t>
                      </m:r>
                      <m:r>
                        <m:rPr>
                          <m:nor/>
                        </m:rPr>
                        <a:rPr lang="fr-FR" sz="1500">
                          <a:ea typeface="Times New Roman" panose="02020603050405020304" pitchFamily="18" charset="0"/>
                        </a:rPr>
                        <m:t>iii</m:t>
                      </m:r>
                      <m:r>
                        <m:rPr>
                          <m:nor/>
                        </m:rPr>
                        <a:rPr lang="fr-FR" sz="1500">
                          <a:ea typeface="Times New Roman" panose="02020603050405020304" pitchFamily="18" charset="0"/>
                        </a:rPr>
                        <m:t>) </m:t>
                      </m:r>
                      <m:r>
                        <m:rPr>
                          <m:nor/>
                        </m:rPr>
                        <a:rPr lang="fr-FR" sz="1500">
                          <a:ea typeface="Times New Roman" panose="02020603050405020304" pitchFamily="18" charset="0"/>
                        </a:rPr>
                        <m:t>H</m:t>
                      </m:r>
                      <m:r>
                        <m:rPr>
                          <m:nor/>
                        </m:rPr>
                        <a:rPr lang="fr-FR" sz="1500">
                          <a:ea typeface="Times New Roman" panose="02020603050405020304" pitchFamily="18" charset="0"/>
                        </a:rPr>
                        <m:t>ệ </m:t>
                      </m:r>
                      <m:r>
                        <m:rPr>
                          <m:nor/>
                        </m:rPr>
                        <a:rPr lang="fr-FR" sz="1500">
                          <a:ea typeface="Times New Roman" panose="02020603050405020304" pitchFamily="18" charset="0"/>
                        </a:rPr>
                        <m:t>ph</m:t>
                      </m:r>
                      <m:r>
                        <m:rPr>
                          <m:nor/>
                        </m:rPr>
                        <a:rPr lang="fr-FR" sz="1500">
                          <a:ea typeface="Times New Roman" panose="02020603050405020304" pitchFamily="18" charset="0"/>
                        </a:rPr>
                        <m:t>ươ</m:t>
                      </m:r>
                      <m:r>
                        <m:rPr>
                          <m:nor/>
                        </m:rPr>
                        <a:rPr lang="fr-FR" sz="1500">
                          <a:ea typeface="Times New Roman" panose="02020603050405020304" pitchFamily="18" charset="0"/>
                        </a:rPr>
                        <m:t>ng</m:t>
                      </m:r>
                      <m:r>
                        <m:rPr>
                          <m:nor/>
                        </m:rPr>
                        <a:rPr lang="fr-FR" sz="1500">
                          <a:ea typeface="Times New Roman" panose="02020603050405020304" pitchFamily="18" charset="0"/>
                        </a:rPr>
                        <m:t> </m:t>
                      </m:r>
                      <m:r>
                        <m:rPr>
                          <m:nor/>
                        </m:rPr>
                        <a:rPr lang="fr-FR" sz="1500">
                          <a:ea typeface="Times New Roman" panose="02020603050405020304" pitchFamily="18" charset="0"/>
                        </a:rPr>
                        <m:t>tr</m:t>
                      </m:r>
                      <m:r>
                        <m:rPr>
                          <m:nor/>
                        </m:rPr>
                        <a:rPr lang="fr-FR" sz="1500">
                          <a:ea typeface="Times New Roman" panose="02020603050405020304" pitchFamily="18" charset="0"/>
                        </a:rPr>
                        <m:t>ì</m:t>
                      </m:r>
                      <m:r>
                        <m:rPr>
                          <m:nor/>
                        </m:rPr>
                        <a:rPr lang="fr-FR" sz="1500">
                          <a:ea typeface="Times New Roman" panose="02020603050405020304" pitchFamily="18" charset="0"/>
                        </a:rPr>
                        <m:t>nh</m:t>
                      </m:r>
                      <m:r>
                        <m:rPr>
                          <m:nor/>
                        </m:rPr>
                        <a:rPr lang="fr-FR" sz="1500">
                          <a:ea typeface="Times New Roman" panose="02020603050405020304" pitchFamily="18" charset="0"/>
                        </a:rPr>
                        <m:t> </m:t>
                      </m:r>
                      <m:r>
                        <m:rPr>
                          <m:nor/>
                        </m:rPr>
                        <a:rPr lang="fr-FR" sz="1500">
                          <a:ea typeface="Times New Roman" panose="02020603050405020304" pitchFamily="18" charset="0"/>
                        </a:rPr>
                        <m:t>c</m:t>
                      </m:r>
                      <m:r>
                        <m:rPr>
                          <m:nor/>
                        </m:rPr>
                        <a:rPr lang="fr-FR" sz="1500">
                          <a:ea typeface="Times New Roman" panose="02020603050405020304" pitchFamily="18" charset="0"/>
                        </a:rPr>
                        <m:t>ó </m:t>
                      </m:r>
                      <m:r>
                        <m:rPr>
                          <m:nor/>
                        </m:rPr>
                        <a:rPr lang="fr-FR" sz="1500">
                          <a:ea typeface="Times New Roman" panose="02020603050405020304" pitchFamily="18" charset="0"/>
                        </a:rPr>
                        <m:t>nghi</m:t>
                      </m:r>
                      <m:r>
                        <m:rPr>
                          <m:nor/>
                        </m:rPr>
                        <a:rPr lang="fr-FR" sz="1500">
                          <a:ea typeface="Times New Roman" panose="02020603050405020304" pitchFamily="18" charset="0"/>
                        </a:rPr>
                        <m:t>ệ</m:t>
                      </m:r>
                      <m:r>
                        <m:rPr>
                          <m:nor/>
                        </m:rPr>
                        <a:rPr lang="fr-FR" sz="1500">
                          <a:ea typeface="Times New Roman" panose="02020603050405020304" pitchFamily="18" charset="0"/>
                        </a:rPr>
                        <m:t>m</m:t>
                      </m:r>
                      <m:r>
                        <m:rPr>
                          <m:nor/>
                        </m:rPr>
                        <a:rPr lang="fr-FR" sz="1500">
                          <a:ea typeface="Times New Roman" panose="02020603050405020304" pitchFamily="18" charset="0"/>
                        </a:rPr>
                        <m:t> </m:t>
                      </m:r>
                      <m:r>
                        <m:rPr>
                          <m:nor/>
                        </m:rPr>
                        <a:rPr lang="fr-FR" sz="1500">
                          <a:ea typeface="Times New Roman" panose="02020603050405020304" pitchFamily="18" charset="0"/>
                        </a:rPr>
                        <m:t>l</m:t>
                      </m:r>
                      <m:r>
                        <m:rPr>
                          <m:nor/>
                        </m:rPr>
                        <a:rPr lang="fr-FR" sz="1500">
                          <a:ea typeface="Times New Roman" panose="02020603050405020304" pitchFamily="18" charset="0"/>
                        </a:rPr>
                        <m:t>à</m:t>
                      </m:r>
                      <m:d>
                        <m:dPr>
                          <m:ctrlPr>
                            <a:rPr lang="en-US" sz="1500" i="1">
                              <a:effectLst/>
                              <a:latin typeface="Cambria Math" panose="02040503050406030204" pitchFamily="18" charset="0"/>
                              <a:ea typeface="Times New Roman" panose="02020603050405020304" pitchFamily="18" charset="0"/>
                            </a:rPr>
                          </m:ctrlPr>
                        </m:dPr>
                        <m:e>
                          <m:f>
                            <m:fPr>
                              <m:ctrlPr>
                                <a:rPr lang="en-US" sz="1500" i="1">
                                  <a:effectLst/>
                                  <a:latin typeface="Cambria Math" panose="02040503050406030204" pitchFamily="18" charset="0"/>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28</m:t>
                              </m:r>
                            </m:num>
                            <m:den>
                              <m:r>
                                <a:rPr lang="fr-FR" sz="1500" i="1">
                                  <a:effectLst/>
                                  <a:latin typeface="Cambria Math" panose="02040503050406030204" pitchFamily="18" charset="0"/>
                                  <a:ea typeface="Times New Roman" panose="02020603050405020304" pitchFamily="18" charset="0"/>
                                </a:rPr>
                                <m:t>5</m:t>
                              </m:r>
                            </m:den>
                          </m:f>
                          <m:r>
                            <a:rPr lang="fr-FR" sz="1500" i="1">
                              <a:effectLst/>
                              <a:latin typeface="Cambria Math" panose="02040503050406030204" pitchFamily="18" charset="0"/>
                              <a:ea typeface="Times New Roman" panose="02020603050405020304" pitchFamily="18" charset="0"/>
                            </a:rPr>
                            <m:t>;</m:t>
                          </m:r>
                          <m:f>
                            <m:fPr>
                              <m:ctrlPr>
                                <a:rPr lang="en-US" sz="1500" i="1">
                                  <a:effectLst/>
                                  <a:latin typeface="Cambria Math" panose="02040503050406030204" pitchFamily="18" charset="0"/>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3</m:t>
                              </m:r>
                            </m:num>
                            <m:den>
                              <m:r>
                                <a:rPr lang="fr-FR" sz="1500" i="1">
                                  <a:effectLst/>
                                  <a:latin typeface="Cambria Math" panose="02040503050406030204" pitchFamily="18" charset="0"/>
                                  <a:ea typeface="Times New Roman" panose="02020603050405020304" pitchFamily="18" charset="0"/>
                                </a:rPr>
                                <m:t>5</m:t>
                              </m:r>
                            </m:den>
                          </m:f>
                        </m:e>
                      </m:d>
                      <m:r>
                        <a:rPr lang="en-US" sz="1500" b="0" i="0" smtClean="0">
                          <a:effectLst/>
                          <a:latin typeface="Cambria Math" panose="02040503050406030204" pitchFamily="18" charset="0"/>
                          <a:ea typeface="Times New Roman" panose="02020603050405020304" pitchFamily="18" charset="0"/>
                        </a:rPr>
                        <m:t>.</m:t>
                      </m:r>
                    </m:oMath>
                  </m:oMathPara>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Số khẳng định đúng trong các khẳng định trên là:</a:t>
                </a:r>
                <a:endParaRPr lang="en-US" sz="1500">
                  <a:effectLst/>
                  <a:latin typeface="+mj-lt"/>
                  <a:ea typeface="Times New Roman" panose="02020603050405020304" pitchFamily="18" charset="0"/>
                </a:endParaRPr>
              </a:p>
              <a:p>
                <a:pPr marR="30480" algn="ctr">
                  <a:lnSpc>
                    <a:spcPct val="300000"/>
                  </a:lnSpc>
                </a:pPr>
                <a:r>
                  <a:rPr lang="vi-VN" sz="1500">
                    <a:effectLst/>
                    <a:latin typeface="+mn-lt"/>
                    <a:ea typeface="Times New Roman" panose="02020603050405020304" pitchFamily="18" charset="0"/>
                  </a:rPr>
                  <a:t>A. </a:t>
                </a:r>
                <a14:m>
                  <m:oMath xmlns:m="http://schemas.openxmlformats.org/officeDocument/2006/math">
                    <m:r>
                      <a:rPr lang="vi-VN" sz="1500" i="1">
                        <a:effectLst/>
                        <a:latin typeface="Cambria Math" panose="02040503050406030204" pitchFamily="18" charset="0"/>
                        <a:ea typeface="Times New Roman" panose="02020603050405020304" pitchFamily="18" charset="0"/>
                      </a:rPr>
                      <m:t>0</m:t>
                    </m:r>
                  </m:oMath>
                </a14:m>
                <a:r>
                  <a:rPr lang="vi-VN" sz="1500">
                    <a:effectLst/>
                    <a:latin typeface="+mn-lt"/>
                    <a:ea typeface="Times New Roman" panose="02020603050405020304" pitchFamily="18" charset="0"/>
                  </a:rPr>
                  <a:t>.	</a:t>
                </a:r>
                <a:r>
                  <a:rPr lang="fr-FR" sz="1500">
                    <a:effectLst/>
                    <a:latin typeface="+mn-lt"/>
                    <a:ea typeface="Times New Roman" panose="02020603050405020304" pitchFamily="18" charset="0"/>
                  </a:rPr>
                  <a:t>	</a:t>
                </a:r>
                <a:r>
                  <a:rPr lang="vi-VN" sz="1500">
                    <a:effectLst/>
                    <a:latin typeface="+mn-lt"/>
                    <a:ea typeface="Times New Roman" panose="02020603050405020304" pitchFamily="18" charset="0"/>
                  </a:rPr>
                  <a:t>B. </a:t>
                </a:r>
                <a14:m>
                  <m:oMath xmlns:m="http://schemas.openxmlformats.org/officeDocument/2006/math">
                    <m:r>
                      <a:rPr lang="vi-VN" sz="1500" i="1">
                        <a:effectLst/>
                        <a:latin typeface="Cambria Math" panose="02040503050406030204" pitchFamily="18" charset="0"/>
                        <a:ea typeface="Times New Roman" panose="02020603050405020304" pitchFamily="18" charset="0"/>
                      </a:rPr>
                      <m:t>1</m:t>
                    </m:r>
                  </m:oMath>
                </a14:m>
                <a:r>
                  <a:rPr lang="fr-FR" sz="1500">
                    <a:effectLst/>
                    <a:latin typeface="+mn-lt"/>
                    <a:ea typeface="Times New Roman" panose="02020603050405020304" pitchFamily="18" charset="0"/>
                  </a:rPr>
                  <a:t>.		</a:t>
                </a:r>
                <a:r>
                  <a:rPr lang="vi-VN" sz="1500">
                    <a:effectLst/>
                    <a:latin typeface="+mn-lt"/>
                    <a:ea typeface="Times New Roman" panose="02020603050405020304" pitchFamily="18" charset="0"/>
                  </a:rPr>
                  <a:t>C. </a:t>
                </a:r>
                <a14:m>
                  <m:oMath xmlns:m="http://schemas.openxmlformats.org/officeDocument/2006/math">
                    <m:r>
                      <a:rPr lang="vi-VN" sz="1500" i="1">
                        <a:effectLst/>
                        <a:latin typeface="Cambria Math" panose="02040503050406030204" pitchFamily="18" charset="0"/>
                        <a:ea typeface="Times New Roman" panose="02020603050405020304" pitchFamily="18" charset="0"/>
                      </a:rPr>
                      <m:t>2</m:t>
                    </m:r>
                  </m:oMath>
                </a14:m>
                <a:r>
                  <a:rPr lang="vi-VN" sz="1500">
                    <a:effectLst/>
                    <a:latin typeface="+mn-lt"/>
                    <a:ea typeface="Times New Roman" panose="02020603050405020304" pitchFamily="18" charset="0"/>
                  </a:rPr>
                  <a:t>.</a:t>
                </a:r>
                <a:r>
                  <a:rPr lang="fr-FR" sz="1500">
                    <a:effectLst/>
                    <a:latin typeface="+mn-lt"/>
                    <a:ea typeface="Times New Roman" panose="02020603050405020304" pitchFamily="18" charset="0"/>
                  </a:rPr>
                  <a:t>		</a:t>
                </a:r>
                <a:r>
                  <a:rPr lang="vi-VN" sz="1500">
                    <a:effectLst/>
                    <a:latin typeface="+mn-lt"/>
                    <a:ea typeface="Times New Roman" panose="02020603050405020304" pitchFamily="18" charset="0"/>
                  </a:rPr>
                  <a:t>D. </a:t>
                </a:r>
                <a14:m>
                  <m:oMath xmlns:m="http://schemas.openxmlformats.org/officeDocument/2006/math">
                    <m:r>
                      <a:rPr lang="vi-VN" sz="1500" i="1">
                        <a:effectLst/>
                        <a:latin typeface="Cambria Math" panose="02040503050406030204" pitchFamily="18" charset="0"/>
                        <a:ea typeface="Times New Roman" panose="02020603050405020304" pitchFamily="18" charset="0"/>
                      </a:rPr>
                      <m:t>3</m:t>
                    </m:r>
                  </m:oMath>
                </a14:m>
                <a:r>
                  <a:rPr lang="fr-FR" sz="1500">
                    <a:effectLst/>
                    <a:latin typeface="+mn-lt"/>
                    <a:ea typeface="Times New Roman" panose="02020603050405020304" pitchFamily="18" charset="0"/>
                  </a:rPr>
                  <a:t>.</a:t>
                </a:r>
                <a:endParaRPr lang="en-US" sz="15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69027" y="1200528"/>
                <a:ext cx="6641725" cy="3373809"/>
              </a:xfrm>
              <a:prstGeom prst="rect">
                <a:avLst/>
              </a:prstGeom>
              <a:blipFill>
                <a:blip r:embed="rId5"/>
                <a:stretch>
                  <a:fillRect l="-367"/>
                </a:stretch>
              </a:blipFill>
            </p:spPr>
            <p:txBody>
              <a:bodyPr/>
              <a:lstStyle/>
              <a:p>
                <a:r>
                  <a:rPr lang="en-US">
                    <a:noFill/>
                  </a:rPr>
                  <a:t> </a:t>
                </a:r>
              </a:p>
            </p:txBody>
          </p:sp>
        </mc:Fallback>
      </mc:AlternateContent>
      <p:pic>
        <p:nvPicPr>
          <p:cNvPr id="1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86073" y="1986887"/>
            <a:ext cx="406400" cy="406400"/>
          </a:xfrm>
          <a:prstGeom prst="rect">
            <a:avLst/>
          </a:prstGeom>
        </p:spPr>
      </p:pic>
      <p:sp>
        <p:nvSpPr>
          <p:cNvPr id="26" name="Oval 25"/>
          <p:cNvSpPr/>
          <p:nvPr/>
        </p:nvSpPr>
        <p:spPr>
          <a:xfrm>
            <a:off x="5093208" y="4059936"/>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74113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 presetClass="mediacall" presetSubtype="0" fill="hold" nodeType="withEffect">
                                  <p:stCondLst>
                                    <p:cond delay="0"/>
                                  </p:stCondLst>
                                  <p:childTnLst>
                                    <p:cmd type="call" cmd="playFrom(0.0)">
                                      <p:cBhvr>
                                        <p:cTn id="21" dur="808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2"/>
                </p:tgtEl>
              </p:cMediaNode>
            </p:audio>
          </p:childTnLst>
        </p:cTn>
      </p:par>
    </p:tnLst>
    <p:bldLst>
      <p:bldP spid="3" grpId="0"/>
      <p:bldP spid="4" grpId="0"/>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8"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32688" y="315542"/>
                <a:ext cx="7296912" cy="4226157"/>
              </a:xfrm>
              <a:prstGeom prst="rect">
                <a:avLst/>
              </a:prstGeom>
            </p:spPr>
            <p:txBody>
              <a:bodyPr wrap="square">
                <a:spAutoFit/>
              </a:bodyPr>
              <a:lstStyle/>
              <a:p>
                <a:pPr marR="30480" algn="just">
                  <a:lnSpc>
                    <a:spcPct val="150000"/>
                  </a:lnSpc>
                </a:pPr>
                <a14:m>
                  <m:oMathPara xmlns:m="http://schemas.openxmlformats.org/officeDocument/2006/math">
                    <m:oMathParaPr>
                      <m:jc m:val="left"/>
                    </m:oMathParaPr>
                    <m:oMath xmlns:m="http://schemas.openxmlformats.org/officeDocument/2006/math">
                      <m:r>
                        <m:rPr>
                          <m:nor/>
                        </m:rPr>
                        <a:rPr lang="fr-FR" sz="1600" b="1" smtClean="0">
                          <a:ea typeface="Times New Roman" panose="02020603050405020304" pitchFamily="18" charset="0"/>
                        </a:rPr>
                        <m:t>C</m:t>
                      </m:r>
                      <m:r>
                        <m:rPr>
                          <m:nor/>
                        </m:rPr>
                        <a:rPr lang="fr-FR" sz="1600" b="1" smtClean="0">
                          <a:ea typeface="Times New Roman" panose="02020603050405020304" pitchFamily="18" charset="0"/>
                        </a:rPr>
                        <m:t>â</m:t>
                      </m:r>
                      <m:r>
                        <m:rPr>
                          <m:nor/>
                        </m:rPr>
                        <a:rPr lang="fr-FR" sz="1600" b="1" smtClean="0">
                          <a:ea typeface="Times New Roman" panose="02020603050405020304" pitchFamily="18" charset="0"/>
                        </a:rPr>
                        <m:t>u</m:t>
                      </m:r>
                      <m:r>
                        <m:rPr>
                          <m:nor/>
                        </m:rPr>
                        <a:rPr lang="fr-FR" sz="1600" b="1" smtClean="0">
                          <a:ea typeface="Times New Roman" panose="02020603050405020304" pitchFamily="18" charset="0"/>
                        </a:rPr>
                        <m:t> 2</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Cho</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h</m:t>
                      </m:r>
                      <m:r>
                        <m:rPr>
                          <m:nor/>
                        </m:rPr>
                        <a:rPr lang="fr-FR" sz="1600" smtClean="0">
                          <a:ea typeface="Times New Roman" panose="02020603050405020304" pitchFamily="18" charset="0"/>
                        </a:rPr>
                        <m:t>ệ </m:t>
                      </m:r>
                      <m:r>
                        <m:rPr>
                          <m:nor/>
                        </m:rPr>
                        <a:rPr lang="fr-FR" sz="1600" smtClean="0">
                          <a:ea typeface="Times New Roman" panose="02020603050405020304" pitchFamily="18" charset="0"/>
                        </a:rPr>
                        <m:t>ph</m:t>
                      </m:r>
                      <m:r>
                        <m:rPr>
                          <m:nor/>
                        </m:rPr>
                        <a:rPr lang="fr-FR" sz="1600" smtClean="0">
                          <a:ea typeface="Times New Roman" panose="02020603050405020304" pitchFamily="18" charset="0"/>
                        </a:rPr>
                        <m:t>ươ</m:t>
                      </m:r>
                      <m:r>
                        <m:rPr>
                          <m:nor/>
                        </m:rPr>
                        <a:rPr lang="fr-FR" sz="1600" smtClean="0">
                          <a:ea typeface="Times New Roman" panose="02020603050405020304" pitchFamily="18" charset="0"/>
                        </a:rPr>
                        <m:t>ng</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tr</m:t>
                      </m:r>
                      <m:r>
                        <m:rPr>
                          <m:nor/>
                        </m:rPr>
                        <a:rPr lang="fr-FR" sz="1600" smtClean="0">
                          <a:ea typeface="Times New Roman" panose="02020603050405020304" pitchFamily="18" charset="0"/>
                        </a:rPr>
                        <m:t>ì</m:t>
                      </m:r>
                      <m:r>
                        <m:rPr>
                          <m:nor/>
                        </m:rPr>
                        <a:rPr lang="fr-FR" sz="1600" smtClean="0">
                          <a:ea typeface="Times New Roman" panose="02020603050405020304" pitchFamily="18" charset="0"/>
                        </a:rPr>
                        <m:t>nh</m:t>
                      </m:r>
                      <m:r>
                        <a:rPr lang="en-US" sz="1600" b="0" i="1" smtClean="0">
                          <a:latin typeface="Cambria Math" panose="02040503050406030204" pitchFamily="18" charset="0"/>
                          <a:ea typeface="Times New Roman" panose="02020603050405020304" pitchFamily="18" charset="0"/>
                        </a:rPr>
                        <m:t> </m:t>
                      </m:r>
                      <m:d>
                        <m:dPr>
                          <m:begChr m:val="{"/>
                          <m:endChr m:val=""/>
                          <m:ctrlPr>
                            <a:rPr lang="en-US" sz="1600" i="1">
                              <a:effectLst/>
                              <a:latin typeface="Cambria Math" panose="02040503050406030204" pitchFamily="18" charset="0"/>
                              <a:ea typeface="Times New Roman" panose="02020603050405020304" pitchFamily="18" charset="0"/>
                            </a:rPr>
                          </m:ctrlPr>
                        </m:dPr>
                        <m:e>
                          <m:eqArr>
                            <m:eqArrPr>
                              <m:ctrlPr>
                                <a:rPr lang="en-US" sz="1600" i="1">
                                  <a:effectLst/>
                                  <a:latin typeface="Cambria Math" panose="02040503050406030204" pitchFamily="18" charset="0"/>
                                  <a:ea typeface="Times New Roman" panose="02020603050405020304" pitchFamily="18" charset="0"/>
                                </a:rPr>
                              </m:ctrlPr>
                            </m:eqArrPr>
                            <m:e>
                              <m:f>
                                <m:fPr>
                                  <m:ctrlPr>
                                    <a:rPr lang="en-US" sz="1600" i="1">
                                      <a:effectLst/>
                                      <a:latin typeface="Cambria Math" panose="02040503050406030204" pitchFamily="18" charset="0"/>
                                      <a:ea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rPr>
                                    <m:t>1</m:t>
                                  </m:r>
                                </m:num>
                                <m:den>
                                  <m:r>
                                    <a:rPr lang="fr-FR" sz="1600" i="1">
                                      <a:effectLst/>
                                      <a:latin typeface="Cambria Math" panose="02040503050406030204" pitchFamily="18" charset="0"/>
                                      <a:ea typeface="Times New Roman" panose="02020603050405020304" pitchFamily="18" charset="0"/>
                                    </a:rPr>
                                    <m:t>2</m:t>
                                  </m:r>
                                </m:den>
                              </m:f>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e>
                            <m:e>
                              <m:r>
                                <a:rPr lang="fr-FR" sz="1600" i="1">
                                  <a:effectLst/>
                                  <a:latin typeface="Cambria Math" panose="02040503050406030204" pitchFamily="18" charset="0"/>
                                  <a:ea typeface="Times New Roman" panose="02020603050405020304" pitchFamily="18" charset="0"/>
                                </a:rPr>
                                <m:t>3</m:t>
                              </m:r>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+2</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=10</m:t>
                              </m:r>
                            </m:e>
                          </m:eqArr>
                        </m:e>
                      </m:d>
                    </m:oMath>
                  </m:oMathPara>
                </a14:m>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 Nhân cả hai vế của phương trình thứ nhất với 2, rồi trừ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=4</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 Nhân cả hai vế cuả phương trình thứ nhất với -6, rồi cộng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(iii) Hệ phương trình đã cho có vô số nghiệm.</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(iv) Hệ phương trình đã cho có nghiệm.</a:t>
                </a:r>
                <a:endParaRPr lang="en-US" sz="1600">
                  <a:effectLst/>
                  <a:latin typeface="+mj-lt"/>
                  <a:ea typeface="Times New Roman" panose="02020603050405020304" pitchFamily="18" charset="0"/>
                </a:endParaRPr>
              </a:p>
              <a:p>
                <a:pPr marR="30480" algn="ctr">
                  <a:lnSpc>
                    <a:spcPct val="300000"/>
                  </a:lnSpc>
                </a:pPr>
                <a:r>
                  <a:rPr lang="vi-VN" sz="1600">
                    <a:effectLst/>
                    <a:latin typeface="+mn-lt"/>
                    <a:ea typeface="Times New Roman" panose="02020603050405020304" pitchFamily="18" charset="0"/>
                  </a:rPr>
                  <a:t>A. </a:t>
                </a:r>
                <a14:m>
                  <m:oMath xmlns:m="http://schemas.openxmlformats.org/officeDocument/2006/math">
                    <m:r>
                      <a:rPr lang="vi-VN" sz="1600" i="1">
                        <a:effectLst/>
                        <a:latin typeface="Cambria Math" panose="02040503050406030204" pitchFamily="18" charset="0"/>
                        <a:ea typeface="Times New Roman" panose="02020603050405020304" pitchFamily="18" charset="0"/>
                      </a:rPr>
                      <m:t>1</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a:effectLst/>
                    <a:latin typeface="+mn-lt"/>
                    <a:ea typeface="Times New Roman" panose="02020603050405020304" pitchFamily="18" charset="0"/>
                  </a:rPr>
                  <a:t>	</a:t>
                </a:r>
                <a:r>
                  <a:rPr lang="vi-VN" sz="1600">
                    <a:effectLst/>
                    <a:latin typeface="+mn-lt"/>
                    <a:ea typeface="Times New Roman" panose="02020603050405020304" pitchFamily="18" charset="0"/>
                  </a:rPr>
                  <a:t>B. </a:t>
                </a:r>
                <a14:m>
                  <m:oMath xmlns:m="http://schemas.openxmlformats.org/officeDocument/2006/math">
                    <m:r>
                      <a:rPr lang="vi-VN" sz="1600" i="1">
                        <a:effectLst/>
                        <a:latin typeface="Cambria Math" panose="02040503050406030204" pitchFamily="18" charset="0"/>
                        <a:ea typeface="Times New Roman" panose="02020603050405020304" pitchFamily="18" charset="0"/>
                      </a:rPr>
                      <m:t>2</m:t>
                    </m:r>
                  </m:oMath>
                </a14:m>
                <a:r>
                  <a:rPr lang="vi-VN" sz="1600">
                    <a:effectLst/>
                    <a:latin typeface="+mn-lt"/>
                    <a:ea typeface="Times New Roman" panose="02020603050405020304" pitchFamily="18" charset="0"/>
                  </a:rPr>
                  <a:t> 	</a:t>
                </a:r>
                <a:r>
                  <a:rPr lang="en-US" sz="1600">
                    <a:effectLst/>
                    <a:latin typeface="+mn-lt"/>
                    <a:ea typeface="Times New Roman" panose="02020603050405020304" pitchFamily="18" charset="0"/>
                  </a:rPr>
                  <a:t>	</a:t>
                </a:r>
                <a:r>
                  <a:rPr lang="vi-VN" sz="1600">
                    <a:effectLst/>
                    <a:latin typeface="+mn-lt"/>
                    <a:ea typeface="Times New Roman" panose="02020603050405020304" pitchFamily="18" charset="0"/>
                  </a:rPr>
                  <a:t>C. </a:t>
                </a:r>
                <a14:m>
                  <m:oMath xmlns:m="http://schemas.openxmlformats.org/officeDocument/2006/math">
                    <m:r>
                      <a:rPr lang="vi-VN" sz="1600" i="1">
                        <a:effectLst/>
                        <a:latin typeface="Cambria Math" panose="02040503050406030204" pitchFamily="18" charset="0"/>
                        <a:ea typeface="Times New Roman" panose="02020603050405020304" pitchFamily="18" charset="0"/>
                      </a:rPr>
                      <m:t>3</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a:effectLst/>
                    <a:latin typeface="+mn-lt"/>
                    <a:ea typeface="Times New Roman" panose="02020603050405020304" pitchFamily="18" charset="0"/>
                  </a:rPr>
                  <a:t>	</a:t>
                </a:r>
                <a:r>
                  <a:rPr lang="vi-VN" sz="1600">
                    <a:effectLst/>
                    <a:latin typeface="+mn-lt"/>
                    <a:ea typeface="Times New Roman" panose="02020603050405020304" pitchFamily="18" charset="0"/>
                  </a:rPr>
                  <a:t>D. </a:t>
                </a:r>
                <a14:m>
                  <m:oMath xmlns:m="http://schemas.openxmlformats.org/officeDocument/2006/math">
                    <m:r>
                      <a:rPr lang="vi-VN" sz="1600" i="1">
                        <a:effectLst/>
                        <a:latin typeface="Cambria Math" panose="02040503050406030204" pitchFamily="18" charset="0"/>
                        <a:ea typeface="Times New Roman" panose="02020603050405020304" pitchFamily="18" charset="0"/>
                      </a:rPr>
                      <m:t>4</m:t>
                    </m:r>
                  </m:oMath>
                </a14:m>
                <a:r>
                  <a:rPr lang="fr-FR" sz="1600">
                    <a:effectLst/>
                    <a:latin typeface="+mn-lt"/>
                    <a:ea typeface="Times New Roman" panose="02020603050405020304" pitchFamily="18" charset="0"/>
                  </a:rPr>
                  <a:t>.</a:t>
                </a:r>
                <a:endParaRPr lang="en-US" sz="16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2688" y="315542"/>
                <a:ext cx="7296912" cy="4226157"/>
              </a:xfrm>
              <a:prstGeom prst="rect">
                <a:avLst/>
              </a:prstGeom>
              <a:blipFill>
                <a:blip r:embed="rId6"/>
                <a:stretch>
                  <a:fillRect l="-418"/>
                </a:stretch>
              </a:blipFill>
            </p:spPr>
            <p:txBody>
              <a:bodyPr/>
              <a:lstStyle/>
              <a:p>
                <a:r>
                  <a:rPr lang="en-US">
                    <a:noFill/>
                  </a:rPr>
                  <a:t> </a:t>
                </a:r>
              </a:p>
            </p:txBody>
          </p:sp>
        </mc:Fallback>
      </mc:AlternateContent>
      <p:sp>
        <p:nvSpPr>
          <p:cNvPr id="26" name="Oval 25"/>
          <p:cNvSpPr/>
          <p:nvPr/>
        </p:nvSpPr>
        <p:spPr>
          <a:xfrm>
            <a:off x="3227832" y="3995928"/>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1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8"/>
                </p:tgtEl>
              </p:cMediaNode>
            </p:audio>
          </p:childTnLst>
        </p:cTn>
      </p:par>
    </p:tnLst>
    <p:bldLst>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7"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60704" y="665987"/>
                <a:ext cx="7031736" cy="3454600"/>
              </a:xfrm>
              <a:prstGeom prst="rect">
                <a:avLst/>
              </a:prstGeom>
            </p:spPr>
            <p:txBody>
              <a:bodyPr wrap="square">
                <a:spAutoFit/>
              </a:bodyPr>
              <a:lstStyle/>
              <a:p>
                <a:pPr marR="30480" algn="just">
                  <a:lnSpc>
                    <a:spcPct val="200000"/>
                  </a:lnSpc>
                </a:pPr>
                <a:r>
                  <a:rPr lang="fr-FR" sz="1800" b="1">
                    <a:latin typeface="+mn-lt"/>
                    <a:ea typeface="Times New Roman" panose="02020603050405020304" pitchFamily="18" charset="0"/>
                  </a:rPr>
                  <a:t>Câu 3.</a:t>
                </a:r>
                <a:r>
                  <a:rPr lang="fr-FR" sz="1800">
                    <a:effectLst/>
                    <a:latin typeface="+mn-lt"/>
                    <a:ea typeface="Times New Roman" panose="02020603050405020304" pitchFamily="18" charset="0"/>
                  </a:rPr>
                  <a:t> </a:t>
                </a:r>
                <a:r>
                  <a:rPr lang="vi-VN" sz="1800">
                    <a:effectLst/>
                    <a:latin typeface="+mn-lt"/>
                    <a:ea typeface="Times New Roman" panose="02020603050405020304" pitchFamily="18" charset="0"/>
                  </a:rPr>
                  <a:t>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=8</m:t>
                            </m:r>
                          </m:e>
                          <m:e>
                            <m:r>
                              <a:rPr lang="vi-VN" sz="1800" i="1">
                                <a:effectLst/>
                                <a:latin typeface="Cambria Math" panose="02040503050406030204" pitchFamily="18" charset="0"/>
                                <a:ea typeface="Times New Roman" panose="02020603050405020304" pitchFamily="18" charset="0"/>
                              </a:rPr>
                              <m:t>10</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=21</m:t>
                            </m:r>
                          </m:e>
                        </m:eqArr>
                      </m:e>
                    </m:d>
                    <m:r>
                      <a:rPr lang="en-US" sz="1800" i="1">
                        <a:effectLst/>
                        <a:latin typeface="Cambria Math" panose="02040503050406030204" pitchFamily="18" charset="0"/>
                        <a:ea typeface="Times New Roman" panose="02020603050405020304" pitchFamily="18" charset="0"/>
                      </a:rPr>
                      <m:t> </m:t>
                    </m:r>
                  </m:oMath>
                </a14:m>
                <a:r>
                  <a:rPr lang="vi-VN" sz="1800">
                    <a:effectLst/>
                    <a:latin typeface="+mn-lt"/>
                    <a:ea typeface="Times New Roman" panose="02020603050405020304" pitchFamily="18" charset="0"/>
                  </a:rPr>
                  <a:t>có nghiệm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Times New Roman" panose="02020603050405020304" pitchFamily="18" charset="0"/>
                  </a:rPr>
                  <a:t>. Khi đó </a:t>
                </a:r>
                <a14:m>
                  <m:oMath xmlns:m="http://schemas.openxmlformats.org/officeDocument/2006/math">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oMath>
                </a14:m>
                <a:r>
                  <a:rPr lang="vi-VN" sz="1800">
                    <a:effectLst/>
                    <a:latin typeface="+mn-lt"/>
                    <a:ea typeface="Times New Roman" panose="02020603050405020304" pitchFamily="18" charset="0"/>
                  </a:rPr>
                  <a:t> bằng:</a:t>
                </a:r>
                <a:endParaRPr lang="en-US" sz="1800">
                  <a:effectLst/>
                  <a:latin typeface="+mn-lt"/>
                  <a:ea typeface="Times New Roman" panose="02020603050405020304" pitchFamily="18" charset="0"/>
                </a:endParaRPr>
              </a:p>
              <a:p>
                <a:pPr marR="30480" algn="just">
                  <a:lnSpc>
                    <a:spcPct val="300000"/>
                  </a:lnSpc>
                </a:pPr>
                <a14:m>
                  <m:oMathPara xmlns:m="http://schemas.openxmlformats.org/officeDocument/2006/math">
                    <m:oMathParaPr>
                      <m:jc m:val="centerGroup"/>
                    </m:oMathParaPr>
                    <m:oMath xmlns:m="http://schemas.openxmlformats.org/officeDocument/2006/math">
                      <m:r>
                        <m:rPr>
                          <m:nor/>
                        </m:rPr>
                        <a:rPr lang="vi-VN" sz="1800">
                          <a:ea typeface="Times New Roman" panose="02020603050405020304" pitchFamily="18" charset="0"/>
                        </a:rPr>
                        <m:t>A</m:t>
                      </m:r>
                      <m:r>
                        <m:rPr>
                          <m:nor/>
                        </m:rPr>
                        <a:rPr lang="vi-VN" sz="180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5</m:t>
                          </m:r>
                        </m:num>
                        <m:den>
                          <m:r>
                            <a:rPr lang="vi-VN" sz="1800" i="1">
                              <a:latin typeface="Cambria Math" panose="02040503050406030204" pitchFamily="18" charset="0"/>
                              <a:ea typeface="Times New Roman" panose="02020603050405020304" pitchFamily="18" charset="0"/>
                            </a:rPr>
                            <m:t>4</m:t>
                          </m:r>
                        </m:den>
                      </m:f>
                      <m:r>
                        <a:rPr lang="en-US" sz="1800">
                          <a:latin typeface="Cambria Math" panose="02040503050406030204" pitchFamily="18" charset="0"/>
                          <a:ea typeface="Times New Roman" panose="02020603050405020304" pitchFamily="18" charset="0"/>
                        </a:rPr>
                        <m:t>.</m:t>
                      </m:r>
                      <m:r>
                        <m:rPr>
                          <m:nor/>
                        </m:rPr>
                        <a:rPr lang="vi-VN" sz="1800" smtClean="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B</m:t>
                      </m:r>
                      <m:r>
                        <m:rPr>
                          <m:nor/>
                        </m:rPr>
                        <a:rPr lang="vi-VN" sz="180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9</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C</m:t>
                      </m:r>
                      <m:r>
                        <m:rPr>
                          <m:nor/>
                        </m:rPr>
                        <a:rPr lang="vi-VN" sz="180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3</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D</m:t>
                      </m:r>
                      <m:r>
                        <m:rPr>
                          <m:nor/>
                        </m:rPr>
                        <a:rPr lang="vi-VN" sz="1800">
                          <a:ea typeface="Times New Roman" panose="02020603050405020304" pitchFamily="18" charset="0"/>
                        </a:rPr>
                        <m:t>.</m:t>
                      </m:r>
                      <m:r>
                        <a:rPr lang="en-US" sz="1800" b="0" i="1" smtClean="0">
                          <a:latin typeface="Cambria Math" panose="02040503050406030204" pitchFamily="18" charset="0"/>
                          <a:ea typeface="Times New Roman" panose="02020603050405020304" pitchFamily="18" charset="0"/>
                        </a:rPr>
                        <m:t> </m:t>
                      </m:r>
                      <m:f>
                        <m:fPr>
                          <m:ctrlPr>
                            <a:rPr lang="en-US" sz="1800" i="1">
                              <a:effectLst/>
                              <a:latin typeface="Cambria Math" panose="02040503050406030204" pitchFamily="18" charset="0"/>
                              <a:ea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rPr>
                            <m:t>7</m:t>
                          </m:r>
                        </m:num>
                        <m:den>
                          <m:r>
                            <a:rPr lang="vi-VN" sz="1800" i="1">
                              <a:effectLst/>
                              <a:latin typeface="Cambria Math" panose="02040503050406030204" pitchFamily="18" charset="0"/>
                              <a:ea typeface="Times New Roman" panose="02020603050405020304" pitchFamily="18" charset="0"/>
                            </a:rPr>
                            <m:t>4</m:t>
                          </m:r>
                        </m:den>
                      </m:f>
                      <m:r>
                        <a:rPr lang="en-US" sz="1800" b="0" i="0" smtClean="0">
                          <a:effectLst/>
                          <a:latin typeface="Cambria Math" panose="02040503050406030204" pitchFamily="18" charset="0"/>
                          <a:ea typeface="Times New Roman" panose="02020603050405020304" pitchFamily="18" charset="0"/>
                        </a:rPr>
                        <m:t>.</m:t>
                      </m:r>
                    </m:oMath>
                  </m:oMathPara>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0704" y="665987"/>
                <a:ext cx="7031736" cy="3454600"/>
              </a:xfrm>
              <a:prstGeom prst="rect">
                <a:avLst/>
              </a:prstGeom>
              <a:blipFill>
                <a:blip r:embed="rId6"/>
                <a:stretch>
                  <a:fillRect l="-693" r="-173"/>
                </a:stretch>
              </a:blipFill>
            </p:spPr>
            <p:txBody>
              <a:bodyPr/>
              <a:lstStyle/>
              <a:p>
                <a:r>
                  <a:rPr lang="en-US">
                    <a:noFill/>
                  </a:rPr>
                  <a:t> </a:t>
                </a:r>
              </a:p>
            </p:txBody>
          </p:sp>
        </mc:Fallback>
      </mc:AlternateContent>
      <p:sp>
        <p:nvSpPr>
          <p:cNvPr id="26" name="Oval 25"/>
          <p:cNvSpPr/>
          <p:nvPr/>
        </p:nvSpPr>
        <p:spPr>
          <a:xfrm>
            <a:off x="7040880" y="331012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06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7"/>
                </p:tgtEl>
              </p:cMediaNode>
            </p:audio>
          </p:childTnLst>
        </p:cTn>
      </p:par>
    </p:tnLst>
    <p:bldLst>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15568" y="1017163"/>
                <a:ext cx="6931152" cy="3287054"/>
              </a:xfrm>
              <a:prstGeom prst="rect">
                <a:avLst/>
              </a:prstGeom>
            </p:spPr>
            <p:txBody>
              <a:bodyPr wrap="square">
                <a:spAutoFit/>
              </a:bodyPr>
              <a:lstStyle/>
              <a:p>
                <a:pPr marR="30480" algn="just">
                  <a:lnSpc>
                    <a:spcPct val="150000"/>
                  </a:lnSpc>
                  <a:spcBef>
                    <a:spcPts val="600"/>
                  </a:spcBef>
                  <a:spcAft>
                    <a:spcPts val="600"/>
                  </a:spcAft>
                </a:pPr>
                <a:r>
                  <a:rPr lang="fr-FR" sz="1800" b="1">
                    <a:latin typeface="+mn-lt"/>
                    <a:ea typeface="Times New Roman" panose="02020603050405020304" pitchFamily="18" charset="0"/>
                  </a:rPr>
                  <a:t>Câu 4.</a:t>
                </a:r>
                <a:r>
                  <a:rPr lang="fr-FR" sz="1800">
                    <a:effectLst/>
                    <a:latin typeface="+mn-lt"/>
                    <a:ea typeface="Times New Roman" panose="02020603050405020304" pitchFamily="18" charset="0"/>
                  </a:rPr>
                  <a:t> Cặp số </a:t>
                </a:r>
                <a14:m>
                  <m:oMath xmlns:m="http://schemas.openxmlformats.org/officeDocument/2006/math">
                    <m:r>
                      <a:rPr lang="fr-FR" sz="1800" i="1">
                        <a:effectLst/>
                        <a:latin typeface="Cambria Math" panose="02040503050406030204" pitchFamily="18" charset="0"/>
                        <a:ea typeface="Times New Roman" panose="02020603050405020304" pitchFamily="18" charset="0"/>
                      </a:rPr>
                      <m:t>(2;1)</m:t>
                    </m:r>
                  </m:oMath>
                </a14:m>
                <a:r>
                  <a:rPr lang="fr-FR" sz="1800">
                    <a:effectLst/>
                    <a:latin typeface="+mn-lt"/>
                    <a:ea typeface="Times New Roman" panose="02020603050405020304" pitchFamily="18" charset="0"/>
                  </a:rPr>
                  <a:t> là nghiệm của hệ phương trình nào sau đây?</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a:effectLst/>
                    <a:latin typeface="+mn-lt"/>
                    <a:ea typeface="Times New Roman" panose="02020603050405020304" pitchFamily="18" charset="0"/>
                  </a:rPr>
                  <a:t>     	</a:t>
                </a:r>
                <a:r>
                  <a:rPr lang="vi-VN" sz="1800">
                    <a:effectLst/>
                    <a:latin typeface="+mn-lt"/>
                    <a:ea typeface="Times New Roman" panose="02020603050405020304" pitchFamily="18" charset="0"/>
                  </a:rPr>
                  <a:t>A.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e>
                            <m:r>
                              <a:rPr lang="vi-VN" sz="1800" i="1">
                                <a:effectLst/>
                                <a:latin typeface="Cambria Math" panose="02040503050406030204" pitchFamily="18" charset="0"/>
                                <a:ea typeface="Times New Roman" panose="02020603050405020304" pitchFamily="18" charset="0"/>
                              </a:rPr>
                              <m:t>4</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=9</m:t>
                            </m:r>
                          </m:e>
                        </m:eqArr>
                      </m:e>
                    </m:d>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r>
                  <a:rPr lang="en-US" sz="1800">
                    <a:effectLst/>
                    <a:latin typeface="+mn-lt"/>
                    <a:ea typeface="Times New Roman" panose="02020603050405020304" pitchFamily="18" charset="0"/>
                  </a:rPr>
                  <a:t>  </a:t>
                </a:r>
                <a:r>
                  <a:rPr lang="vi-VN" sz="1800">
                    <a:effectLst/>
                    <a:latin typeface="+mn-lt"/>
                    <a:ea typeface="Times New Roman" panose="02020603050405020304" pitchFamily="18" charset="0"/>
                  </a:rPr>
                  <a:t>B.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+7</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=16</m:t>
                            </m:r>
                          </m:e>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=−14</m:t>
                            </m:r>
                          </m:e>
                        </m:eqArr>
                      </m:e>
                    </m:d>
                  </m:oMath>
                </a14:m>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a:effectLst/>
                    <a:latin typeface="+mn-lt"/>
                    <a:ea typeface="Times New Roman" panose="02020603050405020304" pitchFamily="18" charset="0"/>
                  </a:rPr>
                  <a:t>     	</a:t>
                </a:r>
                <a:r>
                  <a:rPr lang="vi-VN" sz="1800">
                    <a:effectLst/>
                    <a:latin typeface="+mn-lt"/>
                    <a:ea typeface="Times New Roman" panose="02020603050405020304" pitchFamily="18" charset="0"/>
                  </a:rPr>
                  <a:t>C.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=12</m:t>
                            </m:r>
                          </m:e>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=3</m:t>
                            </m:r>
                          </m:e>
                        </m:eqArr>
                      </m:e>
                    </m:d>
                  </m:oMath>
                </a14:m>
                <a:r>
                  <a:rPr lang="vi-VN" sz="1800">
                    <a:effectLst/>
                    <a:latin typeface="+mn-lt"/>
                    <a:ea typeface="Times New Roman" panose="02020603050405020304" pitchFamily="18" charset="0"/>
                  </a:rPr>
                  <a:t>.		</a:t>
                </a:r>
                <a:r>
                  <a:rPr lang="en-US" sz="1800">
                    <a:effectLst/>
                    <a:latin typeface="+mn-lt"/>
                    <a:ea typeface="Times New Roman" panose="02020603050405020304" pitchFamily="18" charset="0"/>
                  </a:rPr>
                  <a:t>  </a:t>
                </a:r>
                <a:r>
                  <a:rPr lang="vi-VN" sz="1800">
                    <a:effectLst/>
                    <a:latin typeface="+mn-lt"/>
                    <a:ea typeface="Times New Roman" panose="02020603050405020304" pitchFamily="18" charset="0"/>
                  </a:rPr>
                  <a:t>D.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=5</m:t>
                            </m:r>
                          </m:e>
                          <m:e>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=9</m:t>
                            </m:r>
                          </m:e>
                        </m:eqArr>
                      </m:e>
                    </m:d>
                    <m:r>
                      <a:rPr lang="vi-VN" sz="1800">
                        <a:effectLst/>
                        <a:latin typeface="Cambria Math" panose="02040503050406030204" pitchFamily="18" charset="0"/>
                        <a:ea typeface="Times New Roman" panose="02020603050405020304" pitchFamily="18" charset="0"/>
                      </a:rPr>
                      <m:t>.</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5568" y="1017163"/>
                <a:ext cx="6931152" cy="3287054"/>
              </a:xfrm>
              <a:prstGeom prst="rect">
                <a:avLst/>
              </a:prstGeom>
              <a:blipFill>
                <a:blip r:embed="rId6"/>
                <a:stretch>
                  <a:fillRect l="-704" r="-264"/>
                </a:stretch>
              </a:blipFill>
            </p:spPr>
            <p:txBody>
              <a:bodyPr/>
              <a:lstStyle/>
              <a:p>
                <a:r>
                  <a:rPr lang="en-US">
                    <a:noFill/>
                  </a:rPr>
                  <a:t> </a:t>
                </a:r>
              </a:p>
            </p:txBody>
          </p:sp>
        </mc:Fallback>
      </mc:AlternateContent>
      <p:sp>
        <p:nvSpPr>
          <p:cNvPr id="26" name="Oval 25"/>
          <p:cNvSpPr/>
          <p:nvPr/>
        </p:nvSpPr>
        <p:spPr>
          <a:xfrm>
            <a:off x="1856232" y="2148816"/>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6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07008" y="766403"/>
                <a:ext cx="6757416" cy="2865656"/>
              </a:xfrm>
              <a:prstGeom prst="rect">
                <a:avLst/>
              </a:prstGeom>
            </p:spPr>
            <p:txBody>
              <a:bodyPr wrap="square">
                <a:spAutoFit/>
              </a:bodyPr>
              <a:lstStyle/>
              <a:p>
                <a:pPr marR="30480" algn="just">
                  <a:lnSpc>
                    <a:spcPct val="200000"/>
                  </a:lnSpc>
                  <a:spcBef>
                    <a:spcPts val="1200"/>
                  </a:spcBef>
                  <a:spcAft>
                    <a:spcPts val="1200"/>
                  </a:spcAft>
                </a:pPr>
                <a:r>
                  <a:rPr lang="fr-FR" sz="1800" b="1">
                    <a:latin typeface="+mj-lt"/>
                    <a:ea typeface="Times New Roman" panose="02020603050405020304" pitchFamily="18" charset="0"/>
                  </a:rPr>
                  <a:t>Câu 5.</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𝑏𝑦</m:t>
                            </m:r>
                            <m:r>
                              <a:rPr lang="fr-FR" sz="1800" i="1">
                                <a:effectLst/>
                                <a:latin typeface="Cambria Math" panose="02040503050406030204" pitchFamily="18" charset="0"/>
                                <a:ea typeface="Times New Roman" panose="02020603050405020304" pitchFamily="18" charset="0"/>
                              </a:rPr>
                              <m:t>=−4</m:t>
                            </m:r>
                          </m:e>
                          <m:e>
                            <m:r>
                              <a:rPr lang="fr-FR" sz="1800" i="1">
                                <a:effectLst/>
                                <a:latin typeface="Cambria Math" panose="02040503050406030204" pitchFamily="18" charset="0"/>
                                <a:ea typeface="Times New Roman" panose="02020603050405020304" pitchFamily="18" charset="0"/>
                              </a:rPr>
                              <m:t>𝑏𝑥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𝑎𝑦</m:t>
                            </m:r>
                            <m:r>
                              <a:rPr lang="fr-FR" sz="1800" i="1">
                                <a:effectLst/>
                                <a:latin typeface="Cambria Math" panose="02040503050406030204" pitchFamily="18" charset="0"/>
                                <a:ea typeface="Times New Roman" panose="02020603050405020304" pitchFamily="18" charset="0"/>
                              </a:rPr>
                              <m:t>=−5</m:t>
                            </m:r>
                          </m:e>
                        </m:eqArr>
                      </m:e>
                    </m:d>
                    <m:r>
                      <a:rPr lang="fr-FR" sz="1800" i="1">
                        <a:effectLst/>
                        <a:latin typeface="Cambria Math" panose="02040503050406030204" pitchFamily="18" charset="0"/>
                        <a:ea typeface="Times New Roman" panose="02020603050405020304" pitchFamily="18" charset="0"/>
                      </a:rPr>
                      <m:t>.</m:t>
                    </m:r>
                  </m:oMath>
                </a14:m>
                <a:r>
                  <a:rPr lang="fr-FR" sz="1800">
                    <a:effectLst/>
                    <a:latin typeface="+mj-lt"/>
                    <a:ea typeface="Times New Roman" panose="02020603050405020304" pitchFamily="18" charset="0"/>
                  </a:rPr>
                  <a:t> Biết rằng hệ phương trình có nghiệm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(1;−2)</m:t>
                    </m:r>
                  </m:oMath>
                </a14:m>
                <a:r>
                  <a:rPr lang="fr-FR" sz="1800">
                    <a:effectLst/>
                    <a:latin typeface="+mj-lt"/>
                    <a:ea typeface="Times New Roman" panose="02020603050405020304" pitchFamily="18" charset="0"/>
                  </a:rPr>
                  <a:t>. Tính </a:t>
                </a:r>
                <a14:m>
                  <m:oMath xmlns:m="http://schemas.openxmlformats.org/officeDocument/2006/math">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𝑎</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m:t>
                    </m:r>
                  </m:oMath>
                </a14:m>
                <a:r>
                  <a:rPr lang="fr-FR" sz="1800">
                    <a:effectLst/>
                    <a:latin typeface="+mj-lt"/>
                    <a:ea typeface="Times New Roman" panose="02020603050405020304" pitchFamily="18" charset="0"/>
                  </a:rPr>
                  <a:t>.</a:t>
                </a:r>
                <a:endParaRPr lang="en-US" sz="1800">
                  <a:effectLst/>
                  <a:latin typeface="+mj-lt"/>
                  <a:ea typeface="Times New Roman" panose="02020603050405020304" pitchFamily="18" charset="0"/>
                </a:endParaRPr>
              </a:p>
              <a:p>
                <a:pPr marR="30480" algn="just">
                  <a:lnSpc>
                    <a:spcPct val="300000"/>
                  </a:lnSpc>
                  <a:spcBef>
                    <a:spcPts val="1200"/>
                  </a:spcBef>
                  <a:spcAft>
                    <a:spcPts val="1200"/>
                  </a:spcAft>
                </a:pPr>
                <a:r>
                  <a:rPr lang="vi-VN" sz="1800">
                    <a:effectLst/>
                    <a:latin typeface="+mn-lt"/>
                    <a:ea typeface="Times New Roman" panose="02020603050405020304" pitchFamily="18" charset="0"/>
                  </a:rPr>
                  <a:t>A. </a:t>
                </a:r>
                <a14:m>
                  <m:oMath xmlns:m="http://schemas.openxmlformats.org/officeDocument/2006/math">
                    <m:r>
                      <a:rPr lang="fr-FR" sz="1800" i="1">
                        <a:effectLst/>
                        <a:latin typeface="Cambria Math" panose="02040503050406030204" pitchFamily="18" charset="0"/>
                        <a:ea typeface="Times New Roman" panose="02020603050405020304" pitchFamily="18" charset="0"/>
                      </a:rPr>
                      <m:t>1</m:t>
                    </m:r>
                  </m:oMath>
                </a14:m>
                <a:r>
                  <a:rPr lang="fr-FR" sz="1800">
                    <a:effectLst/>
                    <a:latin typeface="+mn-lt"/>
                    <a:ea typeface="Times New Roman" panose="02020603050405020304" pitchFamily="18" charset="0"/>
                  </a:rPr>
                  <a:t>.</a:t>
                </a:r>
                <a:r>
                  <a:rPr lang="fr-FR" sz="1800">
                    <a:latin typeface="+mn-lt"/>
                    <a:ea typeface="Times New Roman" panose="02020603050405020304" pitchFamily="18" charset="0"/>
                  </a:rPr>
                  <a:t>		</a:t>
                </a:r>
                <a:r>
                  <a:rPr lang="vi-VN" sz="1800">
                    <a:effectLst/>
                    <a:latin typeface="+mn-lt"/>
                    <a:ea typeface="Times New Roman" panose="02020603050405020304" pitchFamily="18" charset="0"/>
                  </a:rPr>
                  <a:t>B.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11</m:t>
                    </m:r>
                  </m:oMath>
                </a14:m>
                <a:r>
                  <a:rPr lang="fr-FR" sz="1800">
                    <a:effectLst/>
                    <a:latin typeface="+mn-lt"/>
                    <a:ea typeface="Times New Roman" panose="02020603050405020304" pitchFamily="18" charset="0"/>
                  </a:rPr>
                  <a:t>.</a:t>
                </a:r>
                <a:r>
                  <a:rPr lang="en-US" sz="1800">
                    <a:latin typeface="+mn-lt"/>
                    <a:ea typeface="Times New Roman" panose="02020603050405020304" pitchFamily="18" charset="0"/>
                  </a:rPr>
                  <a:t>		     </a:t>
                </a:r>
                <a:r>
                  <a:rPr lang="vi-VN" sz="1800">
                    <a:effectLst/>
                    <a:latin typeface="+mn-lt"/>
                    <a:ea typeface="Times New Roman" panose="02020603050405020304" pitchFamily="18" charset="0"/>
                  </a:rPr>
                  <a:t>C. </a:t>
                </a:r>
                <a14:m>
                  <m:oMath xmlns:m="http://schemas.openxmlformats.org/officeDocument/2006/math">
                    <m:r>
                      <a:rPr lang="vi-VN" sz="1800" i="1">
                        <a:effectLst/>
                        <a:latin typeface="Cambria Math" panose="02040503050406030204" pitchFamily="18" charset="0"/>
                        <a:ea typeface="Times New Roman" panose="02020603050405020304" pitchFamily="18" charset="0"/>
                      </a:rPr>
                      <m:t>5</m:t>
                    </m:r>
                  </m:oMath>
                </a14:m>
                <a:r>
                  <a:rPr lang="fr-FR" sz="1800">
                    <a:effectLst/>
                    <a:latin typeface="+mn-lt"/>
                    <a:ea typeface="Times New Roman" panose="02020603050405020304" pitchFamily="18" charset="0"/>
                  </a:rPr>
                  <a:t>.		    </a:t>
                </a:r>
                <a:r>
                  <a:rPr lang="vi-VN" sz="1800">
                    <a:effectLst/>
                    <a:latin typeface="+mn-lt"/>
                    <a:ea typeface="Times New Roman" panose="02020603050405020304" pitchFamily="18" charset="0"/>
                  </a:rPr>
                  <a:t>D.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7</m:t>
                    </m:r>
                  </m:oMath>
                </a14:m>
                <a:r>
                  <a:rPr lang="fr-FR" sz="1800">
                    <a:effectLst/>
                    <a:latin typeface="+mn-lt"/>
                    <a:ea typeface="Times New Roman" panose="02020603050405020304" pitchFamily="18" charset="0"/>
                  </a:rPr>
                  <a:t>.</a:t>
                </a:r>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07008" y="766403"/>
                <a:ext cx="6757416" cy="2865656"/>
              </a:xfrm>
              <a:prstGeom prst="rect">
                <a:avLst/>
              </a:prstGeom>
              <a:blipFill>
                <a:blip r:embed="rId6"/>
                <a:stretch>
                  <a:fillRect l="-721" r="-180" b="-2553"/>
                </a:stretch>
              </a:blipFill>
            </p:spPr>
            <p:txBody>
              <a:bodyPr/>
              <a:lstStyle/>
              <a:p>
                <a:r>
                  <a:rPr lang="en-US">
                    <a:noFill/>
                  </a:rPr>
                  <a:t> </a:t>
                </a:r>
              </a:p>
            </p:txBody>
          </p:sp>
        </mc:Fallback>
      </mc:AlternateContent>
      <p:sp>
        <p:nvSpPr>
          <p:cNvPr id="26" name="Oval 25"/>
          <p:cNvSpPr/>
          <p:nvPr/>
        </p:nvSpPr>
        <p:spPr>
          <a:xfrm>
            <a:off x="2852928" y="3200400"/>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43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52728" y="642369"/>
                <a:ext cx="6711696" cy="3801425"/>
              </a:xfrm>
              <a:prstGeom prst="rect">
                <a:avLst/>
              </a:prstGeom>
            </p:spPr>
            <p:txBody>
              <a:bodyPr wrap="square">
                <a:spAutoFit/>
              </a:bodyPr>
              <a:lstStyle/>
              <a:p>
                <a:pPr marR="30480" algn="just">
                  <a:lnSpc>
                    <a:spcPct val="150000"/>
                  </a:lnSpc>
                </a:pPr>
                <a:r>
                  <a:rPr lang="fr-FR" sz="1800" b="1">
                    <a:latin typeface="+mj-lt"/>
                    <a:ea typeface="Times New Roman" panose="02020603050405020304" pitchFamily="18" charset="0"/>
                  </a:rPr>
                  <a:t>Câu 6.</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e>
                            </m:d>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e>
                            </m:d>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qArr>
                      </m:e>
                    </m:d>
                  </m:oMath>
                </a14:m>
                <a:r>
                  <a:rPr lang="fr-FR" sz="1800">
                    <a:effectLst/>
                    <a:latin typeface="+mj-lt"/>
                    <a:ea typeface="Times New Roman" panose="02020603050405020304" pitchFamily="18" charset="0"/>
                  </a:rPr>
                  <a:t>. </a:t>
                </a:r>
              </a:p>
              <a:p>
                <a:pPr marR="30480" algn="just">
                  <a:lnSpc>
                    <a:spcPct val="150000"/>
                  </a:lnSpc>
                </a:pPr>
                <a:r>
                  <a:rPr lang="fr-FR" sz="1800">
                    <a:effectLst/>
                    <a:latin typeface="+mj-lt"/>
                    <a:ea typeface="Times New Roman" panose="02020603050405020304" pitchFamily="18" charset="0"/>
                  </a:rPr>
                  <a:t>Chọn khẳng định đúng :</a:t>
                </a:r>
                <a:endParaRPr lang="en-US" sz="1800">
                  <a:effectLst/>
                  <a:latin typeface="+mj-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A.</a:t>
                </a:r>
                <a:r>
                  <a:rPr lang="fr-FR" sz="1800">
                    <a:effectLst/>
                    <a:latin typeface="+mn-lt"/>
                    <a:ea typeface="Times New Roman" panose="02020603050405020304" pitchFamily="18" charset="0"/>
                  </a:rPr>
                  <a:t> Hệ phương trình có nghiệm duy nhất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(1;1)</m:t>
                    </m:r>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B.</a:t>
                </a:r>
                <a:r>
                  <a:rPr lang="fr-FR" sz="1800">
                    <a:effectLst/>
                    <a:latin typeface="+mn-lt"/>
                    <a:ea typeface="Times New Roman" panose="02020603050405020304" pitchFamily="18" charset="0"/>
                  </a:rPr>
                  <a:t> Hệ phương trình vô nghiệm.</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C. Hệ phương vô số nghiệm.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D. Hệ phương trình có nghiệm duy nhất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(0;0)</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52728" y="642369"/>
                <a:ext cx="6711696" cy="3801425"/>
              </a:xfrm>
              <a:prstGeom prst="rect">
                <a:avLst/>
              </a:prstGeom>
              <a:blipFill>
                <a:blip r:embed="rId6"/>
                <a:stretch>
                  <a:fillRect l="-817"/>
                </a:stretch>
              </a:blipFill>
            </p:spPr>
            <p:txBody>
              <a:bodyPr/>
              <a:lstStyle/>
              <a:p>
                <a:r>
                  <a:rPr lang="en-US">
                    <a:noFill/>
                  </a:rPr>
                  <a:t> </a:t>
                </a:r>
              </a:p>
            </p:txBody>
          </p:sp>
        </mc:Fallback>
      </mc:AlternateContent>
      <p:sp>
        <p:nvSpPr>
          <p:cNvPr id="3" name="Oval 2"/>
          <p:cNvSpPr/>
          <p:nvPr/>
        </p:nvSpPr>
        <p:spPr>
          <a:xfrm>
            <a:off x="1106424" y="390448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8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38432" y="2189607"/>
            <a:ext cx="670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a:ln>
                  <a:noFill/>
                </a:ln>
                <a:solidFill>
                  <a:srgbClr val="34679A"/>
                </a:solidFill>
                <a:effectLst/>
                <a:uLnTx/>
                <a:uFillTx/>
                <a:latin typeface="Arial"/>
                <a:cs typeface="Merriweather Sans"/>
                <a:sym typeface="Merriweather Sans"/>
              </a:rPr>
              <a:t>BÀI</a:t>
            </a:r>
            <a:r>
              <a:rPr kumimoji="0" lang="en-US" sz="2800" b="1" i="0" u="none" strike="noStrike" kern="0" cap="none" spc="0" normalizeH="0" noProof="0">
                <a:ln>
                  <a:noFill/>
                </a:ln>
                <a:solidFill>
                  <a:srgbClr val="34679A"/>
                </a:solidFill>
                <a:effectLst/>
                <a:uLnTx/>
                <a:uFillTx/>
                <a:latin typeface="Arial"/>
                <a:cs typeface="Merriweather Sans"/>
                <a:sym typeface="Merriweather Sans"/>
              </a:rPr>
              <a:t>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a:lnSpc>
                <a:spcPct val="150000"/>
              </a:lnSpc>
              <a:spcAft>
                <a:spcPts val="1000"/>
              </a:spcAft>
              <a:tabLst>
                <a:tab pos="361950" algn="l"/>
              </a:tabLst>
            </a:pPr>
            <a:r>
              <a:rPr lang="en-US" sz="1700" b="1">
                <a:solidFill>
                  <a:srgbClr val="000000"/>
                </a:solidFill>
                <a:ea typeface="Times New Roman" panose="02020603050405020304" pitchFamily="18" charset="0"/>
                <a:cs typeface="Times New Roman" panose="02020603050405020304" pitchFamily="18" charset="0"/>
              </a:rPr>
              <a:t>Bài 1.6 (SHS-tr16) </a:t>
            </a:r>
            <a:r>
              <a:rPr lang="vi-VN" sz="1700">
                <a:ea typeface="Times New Roman" panose="02020603050405020304" pitchFamily="18" charset="0"/>
                <a:cs typeface="Times New Roman" panose="02020603050405020304" pitchFamily="18" charset="0"/>
              </a:rPr>
              <a:t>Giải các hệ phương trình sau bằng phương pháp thế:</a:t>
            </a:r>
            <a:endParaRPr lang="en-US" sz="1700">
              <a:solidFill>
                <a:srgbClr val="000000"/>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38433" y="2686306"/>
                <a:ext cx="7932738" cy="2211118"/>
              </a:xfrm>
              <a:prstGeom prst="rect">
                <a:avLst/>
              </a:prstGeom>
            </p:spPr>
            <p:txBody>
              <a:bodyPr wrap="square">
                <a:spAutoFit/>
              </a:bodyPr>
              <a:lstStyle/>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hai, ta được:</a:t>
                </a:r>
                <a:r>
                  <a:rPr lang="en-US" sz="1700">
                    <a:latin typeface="+mj-lt"/>
                    <a:ea typeface="Calibri" panose="020F0502020204030204" pitchFamily="34" charset="0"/>
                    <a:cs typeface="Times New Roman" panose="02020603050405020304" pitchFamily="18" charset="0"/>
                  </a:rPr>
                  <a:t>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Suy 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=10−3=7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38433" y="2686306"/>
                <a:ext cx="7932738" cy="2211118"/>
              </a:xfrm>
              <a:prstGeom prst="rect">
                <a:avLst/>
              </a:prstGeom>
              <a:blipFill>
                <a:blip r:embed="rId3"/>
                <a:stretch>
                  <a:fillRect l="-538" b="-3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29268" y="1466624"/>
                <a:ext cx="1701363" cy="675891"/>
              </a:xfrm>
              <a:prstGeom prst="rect">
                <a:avLst/>
              </a:prstGeom>
            </p:spPr>
            <p:txBody>
              <a:bodyPr wrap="none">
                <a:spAutoFit/>
              </a:bodyPr>
              <a:lstStyle/>
              <a:p>
                <a:r>
                  <a:rPr lang="fr-FR" sz="170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latin typeface="Cambria Math" panose="02040503050406030204" pitchFamily="18" charset="0"/>
                                <a:ea typeface="Calibri" panose="020F0502020204030204" pitchFamily="34" charset="0"/>
                                <a:cs typeface="Times New Roman" panose="02020603050405020304" pitchFamily="18" charset="0"/>
                              </a:rPr>
                            </m:ctrlPr>
                          </m:eqArrPr>
                          <m:e>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=3</m:t>
                            </m:r>
                          </m:e>
                          <m:e>
                            <m:r>
                              <a:rPr lang="fr-FR" sz="1700" i="1">
                                <a:latin typeface="Cambria Math" panose="02040503050406030204" pitchFamily="18" charset="0"/>
                                <a:ea typeface="Calibri" panose="020F0502020204030204" pitchFamily="34" charset="0"/>
                                <a:cs typeface="Times New Roman" panose="02020603050405020304" pitchFamily="18" charset="0"/>
                              </a:rPr>
                              <m:t>3</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701363" cy="675891"/>
              </a:xfrm>
              <a:prstGeom prst="rect">
                <a:avLst/>
              </a:prstGeom>
              <a:blipFill>
                <a:blip r:embed="rId4"/>
                <a:stretch>
                  <a:fillRect l="-2509"/>
                </a:stretch>
              </a:blipFill>
            </p:spPr>
            <p:txBody>
              <a:bodyPr/>
              <a:lstStyle/>
              <a:p>
                <a:r>
                  <a:rPr lang="en-US">
                    <a:noFill/>
                  </a:rPr>
                  <a:t> </a:t>
                </a:r>
              </a:p>
            </p:txBody>
          </p:sp>
        </mc:Fallback>
      </mc:AlternateContent>
    </p:spTree>
    <p:extLst>
      <p:ext uri="{BB962C8B-B14F-4D97-AF65-F5344CB8AC3E}">
        <p14:creationId xmlns:p14="http://schemas.microsoft.com/office/powerpoint/2010/main" val="116697529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anim calcmode="lin" valueType="num">
                                      <p:cBhvr>
                                        <p:cTn id="13" dur="500" fill="hold"/>
                                        <p:tgtEl>
                                          <p:spTgt spid="59"/>
                                        </p:tgtEl>
                                        <p:attrNameLst>
                                          <p:attrName>ppt_x</p:attrName>
                                        </p:attrNameLst>
                                      </p:cBhvr>
                                      <p:tavLst>
                                        <p:tav tm="0">
                                          <p:val>
                                            <p:strVal val="#ppt_x"/>
                                          </p:val>
                                        </p:tav>
                                        <p:tav tm="100000">
                                          <p:val>
                                            <p:strVal val="#ppt_x"/>
                                          </p:val>
                                        </p:tav>
                                      </p:tavLst>
                                    </p:anim>
                                    <p:anim calcmode="lin" valueType="num">
                                      <p:cBhvr>
                                        <p:cTn id="14" dur="5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left)">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59"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4589" y="2122242"/>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a:ln>
                  <a:noFill/>
                </a:ln>
                <a:solidFill>
                  <a:srgbClr val="34679A"/>
                </a:solidFill>
                <a:effectLst/>
                <a:uLnTx/>
                <a:uFillTx/>
                <a:latin typeface="Arial"/>
                <a:cs typeface="Merriweather Sans"/>
                <a:sym typeface="Merriweather Sans"/>
              </a:rPr>
              <a:t>BÀI TẬP</a:t>
            </a: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1941814" cy="675891"/>
              </a:xfrm>
              <a:prstGeom prst="rect">
                <a:avLst/>
              </a:prstGeom>
            </p:spPr>
            <p:txBody>
              <a:bodyPr wrap="none">
                <a:spAutoFit/>
              </a:bodyPr>
              <a:lstStyle/>
              <a:p>
                <a:pPr lvl="0">
                  <a:defRPr/>
                </a:pPr>
                <a:r>
                  <a:rPr lang="fr-FR" sz="1700">
                    <a:ea typeface="Calibri" panose="020F0502020204030204" pitchFamily="34" charset="0"/>
                    <a:cs typeface="Times New Roman" panose="02020603050405020304" pitchFamily="18" charset="0"/>
                  </a:rPr>
                  <a:t>b)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latin typeface="Cambria Math" panose="02040503050406030204" pitchFamily="18" charset="0"/>
                                <a:ea typeface="Calibri" panose="020F0502020204030204" pitchFamily="34" charset="0"/>
                                <a:cs typeface="Times New Roman" panose="02020603050405020304" pitchFamily="18" charset="0"/>
                              </a:rPr>
                            </m:ctrlPr>
                          </m:eqArrPr>
                          <m:e>
                            <m:r>
                              <a:rPr lang="en-US" sz="1700" i="1">
                                <a:latin typeface="Cambria Math" panose="02040503050406030204" pitchFamily="18" charset="0"/>
                                <a:ea typeface="Calibri" panose="020F0502020204030204" pitchFamily="34" charset="0"/>
                                <a:cs typeface="Times New Roman" panose="02020603050405020304" pitchFamily="18" charset="0"/>
                              </a:rPr>
                              <m:t>7</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−33</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=13</m:t>
                            </m:r>
                          </m:e>
                          <m:e>
                            <m:r>
                              <a:rPr lang="en-US"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en-US"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941814" cy="675891"/>
              </a:xfrm>
              <a:prstGeom prst="rect">
                <a:avLst/>
              </a:prstGeom>
              <a:blipFill>
                <a:blip r:embed="rId3"/>
                <a:stretch>
                  <a:fillRect l="-2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24589" y="2633153"/>
                <a:ext cx="7909044" cy="2211118"/>
              </a:xfrm>
              <a:prstGeom prst="rect">
                <a:avLst/>
              </a:prstGeom>
            </p:spPr>
            <p:txBody>
              <a:bodyPr wrap="square">
                <a:spAutoFit/>
              </a:bodyPr>
              <a:lstStyle/>
              <a:p>
                <a:pPr algn="just">
                  <a:lnSpc>
                    <a:spcPct val="150000"/>
                  </a:lnSpc>
                  <a:spcBef>
                    <a:spcPts val="200"/>
                  </a:spcBef>
                  <a:spcAft>
                    <a:spcPts val="200"/>
                  </a:spcAft>
                </a:pPr>
                <a:r>
                  <a:rPr lang="da-DK" sz="170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−6=13</m:t>
                    </m:r>
                  </m:oMath>
                </a14:m>
                <a:r>
                  <a:rPr lang="da-DK" sz="1700">
                    <a:effectLst/>
                    <a:latin typeface="+mj-lt"/>
                    <a:ea typeface="Malgun Gothic" panose="020B0503020000020004" pitchFamily="34" charset="-127"/>
                    <a:cs typeface="Times New Roman" panose="02020603050405020304" pitchFamily="18" charset="0"/>
                  </a:rPr>
                  <a:t>,</a:t>
                </a:r>
                <a:r>
                  <a:rPr lang="da-DK" sz="1700">
                    <a:latin typeface="+mj-lt"/>
                    <a:ea typeface="Malgun Gothic" panose="020B0503020000020004" pitchFamily="34" charset="-127"/>
                    <a:cs typeface="Times New Roman" panose="02020603050405020304" pitchFamily="18" charset="0"/>
                  </a:rPr>
                  <a:t> s</a:t>
                </a:r>
                <a:r>
                  <a:rPr lang="da-DK" sz="1700">
                    <a:effectLst/>
                    <a:latin typeface="+mj-lt"/>
                    <a:ea typeface="Malgun Gothic" panose="020B0503020000020004" pitchFamily="34" charset="-127"/>
                    <a:cs typeface="Times New Roman" panose="02020603050405020304" pitchFamily="18" charset="0"/>
                  </a:rPr>
                  <a:t>uy 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24589" y="2633153"/>
                <a:ext cx="7909044" cy="2211118"/>
              </a:xfrm>
              <a:prstGeom prst="rect">
                <a:avLst/>
              </a:prstGeom>
              <a:blipFill>
                <a:blip r:embed="rId4"/>
                <a:stretch>
                  <a:fillRect l="-462" b="-2755"/>
                </a:stretch>
              </a:blipFill>
            </p:spPr>
            <p:txBody>
              <a:bodyPr/>
              <a:lstStyle/>
              <a:p>
                <a:r>
                  <a:rPr lang="en-US">
                    <a:noFill/>
                  </a:rPr>
                  <a:t> </a:t>
                </a:r>
              </a:p>
            </p:txBody>
          </p:sp>
        </mc:Fallback>
      </mc:AlternateContent>
    </p:spTree>
    <p:extLst>
      <p:ext uri="{BB962C8B-B14F-4D97-AF65-F5344CB8AC3E}">
        <p14:creationId xmlns:p14="http://schemas.microsoft.com/office/powerpoint/2010/main" val="4074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fade">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fade">
                                      <p:cBhvr>
                                        <p:cTn id="27" dur="500"/>
                                        <p:tgtEl>
                                          <p:spTgt spid="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xEl>
                                              <p:pRg st="4" end="4"/>
                                            </p:txEl>
                                          </p:spTgt>
                                        </p:tgtEl>
                                        <p:attrNameLst>
                                          <p:attrName>style.visibility</p:attrName>
                                        </p:attrNameLst>
                                      </p:cBhvr>
                                      <p:to>
                                        <p:strVal val="visible"/>
                                      </p:to>
                                    </p:set>
                                    <p:animEffect transition="in" filter="fade">
                                      <p:cBhvr>
                                        <p:cTn id="32"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9288" y="2097899"/>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a:ln>
                  <a:noFill/>
                </a:ln>
                <a:solidFill>
                  <a:srgbClr val="34679A"/>
                </a:solidFill>
                <a:effectLst/>
                <a:uLnTx/>
                <a:uFillTx/>
                <a:latin typeface="Arial"/>
                <a:cs typeface="Merriweather Sans"/>
                <a:sym typeface="Merriweather Sans"/>
              </a:rPr>
              <a:t>BÀI TẬP</a:t>
            </a: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2018758" cy="675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 </a:t>
                </a:r>
                <a14:m>
                  <m:oMath xmlns:m="http://schemas.openxmlformats.org/officeDocument/2006/math">
                    <m:d>
                      <m:dPr>
                        <m:begChr m:val="{"/>
                        <m:end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qArr>
                      </m:e>
                    </m:d>
                  </m:oMath>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2018758" cy="675891"/>
              </a:xfrm>
              <a:prstGeom prst="rect">
                <a:avLst/>
              </a:prstGeom>
              <a:blipFill>
                <a:blip r:embed="rId3"/>
                <a:stretch>
                  <a:fillRect l="-2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34566" y="2660585"/>
                <a:ext cx="7909044" cy="2208297"/>
              </a:xfrm>
              <a:prstGeom prst="rect">
                <a:avLst/>
              </a:prstGeom>
            </p:spPr>
            <p:txBody>
              <a:bodyPr wrap="square">
                <a:spAutoFit/>
              </a:bodyPr>
              <a:lstStyle/>
              <a:p>
                <a:pPr algn="just">
                  <a:lnSpc>
                    <a:spcPct val="150000"/>
                  </a:lnSpc>
                  <a:spcBef>
                    <a:spcPts val="200"/>
                  </a:spcBef>
                  <a:spcAft>
                    <a:spcPts val="200"/>
                  </a:spcAft>
                </a:pPr>
                <a:r>
                  <a:rPr lang="da-DK" sz="170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endParaRPr lang="en-US" sz="17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0,5.(3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thỏa mãn hệ thực (1) nên hệ phương trình đã cho vô nghiệm.</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34566" y="2660585"/>
                <a:ext cx="7909044" cy="2208297"/>
              </a:xfrm>
              <a:prstGeom prst="rect">
                <a:avLst/>
              </a:prstGeom>
              <a:blipFill>
                <a:blip r:embed="rId4"/>
                <a:stretch>
                  <a:fillRect l="-462" r="-462" b="-551"/>
                </a:stretch>
              </a:blipFill>
            </p:spPr>
            <p:txBody>
              <a:bodyPr/>
              <a:lstStyle/>
              <a:p>
                <a:r>
                  <a:rPr lang="en-US">
                    <a:noFill/>
                  </a:rPr>
                  <a:t> </a:t>
                </a:r>
              </a:p>
            </p:txBody>
          </p:sp>
        </mc:Fallback>
      </mc:AlternateContent>
    </p:spTree>
    <p:extLst>
      <p:ext uri="{BB962C8B-B14F-4D97-AF65-F5344CB8AC3E}">
        <p14:creationId xmlns:p14="http://schemas.microsoft.com/office/powerpoint/2010/main" val="7167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wipe(up)">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wipe(up)">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wipe(up)">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wipe(up)">
                                      <p:cBhvr>
                                        <p:cTn id="27" dur="500"/>
                                        <p:tgtEl>
                                          <p:spTgt spid="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84004" y="2007766"/>
            <a:ext cx="817789"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grpSp>
        <p:nvGrpSpPr>
          <p:cNvPr id="59" name="Google Shape;962;p32"/>
          <p:cNvGrpSpPr/>
          <p:nvPr/>
        </p:nvGrpSpPr>
        <p:grpSpPr>
          <a:xfrm rot="1702225">
            <a:off x="8530793" y="4657739"/>
            <a:ext cx="464203" cy="451267"/>
            <a:chOff x="3367275" y="2791700"/>
            <a:chExt cx="277475" cy="269875"/>
          </a:xfrm>
        </p:grpSpPr>
        <p:sp>
          <p:nvSpPr>
            <p:cNvPr id="60" name="Google Shape;963;p32"/>
            <p:cNvSpPr/>
            <p:nvPr/>
          </p:nvSpPr>
          <p:spPr>
            <a:xfrm>
              <a:off x="3393150" y="2809975"/>
              <a:ext cx="247125" cy="247600"/>
            </a:xfrm>
            <a:custGeom>
              <a:avLst/>
              <a:gdLst/>
              <a:ahLst/>
              <a:cxnLst/>
              <a:rect l="l" t="t" r="r" b="b"/>
              <a:pathLst>
                <a:path w="9885" h="9904" extrusionOk="0">
                  <a:moveTo>
                    <a:pt x="7708" y="1"/>
                  </a:moveTo>
                  <a:lnTo>
                    <a:pt x="0" y="7727"/>
                  </a:lnTo>
                  <a:lnTo>
                    <a:pt x="2159" y="9903"/>
                  </a:lnTo>
                  <a:lnTo>
                    <a:pt x="9885" y="2178"/>
                  </a:lnTo>
                  <a:lnTo>
                    <a:pt x="7708"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964;p32"/>
            <p:cNvSpPr/>
            <p:nvPr/>
          </p:nvSpPr>
          <p:spPr>
            <a:xfrm>
              <a:off x="3367275" y="2795825"/>
              <a:ext cx="231075" cy="220275"/>
            </a:xfrm>
            <a:custGeom>
              <a:avLst/>
              <a:gdLst/>
              <a:ahLst/>
              <a:cxnLst/>
              <a:rect l="l" t="t" r="r" b="b"/>
              <a:pathLst>
                <a:path w="9243" h="8811" extrusionOk="0">
                  <a:moveTo>
                    <a:pt x="4880" y="2619"/>
                  </a:moveTo>
                  <a:cubicBezTo>
                    <a:pt x="5349" y="2619"/>
                    <a:pt x="5817" y="2797"/>
                    <a:pt x="6174" y="3154"/>
                  </a:cubicBezTo>
                  <a:cubicBezTo>
                    <a:pt x="6870" y="3868"/>
                    <a:pt x="6870" y="5027"/>
                    <a:pt x="6174" y="5723"/>
                  </a:cubicBezTo>
                  <a:cubicBezTo>
                    <a:pt x="5817" y="6080"/>
                    <a:pt x="5349" y="6259"/>
                    <a:pt x="4880" y="6259"/>
                  </a:cubicBezTo>
                  <a:cubicBezTo>
                    <a:pt x="4412" y="6259"/>
                    <a:pt x="3943" y="6080"/>
                    <a:pt x="3587" y="5723"/>
                  </a:cubicBezTo>
                  <a:cubicBezTo>
                    <a:pt x="2891" y="5027"/>
                    <a:pt x="2891" y="3868"/>
                    <a:pt x="3587" y="3154"/>
                  </a:cubicBezTo>
                  <a:cubicBezTo>
                    <a:pt x="3943" y="2797"/>
                    <a:pt x="4412" y="2619"/>
                    <a:pt x="4880" y="2619"/>
                  </a:cubicBezTo>
                  <a:close/>
                  <a:moveTo>
                    <a:pt x="4880" y="0"/>
                  </a:moveTo>
                  <a:cubicBezTo>
                    <a:pt x="3743" y="0"/>
                    <a:pt x="2605" y="433"/>
                    <a:pt x="1731" y="1298"/>
                  </a:cubicBezTo>
                  <a:cubicBezTo>
                    <a:pt x="0" y="3029"/>
                    <a:pt x="0" y="5848"/>
                    <a:pt x="1731" y="7597"/>
                  </a:cubicBezTo>
                  <a:cubicBezTo>
                    <a:pt x="2373" y="8239"/>
                    <a:pt x="3158" y="8632"/>
                    <a:pt x="3979" y="8810"/>
                  </a:cubicBezTo>
                  <a:lnTo>
                    <a:pt x="9243" y="3546"/>
                  </a:lnTo>
                  <a:cubicBezTo>
                    <a:pt x="9064" y="2726"/>
                    <a:pt x="8672" y="1941"/>
                    <a:pt x="8029" y="1298"/>
                  </a:cubicBezTo>
                  <a:cubicBezTo>
                    <a:pt x="7155" y="433"/>
                    <a:pt x="6018" y="0"/>
                    <a:pt x="4880"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965;p32"/>
            <p:cNvSpPr/>
            <p:nvPr/>
          </p:nvSpPr>
          <p:spPr>
            <a:xfrm>
              <a:off x="3472100" y="2889825"/>
              <a:ext cx="34375" cy="34375"/>
            </a:xfrm>
            <a:custGeom>
              <a:avLst/>
              <a:gdLst/>
              <a:ahLst/>
              <a:cxnLst/>
              <a:rect l="l" t="t" r="r" b="b"/>
              <a:pathLst>
                <a:path w="1375" h="1375" extrusionOk="0">
                  <a:moveTo>
                    <a:pt x="678" y="1"/>
                  </a:moveTo>
                  <a:cubicBezTo>
                    <a:pt x="304" y="1"/>
                    <a:pt x="0" y="304"/>
                    <a:pt x="0" y="679"/>
                  </a:cubicBezTo>
                  <a:cubicBezTo>
                    <a:pt x="0" y="1071"/>
                    <a:pt x="304" y="1374"/>
                    <a:pt x="678" y="1374"/>
                  </a:cubicBezTo>
                  <a:cubicBezTo>
                    <a:pt x="1071" y="1374"/>
                    <a:pt x="1374" y="1071"/>
                    <a:pt x="1374" y="679"/>
                  </a:cubicBezTo>
                  <a:cubicBezTo>
                    <a:pt x="1374" y="304"/>
                    <a:pt x="1071" y="1"/>
                    <a:pt x="678"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966;p32"/>
            <p:cNvSpPr/>
            <p:nvPr/>
          </p:nvSpPr>
          <p:spPr>
            <a:xfrm>
              <a:off x="3477000" y="2889525"/>
              <a:ext cx="32150" cy="34675"/>
            </a:xfrm>
            <a:custGeom>
              <a:avLst/>
              <a:gdLst/>
              <a:ahLst/>
              <a:cxnLst/>
              <a:rect l="l" t="t" r="r" b="b"/>
              <a:pathLst>
                <a:path w="1286" h="1387" extrusionOk="0">
                  <a:moveTo>
                    <a:pt x="487" y="1"/>
                  </a:moveTo>
                  <a:cubicBezTo>
                    <a:pt x="389" y="1"/>
                    <a:pt x="290" y="22"/>
                    <a:pt x="197" y="66"/>
                  </a:cubicBezTo>
                  <a:cubicBezTo>
                    <a:pt x="125" y="102"/>
                    <a:pt x="54" y="155"/>
                    <a:pt x="0" y="191"/>
                  </a:cubicBezTo>
                  <a:cubicBezTo>
                    <a:pt x="29" y="188"/>
                    <a:pt x="57" y="186"/>
                    <a:pt x="84" y="186"/>
                  </a:cubicBezTo>
                  <a:cubicBezTo>
                    <a:pt x="355" y="186"/>
                    <a:pt x="601" y="341"/>
                    <a:pt x="714" y="584"/>
                  </a:cubicBezTo>
                  <a:cubicBezTo>
                    <a:pt x="857" y="869"/>
                    <a:pt x="786" y="1190"/>
                    <a:pt x="571" y="1386"/>
                  </a:cubicBezTo>
                  <a:cubicBezTo>
                    <a:pt x="643" y="1369"/>
                    <a:pt x="714" y="1351"/>
                    <a:pt x="786" y="1315"/>
                  </a:cubicBezTo>
                  <a:cubicBezTo>
                    <a:pt x="1142" y="1155"/>
                    <a:pt x="1285" y="744"/>
                    <a:pt x="1107" y="405"/>
                  </a:cubicBezTo>
                  <a:cubicBezTo>
                    <a:pt x="990" y="147"/>
                    <a:pt x="743" y="1"/>
                    <a:pt x="487"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967;p32"/>
            <p:cNvSpPr/>
            <p:nvPr/>
          </p:nvSpPr>
          <p:spPr>
            <a:xfrm>
              <a:off x="3463625" y="2795875"/>
              <a:ext cx="104400" cy="36650"/>
            </a:xfrm>
            <a:custGeom>
              <a:avLst/>
              <a:gdLst/>
              <a:ahLst/>
              <a:cxnLst/>
              <a:rect l="l" t="t" r="r" b="b"/>
              <a:pathLst>
                <a:path w="4176" h="1466" extrusionOk="0">
                  <a:moveTo>
                    <a:pt x="1020" y="1"/>
                  </a:moveTo>
                  <a:cubicBezTo>
                    <a:pt x="678" y="1"/>
                    <a:pt x="335" y="40"/>
                    <a:pt x="0" y="119"/>
                  </a:cubicBezTo>
                  <a:cubicBezTo>
                    <a:pt x="195" y="92"/>
                    <a:pt x="391" y="79"/>
                    <a:pt x="587" y="79"/>
                  </a:cubicBezTo>
                  <a:cubicBezTo>
                    <a:pt x="1723" y="79"/>
                    <a:pt x="2862" y="518"/>
                    <a:pt x="3729" y="1386"/>
                  </a:cubicBezTo>
                  <a:cubicBezTo>
                    <a:pt x="3767" y="1442"/>
                    <a:pt x="3821" y="1466"/>
                    <a:pt x="3879" y="1466"/>
                  </a:cubicBezTo>
                  <a:cubicBezTo>
                    <a:pt x="3985" y="1466"/>
                    <a:pt x="4106" y="1388"/>
                    <a:pt x="4175" y="1296"/>
                  </a:cubicBezTo>
                  <a:cubicBezTo>
                    <a:pt x="3298" y="433"/>
                    <a:pt x="2157" y="1"/>
                    <a:pt x="1020" y="1"/>
                  </a:cubicBezTo>
                  <a:close/>
                </a:path>
              </a:pathLst>
            </a:custGeom>
            <a:solidFill>
              <a:srgbClr val="F6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968;p32"/>
            <p:cNvSpPr/>
            <p:nvPr/>
          </p:nvSpPr>
          <p:spPr>
            <a:xfrm>
              <a:off x="3435075" y="2857600"/>
              <a:ext cx="91450" cy="85550"/>
            </a:xfrm>
            <a:custGeom>
              <a:avLst/>
              <a:gdLst/>
              <a:ahLst/>
              <a:cxnLst/>
              <a:rect l="l" t="t" r="r" b="b"/>
              <a:pathLst>
                <a:path w="3658" h="3422" extrusionOk="0">
                  <a:moveTo>
                    <a:pt x="2159" y="1432"/>
                  </a:moveTo>
                  <a:cubicBezTo>
                    <a:pt x="2302" y="1432"/>
                    <a:pt x="2445" y="1504"/>
                    <a:pt x="2552" y="1593"/>
                  </a:cubicBezTo>
                  <a:cubicBezTo>
                    <a:pt x="2748" y="1807"/>
                    <a:pt x="2748" y="2146"/>
                    <a:pt x="2552" y="2360"/>
                  </a:cubicBezTo>
                  <a:cubicBezTo>
                    <a:pt x="2445" y="2449"/>
                    <a:pt x="2302" y="2503"/>
                    <a:pt x="2159" y="2503"/>
                  </a:cubicBezTo>
                  <a:cubicBezTo>
                    <a:pt x="2016" y="2503"/>
                    <a:pt x="1892" y="2449"/>
                    <a:pt x="1785" y="2360"/>
                  </a:cubicBezTo>
                  <a:cubicBezTo>
                    <a:pt x="1588" y="2146"/>
                    <a:pt x="1588" y="1807"/>
                    <a:pt x="1785" y="1593"/>
                  </a:cubicBezTo>
                  <a:cubicBezTo>
                    <a:pt x="1892" y="1504"/>
                    <a:pt x="2016" y="1432"/>
                    <a:pt x="2159" y="1432"/>
                  </a:cubicBezTo>
                  <a:close/>
                  <a:moveTo>
                    <a:pt x="2168" y="0"/>
                  </a:moveTo>
                  <a:cubicBezTo>
                    <a:pt x="1660" y="0"/>
                    <a:pt x="1151" y="192"/>
                    <a:pt x="767" y="576"/>
                  </a:cubicBezTo>
                  <a:cubicBezTo>
                    <a:pt x="0" y="1343"/>
                    <a:pt x="0" y="2610"/>
                    <a:pt x="767" y="3377"/>
                  </a:cubicBezTo>
                  <a:cubicBezTo>
                    <a:pt x="790" y="3388"/>
                    <a:pt x="834" y="3421"/>
                    <a:pt x="890" y="3421"/>
                  </a:cubicBezTo>
                  <a:cubicBezTo>
                    <a:pt x="923" y="3421"/>
                    <a:pt x="960" y="3410"/>
                    <a:pt x="999" y="3377"/>
                  </a:cubicBezTo>
                  <a:lnTo>
                    <a:pt x="1267" y="3110"/>
                  </a:lnTo>
                  <a:cubicBezTo>
                    <a:pt x="1321" y="3038"/>
                    <a:pt x="1321" y="2949"/>
                    <a:pt x="1267" y="2878"/>
                  </a:cubicBezTo>
                  <a:cubicBezTo>
                    <a:pt x="1231" y="2851"/>
                    <a:pt x="1191" y="2837"/>
                    <a:pt x="1151" y="2837"/>
                  </a:cubicBezTo>
                  <a:cubicBezTo>
                    <a:pt x="1111" y="2837"/>
                    <a:pt x="1071" y="2851"/>
                    <a:pt x="1035" y="2878"/>
                  </a:cubicBezTo>
                  <a:lnTo>
                    <a:pt x="892" y="3038"/>
                  </a:lnTo>
                  <a:cubicBezTo>
                    <a:pt x="339" y="2378"/>
                    <a:pt x="375" y="1414"/>
                    <a:pt x="999" y="808"/>
                  </a:cubicBezTo>
                  <a:cubicBezTo>
                    <a:pt x="1321" y="477"/>
                    <a:pt x="1743" y="311"/>
                    <a:pt x="2167" y="311"/>
                  </a:cubicBezTo>
                  <a:cubicBezTo>
                    <a:pt x="2543" y="311"/>
                    <a:pt x="2920" y="441"/>
                    <a:pt x="3230" y="701"/>
                  </a:cubicBezTo>
                  <a:lnTo>
                    <a:pt x="2641" y="1272"/>
                  </a:lnTo>
                  <a:cubicBezTo>
                    <a:pt x="2498" y="1183"/>
                    <a:pt x="2338" y="1129"/>
                    <a:pt x="2159" y="1129"/>
                  </a:cubicBezTo>
                  <a:cubicBezTo>
                    <a:pt x="1945" y="1129"/>
                    <a:pt x="1731" y="1218"/>
                    <a:pt x="1570" y="1379"/>
                  </a:cubicBezTo>
                  <a:cubicBezTo>
                    <a:pt x="1231" y="1700"/>
                    <a:pt x="1231" y="2253"/>
                    <a:pt x="1570" y="2574"/>
                  </a:cubicBezTo>
                  <a:cubicBezTo>
                    <a:pt x="1731" y="2735"/>
                    <a:pt x="1945" y="2824"/>
                    <a:pt x="2159" y="2824"/>
                  </a:cubicBezTo>
                  <a:cubicBezTo>
                    <a:pt x="2391" y="2824"/>
                    <a:pt x="2605" y="2735"/>
                    <a:pt x="2766" y="2574"/>
                  </a:cubicBezTo>
                  <a:cubicBezTo>
                    <a:pt x="3069" y="2289"/>
                    <a:pt x="3105" y="1825"/>
                    <a:pt x="2873" y="1504"/>
                  </a:cubicBezTo>
                  <a:lnTo>
                    <a:pt x="3569" y="808"/>
                  </a:lnTo>
                  <a:cubicBezTo>
                    <a:pt x="3569" y="790"/>
                    <a:pt x="3658" y="683"/>
                    <a:pt x="3569" y="576"/>
                  </a:cubicBezTo>
                  <a:cubicBezTo>
                    <a:pt x="3185" y="192"/>
                    <a:pt x="2677" y="0"/>
                    <a:pt x="2168"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969;p32"/>
            <p:cNvSpPr/>
            <p:nvPr/>
          </p:nvSpPr>
          <p:spPr>
            <a:xfrm>
              <a:off x="3373950" y="2791700"/>
              <a:ext cx="226625" cy="269875"/>
            </a:xfrm>
            <a:custGeom>
              <a:avLst/>
              <a:gdLst/>
              <a:ahLst/>
              <a:cxnLst/>
              <a:rect l="l" t="t" r="r" b="b"/>
              <a:pathLst>
                <a:path w="9065" h="10795" extrusionOk="0">
                  <a:moveTo>
                    <a:pt x="4604" y="0"/>
                  </a:moveTo>
                  <a:cubicBezTo>
                    <a:pt x="3373" y="0"/>
                    <a:pt x="2178" y="500"/>
                    <a:pt x="1303" y="1410"/>
                  </a:cubicBezTo>
                  <a:cubicBezTo>
                    <a:pt x="465" y="2266"/>
                    <a:pt x="1" y="3408"/>
                    <a:pt x="1" y="4604"/>
                  </a:cubicBezTo>
                  <a:cubicBezTo>
                    <a:pt x="1" y="5781"/>
                    <a:pt x="447" y="6905"/>
                    <a:pt x="1250" y="7762"/>
                  </a:cubicBezTo>
                  <a:lnTo>
                    <a:pt x="643" y="8351"/>
                  </a:lnTo>
                  <a:cubicBezTo>
                    <a:pt x="625" y="8386"/>
                    <a:pt x="607" y="8422"/>
                    <a:pt x="607" y="8458"/>
                  </a:cubicBezTo>
                  <a:cubicBezTo>
                    <a:pt x="607" y="8511"/>
                    <a:pt x="625" y="8547"/>
                    <a:pt x="643" y="8583"/>
                  </a:cubicBezTo>
                  <a:lnTo>
                    <a:pt x="2820" y="10759"/>
                  </a:lnTo>
                  <a:cubicBezTo>
                    <a:pt x="2856" y="10777"/>
                    <a:pt x="2891" y="10795"/>
                    <a:pt x="2945" y="10795"/>
                  </a:cubicBezTo>
                  <a:cubicBezTo>
                    <a:pt x="2981" y="10795"/>
                    <a:pt x="3016" y="10777"/>
                    <a:pt x="3052" y="10759"/>
                  </a:cubicBezTo>
                  <a:lnTo>
                    <a:pt x="3837" y="9974"/>
                  </a:lnTo>
                  <a:cubicBezTo>
                    <a:pt x="3891" y="9903"/>
                    <a:pt x="3891" y="9814"/>
                    <a:pt x="3837" y="9742"/>
                  </a:cubicBezTo>
                  <a:lnTo>
                    <a:pt x="3391" y="9296"/>
                  </a:lnTo>
                  <a:cubicBezTo>
                    <a:pt x="3355" y="9269"/>
                    <a:pt x="3315" y="9256"/>
                    <a:pt x="3275" y="9256"/>
                  </a:cubicBezTo>
                  <a:cubicBezTo>
                    <a:pt x="3235" y="9256"/>
                    <a:pt x="3195" y="9269"/>
                    <a:pt x="3159" y="9296"/>
                  </a:cubicBezTo>
                  <a:cubicBezTo>
                    <a:pt x="3105" y="9368"/>
                    <a:pt x="3105" y="9457"/>
                    <a:pt x="3159" y="9528"/>
                  </a:cubicBezTo>
                  <a:lnTo>
                    <a:pt x="3498" y="9849"/>
                  </a:lnTo>
                  <a:lnTo>
                    <a:pt x="2945" y="10420"/>
                  </a:lnTo>
                  <a:lnTo>
                    <a:pt x="982" y="8458"/>
                  </a:lnTo>
                  <a:lnTo>
                    <a:pt x="1571" y="7869"/>
                  </a:lnTo>
                  <a:cubicBezTo>
                    <a:pt x="1642" y="7797"/>
                    <a:pt x="1642" y="7708"/>
                    <a:pt x="1571" y="7637"/>
                  </a:cubicBezTo>
                  <a:cubicBezTo>
                    <a:pt x="1161" y="7209"/>
                    <a:pt x="839" y="6727"/>
                    <a:pt x="625" y="6192"/>
                  </a:cubicBezTo>
                  <a:lnTo>
                    <a:pt x="1196" y="5995"/>
                  </a:lnTo>
                  <a:cubicBezTo>
                    <a:pt x="1285" y="5960"/>
                    <a:pt x="1321" y="5870"/>
                    <a:pt x="1303" y="5799"/>
                  </a:cubicBezTo>
                  <a:cubicBezTo>
                    <a:pt x="1274" y="5725"/>
                    <a:pt x="1207" y="5688"/>
                    <a:pt x="1134" y="5688"/>
                  </a:cubicBezTo>
                  <a:cubicBezTo>
                    <a:pt x="1119" y="5688"/>
                    <a:pt x="1104" y="5689"/>
                    <a:pt x="1089" y="5692"/>
                  </a:cubicBezTo>
                  <a:lnTo>
                    <a:pt x="518" y="5888"/>
                  </a:lnTo>
                  <a:cubicBezTo>
                    <a:pt x="393" y="5478"/>
                    <a:pt x="322" y="5050"/>
                    <a:pt x="322" y="4604"/>
                  </a:cubicBezTo>
                  <a:lnTo>
                    <a:pt x="322" y="4604"/>
                  </a:lnTo>
                  <a:lnTo>
                    <a:pt x="929" y="4639"/>
                  </a:lnTo>
                  <a:lnTo>
                    <a:pt x="946" y="4639"/>
                  </a:lnTo>
                  <a:cubicBezTo>
                    <a:pt x="1018" y="4639"/>
                    <a:pt x="1089" y="4568"/>
                    <a:pt x="1089" y="4479"/>
                  </a:cubicBezTo>
                  <a:cubicBezTo>
                    <a:pt x="1107" y="4390"/>
                    <a:pt x="1036" y="4318"/>
                    <a:pt x="946" y="4318"/>
                  </a:cubicBezTo>
                  <a:lnTo>
                    <a:pt x="340" y="4300"/>
                  </a:lnTo>
                  <a:cubicBezTo>
                    <a:pt x="376" y="3872"/>
                    <a:pt x="465" y="3462"/>
                    <a:pt x="607" y="3051"/>
                  </a:cubicBezTo>
                  <a:lnTo>
                    <a:pt x="1178" y="3301"/>
                  </a:lnTo>
                  <a:cubicBezTo>
                    <a:pt x="1196" y="3319"/>
                    <a:pt x="1214" y="3319"/>
                    <a:pt x="1232" y="3319"/>
                  </a:cubicBezTo>
                  <a:cubicBezTo>
                    <a:pt x="1303" y="3319"/>
                    <a:pt x="1357" y="3283"/>
                    <a:pt x="1375" y="3230"/>
                  </a:cubicBezTo>
                  <a:cubicBezTo>
                    <a:pt x="1410" y="3141"/>
                    <a:pt x="1375" y="3051"/>
                    <a:pt x="1303" y="3016"/>
                  </a:cubicBezTo>
                  <a:lnTo>
                    <a:pt x="732" y="2766"/>
                  </a:lnTo>
                  <a:cubicBezTo>
                    <a:pt x="911" y="2391"/>
                    <a:pt x="1143" y="2052"/>
                    <a:pt x="1428" y="1731"/>
                  </a:cubicBezTo>
                  <a:lnTo>
                    <a:pt x="1856" y="2159"/>
                  </a:lnTo>
                  <a:cubicBezTo>
                    <a:pt x="1892" y="2195"/>
                    <a:pt x="1928" y="2213"/>
                    <a:pt x="1981" y="2213"/>
                  </a:cubicBezTo>
                  <a:cubicBezTo>
                    <a:pt x="2017" y="2213"/>
                    <a:pt x="2053" y="2195"/>
                    <a:pt x="2088" y="2159"/>
                  </a:cubicBezTo>
                  <a:cubicBezTo>
                    <a:pt x="2142" y="2106"/>
                    <a:pt x="2142" y="1999"/>
                    <a:pt x="2088" y="1927"/>
                  </a:cubicBezTo>
                  <a:lnTo>
                    <a:pt x="1660" y="1499"/>
                  </a:lnTo>
                  <a:cubicBezTo>
                    <a:pt x="1964" y="1214"/>
                    <a:pt x="2320" y="964"/>
                    <a:pt x="2677" y="785"/>
                  </a:cubicBezTo>
                  <a:lnTo>
                    <a:pt x="2945" y="1374"/>
                  </a:lnTo>
                  <a:cubicBezTo>
                    <a:pt x="2963" y="1428"/>
                    <a:pt x="3034" y="1463"/>
                    <a:pt x="3088" y="1463"/>
                  </a:cubicBezTo>
                  <a:cubicBezTo>
                    <a:pt x="3105" y="1463"/>
                    <a:pt x="3123" y="1463"/>
                    <a:pt x="3159" y="1445"/>
                  </a:cubicBezTo>
                  <a:cubicBezTo>
                    <a:pt x="3230" y="1410"/>
                    <a:pt x="3266" y="1321"/>
                    <a:pt x="3230" y="1231"/>
                  </a:cubicBezTo>
                  <a:lnTo>
                    <a:pt x="2963" y="643"/>
                  </a:lnTo>
                  <a:cubicBezTo>
                    <a:pt x="3373" y="482"/>
                    <a:pt x="3783" y="375"/>
                    <a:pt x="4212" y="339"/>
                  </a:cubicBezTo>
                  <a:lnTo>
                    <a:pt x="4247" y="1017"/>
                  </a:lnTo>
                  <a:cubicBezTo>
                    <a:pt x="4247" y="1106"/>
                    <a:pt x="4319" y="1160"/>
                    <a:pt x="4408" y="1160"/>
                  </a:cubicBezTo>
                  <a:cubicBezTo>
                    <a:pt x="4497" y="1160"/>
                    <a:pt x="4569" y="1089"/>
                    <a:pt x="4569" y="999"/>
                  </a:cubicBezTo>
                  <a:lnTo>
                    <a:pt x="4533" y="321"/>
                  </a:lnTo>
                  <a:cubicBezTo>
                    <a:pt x="4979" y="321"/>
                    <a:pt x="5425" y="375"/>
                    <a:pt x="5853" y="500"/>
                  </a:cubicBezTo>
                  <a:lnTo>
                    <a:pt x="5621" y="1160"/>
                  </a:lnTo>
                  <a:cubicBezTo>
                    <a:pt x="5603" y="1249"/>
                    <a:pt x="5639" y="1338"/>
                    <a:pt x="5728" y="1374"/>
                  </a:cubicBezTo>
                  <a:cubicBezTo>
                    <a:pt x="5740" y="1378"/>
                    <a:pt x="5753" y="1380"/>
                    <a:pt x="5767" y="1380"/>
                  </a:cubicBezTo>
                  <a:cubicBezTo>
                    <a:pt x="5819" y="1380"/>
                    <a:pt x="5883" y="1351"/>
                    <a:pt x="5925" y="1267"/>
                  </a:cubicBezTo>
                  <a:lnTo>
                    <a:pt x="6157" y="607"/>
                  </a:lnTo>
                  <a:cubicBezTo>
                    <a:pt x="6692" y="821"/>
                    <a:pt x="7209" y="1142"/>
                    <a:pt x="7637" y="1570"/>
                  </a:cubicBezTo>
                  <a:cubicBezTo>
                    <a:pt x="7673" y="1606"/>
                    <a:pt x="7709" y="1624"/>
                    <a:pt x="7762" y="1624"/>
                  </a:cubicBezTo>
                  <a:cubicBezTo>
                    <a:pt x="7798" y="1624"/>
                    <a:pt x="7834" y="1606"/>
                    <a:pt x="7869" y="1570"/>
                  </a:cubicBezTo>
                  <a:lnTo>
                    <a:pt x="8494" y="964"/>
                  </a:lnTo>
                  <a:lnTo>
                    <a:pt x="8779" y="1249"/>
                  </a:lnTo>
                  <a:cubicBezTo>
                    <a:pt x="8815" y="1285"/>
                    <a:pt x="8855" y="1303"/>
                    <a:pt x="8895" y="1303"/>
                  </a:cubicBezTo>
                  <a:cubicBezTo>
                    <a:pt x="8936" y="1303"/>
                    <a:pt x="8976" y="1285"/>
                    <a:pt x="9011" y="1249"/>
                  </a:cubicBezTo>
                  <a:cubicBezTo>
                    <a:pt x="9065" y="1196"/>
                    <a:pt x="9065" y="1089"/>
                    <a:pt x="9011" y="1035"/>
                  </a:cubicBezTo>
                  <a:lnTo>
                    <a:pt x="8601" y="625"/>
                  </a:lnTo>
                  <a:cubicBezTo>
                    <a:pt x="8565" y="589"/>
                    <a:pt x="8530" y="571"/>
                    <a:pt x="8494" y="571"/>
                  </a:cubicBezTo>
                  <a:cubicBezTo>
                    <a:pt x="8440" y="571"/>
                    <a:pt x="8405" y="589"/>
                    <a:pt x="8369" y="625"/>
                  </a:cubicBezTo>
                  <a:lnTo>
                    <a:pt x="7762" y="1249"/>
                  </a:lnTo>
                  <a:cubicBezTo>
                    <a:pt x="6906" y="446"/>
                    <a:pt x="5782" y="0"/>
                    <a:pt x="460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970;p32"/>
            <p:cNvSpPr/>
            <p:nvPr/>
          </p:nvSpPr>
          <p:spPr>
            <a:xfrm>
              <a:off x="3475650" y="2829500"/>
              <a:ext cx="169100" cy="199525"/>
            </a:xfrm>
            <a:custGeom>
              <a:avLst/>
              <a:gdLst/>
              <a:ahLst/>
              <a:cxnLst/>
              <a:rect l="l" t="t" r="r" b="b"/>
              <a:pathLst>
                <a:path w="6764" h="7981" extrusionOk="0">
                  <a:moveTo>
                    <a:pt x="5354" y="0"/>
                  </a:moveTo>
                  <a:cubicBezTo>
                    <a:pt x="5314" y="0"/>
                    <a:pt x="5273" y="14"/>
                    <a:pt x="5247" y="41"/>
                  </a:cubicBezTo>
                  <a:cubicBezTo>
                    <a:pt x="5175" y="112"/>
                    <a:pt x="5175" y="219"/>
                    <a:pt x="5247" y="272"/>
                  </a:cubicBezTo>
                  <a:lnTo>
                    <a:pt x="6371" y="1397"/>
                  </a:lnTo>
                  <a:lnTo>
                    <a:pt x="5764" y="2003"/>
                  </a:lnTo>
                  <a:lnTo>
                    <a:pt x="5425" y="1682"/>
                  </a:lnTo>
                  <a:cubicBezTo>
                    <a:pt x="5398" y="1646"/>
                    <a:pt x="5358" y="1629"/>
                    <a:pt x="5318" y="1629"/>
                  </a:cubicBezTo>
                  <a:cubicBezTo>
                    <a:pt x="5278" y="1629"/>
                    <a:pt x="5238" y="1646"/>
                    <a:pt x="5211" y="1682"/>
                  </a:cubicBezTo>
                  <a:cubicBezTo>
                    <a:pt x="5140" y="1736"/>
                    <a:pt x="5140" y="1843"/>
                    <a:pt x="5211" y="1896"/>
                  </a:cubicBezTo>
                  <a:lnTo>
                    <a:pt x="5532" y="2235"/>
                  </a:lnTo>
                  <a:lnTo>
                    <a:pt x="4747" y="3020"/>
                  </a:lnTo>
                  <a:lnTo>
                    <a:pt x="4408" y="2699"/>
                  </a:lnTo>
                  <a:cubicBezTo>
                    <a:pt x="4381" y="2663"/>
                    <a:pt x="4341" y="2646"/>
                    <a:pt x="4301" y="2646"/>
                  </a:cubicBezTo>
                  <a:cubicBezTo>
                    <a:pt x="4261" y="2646"/>
                    <a:pt x="4221" y="2663"/>
                    <a:pt x="4194" y="2699"/>
                  </a:cubicBezTo>
                  <a:cubicBezTo>
                    <a:pt x="4123" y="2753"/>
                    <a:pt x="4123" y="2860"/>
                    <a:pt x="4194" y="2913"/>
                  </a:cubicBezTo>
                  <a:lnTo>
                    <a:pt x="4515" y="3252"/>
                  </a:lnTo>
                  <a:lnTo>
                    <a:pt x="3730" y="4037"/>
                  </a:lnTo>
                  <a:lnTo>
                    <a:pt x="3391" y="3716"/>
                  </a:lnTo>
                  <a:cubicBezTo>
                    <a:pt x="3364" y="3680"/>
                    <a:pt x="3324" y="3663"/>
                    <a:pt x="3284" y="3663"/>
                  </a:cubicBezTo>
                  <a:cubicBezTo>
                    <a:pt x="3244" y="3663"/>
                    <a:pt x="3204" y="3680"/>
                    <a:pt x="3177" y="3716"/>
                  </a:cubicBezTo>
                  <a:cubicBezTo>
                    <a:pt x="3106" y="3770"/>
                    <a:pt x="3106" y="3877"/>
                    <a:pt x="3177" y="3930"/>
                  </a:cubicBezTo>
                  <a:lnTo>
                    <a:pt x="3498" y="4269"/>
                  </a:lnTo>
                  <a:lnTo>
                    <a:pt x="2713" y="5072"/>
                  </a:lnTo>
                  <a:lnTo>
                    <a:pt x="2374" y="4733"/>
                  </a:lnTo>
                  <a:cubicBezTo>
                    <a:pt x="2347" y="4706"/>
                    <a:pt x="2307" y="4693"/>
                    <a:pt x="2267" y="4693"/>
                  </a:cubicBezTo>
                  <a:cubicBezTo>
                    <a:pt x="2227" y="4693"/>
                    <a:pt x="2187" y="4706"/>
                    <a:pt x="2160" y="4733"/>
                  </a:cubicBezTo>
                  <a:cubicBezTo>
                    <a:pt x="2089" y="4787"/>
                    <a:pt x="2089" y="4894"/>
                    <a:pt x="2160" y="4965"/>
                  </a:cubicBezTo>
                  <a:lnTo>
                    <a:pt x="2481" y="5286"/>
                  </a:lnTo>
                  <a:lnTo>
                    <a:pt x="1696" y="6089"/>
                  </a:lnTo>
                  <a:lnTo>
                    <a:pt x="1357" y="5750"/>
                  </a:lnTo>
                  <a:cubicBezTo>
                    <a:pt x="1330" y="5723"/>
                    <a:pt x="1290" y="5710"/>
                    <a:pt x="1248" y="5710"/>
                  </a:cubicBezTo>
                  <a:cubicBezTo>
                    <a:pt x="1205" y="5710"/>
                    <a:pt x="1161" y="5723"/>
                    <a:pt x="1125" y="5750"/>
                  </a:cubicBezTo>
                  <a:cubicBezTo>
                    <a:pt x="1072" y="5822"/>
                    <a:pt x="1072" y="5911"/>
                    <a:pt x="1125" y="5982"/>
                  </a:cubicBezTo>
                  <a:lnTo>
                    <a:pt x="1464" y="6303"/>
                  </a:lnTo>
                  <a:lnTo>
                    <a:pt x="661" y="7106"/>
                  </a:lnTo>
                  <a:lnTo>
                    <a:pt x="340" y="6767"/>
                  </a:lnTo>
                  <a:cubicBezTo>
                    <a:pt x="304" y="6740"/>
                    <a:pt x="264" y="6727"/>
                    <a:pt x="224" y="6727"/>
                  </a:cubicBezTo>
                  <a:cubicBezTo>
                    <a:pt x="184" y="6727"/>
                    <a:pt x="144" y="6740"/>
                    <a:pt x="108" y="6767"/>
                  </a:cubicBezTo>
                  <a:cubicBezTo>
                    <a:pt x="54" y="6839"/>
                    <a:pt x="54" y="6928"/>
                    <a:pt x="108" y="6999"/>
                  </a:cubicBezTo>
                  <a:lnTo>
                    <a:pt x="447" y="7320"/>
                  </a:lnTo>
                  <a:lnTo>
                    <a:pt x="72" y="7713"/>
                  </a:lnTo>
                  <a:cubicBezTo>
                    <a:pt x="1" y="7766"/>
                    <a:pt x="1" y="7873"/>
                    <a:pt x="72" y="7927"/>
                  </a:cubicBezTo>
                  <a:cubicBezTo>
                    <a:pt x="90" y="7963"/>
                    <a:pt x="144" y="7980"/>
                    <a:pt x="179" y="7980"/>
                  </a:cubicBezTo>
                  <a:cubicBezTo>
                    <a:pt x="215" y="7980"/>
                    <a:pt x="251" y="7963"/>
                    <a:pt x="286" y="7927"/>
                  </a:cubicBezTo>
                  <a:lnTo>
                    <a:pt x="6710" y="1504"/>
                  </a:lnTo>
                  <a:cubicBezTo>
                    <a:pt x="6763" y="1450"/>
                    <a:pt x="6763" y="1343"/>
                    <a:pt x="6710" y="1290"/>
                  </a:cubicBezTo>
                  <a:lnTo>
                    <a:pt x="5461" y="41"/>
                  </a:lnTo>
                  <a:cubicBezTo>
                    <a:pt x="5434" y="14"/>
                    <a:pt x="5394" y="0"/>
                    <a:pt x="535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Rectangle 16"/>
          <p:cNvSpPr/>
          <p:nvPr/>
        </p:nvSpPr>
        <p:spPr>
          <a:xfrm>
            <a:off x="784004" y="293685"/>
            <a:ext cx="7674197" cy="872034"/>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Bài 1.7 (SHS-tr16) </a:t>
            </a:r>
            <a:r>
              <a:rPr lang="vi-VN" sz="1800">
                <a:ea typeface="Times New Roman" panose="02020603050405020304" pitchFamily="18" charset="0"/>
                <a:cs typeface="Times New Roman" panose="02020603050405020304" pitchFamily="18" charset="0"/>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84005" y="2732008"/>
                <a:ext cx="7674196" cy="1646605"/>
              </a:xfrm>
              <a:prstGeom prst="rect">
                <a:avLst/>
              </a:prstGeom>
            </p:spPr>
            <p:txBody>
              <a:bodyPr wrap="square">
                <a:spAutoFit/>
              </a:bodyPr>
              <a:lstStyle/>
              <a:p>
                <a:pPr algn="just">
                  <a:lnSpc>
                    <a:spcPct val="150000"/>
                  </a:lnSpc>
                  <a:spcBef>
                    <a:spcPts val="600"/>
                  </a:spcBef>
                  <a:spcAft>
                    <a:spcPts val="600"/>
                  </a:spcAft>
                </a:pPr>
                <a:r>
                  <a:rPr lang="da-DK" sz="1800">
                    <a:effectLst/>
                    <a:latin typeface="+mj-lt"/>
                    <a:ea typeface="Malgun Gothic" panose="020B0503020000020004" pitchFamily="34" charset="-127"/>
                    <a:cs typeface="Times New Roman" panose="02020603050405020304" pitchFamily="18" charset="0"/>
                  </a:rPr>
                  <a:t>Cộng từng vế của hai phương trình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=20</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(4;−3)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84005" y="2732008"/>
                <a:ext cx="7674196" cy="1646605"/>
              </a:xfrm>
              <a:prstGeom prst="rect">
                <a:avLst/>
              </a:prstGeom>
              <a:blipFill>
                <a:blip r:embed="rId3"/>
                <a:stretch>
                  <a:fillRect l="-715"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59492" y="1184007"/>
                <a:ext cx="1923219" cy="710194"/>
              </a:xfrm>
              <a:prstGeom prst="rect">
                <a:avLst/>
              </a:prstGeom>
            </p:spPr>
            <p:txBody>
              <a:bodyPr wrap="none">
                <a:spAutoFit/>
              </a:bodyPr>
              <a:lstStyle/>
              <a:p>
                <a:r>
                  <a:rPr lang="da-DK" sz="18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=6</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=14</m:t>
                            </m:r>
                          </m:e>
                        </m:eqArr>
                      </m:e>
                    </m:d>
                  </m:oMath>
                </a14:m>
                <a:endParaRPr lang="en-US" sz="1800">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3659492" y="1184007"/>
                <a:ext cx="1923219" cy="710194"/>
              </a:xfrm>
              <a:prstGeom prst="rect">
                <a:avLst/>
              </a:prstGeom>
              <a:blipFill>
                <a:blip r:embed="rId4"/>
                <a:stretch>
                  <a:fillRect l="-2532"/>
                </a:stretch>
              </a:blipFill>
            </p:spPr>
            <p:txBody>
              <a:bodyPr/>
              <a:lstStyle/>
              <a:p>
                <a:r>
                  <a:rPr lang="en-US">
                    <a:noFill/>
                  </a:rPr>
                  <a:t> </a:t>
                </a:r>
              </a:p>
            </p:txBody>
          </p:sp>
        </mc:Fallback>
      </mc:AlternateContent>
    </p:spTree>
    <p:extLst>
      <p:ext uri="{BB962C8B-B14F-4D97-AF65-F5344CB8AC3E}">
        <p14:creationId xmlns:p14="http://schemas.microsoft.com/office/powerpoint/2010/main" val="125581340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974763"/>
            <a:ext cx="7541813" cy="100271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chemeClr val="accent3">
                    <a:lumMod val="25000"/>
                  </a:schemeClr>
                </a:solidFill>
                <a:effectLst/>
                <a:uLnTx/>
                <a:uFillTx/>
                <a:latin typeface="Arial"/>
                <a:cs typeface="Arial"/>
                <a:sym typeface="Darker Grotesque Black"/>
              </a:rPr>
              <a:t>1. PHƯƠNG</a:t>
            </a:r>
            <a:r>
              <a:rPr kumimoji="0" lang="en-US" sz="4500" b="1" i="0" u="none" strike="noStrike" kern="0" cap="none" spc="0" normalizeH="0" noProof="0">
                <a:ln>
                  <a:noFill/>
                </a:ln>
                <a:solidFill>
                  <a:schemeClr val="accent3">
                    <a:lumMod val="25000"/>
                  </a:schemeClr>
                </a:solidFill>
                <a:effectLst/>
                <a:uLnTx/>
                <a:uFillTx/>
                <a:latin typeface="Arial"/>
                <a:cs typeface="Arial"/>
                <a:sym typeface="Darker Grotesque Black"/>
              </a:rPr>
              <a:t> PHÁP THẾ</a:t>
            </a:r>
            <a:endParaRPr kumimoji="0" lang="en-US" sz="45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73" name="Freeform 5"/>
          <p:cNvSpPr/>
          <p:nvPr/>
        </p:nvSpPr>
        <p:spPr>
          <a:xfrm>
            <a:off x="5791531" y="3131820"/>
            <a:ext cx="2361869" cy="122603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01708" y="1731568"/>
            <a:ext cx="81778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
        <p:nvSpPr>
          <p:cNvPr id="17" name="Rectangle 16"/>
          <p:cNvSpPr/>
          <p:nvPr/>
        </p:nvSpPr>
        <p:spPr>
          <a:xfrm>
            <a:off x="701708" y="293685"/>
            <a:ext cx="7802122"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1.7 (SHS-tr16)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01708" y="2307598"/>
                <a:ext cx="7802122" cy="2537361"/>
              </a:xfrm>
              <a:prstGeom prst="rect">
                <a:avLst/>
              </a:prstGeom>
            </p:spPr>
            <p:txBody>
              <a:bodyPr wrap="square">
                <a:spAutoFit/>
              </a:bodyPr>
              <a:lstStyle/>
              <a:p>
                <a:pPr algn="just">
                  <a:lnSpc>
                    <a:spcPct val="150000"/>
                  </a:lnSpc>
                </a:pPr>
                <a:r>
                  <a:rPr lang="da-DK" sz="1700">
                    <a:latin typeface="+mj-lt"/>
                    <a:ea typeface="Malgun Gothic" panose="020B0503020000020004" pitchFamily="34" charset="-127"/>
                    <a:cs typeface="Times New Roman" panose="02020603050405020304" pitchFamily="18" charset="0"/>
                  </a:rPr>
                  <a:t>Nhân hai vế của phương trình thứ nhất với 10 và nhân hai vế của phương trình thứ hai với 2, ta được:</a:t>
                </a:r>
                <a14:m>
                  <m:oMath xmlns:m="http://schemas.openxmlformats.org/officeDocument/2006/math">
                    <m:d>
                      <m:dPr>
                        <m:begChr m:val="{"/>
                        <m:end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+5</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−4</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Malgun Gothic" panose="020B0503020000020004" pitchFamily="34" charset="-127"/>
                    <a:cs typeface="Times New Roman" panose="02020603050405020304" pitchFamily="18" charset="0"/>
                  </a:rPr>
                  <a:t>Trừ từng vế hai phương trình của hệ mới, ta được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=27</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 vào phương trình thứ hai của hệ mới, ta có: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−4.3=6</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(5;3)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1708" y="2307598"/>
                <a:ext cx="7802122" cy="2537361"/>
              </a:xfrm>
              <a:prstGeom prst="rect">
                <a:avLst/>
              </a:prstGeom>
              <a:blipFill>
                <a:blip r:embed="rId3"/>
                <a:stretch>
                  <a:fillRect l="-469" r="-547" b="-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87842" y="1100907"/>
                <a:ext cx="2147639"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8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e>
                        </m:eqArr>
                      </m:e>
                    </m:d>
                  </m:oMath>
                </a14:m>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487842" y="1100907"/>
                <a:ext cx="2147639" cy="710194"/>
              </a:xfrm>
              <a:prstGeom prst="rect">
                <a:avLst/>
              </a:prstGeom>
              <a:blipFill>
                <a:blip r:embed="rId4"/>
                <a:stretch>
                  <a:fillRect l="-2273"/>
                </a:stretch>
              </a:blipFill>
            </p:spPr>
            <p:txBody>
              <a:bodyPr/>
              <a:lstStyle/>
              <a:p>
                <a:r>
                  <a:rPr lang="en-US">
                    <a:noFill/>
                  </a:rPr>
                  <a:t> </a:t>
                </a:r>
              </a:p>
            </p:txBody>
          </p:sp>
        </mc:Fallback>
      </mc:AlternateContent>
    </p:spTree>
    <p:extLst>
      <p:ext uri="{BB962C8B-B14F-4D97-AF65-F5344CB8AC3E}">
        <p14:creationId xmlns:p14="http://schemas.microsoft.com/office/powerpoint/2010/main" val="3279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chemeClr val="tx2">
                  <a:lumMod val="10000"/>
                </a:schemeClr>
              </a:solidFill>
              <a:effectLst/>
              <a:uLnTx/>
              <a:uFillTx/>
              <a:latin typeface="Arial"/>
              <a:ea typeface="+mn-ea"/>
              <a:cs typeface="+mn-cs"/>
              <a:sym typeface="Arial"/>
            </a:endParaRPr>
          </a:p>
        </p:txBody>
      </p:sp>
      <p:sp>
        <p:nvSpPr>
          <p:cNvPr id="4" name="Rectangle 3"/>
          <p:cNvSpPr/>
          <p:nvPr/>
        </p:nvSpPr>
        <p:spPr>
          <a:xfrm>
            <a:off x="701708" y="1206136"/>
            <a:ext cx="81778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rgbClr val="C00000"/>
              </a:solidFill>
              <a:effectLst/>
              <a:uLnTx/>
              <a:uFillTx/>
              <a:latin typeface="Arial"/>
              <a:sym typeface="Arial"/>
            </a:endParaRPr>
          </a:p>
        </p:txBody>
      </p:sp>
      <p:sp>
        <p:nvSpPr>
          <p:cNvPr id="17" name="Rectangle 16"/>
          <p:cNvSpPr/>
          <p:nvPr/>
        </p:nvSpPr>
        <p:spPr>
          <a:xfrm>
            <a:off x="701708" y="193101"/>
            <a:ext cx="7802122" cy="4160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600" b="1"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Bài 1.7 (SHS-tr16) </a:t>
            </a:r>
            <a:r>
              <a:rPr kumimoji="0" lang="vi-VN" sz="1600" b="0"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600" b="0" i="0" u="none" strike="noStrike" kern="0" cap="none" spc="0" normalizeH="0" baseline="0" noProof="0">
              <a:ln>
                <a:noFill/>
              </a:ln>
              <a:solidFill>
                <a:schemeClr val="tx2">
                  <a:lumMod val="10000"/>
                </a:schemeClr>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78889" y="1734909"/>
                <a:ext cx="7802122" cy="3192862"/>
              </a:xfrm>
              <a:prstGeom prst="rect">
                <a:avLst/>
              </a:prstGeom>
            </p:spPr>
            <p:txBody>
              <a:bodyPr wrap="square">
                <a:spAutoFit/>
              </a:bodyPr>
              <a:lstStyle/>
              <a:p>
                <a:pPr algn="just">
                  <a:lnSpc>
                    <a:spcPct val="110000"/>
                  </a:lnSpc>
                </a:pPr>
                <a:r>
                  <a:rPr lang="da-DK" sz="1600">
                    <a:solidFill>
                      <a:schemeClr val="tx2">
                        <a:lumMod val="10000"/>
                      </a:schemeClr>
                    </a:solidFill>
                    <a:latin typeface="+mj-lt"/>
                    <a:ea typeface="Malgun Gothic" panose="020B0503020000020004" pitchFamily="34" charset="-127"/>
                    <a:cs typeface="Times New Roman" panose="02020603050405020304" pitchFamily="18" charset="0"/>
                  </a:rPr>
                  <a:t>Chia hai vế của phương trình thứ nhất cho 2 và chia hai vế của phương trình thứ hai cho 3, ta được:</a:t>
                </a:r>
                <a:r>
                  <a:rPr lang="en-US" sz="1600">
                    <a:solidFill>
                      <a:schemeClr val="tx2">
                        <a:lumMod val="10000"/>
                      </a:schemeClr>
                    </a:solidFill>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qArr>
                      </m:e>
                    </m:d>
                  </m:oMath>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a:t>
                </a:r>
              </a:p>
              <a:p>
                <a:pPr algn="just">
                  <a:lnSpc>
                    <a:spcPct val="150000"/>
                  </a:lnSpc>
                </a:pPr>
                <a:r>
                  <a:rPr lang="en-US" sz="1600">
                    <a:solidFill>
                      <a:schemeClr val="tx2">
                        <a:lumMod val="10000"/>
                      </a:schemeClr>
                    </a:solidFill>
                    <a:effectLst/>
                    <a:latin typeface="+mj-lt"/>
                    <a:ea typeface="Calibri" panose="020F0502020204030204" pitchFamily="34" charset="0"/>
                    <a:cs typeface="Times New Roman" panose="02020603050405020304" pitchFamily="18" charset="0"/>
                  </a:rPr>
                  <a:t>Hệ thức này luôn thỏa mãn với các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a:t>
                </a:r>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Với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giá trị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được tính nhờ hệ thức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suy ra </a:t>
                </a:r>
                <a:endParaRPr lang="en-US" sz="1600" i="1">
                  <a:solidFill>
                    <a:schemeClr val="tx2">
                      <a:lumMod val="10000"/>
                    </a:schemeClr>
                  </a:solidFill>
                  <a:latin typeface="+mj-lt"/>
                  <a:ea typeface="Malgun Gothic" panose="020B0503020000020004" pitchFamily="34" charset="-127"/>
                  <a:cs typeface="Times New Roman" panose="02020603050405020304" pitchFamily="18" charset="0"/>
                </a:endParaRPr>
              </a:p>
              <a:p>
                <a:pPr algn="just">
                  <a:lnSpc>
                    <a:spcPct val="110000"/>
                  </a:lnSpc>
                </a:pPr>
                <a14:m>
                  <m:oMathPara xmlns:m="http://schemas.openxmlformats.org/officeDocument/2006/math">
                    <m:oMathParaPr>
                      <m:jc m:val="centerGroup"/>
                    </m:oMathParaPr>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10000"/>
                  </a:lnSpc>
                </a:pPr>
                <a14:m>
                  <m:oMathPara xmlns:m="http://schemas.openxmlformats.org/officeDocument/2006/math">
                    <m:oMathParaPr>
                      <m:jc m:val="left"/>
                    </m:oMathParaPr>
                    <m:oMath xmlns:m="http://schemas.openxmlformats.org/officeDocument/2006/math">
                      <m:r>
                        <m:rPr>
                          <m:nor/>
                        </m:rPr>
                        <a:rPr lang="en-US" sz="1600">
                          <a:solidFill>
                            <a:schemeClr val="tx2">
                              <a:lumMod val="10000"/>
                            </a:schemeClr>
                          </a:solidFill>
                          <a:ea typeface="Calibri" panose="020F0502020204030204" pitchFamily="34" charset="0"/>
                          <a:cs typeface="Times New Roman" panose="02020603050405020304" pitchFamily="18" charset="0"/>
                        </a:rPr>
                        <m:t>V</m:t>
                      </m:r>
                      <m:r>
                        <m:rPr>
                          <m:nor/>
                        </m:rPr>
                        <a:rPr lang="en-US" sz="1600">
                          <a:solidFill>
                            <a:schemeClr val="tx2">
                              <a:lumMod val="10000"/>
                            </a:schemeClr>
                          </a:solidFill>
                          <a:ea typeface="Calibri" panose="020F0502020204030204" pitchFamily="34" charset="0"/>
                          <a:cs typeface="Times New Roman" panose="02020603050405020304" pitchFamily="18" charset="0"/>
                        </a:rPr>
                        <m:t>ậ</m:t>
                      </m:r>
                      <m:r>
                        <m:rPr>
                          <m:nor/>
                        </m:rPr>
                        <a:rPr lang="en-US" sz="1600">
                          <a:solidFill>
                            <a:schemeClr val="tx2">
                              <a:lumMod val="10000"/>
                            </a:schemeClr>
                          </a:solidFill>
                          <a:ea typeface="Calibri" panose="020F0502020204030204" pitchFamily="34" charset="0"/>
                          <a:cs typeface="Times New Roman" panose="02020603050405020304" pitchFamily="18" charset="0"/>
                        </a:rPr>
                        <m:t>y</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h</m:t>
                      </m:r>
                      <m:r>
                        <m:rPr>
                          <m:nor/>
                        </m:rPr>
                        <a:rPr lang="en-US" sz="1600">
                          <a:solidFill>
                            <a:schemeClr val="tx2">
                              <a:lumMod val="10000"/>
                            </a:schemeClr>
                          </a:solidFill>
                          <a:ea typeface="Calibri" panose="020F0502020204030204" pitchFamily="34" charset="0"/>
                          <a:cs typeface="Times New Roman" panose="02020603050405020304" pitchFamily="18" charset="0"/>
                        </a:rPr>
                        <m:t>ệ </m:t>
                      </m:r>
                      <m:r>
                        <m:rPr>
                          <m:nor/>
                        </m:rPr>
                        <a:rPr lang="en-US" sz="1600">
                          <a:solidFill>
                            <a:schemeClr val="tx2">
                              <a:lumMod val="10000"/>
                            </a:schemeClr>
                          </a:solidFill>
                          <a:ea typeface="Calibri" panose="020F0502020204030204" pitchFamily="34" charset="0"/>
                          <a:cs typeface="Times New Roman" panose="02020603050405020304" pitchFamily="18" charset="0"/>
                        </a:rPr>
                        <m:t>ph</m:t>
                      </m:r>
                      <m:r>
                        <m:rPr>
                          <m:nor/>
                        </m:rPr>
                        <a:rPr lang="en-US" sz="1600">
                          <a:solidFill>
                            <a:schemeClr val="tx2">
                              <a:lumMod val="10000"/>
                            </a:schemeClr>
                          </a:solidFill>
                          <a:ea typeface="Calibri" panose="020F0502020204030204" pitchFamily="34" charset="0"/>
                          <a:cs typeface="Times New Roman" panose="02020603050405020304" pitchFamily="18" charset="0"/>
                        </a:rPr>
                        <m:t>ươ</m:t>
                      </m:r>
                      <m:r>
                        <m:rPr>
                          <m:nor/>
                        </m:rPr>
                        <a:rPr lang="en-US" sz="1600">
                          <a:solidFill>
                            <a:schemeClr val="tx2">
                              <a:lumMod val="10000"/>
                            </a:schemeClr>
                          </a:solidFill>
                          <a:ea typeface="Calibri" panose="020F0502020204030204" pitchFamily="34" charset="0"/>
                          <a:cs typeface="Times New Roman" panose="02020603050405020304" pitchFamily="18" charset="0"/>
                        </a:rPr>
                        <m:t>ng</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tr</m:t>
                      </m:r>
                      <m:r>
                        <m:rPr>
                          <m:nor/>
                        </m:rPr>
                        <a:rPr lang="en-US" sz="1600">
                          <a:solidFill>
                            <a:schemeClr val="tx2">
                              <a:lumMod val="10000"/>
                            </a:schemeClr>
                          </a:solidFill>
                          <a:ea typeface="Calibri" panose="020F0502020204030204" pitchFamily="34" charset="0"/>
                          <a:cs typeface="Times New Roman" panose="02020603050405020304" pitchFamily="18" charset="0"/>
                        </a:rPr>
                        <m:t>ì</m:t>
                      </m:r>
                      <m:r>
                        <m:rPr>
                          <m:nor/>
                        </m:rPr>
                        <a:rPr lang="en-US" sz="1600">
                          <a:solidFill>
                            <a:schemeClr val="tx2">
                              <a:lumMod val="10000"/>
                            </a:schemeClr>
                          </a:solidFill>
                          <a:ea typeface="Calibri" panose="020F0502020204030204" pitchFamily="34" charset="0"/>
                          <a:cs typeface="Times New Roman" panose="02020603050405020304" pitchFamily="18" charset="0"/>
                        </a:rPr>
                        <m:t>nh</m:t>
                      </m:r>
                      <m:r>
                        <m:rPr>
                          <m:nor/>
                        </m:rPr>
                        <a:rPr lang="en-US" sz="1600">
                          <a:solidFill>
                            <a:schemeClr val="tx2">
                              <a:lumMod val="10000"/>
                            </a:schemeClr>
                          </a:solidFill>
                          <a:ea typeface="Calibri" panose="020F0502020204030204" pitchFamily="34" charset="0"/>
                          <a:cs typeface="Times New Roman" panose="02020603050405020304" pitchFamily="18" charset="0"/>
                        </a:rPr>
                        <m:t> đã </m:t>
                      </m:r>
                      <m:r>
                        <m:rPr>
                          <m:nor/>
                        </m:rPr>
                        <a:rPr lang="en-US" sz="1600">
                          <a:solidFill>
                            <a:schemeClr val="tx2">
                              <a:lumMod val="10000"/>
                            </a:schemeClr>
                          </a:solidFill>
                          <a:ea typeface="Calibri" panose="020F0502020204030204" pitchFamily="34" charset="0"/>
                          <a:cs typeface="Times New Roman" panose="02020603050405020304" pitchFamily="18" charset="0"/>
                        </a:rPr>
                        <m:t>cho</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c</m:t>
                      </m:r>
                      <m:r>
                        <m:rPr>
                          <m:nor/>
                        </m:rPr>
                        <a:rPr lang="en-US" sz="1600">
                          <a:solidFill>
                            <a:schemeClr val="tx2">
                              <a:lumMod val="10000"/>
                            </a:schemeClr>
                          </a:solidFill>
                          <a:ea typeface="Calibri" panose="020F0502020204030204" pitchFamily="34" charset="0"/>
                          <a:cs typeface="Times New Roman" panose="02020603050405020304" pitchFamily="18" charset="0"/>
                        </a:rPr>
                        <m:t>ó </m:t>
                      </m:r>
                      <m:r>
                        <m:rPr>
                          <m:nor/>
                        </m:rPr>
                        <a:rPr lang="en-US" sz="1600">
                          <a:solidFill>
                            <a:schemeClr val="tx2">
                              <a:lumMod val="10000"/>
                            </a:schemeClr>
                          </a:solidFill>
                          <a:ea typeface="Calibri" panose="020F0502020204030204" pitchFamily="34" charset="0"/>
                          <a:cs typeface="Times New Roman" panose="02020603050405020304" pitchFamily="18" charset="0"/>
                        </a:rPr>
                        <m:t>nghi</m:t>
                      </m:r>
                      <m:r>
                        <m:rPr>
                          <m:nor/>
                        </m:rPr>
                        <a:rPr lang="en-US" sz="1600">
                          <a:solidFill>
                            <a:schemeClr val="tx2">
                              <a:lumMod val="10000"/>
                            </a:schemeClr>
                          </a:solidFill>
                          <a:ea typeface="Calibri" panose="020F0502020204030204" pitchFamily="34" charset="0"/>
                          <a:cs typeface="Times New Roman" panose="02020603050405020304" pitchFamily="18" charset="0"/>
                        </a:rPr>
                        <m:t>ệ</m:t>
                      </m:r>
                      <m:r>
                        <m:rPr>
                          <m:nor/>
                        </m:rPr>
                        <a:rPr lang="en-US" sz="1600">
                          <a:solidFill>
                            <a:schemeClr val="tx2">
                              <a:lumMod val="10000"/>
                            </a:schemeClr>
                          </a:solidFill>
                          <a:ea typeface="Calibri" panose="020F0502020204030204" pitchFamily="34" charset="0"/>
                          <a:cs typeface="Times New Roman" panose="02020603050405020304" pitchFamily="18" charset="0"/>
                        </a:rPr>
                        <m:t>m</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l</m:t>
                      </m:r>
                      <m:r>
                        <m:rPr>
                          <m:nor/>
                        </m:rPr>
                        <a:rPr lang="en-US" sz="1600">
                          <a:solidFill>
                            <a:schemeClr val="tx2">
                              <a:lumMod val="10000"/>
                            </a:schemeClr>
                          </a:solidFill>
                          <a:ea typeface="Calibri" panose="020F0502020204030204" pitchFamily="34" charset="0"/>
                          <a:cs typeface="Times New Roman" panose="02020603050405020304" pitchFamily="18" charset="0"/>
                        </a:rPr>
                        <m:t>à </m:t>
                      </m:r>
                      <m:d>
                        <m:d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e>
                      </m:d>
                      <m:r>
                        <m:rPr>
                          <m:nor/>
                        </m:rPr>
                        <a:rPr lang="en-US" sz="1600">
                          <a:solidFill>
                            <a:schemeClr val="tx2">
                              <a:lumMod val="10000"/>
                            </a:schemeClr>
                          </a:solidFill>
                          <a:ea typeface="Malgun Gothic" panose="020B0503020000020004" pitchFamily="34" charset="-127"/>
                          <a:cs typeface="Times New Roman" panose="02020603050405020304" pitchFamily="18" charset="0"/>
                        </a:rPr>
                        <m:t>v</m:t>
                      </m:r>
                      <m:r>
                        <m:rPr>
                          <m:nor/>
                        </m:rPr>
                        <a:rPr lang="en-US" sz="1600">
                          <a:solidFill>
                            <a:schemeClr val="tx2">
                              <a:lumMod val="10000"/>
                            </a:schemeClr>
                          </a:solidFill>
                          <a:ea typeface="Malgun Gothic" panose="020B0503020000020004" pitchFamily="34" charset="-127"/>
                          <a:cs typeface="Times New Roman" panose="02020603050405020304" pitchFamily="18" charset="0"/>
                        </a:rPr>
                        <m:t>ớ</m:t>
                      </m:r>
                      <m:r>
                        <m:rPr>
                          <m:nor/>
                        </m:rPr>
                        <a:rPr lang="en-US" sz="1600">
                          <a:solidFill>
                            <a:schemeClr val="tx2">
                              <a:lumMod val="10000"/>
                            </a:schemeClr>
                          </a:solidFill>
                          <a:ea typeface="Malgun Gothic" panose="020B0503020000020004" pitchFamily="34" charset="-127"/>
                          <a:cs typeface="Times New Roman" panose="02020603050405020304" pitchFamily="18" charset="0"/>
                        </a:rPr>
                        <m:t>i</m:t>
                      </m:r>
                      <m:r>
                        <a:rPr lang="en-US" sz="1600" b="0" i="1" smtClean="0">
                          <a:solidFill>
                            <a:schemeClr val="tx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 </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889" y="1734909"/>
                <a:ext cx="7802122" cy="3192862"/>
              </a:xfrm>
              <a:prstGeom prst="rect">
                <a:avLst/>
              </a:prstGeom>
              <a:blipFill>
                <a:blip r:embed="rId3"/>
                <a:stretch>
                  <a:fillRect l="-391" t="-382" r="-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3764" y="676308"/>
                <a:ext cx="1872372" cy="6415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600" b="0" i="0" u="none" strike="noStrike" kern="0" cap="none" spc="0" normalizeH="0" baseline="0" noProof="0">
                    <a:ln>
                      <a:noFill/>
                    </a:ln>
                    <a:solidFill>
                      <a:schemeClr val="tx2">
                        <a:lumMod val="10000"/>
                      </a:schemeClr>
                    </a:solidFill>
                    <a:effectLst/>
                    <a:uLnTx/>
                    <a:uFillTx/>
                    <a:ea typeface="Malgun Gothic" panose="020B0503020000020004" pitchFamily="34" charset="-127"/>
                    <a:cs typeface="Times New Roman" panose="02020603050405020304" pitchFamily="18" charset="0"/>
                    <a:sym typeface="Arial"/>
                  </a:rPr>
                  <a:t>c) </a:t>
                </a:r>
                <a14:m>
                  <m:oMath xmlns:m="http://schemas.openxmlformats.org/officeDocument/2006/math">
                    <m:d>
                      <m:dPr>
                        <m:begChr m:val="{"/>
                        <m:endChr m:val=""/>
                        <m:ctrlPr>
                          <a:rPr kumimoji="0" lang="en-US"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e>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e>
                        </m:eqArr>
                      </m:e>
                    </m:d>
                  </m:oMath>
                </a14:m>
                <a:endParaRPr kumimoji="0" lang="en-US" sz="1600" b="0" i="0" u="none" strike="noStrike" kern="0" cap="none" spc="0" normalizeH="0" baseline="0" noProof="0">
                  <a:ln>
                    <a:noFill/>
                  </a:ln>
                  <a:solidFill>
                    <a:schemeClr val="tx2">
                      <a:lumMod val="10000"/>
                    </a:schemeClr>
                  </a:solidFill>
                  <a:effectLst/>
                  <a:uLnTx/>
                  <a:uFillTx/>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643764" y="676308"/>
                <a:ext cx="1872372" cy="641586"/>
              </a:xfrm>
              <a:prstGeom prst="rect">
                <a:avLst/>
              </a:prstGeom>
              <a:blipFill>
                <a:blip r:embed="rId4"/>
                <a:stretch>
                  <a:fillRect l="-1954"/>
                </a:stretch>
              </a:blipFill>
            </p:spPr>
            <p:txBody>
              <a:bodyPr/>
              <a:lstStyle/>
              <a:p>
                <a:r>
                  <a:rPr lang="en-US">
                    <a:noFill/>
                  </a:rPr>
                  <a:t> </a:t>
                </a:r>
              </a:p>
            </p:txBody>
          </p:sp>
        </mc:Fallback>
      </mc:AlternateContent>
    </p:spTree>
    <p:extLst>
      <p:ext uri="{BB962C8B-B14F-4D97-AF65-F5344CB8AC3E}">
        <p14:creationId xmlns:p14="http://schemas.microsoft.com/office/powerpoint/2010/main" val="82397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950831" y="781454"/>
            <a:ext cx="4020325" cy="312438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C6EAFF">
                    <a:lumMod val="25000"/>
                  </a:srgbClr>
                </a:solidFill>
                <a:effectLst/>
                <a:uLnTx/>
                <a:uFillTx/>
                <a:latin typeface="Arial"/>
                <a:cs typeface="Arial"/>
                <a:sym typeface="Darker Grotesque Black"/>
              </a:rPr>
              <a:t>VẬN DỤNG</a:t>
            </a:r>
          </a:p>
        </p:txBody>
      </p:sp>
      <p:pic>
        <p:nvPicPr>
          <p:cNvPr id="3" name="Picture 2"/>
          <p:cNvPicPr>
            <a:picLocks noChangeAspect="1"/>
          </p:cNvPicPr>
          <p:nvPr/>
        </p:nvPicPr>
        <p:blipFill>
          <a:blip r:embed="rId3"/>
          <a:stretch>
            <a:fillRect/>
          </a:stretch>
        </p:blipFill>
        <p:spPr>
          <a:xfrm>
            <a:off x="5460679" y="2222800"/>
            <a:ext cx="2514479" cy="2053567"/>
          </a:xfrm>
          <a:prstGeom prst="rect">
            <a:avLst/>
          </a:prstGeom>
        </p:spPr>
      </p:pic>
    </p:spTree>
    <p:extLst>
      <p:ext uri="{BB962C8B-B14F-4D97-AF65-F5344CB8AC3E}">
        <p14:creationId xmlns:p14="http://schemas.microsoft.com/office/powerpoint/2010/main" val="251777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16814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Bài 1.8 (SHS-tr16) </a:t>
                </a:r>
                <a:r>
                  <a:rPr kumimoji="0" lang="en-US" sz="1500" b="0"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 là số đã cho. Giải hệ phương trình trong mỗ trường hợp sau:    a)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endParaRPr kumimoji="0" lang="en-US" sz="15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168140"/>
              </a:xfrm>
              <a:prstGeom prst="rect">
                <a:avLst/>
              </a:prstGeom>
              <a:blipFill>
                <a:blip r:embed="rId3"/>
                <a:stretch>
                  <a:fillRect l="-296" r="-296" b="-5208"/>
                </a:stretch>
              </a:blipFill>
            </p:spPr>
            <p:txBody>
              <a:bodyPr/>
              <a:lstStyle/>
              <a:p>
                <a:r>
                  <a:rPr lang="en-US">
                    <a:noFill/>
                  </a:rPr>
                  <a:t> </a:t>
                </a:r>
              </a:p>
            </p:txBody>
          </p:sp>
        </mc:Fallback>
      </mc:AlternateContent>
      <p:sp>
        <p:nvSpPr>
          <p:cNvPr id="23" name="Rectangle 22"/>
          <p:cNvSpPr/>
          <p:nvPr/>
        </p:nvSpPr>
        <p:spPr>
          <a:xfrm>
            <a:off x="462139" y="1305619"/>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549934"/>
                <a:ext cx="6688469" cy="3511795"/>
              </a:xfrm>
              <a:prstGeom prst="rect">
                <a:avLst/>
              </a:prstGeom>
            </p:spPr>
            <p:txBody>
              <a:bodyPr wrap="square">
                <a:spAutoFit/>
              </a:bodyPr>
              <a:lstStyle/>
              <a:p>
                <a:pPr algn="just">
                  <a:lnSpc>
                    <a:spcPct val="120000"/>
                  </a:lnSpc>
                </a:pPr>
                <a:r>
                  <a:rPr lang="fr-FR" sz="1500">
                    <a:latin typeface="+mn-lt"/>
                    <a:ea typeface="Malgun Gothic" panose="020B0503020000020004" pitchFamily="34" charset="-127"/>
                    <a:cs typeface="Times New Roman" panose="02020603050405020304" pitchFamily="18" charset="0"/>
                  </a:rPr>
                  <a:t>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fr-FR" sz="1500">
                    <a:effectLst/>
                    <a:latin typeface="+mn-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r>
                  <a:rPr lang="fr-FR" sz="1500">
                    <a:effectLst/>
                    <a:latin typeface="+mn-lt"/>
                    <a:ea typeface="Malgun Gothic" panose="020B0503020000020004" pitchFamily="34" charset="-127"/>
                    <a:cs typeface="Times New Roman" panose="02020603050405020304" pitchFamily="18" charset="0"/>
                  </a:rPr>
                  <a:t>Nhân hai vế của phương trình thứ nhất với </a:t>
                </a:r>
                <a14:m>
                  <m:oMath xmlns:m="http://schemas.openxmlformats.org/officeDocument/2006/math">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fr-FR" sz="1500">
                    <a:effectLst/>
                    <a:latin typeface="+mn-lt"/>
                    <a:ea typeface="Malgun Gothic" panose="020B0503020000020004" pitchFamily="34" charset="-127"/>
                    <a:cs typeface="Times New Roman" panose="02020603050405020304" pitchFamily="18" charset="0"/>
                  </a:rPr>
                  <a:t>, ta được:</a:t>
                </a:r>
                <a:r>
                  <a:rPr lang="en-US" sz="1500">
                    <a:latin typeface="+mn-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ộ</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ừ</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ế </m:t>
                      </m:r>
                      <m:r>
                        <m:rPr>
                          <m:nor/>
                        </m:rPr>
                        <a:rPr lang="en-US" sz="1500">
                          <a:ea typeface="Malgun Gothic" panose="020B0503020000020004" pitchFamily="34" charset="-127"/>
                          <a:cs typeface="Times New Roman" panose="02020603050405020304" pitchFamily="18" charset="0"/>
                        </a:rPr>
                        <m:t>hai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ớ</m:t>
                      </m:r>
                      <m:r>
                        <m:rPr>
                          <m:nor/>
                        </m:rPr>
                        <a:rPr lang="en-US" sz="1500">
                          <a:ea typeface="Malgun Gothic" panose="020B0503020000020004" pitchFamily="34" charset="-127"/>
                          <a:cs typeface="Times New Roman" panose="02020603050405020304" pitchFamily="18" charset="0"/>
                        </a:rPr>
                        <m:t>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đượ</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5</m:t>
                      </m:r>
                      <m:r>
                        <a:rPr lang="en-US" sz="1500" i="1">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latin typeface="Cambria Math" panose="02040503050406030204" pitchFamily="18" charset="0"/>
                          <a:ea typeface="Malgun Gothic" panose="020B0503020000020004" pitchFamily="34" charset="-127"/>
                          <a:cs typeface="Times New Roman" panose="02020603050405020304" pitchFamily="18" charset="0"/>
                        </a:rPr>
                        <m:t>=−9</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ế</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b="0" i="0" smtClean="0">
                          <a:effectLst/>
                          <a:latin typeface="+mn-lt"/>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à</m:t>
                      </m:r>
                      <m:r>
                        <m:rPr>
                          <m:nor/>
                        </m:rPr>
                        <a:rPr lang="en-US" sz="1500">
                          <a:ea typeface="Malgun Gothic" panose="020B0503020000020004" pitchFamily="34" charset="-127"/>
                          <a:cs typeface="Times New Roman" panose="02020603050405020304" pitchFamily="18" charset="0"/>
                        </a:rPr>
                        <m:t>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ứ </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ấ</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m:t>
                      </m:r>
                    </m:oMath>
                  </m:oMathPara>
                </a14:m>
                <a:endParaRPr lang="en-US" sz="1500" i="1">
                  <a:latin typeface="Cambria Math" panose="02040503050406030204" pitchFamily="18" charset="0"/>
                  <a:ea typeface="Malgun Gothic" panose="020B0503020000020004" pitchFamily="34" charset="-127"/>
                  <a:cs typeface="Times New Roman" panose="02020603050405020304" pitchFamily="18" charset="0"/>
                </a:endParaRPr>
              </a:p>
              <a:p>
                <a:pPr algn="just">
                  <a:lnSpc>
                    <a:spcPct val="120000"/>
                  </a:lnSpc>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24</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suy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ra</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ậ</m:t>
                      </m:r>
                      <m:r>
                        <m:rPr>
                          <m:nor/>
                        </m:rPr>
                        <a:rPr lang="en-US" sz="1500">
                          <a:ea typeface="Malgun Gothic" panose="020B0503020000020004" pitchFamily="34" charset="-127"/>
                          <a:cs typeface="Times New Roman" panose="02020603050405020304" pitchFamily="18" charset="0"/>
                        </a:rPr>
                        <m:t>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 </m:t>
                      </m:r>
                      <m:r>
                        <m:rPr>
                          <m:nor/>
                        </m:rPr>
                        <a:rPr lang="en-US" sz="1500">
                          <a:ea typeface="Malgun Gothic" panose="020B0503020000020004" pitchFamily="34" charset="-127"/>
                          <a:cs typeface="Times New Roman" panose="02020603050405020304" pitchFamily="18" charset="0"/>
                        </a:rPr>
                        <m:t>nghi</m:t>
                      </m:r>
                      <m:r>
                        <m:rPr>
                          <m:nor/>
                        </m:rPr>
                        <a:rPr lang="en-US" sz="1500">
                          <a:ea typeface="Malgun Gothic" panose="020B0503020000020004" pitchFamily="34" charset="-127"/>
                          <a:cs typeface="Times New Roman" panose="02020603050405020304" pitchFamily="18" charset="0"/>
                        </a:rPr>
                        <m:t>ệ</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l</m:t>
                      </m:r>
                      <m:r>
                        <m:rPr>
                          <m:nor/>
                        </m:rPr>
                        <a:rPr lang="en-US" sz="1500">
                          <a:ea typeface="Malgun Gothic" panose="020B0503020000020004" pitchFamily="34" charset="-127"/>
                          <a:cs typeface="Times New Roman" panose="02020603050405020304" pitchFamily="18" charset="0"/>
                        </a:rPr>
                        <m:t>à</m:t>
                      </m:r>
                      <m:d>
                        <m:d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5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5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549934"/>
                <a:ext cx="6688469" cy="3511795"/>
              </a:xfrm>
              <a:prstGeom prst="rect">
                <a:avLst/>
              </a:prstGeom>
              <a:blipFill>
                <a:blip r:embed="rId5"/>
                <a:stretch>
                  <a:fillRect l="-364"/>
                </a:stretch>
              </a:blipFill>
            </p:spPr>
            <p:txBody>
              <a:bodyPr/>
              <a:lstStyle/>
              <a:p>
                <a:r>
                  <a:rPr lang="en-US">
                    <a:noFill/>
                  </a:rPr>
                  <a:t> </a:t>
                </a:r>
              </a:p>
            </p:txBody>
          </p:sp>
        </mc:Fallback>
      </mc:AlternateContent>
    </p:spTree>
    <p:extLst>
      <p:ext uri="{BB962C8B-B14F-4D97-AF65-F5344CB8AC3E}">
        <p14:creationId xmlns:p14="http://schemas.microsoft.com/office/powerpoint/2010/main" val="29414603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up)">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(SHS-tr16) </a:t>
                </a:r>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b)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91286"/>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b)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cả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(1)</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91286"/>
              </a:xfrm>
              <a:prstGeom prst="rect">
                <a:avLst/>
              </a:prstGeom>
              <a:blipFill>
                <a:blip r:embed="rId5"/>
                <a:stretch>
                  <a:fillRect l="-375" r="-375"/>
                </a:stretch>
              </a:blipFill>
            </p:spPr>
            <p:txBody>
              <a:bodyPr/>
              <a:lstStyle/>
              <a:p>
                <a:r>
                  <a:rPr lang="en-US">
                    <a:noFill/>
                  </a:rPr>
                  <a:t> </a:t>
                </a:r>
              </a:p>
            </p:txBody>
          </p:sp>
        </mc:Fallback>
      </mc:AlternateContent>
    </p:spTree>
    <p:extLst>
      <p:ext uri="{BB962C8B-B14F-4D97-AF65-F5344CB8AC3E}">
        <p14:creationId xmlns:p14="http://schemas.microsoft.com/office/powerpoint/2010/main" val="315268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(SHS-tr16) </a:t>
                </a:r>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c)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48518"/>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c)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1500">
                    <a:effectLst/>
                    <a:latin typeface="+mj-lt"/>
                    <a:ea typeface="Malgun Gothic" panose="020B0503020000020004" pitchFamily="34" charset="-127"/>
                    <a:cs typeface="Times New Roman" panose="02020603050405020304" pitchFamily="18" charset="0"/>
                  </a:rPr>
                  <a:t> (2).</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(2)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48518"/>
              </a:xfrm>
              <a:prstGeom prst="rect">
                <a:avLst/>
              </a:prstGeom>
              <a:blipFill>
                <a:blip r:embed="rId5"/>
                <a:stretch>
                  <a:fillRect l="-375" r="-375" b="-1126"/>
                </a:stretch>
              </a:blipFill>
            </p:spPr>
            <p:txBody>
              <a:bodyPr/>
              <a:lstStyle/>
              <a:p>
                <a:r>
                  <a:rPr lang="en-US">
                    <a:noFill/>
                  </a:rPr>
                  <a:t> </a:t>
                </a:r>
              </a:p>
            </p:txBody>
          </p:sp>
        </mc:Fallback>
      </mc:AlternateContent>
    </p:spTree>
    <p:extLst>
      <p:ext uri="{BB962C8B-B14F-4D97-AF65-F5344CB8AC3E}">
        <p14:creationId xmlns:p14="http://schemas.microsoft.com/office/powerpoint/2010/main" val="7145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1.9 (SHS-tr16)</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p>
        </p:txBody>
      </p:sp>
      <mc:AlternateContent xmlns:mc="http://schemas.openxmlformats.org/markup-compatibility/2006" xmlns:a14="http://schemas.microsoft.com/office/drawing/2010/main">
        <mc:Choice Requires="a14">
          <p:sp>
            <p:nvSpPr>
              <p:cNvPr id="4" name="Rectangle 3"/>
              <p:cNvSpPr/>
              <p:nvPr/>
            </p:nvSpPr>
            <p:spPr>
              <a:xfrm>
                <a:off x="775844" y="2793851"/>
                <a:ext cx="7588331" cy="187577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Đưa hệ phương trình đã cho về dạng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m:t>
                            </m:r>
                          </m:e>
                        </m:eqArr>
                      </m:e>
                    </m:d>
                  </m:oMath>
                </a14:m>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Sử dụng MTCT, ta nhận được kết quả hệ phương trình đã cho có nghiệm là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(−2;0)</m:t>
                    </m:r>
                  </m:oMath>
                </a14:m>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4" y="2793851"/>
                <a:ext cx="7588331" cy="1875770"/>
              </a:xfrm>
              <a:prstGeom prst="rect">
                <a:avLst/>
              </a:prstGeom>
              <a:blipFill>
                <a:blip r:embed="rId3"/>
                <a:stretch>
                  <a:fillRect l="-643" r="-723" b="-4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5" y="1354057"/>
                <a:ext cx="2500300"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+24=0</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−10=0</m:t>
                            </m:r>
                          </m:e>
                        </m:eqArr>
                      </m:e>
                    </m:d>
                  </m:oMath>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5" y="1354057"/>
                <a:ext cx="2500300" cy="710194"/>
              </a:xfrm>
              <a:prstGeom prst="rect">
                <a:avLst/>
              </a:prstGeom>
              <a:blipFill>
                <a:blip r:embed="rId4"/>
                <a:stretch>
                  <a:fillRect l="-1951"/>
                </a:stretch>
              </a:blipFill>
            </p:spPr>
            <p:txBody>
              <a:bodyPr/>
              <a:lstStyle/>
              <a:p>
                <a:r>
                  <a:rPr lang="en-US">
                    <a:noFill/>
                  </a:rPr>
                  <a:t> </a:t>
                </a:r>
              </a:p>
            </p:txBody>
          </p:sp>
        </mc:Fallback>
      </mc:AlternateContent>
      <p:sp>
        <p:nvSpPr>
          <p:cNvPr id="7" name="Rectangle 6"/>
          <p:cNvSpPr/>
          <p:nvPr/>
        </p:nvSpPr>
        <p:spPr>
          <a:xfrm>
            <a:off x="4186535" y="2132533"/>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spTree>
    <p:extLst>
      <p:ext uri="{BB962C8B-B14F-4D97-AF65-F5344CB8AC3E}">
        <p14:creationId xmlns:p14="http://schemas.microsoft.com/office/powerpoint/2010/main" val="8834619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353926" y="302228"/>
            <a:ext cx="8432164"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1.9 (SHS-tr16)</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p>
        </p:txBody>
      </p:sp>
      <mc:AlternateContent xmlns:mc="http://schemas.openxmlformats.org/markup-compatibility/2006" xmlns:a14="http://schemas.microsoft.com/office/drawing/2010/main">
        <mc:Choice Requires="a14">
          <p:sp>
            <p:nvSpPr>
              <p:cNvPr id="4" name="Rectangle 3"/>
              <p:cNvSpPr/>
              <p:nvPr/>
            </p:nvSpPr>
            <p:spPr>
              <a:xfrm>
                <a:off x="353926" y="3128499"/>
                <a:ext cx="8432164" cy="1518301"/>
              </a:xfrm>
              <a:prstGeom prst="rect">
                <a:avLst/>
              </a:prstGeom>
            </p:spPr>
            <p:txBody>
              <a:bodyPr wrap="square">
                <a:spAutoFit/>
              </a:bodyPr>
              <a:lstStyle/>
              <a:p>
                <a:pPr algn="just">
                  <a:lnSpc>
                    <a:spcPct val="150000"/>
                  </a:lnSpc>
                  <a:spcBef>
                    <a:spcPts val="300"/>
                  </a:spcBef>
                  <a:spcAft>
                    <a:spcPts val="300"/>
                  </a:spcAft>
                </a:pPr>
                <a:r>
                  <a:rPr lang="en-US" sz="1800">
                    <a:latin typeface="+mj-lt"/>
                    <a:ea typeface="Malgun Gothic" panose="020B0503020000020004" pitchFamily="34" charset="-127"/>
                    <a:cs typeface="Times New Roman" panose="02020603050405020304" pitchFamily="18" charset="0"/>
                  </a:rPr>
                  <a:t>Sử dụng MTCT, ta nhận được kết quả hệ phương trình đã cho có vô số nghiệm.</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ậ</m:t>
                      </m:r>
                      <m:r>
                        <m:rPr>
                          <m:nor/>
                        </m:rPr>
                        <a:rPr lang="en-US" sz="1800">
                          <a:ea typeface="Malgun Gothic" panose="020B0503020000020004" pitchFamily="34" charset="-127"/>
                          <a:cs typeface="Times New Roman" panose="02020603050405020304" pitchFamily="18" charset="0"/>
                        </a:rPr>
                        <m:t>y</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nghi</m:t>
                      </m:r>
                      <m:r>
                        <m:rPr>
                          <m:nor/>
                        </m:rPr>
                        <a:rPr lang="en-US" sz="1800">
                          <a:ea typeface="Malgun Gothic" panose="020B0503020000020004" pitchFamily="34" charset="-127"/>
                          <a:cs typeface="Times New Roman" panose="02020603050405020304" pitchFamily="18" charset="0"/>
                        </a:rPr>
                        <m:t>ệ</m:t>
                      </m:r>
                      <m:r>
                        <m:rPr>
                          <m:nor/>
                        </m:rPr>
                        <a:rPr lang="en-US" sz="1800">
                          <a:ea typeface="Malgun Gothic" panose="020B0503020000020004" pitchFamily="34" charset="-127"/>
                          <a:cs typeface="Times New Roman" panose="02020603050405020304" pitchFamily="18" charset="0"/>
                        </a:rPr>
                        <m:t>m</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c</m:t>
                      </m:r>
                      <m:r>
                        <m:rPr>
                          <m:nor/>
                        </m:rPr>
                        <a:rPr lang="en-US" sz="1800">
                          <a:ea typeface="Malgun Gothic" panose="020B0503020000020004" pitchFamily="34" charset="-127"/>
                          <a:cs typeface="Times New Roman" panose="02020603050405020304" pitchFamily="18" charset="0"/>
                        </a:rPr>
                        <m:t>ủ</m:t>
                      </m:r>
                      <m:r>
                        <m:rPr>
                          <m:nor/>
                        </m:rPr>
                        <a:rPr lang="en-US" sz="1800">
                          <a:ea typeface="Malgun Gothic" panose="020B0503020000020004" pitchFamily="34" charset="-127"/>
                          <a:cs typeface="Times New Roman" panose="02020603050405020304" pitchFamily="18" charset="0"/>
                        </a:rPr>
                        <m:t>a</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h</m:t>
                      </m:r>
                      <m:r>
                        <m:rPr>
                          <m:nor/>
                        </m:rPr>
                        <a:rPr lang="en-US" sz="1800">
                          <a:ea typeface="Malgun Gothic" panose="020B0503020000020004" pitchFamily="34" charset="-127"/>
                          <a:cs typeface="Times New Roman" panose="02020603050405020304" pitchFamily="18" charset="0"/>
                        </a:rPr>
                        <m:t>ệ </m:t>
                      </m:r>
                      <m:r>
                        <m:rPr>
                          <m:nor/>
                        </m:rPr>
                        <a:rPr lang="en-US" sz="1800">
                          <a:ea typeface="Malgun Gothic" panose="020B0503020000020004" pitchFamily="34" charset="-127"/>
                          <a:cs typeface="Times New Roman" panose="02020603050405020304" pitchFamily="18" charset="0"/>
                        </a:rPr>
                        <m:t>ph</m:t>
                      </m:r>
                      <m:r>
                        <m:rPr>
                          <m:nor/>
                        </m:rPr>
                        <a:rPr lang="en-US" sz="1800">
                          <a:ea typeface="Malgun Gothic" panose="020B0503020000020004" pitchFamily="34" charset="-127"/>
                          <a:cs typeface="Times New Roman" panose="02020603050405020304" pitchFamily="18" charset="0"/>
                        </a:rPr>
                        <m:t>ươ</m:t>
                      </m:r>
                      <m:r>
                        <m:rPr>
                          <m:nor/>
                        </m:rPr>
                        <a:rPr lang="en-US" sz="1800">
                          <a:ea typeface="Malgun Gothic" panose="020B0503020000020004" pitchFamily="34" charset="-127"/>
                          <a:cs typeface="Times New Roman" panose="02020603050405020304" pitchFamily="18" charset="0"/>
                        </a:rPr>
                        <m:t>ng</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tr</m:t>
                      </m:r>
                      <m:r>
                        <m:rPr>
                          <m:nor/>
                        </m:rPr>
                        <a:rPr lang="en-US" sz="1800">
                          <a:ea typeface="Malgun Gothic" panose="020B0503020000020004" pitchFamily="34" charset="-127"/>
                          <a:cs typeface="Times New Roman" panose="02020603050405020304" pitchFamily="18" charset="0"/>
                        </a:rPr>
                        <m:t>ì</m:t>
                      </m:r>
                      <m:r>
                        <m:rPr>
                          <m:nor/>
                        </m:rPr>
                        <a:rPr lang="en-US" sz="1800">
                          <a:ea typeface="Malgun Gothic" panose="020B0503020000020004" pitchFamily="34" charset="-127"/>
                          <a:cs typeface="Times New Roman" panose="02020603050405020304" pitchFamily="18" charset="0"/>
                        </a:rPr>
                        <m:t>nh</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 </m:t>
                      </m:r>
                      <m:d>
                        <m:d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ớ</m:t>
                      </m:r>
                      <m:r>
                        <m:rPr>
                          <m:nor/>
                        </m:rPr>
                        <a:rPr lang="en-US" sz="1800">
                          <a:ea typeface="Malgun Gothic" panose="020B0503020000020004" pitchFamily="34" charset="-127"/>
                          <a:cs typeface="Times New Roman" panose="02020603050405020304" pitchFamily="18" charset="0"/>
                        </a:rPr>
                        <m:t>i</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3926" y="3128499"/>
                <a:ext cx="8432164" cy="1518301"/>
              </a:xfrm>
              <a:prstGeom prst="rect">
                <a:avLst/>
              </a:prstGeom>
              <a:blipFill>
                <a:blip r:embed="rId3"/>
                <a:stretch>
                  <a:fillRect l="-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3926" y="1325413"/>
                <a:ext cx="1817292"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1800" smtClean="0">
                          <a:latin typeface="+mj-lt"/>
                          <a:ea typeface="Malgun Gothic" panose="020B0503020000020004" pitchFamily="34" charset="-127"/>
                          <a:cs typeface="Times New Roman" panose="02020603050405020304" pitchFamily="18" charset="0"/>
                        </a:rPr>
                        <m:t>b</m:t>
                      </m:r>
                      <m:r>
                        <m:rPr>
                          <m:nor/>
                        </m:rPr>
                        <a:rPr lang="en-US" sz="1800" smtClean="0">
                          <a:latin typeface="+mj-lt"/>
                          <a:ea typeface="Malgun Gothic" panose="020B0503020000020004" pitchFamily="34" charset="-127"/>
                          <a:cs typeface="Times New Roman" panose="02020603050405020304" pitchFamily="18" charset="0"/>
                        </a:rPr>
                        <m:t>)</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3926" y="1325413"/>
                <a:ext cx="1817292" cy="1053558"/>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186534" y="2378430"/>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7781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1.9 (SHS-tr16)</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p>
        </p:txBody>
      </p:sp>
      <p:sp>
        <p:nvSpPr>
          <p:cNvPr id="4" name="Rectangle 3"/>
          <p:cNvSpPr/>
          <p:nvPr/>
        </p:nvSpPr>
        <p:spPr>
          <a:xfrm>
            <a:off x="775842" y="3328081"/>
            <a:ext cx="7588331" cy="872034"/>
          </a:xfrm>
          <a:prstGeom prst="rect">
            <a:avLst/>
          </a:prstGeom>
        </p:spPr>
        <p:txBody>
          <a:bodyPr wrap="square">
            <a:spAutoFit/>
          </a:bodyPr>
          <a:lstStyle/>
          <a:p>
            <a:pPr lvl="0" algn="just">
              <a:lnSpc>
                <a:spcPct val="150000"/>
              </a:lnSpc>
              <a:spcBef>
                <a:spcPts val="300"/>
              </a:spcBef>
              <a:spcAft>
                <a:spcPts val="300"/>
              </a:spcAft>
            </a:pPr>
            <a:r>
              <a:rPr lang="vi-VN" sz="1800">
                <a:ea typeface="Malgun Gothic" panose="020B0503020000020004" pitchFamily="34" charset="-127"/>
                <a:cs typeface="Times New Roman" panose="02020603050405020304" pitchFamily="18" charset="0"/>
              </a:rPr>
              <a:t>Sử dụng MTCT, ta nhận được kết quả hệ phương trình đã cho vô nghiệm.</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75844" y="1367548"/>
                <a:ext cx="1977593"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smtClean="0">
                          <a:ea typeface="Malgun Gothic" panose="020B0503020000020004" pitchFamily="34" charset="-127"/>
                          <a:cs typeface="Times New Roman" panose="02020603050405020304" pitchFamily="18" charset="0"/>
                        </a:rPr>
                        <m:t>c</m:t>
                      </m:r>
                      <m:r>
                        <m:rPr>
                          <m:nor/>
                        </m:rPr>
                        <a:rPr lang="en-US" sz="1800" smtClean="0">
                          <a:ea typeface="Malgun Gothic" panose="020B0503020000020004" pitchFamily="34" charset="-127"/>
                          <a:cs typeface="Times New Roman" panose="02020603050405020304" pitchFamily="18" charset="0"/>
                        </a:rPr>
                        <m:t>)</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4" y="1367548"/>
                <a:ext cx="1977593" cy="1053558"/>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4186533" y="2500417"/>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3592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1.9 (SHS-tr16)</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p>
        </p:txBody>
      </p:sp>
      <mc:AlternateContent xmlns:mc="http://schemas.openxmlformats.org/markup-compatibility/2006" xmlns:a14="http://schemas.microsoft.com/office/drawing/2010/main">
        <mc:Choice Requires="a14">
          <p:sp>
            <p:nvSpPr>
              <p:cNvPr id="4" name="Rectangle 3"/>
              <p:cNvSpPr/>
              <p:nvPr/>
            </p:nvSpPr>
            <p:spPr>
              <a:xfrm>
                <a:off x="775842" y="3307773"/>
                <a:ext cx="7718934" cy="1441357"/>
              </a:xfrm>
              <a:prstGeom prst="rect">
                <a:avLst/>
              </a:prstGeom>
            </p:spPr>
            <p:txBody>
              <a:bodyPr wrap="square">
                <a:spAutoFit/>
              </a:bodyPr>
              <a:lstStyle/>
              <a:p>
                <a:pPr algn="just">
                  <a:lnSpc>
                    <a:spcPct val="150000"/>
                  </a:lnSpc>
                </a:pPr>
                <a:r>
                  <a:rPr lang="en-US" sz="1800">
                    <a:latin typeface="+mj-lt"/>
                    <a:ea typeface="Malgun Gothic" panose="020B0503020000020004" pitchFamily="34" charset="-127"/>
                    <a:cs typeface="Times New Roman" panose="02020603050405020304" pitchFamily="18" charset="0"/>
                  </a:rPr>
                  <a:t>Sử dụng MTCT, ta nhận được kết quả hệ phương trình đã cho có nghiệm </a:t>
                </a:r>
              </a:p>
              <a:p>
                <a:pPr algn="just">
                  <a:lnSpc>
                    <a:spcPct val="150000"/>
                  </a:lnSpc>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;−15</m:t>
                          </m:r>
                        </m:e>
                      </m:d>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2" y="3307773"/>
                <a:ext cx="7718934" cy="1441357"/>
              </a:xfrm>
              <a:prstGeom prst="rect">
                <a:avLst/>
              </a:prstGeom>
              <a:blipFill>
                <a:blip r:embed="rId3"/>
                <a:stretch>
                  <a:fillRect l="-6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2" y="1354057"/>
                <a:ext cx="2190663" cy="1417824"/>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a:latin typeface="+mj-lt"/>
                          <a:ea typeface="Malgun Gothic" panose="020B0503020000020004" pitchFamily="34" charset="-127"/>
                          <a:cs typeface="Times New Roman" panose="02020603050405020304" pitchFamily="18" charset="0"/>
                        </a:rPr>
                        <m:t>d</m:t>
                      </m:r>
                      <m:r>
                        <m:rPr>
                          <m:nor/>
                        </m:rPr>
                        <a:rPr lang="en-US" sz="1800">
                          <a:latin typeface="+mj-lt"/>
                          <a:ea typeface="Malgun Gothic" panose="020B0503020000020004" pitchFamily="34" charset="-127"/>
                          <a:cs typeface="Times New Roman" panose="02020603050405020304" pitchFamily="18" charset="0"/>
                        </a:rPr>
                        <m:t>) </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=11</m:t>
                              </m:r>
                            </m:e>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2" y="1354057"/>
                <a:ext cx="2190663" cy="1417824"/>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242691" y="2563096"/>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71841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96239" y="417497"/>
                <a:ext cx="8351520" cy="4140749"/>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vi-VN" sz="1900" b="1" kern="1200">
                    <a:solidFill>
                      <a:srgbClr val="C00000"/>
                    </a:solidFill>
                    <a:latin typeface="+mn-lt"/>
                    <a:ea typeface="Times New Roman" panose="02020603050405020304" pitchFamily="18" charset="0"/>
                    <a:cs typeface="Times New Roman" panose="02020603050405020304" pitchFamily="18" charset="0"/>
                  </a:rPr>
                  <a:t>HĐ1: </a:t>
                </a:r>
                <a:r>
                  <a:rPr lang="en-US" sz="1900">
                    <a:latin typeface="+mn-lt"/>
                    <a:ea typeface="Calibri" panose="020F0502020204030204" pitchFamily="34" charset="0"/>
                    <a:cs typeface="Times New Roman" panose="02020603050405020304" pitchFamily="18" charset="0"/>
                  </a:rPr>
                  <a:t>Cho hệ phương trình</a:t>
                </a: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900" i="1">
                                  <a:latin typeface="Cambria Math" panose="02040503050406030204" pitchFamily="18" charset="0"/>
                                  <a:ea typeface="Calibri" panose="020F0502020204030204" pitchFamily="34" charset="0"/>
                                  <a:cs typeface="Times New Roman" panose="02020603050405020304" pitchFamily="18" charset="0"/>
                                </a:rPr>
                              </m:ctrlPr>
                            </m:eqArrPr>
                            <m:e>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=3</m:t>
                              </m:r>
                            </m:e>
                            <m:e>
                              <m:r>
                                <a:rPr lang="en-US" sz="1900" i="1">
                                  <a:latin typeface="Cambria Math" panose="02040503050406030204" pitchFamily="18" charset="0"/>
                                  <a:ea typeface="Calibri" panose="020F0502020204030204" pitchFamily="34" charset="0"/>
                                  <a:cs typeface="Times New Roman" panose="02020603050405020304" pitchFamily="18" charset="0"/>
                                </a:rPr>
                                <m:t>2</m:t>
                              </m:r>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−3</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Giải hệ phương trình theo hướng dẫn sau:</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1. Từ phương trình thứ nhất, biểu diễn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theo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rồi thế vào phương trình thứ hai để được một phương trình với một ẩn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Giải phương trình một ẩn đó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2. Sử dụng giá trị tìm được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rồi viết nghiệm của hệ phương trình đã cho.</a:t>
                </a:r>
                <a:endParaRPr lang="en-US" sz="19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6239" y="417497"/>
                <a:ext cx="8351520" cy="4140749"/>
              </a:xfrm>
              <a:prstGeom prst="rect">
                <a:avLst/>
              </a:prstGeom>
              <a:blipFill>
                <a:blip r:embed="rId4"/>
                <a:stretch>
                  <a:fillRect l="-657" r="-657" b="-14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4" name="Google Shape;1804;p41"/>
          <p:cNvSpPr/>
          <p:nvPr/>
        </p:nvSpPr>
        <p:spPr>
          <a:xfrm>
            <a:off x="212300" y="1077281"/>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2112642" y="1808743"/>
            <a:ext cx="5735524" cy="2246769"/>
          </a:xfrm>
          <a:prstGeom prst="rect">
            <a:avLst/>
          </a:prstGeom>
        </p:spPr>
        <p:txBody>
          <a:bodyPr wrap="square">
            <a:spAutoFit/>
          </a:bodyPr>
          <a:lstStyle/>
          <a:p>
            <a:pPr marL="257175" indent="-257175" algn="just" defTabSz="685800">
              <a:lnSpc>
                <a:spcPct val="200000"/>
              </a:lnSpc>
              <a:spcBef>
                <a:spcPts val="600"/>
              </a:spcBef>
              <a:spcAft>
                <a:spcPts val="600"/>
              </a:spcAft>
              <a:buFont typeface="Wingdings" panose="05000000000000000000" pitchFamily="2" charset="2"/>
              <a:buChar char="q"/>
            </a:pPr>
            <a:r>
              <a:rPr lang="vi-VN" sz="2000" kern="100">
                <a:ea typeface="Calibri" panose="020F0502020204030204" pitchFamily="34" charset="0"/>
                <a:cs typeface="Times New Roman" panose="02020603050405020304" pitchFamily="18" charset="0"/>
              </a:rPr>
              <a:t>Ghi nhớ kiến thức trong bài.</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a:ea typeface="Calibri" panose="020F0502020204030204" pitchFamily="34" charset="0"/>
                <a:cs typeface="Times New Roman" panose="02020603050405020304" pitchFamily="18" charset="0"/>
              </a:rPr>
              <a:t>Hoàn thành bài tập trong SBT.</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a:ea typeface="Calibri" panose="020F0502020204030204" pitchFamily="34" charset="0"/>
                <a:cs typeface="Times New Roman" panose="02020603050405020304" pitchFamily="18" charset="0"/>
              </a:rPr>
              <a:t>Chuẩn bị bài sau </a:t>
            </a:r>
            <a:r>
              <a:rPr lang="vi-VN" sz="2000" b="1" i="1" kern="100">
                <a:ea typeface="Calibri" panose="020F0502020204030204" pitchFamily="34" charset="0"/>
                <a:cs typeface="Times New Roman" panose="02020603050405020304" pitchFamily="18" charset="0"/>
              </a:rPr>
              <a:t>“Luyện tập chung”.</a:t>
            </a:r>
          </a:p>
        </p:txBody>
      </p:sp>
      <p:sp>
        <p:nvSpPr>
          <p:cNvPr id="10" name="Rectangle 9"/>
          <p:cNvSpPr/>
          <p:nvPr/>
        </p:nvSpPr>
        <p:spPr>
          <a:xfrm>
            <a:off x="2112642" y="906497"/>
            <a:ext cx="4988866" cy="646331"/>
          </a:xfrm>
          <a:prstGeom prst="rect">
            <a:avLst/>
          </a:prstGeom>
        </p:spPr>
        <p:txBody>
          <a:bodyPr wrap="none">
            <a:spAutoFit/>
          </a:bodyPr>
          <a:lstStyle/>
          <a:p>
            <a:pPr algn="ctr">
              <a:buClr>
                <a:srgbClr val="143E63"/>
              </a:buClr>
              <a:buSzPts val="3000"/>
              <a:defRPr/>
            </a:pPr>
            <a:r>
              <a:rPr lang="vi-VN" sz="3600" b="1">
                <a:solidFill>
                  <a:srgbClr val="313F60"/>
                </a:solidFill>
                <a:ea typeface="+mn-ea"/>
                <a:sym typeface="Merriweather Sans"/>
              </a:rPr>
              <a:t>HƯỚNG DẪN VỀ NHÀ</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p:sp>
        <p:nvSpPr>
          <p:cNvPr id="9" name="Rectangle 8"/>
          <p:cNvSpPr/>
          <p:nvPr/>
        </p:nvSpPr>
        <p:spPr>
          <a:xfrm>
            <a:off x="626569" y="497787"/>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100" cap="none" spc="0" normalizeH="0" baseline="0" noProof="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9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716229" y="897738"/>
                <a:ext cx="7784179" cy="3916457"/>
              </a:xfrm>
              <a:prstGeom prst="rect">
                <a:avLst/>
              </a:prstGeom>
            </p:spPr>
            <p:txBody>
              <a:bodyPr wrap="square">
                <a:spAutoFit/>
              </a:bodyPr>
              <a:lstStyle/>
              <a:p>
                <a:pPr algn="just">
                  <a:lnSpc>
                    <a:spcPct val="150000"/>
                  </a:lnSpc>
                  <a:spcBef>
                    <a:spcPts val="300"/>
                  </a:spcBef>
                  <a:spcAft>
                    <a:spcPts val="300"/>
                  </a:spcAft>
                </a:pPr>
                <a:r>
                  <a:rPr lang="da-DK" sz="1800">
                    <a:latin typeface="+mj-lt"/>
                    <a:ea typeface="Malgun Gothic" panose="020B0503020000020004" pitchFamily="34" charset="-127"/>
                    <a:cs typeface="Times New Roman" panose="02020603050405020304" pitchFamily="18" charset="0"/>
                  </a:rPr>
                  <a:t>1. 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m:oMathPara>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=10</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2.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thì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Vậy nghiệm của hệ đã cho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16229" y="897738"/>
                <a:ext cx="7784179" cy="3916457"/>
              </a:xfrm>
              <a:prstGeom prst="rect">
                <a:avLst/>
              </a:prstGeom>
              <a:blipFill>
                <a:blip r:embed="rId4"/>
                <a:stretch>
                  <a:fillRect l="-705" b="-156"/>
                </a:stretch>
              </a:blipFill>
            </p:spPr>
            <p:txBody>
              <a:bodyPr/>
              <a:lstStyle/>
              <a:p>
                <a:r>
                  <a:rPr lang="en-US">
                    <a:noFill/>
                  </a:rPr>
                  <a:t> </a:t>
                </a:r>
              </a:p>
            </p:txBody>
          </p:sp>
        </mc:Fallback>
      </mc:AlternateContent>
    </p:spTree>
    <p:extLst>
      <p:ext uri="{BB962C8B-B14F-4D97-AF65-F5344CB8AC3E}">
        <p14:creationId xmlns:p14="http://schemas.microsoft.com/office/powerpoint/2010/main" val="30678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938210" y="673955"/>
            <a:ext cx="7317497" cy="3370923"/>
          </a:xfrm>
          <a:prstGeom prst="rect">
            <a:avLst/>
          </a:prstGeom>
        </p:spPr>
        <p:txBody>
          <a:bodyPr wrap="square">
            <a:spAutoFit/>
          </a:bodyPr>
          <a:lstStyle/>
          <a:p>
            <a:pPr algn="just">
              <a:lnSpc>
                <a:spcPct val="165000"/>
              </a:lnSpc>
              <a:spcBef>
                <a:spcPts val="600"/>
              </a:spcBef>
              <a:spcAft>
                <a:spcPts val="600"/>
              </a:spcAft>
              <a:tabLst>
                <a:tab pos="361950" algn="l"/>
              </a:tabLst>
            </a:pPr>
            <a:r>
              <a:rPr lang="vi-VN" sz="2200" b="1">
                <a:solidFill>
                  <a:srgbClr val="C00000"/>
                </a:solidFill>
                <a:latin typeface="+mn-lt"/>
                <a:ea typeface="Times New Roman" panose="02020603050405020304" pitchFamily="18" charset="0"/>
                <a:cs typeface="Times New Roman" panose="02020603050405020304" pitchFamily="18" charset="0"/>
              </a:rPr>
              <a:t>Cách giải hệ phương trình bằng phương pháp thế:</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1. Từ một phương trình của hệ, biểu diễn một ẩn theo ẩn kia rồi thế vào phương trình còn lại của hệ </a:t>
            </a:r>
            <a:r>
              <a:rPr lang="en-US" sz="1900">
                <a:solidFill>
                  <a:schemeClr val="tx2">
                    <a:lumMod val="10000"/>
                  </a:schemeClr>
                </a:solidFill>
                <a:latin typeface="+mn-lt"/>
                <a:ea typeface="Times New Roman" panose="02020603050405020304" pitchFamily="18" charset="0"/>
                <a:cs typeface="Times New Roman" panose="02020603050405020304" pitchFamily="18" charset="0"/>
              </a:rPr>
              <a:t>để được </a:t>
            </a:r>
            <a:r>
              <a:rPr lang="vi-VN" sz="1900">
                <a:solidFill>
                  <a:schemeClr val="tx2">
                    <a:lumMod val="10000"/>
                  </a:schemeClr>
                </a:solidFill>
                <a:latin typeface="+mn-lt"/>
                <a:ea typeface="Times New Roman" panose="02020603050405020304" pitchFamily="18" charset="0"/>
                <a:cs typeface="Times New Roman" panose="02020603050405020304" pitchFamily="18" charset="0"/>
              </a:rPr>
              <a:t>phương trình chỉ còn chứa một ẩn.</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2. Giải phương trình một ẩn vừa nhận được, từ đó suy ra nghiệm của hệ đã cho.</a:t>
            </a:r>
          </a:p>
        </p:txBody>
      </p:sp>
      <p:grpSp>
        <p:nvGrpSpPr>
          <p:cNvPr id="42" name="Google Shape;902;p32"/>
          <p:cNvGrpSpPr/>
          <p:nvPr/>
        </p:nvGrpSpPr>
        <p:grpSpPr>
          <a:xfrm rot="783256">
            <a:off x="7976637" y="4125637"/>
            <a:ext cx="797828" cy="723153"/>
            <a:chOff x="5113625" y="4091075"/>
            <a:chExt cx="270325" cy="258750"/>
          </a:xfrm>
        </p:grpSpPr>
        <p:sp>
          <p:nvSpPr>
            <p:cNvPr id="43"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82263"/>
                <a:ext cx="7192106" cy="1019125"/>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Ví</a:t>
                </a:r>
                <a:r>
                  <a:rPr kumimoji="0" lang="en-US" sz="1800" b="1" i="0" u="none" strike="noStrike" kern="0" cap="none" spc="0" normalizeH="0" noProof="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 dụ 1.</a:t>
                </a:r>
                <a:r>
                  <a:rPr lang="vi-VN" sz="1800" b="1">
                    <a:solidFill>
                      <a:schemeClr val="accent3">
                        <a:lumMod val="25000"/>
                      </a:schemeClr>
                    </a:solidFill>
                    <a:ea typeface="Times New Roman" panose="02020603050405020304" pitchFamily="18" charset="0"/>
                    <a:cs typeface="Times New Roman" panose="02020603050405020304" pitchFamily="18" charset="0"/>
                  </a:rPr>
                  <a:t> </a:t>
                </a:r>
                <a:r>
                  <a:rPr lang="vi-VN" sz="1800">
                    <a:solidFill>
                      <a:schemeClr val="tx2">
                        <a:lumMod val="10000"/>
                      </a:schemeClr>
                    </a:solidFill>
                    <a:ea typeface="Times New Roman" panose="02020603050405020304" pitchFamily="18" charset="0"/>
                    <a:cs typeface="Times New Roman" panose="02020603050405020304" pitchFamily="18" charset="0"/>
                  </a:rPr>
                  <a:t>Giải hệ phương trình</a:t>
                </a:r>
                <a:r>
                  <a:rPr lang="en-US" sz="1800">
                    <a:solidFill>
                      <a:schemeClr val="tx2">
                        <a:lumMod val="10000"/>
                      </a:schemeClr>
                    </a:solidFill>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smtClean="0">
                            <a:solidFill>
                              <a:schemeClr val="tx2">
                                <a:lumMod val="10000"/>
                              </a:schemeClr>
                            </a:solidFill>
                            <a:latin typeface="Cambria Math" panose="02040503050406030204" pitchFamily="18" charset="0"/>
                            <a:cs typeface="Times New Roman" panose="02020603050405020304" pitchFamily="18" charset="0"/>
                          </a:rPr>
                        </m:ctrlPr>
                      </m:dPr>
                      <m:e>
                        <m:eqArr>
                          <m:eqArrPr>
                            <m:ctrlPr>
                              <a:rPr lang="en-US" sz="1800" i="1" smtClean="0">
                                <a:solidFill>
                                  <a:schemeClr val="tx2">
                                    <a:lumMod val="10000"/>
                                  </a:schemeClr>
                                </a:solidFill>
                                <a:latin typeface="Cambria Math" panose="02040503050406030204" pitchFamily="18" charset="0"/>
                                <a:cs typeface="Times New Roman" panose="02020603050405020304" pitchFamily="18" charset="0"/>
                              </a:rPr>
                            </m:ctrlPr>
                          </m:eqArrPr>
                          <m:e>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=3</m:t>
                            </m:r>
                          </m:e>
                          <m:e>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=4</m:t>
                            </m:r>
                          </m:e>
                        </m:eqArr>
                      </m:e>
                    </m:d>
                  </m:oMath>
                </a14:m>
                <a:r>
                  <a:rPr lang="en-US" sz="1800">
                    <a:solidFill>
                      <a:schemeClr val="tx2">
                        <a:lumMod val="10000"/>
                      </a:schemeClr>
                    </a:solidFill>
                    <a:ea typeface="Times New Roman" panose="02020603050405020304" pitchFamily="18" charset="0"/>
                    <a:cs typeface="Times New Roman" panose="02020603050405020304" pitchFamily="18" charset="0"/>
                  </a:rPr>
                  <a:t> </a:t>
                </a:r>
                <a:r>
                  <a:rPr lang="vi-VN" sz="1800">
                    <a:solidFill>
                      <a:schemeClr val="tx2">
                        <a:lumMod val="10000"/>
                      </a:schemeClr>
                    </a:solidFill>
                    <a:ea typeface="Times New Roman" panose="02020603050405020304" pitchFamily="18" charset="0"/>
                    <a:cs typeface="Times New Roman" panose="02020603050405020304" pitchFamily="18" charset="0"/>
                  </a:rPr>
                  <a:t>bằng phương pháp thế.</a:t>
                </a:r>
              </a:p>
            </p:txBody>
          </p:sp>
        </mc:Choice>
        <mc:Fallback xmlns="">
          <p:sp>
            <p:nvSpPr>
              <p:cNvPr id="5" name="Rectangle 4"/>
              <p:cNvSpPr>
                <a:spLocks noRot="1" noChangeAspect="1" noMove="1" noResize="1" noEditPoints="1" noAdjustHandles="1" noChangeArrowheads="1" noChangeShapeType="1" noTextEdit="1"/>
              </p:cNvSpPr>
              <p:nvPr/>
            </p:nvSpPr>
            <p:spPr>
              <a:xfrm>
                <a:off x="976534" y="382263"/>
                <a:ext cx="7192106" cy="10191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04360"/>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022063" y="3867787"/>
            <a:ext cx="950237" cy="101811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87850" y="2071566"/>
                <a:ext cx="7192106" cy="2580194"/>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Từ phương trình thứ nhất của hệ ta có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1800">
                    <a:solidFill>
                      <a:srgbClr val="DADADA">
                        <a:lumMod val="10000"/>
                      </a:srgbClr>
                    </a:solidFill>
                    <a:ea typeface="Times New Roman" panose="02020603050405020304" pitchFamily="18" charset="0"/>
                    <a:cs typeface="Times New Roman" panose="02020603050405020304" pitchFamily="18" charset="0"/>
                  </a:rPr>
                  <a:t>. </a:t>
                </a:r>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Thế vào phương trình thứ hai của hệ,</a:t>
                </a:r>
                <a:r>
                  <a:rPr lang="en-US" sz="1800">
                    <a:solidFill>
                      <a:srgbClr val="DADADA">
                        <a:lumMod val="10000"/>
                      </a:srgbClr>
                    </a:solidFill>
                    <a:ea typeface="Times New Roman" panose="02020603050405020304" pitchFamily="18" charset="0"/>
                    <a:cs typeface="Times New Roman" panose="02020603050405020304" pitchFamily="18" charset="0"/>
                  </a:rPr>
                  <a:t> </a:t>
                </a:r>
                <a:r>
                  <a:rPr lang="vi-VN" sz="1800">
                    <a:solidFill>
                      <a:srgbClr val="DADADA">
                        <a:lumMod val="10000"/>
                      </a:srgbClr>
                    </a:solidFill>
                    <a:ea typeface="Times New Roman" panose="02020603050405020304" pitchFamily="18" charset="0"/>
                    <a:cs typeface="Times New Roman" panose="02020603050405020304" pitchFamily="18" charset="0"/>
                  </a:rPr>
                  <a:t>ta được </a:t>
                </a:r>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+2(2</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 – 3)=4</m:t>
                    </m:r>
                  </m:oMath>
                </a14:m>
                <a:r>
                  <a:rPr lang="en-US" sz="1800">
                    <a:solidFill>
                      <a:srgbClr val="DADADA">
                        <a:lumMod val="10000"/>
                      </a:srgbClr>
                    </a:solidFill>
                    <a:ea typeface="Times New Roman" panose="02020603050405020304" pitchFamily="18" charset="0"/>
                    <a:cs typeface="Times New Roman" panose="02020603050405020304" pitchFamily="18" charset="0"/>
                  </a:rPr>
                  <a:t> </a:t>
                </a:r>
                <a:r>
                  <a:rPr lang="vi-VN" sz="18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5</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6=4</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Từ đó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3=1</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1). </m:t>
                    </m:r>
                  </m:oMath>
                </a14:m>
                <a:endParaRPr lang="en-US" sz="1800">
                  <a:solidFill>
                    <a:srgbClr val="DADADA">
                      <a:lumMod val="10000"/>
                    </a:srgbClr>
                  </a:solidFil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7850" y="2071566"/>
                <a:ext cx="7192106" cy="2580194"/>
              </a:xfrm>
              <a:prstGeom prst="rect">
                <a:avLst/>
              </a:prstGeom>
              <a:blipFill>
                <a:blip r:embed="rId5"/>
                <a:stretch>
                  <a:fillRect l="-678" b="-946"/>
                </a:stretch>
              </a:blipFill>
            </p:spPr>
            <p:txBody>
              <a:bodyPr/>
              <a:lstStyle/>
              <a:p>
                <a:r>
                  <a:rPr lang="en-US">
                    <a:noFill/>
                  </a:rPr>
                  <a:t> </a:t>
                </a:r>
              </a:p>
            </p:txBody>
          </p:sp>
        </mc:Fallback>
      </mc:AlternateContent>
    </p:spTree>
    <p:extLst>
      <p:ext uri="{BB962C8B-B14F-4D97-AF65-F5344CB8AC3E}">
        <p14:creationId xmlns:p14="http://schemas.microsoft.com/office/powerpoint/2010/main" val="37266417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TotalTime>
  <Words>2675</Words>
  <Application>Microsoft Office PowerPoint</Application>
  <PresentationFormat>On-screen Show (16:9)</PresentationFormat>
  <Paragraphs>348</Paragraphs>
  <Slides>60</Slides>
  <Notes>59</Notes>
  <HiddenSlides>0</HiddenSlides>
  <MMClips>6</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60</vt:i4>
      </vt:variant>
    </vt:vector>
  </HeadingPairs>
  <TitlesOfParts>
    <vt:vector size="80" baseType="lpstr">
      <vt:lpstr>Verdana</vt:lpstr>
      <vt:lpstr>Akronism</vt:lpstr>
      <vt:lpstr>Merriweather Sans</vt:lpstr>
      <vt:lpstr>Calibri</vt:lpstr>
      <vt:lpstr>Anaheim</vt:lpstr>
      <vt:lpstr>Darker Grotesque Black</vt:lpstr>
      <vt:lpstr>Paytone One</vt:lpstr>
      <vt:lpstr>Nunito Light</vt:lpstr>
      <vt:lpstr>Wingdings</vt:lpstr>
      <vt:lpstr>Franklin Gothic Medium</vt:lpstr>
      <vt:lpstr>Tunga</vt:lpstr>
      <vt:lpstr>Times New Roman</vt:lpstr>
      <vt:lpstr>Malgun Gothic</vt:lpstr>
      <vt:lpstr>Cambria Math</vt:lpstr>
      <vt:lpstr>Montserrat Medium</vt:lpstr>
      <vt:lpstr>Franklin Gothic Book</vt:lpstr>
      <vt:lpstr>Arial</vt:lpstr>
      <vt:lpstr>Characteristics of Linear Functions by Slidesgo</vt:lpstr>
      <vt:lpstr>1_Characteristics of Linear Functions by Slidesgo</vt:lpstr>
      <vt:lpstr>Angles</vt:lpstr>
      <vt:lpstr>UỶ BAN NHÂN DÂN HUYỆN LÝ SƠN TRƯỜNG THCS AN HẢI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5</cp:revision>
  <dcterms:modified xsi:type="dcterms:W3CDTF">2024-11-30T14:14:48Z</dcterms:modified>
</cp:coreProperties>
</file>